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4"/>
  </p:sldMasterIdLst>
  <p:notesMasterIdLst>
    <p:notesMasterId r:id="rId12"/>
  </p:notesMasterIdLst>
  <p:handoutMasterIdLst>
    <p:handoutMasterId r:id="rId13"/>
  </p:handoutMasterIdLst>
  <p:sldIdLst>
    <p:sldId id="396" r:id="rId5"/>
    <p:sldId id="458" r:id="rId6"/>
    <p:sldId id="482" r:id="rId7"/>
    <p:sldId id="483" r:id="rId8"/>
    <p:sldId id="485" r:id="rId9"/>
    <p:sldId id="486" r:id="rId10"/>
    <p:sldId id="484"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65"/>
    <a:srgbClr val="000000"/>
    <a:srgbClr val="78BE21"/>
    <a:srgbClr val="0D0D0D"/>
    <a:srgbClr val="E8E8E8"/>
    <a:srgbClr val="B20738"/>
    <a:srgbClr val="00A3E2"/>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3348" autoAdjust="0"/>
    <p:restoredTop sz="89889" autoAdjust="0"/>
  </p:normalViewPr>
  <p:slideViewPr>
    <p:cSldViewPr snapToGrid="0">
      <p:cViewPr varScale="1">
        <p:scale>
          <a:sx n="54" d="100"/>
          <a:sy n="54" d="100"/>
        </p:scale>
        <p:origin x="96" y="115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260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latin typeface="NeueHaasGroteskText Std" panose="020B0504020202020204" pitchFamily="34" charset="0"/>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2A04DE5-F1A9-4D45-BF54-BEFDBA739CA2}" type="datetimeFigureOut">
              <a:rPr lang="en-US" smtClean="0">
                <a:latin typeface="NeueHaasGroteskText Std" panose="020B0504020202020204" pitchFamily="34" charset="0"/>
              </a:rPr>
              <a:t>2/7/2017</a:t>
            </a:fld>
            <a:endParaRPr lang="en-US" dirty="0">
              <a:latin typeface="NeueHaasGroteskText Std" panose="020B0504020202020204" pitchFamily="34" charset="0"/>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latin typeface="NeueHaasGroteskText Std" panose="020B0504020202020204" pitchFamily="34" charset="0"/>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3886E1E-70B3-41D2-AD41-BEE4979EC759}" type="slidenum">
              <a:rPr lang="en-US" smtClean="0">
                <a:latin typeface="NeueHaasGroteskText Std" panose="020B0504020202020204" pitchFamily="34" charset="0"/>
              </a:rPr>
              <a:t>‹#›</a:t>
            </a:fld>
            <a:endParaRPr lang="en-US" dirty="0">
              <a:latin typeface="NeueHaasGroteskText Std" panose="020B050402020202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atin typeface="NeueHaasGroteskText Std" panose="020B0504020202020204" pitchFamily="34" charset="0"/>
              </a:defRPr>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atin typeface="NeueHaasGroteskText Std" panose="020B0504020202020204" pitchFamily="34" charset="0"/>
              </a:defRPr>
            </a:lvl1pPr>
          </a:lstStyle>
          <a:p>
            <a:fld id="{A50CD39D-89B0-4C68-805A-35C75A7C20C8}" type="datetimeFigureOut">
              <a:rPr lang="en-US" smtClean="0"/>
              <a:pPr/>
              <a:t>2/7/2017</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atin typeface="NeueHaasGroteskText Std" panose="020B050402020202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atin typeface="NeueHaasGroteskText Std" panose="020B050402020202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a:t>
            </a:r>
            <a:r>
              <a:rPr lang="en-US" baseline="0" dirty="0" smtClean="0"/>
              <a:t> you again for the invitation to meet with you and thank you for your continued work to find ways for funding transportation and educating decision makers on the needs that exist.</a:t>
            </a:r>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a:t>
            </a:fld>
            <a:endParaRPr lang="en-US" dirty="0"/>
          </a:p>
        </p:txBody>
      </p:sp>
    </p:spTree>
    <p:extLst>
      <p:ext uri="{BB962C8B-B14F-4D97-AF65-F5344CB8AC3E}">
        <p14:creationId xmlns:p14="http://schemas.microsoft.com/office/powerpoint/2010/main" val="295935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smtClean="0">
                <a:solidFill>
                  <a:srgbClr val="FF0000"/>
                </a:solidFill>
              </a:rPr>
              <a:t>It’s still</a:t>
            </a:r>
            <a:r>
              <a:rPr lang="en-US" altLang="en-US" baseline="0" dirty="0" smtClean="0">
                <a:solidFill>
                  <a:srgbClr val="FF0000"/>
                </a:solidFill>
              </a:rPr>
              <a:t> relatively new, but our most recent construction to expand Hwy 14 in District 6 was the </a:t>
            </a:r>
            <a:r>
              <a:rPr lang="en-US" altLang="en-US" dirty="0" smtClean="0">
                <a:solidFill>
                  <a:srgbClr val="FF0000"/>
                </a:solidFill>
              </a:rPr>
              <a:t>$12 million project just east of Owatonna</a:t>
            </a:r>
            <a:r>
              <a:rPr lang="en-US" altLang="en-US" baseline="0" dirty="0" smtClean="0">
                <a:solidFill>
                  <a:srgbClr val="FF0000"/>
                </a:solidFill>
              </a:rPr>
              <a:t> that was completed in fall of 2015. It was </a:t>
            </a:r>
            <a:r>
              <a:rPr lang="en-US" altLang="en-US" dirty="0" smtClean="0">
                <a:solidFill>
                  <a:srgbClr val="FF0000"/>
                </a:solidFill>
              </a:rPr>
              <a:t>a Corridors of Commerce project that began in 2014. It was accomplished so quickly,</a:t>
            </a:r>
            <a:r>
              <a:rPr lang="en-US" altLang="en-US" baseline="0" dirty="0" smtClean="0">
                <a:solidFill>
                  <a:srgbClr val="FF0000"/>
                </a:solidFill>
              </a:rPr>
              <a:t> in part, </a:t>
            </a:r>
            <a:r>
              <a:rPr lang="en-US" altLang="en-US" dirty="0" smtClean="0">
                <a:solidFill>
                  <a:srgbClr val="FF0000"/>
                </a:solidFill>
              </a:rPr>
              <a:t>because</a:t>
            </a:r>
            <a:r>
              <a:rPr lang="en-US" altLang="en-US" baseline="0" dirty="0" smtClean="0">
                <a:solidFill>
                  <a:srgbClr val="FF0000"/>
                </a:solidFill>
              </a:rPr>
              <a:t> the right of way was already acquired. </a:t>
            </a:r>
          </a:p>
          <a:p>
            <a:pPr eaLnBrk="1" hangingPunct="1">
              <a:spcBef>
                <a:spcPct val="0"/>
              </a:spcBef>
            </a:pPr>
            <a:endParaRPr lang="en-US" altLang="en-US" baseline="0" dirty="0" smtClean="0">
              <a:solidFill>
                <a:srgbClr val="FF0000"/>
              </a:solidFill>
            </a:endParaRPr>
          </a:p>
          <a:p>
            <a:pPr eaLnBrk="1" hangingPunct="1">
              <a:spcBef>
                <a:spcPct val="0"/>
              </a:spcBef>
            </a:pPr>
            <a:r>
              <a:rPr lang="en-US" altLang="en-US" baseline="0" dirty="0" smtClean="0">
                <a:solidFill>
                  <a:srgbClr val="FF0000"/>
                </a:solidFill>
              </a:rPr>
              <a:t>The celebration that many of your attended for this opening reflected its importance. Both Governor Dayton and Commissioner Zelle attended and offered congratulations on the work, while still noting the job was not done.</a:t>
            </a:r>
            <a:endParaRPr lang="en-US" altLang="en-US" dirty="0" smtClean="0">
              <a:solidFill>
                <a:srgbClr val="FF0000"/>
              </a:solidFill>
            </a:endParaRPr>
          </a:p>
          <a:p>
            <a:pPr eaLnBrk="1" hangingPunct="1">
              <a:spcBef>
                <a:spcPct val="0"/>
              </a:spcBef>
            </a:pPr>
            <a:endParaRPr lang="en-US" altLang="en-US" dirty="0" smtClean="0">
              <a:solidFill>
                <a:srgbClr val="FF0000"/>
              </a:solidFill>
            </a:endParaRPr>
          </a:p>
          <a:p>
            <a:pPr eaLnBrk="1" hangingPunct="1">
              <a:spcBef>
                <a:spcPct val="0"/>
              </a:spcBef>
            </a:pPr>
            <a:endParaRPr lang="en-US" altLang="en-US" dirty="0" smtClean="0">
              <a:solidFill>
                <a:srgbClr val="FF0000"/>
              </a:solidFill>
            </a:endParaRP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2</a:t>
            </a:fld>
            <a:endParaRPr lang="en-US" dirty="0"/>
          </a:p>
        </p:txBody>
      </p:sp>
    </p:spTree>
    <p:extLst>
      <p:ext uri="{BB962C8B-B14F-4D97-AF65-F5344CB8AC3E}">
        <p14:creationId xmlns:p14="http://schemas.microsoft.com/office/powerpoint/2010/main" val="2491257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Highway 14 Partnership was helpful in its supportive efforts to provide meaningful information to legislators that showed how if Corridors of Commerce was adjusted to include right of way dollars, we could maintain momentum and get additional segments closer to shovel ready. District 6 has benefited from the awarding of right of way dollars to help with Segments 2 &amp; 3.</a:t>
            </a:r>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3</a:t>
            </a:fld>
            <a:endParaRPr lang="en-US" dirty="0"/>
          </a:p>
        </p:txBody>
      </p:sp>
    </p:spTree>
    <p:extLst>
      <p:ext uri="{BB962C8B-B14F-4D97-AF65-F5344CB8AC3E}">
        <p14:creationId xmlns:p14="http://schemas.microsoft.com/office/powerpoint/2010/main" val="30594823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Additionally, here’s more work that’s been occurring for the</a:t>
            </a:r>
            <a:r>
              <a:rPr lang="en-US" baseline="0" dirty="0" smtClean="0"/>
              <a:t> remaining segments to get them closer to being ready, while funding discussions continue at the Legislature.</a:t>
            </a:r>
          </a:p>
          <a:p>
            <a:endParaRPr lang="en-US" baseline="0" dirty="0" smtClean="0"/>
          </a:p>
          <a:p>
            <a:r>
              <a:rPr lang="en-US" sz="1200" kern="1200" dirty="0" smtClean="0">
                <a:solidFill>
                  <a:schemeClr val="tx1"/>
                </a:solidFill>
                <a:effectLst/>
                <a:latin typeface="NeueHaasGroteskText Std" panose="020B0504020202020204" pitchFamily="34" charset="0"/>
                <a:ea typeface="+mn-ea"/>
                <a:cs typeface="+mn-cs"/>
              </a:rPr>
              <a:t>The estimated cost to construct Highway 14 between Owatonna and Dodge Center is $163-166.2 million, for a total project cost estimate of $180-183.2 million.</a:t>
            </a:r>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4</a:t>
            </a:fld>
            <a:endParaRPr lang="en-US" dirty="0"/>
          </a:p>
        </p:txBody>
      </p:sp>
    </p:spTree>
    <p:extLst>
      <p:ext uri="{BB962C8B-B14F-4D97-AF65-F5344CB8AC3E}">
        <p14:creationId xmlns:p14="http://schemas.microsoft.com/office/powerpoint/2010/main" val="10539947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Work continues on Hwy 14 to maintain and preserve.</a:t>
            </a:r>
            <a:r>
              <a:rPr lang="en-US" baseline="0" dirty="0" smtClean="0"/>
              <a:t> This spring Hwy 14  and I-35 at the south of Owatonna are part of a bridge replacement project that will replace 10 bridges in two years near this key intersection of two busy highways.</a:t>
            </a:r>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5</a:t>
            </a:fld>
            <a:endParaRPr lang="en-US" dirty="0"/>
          </a:p>
        </p:txBody>
      </p:sp>
    </p:spTree>
    <p:extLst>
      <p:ext uri="{BB962C8B-B14F-4D97-AF65-F5344CB8AC3E}">
        <p14:creationId xmlns:p14="http://schemas.microsoft.com/office/powerpoint/2010/main" val="8913872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NeueHaasGroteskText Std" panose="020B0504020202020204" pitchFamily="34" charset="0"/>
                <a:ea typeface="+mn-ea"/>
                <a:cs typeface="+mn-cs"/>
              </a:rPr>
              <a:t>Dynamic warning systems will be in </a:t>
            </a:r>
            <a:r>
              <a:rPr lang="en-US" sz="1200" kern="1200" dirty="0" smtClean="0">
                <a:solidFill>
                  <a:schemeClr val="tx1"/>
                </a:solidFill>
                <a:effectLst/>
                <a:latin typeface="NeueHaasGroteskText Std" panose="020B0504020202020204" pitchFamily="34" charset="0"/>
                <a:ea typeface="+mn-ea"/>
                <a:cs typeface="+mn-cs"/>
              </a:rPr>
              <a:t>place </a:t>
            </a:r>
            <a:r>
              <a:rPr lang="en-US" sz="1200" kern="1200" dirty="0" smtClean="0">
                <a:solidFill>
                  <a:schemeClr val="tx1"/>
                </a:solidFill>
                <a:effectLst/>
                <a:latin typeface="NeueHaasGroteskText Std" panose="020B0504020202020204" pitchFamily="34" charset="0"/>
                <a:ea typeface="+mn-ea"/>
                <a:cs typeface="+mn-cs"/>
              </a:rPr>
              <a:t>on Interstate 35 and Hwy 14 in both directions warning travelers of stopped traffic, and travelers are encouraged to use the late zipper merge.  </a:t>
            </a:r>
          </a:p>
          <a:p>
            <a:endParaRPr lang="en-US" sz="1200" kern="1200" dirty="0" smtClean="0">
              <a:solidFill>
                <a:schemeClr val="tx1"/>
              </a:solidFill>
              <a:effectLst/>
              <a:latin typeface="NeueHaasGroteskText Std" panose="020B0504020202020204" pitchFamily="34" charset="0"/>
              <a:ea typeface="+mn-ea"/>
              <a:cs typeface="+mn-cs"/>
            </a:endParaRPr>
          </a:p>
          <a:p>
            <a:r>
              <a:rPr lang="en-US" sz="1200" kern="1200" dirty="0" smtClean="0">
                <a:solidFill>
                  <a:schemeClr val="tx1"/>
                </a:solidFill>
                <a:effectLst/>
                <a:latin typeface="NeueHaasGroteskText Std" panose="020B0504020202020204" pitchFamily="34" charset="0"/>
                <a:ea typeface="+mn-ea"/>
                <a:cs typeface="+mn-cs"/>
              </a:rPr>
              <a:t>The Southbound Straight River Rest Area will be closed once traffic is switched in 2018 and remain closed for the duration of  that construction year.  </a:t>
            </a: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6</a:t>
            </a:fld>
            <a:endParaRPr lang="en-US" dirty="0"/>
          </a:p>
        </p:txBody>
      </p:sp>
    </p:spTree>
    <p:extLst>
      <p:ext uri="{BB962C8B-B14F-4D97-AF65-F5344CB8AC3E}">
        <p14:creationId xmlns:p14="http://schemas.microsoft.com/office/powerpoint/2010/main" val="174793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NeueHaasGroteskText Std" panose="020B0504020202020204" pitchFamily="34" charset="0"/>
                <a:ea typeface="+mn-ea"/>
                <a:cs typeface="+mn-cs"/>
              </a:rPr>
              <a:t>I’ll conclude my remarks here, but I do want echo others and say</a:t>
            </a:r>
            <a:r>
              <a:rPr lang="en-US" sz="1200" kern="1200" baseline="0" dirty="0" smtClean="0">
                <a:solidFill>
                  <a:schemeClr val="tx1"/>
                </a:solidFill>
                <a:effectLst/>
                <a:latin typeface="NeueHaasGroteskText Std" panose="020B0504020202020204" pitchFamily="34" charset="0"/>
                <a:ea typeface="+mn-ea"/>
                <a:cs typeface="+mn-cs"/>
              </a:rPr>
              <a:t> thank you for all of your work and your interest in finding a long-term, sustainable funding plan that will serve our state and region.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NeueHaasGroteskText Std" panose="020B0504020202020204" pitchFamily="34" charset="0"/>
                <a:ea typeface="+mn-ea"/>
                <a:cs typeface="+mn-cs"/>
              </a:rPr>
              <a:t>Currently, t</a:t>
            </a:r>
            <a:r>
              <a:rPr lang="en-US" sz="1200" kern="1200" dirty="0" smtClean="0">
                <a:solidFill>
                  <a:schemeClr val="tx1"/>
                </a:solidFill>
                <a:effectLst/>
                <a:latin typeface="NeueHaasGroteskText Std" panose="020B0504020202020204" pitchFamily="34" charset="0"/>
                <a:ea typeface="+mn-ea"/>
                <a:cs typeface="+mn-cs"/>
              </a:rPr>
              <a:t>here are no resources for meaningful expansion.  Without significant new revenue </a:t>
            </a:r>
            <a:r>
              <a:rPr lang="en-US" sz="1200" kern="1200" dirty="0" err="1" smtClean="0">
                <a:solidFill>
                  <a:schemeClr val="tx1"/>
                </a:solidFill>
                <a:effectLst/>
                <a:latin typeface="NeueHaasGroteskText Std" panose="020B0504020202020204" pitchFamily="34" charset="0"/>
                <a:ea typeface="+mn-ea"/>
                <a:cs typeface="+mn-cs"/>
              </a:rPr>
              <a:t>MnDOT</a:t>
            </a:r>
            <a:r>
              <a:rPr lang="en-US" sz="1200" kern="1200" dirty="0" smtClean="0">
                <a:solidFill>
                  <a:schemeClr val="tx1"/>
                </a:solidFill>
                <a:effectLst/>
                <a:latin typeface="NeueHaasGroteskText Std" panose="020B0504020202020204" pitchFamily="34" charset="0"/>
                <a:ea typeface="+mn-ea"/>
                <a:cs typeface="+mn-cs"/>
              </a:rPr>
              <a:t> will focus on preservation and maintenance work to keep the system operating.  Highly traveled roads will be prioritized.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NeueHaasGroteskText Std"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NeueHaasGroteskText Std" panose="020B0504020202020204" pitchFamily="34" charset="0"/>
                <a:ea typeface="+mn-ea"/>
                <a:cs typeface="+mn-cs"/>
              </a:rPr>
              <a:t>Safety is one of your</a:t>
            </a:r>
            <a:r>
              <a:rPr lang="en-US" sz="1200" kern="1200" baseline="0" dirty="0" smtClean="0">
                <a:solidFill>
                  <a:schemeClr val="tx1"/>
                </a:solidFill>
                <a:effectLst/>
                <a:latin typeface="NeueHaasGroteskText Std" panose="020B0504020202020204" pitchFamily="34" charset="0"/>
                <a:ea typeface="+mn-ea"/>
                <a:cs typeface="+mn-cs"/>
              </a:rPr>
              <a:t> messages and it’s part of </a:t>
            </a:r>
            <a:r>
              <a:rPr lang="en-US" sz="1200" kern="1200" baseline="0" dirty="0" err="1" smtClean="0">
                <a:solidFill>
                  <a:schemeClr val="tx1"/>
                </a:solidFill>
                <a:effectLst/>
                <a:latin typeface="NeueHaasGroteskText Std" panose="020B0504020202020204" pitchFamily="34" charset="0"/>
                <a:ea typeface="+mn-ea"/>
                <a:cs typeface="+mn-cs"/>
              </a:rPr>
              <a:t>MnDOT’s</a:t>
            </a:r>
            <a:r>
              <a:rPr lang="en-US" sz="1200" kern="1200" baseline="0" dirty="0" smtClean="0">
                <a:solidFill>
                  <a:schemeClr val="tx1"/>
                </a:solidFill>
                <a:effectLst/>
                <a:latin typeface="NeueHaasGroteskText Std" panose="020B0504020202020204" pitchFamily="34" charset="0"/>
                <a:ea typeface="+mn-ea"/>
                <a:cs typeface="+mn-cs"/>
              </a:rPr>
              <a:t> daily culture.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NeueHaasGroteskText Std"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NeueHaasGroteskText Std" panose="020B0504020202020204" pitchFamily="34" charset="0"/>
                <a:ea typeface="+mn-ea"/>
                <a:cs typeface="+mn-cs"/>
              </a:rPr>
              <a:t>Thank you.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NeueHaasGroteskText Std" panose="020B05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NeueHaasGroteskText Std" panose="020B0504020202020204" pitchFamily="34" charset="0"/>
                <a:ea typeface="+mn-ea"/>
                <a:cs typeface="+mn-cs"/>
              </a:rPr>
              <a:t>Any questions?</a:t>
            </a:r>
            <a:endParaRPr lang="en-US" sz="1200" kern="1200" dirty="0" smtClean="0">
              <a:solidFill>
                <a:schemeClr val="tx1"/>
              </a:solidFill>
              <a:effectLst/>
              <a:latin typeface="NeueHaasGroteskText Std" panose="020B0504020202020204" pitchFamily="34"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7</a:t>
            </a:fld>
            <a:endParaRPr lang="en-US" dirty="0"/>
          </a:p>
        </p:txBody>
      </p:sp>
    </p:spTree>
    <p:extLst>
      <p:ext uri="{BB962C8B-B14F-4D97-AF65-F5344CB8AC3E}">
        <p14:creationId xmlns:p14="http://schemas.microsoft.com/office/powerpoint/2010/main" val="39017247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2"/>
          </a:solidFill>
        </p:spPr>
        <p:txBody>
          <a:bodyPr wrap="square" lIns="182880" tIns="91440" rIns="182880" bIns="91440" spcCol="0" anchor="ctr">
            <a:normAutofit/>
          </a:bodyPr>
          <a:lstStyle>
            <a:lvl1pPr algn="ctr">
              <a:lnSpc>
                <a:spcPct val="90000"/>
              </a:lnSpc>
              <a:defRPr sz="3600" baseline="0">
                <a:solidFill>
                  <a:schemeClr val="tx1"/>
                </a:solidFill>
              </a:defRPr>
            </a:lvl1pPr>
          </a:lstStyle>
          <a:p>
            <a:r>
              <a:rPr lang="en-US" dirty="0" smtClean="0"/>
              <a:t>Click to enter the slideshow title</a:t>
            </a:r>
            <a:endParaRPr lang="en-US" dirty="0"/>
          </a:p>
        </p:txBody>
      </p:sp>
      <p:sp>
        <p:nvSpPr>
          <p:cNvPr id="3" name="Rectangle 2"/>
          <p:cNvSpPr/>
          <p:nvPr userDrawn="1"/>
        </p:nvSpPr>
        <p:spPr>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sp>
        <p:nvSpPr>
          <p:cNvPr id="18" name="Date Placeholder 17"/>
          <p:cNvSpPr>
            <a:spLocks noGrp="1"/>
          </p:cNvSpPr>
          <p:nvPr>
            <p:ph type="dt" sz="half" idx="15"/>
          </p:nvPr>
        </p:nvSpPr>
        <p:spPr/>
        <p:txBody>
          <a:bodyPr/>
          <a:lstStyle/>
          <a:p>
            <a:fld id="{AAD15230-76D6-4CDE-9606-672FB0AE611C}" type="datetime1">
              <a:rPr lang="en-US" smtClean="0"/>
              <a:t>2/7/2017</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mndot.gov/</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8"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46183" y="1842964"/>
            <a:ext cx="7099634" cy="841248"/>
          </a:xfrm>
          <a:prstGeom prst="rect">
            <a:avLst/>
          </a:prstGeom>
        </p:spPr>
      </p:pic>
    </p:spTree>
    <p:extLst>
      <p:ext uri="{BB962C8B-B14F-4D97-AF65-F5344CB8AC3E}">
        <p14:creationId xmlns:p14="http://schemas.microsoft.com/office/powerpoint/2010/main" val="369738922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12192000" cy="5638802"/>
          </a:xfrm>
        </p:spPr>
        <p:txBody>
          <a:bodyPr/>
          <a:lstStyle/>
          <a:p>
            <a:r>
              <a:rPr lang="en-US" dirty="0" smtClean="0"/>
              <a:t>Click Icon to add picture</a:t>
            </a:r>
            <a:endParaRPr lang="en-US" dirty="0"/>
          </a:p>
        </p:txBody>
      </p:sp>
      <p:sp>
        <p:nvSpPr>
          <p:cNvPr id="10" name="Content Placeholder 2"/>
          <p:cNvSpPr>
            <a:spLocks noGrp="1"/>
          </p:cNvSpPr>
          <p:nvPr>
            <p:ph idx="1"/>
          </p:nvPr>
        </p:nvSpPr>
        <p:spPr>
          <a:xfrm>
            <a:off x="0" y="2609242"/>
            <a:ext cx="5683624" cy="2858714"/>
          </a:xfrm>
          <a:solidFill>
            <a:srgbClr val="003865">
              <a:alpha val="87843"/>
            </a:srgb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81B0D981-201F-480D-A8C3-F26052A875AD}" type="datetime1">
              <a:rPr lang="en-US" smtClean="0"/>
              <a:t>2/7/2017</a:t>
            </a:fld>
            <a:endParaRPr lang="en-US" dirty="0"/>
          </a:p>
        </p:txBody>
      </p:sp>
      <p:sp>
        <p:nvSpPr>
          <p:cNvPr id="13"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mndot.gov/</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7623397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12192000" cy="5638802"/>
          </a:xfrm>
        </p:spPr>
        <p:txBody>
          <a:bodyPr/>
          <a:lstStyle>
            <a:lvl1pPr>
              <a:defRPr baseline="0"/>
            </a:lvl1pPr>
          </a:lstStyle>
          <a:p>
            <a:r>
              <a:rPr lang="en-US" dirty="0" smtClean="0"/>
              <a:t>Click Icon to add picture</a:t>
            </a:r>
            <a:endParaRPr lang="en-US" dirty="0"/>
          </a:p>
        </p:txBody>
      </p:sp>
      <p:sp>
        <p:nvSpPr>
          <p:cNvPr id="10" name="Content Placeholder 2"/>
          <p:cNvSpPr>
            <a:spLocks noGrp="1"/>
          </p:cNvSpPr>
          <p:nvPr>
            <p:ph idx="1"/>
          </p:nvPr>
        </p:nvSpPr>
        <p:spPr>
          <a:xfrm>
            <a:off x="0" y="2609242"/>
            <a:ext cx="5683624" cy="2858714"/>
          </a:xfrm>
          <a:solidFill>
            <a:srgbClr val="003865">
              <a:alpha val="87843"/>
            </a:srgbClr>
          </a:solidFill>
        </p:spPr>
        <p:txBody>
          <a:bodyPr rIns="274320" anchor="ctr"/>
          <a:lstStyle>
            <a:lvl1pPr marL="685800" indent="-228600">
              <a:lnSpc>
                <a:spcPct val="100000"/>
              </a:lnSpc>
              <a:spcBef>
                <a:spcPts val="0"/>
              </a:spcBef>
              <a:buClr>
                <a:schemeClr val="accent2"/>
              </a:buClr>
              <a:defRPr>
                <a:solidFill>
                  <a:schemeClr val="bg1"/>
                </a:solidFill>
              </a:defRPr>
            </a:lvl1pPr>
            <a:lvl2pPr marL="1143000" indent="-228600">
              <a:lnSpc>
                <a:spcPct val="100000"/>
              </a:lnSpc>
              <a:buClr>
                <a:schemeClr val="accent2"/>
              </a:buClr>
              <a:defRPr>
                <a:solidFill>
                  <a:schemeClr val="bg1"/>
                </a:solidFill>
              </a:defRPr>
            </a:lvl2pPr>
            <a:lvl3pPr marL="1600200" indent="-228600">
              <a:lnSpc>
                <a:spcPct val="100000"/>
              </a:lnSpc>
              <a:buClr>
                <a:schemeClr val="accent2"/>
              </a:buClr>
              <a:defRPr>
                <a:solidFill>
                  <a:schemeClr val="bg1"/>
                </a:solidFill>
              </a:defRPr>
            </a:lvl3pPr>
            <a:lvl4pPr marL="2057400" indent="-228600">
              <a:lnSpc>
                <a:spcPct val="100000"/>
              </a:lnSpc>
              <a:buClr>
                <a:schemeClr val="accent2"/>
              </a:buClr>
              <a:defRPr>
                <a:solidFill>
                  <a:schemeClr val="bg1"/>
                </a:solidFill>
              </a:defRPr>
            </a:lvl4pPr>
            <a:lvl5pPr marL="2514600" indent="-228600">
              <a:lnSpc>
                <a:spcPct val="100000"/>
              </a:lnSpc>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CA44E44B-5E74-4B15-81E6-54800BC70AE2}" type="datetime1">
              <a:rPr lang="en-US" smtClean="0"/>
              <a:t>2/7/2017</a:t>
            </a:fld>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mndot.gov/</a:t>
            </a:r>
            <a:endParaRPr lang="en-US" dirty="0"/>
          </a:p>
        </p:txBody>
      </p:sp>
    </p:spTree>
    <p:extLst>
      <p:ext uri="{BB962C8B-B14F-4D97-AF65-F5344CB8AC3E}">
        <p14:creationId xmlns:p14="http://schemas.microsoft.com/office/powerpoint/2010/main" val="124948801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p>
            <a:fld id="{D8A597CF-4D75-4EAF-8FE2-97AAF7108748}" type="datetime1">
              <a:rPr lang="en-US" smtClean="0"/>
              <a:t>2/7/2017</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mndot.gov/</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1DC067F3-2F1B-45F3-93F5-945EB90128F9}" type="datetime1">
              <a:rPr lang="en-US" smtClean="0"/>
              <a:t>2/7/2017</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6798105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5EF0FA76-96EB-4841-A7D3-B3462D1FD03C}" type="datetime1">
              <a:rPr lang="en-US" smtClean="0"/>
              <a:t>2/7/2017</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302577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6CBA7AC5-3075-430C-B207-2971CAAE6A10}" type="datetime1">
              <a:rPr lang="en-US" smtClean="0"/>
              <a:t>2/7/2017</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mndot.gov/</a:t>
            </a:r>
            <a:endParaRPr lang="en-US" dirty="0"/>
          </a:p>
        </p:txBody>
      </p:sp>
      <p:sp>
        <p:nvSpPr>
          <p:cNvPr id="10"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2487082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1" name="Content Placeholder 4"/>
          <p:cNvSpPr>
            <a:spLocks noGrp="1"/>
          </p:cNvSpPr>
          <p:nvPr>
            <p:ph sz="quarter" idx="10"/>
          </p:nvPr>
        </p:nvSpPr>
        <p:spPr>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Picture Placeholder 2"/>
          <p:cNvSpPr>
            <a:spLocks noGrp="1"/>
          </p:cNvSpPr>
          <p:nvPr>
            <p:ph type="pic" sz="quarter" idx="13"/>
          </p:nvPr>
        </p:nvSpPr>
        <p:spPr>
          <a:xfrm>
            <a:off x="7653566" y="1364826"/>
            <a:ext cx="4538434"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1C07E403-1CAB-449C-ABBC-989BBF89B23E}" type="datetime1">
              <a:rPr lang="en-US" smtClean="0"/>
              <a:t>2/7/2017</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3898785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0" name="Content Placeholder 4"/>
          <p:cNvSpPr>
            <a:spLocks noGrp="1"/>
          </p:cNvSpPr>
          <p:nvPr>
            <p:ph sz="quarter" idx="10"/>
          </p:nvPr>
        </p:nvSpPr>
        <p:spPr>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Picture Placeholder 2"/>
          <p:cNvSpPr>
            <a:spLocks noGrp="1"/>
          </p:cNvSpPr>
          <p:nvPr>
            <p:ph type="pic" sz="quarter" idx="13"/>
          </p:nvPr>
        </p:nvSpPr>
        <p:spPr>
          <a:xfrm>
            <a:off x="7653566" y="1364826"/>
            <a:ext cx="4538434"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9B725D4C-E4FE-4EA4-BA63-4F0322818BC5}" type="datetime1">
              <a:rPr lang="en-US" smtClean="0"/>
              <a:t>2/7/2017</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9450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7" name="Content Placeholder 4"/>
          <p:cNvSpPr>
            <a:spLocks noGrp="1"/>
          </p:cNvSpPr>
          <p:nvPr>
            <p:ph sz="quarter" idx="10"/>
          </p:nvPr>
        </p:nvSpPr>
        <p:spPr>
          <a:xfrm>
            <a:off x="838200" y="1366345"/>
            <a:ext cx="6234953"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Picture Placeholder 2"/>
          <p:cNvSpPr>
            <a:spLocks noGrp="1"/>
          </p:cNvSpPr>
          <p:nvPr>
            <p:ph type="pic" sz="quarter" idx="13"/>
          </p:nvPr>
        </p:nvSpPr>
        <p:spPr>
          <a:xfrm>
            <a:off x="7653566" y="1364826"/>
            <a:ext cx="4538434" cy="4538434"/>
          </a:xfrm>
        </p:spPr>
        <p:txBody>
          <a:bodyPr/>
          <a:lstStyle>
            <a:lvl1pPr>
              <a:buClr>
                <a:schemeClr val="tx1"/>
              </a:buClr>
              <a:defRPr>
                <a:solidFill>
                  <a:schemeClr val="tx1"/>
                </a:solidFill>
              </a:defRPr>
            </a:lvl1pPr>
          </a:lstStyle>
          <a:p>
            <a:endParaRPr lang="en-US" dirty="0"/>
          </a:p>
        </p:txBody>
      </p:sp>
      <p:sp>
        <p:nvSpPr>
          <p:cNvPr id="9"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5430B6FB-1031-4FA3-BC1F-3571033EFCCA}" type="datetime1">
              <a:rPr lang="en-US" smtClean="0"/>
              <a:t>2/7/2017</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mndot.gov/</a:t>
            </a:r>
            <a:endParaRPr lang="en-US" dirty="0"/>
          </a:p>
        </p:txBody>
      </p:sp>
      <p:sp>
        <p:nvSpPr>
          <p:cNvPr id="10"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8649004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4 Up)">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581719"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6261407"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4" name="Picture Placeholder 2"/>
          <p:cNvSpPr>
            <a:spLocks noGrp="1"/>
          </p:cNvSpPr>
          <p:nvPr>
            <p:ph type="pic" sz="quarter" idx="20" hasCustomPrompt="1"/>
          </p:nvPr>
        </p:nvSpPr>
        <p:spPr>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p>
            <a:fld id="{ACDF8F7A-62E1-4195-923F-75BEC4D1ECBD}" type="datetime1">
              <a:rPr lang="en-US" smtClean="0"/>
              <a:t>2/7/2017</a:t>
            </a:fld>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mndot.gov/</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278020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Logo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wrap="square" lIns="182880" tIns="91440" rIns="182880" bIns="91440" spcCol="0" anchor="ctr">
            <a:normAutofit/>
          </a:bodyPr>
          <a:lstStyle>
            <a:lvl1pPr algn="ctr">
              <a:lnSpc>
                <a:spcPct val="90000"/>
              </a:lnSpc>
              <a:defRPr sz="3600" baseline="0">
                <a:solidFill>
                  <a:schemeClr val="bg1"/>
                </a:solidFill>
              </a:defRPr>
            </a:lvl1pPr>
          </a:lstStyle>
          <a:p>
            <a:r>
              <a:rPr lang="en-US" dirty="0" smtClean="0"/>
              <a:t>Click to enter the slideshow title</a:t>
            </a:r>
            <a:endParaRPr lang="en-US" dirty="0"/>
          </a:p>
        </p:txBody>
      </p:sp>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sp>
        <p:nvSpPr>
          <p:cNvPr id="18" name="Date Placeholder 17"/>
          <p:cNvSpPr>
            <a:spLocks noGrp="1"/>
          </p:cNvSpPr>
          <p:nvPr>
            <p:ph type="dt" sz="half" idx="15"/>
          </p:nvPr>
        </p:nvSpPr>
        <p:spPr/>
        <p:txBody>
          <a:bodyPr/>
          <a:lstStyle/>
          <a:p>
            <a:fld id="{FAF9D840-ED31-4C08-BC22-1C641E885A2D}" type="datetime1">
              <a:rPr lang="en-US" smtClean="0"/>
              <a:t>2/7/2017</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mndot.gov/</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4"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46185" y="1842964"/>
            <a:ext cx="7099630" cy="841248"/>
          </a:xfrm>
          <a:prstGeom prst="rect">
            <a:avLst/>
          </a:prstGeom>
        </p:spPr>
      </p:pic>
    </p:spTree>
    <p:extLst>
      <p:ext uri="{BB962C8B-B14F-4D97-AF65-F5344CB8AC3E}">
        <p14:creationId xmlns:p14="http://schemas.microsoft.com/office/powerpoint/2010/main" val="336811918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p>
            <a:fld id="{07BDCE64-41F2-419E-B761-4375BDCB1F4C}" type="datetime1">
              <a:rPr lang="en-US" smtClean="0"/>
              <a:t>2/7/2017</a:t>
            </a:fld>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mndot.gov/</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60824592"/>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4-Up White Vertic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6" name="Picture Placeholder 2"/>
          <p:cNvSpPr>
            <a:spLocks noGrp="1"/>
          </p:cNvSpPr>
          <p:nvPr>
            <p:ph type="pic" sz="quarter" idx="13" hasCustomPrompt="1"/>
          </p:nvPr>
        </p:nvSpPr>
        <p:spPr>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0" name="Picture Placeholder 2"/>
          <p:cNvSpPr>
            <a:spLocks noGrp="1"/>
          </p:cNvSpPr>
          <p:nvPr>
            <p:ph type="pic" sz="quarter" idx="16" hasCustomPrompt="1"/>
          </p:nvPr>
        </p:nvSpPr>
        <p:spPr>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2" name="Picture Placeholder 2"/>
          <p:cNvSpPr>
            <a:spLocks noGrp="1"/>
          </p:cNvSpPr>
          <p:nvPr>
            <p:ph type="pic" sz="quarter" idx="18" hasCustomPrompt="1"/>
          </p:nvPr>
        </p:nvSpPr>
        <p:spPr>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4" name="Picture Placeholder 2"/>
          <p:cNvSpPr>
            <a:spLocks noGrp="1"/>
          </p:cNvSpPr>
          <p:nvPr>
            <p:ph type="pic" sz="quarter" idx="20" hasCustomPrompt="1"/>
          </p:nvPr>
        </p:nvSpPr>
        <p:spPr>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9" name="Rectangle 1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p>
            <a:fld id="{B028403B-2FC7-43BD-BED0-1355EF683B48}" type="datetime1">
              <a:rPr lang="en-US" smtClean="0"/>
              <a:t>2/7/2017</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mndot.gov/</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23646593"/>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23" name="Picture Placeholder 2"/>
          <p:cNvSpPr>
            <a:spLocks noGrp="1"/>
          </p:cNvSpPr>
          <p:nvPr>
            <p:ph type="pic" sz="quarter" idx="14" hasCustomPrompt="1"/>
          </p:nvPr>
        </p:nvSpPr>
        <p:spPr>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4" name="Text Placeholder 3"/>
          <p:cNvSpPr>
            <a:spLocks noGrp="1"/>
          </p:cNvSpPr>
          <p:nvPr>
            <p:ph type="body" sz="quarter" idx="15"/>
          </p:nvPr>
        </p:nvSpPr>
        <p:spPr>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25" name="Picture Placeholder 2"/>
          <p:cNvSpPr>
            <a:spLocks noGrp="1"/>
          </p:cNvSpPr>
          <p:nvPr>
            <p:ph type="pic" sz="quarter" idx="17" hasCustomPrompt="1"/>
          </p:nvPr>
        </p:nvSpPr>
        <p:spPr>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27" name="Picture Placeholder 2"/>
          <p:cNvSpPr>
            <a:spLocks noGrp="1"/>
          </p:cNvSpPr>
          <p:nvPr>
            <p:ph type="pic" sz="quarter" idx="19" hasCustomPrompt="1"/>
          </p:nvPr>
        </p:nvSpPr>
        <p:spPr>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8" name="Text Placeholder 3"/>
          <p:cNvSpPr>
            <a:spLocks noGrp="1"/>
          </p:cNvSpPr>
          <p:nvPr>
            <p:ph type="body" sz="quarter" idx="20"/>
          </p:nvPr>
        </p:nvSpPr>
        <p:spPr>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p>
            <a:fld id="{35685C23-42D1-46BA-BAAA-3593BAD8E6A0}" type="datetime1">
              <a:rPr lang="en-US" smtClean="0"/>
              <a:t>2/7/2017</a:t>
            </a:fld>
            <a:endParaRPr lang="en-US" dirty="0"/>
          </a:p>
        </p:txBody>
      </p:sp>
      <p:sp>
        <p:nvSpPr>
          <p:cNvPr id="2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mndot.gov/</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63256476"/>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2" name="Picture Placeholder 2"/>
          <p:cNvSpPr>
            <a:spLocks noGrp="1"/>
          </p:cNvSpPr>
          <p:nvPr>
            <p:ph type="pic" sz="quarter" idx="13" hasCustomPrompt="1"/>
          </p:nvPr>
        </p:nvSpPr>
        <p:spPr>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3" name="Picture Placeholder 2"/>
          <p:cNvSpPr>
            <a:spLocks noGrp="1"/>
          </p:cNvSpPr>
          <p:nvPr>
            <p:ph type="pic" sz="quarter" idx="14" hasCustomPrompt="1"/>
          </p:nvPr>
        </p:nvSpPr>
        <p:spPr>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4" name="Text Placeholder 3"/>
          <p:cNvSpPr>
            <a:spLocks noGrp="1"/>
          </p:cNvSpPr>
          <p:nvPr>
            <p:ph type="body" sz="quarter" idx="15"/>
          </p:nvPr>
        </p:nvSpPr>
        <p:spPr>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6" name="Picture Placeholder 2"/>
          <p:cNvSpPr>
            <a:spLocks noGrp="1"/>
          </p:cNvSpPr>
          <p:nvPr>
            <p:ph type="pic" sz="quarter" idx="17" hasCustomPrompt="1"/>
          </p:nvPr>
        </p:nvSpPr>
        <p:spPr>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8" name="Picture Placeholder 2"/>
          <p:cNvSpPr>
            <a:spLocks noGrp="1"/>
          </p:cNvSpPr>
          <p:nvPr>
            <p:ph type="pic" sz="quarter" idx="19" hasCustomPrompt="1"/>
          </p:nvPr>
        </p:nvSpPr>
        <p:spPr>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9" name="Text Placeholder 3"/>
          <p:cNvSpPr>
            <a:spLocks noGrp="1"/>
          </p:cNvSpPr>
          <p:nvPr>
            <p:ph type="body" sz="quarter" idx="20"/>
          </p:nvPr>
        </p:nvSpPr>
        <p:spPr>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10"/>
          </p:nvPr>
        </p:nvSpPr>
        <p:spPr/>
        <p:txBody>
          <a:bodyPr/>
          <a:lstStyle/>
          <a:p>
            <a:fld id="{830427FC-33FF-4E50-91EC-2A2831C15E44}" type="datetime1">
              <a:rPr lang="en-US" smtClean="0"/>
              <a:t>2/7/2017</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mndot.gov/</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2069332"/>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25" name="Picture Placeholder 2"/>
          <p:cNvSpPr>
            <a:spLocks noGrp="1"/>
          </p:cNvSpPr>
          <p:nvPr>
            <p:ph type="pic" sz="quarter" idx="17" hasCustomPrompt="1"/>
          </p:nvPr>
        </p:nvSpPr>
        <p:spPr>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p>
            <a:fld id="{F057CEA5-F9B9-4F2A-84E5-EC89580D498A}" type="datetime1">
              <a:rPr lang="en-US" smtClean="0"/>
              <a:t>2/7/2017</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mndot.gov/</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34532930"/>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Picture Placeholder 2"/>
          <p:cNvSpPr>
            <a:spLocks noGrp="1"/>
          </p:cNvSpPr>
          <p:nvPr>
            <p:ph type="pic" sz="quarter" idx="13" hasCustomPrompt="1"/>
          </p:nvPr>
        </p:nvSpPr>
        <p:spPr>
          <a:xfrm>
            <a:off x="806332"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876550"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6" name="Picture Placeholder 2"/>
          <p:cNvSpPr>
            <a:spLocks noGrp="1"/>
          </p:cNvSpPr>
          <p:nvPr>
            <p:ph type="pic" sz="quarter" idx="17" hasCustomPrompt="1"/>
          </p:nvPr>
        </p:nvSpPr>
        <p:spPr>
          <a:xfrm>
            <a:off x="6199805"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8270023"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4" name="Date Placeholder 3"/>
          <p:cNvSpPr>
            <a:spLocks noGrp="1"/>
          </p:cNvSpPr>
          <p:nvPr>
            <p:ph type="dt" sz="half" idx="10"/>
          </p:nvPr>
        </p:nvSpPr>
        <p:spPr/>
        <p:txBody>
          <a:bodyPr/>
          <a:lstStyle/>
          <a:p>
            <a:fld id="{C4581FF1-5A53-4A14-A0EA-71E70301E426}" type="datetime1">
              <a:rPr lang="en-US" smtClean="0"/>
              <a:t>2/7/2017</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mndot.gov/</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22812960"/>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12192000" cy="1219200"/>
          </a:xfrm>
          <a:solidFill>
            <a:srgbClr val="003865">
              <a:alpha val="87843"/>
            </a:srgbClr>
          </a:solidFill>
        </p:spPr>
        <p:txBody>
          <a:bodyPr>
            <a:normAutofit/>
          </a:bodyPr>
          <a:lstStyle>
            <a:lvl1pPr algn="ctr">
              <a:defRPr sz="3600">
                <a:solidFill>
                  <a:schemeClr val="bg1"/>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2"/>
            <a:ext cx="12192000" cy="6857998"/>
          </a:xfrm>
        </p:spPr>
        <p:txBody>
          <a:bodyPr/>
          <a:lstStyle/>
          <a:p>
            <a:r>
              <a:rPr lang="en-US" smtClean="0"/>
              <a:t>Click icon to add picture</a:t>
            </a:r>
            <a:endParaRPr lang="en-US"/>
          </a:p>
        </p:txBody>
      </p:sp>
    </p:spTree>
    <p:extLst>
      <p:ext uri="{BB962C8B-B14F-4D97-AF65-F5344CB8AC3E}">
        <p14:creationId xmlns:p14="http://schemas.microsoft.com/office/powerpoint/2010/main" val="1045112619"/>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12192000" cy="1219200"/>
          </a:xfrm>
          <a:solidFill>
            <a:srgbClr val="0D0D0D">
              <a:alpha val="87843"/>
            </a:srgbClr>
          </a:solidFill>
        </p:spPr>
        <p:txBody>
          <a:bodyPr>
            <a:normAutofit/>
          </a:bodyPr>
          <a:lstStyle>
            <a:lvl1pPr algn="ctr">
              <a:defRPr sz="3600">
                <a:solidFill>
                  <a:schemeClr val="bg1"/>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2"/>
            <a:ext cx="12192000" cy="6857999"/>
          </a:xfrm>
        </p:spPr>
        <p:txBody>
          <a:bodyPr/>
          <a:lstStyle/>
          <a:p>
            <a:r>
              <a:rPr lang="en-US" smtClean="0"/>
              <a:t>Click icon to add picture</a:t>
            </a:r>
            <a:endParaRPr lang="en-US"/>
          </a:p>
        </p:txBody>
      </p:sp>
    </p:spTree>
    <p:extLst>
      <p:ext uri="{BB962C8B-B14F-4D97-AF65-F5344CB8AC3E}">
        <p14:creationId xmlns:p14="http://schemas.microsoft.com/office/powerpoint/2010/main" val="3297887301"/>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0"/>
            <a:ext cx="12192000" cy="1219200"/>
          </a:xfrm>
          <a:solidFill>
            <a:srgbClr val="78BE21">
              <a:alpha val="87843"/>
            </a:srgbClr>
          </a:solidFill>
        </p:spPr>
        <p:txBody>
          <a:bodyPr>
            <a:normAutofit/>
          </a:bodyPr>
          <a:lstStyle>
            <a:lvl1pPr algn="ctr">
              <a:defRPr sz="3600">
                <a:solidFill>
                  <a:schemeClr val="tx2"/>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2"/>
            <a:ext cx="12192000" cy="6857999"/>
          </a:xfrm>
        </p:spPr>
        <p:txBody>
          <a:bodyPr/>
          <a:lstStyle/>
          <a:p>
            <a:r>
              <a:rPr lang="en-US" smtClean="0"/>
              <a:t>Click icon to add picture</a:t>
            </a:r>
            <a:endParaRPr lang="en-US"/>
          </a:p>
        </p:txBody>
      </p:sp>
    </p:spTree>
    <p:extLst>
      <p:ext uri="{BB962C8B-B14F-4D97-AF65-F5344CB8AC3E}">
        <p14:creationId xmlns:p14="http://schemas.microsoft.com/office/powerpoint/2010/main" val="1634237328"/>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de - Gray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Code Demo (Click to Edit)</a:t>
            </a:r>
            <a:endParaRPr lang="en-US" dirty="0"/>
          </a:p>
        </p:txBody>
      </p:sp>
      <p:sp>
        <p:nvSpPr>
          <p:cNvPr id="10" name="Table Placeholder 8"/>
          <p:cNvSpPr>
            <a:spLocks noGrp="1"/>
          </p:cNvSpPr>
          <p:nvPr>
            <p:ph type="tbl" sz="quarter" idx="13"/>
          </p:nvPr>
        </p:nvSpPr>
        <p:spPr>
          <a:xfrm>
            <a:off x="2032000" y="2233262"/>
            <a:ext cx="8128000" cy="2966751"/>
          </a:xfrm>
        </p:spPr>
        <p:txBody>
          <a:bodyPr/>
          <a:lstStyle/>
          <a:p>
            <a:endParaRPr lang="en-US"/>
          </a:p>
        </p:txBody>
      </p:sp>
    </p:spTree>
    <p:extLst>
      <p:ext uri="{BB962C8B-B14F-4D97-AF65-F5344CB8AC3E}">
        <p14:creationId xmlns:p14="http://schemas.microsoft.com/office/powerpoint/2010/main" val="254906157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3477837"/>
            <a:ext cx="12192000" cy="1295182"/>
          </a:xfrm>
          <a:solidFill>
            <a:schemeClr val="accent1"/>
          </a:solidFill>
        </p:spPr>
        <p:txBody>
          <a:bodyPr wrap="square" lIns="182880" tIns="91440" rIns="182880" bIns="91440" anchor="ctr">
            <a:normAutofit/>
          </a:bodyPr>
          <a:lstStyle>
            <a:lvl1pPr algn="ctr">
              <a:defRPr sz="3600">
                <a:solidFill>
                  <a:schemeClr val="bg1"/>
                </a:solidFill>
              </a:defRPr>
            </a:lvl1pPr>
          </a:lstStyle>
          <a:p>
            <a:r>
              <a:rPr lang="en-US" dirty="0" smtClean="0"/>
              <a:t>Click to enter the slideshow title</a:t>
            </a:r>
            <a:endParaRPr lang="en-US" dirty="0"/>
          </a:p>
        </p:txBody>
      </p:sp>
      <p:sp>
        <p:nvSpPr>
          <p:cNvPr id="3" name="Rectangle 2"/>
          <p:cNvSpPr/>
          <p:nvPr userDrawn="1"/>
        </p:nvSpPr>
        <p:spPr>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041204"/>
            <a:ext cx="6587067" cy="1097128"/>
          </a:xfrm>
        </p:spPr>
        <p:txBody>
          <a:bodyPr>
            <a:normAutofit/>
          </a:bodyPr>
          <a:lstStyle>
            <a:lvl1pPr marL="0" indent="0" algn="ctr">
              <a:spcBef>
                <a:spcPts val="0"/>
              </a:spcBef>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pic>
        <p:nvPicPr>
          <p:cNvPr id="4"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8553" y="6000575"/>
            <a:ext cx="3858492" cy="457200"/>
          </a:xfrm>
          <a:prstGeom prst="rect">
            <a:avLst/>
          </a:prstGeom>
        </p:spPr>
      </p:pic>
      <p:sp>
        <p:nvSpPr>
          <p:cNvPr id="9" name="Footer Placeholder 4"/>
          <p:cNvSpPr>
            <a:spLocks noGrp="1"/>
          </p:cNvSpPr>
          <p:nvPr>
            <p:ph type="ftr" sz="quarter" idx="3"/>
          </p:nvPr>
        </p:nvSpPr>
        <p:spPr>
          <a:xfrm>
            <a:off x="6253560" y="6138332"/>
            <a:ext cx="5587647" cy="365125"/>
          </a:xfrm>
          <a:prstGeom prst="rect">
            <a:avLst/>
          </a:prstGeom>
        </p:spPr>
        <p:txBody>
          <a:bodyPr anchor="b"/>
          <a:lstStyle>
            <a:lvl1pPr algn="r">
              <a:defRPr sz="1200">
                <a:solidFill>
                  <a:schemeClr val="tx2"/>
                </a:solidFill>
              </a:defRPr>
            </a:lvl1pPr>
          </a:lstStyle>
          <a:p>
            <a:r>
              <a:rPr lang="en-US" smtClean="0"/>
              <a:t>Optional Tagline Goes Here |  mndot.gov/</a:t>
            </a:r>
            <a:endParaRPr lang="en-US" dirty="0"/>
          </a:p>
        </p:txBody>
      </p:sp>
      <p:sp>
        <p:nvSpPr>
          <p:cNvPr id="6" name="Picture Placeholder 5"/>
          <p:cNvSpPr>
            <a:spLocks noGrp="1"/>
          </p:cNvSpPr>
          <p:nvPr>
            <p:ph type="pic" sz="quarter" idx="17"/>
          </p:nvPr>
        </p:nvSpPr>
        <p:spPr>
          <a:xfrm>
            <a:off x="0" y="0"/>
            <a:ext cx="12192000" cy="3380732"/>
          </a:xfrm>
        </p:spPr>
        <p:txBody>
          <a:bodyPr/>
          <a:lstStyle/>
          <a:p>
            <a:endParaRPr lang="en-US" dirty="0"/>
          </a:p>
        </p:txBody>
      </p:sp>
    </p:spTree>
    <p:extLst>
      <p:ext uri="{BB962C8B-B14F-4D97-AF65-F5344CB8AC3E}">
        <p14:creationId xmlns:p14="http://schemas.microsoft.com/office/powerpoint/2010/main" val="1788824392"/>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Code Demo (Click to Edit)</a:t>
            </a:r>
            <a:endParaRPr lang="en-US" dirty="0"/>
          </a:p>
        </p:txBody>
      </p:sp>
      <p:sp>
        <p:nvSpPr>
          <p:cNvPr id="14" name="Table Placeholder 8"/>
          <p:cNvSpPr>
            <a:spLocks noGrp="1"/>
          </p:cNvSpPr>
          <p:nvPr>
            <p:ph type="tbl" sz="quarter" idx="13"/>
          </p:nvPr>
        </p:nvSpPr>
        <p:spPr>
          <a:xfrm>
            <a:off x="2032000" y="2233262"/>
            <a:ext cx="8128000" cy="2966751"/>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2ED5678D-C276-4D88-A433-62515C81651A}" type="datetime1">
              <a:rPr lang="en-US" smtClean="0"/>
              <a:t>2/7/2017</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30512842"/>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smtClean="0"/>
              <a:t>Click to edit title</a:t>
            </a:r>
            <a:endParaRPr lang="en-US" dirty="0"/>
          </a:p>
        </p:txBody>
      </p:sp>
      <p:sp>
        <p:nvSpPr>
          <p:cNvPr id="15"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smtClean="0"/>
              <a:t>Click icon to insert screenshot</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A09AF51A-6D6C-4E43-AD19-1031A0A0F61C}" type="datetime1">
              <a:rPr lang="en-US" smtClean="0"/>
              <a:t>2/7/2017</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601260"/>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a:xfrm>
            <a:off x="1373459" y="3771871"/>
            <a:ext cx="9287236" cy="4733889"/>
          </a:xfrm>
        </p:spPr>
        <p:txBody>
          <a:bodyPr/>
          <a:lstStyle>
            <a:lvl1pPr>
              <a:defRPr/>
            </a:lvl1pPr>
          </a:lstStyle>
          <a:p>
            <a:r>
              <a:rPr lang="en-US" dirty="0" smtClean="0"/>
              <a:t>Click icon to insert screenshot</a:t>
            </a:r>
            <a:endParaRPr lang="en-US" dirty="0"/>
          </a:p>
        </p:txBody>
      </p:sp>
      <p:sp>
        <p:nvSpPr>
          <p:cNvPr id="11" name="Text Placeholder 3"/>
          <p:cNvSpPr>
            <a:spLocks noGrp="1"/>
          </p:cNvSpPr>
          <p:nvPr>
            <p:ph type="body" sz="quarter" idx="13"/>
          </p:nvPr>
        </p:nvSpPr>
        <p:spPr>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Tree>
    <p:extLst>
      <p:ext uri="{BB962C8B-B14F-4D97-AF65-F5344CB8AC3E}">
        <p14:creationId xmlns:p14="http://schemas.microsoft.com/office/powerpoint/2010/main" val="1639915943"/>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15897" y="287066"/>
            <a:ext cx="3521927" cy="2734914"/>
          </a:xfrm>
        </p:spPr>
        <p:txBody>
          <a:bodyPr/>
          <a:lstStyle>
            <a:lvl1pPr>
              <a:defRPr>
                <a:solidFill>
                  <a:schemeClr val="accent1"/>
                </a:solidFill>
              </a:defRPr>
            </a:lvl1pPr>
          </a:lstStyle>
          <a:p>
            <a:r>
              <a:rPr lang="en-US" dirty="0" smtClean="0"/>
              <a:t>Click to edit title</a:t>
            </a:r>
            <a:endParaRPr lang="en-US" dirty="0"/>
          </a:p>
        </p:txBody>
      </p:sp>
      <p:sp>
        <p:nvSpPr>
          <p:cNvPr id="4" name="Text Placeholder 3"/>
          <p:cNvSpPr>
            <a:spLocks noGrp="1"/>
          </p:cNvSpPr>
          <p:nvPr>
            <p:ph type="body" sz="quarter" idx="11"/>
          </p:nvPr>
        </p:nvSpPr>
        <p:spPr>
          <a:xfrm>
            <a:off x="815975" y="3211513"/>
            <a:ext cx="3521849"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2"/>
          </p:nvPr>
        </p:nvSpPr>
        <p:spPr>
          <a:xfrm>
            <a:off x="838200" y="6356350"/>
            <a:ext cx="1358590" cy="365125"/>
          </a:xfrm>
        </p:spPr>
        <p:txBody>
          <a:bodyPr/>
          <a:lstStyle/>
          <a:p>
            <a:fld id="{93E8E10F-2661-44AD-8F9A-0F9EAA4BA97B}" type="datetime1">
              <a:rPr lang="en-US" smtClean="0"/>
              <a:t>2/7/2017</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mndot.gov/</a:t>
            </a:r>
            <a:endParaRPr lang="en-US" dirty="0"/>
          </a:p>
        </p:txBody>
      </p:sp>
      <p:sp>
        <p:nvSpPr>
          <p:cNvPr id="11" name="Slide Number Placeholder 6"/>
          <p:cNvSpPr>
            <a:spLocks noGrp="1"/>
          </p:cNvSpPr>
          <p:nvPr>
            <p:ph type="sldNum" sz="quarter" idx="13"/>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09037883"/>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7" name="Text Placeholder 3"/>
          <p:cNvSpPr>
            <a:spLocks noGrp="1"/>
          </p:cNvSpPr>
          <p:nvPr>
            <p:ph type="body" sz="quarter" idx="11"/>
          </p:nvPr>
        </p:nvSpPr>
        <p:spPr>
          <a:xfrm>
            <a:off x="815895" y="1365203"/>
            <a:ext cx="10555696"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a:xfrm>
            <a:off x="1373459" y="3771871"/>
            <a:ext cx="9287236" cy="4733889"/>
          </a:xfrm>
        </p:spPr>
        <p:txBody>
          <a:bodyPr/>
          <a:lstStyle>
            <a:lvl1pPr>
              <a:defRPr/>
            </a:lvl1pPr>
          </a:lstStyle>
          <a:p>
            <a:r>
              <a:rPr lang="en-US" dirty="0" smtClean="0"/>
              <a:t>Click icon to insert screenshot</a:t>
            </a:r>
            <a:endParaRPr lang="en-US" dirty="0"/>
          </a:p>
        </p:txBody>
      </p:sp>
    </p:spTree>
    <p:extLst>
      <p:ext uri="{BB962C8B-B14F-4D97-AF65-F5344CB8AC3E}">
        <p14:creationId xmlns:p14="http://schemas.microsoft.com/office/powerpoint/2010/main" val="894290563"/>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smtClean="0"/>
              <a:t>Click to edit title</a:t>
            </a:r>
            <a:endParaRPr lang="en-US" dirty="0"/>
          </a:p>
        </p:txBody>
      </p:sp>
      <p:sp>
        <p:nvSpPr>
          <p:cNvPr id="16"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a:xfrm>
            <a:off x="4976787" y="691882"/>
            <a:ext cx="6300787" cy="3411537"/>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12216D35-A075-414C-90A9-C931560A8A23}" type="datetime1">
              <a:rPr lang="en-US" smtClean="0"/>
              <a:t>2/7/2017</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61752356"/>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smtClean="0"/>
              <a:t>Click to edit title</a:t>
            </a:r>
            <a:endParaRPr lang="en-US" dirty="0"/>
          </a:p>
        </p:txBody>
      </p:sp>
      <p:sp>
        <p:nvSpPr>
          <p:cNvPr id="15"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679D9EAF-A8A7-4E1D-9413-EC8E6C921E60}" type="datetime1">
              <a:rPr lang="en-US" smtClean="0"/>
              <a:t>2/7/2017</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969326360"/>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4" name="Text Placeholder 3"/>
          <p:cNvSpPr>
            <a:spLocks noGrp="1"/>
          </p:cNvSpPr>
          <p:nvPr>
            <p:ph type="body" sz="quarter" idx="13"/>
          </p:nvPr>
        </p:nvSpPr>
        <p:spPr>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1373459" y="3771871"/>
            <a:ext cx="9287236" cy="4733889"/>
          </a:xfrm>
        </p:spPr>
        <p:txBody>
          <a:bodyPr/>
          <a:lstStyle>
            <a:lvl1pPr>
              <a:defRPr/>
            </a:lvl1pPr>
          </a:lstStyle>
          <a:p>
            <a:r>
              <a:rPr lang="en-US" dirty="0" smtClean="0"/>
              <a:t>Click icon to insert screenshot</a:t>
            </a:r>
            <a:endParaRPr lang="en-US" dirty="0"/>
          </a:p>
        </p:txBody>
      </p:sp>
    </p:spTree>
    <p:extLst>
      <p:ext uri="{BB962C8B-B14F-4D97-AF65-F5344CB8AC3E}">
        <p14:creationId xmlns:p14="http://schemas.microsoft.com/office/powerpoint/2010/main" val="4034028452"/>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smtClean="0"/>
              <a:t>“Click to edit quote.”</a:t>
            </a:r>
            <a:endParaRPr lang="en-US" dirty="0"/>
          </a:p>
        </p:txBody>
      </p:sp>
      <p:sp>
        <p:nvSpPr>
          <p:cNvPr id="8"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smtClean="0"/>
              <a:t>- Click to edit name or subtext</a:t>
            </a:r>
            <a:endParaRPr lang="en-US" dirty="0"/>
          </a:p>
        </p:txBody>
      </p:sp>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9C7DEE54-06CF-4102-891E-7C5B7B634CA9}" type="datetime1">
              <a:rPr lang="en-US" smtClean="0"/>
              <a:t>2/7/2017</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53966298"/>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smtClean="0"/>
              <a:t>“Click to edit quote.”</a:t>
            </a:r>
            <a:endParaRPr lang="en-US" dirty="0"/>
          </a:p>
        </p:txBody>
      </p:sp>
      <p:sp>
        <p:nvSpPr>
          <p:cNvPr id="15"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smtClean="0"/>
              <a:t>- Click to edit name or subtext</a:t>
            </a:r>
            <a:endParaRPr lang="en-US" dirty="0"/>
          </a:p>
        </p:txBody>
      </p:sp>
      <p:sp>
        <p:nvSpPr>
          <p:cNvPr id="16"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97D99268-D333-4C15-8E1D-5B4BD999E43E}" type="datetime1">
              <a:rPr lang="en-US" smtClean="0"/>
              <a:t>2/7/2017</a:t>
            </a:fld>
            <a:endParaRPr lang="en-US" dirty="0"/>
          </a:p>
        </p:txBody>
      </p:sp>
      <p:sp>
        <p:nvSpPr>
          <p:cNvPr id="18"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1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344117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Agenda</a:t>
            </a:r>
            <a:endParaRPr lang="en-US" dirty="0"/>
          </a:p>
        </p:txBody>
      </p:sp>
      <p:sp>
        <p:nvSpPr>
          <p:cNvPr id="12" name="Table Placeholder 9"/>
          <p:cNvSpPr>
            <a:spLocks noGrp="1"/>
          </p:cNvSpPr>
          <p:nvPr>
            <p:ph type="tbl" sz="quarter" idx="13"/>
          </p:nvPr>
        </p:nvSpPr>
        <p:spPr>
          <a:xfrm>
            <a:off x="838200" y="1335088"/>
            <a:ext cx="10515600" cy="4841875"/>
          </a:xfrm>
        </p:spPr>
        <p:txBody>
          <a:bodyPr/>
          <a:lstStyle/>
          <a:p>
            <a:endParaRPr lang="en-US"/>
          </a:p>
        </p:txBody>
      </p:sp>
      <p:sp>
        <p:nvSpPr>
          <p:cNvPr id="4" name="Date Placeholder 3"/>
          <p:cNvSpPr>
            <a:spLocks noGrp="1"/>
          </p:cNvSpPr>
          <p:nvPr>
            <p:ph type="dt" sz="half" idx="10"/>
          </p:nvPr>
        </p:nvSpPr>
        <p:spPr/>
        <p:txBody>
          <a:bodyPr/>
          <a:lstStyle/>
          <a:p>
            <a:fld id="{8F003B53-0A07-445C-A8F7-44A422880601}" type="datetime1">
              <a:rPr lang="en-US" smtClean="0"/>
              <a:t>2/7/2017</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mndot.gov/</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79964413"/>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endParaRPr lang="en-US" dirty="0"/>
          </a:p>
        </p:txBody>
      </p:sp>
      <p:sp>
        <p:nvSpPr>
          <p:cNvPr id="2" name="Title 1"/>
          <p:cNvSpPr>
            <a:spLocks noGrp="1"/>
          </p:cNvSpPr>
          <p:nvPr>
            <p:ph type="title" hasCustomPrompt="1"/>
          </p:nvPr>
        </p:nvSpPr>
        <p:spPr>
          <a:xfrm>
            <a:off x="6146624"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smtClean="0"/>
              <a:t>Click to edit title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874B33B6-B483-4B92-BD4E-9DBE48BB121A}" type="datetime1">
              <a:rPr lang="en-US" smtClean="0"/>
              <a:t>2/7/2017</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092258399"/>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a:xfrm>
            <a:off x="0" y="0"/>
            <a:ext cx="12192000" cy="6858000"/>
          </a:xfrm>
        </p:spPr>
        <p:txBody>
          <a:bodyPr/>
          <a:lstStyle/>
          <a:p>
            <a:endParaRPr lang="en-US" dirty="0"/>
          </a:p>
        </p:txBody>
      </p:sp>
      <p:sp>
        <p:nvSpPr>
          <p:cNvPr id="2" name="Title 1"/>
          <p:cNvSpPr>
            <a:spLocks noGrp="1"/>
          </p:cNvSpPr>
          <p:nvPr>
            <p:ph type="title" hasCustomPrompt="1"/>
          </p:nvPr>
        </p:nvSpPr>
        <p:spPr>
          <a:xfrm>
            <a:off x="5720397" y="912530"/>
            <a:ext cx="4661388" cy="4661388"/>
          </a:xfrm>
          <a:prstGeom prst="ellipse">
            <a:avLst/>
          </a:prstGeom>
          <a:solidFill>
            <a:srgbClr val="003865">
              <a:alpha val="87843"/>
            </a:srgbClr>
          </a:solidFill>
        </p:spPr>
        <p:txBody>
          <a:bodyPr>
            <a:noAutofit/>
          </a:bodyPr>
          <a:lstStyle>
            <a:lvl1pPr algn="ctr">
              <a:tabLst>
                <a:tab pos="3770313" algn="l"/>
              </a:tabLst>
              <a:defRPr sz="4500" baseline="0">
                <a:solidFill>
                  <a:schemeClr val="bg1"/>
                </a:solidFill>
              </a:defRPr>
            </a:lvl1pPr>
          </a:lstStyle>
          <a:p>
            <a:r>
              <a:rPr lang="en-US" dirty="0" smtClean="0"/>
              <a:t>Click to edit title</a:t>
            </a:r>
            <a:endParaRPr lang="en-US" dirty="0"/>
          </a:p>
        </p:txBody>
      </p:sp>
      <p:sp>
        <p:nvSpPr>
          <p:cNvPr id="9" name="Text Placeholder 7"/>
          <p:cNvSpPr>
            <a:spLocks noGrp="1"/>
          </p:cNvSpPr>
          <p:nvPr>
            <p:ph type="body" sz="quarter" idx="14" hasCustomPrompt="1"/>
          </p:nvPr>
        </p:nvSpPr>
        <p:spPr>
          <a:xfrm>
            <a:off x="9544816" y="524007"/>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smtClean="0"/>
              <a:t>Second Point</a:t>
            </a:r>
            <a:endParaRPr lang="en-US" dirty="0"/>
          </a:p>
        </p:txBody>
      </p:sp>
      <p:sp>
        <p:nvSpPr>
          <p:cNvPr id="8" name="Text Placeholder 7"/>
          <p:cNvSpPr>
            <a:spLocks noGrp="1"/>
          </p:cNvSpPr>
          <p:nvPr>
            <p:ph type="body" sz="quarter" idx="13" hasCustomPrompt="1"/>
          </p:nvPr>
        </p:nvSpPr>
        <p:spPr>
          <a:xfrm>
            <a:off x="9251002" y="3581845"/>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smtClean="0"/>
              <a:t>Third Point</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1B9AF1BD-C3F2-4926-9A04-A1C7278F3A20}" type="datetime1">
              <a:rPr lang="en-US" smtClean="0"/>
              <a:t>2/7/2017</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11004216"/>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endParaRPr lang="en-US"/>
          </a:p>
        </p:txBody>
      </p:sp>
      <p:sp>
        <p:nvSpPr>
          <p:cNvPr id="2" name="Title 1"/>
          <p:cNvSpPr>
            <a:spLocks noGrp="1"/>
          </p:cNvSpPr>
          <p:nvPr>
            <p:ph type="title" hasCustomPrompt="1"/>
          </p:nvPr>
        </p:nvSpPr>
        <p:spPr>
          <a:xfrm>
            <a:off x="2299475" y="1609867"/>
            <a:ext cx="7593051" cy="3638266"/>
          </a:xfrm>
          <a:solidFill>
            <a:srgbClr val="003865">
              <a:alpha val="87843"/>
            </a:srgbClr>
          </a:solidFill>
        </p:spPr>
        <p:txBody>
          <a:bodyPr>
            <a:noAutofit/>
          </a:bodyPr>
          <a:lstStyle>
            <a:lvl1pPr algn="ctr">
              <a:spcAft>
                <a:spcPts val="1000"/>
              </a:spcAft>
              <a:tabLst>
                <a:tab pos="3770313" algn="l"/>
              </a:tabLst>
              <a:defRPr sz="7000" baseline="0">
                <a:solidFill>
                  <a:schemeClr val="bg1"/>
                </a:solidFill>
              </a:defRPr>
            </a:lvl1pPr>
          </a:lstStyle>
          <a:p>
            <a:r>
              <a:rPr lang="en-US" dirty="0" smtClean="0"/>
              <a:t>Quote or </a:t>
            </a:r>
            <a:br>
              <a:rPr lang="en-US" dirty="0" smtClean="0"/>
            </a:br>
            <a:r>
              <a:rPr lang="en-US" dirty="0" smtClean="0"/>
              <a:t>Statement</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19F053E6-2800-426B-A84C-7C6A17368235}" type="datetime1">
              <a:rPr lang="en-US" smtClean="0"/>
              <a:t>2/7/2017</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06771762"/>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838200" y="1389685"/>
            <a:ext cx="10515600" cy="1340989"/>
          </a:xfrm>
        </p:spPr>
        <p:txBody>
          <a:bodyPr>
            <a:noAutofit/>
          </a:bodyPr>
          <a:lstStyle>
            <a:lvl1pPr algn="ctr">
              <a:tabLst>
                <a:tab pos="3770313" algn="l"/>
              </a:tabLst>
              <a:defRPr sz="7000">
                <a:solidFill>
                  <a:schemeClr val="accent2"/>
                </a:solidFill>
              </a:defRPr>
            </a:lvl1pPr>
          </a:lstStyle>
          <a:p>
            <a:r>
              <a:rPr lang="en-US" dirty="0" smtClean="0"/>
              <a:t>Quote or Statement</a:t>
            </a:r>
            <a:endParaRPr lang="en-US" dirty="0"/>
          </a:p>
        </p:txBody>
      </p:sp>
      <p:sp>
        <p:nvSpPr>
          <p:cNvPr id="10"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9CF780CA-052A-4E3B-9C59-2131BD8B2F61}" type="datetime1">
              <a:rPr lang="en-US" smtClean="0"/>
              <a:t>2/7/2017</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79537020"/>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389685"/>
            <a:ext cx="12192000" cy="1340989"/>
          </a:xfrm>
          <a:solidFill>
            <a:schemeClr val="tx1"/>
          </a:solidFill>
        </p:spPr>
        <p:txBody>
          <a:bodyPr>
            <a:noAutofit/>
          </a:bodyPr>
          <a:lstStyle>
            <a:lvl1pPr algn="ctr">
              <a:tabLst>
                <a:tab pos="3770313" algn="l"/>
              </a:tabLst>
              <a:defRPr sz="7000">
                <a:solidFill>
                  <a:schemeClr val="accent2"/>
                </a:solidFill>
              </a:defRPr>
            </a:lvl1pPr>
          </a:lstStyle>
          <a:p>
            <a:r>
              <a:rPr lang="en-US" dirty="0" smtClean="0"/>
              <a:t>Quote or Statement</a:t>
            </a:r>
            <a:endParaRPr lang="en-US" dirty="0"/>
          </a:p>
        </p:txBody>
      </p:sp>
      <p:sp>
        <p:nvSpPr>
          <p:cNvPr id="8"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p>
            <a:fld id="{0B3B8F6C-4B2E-4E3A-A64C-506A3DB2C9AD}" type="datetime1">
              <a:rPr lang="en-US" smtClean="0"/>
              <a:t>2/7/2017</a:t>
            </a:fld>
            <a:endParaRPr lang="en-US" dirty="0"/>
          </a:p>
        </p:txBody>
      </p:sp>
      <p:sp>
        <p:nvSpPr>
          <p:cNvPr id="5" name="Footer Placeholder 4"/>
          <p:cNvSpPr>
            <a:spLocks noGrp="1"/>
          </p:cNvSpPr>
          <p:nvPr>
            <p:ph type="ftr" sz="quarter" idx="12"/>
          </p:nvPr>
        </p:nvSpPr>
        <p:spPr/>
        <p:txBody>
          <a:bodyPr/>
          <a:lstStyle>
            <a:lvl1pPr>
              <a:defRPr>
                <a:solidFill>
                  <a:schemeClr val="tx2"/>
                </a:solidFill>
              </a:defRPr>
            </a:lvl1pPr>
          </a:lstStyle>
          <a:p>
            <a:r>
              <a:rPr lang="en-US" dirty="0" smtClean="0"/>
              <a:t>Optional Tagline Goes Here |  mndot.gov/</a:t>
            </a:r>
            <a:endParaRPr lang="en-US" dirty="0"/>
          </a:p>
        </p:txBody>
      </p:sp>
      <p:sp>
        <p:nvSpPr>
          <p:cNvPr id="4" name="Slide Number Placeholder 3"/>
          <p:cNvSpPr>
            <a:spLocks noGrp="1"/>
          </p:cNvSpPr>
          <p:nvPr>
            <p:ph type="sldNum" sz="quarter" idx="11"/>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30915580"/>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Full Image Background">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12192000" cy="6858000"/>
          </a:xfrm>
        </p:spPr>
        <p:txBody>
          <a:bodyPr/>
          <a:lstStyle>
            <a:lvl1pPr>
              <a:defRPr/>
            </a:lvl1pPr>
          </a:lstStyle>
          <a:p>
            <a:r>
              <a:rPr lang="en-US" dirty="0" smtClean="0"/>
              <a:t>Click icon to edit background picture</a:t>
            </a:r>
            <a:endParaRPr lang="en-US" dirty="0"/>
          </a:p>
        </p:txBody>
      </p:sp>
      <p:sp>
        <p:nvSpPr>
          <p:cNvPr id="12" name="Title 1"/>
          <p:cNvSpPr>
            <a:spLocks noGrp="1"/>
          </p:cNvSpPr>
          <p:nvPr>
            <p:ph type="title" hasCustomPrompt="1"/>
          </p:nvPr>
        </p:nvSpPr>
        <p:spPr>
          <a:xfrm>
            <a:off x="838200" y="1389685"/>
            <a:ext cx="10515600" cy="1340989"/>
          </a:xfrm>
        </p:spPr>
        <p:txBody>
          <a:bodyPr>
            <a:noAutofit/>
          </a:bodyPr>
          <a:lstStyle>
            <a:lvl1pPr algn="ctr">
              <a:tabLst>
                <a:tab pos="3770313" algn="l"/>
              </a:tabLst>
              <a:defRPr sz="7000">
                <a:solidFill>
                  <a:schemeClr val="bg1"/>
                </a:solidFill>
              </a:defRPr>
            </a:lvl1pPr>
          </a:lstStyle>
          <a:p>
            <a:r>
              <a:rPr lang="en-US" dirty="0" smtClean="0"/>
              <a:t>Quote or Statement</a:t>
            </a:r>
            <a:endParaRPr lang="en-US" dirty="0"/>
          </a:p>
        </p:txBody>
      </p:sp>
      <p:sp>
        <p:nvSpPr>
          <p:cNvPr id="13"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7391A593-F7B9-434D-9941-D4DCF04C12CE}" type="datetime1">
              <a:rPr lang="en-US" smtClean="0"/>
              <a:t>2/7/2017</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0"/>
            <a:ext cx="12192000" cy="6858000"/>
          </a:xfrm>
        </p:spPr>
        <p:txBody>
          <a:bodyPr/>
          <a:lstStyle/>
          <a:p>
            <a:endParaRPr lang="en-US"/>
          </a:p>
        </p:txBody>
      </p:sp>
      <p:sp>
        <p:nvSpPr>
          <p:cNvPr id="2" name="Title 1"/>
          <p:cNvSpPr>
            <a:spLocks noGrp="1"/>
          </p:cNvSpPr>
          <p:nvPr>
            <p:ph type="title" hasCustomPrompt="1"/>
          </p:nvPr>
        </p:nvSpPr>
        <p:spPr>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smtClean="0"/>
              <a:t>Click to edit title.</a:t>
            </a:r>
            <a:endParaRPr lang="en-US" dirty="0"/>
          </a:p>
        </p:txBody>
      </p:sp>
      <p:sp>
        <p:nvSpPr>
          <p:cNvPr id="9" name="Text Placeholder 8"/>
          <p:cNvSpPr>
            <a:spLocks noGrp="1"/>
          </p:cNvSpPr>
          <p:nvPr>
            <p:ph type="body" sz="quarter" idx="15" hasCustomPrompt="1"/>
          </p:nvPr>
        </p:nvSpPr>
        <p:spPr>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2</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377B361C-7ED2-4AC6-B4B7-E9750D320DF6}" type="datetime1">
              <a:rPr lang="en-US" smtClean="0"/>
              <a:t>2/7/2017</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76447323"/>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ig Number -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smtClean="0"/>
              <a:t>Click to edit title.</a:t>
            </a:r>
            <a:endParaRPr lang="en-US" dirty="0"/>
          </a:p>
        </p:txBody>
      </p:sp>
      <p:sp>
        <p:nvSpPr>
          <p:cNvPr id="10" name="Text Placeholder 8"/>
          <p:cNvSpPr>
            <a:spLocks noGrp="1"/>
          </p:cNvSpPr>
          <p:nvPr>
            <p:ph type="body" sz="quarter" idx="15" hasCustomPrompt="1"/>
          </p:nvPr>
        </p:nvSpPr>
        <p:spPr>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2</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42289B7-C1A1-497B-9A82-B26C5B73D9A9}" type="datetime1">
              <a:rPr lang="en-US" smtClean="0"/>
              <a:t>2/7/2017</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88211600"/>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838200" y="2212733"/>
            <a:ext cx="10515600" cy="1472163"/>
          </a:xfrm>
        </p:spPr>
        <p:txBody>
          <a:bodyPr>
            <a:noAutofit/>
          </a:bodyPr>
          <a:lstStyle>
            <a:lvl1pPr algn="ctr">
              <a:tabLst>
                <a:tab pos="3770313" algn="l"/>
              </a:tabLst>
              <a:defRPr sz="7000">
                <a:solidFill>
                  <a:schemeClr val="bg1"/>
                </a:solidFill>
              </a:defRPr>
            </a:lvl1pPr>
          </a:lstStyle>
          <a:p>
            <a:r>
              <a:rPr lang="en-US" dirty="0" smtClean="0"/>
              <a:t>Thank you!</a:t>
            </a:r>
            <a:endParaRPr lang="en-US" dirty="0"/>
          </a:p>
        </p:txBody>
      </p:sp>
      <p:sp>
        <p:nvSpPr>
          <p:cNvPr id="11" name="Text Placeholder 6"/>
          <p:cNvSpPr>
            <a:spLocks noGrp="1"/>
          </p:cNvSpPr>
          <p:nvPr>
            <p:ph type="body" sz="quarter" idx="13" hasCustomPrompt="1"/>
          </p:nvPr>
        </p:nvSpPr>
        <p:spPr>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3259C2E0-385C-4302-9D49-7460E76ACE1C}" type="datetime1">
              <a:rPr lang="en-US" smtClean="0"/>
              <a:t>2/7/2017</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t>Optional Tagline Goes Here </a:t>
            </a:r>
            <a:r>
              <a:rPr lang="en-US" dirty="0" smtClean="0">
                <a:solidFill>
                  <a:schemeClr val="accent2"/>
                </a:solidFill>
              </a:rPr>
              <a:t>|</a:t>
            </a:r>
            <a:r>
              <a:rPr lang="en-US" dirty="0" smtClean="0"/>
              <a:t>  mndot.gov/</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388352" y="630935"/>
            <a:ext cx="3858492" cy="457200"/>
          </a:xfrm>
          <a:prstGeom prst="rect">
            <a:avLst/>
          </a:prstGeom>
        </p:spPr>
      </p:pic>
    </p:spTree>
    <p:extLst>
      <p:ext uri="{BB962C8B-B14F-4D97-AF65-F5344CB8AC3E}">
        <p14:creationId xmlns:p14="http://schemas.microsoft.com/office/powerpoint/2010/main" val="555963846"/>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651380"/>
            <a:ext cx="12192000" cy="1733266"/>
          </a:xfrm>
          <a:solidFill>
            <a:schemeClr val="tx1"/>
          </a:solidFill>
        </p:spPr>
        <p:txBody>
          <a:bodyPr>
            <a:noAutofit/>
          </a:bodyPr>
          <a:lstStyle>
            <a:lvl1pPr algn="ctr">
              <a:tabLst>
                <a:tab pos="3770313" algn="l"/>
              </a:tabLst>
              <a:defRPr sz="7000">
                <a:solidFill>
                  <a:schemeClr val="bg1"/>
                </a:solidFill>
              </a:defRPr>
            </a:lvl1pPr>
          </a:lstStyle>
          <a:p>
            <a:r>
              <a:rPr lang="en-US" dirty="0" smtClean="0"/>
              <a:t>Thank you!</a:t>
            </a:r>
            <a:endParaRPr lang="en-US" dirty="0"/>
          </a:p>
        </p:txBody>
      </p:sp>
      <p:sp>
        <p:nvSpPr>
          <p:cNvPr id="8" name="Text Placeholder 6"/>
          <p:cNvSpPr>
            <a:spLocks noGrp="1"/>
          </p:cNvSpPr>
          <p:nvPr>
            <p:ph type="body" sz="quarter" idx="13" hasCustomPrompt="1"/>
          </p:nvPr>
        </p:nvSpPr>
        <p:spPr>
          <a:xfrm>
            <a:off x="838200" y="3521123"/>
            <a:ext cx="105156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446B3AB0-6243-4191-A637-C3917B8AA6A0}" type="datetime1">
              <a:rPr lang="en-US" smtClean="0"/>
              <a:t>2/7/2017</a:t>
            </a:fld>
            <a:endParaRPr lang="en-US" dirty="0"/>
          </a:p>
        </p:txBody>
      </p:sp>
      <p:sp>
        <p:nvSpPr>
          <p:cNvPr id="5" name="Footer Placeholder 4"/>
          <p:cNvSpPr>
            <a:spLocks noGrp="1"/>
          </p:cNvSpPr>
          <p:nvPr>
            <p:ph type="ftr" sz="quarter" idx="12"/>
          </p:nvPr>
        </p:nvSpPr>
        <p:spPr/>
        <p:txBody>
          <a:bodyPr/>
          <a:lstStyle>
            <a:lvl1pPr>
              <a:defRPr>
                <a:solidFill>
                  <a:schemeClr val="tx1"/>
                </a:solidFill>
              </a:defRPr>
            </a:lvl1pPr>
          </a:lstStyle>
          <a:p>
            <a:r>
              <a:rPr lang="en-US" dirty="0" smtClean="0">
                <a:solidFill>
                  <a:schemeClr val="tx2"/>
                </a:solidFill>
              </a:rPr>
              <a:t>Optional Tagline Goes Here</a:t>
            </a:r>
            <a:r>
              <a:rPr lang="en-US" dirty="0" smtClean="0"/>
              <a:t> </a:t>
            </a:r>
            <a:r>
              <a:rPr lang="en-US" dirty="0" smtClean="0">
                <a:solidFill>
                  <a:schemeClr val="accent1"/>
                </a:solidFill>
              </a:rPr>
              <a:t>|</a:t>
            </a:r>
            <a:r>
              <a:rPr lang="en-US" dirty="0" smtClean="0"/>
              <a:t>  mndot.gov/</a:t>
            </a:r>
            <a:endParaRPr lang="en-US" dirty="0">
              <a:solidFill>
                <a:schemeClr val="tx2"/>
              </a:solidFill>
            </a:endParaRPr>
          </a:p>
        </p:txBody>
      </p:sp>
      <p:sp>
        <p:nvSpPr>
          <p:cNvPr id="4" name="Slide Number Placeholder 3"/>
          <p:cNvSpPr>
            <a:spLocks noGrp="1"/>
          </p:cNvSpPr>
          <p:nvPr>
            <p:ph type="sldNum" sz="quarter" idx="11"/>
          </p:nvPr>
        </p:nvSpPr>
        <p:spPr/>
        <p:txBody>
          <a:bodyPr/>
          <a:lstStyle>
            <a:lvl1pPr>
              <a:defRPr>
                <a:solidFill>
                  <a:schemeClr val="tx2"/>
                </a:solidFill>
              </a:defRPr>
            </a:lvl1pPr>
          </a:lstStyle>
          <a:p>
            <a:fld id="{48F63A3B-78C7-47BE-AE5E-E10140E04643}" type="slidenum">
              <a:rPr lang="en-US" smtClean="0"/>
              <a:pPr/>
              <a:t>‹#›</a:t>
            </a:fld>
            <a:endParaRPr lang="en-US" dirty="0"/>
          </a:p>
        </p:txBody>
      </p:sp>
      <p:sp>
        <p:nvSpPr>
          <p:cNvPr id="6" name="Rectangle 5"/>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388352" y="630936"/>
            <a:ext cx="3858492" cy="457200"/>
          </a:xfrm>
          <a:prstGeom prst="rect">
            <a:avLst/>
          </a:prstGeom>
        </p:spPr>
      </p:pic>
    </p:spTree>
    <p:extLst>
      <p:ext uri="{BB962C8B-B14F-4D97-AF65-F5344CB8AC3E}">
        <p14:creationId xmlns:p14="http://schemas.microsoft.com/office/powerpoint/2010/main" val="22908971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anchor="ctr">
            <a:normAutofit/>
          </a:bodyPr>
          <a:lstStyle>
            <a:lvl1pPr algn="ctr">
              <a:defRPr sz="3600">
                <a:solidFill>
                  <a:schemeClr val="bg1"/>
                </a:solidFill>
              </a:defRPr>
            </a:lvl1pPr>
          </a:lstStyle>
          <a:p>
            <a:r>
              <a:rPr lang="en-US" dirty="0" smtClean="0"/>
              <a:t>Click to edit section title</a:t>
            </a:r>
            <a:endParaRPr lang="en-US" dirty="0"/>
          </a:p>
        </p:txBody>
      </p:sp>
      <p:pic>
        <p:nvPicPr>
          <p:cNvPr id="13"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388562" y="705498"/>
            <a:ext cx="3858492" cy="457200"/>
          </a:xfrm>
          <a:prstGeom prst="rect">
            <a:avLst/>
          </a:prstGeom>
        </p:spPr>
      </p:pic>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440970"/>
          </a:xfrm>
        </p:spPr>
        <p:txBody>
          <a:bodyPr>
            <a:normAutofit/>
          </a:bodyPr>
          <a:lstStyle>
            <a:lvl1pPr marL="0" indent="0" algn="ctr">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p:txBody>
      </p:sp>
      <p:sp>
        <p:nvSpPr>
          <p:cNvPr id="11" name="Picture Placeholder 2"/>
          <p:cNvSpPr>
            <a:spLocks noGrp="1"/>
          </p:cNvSpPr>
          <p:nvPr>
            <p:ph type="pic" sz="quarter" idx="13" hasCustomPrompt="1"/>
          </p:nvPr>
        </p:nvSpPr>
        <p:spPr>
          <a:xfrm>
            <a:off x="0" y="1789113"/>
            <a:ext cx="12192000" cy="2298700"/>
          </a:xfrm>
        </p:spPr>
        <p:txBody>
          <a:bodyPr/>
          <a:lstStyle/>
          <a:p>
            <a:r>
              <a:rPr lang="en-US" dirty="0" smtClean="0"/>
              <a:t>Click Icon to add picture</a:t>
            </a:r>
            <a:endParaRPr lang="en-US" dirty="0"/>
          </a:p>
        </p:txBody>
      </p:sp>
      <p:sp>
        <p:nvSpPr>
          <p:cNvPr id="18" name="Date Placeholder 17"/>
          <p:cNvSpPr>
            <a:spLocks noGrp="1"/>
          </p:cNvSpPr>
          <p:nvPr>
            <p:ph type="dt" sz="half" idx="15"/>
          </p:nvPr>
        </p:nvSpPr>
        <p:spPr/>
        <p:txBody>
          <a:bodyPr/>
          <a:lstStyle/>
          <a:p>
            <a:fld id="{F6BADDDB-EF63-4496-BAC0-2877F798D3F4}" type="datetime1">
              <a:rPr lang="en-US" smtClean="0"/>
              <a:t>2/7/2017</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mndot.gov/</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08225022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E88BE52-AA02-4A70-9D8C-4A3104B8E58D}" type="datetime1">
              <a:rPr lang="en-US" smtClean="0"/>
              <a:t>2/7/2017</a:t>
            </a:fld>
            <a:endParaRPr lang="en-US" dirty="0"/>
          </a:p>
        </p:txBody>
      </p:sp>
      <p:sp>
        <p:nvSpPr>
          <p:cNvPr id="1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mndot.gov/</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3249975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a:xfrm>
            <a:off x="838200" y="1594624"/>
            <a:ext cx="51816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72200" y="1594624"/>
            <a:ext cx="51816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5C458411-1B5F-491B-BA6C-E9BA9D31DF4A}" type="datetime1">
              <a:rPr lang="en-US" smtClean="0"/>
              <a:t>2/7/2017</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mndot.gov/</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
        <p:nvSpPr>
          <p:cNvPr id="10" name="Rectangle 9"/>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Tree>
    <p:extLst>
      <p:ext uri="{BB962C8B-B14F-4D97-AF65-F5344CB8AC3E}">
        <p14:creationId xmlns:p14="http://schemas.microsoft.com/office/powerpoint/2010/main" val="71661008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a:xfrm>
            <a:off x="838200" y="1335281"/>
            <a:ext cx="10515600" cy="4841682"/>
          </a:xfrm>
          <a:solidFill>
            <a:schemeClr val="bg1"/>
          </a:solidFill>
        </p:spPr>
        <p:txBody>
          <a:bodyPr lIns="228600" tIns="548640" rIns="274320"/>
          <a:lstStyle>
            <a:lvl1pPr marL="342900" indent="-342900">
              <a:lnSpc>
                <a:spcPct val="100000"/>
              </a:lnSpc>
              <a:spcAft>
                <a:spcPts val="1000"/>
              </a:spcAft>
              <a:buClr>
                <a:schemeClr val="accent1"/>
              </a:buClr>
              <a:buFont typeface="Arial" panose="020B0604020202020204" pitchFamily="34" charset="0"/>
              <a:buChar char="•"/>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EC7028D3-CA64-4B78-8AC3-E3CBBF82FEB8}" type="datetime1">
              <a:rPr lang="en-US" smtClean="0"/>
              <a:t>2/7/2017</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mndot.gov/</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4858415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p:bgPr>
        <a:solidFill>
          <a:srgbClr val="E8E8E8"/>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a:xfrm>
            <a:off x="838200" y="1594624"/>
            <a:ext cx="51816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72200" y="1594624"/>
            <a:ext cx="51816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67FD40FD-D9AB-48AB-A1B3-6ED0D4EE08D9}" type="datetime1">
              <a:rPr lang="en-US" smtClean="0"/>
              <a:t>2/7/2017</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dirty="0" smtClean="0"/>
              <a:t>Optional Tagline Goes Here </a:t>
            </a:r>
            <a:r>
              <a:rPr lang="en-US" dirty="0" smtClean="0">
                <a:solidFill>
                  <a:schemeClr val="accent1"/>
                </a:solidFill>
              </a:rPr>
              <a:t>|</a:t>
            </a:r>
            <a:r>
              <a:rPr lang="en-US" dirty="0" smtClean="0"/>
              <a:t>  mndot.gov/</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5380107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27AB9103-705E-428F-8C69-2880FF413054}" type="datetime1">
              <a:rPr lang="en-US" smtClean="0"/>
              <a:t>2/7/2017</a:t>
            </a:fld>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mndot.gov/</a:t>
            </a:r>
            <a:endParaRPr lang="en-US" dirty="0"/>
          </a:p>
        </p:txBody>
      </p:sp>
      <p:sp>
        <p:nvSpPr>
          <p:cNvPr id="6"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8" r:id="rId1"/>
    <p:sldLayoutId id="2147483799" r:id="rId2"/>
    <p:sldLayoutId id="2147483787" r:id="rId3"/>
    <p:sldLayoutId id="2147483795" r:id="rId4"/>
    <p:sldLayoutId id="2147483711" r:id="rId5"/>
    <p:sldLayoutId id="2147483712" r:id="rId6"/>
    <p:sldLayoutId id="2147483790" r:id="rId7"/>
    <p:sldLayoutId id="2147483789" r:id="rId8"/>
    <p:sldLayoutId id="2147483714" r:id="rId9"/>
    <p:sldLayoutId id="2147483738" r:id="rId10"/>
    <p:sldLayoutId id="2147483739" r:id="rId11"/>
    <p:sldLayoutId id="2147483780" r:id="rId12"/>
    <p:sldLayoutId id="2147483773" r:id="rId13"/>
    <p:sldLayoutId id="2147483800" r:id="rId14"/>
    <p:sldLayoutId id="2147483688" r:id="rId15"/>
    <p:sldLayoutId id="2147483801" r:id="rId16"/>
    <p:sldLayoutId id="2147483802" r:id="rId17"/>
    <p:sldLayoutId id="2147483803" r:id="rId18"/>
    <p:sldLayoutId id="2147483744" r:id="rId19"/>
    <p:sldLayoutId id="2147483793" r:id="rId20"/>
    <p:sldLayoutId id="2147483772" r:id="rId21"/>
    <p:sldLayoutId id="2147483767" r:id="rId22"/>
    <p:sldLayoutId id="2147483769" r:id="rId23"/>
    <p:sldLayoutId id="2147483771" r:id="rId24"/>
    <p:sldLayoutId id="2147483770" r:id="rId25"/>
    <p:sldLayoutId id="2147483732" r:id="rId26"/>
    <p:sldLayoutId id="2147483794" r:id="rId27"/>
    <p:sldLayoutId id="2147483733" r:id="rId28"/>
    <p:sldLayoutId id="2147483747" r:id="rId29"/>
    <p:sldLayoutId id="2147483818" r:id="rId30"/>
    <p:sldLayoutId id="2147483805" r:id="rId31"/>
    <p:sldLayoutId id="2147483806" r:id="rId32"/>
    <p:sldLayoutId id="2147483750" r:id="rId33"/>
    <p:sldLayoutId id="2147483765" r:id="rId34"/>
    <p:sldLayoutId id="2147483781" r:id="rId35"/>
    <p:sldLayoutId id="2147483809" r:id="rId36"/>
    <p:sldLayoutId id="2147483808" r:id="rId37"/>
    <p:sldLayoutId id="2147483807" r:id="rId38"/>
    <p:sldLayoutId id="2147483819" r:id="rId39"/>
    <p:sldLayoutId id="2147483754" r:id="rId40"/>
    <p:sldLayoutId id="2147483755" r:id="rId41"/>
    <p:sldLayoutId id="2147483759" r:id="rId42"/>
    <p:sldLayoutId id="2147483753" r:id="rId43"/>
    <p:sldLayoutId id="2147483763" r:id="rId44"/>
    <p:sldLayoutId id="2147483762" r:id="rId45"/>
    <p:sldLayoutId id="2147483758" r:id="rId46"/>
    <p:sldLayoutId id="2147483756" r:id="rId47"/>
    <p:sldLayoutId id="2147483798" r:id="rId48"/>
    <p:sldLayoutId id="2147483797" r:id="rId49"/>
  </p:sldLayoutIdLst>
  <p:timing>
    <p:tnLst>
      <p:par>
        <p:cTn id="1" dur="indefinite" restart="never" nodeType="tmRoot"/>
      </p:par>
    </p:tnLst>
  </p:timing>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0" y="4152705"/>
            <a:ext cx="12192000" cy="1226119"/>
          </a:xfrm>
        </p:spPr>
        <p:txBody>
          <a:bodyPr>
            <a:normAutofit/>
          </a:bodyPr>
          <a:lstStyle/>
          <a:p>
            <a:r>
              <a:rPr lang="en-US" sz="4800" dirty="0" smtClean="0"/>
              <a:t>Highway 14 – Owatonna to Dodge Center</a:t>
            </a:r>
            <a:br>
              <a:rPr lang="en-US" sz="4800" dirty="0" smtClean="0"/>
            </a:br>
            <a:r>
              <a:rPr lang="en-US" sz="2800" dirty="0" smtClean="0"/>
              <a:t>District 6 Update</a:t>
            </a:r>
            <a:endParaRPr lang="en-US" sz="2800" dirty="0"/>
          </a:p>
        </p:txBody>
      </p:sp>
      <p:sp>
        <p:nvSpPr>
          <p:cNvPr id="2" name="Text Placeholder 1"/>
          <p:cNvSpPr>
            <a:spLocks noGrp="1"/>
          </p:cNvSpPr>
          <p:nvPr>
            <p:ph type="body" sz="quarter" idx="14"/>
          </p:nvPr>
        </p:nvSpPr>
        <p:spPr/>
        <p:txBody>
          <a:bodyPr>
            <a:normAutofit fontScale="25000" lnSpcReduction="20000"/>
          </a:bodyPr>
          <a:lstStyle/>
          <a:p>
            <a:r>
              <a:rPr lang="en-US" sz="13600" dirty="0" smtClean="0"/>
              <a:t>Highway 14 Partnership meeting</a:t>
            </a:r>
          </a:p>
          <a:p>
            <a:r>
              <a:rPr lang="en-US" sz="13600" dirty="0" smtClean="0"/>
              <a:t>Owatonna, Jan. 12, 2017</a:t>
            </a:r>
          </a:p>
          <a:p>
            <a:r>
              <a:rPr lang="en-US" dirty="0"/>
              <a:t>J</a:t>
            </a:r>
            <a:endParaRPr lang="en-US" dirty="0" smtClean="0"/>
          </a:p>
          <a:p>
            <a:endParaRPr lang="en-US" dirty="0"/>
          </a:p>
        </p:txBody>
      </p:sp>
    </p:spTree>
    <p:extLst>
      <p:ext uri="{BB962C8B-B14F-4D97-AF65-F5344CB8AC3E}">
        <p14:creationId xmlns:p14="http://schemas.microsoft.com/office/powerpoint/2010/main" val="16654860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Hwy 14 Segment 1 expansion complete</a:t>
            </a:r>
            <a:endParaRPr lang="en-US" dirty="0"/>
          </a:p>
        </p:txBody>
      </p:sp>
      <p:sp>
        <p:nvSpPr>
          <p:cNvPr id="7" name="Content Placeholder 2"/>
          <p:cNvSpPr>
            <a:spLocks noGrp="1"/>
          </p:cNvSpPr>
          <p:nvPr>
            <p:ph idx="1"/>
          </p:nvPr>
        </p:nvSpPr>
        <p:spPr>
          <a:xfrm>
            <a:off x="838199" y="1631228"/>
            <a:ext cx="9052933" cy="4780541"/>
          </a:xfrm>
        </p:spPr>
        <p:txBody>
          <a:bodyPr>
            <a:normAutofit/>
          </a:bodyPr>
          <a:lstStyle/>
          <a:p>
            <a:pPr marL="566928" indent="-457200">
              <a:spcAft>
                <a:spcPts val="0"/>
              </a:spcAft>
              <a:defRPr/>
            </a:pPr>
            <a:r>
              <a:rPr lang="en-US" sz="2800" dirty="0"/>
              <a:t>Hwy 14 Expansion - Segment 1</a:t>
            </a:r>
          </a:p>
          <a:p>
            <a:pPr marL="822516" lvl="1" indent="-457200">
              <a:spcAft>
                <a:spcPts val="0"/>
              </a:spcAft>
              <a:defRPr/>
            </a:pPr>
            <a:r>
              <a:rPr lang="en-US" sz="2800" dirty="0"/>
              <a:t>Completed in October 2015 </a:t>
            </a:r>
          </a:p>
          <a:p>
            <a:pPr marL="1060641" lvl="2" indent="-457200">
              <a:spcAft>
                <a:spcPts val="0"/>
              </a:spcAft>
              <a:defRPr/>
            </a:pPr>
            <a:r>
              <a:rPr lang="en-US" sz="2800" dirty="0"/>
              <a:t>$12 million construction </a:t>
            </a:r>
            <a:r>
              <a:rPr lang="en-US" sz="2800" dirty="0" smtClean="0"/>
              <a:t>cost. Corridors of Commerce program </a:t>
            </a:r>
            <a:endParaRPr lang="en-US" sz="2800" dirty="0"/>
          </a:p>
          <a:p>
            <a:pPr marL="822516" lvl="1" indent="-457200">
              <a:spcAft>
                <a:spcPts val="0"/>
              </a:spcAft>
              <a:defRPr/>
            </a:pPr>
            <a:r>
              <a:rPr lang="en-US" sz="2800" dirty="0"/>
              <a:t>Project limits were from Hwy 218 to Steele County </a:t>
            </a:r>
            <a:r>
              <a:rPr lang="en-US" sz="2800" dirty="0" smtClean="0"/>
              <a:t>Road 180</a:t>
            </a:r>
            <a:endParaRPr lang="en-US" sz="2800" dirty="0"/>
          </a:p>
          <a:p>
            <a:pPr marL="1060641" lvl="2" indent="-457200">
              <a:spcAft>
                <a:spcPts val="0"/>
              </a:spcAft>
              <a:defRPr/>
            </a:pPr>
            <a:r>
              <a:rPr lang="en-US" sz="2800" dirty="0"/>
              <a:t>Expanded 2.5 miles of Hwy 14 from 2-lanes to 4-lanes </a:t>
            </a:r>
          </a:p>
          <a:p>
            <a:pPr marL="1060641" lvl="2" indent="-457200">
              <a:spcAft>
                <a:spcPts val="0"/>
              </a:spcAft>
              <a:defRPr/>
            </a:pPr>
            <a:r>
              <a:rPr lang="en-US" sz="2800" dirty="0"/>
              <a:t>Improved intersections with longer turn lanes, access </a:t>
            </a:r>
            <a:r>
              <a:rPr lang="en-US" sz="2800" dirty="0" smtClean="0"/>
              <a:t>closures.</a:t>
            </a:r>
            <a:endParaRPr lang="en-US" sz="2800" dirty="0"/>
          </a:p>
          <a:p>
            <a:endParaRPr lang="en-US" sz="2800" dirty="0"/>
          </a:p>
        </p:txBody>
      </p:sp>
      <p:pic>
        <p:nvPicPr>
          <p:cNvPr id="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91132" y="1411648"/>
            <a:ext cx="1947863" cy="26098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070847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Hwy 14 expansion, Segments 2 &amp; 3</a:t>
            </a:r>
            <a:endParaRPr lang="en-US" dirty="0"/>
          </a:p>
        </p:txBody>
      </p:sp>
      <p:sp>
        <p:nvSpPr>
          <p:cNvPr id="3" name="Content Placeholder 2"/>
          <p:cNvSpPr>
            <a:spLocks noGrp="1"/>
          </p:cNvSpPr>
          <p:nvPr>
            <p:ph idx="1"/>
          </p:nvPr>
        </p:nvSpPr>
        <p:spPr>
          <a:xfrm>
            <a:off x="838200" y="1825624"/>
            <a:ext cx="10515600" cy="4700681"/>
          </a:xfrm>
        </p:spPr>
        <p:txBody>
          <a:bodyPr>
            <a:normAutofit/>
          </a:bodyPr>
          <a:lstStyle/>
          <a:p>
            <a:pPr marL="822516" lvl="1" indent="-457200">
              <a:spcAft>
                <a:spcPts val="0"/>
              </a:spcAft>
              <a:defRPr/>
            </a:pPr>
            <a:r>
              <a:rPr lang="en-US" sz="1900" u="sng" dirty="0"/>
              <a:t>R/W Activities</a:t>
            </a:r>
          </a:p>
          <a:p>
            <a:pPr marL="1060641" lvl="2" indent="-457200">
              <a:spcAft>
                <a:spcPts val="0"/>
              </a:spcAft>
              <a:defRPr/>
            </a:pPr>
            <a:r>
              <a:rPr lang="en-US" sz="1900" dirty="0"/>
              <a:t>R/W acquisition has been partially funded through Corridors of Commerce.</a:t>
            </a:r>
          </a:p>
          <a:p>
            <a:pPr marL="1573403" lvl="4" indent="-457200">
              <a:spcAft>
                <a:spcPts val="0"/>
              </a:spcAft>
              <a:defRPr/>
            </a:pPr>
            <a:r>
              <a:rPr lang="en-US" sz="1900" dirty="0"/>
              <a:t>$8.8 million has been received from Corridors of Commerce</a:t>
            </a:r>
          </a:p>
          <a:p>
            <a:pPr marL="1573403" lvl="4" indent="-457200">
              <a:spcAft>
                <a:spcPts val="0"/>
              </a:spcAft>
              <a:defRPr/>
            </a:pPr>
            <a:r>
              <a:rPr lang="en-US" sz="1900" dirty="0"/>
              <a:t>$</a:t>
            </a:r>
            <a:r>
              <a:rPr lang="en-US" sz="1900" dirty="0" smtClean="0"/>
              <a:t>17 </a:t>
            </a:r>
            <a:r>
              <a:rPr lang="en-US" sz="1900" dirty="0"/>
              <a:t>million is still needed</a:t>
            </a:r>
          </a:p>
          <a:p>
            <a:pPr marL="1060641" lvl="2" indent="-457200">
              <a:spcAft>
                <a:spcPts val="0"/>
              </a:spcAft>
              <a:defRPr/>
            </a:pPr>
            <a:r>
              <a:rPr lang="en-US" sz="1900" u="sng" dirty="0"/>
              <a:t>Segment 2</a:t>
            </a:r>
          </a:p>
          <a:p>
            <a:pPr marL="1344803" lvl="3" indent="-457200">
              <a:spcAft>
                <a:spcPts val="0"/>
              </a:spcAft>
              <a:defRPr/>
            </a:pPr>
            <a:r>
              <a:rPr lang="en-US" sz="1900" dirty="0"/>
              <a:t>All offers (20) have been made to property owners.</a:t>
            </a:r>
          </a:p>
          <a:p>
            <a:pPr marL="1344803" lvl="3" indent="-457200">
              <a:spcAft>
                <a:spcPts val="0"/>
              </a:spcAft>
              <a:defRPr/>
            </a:pPr>
            <a:r>
              <a:rPr lang="en-US" sz="1900" dirty="0"/>
              <a:t>All 3 relocations have been acquired.</a:t>
            </a:r>
          </a:p>
          <a:p>
            <a:pPr marL="1060641" lvl="2" indent="-457200">
              <a:spcAft>
                <a:spcPts val="0"/>
              </a:spcAft>
              <a:defRPr/>
            </a:pPr>
            <a:r>
              <a:rPr lang="en-US" sz="1900" u="sng" dirty="0"/>
              <a:t>Segment 3</a:t>
            </a:r>
          </a:p>
          <a:p>
            <a:pPr marL="1344803" lvl="3" indent="-457200">
              <a:spcAft>
                <a:spcPts val="0"/>
              </a:spcAft>
              <a:defRPr/>
            </a:pPr>
            <a:r>
              <a:rPr lang="en-US" sz="1900" dirty="0"/>
              <a:t>5 of 9 relocations have been acquired</a:t>
            </a:r>
          </a:p>
          <a:p>
            <a:pPr marL="1344803" lvl="3" indent="-457200">
              <a:spcAft>
                <a:spcPts val="0"/>
              </a:spcAft>
              <a:defRPr/>
            </a:pPr>
            <a:r>
              <a:rPr lang="en-US" sz="1900" dirty="0"/>
              <a:t>2 additional relocations are being processed but offers haven’t been given.</a:t>
            </a:r>
          </a:p>
          <a:p>
            <a:pPr marL="1344803" lvl="3" indent="-457200">
              <a:spcAft>
                <a:spcPts val="0"/>
              </a:spcAft>
              <a:defRPr/>
            </a:pPr>
            <a:r>
              <a:rPr lang="en-US" sz="1900" dirty="0"/>
              <a:t>50 additional property owners will be affected through partial acquisition.</a:t>
            </a:r>
          </a:p>
          <a:p>
            <a:endParaRPr lang="en-US" dirty="0"/>
          </a:p>
        </p:txBody>
      </p:sp>
      <p:pic>
        <p:nvPicPr>
          <p:cNvPr id="8" name="Content Placeholder 1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a:xfrm>
            <a:off x="8517276" y="2609653"/>
            <a:ext cx="3674724" cy="2377440"/>
          </a:xfrm>
          <a:prstGeom prst="rect">
            <a:avLst/>
          </a:prstGeom>
          <a:ln w="19050">
            <a:solidFill>
              <a:schemeClr val="tx1"/>
            </a:solidFill>
          </a:ln>
        </p:spPr>
      </p:pic>
    </p:spTree>
    <p:extLst>
      <p:ext uri="{BB962C8B-B14F-4D97-AF65-F5344CB8AC3E}">
        <p14:creationId xmlns:p14="http://schemas.microsoft.com/office/powerpoint/2010/main" val="26695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Hwy 14 expansion, Segments 2 &amp; 3 (continued)</a:t>
            </a:r>
            <a:endParaRPr lang="en-US" dirty="0"/>
          </a:p>
        </p:txBody>
      </p:sp>
      <p:sp>
        <p:nvSpPr>
          <p:cNvPr id="3" name="Content Placeholder 2"/>
          <p:cNvSpPr>
            <a:spLocks noGrp="1"/>
          </p:cNvSpPr>
          <p:nvPr>
            <p:ph idx="1"/>
          </p:nvPr>
        </p:nvSpPr>
        <p:spPr>
          <a:xfrm>
            <a:off x="838200" y="1506071"/>
            <a:ext cx="10515600" cy="4670892"/>
          </a:xfrm>
        </p:spPr>
        <p:txBody>
          <a:bodyPr>
            <a:noAutofit/>
          </a:bodyPr>
          <a:lstStyle/>
          <a:p>
            <a:pPr marL="822516" lvl="1" indent="-457200">
              <a:spcAft>
                <a:spcPts val="0"/>
              </a:spcAft>
              <a:defRPr/>
            </a:pPr>
            <a:r>
              <a:rPr lang="en-US" sz="2200" u="sng" dirty="0"/>
              <a:t>Layout Activities</a:t>
            </a:r>
          </a:p>
          <a:p>
            <a:pPr marL="1060641" lvl="2" indent="-457200">
              <a:spcAft>
                <a:spcPts val="0"/>
              </a:spcAft>
              <a:defRPr/>
            </a:pPr>
            <a:r>
              <a:rPr lang="en-US" sz="2200" dirty="0"/>
              <a:t>Preliminary Bridge Design is being advanced to:</a:t>
            </a:r>
          </a:p>
          <a:p>
            <a:pPr marL="1344803" lvl="3" indent="-457200">
              <a:spcAft>
                <a:spcPts val="0"/>
              </a:spcAft>
              <a:defRPr/>
            </a:pPr>
            <a:r>
              <a:rPr lang="en-US" sz="2200" dirty="0"/>
              <a:t>Identify structure length and type</a:t>
            </a:r>
          </a:p>
          <a:p>
            <a:pPr marL="1344803" lvl="3" indent="-457200">
              <a:spcAft>
                <a:spcPts val="0"/>
              </a:spcAft>
              <a:defRPr/>
            </a:pPr>
            <a:r>
              <a:rPr lang="en-US" sz="2200" dirty="0"/>
              <a:t>Have background information required for negotiating RR and Utility agreements.</a:t>
            </a:r>
          </a:p>
          <a:p>
            <a:pPr marL="1060641" lvl="2" indent="-457200">
              <a:spcAft>
                <a:spcPts val="0"/>
              </a:spcAft>
              <a:defRPr/>
            </a:pPr>
            <a:r>
              <a:rPr lang="en-US" sz="2200" dirty="0"/>
              <a:t>Layout approved at the District</a:t>
            </a:r>
          </a:p>
          <a:p>
            <a:pPr marL="1344803" lvl="3" indent="-457200">
              <a:spcAft>
                <a:spcPts val="0"/>
              </a:spcAft>
              <a:defRPr/>
            </a:pPr>
            <a:r>
              <a:rPr lang="en-US" sz="2200" dirty="0"/>
              <a:t>District is working with </a:t>
            </a:r>
            <a:r>
              <a:rPr lang="en-US" sz="2200" dirty="0" err="1"/>
              <a:t>MnDOT</a:t>
            </a:r>
            <a:r>
              <a:rPr lang="en-US" sz="2200" dirty="0"/>
              <a:t> Geometrics Unit for concurrence and approval</a:t>
            </a:r>
          </a:p>
          <a:p>
            <a:pPr marL="1116203" lvl="4" indent="0">
              <a:spcAft>
                <a:spcPts val="0"/>
              </a:spcAft>
              <a:buNone/>
              <a:defRPr/>
            </a:pPr>
            <a:endParaRPr lang="en-US" sz="2200" dirty="0"/>
          </a:p>
          <a:p>
            <a:pPr marL="822516" lvl="1" indent="-457200">
              <a:spcAft>
                <a:spcPts val="0"/>
              </a:spcAft>
              <a:defRPr/>
            </a:pPr>
            <a:r>
              <a:rPr lang="en-US" sz="2200" u="sng" dirty="0"/>
              <a:t>Environmental Document Status</a:t>
            </a:r>
          </a:p>
          <a:p>
            <a:pPr marL="1060641" lvl="2" indent="-457200">
              <a:spcAft>
                <a:spcPts val="0"/>
              </a:spcAft>
              <a:defRPr/>
            </a:pPr>
            <a:r>
              <a:rPr lang="en-US" sz="2200" dirty="0"/>
              <a:t>FEIS approved in 2010</a:t>
            </a:r>
          </a:p>
          <a:p>
            <a:pPr marL="1344803" lvl="3" indent="-457200">
              <a:spcAft>
                <a:spcPts val="0"/>
              </a:spcAft>
              <a:defRPr/>
            </a:pPr>
            <a:r>
              <a:rPr lang="en-US" sz="2200" dirty="0"/>
              <a:t>Is considered active until Fall 2018 due to use of federal funds on a contract to advance hydraulic design.</a:t>
            </a:r>
          </a:p>
          <a:p>
            <a:pPr marL="1344803" lvl="3" indent="-457200">
              <a:spcAft>
                <a:spcPts val="0"/>
              </a:spcAft>
              <a:defRPr/>
            </a:pPr>
            <a:r>
              <a:rPr lang="en-US" sz="2200" dirty="0"/>
              <a:t>Hydraulic contract concluded in Fall 2015.</a:t>
            </a:r>
          </a:p>
          <a:p>
            <a:endParaRPr lang="en-US" dirty="0"/>
          </a:p>
        </p:txBody>
      </p:sp>
    </p:spTree>
    <p:extLst>
      <p:ext uri="{BB962C8B-B14F-4D97-AF65-F5344CB8AC3E}">
        <p14:creationId xmlns:p14="http://schemas.microsoft.com/office/powerpoint/2010/main" val="1133754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Bridge work on and near Hwy 14</a:t>
            </a:r>
            <a:endParaRPr lang="en-US" dirty="0"/>
          </a:p>
        </p:txBody>
      </p:sp>
      <p:sp>
        <p:nvSpPr>
          <p:cNvPr id="3" name="Content Placeholder 2"/>
          <p:cNvSpPr>
            <a:spLocks noGrp="1"/>
          </p:cNvSpPr>
          <p:nvPr>
            <p:ph idx="1"/>
          </p:nvPr>
        </p:nvSpPr>
        <p:spPr>
          <a:xfrm>
            <a:off x="838200" y="1660849"/>
            <a:ext cx="10515600" cy="4870580"/>
          </a:xfrm>
        </p:spPr>
        <p:txBody>
          <a:bodyPr>
            <a:normAutofit/>
          </a:bodyPr>
          <a:lstStyle/>
          <a:p>
            <a:pPr marL="566738" indent="-457200"/>
            <a:r>
              <a:rPr lang="en-US" altLang="en-US" dirty="0"/>
              <a:t>I-35/Hwy 14 Bridge Project Update</a:t>
            </a:r>
          </a:p>
          <a:p>
            <a:pPr marL="822325" lvl="1" indent="-457200"/>
            <a:r>
              <a:rPr lang="en-US" altLang="en-US" u="sng" dirty="0"/>
              <a:t>Bridge Locations</a:t>
            </a:r>
            <a:r>
              <a:rPr lang="en-US" altLang="en-US" dirty="0"/>
              <a:t>:</a:t>
            </a:r>
          </a:p>
          <a:p>
            <a:pPr marL="1060450" lvl="2" indent="-457200"/>
            <a:r>
              <a:rPr lang="en-US" altLang="en-US" dirty="0"/>
              <a:t>6 bridge replacements on I-35</a:t>
            </a:r>
          </a:p>
          <a:p>
            <a:pPr marL="1344613" lvl="3" indent="-457200"/>
            <a:r>
              <a:rPr lang="en-US" altLang="en-US" dirty="0"/>
              <a:t>Straight River, Turtle Creek and UP Railroad</a:t>
            </a:r>
          </a:p>
          <a:p>
            <a:pPr marL="1060450" lvl="2" indent="-457200"/>
            <a:r>
              <a:rPr lang="en-US" altLang="en-US" dirty="0"/>
              <a:t>4 bridge replacements on Hwy 14</a:t>
            </a:r>
          </a:p>
          <a:p>
            <a:pPr marL="1344613" lvl="3" indent="-457200"/>
            <a:r>
              <a:rPr lang="en-US" altLang="en-US" dirty="0"/>
              <a:t>EB </a:t>
            </a:r>
            <a:r>
              <a:rPr lang="en-US" altLang="en-US" dirty="0" smtClean="0"/>
              <a:t> &amp; WB Hwy </a:t>
            </a:r>
            <a:r>
              <a:rPr lang="en-US" altLang="en-US" dirty="0"/>
              <a:t>14 over UP Railroad</a:t>
            </a:r>
          </a:p>
          <a:p>
            <a:pPr marL="1344613" lvl="3" indent="-457200"/>
            <a:r>
              <a:rPr lang="en-US" altLang="en-US" dirty="0"/>
              <a:t>EB &amp; WB Hwy 14 over Straight </a:t>
            </a:r>
            <a:r>
              <a:rPr lang="en-US" altLang="en-US" dirty="0" smtClean="0"/>
              <a:t>River</a:t>
            </a:r>
            <a:endParaRPr lang="en-US" altLang="en-US" dirty="0"/>
          </a:p>
        </p:txBody>
      </p:sp>
      <p:grpSp>
        <p:nvGrpSpPr>
          <p:cNvPr id="5" name="Group 1"/>
          <p:cNvGrpSpPr>
            <a:grpSpLocks/>
          </p:cNvGrpSpPr>
          <p:nvPr/>
        </p:nvGrpSpPr>
        <p:grpSpPr bwMode="auto">
          <a:xfrm>
            <a:off x="8451850" y="1470803"/>
            <a:ext cx="3740150" cy="4332288"/>
            <a:chOff x="5218113" y="990600"/>
            <a:chExt cx="3740336" cy="4332287"/>
          </a:xfrm>
        </p:grpSpPr>
        <p:pic>
          <p:nvPicPr>
            <p:cNvPr id="7" name="Picture 4"/>
            <p:cNvPicPr>
              <a:picLocks noChangeAspect="1"/>
            </p:cNvPicPr>
            <p:nvPr/>
          </p:nvPicPr>
          <p:blipFill>
            <a:blip r:embed="rId3">
              <a:extLst>
                <a:ext uri="{28A0092B-C50C-407E-A947-70E740481C1C}">
                  <a14:useLocalDpi xmlns:a14="http://schemas.microsoft.com/office/drawing/2010/main" val="0"/>
                </a:ext>
              </a:extLst>
            </a:blip>
            <a:srcRect l="5383" t="16508" r="5647" b="6190"/>
            <a:stretch>
              <a:fillRect/>
            </a:stretch>
          </p:blipFill>
          <p:spPr bwMode="auto">
            <a:xfrm>
              <a:off x="5218113" y="990600"/>
              <a:ext cx="3740336" cy="43322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8"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1066800"/>
              <a:ext cx="1524000" cy="123105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6373532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Bridge replacement construction schedule</a:t>
            </a:r>
            <a:endParaRPr lang="en-US" dirty="0"/>
          </a:p>
        </p:txBody>
      </p:sp>
      <p:sp>
        <p:nvSpPr>
          <p:cNvPr id="3" name="Content Placeholder 2"/>
          <p:cNvSpPr>
            <a:spLocks noGrp="1"/>
          </p:cNvSpPr>
          <p:nvPr>
            <p:ph idx="1"/>
          </p:nvPr>
        </p:nvSpPr>
        <p:spPr>
          <a:xfrm>
            <a:off x="838200" y="1535906"/>
            <a:ext cx="10515600" cy="4820444"/>
          </a:xfrm>
        </p:spPr>
        <p:txBody>
          <a:bodyPr>
            <a:normAutofit/>
          </a:bodyPr>
          <a:lstStyle/>
          <a:p>
            <a:pPr marL="566928" indent="-457200">
              <a:spcAft>
                <a:spcPts val="0"/>
              </a:spcAft>
              <a:defRPr/>
            </a:pPr>
            <a:r>
              <a:rPr lang="en-US" dirty="0"/>
              <a:t>I-35/Hwy 14 Bridge Project Update</a:t>
            </a:r>
          </a:p>
          <a:p>
            <a:pPr marL="1060641" lvl="2" indent="-457200">
              <a:spcAft>
                <a:spcPts val="0"/>
              </a:spcAft>
              <a:defRPr/>
            </a:pPr>
            <a:r>
              <a:rPr lang="en-US" dirty="0" smtClean="0"/>
              <a:t>Spring </a:t>
            </a:r>
            <a:r>
              <a:rPr lang="en-US" dirty="0"/>
              <a:t>2016</a:t>
            </a:r>
          </a:p>
          <a:p>
            <a:pPr marL="1344803" lvl="3" indent="-457200">
              <a:spcAft>
                <a:spcPts val="0"/>
              </a:spcAft>
              <a:defRPr/>
            </a:pPr>
            <a:r>
              <a:rPr lang="en-US" dirty="0"/>
              <a:t>Let as a design-build contract</a:t>
            </a:r>
          </a:p>
          <a:p>
            <a:pPr marL="1344803" lvl="3" indent="-457200">
              <a:spcAft>
                <a:spcPts val="0"/>
              </a:spcAft>
              <a:defRPr/>
            </a:pPr>
            <a:r>
              <a:rPr lang="en-US" dirty="0"/>
              <a:t>Awarded to Lunda Construction</a:t>
            </a:r>
          </a:p>
          <a:p>
            <a:pPr marL="1060641" lvl="2" indent="-457200">
              <a:spcAft>
                <a:spcPts val="0"/>
              </a:spcAft>
              <a:defRPr/>
            </a:pPr>
            <a:r>
              <a:rPr lang="en-US" dirty="0" smtClean="0"/>
              <a:t>Fall </a:t>
            </a:r>
            <a:r>
              <a:rPr lang="en-US" dirty="0"/>
              <a:t>2016</a:t>
            </a:r>
          </a:p>
          <a:p>
            <a:pPr marL="1344803" lvl="3" indent="-457200">
              <a:spcAft>
                <a:spcPts val="0"/>
              </a:spcAft>
              <a:defRPr/>
            </a:pPr>
            <a:r>
              <a:rPr lang="en-US" dirty="0"/>
              <a:t>Crossovers </a:t>
            </a:r>
            <a:r>
              <a:rPr lang="en-US" dirty="0" smtClean="0"/>
              <a:t>built </a:t>
            </a:r>
            <a:endParaRPr lang="en-US" dirty="0"/>
          </a:p>
          <a:p>
            <a:pPr marL="1060641" lvl="2" indent="-457200">
              <a:spcAft>
                <a:spcPts val="0"/>
              </a:spcAft>
              <a:defRPr/>
            </a:pPr>
            <a:r>
              <a:rPr lang="en-US" dirty="0" smtClean="0"/>
              <a:t>April-November 2017-</a:t>
            </a:r>
            <a:endParaRPr lang="en-US" dirty="0"/>
          </a:p>
          <a:p>
            <a:pPr marL="1344803" lvl="3" indent="-457200">
              <a:spcAft>
                <a:spcPts val="0"/>
              </a:spcAft>
              <a:defRPr/>
            </a:pPr>
            <a:r>
              <a:rPr lang="en-US" dirty="0" smtClean="0"/>
              <a:t>EB Hwy 14 and SB </a:t>
            </a:r>
            <a:r>
              <a:rPr lang="en-US" dirty="0"/>
              <a:t>I35 bridge construction to begin</a:t>
            </a:r>
          </a:p>
          <a:p>
            <a:pPr marL="1060641" lvl="2" indent="-457200">
              <a:spcAft>
                <a:spcPts val="0"/>
              </a:spcAft>
              <a:defRPr/>
            </a:pPr>
            <a:r>
              <a:rPr lang="en-US" dirty="0" smtClean="0"/>
              <a:t>April-November 2018</a:t>
            </a:r>
            <a:endParaRPr lang="en-US" dirty="0"/>
          </a:p>
          <a:p>
            <a:pPr marL="1344803" lvl="3" indent="-457200">
              <a:spcAft>
                <a:spcPts val="0"/>
              </a:spcAft>
              <a:defRPr/>
            </a:pPr>
            <a:r>
              <a:rPr lang="en-US" dirty="0"/>
              <a:t>W</a:t>
            </a:r>
            <a:r>
              <a:rPr lang="en-US" dirty="0" smtClean="0"/>
              <a:t>B </a:t>
            </a:r>
            <a:r>
              <a:rPr lang="en-US" dirty="0"/>
              <a:t>Hwy14 </a:t>
            </a:r>
            <a:r>
              <a:rPr lang="en-US" dirty="0" smtClean="0"/>
              <a:t> and NB bridge </a:t>
            </a:r>
            <a:r>
              <a:rPr lang="en-US" dirty="0"/>
              <a:t>construction to begin</a:t>
            </a:r>
          </a:p>
          <a:p>
            <a:pPr marL="1060641" lvl="2" indent="-457200">
              <a:spcAft>
                <a:spcPts val="0"/>
              </a:spcAft>
              <a:defRPr/>
            </a:pPr>
            <a:r>
              <a:rPr lang="en-US" dirty="0"/>
              <a:t>November 2018</a:t>
            </a:r>
          </a:p>
          <a:p>
            <a:pPr marL="1344803" lvl="3" indent="-457200">
              <a:spcAft>
                <a:spcPts val="0"/>
              </a:spcAft>
              <a:defRPr/>
            </a:pPr>
            <a:r>
              <a:rPr lang="en-US" dirty="0"/>
              <a:t>Construction completed on all 10 bridges</a:t>
            </a:r>
          </a:p>
          <a:p>
            <a:endParaRPr lang="en-US" dirty="0"/>
          </a:p>
        </p:txBody>
      </p:sp>
      <p:grpSp>
        <p:nvGrpSpPr>
          <p:cNvPr id="5" name="Group 3"/>
          <p:cNvGrpSpPr>
            <a:grpSpLocks/>
          </p:cNvGrpSpPr>
          <p:nvPr/>
        </p:nvGrpSpPr>
        <p:grpSpPr bwMode="auto">
          <a:xfrm>
            <a:off x="7525870" y="1727853"/>
            <a:ext cx="4023360" cy="4572000"/>
            <a:chOff x="5410200" y="849313"/>
            <a:chExt cx="3477183" cy="4027487"/>
          </a:xfrm>
        </p:grpSpPr>
        <p:pic>
          <p:nvPicPr>
            <p:cNvPr id="7" name="Picture 4"/>
            <p:cNvPicPr>
              <a:picLocks noChangeAspect="1"/>
            </p:cNvPicPr>
            <p:nvPr/>
          </p:nvPicPr>
          <p:blipFill>
            <a:blip r:embed="rId3">
              <a:extLst>
                <a:ext uri="{28A0092B-C50C-407E-A947-70E740481C1C}">
                  <a14:useLocalDpi xmlns:a14="http://schemas.microsoft.com/office/drawing/2010/main" val="0"/>
                </a:ext>
              </a:extLst>
            </a:blip>
            <a:srcRect l="5383" t="16508" r="5647" b="6190"/>
            <a:stretch>
              <a:fillRect/>
            </a:stretch>
          </p:blipFill>
          <p:spPr bwMode="auto">
            <a:xfrm>
              <a:off x="5410200" y="849313"/>
              <a:ext cx="3477183" cy="40274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8"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914400"/>
              <a:ext cx="1387475" cy="11207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13823418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Questions?</a:t>
            </a:r>
            <a:endParaRPr lang="en-US" dirty="0"/>
          </a:p>
        </p:txBody>
      </p:sp>
      <p:sp>
        <p:nvSpPr>
          <p:cNvPr id="3" name="Content Placeholder 2"/>
          <p:cNvSpPr>
            <a:spLocks noGrp="1"/>
          </p:cNvSpPr>
          <p:nvPr>
            <p:ph idx="1"/>
          </p:nvPr>
        </p:nvSpPr>
        <p:spPr/>
        <p:txBody>
          <a:bodyPr/>
          <a:lstStyle/>
          <a:p>
            <a:r>
              <a:rPr lang="en-US" sz="2800" dirty="0" smtClean="0"/>
              <a:t>Thank you!</a:t>
            </a:r>
          </a:p>
          <a:p>
            <a:r>
              <a:rPr lang="en-US" sz="2800" dirty="0" smtClean="0"/>
              <a:t>Partnerships are valuable and we appreciate the work that continues to tell the story of transportation and its vital role in our state and local economies.</a:t>
            </a:r>
          </a:p>
          <a:p>
            <a:r>
              <a:rPr lang="en-US" sz="2800" dirty="0" smtClean="0"/>
              <a:t>Long-term, sustainable funding will help us achieve expansion projects.</a:t>
            </a:r>
          </a:p>
          <a:p>
            <a:r>
              <a:rPr lang="en-US" sz="2800" dirty="0" smtClean="0"/>
              <a:t>Safety is also a key message.</a:t>
            </a:r>
          </a:p>
        </p:txBody>
      </p:sp>
    </p:spTree>
    <p:extLst>
      <p:ext uri="{BB962C8B-B14F-4D97-AF65-F5344CB8AC3E}">
        <p14:creationId xmlns:p14="http://schemas.microsoft.com/office/powerpoint/2010/main" val="1978931468"/>
      </p:ext>
    </p:extLst>
  </p:cSld>
  <p:clrMapOvr>
    <a:masterClrMapping/>
  </p:clrMapOvr>
  <p:timing>
    <p:tnLst>
      <p:par>
        <p:cTn id="1" dur="indefinite" restart="never" nodeType="tmRoot"/>
      </p:par>
    </p:tnLst>
  </p:timing>
</p:sld>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N.IT" id="{43004C98-5B53-4D58-92B4-D334E886AB92}" vid="{BCC84AB3-760B-4B29-9458-5FA6845EC3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0DFDE64AAE0974A8908DD3553DDBF03" ma:contentTypeVersion="0" ma:contentTypeDescription="Create a new document." ma:contentTypeScope="" ma:versionID="46a287b4c15f326c72e9d063441dc05c">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E8389D6-E0FD-469D-8587-EA39AB285030}">
  <ds:schemaRefs>
    <ds:schemaRef ds:uri="http://www.w3.org/XML/1998/namespace"/>
    <ds:schemaRef ds:uri="http://purl.org/dc/dcmitype/"/>
    <ds:schemaRef ds:uri="http://schemas.microsoft.com/office/2006/documentManagement/types"/>
    <ds:schemaRef ds:uri="http://purl.org/dc/terms/"/>
    <ds:schemaRef ds:uri="http://schemas.openxmlformats.org/package/2006/metadata/core-properties"/>
    <ds:schemaRef ds:uri="http://schemas.microsoft.com/office/infopath/2007/PartnerControls"/>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F1B02A75-BCB0-4986-B381-502234F6C7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3B153553-7048-44C0-962D-31C90BA4FF7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MN.IT</Template>
  <TotalTime>14356</TotalTime>
  <Words>869</Words>
  <Application>Microsoft Office PowerPoint</Application>
  <PresentationFormat>Widescreen</PresentationFormat>
  <Paragraphs>89</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NeueHaasGroteskText Std</vt:lpstr>
      <vt:lpstr>MN.IT</vt:lpstr>
      <vt:lpstr>Highway 14 – Owatonna to Dodge Center District 6 Update</vt:lpstr>
      <vt:lpstr>Hwy 14 Segment 1 expansion complete</vt:lpstr>
      <vt:lpstr>Hwy 14 expansion, Segments 2 &amp; 3</vt:lpstr>
      <vt:lpstr>Hwy 14 expansion, Segments 2 &amp; 3 (continued)</vt:lpstr>
      <vt:lpstr>Bridge work on and near Hwy 14</vt:lpstr>
      <vt:lpstr>Bridge replacement construction schedule</vt:lpstr>
      <vt:lpstr>Questions?</vt:lpstr>
    </vt:vector>
  </TitlesOfParts>
  <Company>State of Minnesota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of Minnesota Sample PowerPoint Template</dc:title>
  <dc:subject>PowerPoint Template</dc:subject>
  <dc:creator>MN.IT Services Communications</dc:creator>
  <cp:keywords>PowerPoint, Template</cp:keywords>
  <dc:description>Version 1.1, Released 8-2016</dc:description>
  <cp:lastModifiedBy>Michael Dougherty</cp:lastModifiedBy>
  <cp:revision>643</cp:revision>
  <cp:lastPrinted>2017-01-09T19:39:44Z</cp:lastPrinted>
  <dcterms:created xsi:type="dcterms:W3CDTF">2016-01-06T16:54:03Z</dcterms:created>
  <dcterms:modified xsi:type="dcterms:W3CDTF">2017-02-07T16:04:18Z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0x01010090DFDE64AAE0974A8908DD3553DDBF03</vt:lpwstr>
  </property>
</Properties>
</file>