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0"/>
  </p:notesMasterIdLst>
  <p:handoutMasterIdLst>
    <p:handoutMasterId r:id="rId11"/>
  </p:handoutMasterIdLst>
  <p:sldIdLst>
    <p:sldId id="256" r:id="rId4"/>
    <p:sldId id="258" r:id="rId5"/>
    <p:sldId id="267" r:id="rId6"/>
    <p:sldId id="265" r:id="rId7"/>
    <p:sldId id="268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86612" autoAdjust="0"/>
  </p:normalViewPr>
  <p:slideViewPr>
    <p:cSldViewPr snapToGrid="0">
      <p:cViewPr varScale="1">
        <p:scale>
          <a:sx n="77" d="100"/>
          <a:sy n="77" d="100"/>
        </p:scale>
        <p:origin x="60" y="1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28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DAE809-BFED-470A-BB70-DBC3965101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F8A77-8EFF-4027-AE87-008AB85AAA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50B1A-2E76-4083-8C1F-14365BFFBCBE}" type="datetimeFigureOut">
              <a:rPr lang="fi-FI" smtClean="0"/>
              <a:t>10.1.2024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68A2CD-F4C2-4008-AF70-ABF6470F97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1BFC3-43BC-4C7E-89DB-CD3AFB7027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CBF08-FC9C-4574-B237-348852A04FD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5436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AC96E-1DC8-4EA3-9268-8EA7D1653612}" type="datetimeFigureOut">
              <a:rPr lang="fi-FI" smtClean="0"/>
              <a:t>10.1.2024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D8B9A-264D-4165-A769-848A3FBDC0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27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D8B9A-264D-4165-A769-848A3FBDC0C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0811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9D0EB043-CA1E-AC09-354B-2AB400561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200" b="1"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C0A0CC28-71E9-C488-EDD5-3D5A405D3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C8758F4-D5A6-6EF5-F877-51D1432C64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5.1.2024</a:t>
            </a:r>
            <a:endParaRPr lang="en-US"/>
          </a:p>
        </p:txBody>
      </p:sp>
      <p:sp>
        <p:nvSpPr>
          <p:cNvPr id="11" name="DConfidentiality">
            <a:extLst>
              <a:ext uri="{FF2B5EF4-FFF2-40B4-BE49-F238E27FC236}">
                <a16:creationId xmlns:a16="http://schemas.microsoft.com/office/drawing/2014/main" id="{7CA352CF-2876-B635-B133-F5D57F3531C2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DDecree">
            <a:extLst>
              <a:ext uri="{FF2B5EF4-FFF2-40B4-BE49-F238E27FC236}">
                <a16:creationId xmlns:a16="http://schemas.microsoft.com/office/drawing/2014/main" id="{704FB1C0-8CE8-9326-EA85-86F137F51779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DSecrecy">
            <a:extLst>
              <a:ext uri="{FF2B5EF4-FFF2-40B4-BE49-F238E27FC236}">
                <a16:creationId xmlns:a16="http://schemas.microsoft.com/office/drawing/2014/main" id="{36D4D699-55A8-C147-9313-552C607E8A0D}"/>
              </a:ext>
            </a:extLst>
          </p:cNvPr>
          <p:cNvSpPr txBox="1">
            <a:spLocks/>
          </p:cNvSpPr>
          <p:nvPr userDrawn="1"/>
        </p:nvSpPr>
        <p:spPr>
          <a:xfrm>
            <a:off x="838800" y="4572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duser_1">
            <a:extLst>
              <a:ext uri="{FF2B5EF4-FFF2-40B4-BE49-F238E27FC236}">
                <a16:creationId xmlns:a16="http://schemas.microsoft.com/office/drawing/2014/main" id="{384B469D-48C8-2202-9444-3E26CCDDE2E9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6" name="duser_2">
            <a:extLst>
              <a:ext uri="{FF2B5EF4-FFF2-40B4-BE49-F238E27FC236}">
                <a16:creationId xmlns:a16="http://schemas.microsoft.com/office/drawing/2014/main" id="{21C13BDF-CE13-A8A8-374A-828D070C76AB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7" name="duser_3">
            <a:extLst>
              <a:ext uri="{FF2B5EF4-FFF2-40B4-BE49-F238E27FC236}">
                <a16:creationId xmlns:a16="http://schemas.microsoft.com/office/drawing/2014/main" id="{81945E5C-D926-6141-D2D2-B11128E22045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B3795109-526B-31FD-2547-2E8C6C62E7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Susanna Suomela</a:t>
            </a:r>
            <a:endParaRPr lang="fi-FI" dirty="0"/>
          </a:p>
        </p:txBody>
      </p:sp>
      <p:sp>
        <p:nvSpPr>
          <p:cNvPr id="37" name="eulogoplaceholder">
            <a:extLst>
              <a:ext uri="{FF2B5EF4-FFF2-40B4-BE49-F238E27FC236}">
                <a16:creationId xmlns:a16="http://schemas.microsoft.com/office/drawing/2014/main" id="{1B9C94C1-FC64-6CE5-CB5C-F93889A10AF7}"/>
              </a:ext>
            </a:extLst>
          </p:cNvPr>
          <p:cNvSpPr txBox="1"/>
          <p:nvPr userDrawn="1"/>
        </p:nvSpPr>
        <p:spPr>
          <a:xfrm>
            <a:off x="2530414" y="5344806"/>
            <a:ext cx="3239999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4" name="Freeform: Shape 13">
            <a:extLst>
              <a:ext uri="{FF2B5EF4-FFF2-40B4-BE49-F238E27FC236}">
                <a16:creationId xmlns:a16="http://schemas.microsoft.com/office/drawing/2014/main" id="{1DF13E9C-88E0-9FAE-ED4D-11B2B2C4C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42529" y="3889679"/>
            <a:ext cx="7249471" cy="2966677"/>
          </a:xfrm>
          <a:custGeom>
            <a:avLst/>
            <a:gdLst>
              <a:gd name="connsiteX0" fmla="*/ 7249471 w 7249471"/>
              <a:gd name="connsiteY0" fmla="*/ 1375031 h 2966677"/>
              <a:gd name="connsiteX1" fmla="*/ 7249471 w 7249471"/>
              <a:gd name="connsiteY1" fmla="*/ 2966677 h 2966677"/>
              <a:gd name="connsiteX2" fmla="*/ 0 w 7249471"/>
              <a:gd name="connsiteY2" fmla="*/ 2966677 h 2966677"/>
              <a:gd name="connsiteX3" fmla="*/ 765931 w 7249471"/>
              <a:gd name="connsiteY3" fmla="*/ 0 h 2966677"/>
              <a:gd name="connsiteX4" fmla="*/ 7249471 w 7249471"/>
              <a:gd name="connsiteY4" fmla="*/ 1375031 h 296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9471" h="2966677">
                <a:moveTo>
                  <a:pt x="7249471" y="1375031"/>
                </a:moveTo>
                <a:lnTo>
                  <a:pt x="7249471" y="2966677"/>
                </a:lnTo>
                <a:lnTo>
                  <a:pt x="0" y="2966677"/>
                </a:lnTo>
                <a:lnTo>
                  <a:pt x="765931" y="0"/>
                </a:lnTo>
                <a:lnTo>
                  <a:pt x="7249471" y="1375031"/>
                </a:lnTo>
                <a:close/>
              </a:path>
            </a:pathLst>
          </a:custGeom>
          <a:gradFill>
            <a:gsLst>
              <a:gs pos="54000">
                <a:schemeClr val="tx2"/>
              </a:gs>
              <a:gs pos="100000">
                <a:schemeClr val="accent1"/>
              </a:gs>
            </a:gsLst>
            <a:lin ang="0" scaled="0"/>
          </a:gradFill>
          <a:ln w="483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21" name="Kuva 1" descr="Finnish Transport Intrastructure Agency logo">
            <a:extLst>
              <a:ext uri="{FF2B5EF4-FFF2-40B4-BE49-F238E27FC236}">
                <a16:creationId xmlns:a16="http://schemas.microsoft.com/office/drawing/2014/main" id="{1CFFDA7D-C524-0BBF-38C6-F802E465DC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7" y="5153008"/>
            <a:ext cx="1826540" cy="140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1974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2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A1029FCA-64BC-6BB6-607F-AC980FC664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29540" y="3882368"/>
            <a:ext cx="7254877" cy="2972083"/>
          </a:xfrm>
          <a:custGeom>
            <a:avLst/>
            <a:gdLst>
              <a:gd name="connsiteX0" fmla="*/ 0 w 7250400"/>
              <a:gd name="connsiteY0" fmla="*/ 0 h 2966400"/>
              <a:gd name="connsiteX1" fmla="*/ 7250400 w 7250400"/>
              <a:gd name="connsiteY1" fmla="*/ 0 h 2966400"/>
              <a:gd name="connsiteX2" fmla="*/ 7250400 w 7250400"/>
              <a:gd name="connsiteY2" fmla="*/ 2966400 h 2966400"/>
              <a:gd name="connsiteX3" fmla="*/ 0 w 7250400"/>
              <a:gd name="connsiteY3" fmla="*/ 2966400 h 2966400"/>
              <a:gd name="connsiteX4" fmla="*/ 0 w 7250400"/>
              <a:gd name="connsiteY4" fmla="*/ 0 h 2966400"/>
              <a:gd name="connsiteX0" fmla="*/ 811764 w 7250400"/>
              <a:gd name="connsiteY0" fmla="*/ 0 h 3097028"/>
              <a:gd name="connsiteX1" fmla="*/ 7250400 w 7250400"/>
              <a:gd name="connsiteY1" fmla="*/ 130628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52089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42564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58928"/>
              <a:gd name="connsiteX1" fmla="*/ 7241069 w 7250400"/>
              <a:gd name="connsiteY1" fmla="*/ 1387540 h 3058928"/>
              <a:gd name="connsiteX2" fmla="*/ 7250400 w 7250400"/>
              <a:gd name="connsiteY2" fmla="*/ 3058928 h 3058928"/>
              <a:gd name="connsiteX3" fmla="*/ 0 w 7250400"/>
              <a:gd name="connsiteY3" fmla="*/ 3058928 h 3058928"/>
              <a:gd name="connsiteX4" fmla="*/ 811764 w 7250400"/>
              <a:gd name="connsiteY4" fmla="*/ 0 h 3058928"/>
              <a:gd name="connsiteX0" fmla="*/ 783189 w 7221825"/>
              <a:gd name="connsiteY0" fmla="*/ 0 h 3058928"/>
              <a:gd name="connsiteX1" fmla="*/ 7212494 w 7221825"/>
              <a:gd name="connsiteY1" fmla="*/ 1387540 h 3058928"/>
              <a:gd name="connsiteX2" fmla="*/ 7221825 w 7221825"/>
              <a:gd name="connsiteY2" fmla="*/ 3058928 h 3058928"/>
              <a:gd name="connsiteX3" fmla="*/ 0 w 7221825"/>
              <a:gd name="connsiteY3" fmla="*/ 2954153 h 3058928"/>
              <a:gd name="connsiteX4" fmla="*/ 783189 w 7221825"/>
              <a:gd name="connsiteY4" fmla="*/ 0 h 3058928"/>
              <a:gd name="connsiteX0" fmla="*/ 783189 w 7231350"/>
              <a:gd name="connsiteY0" fmla="*/ 0 h 2963678"/>
              <a:gd name="connsiteX1" fmla="*/ 7212494 w 7231350"/>
              <a:gd name="connsiteY1" fmla="*/ 1387540 h 2963678"/>
              <a:gd name="connsiteX2" fmla="*/ 7231350 w 7231350"/>
              <a:gd name="connsiteY2" fmla="*/ 2963678 h 2963678"/>
              <a:gd name="connsiteX3" fmla="*/ 0 w 7231350"/>
              <a:gd name="connsiteY3" fmla="*/ 2954153 h 2963678"/>
              <a:gd name="connsiteX4" fmla="*/ 783189 w 7231350"/>
              <a:gd name="connsiteY4" fmla="*/ 0 h 2963678"/>
              <a:gd name="connsiteX0" fmla="*/ 741353 w 7231350"/>
              <a:gd name="connsiteY0" fmla="*/ 0 h 2975631"/>
              <a:gd name="connsiteX1" fmla="*/ 7212494 w 7231350"/>
              <a:gd name="connsiteY1" fmla="*/ 1399493 h 2975631"/>
              <a:gd name="connsiteX2" fmla="*/ 7231350 w 7231350"/>
              <a:gd name="connsiteY2" fmla="*/ 2975631 h 2975631"/>
              <a:gd name="connsiteX3" fmla="*/ 0 w 7231350"/>
              <a:gd name="connsiteY3" fmla="*/ 2966106 h 2975631"/>
              <a:gd name="connsiteX4" fmla="*/ 741353 w 7231350"/>
              <a:gd name="connsiteY4" fmla="*/ 0 h 2975631"/>
              <a:gd name="connsiteX0" fmla="*/ 783188 w 7273185"/>
              <a:gd name="connsiteY0" fmla="*/ 0 h 2975631"/>
              <a:gd name="connsiteX1" fmla="*/ 7254329 w 7273185"/>
              <a:gd name="connsiteY1" fmla="*/ 1399493 h 2975631"/>
              <a:gd name="connsiteX2" fmla="*/ 7273185 w 7273185"/>
              <a:gd name="connsiteY2" fmla="*/ 2975631 h 2975631"/>
              <a:gd name="connsiteX3" fmla="*/ 0 w 7273185"/>
              <a:gd name="connsiteY3" fmla="*/ 2972083 h 2975631"/>
              <a:gd name="connsiteX4" fmla="*/ 783188 w 7273185"/>
              <a:gd name="connsiteY4" fmla="*/ 0 h 2975631"/>
              <a:gd name="connsiteX0" fmla="*/ 783188 w 7254877"/>
              <a:gd name="connsiteY0" fmla="*/ 0 h 2972083"/>
              <a:gd name="connsiteX1" fmla="*/ 7254329 w 7254877"/>
              <a:gd name="connsiteY1" fmla="*/ 1399493 h 2972083"/>
              <a:gd name="connsiteX2" fmla="*/ 7249279 w 7254877"/>
              <a:gd name="connsiteY2" fmla="*/ 2969655 h 2972083"/>
              <a:gd name="connsiteX3" fmla="*/ 0 w 7254877"/>
              <a:gd name="connsiteY3" fmla="*/ 2972083 h 2972083"/>
              <a:gd name="connsiteX4" fmla="*/ 783188 w 7254877"/>
              <a:gd name="connsiteY4" fmla="*/ 0 h 297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4877" h="2972083">
                <a:moveTo>
                  <a:pt x="783188" y="0"/>
                </a:moveTo>
                <a:lnTo>
                  <a:pt x="7254329" y="1399493"/>
                </a:lnTo>
                <a:cubicBezTo>
                  <a:pt x="7257439" y="1924872"/>
                  <a:pt x="7246169" y="2444276"/>
                  <a:pt x="7249279" y="2969655"/>
                </a:cubicBezTo>
                <a:lnTo>
                  <a:pt x="0" y="2972083"/>
                </a:lnTo>
                <a:lnTo>
                  <a:pt x="783188" y="0"/>
                </a:lnTo>
                <a:close/>
              </a:path>
            </a:pathLst>
          </a:custGeom>
        </p:spPr>
        <p:txBody>
          <a:bodyPr anchor="b"/>
          <a:lstStyle>
            <a:lvl1pPr marL="0" indent="0" algn="ct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3.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DFC2DB4D-F6F1-70BF-17DD-1AA29EFBC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200" b="1"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Alaotsikko 2">
            <a:extLst>
              <a:ext uri="{FF2B5EF4-FFF2-40B4-BE49-F238E27FC236}">
                <a16:creationId xmlns:a16="http://schemas.microsoft.com/office/drawing/2014/main" id="{6F168DCC-AB8D-D777-5744-5D09315B0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6038138-08D9-D7C9-A694-E9CF3C148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5.1.2024</a:t>
            </a:r>
            <a:endParaRPr lang="en-US"/>
          </a:p>
        </p:txBody>
      </p:sp>
      <p:sp>
        <p:nvSpPr>
          <p:cNvPr id="19" name="DConfidentiality">
            <a:extLst>
              <a:ext uri="{FF2B5EF4-FFF2-40B4-BE49-F238E27FC236}">
                <a16:creationId xmlns:a16="http://schemas.microsoft.com/office/drawing/2014/main" id="{FC7A8C6D-1D34-6242-745E-73CE1B9BA5CC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DDecree">
            <a:extLst>
              <a:ext uri="{FF2B5EF4-FFF2-40B4-BE49-F238E27FC236}">
                <a16:creationId xmlns:a16="http://schemas.microsoft.com/office/drawing/2014/main" id="{B412038A-9C06-5541-DDE0-39817F62FBAB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DSecrecy">
            <a:extLst>
              <a:ext uri="{FF2B5EF4-FFF2-40B4-BE49-F238E27FC236}">
                <a16:creationId xmlns:a16="http://schemas.microsoft.com/office/drawing/2014/main" id="{31AB12EB-ADA8-E3EB-1FF2-07370C7A067C}"/>
              </a:ext>
            </a:extLst>
          </p:cNvPr>
          <p:cNvSpPr txBox="1">
            <a:spLocks/>
          </p:cNvSpPr>
          <p:nvPr userDrawn="1"/>
        </p:nvSpPr>
        <p:spPr>
          <a:xfrm>
            <a:off x="838800" y="4572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duser_1">
            <a:extLst>
              <a:ext uri="{FF2B5EF4-FFF2-40B4-BE49-F238E27FC236}">
                <a16:creationId xmlns:a16="http://schemas.microsoft.com/office/drawing/2014/main" id="{96E05E4F-2793-6EFA-B9DE-D89A4CA0AA36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23" name="duser_2">
            <a:extLst>
              <a:ext uri="{FF2B5EF4-FFF2-40B4-BE49-F238E27FC236}">
                <a16:creationId xmlns:a16="http://schemas.microsoft.com/office/drawing/2014/main" id="{98E864E4-8ADA-E257-0001-5B72FE7C0F82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33" name="duser_3">
            <a:extLst>
              <a:ext uri="{FF2B5EF4-FFF2-40B4-BE49-F238E27FC236}">
                <a16:creationId xmlns:a16="http://schemas.microsoft.com/office/drawing/2014/main" id="{909C2D96-06D0-78D4-C04E-8397680CD559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34" name="Footer Placeholder 8">
            <a:extLst>
              <a:ext uri="{FF2B5EF4-FFF2-40B4-BE49-F238E27FC236}">
                <a16:creationId xmlns:a16="http://schemas.microsoft.com/office/drawing/2014/main" id="{3CAC7758-6477-FDA0-A312-E39FBF533C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Susanna Suomela</a:t>
            </a:r>
            <a:endParaRPr lang="fi-FI" dirty="0"/>
          </a:p>
        </p:txBody>
      </p:sp>
      <p:pic>
        <p:nvPicPr>
          <p:cNvPr id="8" name="Kuva 1" descr="Finnish Transport Intrastructure Agency logo">
            <a:extLst>
              <a:ext uri="{FF2B5EF4-FFF2-40B4-BE49-F238E27FC236}">
                <a16:creationId xmlns:a16="http://schemas.microsoft.com/office/drawing/2014/main" id="{AD96E52D-88E1-AFAF-D970-1ECD97C09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7" y="5153008"/>
            <a:ext cx="1826540" cy="1405031"/>
          </a:xfrm>
          <a:prstGeom prst="rect">
            <a:avLst/>
          </a:prstGeom>
        </p:spPr>
      </p:pic>
      <p:sp>
        <p:nvSpPr>
          <p:cNvPr id="9" name="eulogoplaceholder">
            <a:extLst>
              <a:ext uri="{FF2B5EF4-FFF2-40B4-BE49-F238E27FC236}">
                <a16:creationId xmlns:a16="http://schemas.microsoft.com/office/drawing/2014/main" id="{853F1D70-3B06-0DF1-7D76-5268EB51FFF4}"/>
              </a:ext>
            </a:extLst>
          </p:cNvPr>
          <p:cNvSpPr txBox="1"/>
          <p:nvPr userDrawn="1"/>
        </p:nvSpPr>
        <p:spPr>
          <a:xfrm>
            <a:off x="2530414" y="5344806"/>
            <a:ext cx="3239999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</p:spTree>
    <p:extLst>
      <p:ext uri="{BB962C8B-B14F-4D97-AF65-F5344CB8AC3E}">
        <p14:creationId xmlns:p14="http://schemas.microsoft.com/office/powerpoint/2010/main" val="1997281149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sininen" preserve="1" userDrawn="1">
  <p:cSld name="vaaka_kuva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AB4047D7-75ED-C176-9F2B-759FC50655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68E480F-6969-9C85-3F13-C2581A92F7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prstGeom prst="rect">
            <a:avLst/>
          </a:prstGeo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6A058AD-20D3-103F-BE1A-6A66EEE2A88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prstGeom prst="rect">
            <a:avLst/>
          </a:prstGeo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3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vihrea" preserve="1" userDrawn="1">
  <p:cSld name="vaaka_kuva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37D1F390-B184-4B82-1464-B4F5FE461F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01834BC-D657-9433-05AE-301C6EFE0B6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prstGeom prst="rect">
            <a:avLst/>
          </a:prstGeom>
          <a:gradFill>
            <a:gsLst>
              <a:gs pos="100000">
                <a:schemeClr val="bg2">
                  <a:alpha val="11000"/>
                </a:schemeClr>
              </a:gs>
              <a:gs pos="0">
                <a:schemeClr val="accent4">
                  <a:alpha val="71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391C4EA-1BDA-2FE2-EC62-4C09E203DD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prstGeom prst="rect">
            <a:avLst/>
          </a:prstGeom>
          <a:gradFill>
            <a:gsLst>
              <a:gs pos="100000">
                <a:schemeClr val="bg2">
                  <a:alpha val="11000"/>
                </a:schemeClr>
              </a:gs>
              <a:gs pos="0">
                <a:schemeClr val="accent4">
                  <a:alpha val="71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9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pinkki" preserve="1" userDrawn="1">
  <p:cSld name="vaaka_kuva_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552D661D-62EC-E4F9-7F2D-E30CA1F0A89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83D4C-14C0-1A7B-8488-471A0D5995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prstGeom prst="rect">
            <a:avLst/>
          </a:prstGeom>
          <a:gradFill>
            <a:gsLst>
              <a:gs pos="100000">
                <a:schemeClr val="accent5">
                  <a:alpha val="14000"/>
                </a:schemeClr>
              </a:gs>
              <a:gs pos="0">
                <a:schemeClr val="accent5">
                  <a:alpha val="77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B0C59-FB4D-3FDE-13BC-9E175336B7A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prstGeom prst="rect">
            <a:avLst/>
          </a:prstGeom>
          <a:gradFill>
            <a:gsLst>
              <a:gs pos="100000">
                <a:schemeClr val="accent5">
                  <a:alpha val="14000"/>
                </a:schemeClr>
              </a:gs>
              <a:gs pos="0">
                <a:schemeClr val="accent5">
                  <a:alpha val="77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8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_teksti" preserve="1" userDrawn="1">
  <p:cSld name="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955970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6955971" cy="432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20000" y="0"/>
            <a:ext cx="42840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8644832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kuva_teksti" preserve="1" userDrawn="1">
  <p:cSld name="leve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62006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13968"/>
            <a:ext cx="4177938" cy="432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32800" y="0"/>
            <a:ext cx="74592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3184297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ma_kuva_teksti" preserve="1" userDrawn="1">
  <p:cSld name="om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5276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 dirty="0"/>
              <a:t>Kirjoita tähän nimi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744339" y="8709"/>
            <a:ext cx="54396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oma kuva</a:t>
            </a:r>
            <a:endParaRPr lang="en-US" dirty="0"/>
          </a:p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FE7494B-1547-CA50-9CF3-C058329BD5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1793876"/>
            <a:ext cx="5527675" cy="43200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000"/>
              </a:spcAft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i-FI" dirty="0"/>
              <a:t>Kirjoita tähän nimike</a:t>
            </a:r>
            <a:br>
              <a:rPr lang="fi-FI" dirty="0"/>
            </a:br>
            <a:r>
              <a:rPr lang="fi-FI" dirty="0"/>
              <a:t>Osasto/Yksikkö</a:t>
            </a:r>
            <a:br>
              <a:rPr lang="fi-FI" dirty="0"/>
            </a:br>
            <a:r>
              <a:rPr lang="fi-FI" dirty="0"/>
              <a:t>Sähköpostiosoite</a:t>
            </a:r>
            <a:br>
              <a:rPr lang="fi-FI" dirty="0"/>
            </a:br>
            <a:r>
              <a:rPr lang="fi-FI" dirty="0"/>
              <a:t>some</a:t>
            </a:r>
          </a:p>
        </p:txBody>
      </p:sp>
    </p:spTree>
    <p:extLst>
      <p:ext uri="{BB962C8B-B14F-4D97-AF65-F5344CB8AC3E}">
        <p14:creationId xmlns:p14="http://schemas.microsoft.com/office/powerpoint/2010/main" val="13204330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sininen" preserve="1" userDrawn="1">
  <p:cSld name="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4216C7B3-89E7-CBDA-DABF-60B186A58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36194" y="0"/>
            <a:ext cx="2548020" cy="6858000"/>
            <a:chOff x="9636194" y="0"/>
            <a:chExt cx="2548020" cy="6858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36194" y="0"/>
              <a:ext cx="2548020" cy="6858000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6811" h="6858000">
                  <a:moveTo>
                    <a:pt x="0" y="0"/>
                  </a:moveTo>
                  <a:lnTo>
                    <a:pt x="2246811" y="0"/>
                  </a:lnTo>
                  <a:lnTo>
                    <a:pt x="2246811" y="6858000"/>
                  </a:lnTo>
                  <a:lnTo>
                    <a:pt x="627017" y="6858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7000">
                  <a:schemeClr val="tx2"/>
                </a:gs>
                <a:gs pos="100000">
                  <a:schemeClr val="accent1"/>
                </a:gs>
              </a:gsLst>
              <a:lin ang="0" scaled="0"/>
            </a:gradFill>
            <a:ln>
              <a:gradFill flip="none" rotWithShape="1">
                <a:gsLst>
                  <a:gs pos="27000">
                    <a:schemeClr val="tx2"/>
                  </a:gs>
                  <a:gs pos="100000">
                    <a:schemeClr val="accent1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0" name="Kuva 9" descr="Kuva, joka sisältää kohteen teksti, siluetti, vektorigrafiikka&#10;&#10;Kuvaus luotu automaattisesti">
              <a:extLst>
                <a:ext uri="{FF2B5EF4-FFF2-40B4-BE49-F238E27FC236}">
                  <a16:creationId xmlns:a16="http://schemas.microsoft.com/office/drawing/2014/main" id="{7D0943FF-75C3-F093-3185-D55AA53288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00" y="291600"/>
              <a:ext cx="1887840" cy="157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728943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vihrea" preserve="1" userDrawn="1">
  <p:cSld name="varipalkki_teksti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3ED7395-83A3-3DD8-B91B-C6FD2DD5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226" y="292735"/>
            <a:ext cx="1833562" cy="1571625"/>
          </a:xfrm>
          <a:prstGeom prst="rect">
            <a:avLst/>
          </a:prstGeom>
        </p:spPr>
      </p:pic>
      <p:grpSp>
        <p:nvGrpSpPr>
          <p:cNvPr id="11" name="Ryhmä 10">
            <a:extLst>
              <a:ext uri="{FF2B5EF4-FFF2-40B4-BE49-F238E27FC236}">
                <a16:creationId xmlns:a16="http://schemas.microsoft.com/office/drawing/2014/main" id="{013F6777-3F45-9499-2756-B437B0E8A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45719" y="0"/>
            <a:ext cx="2548020" cy="6858000"/>
            <a:chOff x="9645719" y="0"/>
            <a:chExt cx="2548020" cy="6858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45719" y="0"/>
              <a:ext cx="2548020" cy="6858000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6811" h="6858000">
                  <a:moveTo>
                    <a:pt x="0" y="0"/>
                  </a:moveTo>
                  <a:lnTo>
                    <a:pt x="2246811" y="0"/>
                  </a:lnTo>
                  <a:lnTo>
                    <a:pt x="2246811" y="6858000"/>
                  </a:lnTo>
                  <a:lnTo>
                    <a:pt x="627017" y="6858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bg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0" name="Kuva 9" descr="Kuva, joka sisältää kohteen teksti, siluetti, vektorigrafiikka&#10;&#10;Kuvaus luotu automaattisesti">
              <a:extLst>
                <a:ext uri="{FF2B5EF4-FFF2-40B4-BE49-F238E27FC236}">
                  <a16:creationId xmlns:a16="http://schemas.microsoft.com/office/drawing/2014/main" id="{732D7F8F-59F4-C1FA-C470-6490733D83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00" y="291600"/>
              <a:ext cx="1887840" cy="157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5710695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pinkki" preserve="1" userDrawn="1">
  <p:cSld name="varipalkki_teksti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3ED7395-83A3-3DD8-B91B-C6FD2DD5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226" y="292735"/>
            <a:ext cx="1833562" cy="1571625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893F95CC-1DF6-AA6B-0633-E292A3725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5244" y="0"/>
            <a:ext cx="2548020" cy="6858000"/>
            <a:chOff x="9655244" y="0"/>
            <a:chExt cx="2548020" cy="6858000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55244" y="0"/>
              <a:ext cx="2548020" cy="6858000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6811" h="6858000">
                  <a:moveTo>
                    <a:pt x="0" y="0"/>
                  </a:moveTo>
                  <a:lnTo>
                    <a:pt x="2246811" y="0"/>
                  </a:lnTo>
                  <a:lnTo>
                    <a:pt x="2246811" y="6858000"/>
                  </a:lnTo>
                  <a:lnTo>
                    <a:pt x="627017" y="6858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99500">
                  <a:srgbClr val="E50083"/>
                </a:gs>
                <a:gs pos="99000">
                  <a:schemeClr val="accent5">
                    <a:alpha val="72000"/>
                  </a:schemeClr>
                </a:gs>
                <a:gs pos="0">
                  <a:schemeClr val="accent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6" name="Kuva 5" descr="Kuva, joka sisältää kohteen teksti, siluetti, vektorigrafiikka&#10;&#10;Kuvaus luotu automaattisesti">
              <a:extLst>
                <a:ext uri="{FF2B5EF4-FFF2-40B4-BE49-F238E27FC236}">
                  <a16:creationId xmlns:a16="http://schemas.microsoft.com/office/drawing/2014/main" id="{1BAADC73-550B-CF76-F56A-6EAF99AB75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00" y="291600"/>
              <a:ext cx="1887840" cy="157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0866581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kaksi_kuvaa" preserve="1" userDrawn="1">
  <p:cSld name="teksti_kaksi_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57776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4371975" cy="416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3ED7395-83A3-3DD8-B91B-C6FD2DD5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226" y="292735"/>
            <a:ext cx="1833562" cy="1571625"/>
          </a:xfrm>
          <a:prstGeom prst="rect">
            <a:avLst/>
          </a:prstGeom>
        </p:spPr>
      </p:pic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525CEE5C-0ABB-5FAD-CD62-63A0C7F3CDC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92400" y="0"/>
            <a:ext cx="6399600" cy="34236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600" h="3440325">
                <a:moveTo>
                  <a:pt x="581025" y="0"/>
                </a:moveTo>
                <a:lnTo>
                  <a:pt x="6399600" y="9525"/>
                </a:lnTo>
                <a:lnTo>
                  <a:pt x="6399600" y="3440325"/>
                </a:lnTo>
                <a:lnTo>
                  <a:pt x="0" y="3440325"/>
                </a:lnTo>
                <a:lnTo>
                  <a:pt x="581025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  <p:sp>
        <p:nvSpPr>
          <p:cNvPr id="11" name="Kuvan paikkamerkki 6">
            <a:extLst>
              <a:ext uri="{FF2B5EF4-FFF2-40B4-BE49-F238E27FC236}">
                <a16:creationId xmlns:a16="http://schemas.microsoft.com/office/drawing/2014/main" id="{16011C4F-724D-8760-175C-BBD6FF19F17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11374" y="3456000"/>
            <a:ext cx="6980625" cy="34200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  <a:gd name="connsiteX0" fmla="*/ 1905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19050 w 6399600"/>
              <a:gd name="connsiteY4" fmla="*/ 0 h 3430800"/>
              <a:gd name="connsiteX0" fmla="*/ 600075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600075 w 6980625"/>
              <a:gd name="connsiteY4" fmla="*/ 0 h 3430800"/>
              <a:gd name="connsiteX0" fmla="*/ 579979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579979 w 6980625"/>
              <a:gd name="connsiteY4" fmla="*/ 0 h 34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0625" h="3430800">
                <a:moveTo>
                  <a:pt x="579979" y="0"/>
                </a:moveTo>
                <a:lnTo>
                  <a:pt x="6980625" y="0"/>
                </a:lnTo>
                <a:lnTo>
                  <a:pt x="6980625" y="3430800"/>
                </a:lnTo>
                <a:lnTo>
                  <a:pt x="0" y="3421275"/>
                </a:lnTo>
                <a:lnTo>
                  <a:pt x="579979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80185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" preserve="1" userDrawn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690688"/>
            <a:ext cx="5067300" cy="416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Tekstin paikkamerkki 6">
            <a:extLst>
              <a:ext uri="{FF2B5EF4-FFF2-40B4-BE49-F238E27FC236}">
                <a16:creationId xmlns:a16="http://schemas.microsoft.com/office/drawing/2014/main" id="{9952975F-EC22-4458-763E-93FFB9184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76950" y="1690688"/>
            <a:ext cx="5067300" cy="416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9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8543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graafi" preserve="1" userDrawn="1">
  <p:cSld name="teksti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775860"/>
            <a:ext cx="2486025" cy="416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9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495674" y="1776413"/>
            <a:ext cx="8373600" cy="4161048"/>
          </a:xfrm>
          <a:prstGeom prst="rect">
            <a:avLst/>
          </a:prstGeo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070095581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afi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776413"/>
            <a:ext cx="11031074" cy="41724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35097591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a_varipalkki_teksti_sininen_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8" descr="ogo&#10;&#10;Description automatically generated">
            <a:extLst>
              <a:ext uri="{FF2B5EF4-FFF2-40B4-BE49-F238E27FC236}">
                <a16:creationId xmlns:a16="http://schemas.microsoft.com/office/drawing/2014/main" id="{09BF918C-756A-D299-6903-7233B824C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0" y="1"/>
            <a:ext cx="5899150" cy="6866576"/>
          </a:xfrm>
          <a:custGeom>
            <a:avLst/>
            <a:gdLst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0 w 2246811"/>
              <a:gd name="connsiteY3" fmla="*/ 6858000 h 6858000"/>
              <a:gd name="connsiteX4" fmla="*/ 0 w 2246811"/>
              <a:gd name="connsiteY4" fmla="*/ 0 h 6858000"/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627017 w 2246811"/>
              <a:gd name="connsiteY3" fmla="*/ 6858000 h 6858000"/>
              <a:gd name="connsiteX4" fmla="*/ 0 w 2246811"/>
              <a:gd name="connsiteY4" fmla="*/ 0 h 6858000"/>
              <a:gd name="connsiteX0" fmla="*/ 0 w 1657542"/>
              <a:gd name="connsiteY0" fmla="*/ 28575 h 6858000"/>
              <a:gd name="connsiteX1" fmla="*/ 1657542 w 1657542"/>
              <a:gd name="connsiteY1" fmla="*/ 0 h 6858000"/>
              <a:gd name="connsiteX2" fmla="*/ 1657542 w 1657542"/>
              <a:gd name="connsiteY2" fmla="*/ 6858000 h 6858000"/>
              <a:gd name="connsiteX3" fmla="*/ 37748 w 1657542"/>
              <a:gd name="connsiteY3" fmla="*/ 6858000 h 6858000"/>
              <a:gd name="connsiteX4" fmla="*/ 0 w 1657542"/>
              <a:gd name="connsiteY4" fmla="*/ 28575 h 6858000"/>
              <a:gd name="connsiteX0" fmla="*/ 717903 w 2375445"/>
              <a:gd name="connsiteY0" fmla="*/ 28575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28575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472365 w 2375445"/>
              <a:gd name="connsiteY0" fmla="*/ 0 h 6886575"/>
              <a:gd name="connsiteX1" fmla="*/ 2375445 w 2375445"/>
              <a:gd name="connsiteY1" fmla="*/ 19050 h 6886575"/>
              <a:gd name="connsiteX2" fmla="*/ 2375445 w 2375445"/>
              <a:gd name="connsiteY2" fmla="*/ 6877050 h 6886575"/>
              <a:gd name="connsiteX3" fmla="*/ 0 w 2375445"/>
              <a:gd name="connsiteY3" fmla="*/ 6886575 h 6886575"/>
              <a:gd name="connsiteX4" fmla="*/ 472365 w 2375445"/>
              <a:gd name="connsiteY4" fmla="*/ 0 h 6886575"/>
              <a:gd name="connsiteX0" fmla="*/ 474991 w 2375445"/>
              <a:gd name="connsiteY0" fmla="*/ 0 h 6872927"/>
              <a:gd name="connsiteX1" fmla="*/ 2375445 w 2375445"/>
              <a:gd name="connsiteY1" fmla="*/ 5402 h 6872927"/>
              <a:gd name="connsiteX2" fmla="*/ 2375445 w 2375445"/>
              <a:gd name="connsiteY2" fmla="*/ 6863402 h 6872927"/>
              <a:gd name="connsiteX3" fmla="*/ 0 w 2375445"/>
              <a:gd name="connsiteY3" fmla="*/ 6872927 h 6872927"/>
              <a:gd name="connsiteX4" fmla="*/ 474991 w 2375445"/>
              <a:gd name="connsiteY4" fmla="*/ 0 h 6872927"/>
              <a:gd name="connsiteX0" fmla="*/ 218459 w 2118913"/>
              <a:gd name="connsiteY0" fmla="*/ 0 h 6866577"/>
              <a:gd name="connsiteX1" fmla="*/ 2118913 w 2118913"/>
              <a:gd name="connsiteY1" fmla="*/ 5402 h 6866577"/>
              <a:gd name="connsiteX2" fmla="*/ 2118913 w 2118913"/>
              <a:gd name="connsiteY2" fmla="*/ 6863402 h 6866577"/>
              <a:gd name="connsiteX3" fmla="*/ 0 w 2118913"/>
              <a:gd name="connsiteY3" fmla="*/ 6866577 h 6866577"/>
              <a:gd name="connsiteX4" fmla="*/ 218459 w 2118913"/>
              <a:gd name="connsiteY4" fmla="*/ 0 h 686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8913" h="6866577">
                <a:moveTo>
                  <a:pt x="218459" y="0"/>
                </a:moveTo>
                <a:lnTo>
                  <a:pt x="2118913" y="5402"/>
                </a:lnTo>
                <a:lnTo>
                  <a:pt x="2118913" y="6863402"/>
                </a:lnTo>
                <a:lnTo>
                  <a:pt x="0" y="6866577"/>
                </a:lnTo>
                <a:lnTo>
                  <a:pt x="218459" y="0"/>
                </a:lnTo>
                <a:close/>
              </a:path>
            </a:pathLst>
          </a:custGeom>
          <a:gradFill>
            <a:gsLst>
              <a:gs pos="40000">
                <a:schemeClr val="tx2"/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8B674CA-CF10-258E-43B4-638BFF7C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00" y="1173600"/>
            <a:ext cx="4539600" cy="41292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GB" sz="2800" b="1" i="0" baseline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4157CC3-A841-439A-4C05-F857C7F6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8049" y="6356350"/>
            <a:ext cx="561975" cy="365125"/>
          </a:xfrm>
        </p:spPr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E159E95C-1AEF-E639-C16B-068141CD42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92800" y="1173163"/>
            <a:ext cx="5194800" cy="489368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90743368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a_varipalkki_teksti_vihreä_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8" descr="Logo&#10;&#10;Description automatically generated">
            <a:extLst>
              <a:ext uri="{FF2B5EF4-FFF2-40B4-BE49-F238E27FC236}">
                <a16:creationId xmlns:a16="http://schemas.microsoft.com/office/drawing/2014/main" id="{216CE938-8470-1DC1-7B71-68B3FC511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6351"/>
            <a:ext cx="5918199" cy="6866576"/>
          </a:xfrm>
          <a:custGeom>
            <a:avLst/>
            <a:gdLst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0 w 2246811"/>
              <a:gd name="connsiteY3" fmla="*/ 6858000 h 6858000"/>
              <a:gd name="connsiteX4" fmla="*/ 0 w 2246811"/>
              <a:gd name="connsiteY4" fmla="*/ 0 h 6858000"/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627017 w 2246811"/>
              <a:gd name="connsiteY3" fmla="*/ 6858000 h 6858000"/>
              <a:gd name="connsiteX4" fmla="*/ 0 w 2246811"/>
              <a:gd name="connsiteY4" fmla="*/ 0 h 6858000"/>
              <a:gd name="connsiteX0" fmla="*/ 0 w 1657542"/>
              <a:gd name="connsiteY0" fmla="*/ 28575 h 6858000"/>
              <a:gd name="connsiteX1" fmla="*/ 1657542 w 1657542"/>
              <a:gd name="connsiteY1" fmla="*/ 0 h 6858000"/>
              <a:gd name="connsiteX2" fmla="*/ 1657542 w 1657542"/>
              <a:gd name="connsiteY2" fmla="*/ 6858000 h 6858000"/>
              <a:gd name="connsiteX3" fmla="*/ 37748 w 1657542"/>
              <a:gd name="connsiteY3" fmla="*/ 6858000 h 6858000"/>
              <a:gd name="connsiteX4" fmla="*/ 0 w 1657542"/>
              <a:gd name="connsiteY4" fmla="*/ 28575 h 6858000"/>
              <a:gd name="connsiteX0" fmla="*/ 717903 w 2375445"/>
              <a:gd name="connsiteY0" fmla="*/ 28575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28575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472365 w 2375445"/>
              <a:gd name="connsiteY0" fmla="*/ 0 h 6886575"/>
              <a:gd name="connsiteX1" fmla="*/ 2375445 w 2375445"/>
              <a:gd name="connsiteY1" fmla="*/ 19050 h 6886575"/>
              <a:gd name="connsiteX2" fmla="*/ 2375445 w 2375445"/>
              <a:gd name="connsiteY2" fmla="*/ 6877050 h 6886575"/>
              <a:gd name="connsiteX3" fmla="*/ 0 w 2375445"/>
              <a:gd name="connsiteY3" fmla="*/ 6886575 h 6886575"/>
              <a:gd name="connsiteX4" fmla="*/ 472365 w 2375445"/>
              <a:gd name="connsiteY4" fmla="*/ 0 h 6886575"/>
              <a:gd name="connsiteX0" fmla="*/ 474991 w 2375445"/>
              <a:gd name="connsiteY0" fmla="*/ 0 h 6872927"/>
              <a:gd name="connsiteX1" fmla="*/ 2375445 w 2375445"/>
              <a:gd name="connsiteY1" fmla="*/ 5402 h 6872927"/>
              <a:gd name="connsiteX2" fmla="*/ 2375445 w 2375445"/>
              <a:gd name="connsiteY2" fmla="*/ 6863402 h 6872927"/>
              <a:gd name="connsiteX3" fmla="*/ 0 w 2375445"/>
              <a:gd name="connsiteY3" fmla="*/ 6872927 h 6872927"/>
              <a:gd name="connsiteX4" fmla="*/ 474991 w 2375445"/>
              <a:gd name="connsiteY4" fmla="*/ 0 h 6872927"/>
              <a:gd name="connsiteX0" fmla="*/ 224224 w 2124678"/>
              <a:gd name="connsiteY0" fmla="*/ 0 h 6866577"/>
              <a:gd name="connsiteX1" fmla="*/ 2124678 w 2124678"/>
              <a:gd name="connsiteY1" fmla="*/ 5402 h 6866577"/>
              <a:gd name="connsiteX2" fmla="*/ 2124678 w 2124678"/>
              <a:gd name="connsiteY2" fmla="*/ 6863402 h 6866577"/>
              <a:gd name="connsiteX3" fmla="*/ 0 w 2124678"/>
              <a:gd name="connsiteY3" fmla="*/ 6866577 h 6866577"/>
              <a:gd name="connsiteX4" fmla="*/ 224224 w 2124678"/>
              <a:gd name="connsiteY4" fmla="*/ 0 h 686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678" h="6866577">
                <a:moveTo>
                  <a:pt x="224224" y="0"/>
                </a:moveTo>
                <a:lnTo>
                  <a:pt x="2124678" y="5402"/>
                </a:lnTo>
                <a:lnTo>
                  <a:pt x="2124678" y="6863402"/>
                </a:lnTo>
                <a:lnTo>
                  <a:pt x="0" y="6866577"/>
                </a:lnTo>
                <a:lnTo>
                  <a:pt x="224224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6A73E609-5A83-1D2D-11CD-A660EA56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00" y="1173600"/>
            <a:ext cx="4539600" cy="41292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GB" sz="2800" b="1" i="0" baseline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5764B3CE-F23E-5515-6333-044AF6345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8049" y="6356350"/>
            <a:ext cx="561975" cy="365125"/>
          </a:xfrm>
        </p:spPr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1979F775-76C1-77BB-1B96-236DBFBAC1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92800" y="1173163"/>
            <a:ext cx="5194800" cy="489368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74938628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a_varipalkki_teksti_pinkki_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8">
            <a:extLst>
              <a:ext uri="{FF2B5EF4-FFF2-40B4-BE49-F238E27FC236}">
                <a16:creationId xmlns:a16="http://schemas.microsoft.com/office/drawing/2014/main" id="{199B2F67-D662-4469-2ECD-11E212B64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6348"/>
            <a:ext cx="5892801" cy="6851649"/>
          </a:xfrm>
          <a:custGeom>
            <a:avLst/>
            <a:gdLst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0 w 2246811"/>
              <a:gd name="connsiteY3" fmla="*/ 6858000 h 6858000"/>
              <a:gd name="connsiteX4" fmla="*/ 0 w 2246811"/>
              <a:gd name="connsiteY4" fmla="*/ 0 h 6858000"/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627017 w 2246811"/>
              <a:gd name="connsiteY3" fmla="*/ 6858000 h 6858000"/>
              <a:gd name="connsiteX4" fmla="*/ 0 w 2246811"/>
              <a:gd name="connsiteY4" fmla="*/ 0 h 6858000"/>
              <a:gd name="connsiteX0" fmla="*/ 0 w 1657542"/>
              <a:gd name="connsiteY0" fmla="*/ 28575 h 6858000"/>
              <a:gd name="connsiteX1" fmla="*/ 1657542 w 1657542"/>
              <a:gd name="connsiteY1" fmla="*/ 0 h 6858000"/>
              <a:gd name="connsiteX2" fmla="*/ 1657542 w 1657542"/>
              <a:gd name="connsiteY2" fmla="*/ 6858000 h 6858000"/>
              <a:gd name="connsiteX3" fmla="*/ 37748 w 1657542"/>
              <a:gd name="connsiteY3" fmla="*/ 6858000 h 6858000"/>
              <a:gd name="connsiteX4" fmla="*/ 0 w 1657542"/>
              <a:gd name="connsiteY4" fmla="*/ 28575 h 6858000"/>
              <a:gd name="connsiteX0" fmla="*/ 717903 w 2375445"/>
              <a:gd name="connsiteY0" fmla="*/ 28575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28575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472365 w 2375445"/>
              <a:gd name="connsiteY0" fmla="*/ 0 h 6886575"/>
              <a:gd name="connsiteX1" fmla="*/ 2375445 w 2375445"/>
              <a:gd name="connsiteY1" fmla="*/ 19050 h 6886575"/>
              <a:gd name="connsiteX2" fmla="*/ 2375445 w 2375445"/>
              <a:gd name="connsiteY2" fmla="*/ 6877050 h 6886575"/>
              <a:gd name="connsiteX3" fmla="*/ 0 w 2375445"/>
              <a:gd name="connsiteY3" fmla="*/ 6886575 h 6886575"/>
              <a:gd name="connsiteX4" fmla="*/ 472365 w 2375445"/>
              <a:gd name="connsiteY4" fmla="*/ 0 h 6886575"/>
              <a:gd name="connsiteX0" fmla="*/ 474991 w 2375445"/>
              <a:gd name="connsiteY0" fmla="*/ 0 h 6872927"/>
              <a:gd name="connsiteX1" fmla="*/ 2375445 w 2375445"/>
              <a:gd name="connsiteY1" fmla="*/ 5402 h 6872927"/>
              <a:gd name="connsiteX2" fmla="*/ 2375445 w 2375445"/>
              <a:gd name="connsiteY2" fmla="*/ 6863402 h 6872927"/>
              <a:gd name="connsiteX3" fmla="*/ 0 w 2375445"/>
              <a:gd name="connsiteY3" fmla="*/ 6872927 h 6872927"/>
              <a:gd name="connsiteX4" fmla="*/ 474991 w 2375445"/>
              <a:gd name="connsiteY4" fmla="*/ 0 h 6872927"/>
              <a:gd name="connsiteX0" fmla="*/ 217138 w 2117592"/>
              <a:gd name="connsiteY0" fmla="*/ 0 h 6866563"/>
              <a:gd name="connsiteX1" fmla="*/ 2117592 w 2117592"/>
              <a:gd name="connsiteY1" fmla="*/ 5402 h 6866563"/>
              <a:gd name="connsiteX2" fmla="*/ 2117592 w 2117592"/>
              <a:gd name="connsiteY2" fmla="*/ 6863402 h 6866563"/>
              <a:gd name="connsiteX3" fmla="*/ 0 w 2117592"/>
              <a:gd name="connsiteY3" fmla="*/ 6866563 h 6866563"/>
              <a:gd name="connsiteX4" fmla="*/ 217138 w 2117592"/>
              <a:gd name="connsiteY4" fmla="*/ 0 h 6866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7592" h="6866563">
                <a:moveTo>
                  <a:pt x="217138" y="0"/>
                </a:moveTo>
                <a:lnTo>
                  <a:pt x="2117592" y="5402"/>
                </a:lnTo>
                <a:lnTo>
                  <a:pt x="2117592" y="6863402"/>
                </a:lnTo>
                <a:lnTo>
                  <a:pt x="0" y="6866563"/>
                </a:lnTo>
                <a:lnTo>
                  <a:pt x="217138" y="0"/>
                </a:lnTo>
                <a:close/>
              </a:path>
            </a:pathLst>
          </a:custGeom>
          <a:gradFill>
            <a:gsLst>
              <a:gs pos="45000">
                <a:schemeClr val="accent5"/>
              </a:gs>
              <a:gs pos="0">
                <a:schemeClr val="accent5">
                  <a:alpha val="6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4836667-EBFC-DA24-C4F2-0B23421BA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00" y="1173600"/>
            <a:ext cx="4539600" cy="41292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GB" sz="2800" b="1" i="0" baseline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43632508-3E39-E574-F8A1-9CEE74677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8049" y="6356350"/>
            <a:ext cx="561975" cy="365125"/>
          </a:xfrm>
        </p:spPr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4AC1C830-87D7-A9B5-EA80-E49177071A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92800" y="1173163"/>
            <a:ext cx="5194800" cy="489368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8766969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sininen" preserve="1" userDrawn="1">
  <p:cSld name="levea_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7"/>
            <a:ext cx="4998825" cy="416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3ED7395-83A3-3DD8-B91B-C6FD2DD5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226" y="292735"/>
            <a:ext cx="1833562" cy="1571625"/>
          </a:xfrm>
          <a:prstGeom prst="rect">
            <a:avLst/>
          </a:prstGeom>
        </p:spPr>
      </p:pic>
      <p:sp>
        <p:nvSpPr>
          <p:cNvPr id="9" name="Suorakulmio 8">
            <a:extLst>
              <a:ext uri="{FF2B5EF4-FFF2-40B4-BE49-F238E27FC236}">
                <a16:creationId xmlns:a16="http://schemas.microsoft.com/office/drawing/2014/main" id="{9B5879DD-5458-8E90-5B78-B61A4B3E2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14701" y="0"/>
            <a:ext cx="6174000" cy="6872927"/>
          </a:xfrm>
          <a:custGeom>
            <a:avLst/>
            <a:gdLst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0 w 2246811"/>
              <a:gd name="connsiteY3" fmla="*/ 6858000 h 6858000"/>
              <a:gd name="connsiteX4" fmla="*/ 0 w 2246811"/>
              <a:gd name="connsiteY4" fmla="*/ 0 h 6858000"/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627017 w 2246811"/>
              <a:gd name="connsiteY3" fmla="*/ 6858000 h 6858000"/>
              <a:gd name="connsiteX4" fmla="*/ 0 w 2246811"/>
              <a:gd name="connsiteY4" fmla="*/ 0 h 6858000"/>
              <a:gd name="connsiteX0" fmla="*/ 0 w 1657542"/>
              <a:gd name="connsiteY0" fmla="*/ 28575 h 6858000"/>
              <a:gd name="connsiteX1" fmla="*/ 1657542 w 1657542"/>
              <a:gd name="connsiteY1" fmla="*/ 0 h 6858000"/>
              <a:gd name="connsiteX2" fmla="*/ 1657542 w 1657542"/>
              <a:gd name="connsiteY2" fmla="*/ 6858000 h 6858000"/>
              <a:gd name="connsiteX3" fmla="*/ 37748 w 1657542"/>
              <a:gd name="connsiteY3" fmla="*/ 6858000 h 6858000"/>
              <a:gd name="connsiteX4" fmla="*/ 0 w 1657542"/>
              <a:gd name="connsiteY4" fmla="*/ 28575 h 6858000"/>
              <a:gd name="connsiteX0" fmla="*/ 717903 w 2375445"/>
              <a:gd name="connsiteY0" fmla="*/ 28575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28575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472365 w 2375445"/>
              <a:gd name="connsiteY0" fmla="*/ 0 h 6886575"/>
              <a:gd name="connsiteX1" fmla="*/ 2375445 w 2375445"/>
              <a:gd name="connsiteY1" fmla="*/ 19050 h 6886575"/>
              <a:gd name="connsiteX2" fmla="*/ 2375445 w 2375445"/>
              <a:gd name="connsiteY2" fmla="*/ 6877050 h 6886575"/>
              <a:gd name="connsiteX3" fmla="*/ 0 w 2375445"/>
              <a:gd name="connsiteY3" fmla="*/ 6886575 h 6886575"/>
              <a:gd name="connsiteX4" fmla="*/ 472365 w 2375445"/>
              <a:gd name="connsiteY4" fmla="*/ 0 h 6886575"/>
              <a:gd name="connsiteX0" fmla="*/ 474991 w 2375445"/>
              <a:gd name="connsiteY0" fmla="*/ 0 h 6872927"/>
              <a:gd name="connsiteX1" fmla="*/ 2375445 w 2375445"/>
              <a:gd name="connsiteY1" fmla="*/ 5402 h 6872927"/>
              <a:gd name="connsiteX2" fmla="*/ 2375445 w 2375445"/>
              <a:gd name="connsiteY2" fmla="*/ 6863402 h 6872927"/>
              <a:gd name="connsiteX3" fmla="*/ 0 w 2375445"/>
              <a:gd name="connsiteY3" fmla="*/ 6872927 h 6872927"/>
              <a:gd name="connsiteX4" fmla="*/ 474991 w 2375445"/>
              <a:gd name="connsiteY4" fmla="*/ 0 h 68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445" h="6872927">
                <a:moveTo>
                  <a:pt x="474991" y="0"/>
                </a:moveTo>
                <a:lnTo>
                  <a:pt x="2375445" y="5402"/>
                </a:lnTo>
                <a:lnTo>
                  <a:pt x="2375445" y="6863402"/>
                </a:lnTo>
                <a:lnTo>
                  <a:pt x="0" y="6872927"/>
                </a:lnTo>
                <a:lnTo>
                  <a:pt x="474991" y="0"/>
                </a:lnTo>
                <a:close/>
              </a:path>
            </a:pathLst>
          </a:custGeom>
          <a:gradFill>
            <a:gsLst>
              <a:gs pos="27000">
                <a:schemeClr val="tx2"/>
              </a:gs>
              <a:gs pos="100000">
                <a:schemeClr val="accent1"/>
              </a:gs>
            </a:gsLst>
            <a:lin ang="0" scaled="0"/>
          </a:gradFill>
          <a:ln>
            <a:gradFill flip="none" rotWithShape="1">
              <a:gsLst>
                <a:gs pos="27000">
                  <a:schemeClr val="tx2"/>
                </a:gs>
                <a:gs pos="100000">
                  <a:schemeClr val="accent1"/>
                </a:gs>
              </a:gsLst>
              <a:lin ang="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66BB957A-A95B-0424-ED14-DE7325DA5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62" y="292735"/>
            <a:ext cx="1833562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76461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vihrea" preserve="1" userDrawn="1">
  <p:cSld name="levea_varipalkki_teksti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8"/>
            <a:ext cx="4998825" cy="416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3ED7395-83A3-3DD8-B91B-C6FD2DD5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226" y="292735"/>
            <a:ext cx="1833562" cy="1571625"/>
          </a:xfrm>
          <a:prstGeom prst="rect">
            <a:avLst/>
          </a:prstGeom>
        </p:spPr>
      </p:pic>
      <p:sp>
        <p:nvSpPr>
          <p:cNvPr id="9" name="Suorakulmio 8">
            <a:extLst>
              <a:ext uri="{FF2B5EF4-FFF2-40B4-BE49-F238E27FC236}">
                <a16:creationId xmlns:a16="http://schemas.microsoft.com/office/drawing/2014/main" id="{9B5879DD-5458-8E90-5B78-B61A4B3E2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226" y="0"/>
            <a:ext cx="6174000" cy="6872927"/>
          </a:xfrm>
          <a:custGeom>
            <a:avLst/>
            <a:gdLst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0 w 2246811"/>
              <a:gd name="connsiteY3" fmla="*/ 6858000 h 6858000"/>
              <a:gd name="connsiteX4" fmla="*/ 0 w 2246811"/>
              <a:gd name="connsiteY4" fmla="*/ 0 h 6858000"/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627017 w 2246811"/>
              <a:gd name="connsiteY3" fmla="*/ 6858000 h 6858000"/>
              <a:gd name="connsiteX4" fmla="*/ 0 w 2246811"/>
              <a:gd name="connsiteY4" fmla="*/ 0 h 6858000"/>
              <a:gd name="connsiteX0" fmla="*/ 0 w 1657542"/>
              <a:gd name="connsiteY0" fmla="*/ 28575 h 6858000"/>
              <a:gd name="connsiteX1" fmla="*/ 1657542 w 1657542"/>
              <a:gd name="connsiteY1" fmla="*/ 0 h 6858000"/>
              <a:gd name="connsiteX2" fmla="*/ 1657542 w 1657542"/>
              <a:gd name="connsiteY2" fmla="*/ 6858000 h 6858000"/>
              <a:gd name="connsiteX3" fmla="*/ 37748 w 1657542"/>
              <a:gd name="connsiteY3" fmla="*/ 6858000 h 6858000"/>
              <a:gd name="connsiteX4" fmla="*/ 0 w 1657542"/>
              <a:gd name="connsiteY4" fmla="*/ 28575 h 6858000"/>
              <a:gd name="connsiteX0" fmla="*/ 717903 w 2375445"/>
              <a:gd name="connsiteY0" fmla="*/ 28575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28575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472365 w 2375445"/>
              <a:gd name="connsiteY0" fmla="*/ 0 h 6886575"/>
              <a:gd name="connsiteX1" fmla="*/ 2375445 w 2375445"/>
              <a:gd name="connsiteY1" fmla="*/ 19050 h 6886575"/>
              <a:gd name="connsiteX2" fmla="*/ 2375445 w 2375445"/>
              <a:gd name="connsiteY2" fmla="*/ 6877050 h 6886575"/>
              <a:gd name="connsiteX3" fmla="*/ 0 w 2375445"/>
              <a:gd name="connsiteY3" fmla="*/ 6886575 h 6886575"/>
              <a:gd name="connsiteX4" fmla="*/ 472365 w 2375445"/>
              <a:gd name="connsiteY4" fmla="*/ 0 h 6886575"/>
              <a:gd name="connsiteX0" fmla="*/ 474991 w 2375445"/>
              <a:gd name="connsiteY0" fmla="*/ 0 h 6872927"/>
              <a:gd name="connsiteX1" fmla="*/ 2375445 w 2375445"/>
              <a:gd name="connsiteY1" fmla="*/ 5402 h 6872927"/>
              <a:gd name="connsiteX2" fmla="*/ 2375445 w 2375445"/>
              <a:gd name="connsiteY2" fmla="*/ 6863402 h 6872927"/>
              <a:gd name="connsiteX3" fmla="*/ 0 w 2375445"/>
              <a:gd name="connsiteY3" fmla="*/ 6872927 h 6872927"/>
              <a:gd name="connsiteX4" fmla="*/ 474991 w 2375445"/>
              <a:gd name="connsiteY4" fmla="*/ 0 h 68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445" h="6872927">
                <a:moveTo>
                  <a:pt x="474991" y="0"/>
                </a:moveTo>
                <a:lnTo>
                  <a:pt x="2375445" y="5402"/>
                </a:lnTo>
                <a:lnTo>
                  <a:pt x="2375445" y="6863402"/>
                </a:lnTo>
                <a:lnTo>
                  <a:pt x="0" y="6872927"/>
                </a:lnTo>
                <a:lnTo>
                  <a:pt x="474991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66BB957A-A95B-0424-ED14-DE7325DA5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62" y="292735"/>
            <a:ext cx="1833562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36350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pinkki" preserve="1" userDrawn="1">
  <p:cSld name="levea_varipalkki_teksti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8"/>
            <a:ext cx="4998825" cy="416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3ED7395-83A3-3DD8-B91B-C6FD2DD5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226" y="292735"/>
            <a:ext cx="1833562" cy="1571625"/>
          </a:xfrm>
          <a:prstGeom prst="rect">
            <a:avLst/>
          </a:prstGeom>
        </p:spPr>
      </p:pic>
      <p:sp>
        <p:nvSpPr>
          <p:cNvPr id="9" name="Suorakulmio 8">
            <a:extLst>
              <a:ext uri="{FF2B5EF4-FFF2-40B4-BE49-F238E27FC236}">
                <a16:creationId xmlns:a16="http://schemas.microsoft.com/office/drawing/2014/main" id="{9B5879DD-5458-8E90-5B78-B61A4B3E2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226" y="0"/>
            <a:ext cx="6174000" cy="6872927"/>
          </a:xfrm>
          <a:custGeom>
            <a:avLst/>
            <a:gdLst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0 w 2246811"/>
              <a:gd name="connsiteY3" fmla="*/ 6858000 h 6858000"/>
              <a:gd name="connsiteX4" fmla="*/ 0 w 2246811"/>
              <a:gd name="connsiteY4" fmla="*/ 0 h 6858000"/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627017 w 2246811"/>
              <a:gd name="connsiteY3" fmla="*/ 6858000 h 6858000"/>
              <a:gd name="connsiteX4" fmla="*/ 0 w 2246811"/>
              <a:gd name="connsiteY4" fmla="*/ 0 h 6858000"/>
              <a:gd name="connsiteX0" fmla="*/ 0 w 1657542"/>
              <a:gd name="connsiteY0" fmla="*/ 28575 h 6858000"/>
              <a:gd name="connsiteX1" fmla="*/ 1657542 w 1657542"/>
              <a:gd name="connsiteY1" fmla="*/ 0 h 6858000"/>
              <a:gd name="connsiteX2" fmla="*/ 1657542 w 1657542"/>
              <a:gd name="connsiteY2" fmla="*/ 6858000 h 6858000"/>
              <a:gd name="connsiteX3" fmla="*/ 37748 w 1657542"/>
              <a:gd name="connsiteY3" fmla="*/ 6858000 h 6858000"/>
              <a:gd name="connsiteX4" fmla="*/ 0 w 1657542"/>
              <a:gd name="connsiteY4" fmla="*/ 28575 h 6858000"/>
              <a:gd name="connsiteX0" fmla="*/ 717903 w 2375445"/>
              <a:gd name="connsiteY0" fmla="*/ 28575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28575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472365 w 2375445"/>
              <a:gd name="connsiteY0" fmla="*/ 0 h 6886575"/>
              <a:gd name="connsiteX1" fmla="*/ 2375445 w 2375445"/>
              <a:gd name="connsiteY1" fmla="*/ 19050 h 6886575"/>
              <a:gd name="connsiteX2" fmla="*/ 2375445 w 2375445"/>
              <a:gd name="connsiteY2" fmla="*/ 6877050 h 6886575"/>
              <a:gd name="connsiteX3" fmla="*/ 0 w 2375445"/>
              <a:gd name="connsiteY3" fmla="*/ 6886575 h 6886575"/>
              <a:gd name="connsiteX4" fmla="*/ 472365 w 2375445"/>
              <a:gd name="connsiteY4" fmla="*/ 0 h 6886575"/>
              <a:gd name="connsiteX0" fmla="*/ 474991 w 2375445"/>
              <a:gd name="connsiteY0" fmla="*/ 0 h 6872927"/>
              <a:gd name="connsiteX1" fmla="*/ 2375445 w 2375445"/>
              <a:gd name="connsiteY1" fmla="*/ 5402 h 6872927"/>
              <a:gd name="connsiteX2" fmla="*/ 2375445 w 2375445"/>
              <a:gd name="connsiteY2" fmla="*/ 6863402 h 6872927"/>
              <a:gd name="connsiteX3" fmla="*/ 0 w 2375445"/>
              <a:gd name="connsiteY3" fmla="*/ 6872927 h 6872927"/>
              <a:gd name="connsiteX4" fmla="*/ 474991 w 2375445"/>
              <a:gd name="connsiteY4" fmla="*/ 0 h 687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445" h="6872927">
                <a:moveTo>
                  <a:pt x="474991" y="0"/>
                </a:moveTo>
                <a:lnTo>
                  <a:pt x="2375445" y="5402"/>
                </a:lnTo>
                <a:lnTo>
                  <a:pt x="2375445" y="6863402"/>
                </a:lnTo>
                <a:lnTo>
                  <a:pt x="0" y="6872927"/>
                </a:lnTo>
                <a:lnTo>
                  <a:pt x="474991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5">
                  <a:alpha val="6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66BB957A-A95B-0424-ED14-DE7325DA5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62" y="292735"/>
            <a:ext cx="1833562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05374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11D531-C477-E90E-BB81-1C49976BF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7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0350" y="6356350"/>
            <a:ext cx="22124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Susanna Suomela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175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5.1.2024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9" y="6356350"/>
            <a:ext cx="561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0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62" r:id="rId2"/>
    <p:sldLayoutId id="2147483764" r:id="rId3"/>
    <p:sldLayoutId id="2147483765" r:id="rId4"/>
    <p:sldLayoutId id="2147483763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80" r:id="rId16"/>
    <p:sldLayoutId id="2147483781" r:id="rId17"/>
    <p:sldLayoutId id="2147483782" r:id="rId18"/>
    <p:sldLayoutId id="2147483776" r:id="rId19"/>
    <p:sldLayoutId id="2147483777" r:id="rId20"/>
    <p:sldLayoutId id="2147483778" r:id="rId21"/>
    <p:sldLayoutId id="2147483779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4400" indent="-284400" algn="l" defTabSz="914400" rtl="0" eaLnBrk="1" latinLnBrk="0" hangingPunct="1">
        <a:lnSpc>
          <a:spcPct val="120000"/>
        </a:lnSpc>
        <a:spcBef>
          <a:spcPts val="1000"/>
        </a:spcBef>
        <a:buClr>
          <a:srgbClr val="0065AF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200" indent="-1728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728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728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1A0C6F-A31C-8334-209D-2C8ECB5D2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9773216" cy="1602000"/>
          </a:xfrm>
        </p:spPr>
        <p:txBody>
          <a:bodyPr/>
          <a:lstStyle/>
          <a:p>
            <a:r>
              <a:rPr lang="en-GB" dirty="0"/>
              <a:t>Innovative condition data collection methods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DAB159A-C79D-DE07-5221-862DA4771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5194800" cy="986400"/>
          </a:xfrm>
        </p:spPr>
        <p:txBody>
          <a:bodyPr/>
          <a:lstStyle/>
          <a:p>
            <a:r>
              <a:rPr lang="en-GB" dirty="0"/>
              <a:t>What are we currently working on with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AF66616A-7C8A-F1AD-CAC9-CD6C9536E9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/>
              <a:t>5.1.2024</a:t>
            </a:r>
            <a:endParaRPr lang="en-US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699D0A0E-BBE9-74AF-B34B-05A8FE116A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Susanna Suomela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06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217D81-D574-FA01-DC1E-FD581914A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Bicycle paths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71CB4AB-6C0E-2837-DFD5-1EDB0E74A2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dirty="0"/>
              <a:t>Problems: </a:t>
            </a:r>
            <a:r>
              <a:rPr lang="en-US" dirty="0"/>
              <a:t>bicycle paths managed like other paved roads, </a:t>
            </a:r>
            <a:r>
              <a:rPr lang="en-GB" dirty="0"/>
              <a:t>outdated condition data, no condition classification, condition and thus service level differs in different regions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Testing new technologies:</a:t>
            </a:r>
          </a:p>
          <a:p>
            <a:pPr lvl="1"/>
            <a:r>
              <a:rPr lang="en-GB" sz="2000" dirty="0"/>
              <a:t>Crowdsourcing </a:t>
            </a:r>
          </a:p>
          <a:p>
            <a:pPr lvl="1"/>
            <a:r>
              <a:rPr lang="en-GB" sz="2000" dirty="0"/>
              <a:t>Artificial Intelligence </a:t>
            </a:r>
          </a:p>
          <a:p>
            <a:pPr lvl="1"/>
            <a:endParaRPr lang="en-GB" sz="2000" dirty="0"/>
          </a:p>
          <a:p>
            <a:r>
              <a:rPr lang="en-GB" dirty="0"/>
              <a:t>Aims: systematic maintenance planning based on up to date data and estimating future funding needs </a:t>
            </a:r>
          </a:p>
        </p:txBody>
      </p:sp>
      <p:pic>
        <p:nvPicPr>
          <p:cNvPr id="8" name="Kuvan paikkamerkki 7" descr="Kuva, joka sisältää kohteen piha-, maa-ajoneuvo, ajoneuvo, puu&#10;&#10;Kuvaus luotu automaattisesti">
            <a:extLst>
              <a:ext uri="{FF2B5EF4-FFF2-40B4-BE49-F238E27FC236}">
                <a16:creationId xmlns:a16="http://schemas.microsoft.com/office/drawing/2014/main" id="{D90182A1-A922-9BA0-085F-F3A4F792130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3" r="30003"/>
          <a:stretch>
            <a:fillRect/>
          </a:stretch>
        </p:blipFill>
        <p:spPr/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99F4EA0-3957-79CB-DC07-E1E6617D14B6}"/>
              </a:ext>
            </a:extLst>
          </p:cNvPr>
          <p:cNvSpPr/>
          <p:nvPr/>
        </p:nvSpPr>
        <p:spPr>
          <a:xfrm>
            <a:off x="4316184" y="3090965"/>
            <a:ext cx="2494384" cy="1642188"/>
          </a:xfrm>
          <a:custGeom>
            <a:avLst/>
            <a:gdLst/>
            <a:ahLst/>
            <a:cxnLst/>
            <a:rect l="l" t="t" r="r" b="b"/>
            <a:pathLst>
              <a:path w="10116000" h="6660000">
                <a:moveTo>
                  <a:pt x="0" y="0"/>
                </a:moveTo>
                <a:lnTo>
                  <a:pt x="10116000" y="0"/>
                </a:lnTo>
                <a:lnTo>
                  <a:pt x="10116000" y="6660000"/>
                </a:lnTo>
                <a:lnTo>
                  <a:pt x="0" y="666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599" t="-23187" r="-17783" b="-1971"/>
            </a:stretch>
          </a:blipFill>
        </p:spPr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4B770B0-16D3-CB5C-1190-5F25365D4C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592" t="-81" b="-1"/>
          <a:stretch/>
        </p:blipFill>
        <p:spPr>
          <a:xfrm>
            <a:off x="6891883" y="3185247"/>
            <a:ext cx="2494384" cy="18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7E9D7F-1BDA-831E-9E5C-61B64EF1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9ADC251A-8C8E-61B9-D855-7A3189419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315A190-9A0F-3D7E-A4CE-E9D54983E2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6333149" cy="4320000"/>
          </a:xfrm>
        </p:spPr>
        <p:txBody>
          <a:bodyPr/>
          <a:lstStyle/>
          <a:p>
            <a:r>
              <a:rPr lang="en-GB" dirty="0"/>
              <a:t>Two regional areas for testing</a:t>
            </a:r>
          </a:p>
          <a:p>
            <a:r>
              <a:rPr lang="en-GB" dirty="0"/>
              <a:t>Crowdsourcing with a mobile game </a:t>
            </a:r>
          </a:p>
          <a:p>
            <a:r>
              <a:rPr lang="en-GB" dirty="0" err="1"/>
              <a:t>Videodata</a:t>
            </a:r>
            <a:r>
              <a:rPr lang="en-GB" dirty="0"/>
              <a:t> collected by cyclists</a:t>
            </a:r>
          </a:p>
          <a:p>
            <a:r>
              <a:rPr lang="en-GB" dirty="0"/>
              <a:t>AI reads the videos to detect pavement defects </a:t>
            </a:r>
          </a:p>
          <a:p>
            <a:r>
              <a:rPr lang="en-GB" dirty="0"/>
              <a:t>Pavement condition classification </a:t>
            </a:r>
          </a:p>
          <a:p>
            <a:r>
              <a:rPr lang="en-GB" dirty="0"/>
              <a:t>User needs identified </a:t>
            </a:r>
          </a:p>
          <a:p>
            <a:r>
              <a:rPr lang="en-GB" dirty="0"/>
              <a:t>Asset Management Plan program to create maintenance program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Kuvan paikkamerkki 6" descr="Kuva, joka sisältää kohteen teksti, kartta, atlas&#10;&#10;Kuvaus luotu automaattisesti">
            <a:extLst>
              <a:ext uri="{FF2B5EF4-FFF2-40B4-BE49-F238E27FC236}">
                <a16:creationId xmlns:a16="http://schemas.microsoft.com/office/drawing/2014/main" id="{D31A942D-72E3-5C47-B1D9-CC6A4311359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66"/>
          <a:stretch>
            <a:fillRect/>
          </a:stretch>
        </p:blipFill>
        <p:spPr/>
      </p:pic>
      <p:sp>
        <p:nvSpPr>
          <p:cNvPr id="8" name="Freeform 6">
            <a:extLst>
              <a:ext uri="{FF2B5EF4-FFF2-40B4-BE49-F238E27FC236}">
                <a16:creationId xmlns:a16="http://schemas.microsoft.com/office/drawing/2014/main" id="{F5C6A26D-E89C-C64C-CD9C-B13A941AA7DA}"/>
              </a:ext>
            </a:extLst>
          </p:cNvPr>
          <p:cNvSpPr/>
          <p:nvPr/>
        </p:nvSpPr>
        <p:spPr>
          <a:xfrm>
            <a:off x="5672392" y="1223951"/>
            <a:ext cx="2675181" cy="1690688"/>
          </a:xfrm>
          <a:custGeom>
            <a:avLst/>
            <a:gdLst/>
            <a:ahLst/>
            <a:cxnLst/>
            <a:rect l="l" t="t" r="r" b="b"/>
            <a:pathLst>
              <a:path w="10116000" h="6660000">
                <a:moveTo>
                  <a:pt x="0" y="0"/>
                </a:moveTo>
                <a:lnTo>
                  <a:pt x="10116000" y="0"/>
                </a:lnTo>
                <a:lnTo>
                  <a:pt x="10116000" y="6660000"/>
                </a:lnTo>
                <a:lnTo>
                  <a:pt x="0" y="666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992"/>
            </a:stretch>
          </a:blipFill>
        </p:spPr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DDCFA98C-F92B-5E88-2954-D9A873147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260" y="2914639"/>
            <a:ext cx="2493480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4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217D81-D574-FA01-DC1E-FD581914A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Gravel roads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71CB4AB-6C0E-2837-DFD5-1EDB0E74A2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Research project: “Condition management on gravel roads based on measurements” </a:t>
            </a:r>
          </a:p>
          <a:p>
            <a:r>
              <a:rPr lang="en-GB" dirty="0"/>
              <a:t>Evenness (surface roughness), dustiness, surface firmness, frost heaving on surface </a:t>
            </a:r>
          </a:p>
          <a:p>
            <a:r>
              <a:rPr lang="en-GB" dirty="0"/>
              <a:t>Measuring methods:</a:t>
            </a:r>
          </a:p>
          <a:p>
            <a:pPr lvl="1"/>
            <a:r>
              <a:rPr lang="en-GB" dirty="0"/>
              <a:t>3D accelerometer</a:t>
            </a:r>
          </a:p>
          <a:p>
            <a:pPr lvl="1"/>
            <a:r>
              <a:rPr lang="en-GB" dirty="0"/>
              <a:t>Laser scanner </a:t>
            </a:r>
          </a:p>
          <a:p>
            <a:pPr lvl="1"/>
            <a:r>
              <a:rPr lang="en-GB" dirty="0"/>
              <a:t>Photos</a:t>
            </a:r>
          </a:p>
          <a:p>
            <a:r>
              <a:rPr lang="en-GB" dirty="0"/>
              <a:t>26 000 km of gravel roads </a:t>
            </a:r>
          </a:p>
          <a:p>
            <a:r>
              <a:rPr lang="en-GB" dirty="0"/>
              <a:t>Low traffic, but important for forestry, industry, agriculture, people</a:t>
            </a:r>
          </a:p>
          <a:p>
            <a:r>
              <a:rPr lang="en-GB" dirty="0"/>
              <a:t>Need of up to date data for maintaining service level </a:t>
            </a:r>
          </a:p>
          <a:p>
            <a:endParaRPr lang="en-GB" dirty="0"/>
          </a:p>
        </p:txBody>
      </p:sp>
      <p:pic>
        <p:nvPicPr>
          <p:cNvPr id="12" name="Kuva 11" descr="Kuva, joka sisältää kohteen piha-, pilvi, puu, taivas&#10;&#10;Kuvaus luotu automaattisesti">
            <a:extLst>
              <a:ext uri="{FF2B5EF4-FFF2-40B4-BE49-F238E27FC236}">
                <a16:creationId xmlns:a16="http://schemas.microsoft.com/office/drawing/2014/main" id="{AA58E8A5-BCC6-36AE-C1CA-00267FD0E1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21200" b="6636"/>
          <a:stretch/>
        </p:blipFill>
        <p:spPr>
          <a:xfrm rot="5400000">
            <a:off x="6624898" y="1262580"/>
            <a:ext cx="6829682" cy="430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7ABBA5-ADBA-D30F-0D77-32143A64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26058" cy="1327197"/>
          </a:xfrm>
        </p:spPr>
        <p:txBody>
          <a:bodyPr/>
          <a:lstStyle/>
          <a:p>
            <a:r>
              <a:rPr lang="en-GB" dirty="0"/>
              <a:t>Surface condition data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21DC5B5-E9C3-8644-5A73-9F13875A3A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0B64068-B41F-E4DC-6B11-5367AFBEF7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7"/>
            <a:ext cx="5835555" cy="490750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Condition changes can be rapid and sudden</a:t>
            </a:r>
          </a:p>
          <a:p>
            <a:r>
              <a:rPr lang="en-GB" dirty="0"/>
              <a:t>Maintenance project managers’ cars equipped with measuring equipment </a:t>
            </a:r>
          </a:p>
          <a:p>
            <a:pPr lvl="1"/>
            <a:r>
              <a:rPr lang="en-GB" dirty="0"/>
              <a:t>Collecting the data while driving the routes in their maintenance responsibility areas </a:t>
            </a:r>
          </a:p>
          <a:p>
            <a:r>
              <a:rPr lang="en-GB" dirty="0"/>
              <a:t>Vertical acceleration converted to condition data</a:t>
            </a:r>
          </a:p>
          <a:p>
            <a:r>
              <a:rPr lang="en-GB" dirty="0"/>
              <a:t>Finding potholes, rutting, </a:t>
            </a:r>
            <a:r>
              <a:rPr lang="en-GB" dirty="0" err="1"/>
              <a:t>washboarding</a:t>
            </a:r>
            <a:r>
              <a:rPr lang="en-GB" dirty="0"/>
              <a:t> (corrugation)</a:t>
            </a:r>
          </a:p>
          <a:p>
            <a:r>
              <a:rPr lang="en-GB" dirty="0"/>
              <a:t>How do the results compare to human eye?</a:t>
            </a:r>
          </a:p>
          <a:p>
            <a:r>
              <a:rPr lang="en-GB" dirty="0"/>
              <a:t>How does the measuring car itself and it’s speed affect the results? </a:t>
            </a:r>
          </a:p>
          <a:p>
            <a:endParaRPr lang="en-GB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C0D605B6-C12F-2844-F886-82FA39028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258" y="14705"/>
            <a:ext cx="5268115" cy="316522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FAD736E-F14F-E8E3-8496-70221A145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258" y="3144716"/>
            <a:ext cx="5268115" cy="364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13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702250"/>
      </p:ext>
    </p:extLst>
  </p:cSld>
  <p:clrMapOvr>
    <a:masterClrMapping/>
  </p:clrMapOvr>
</p:sld>
</file>

<file path=ppt/theme/theme1.xml><?xml version="1.0" encoding="utf-8"?>
<a:theme xmlns:a="http://schemas.openxmlformats.org/drawingml/2006/main" name="vayla_uusi2023">
  <a:themeElements>
    <a:clrScheme name="Vayla_PP">
      <a:dk1>
        <a:srgbClr val="000000"/>
      </a:dk1>
      <a:lt1>
        <a:srgbClr val="FFFFFF"/>
      </a:lt1>
      <a:dk2>
        <a:srgbClr val="0065AF"/>
      </a:dk2>
      <a:lt2>
        <a:srgbClr val="8DCB6D"/>
      </a:lt2>
      <a:accent1>
        <a:srgbClr val="009BFF"/>
      </a:accent1>
      <a:accent2>
        <a:srgbClr val="00AFCB"/>
      </a:accent2>
      <a:accent3>
        <a:srgbClr val="FF5100"/>
      </a:accent3>
      <a:accent4>
        <a:srgbClr val="228848"/>
      </a:accent4>
      <a:accent5>
        <a:srgbClr val="E50083"/>
      </a:accent5>
      <a:accent6>
        <a:srgbClr val="FFC300"/>
      </a:accent6>
      <a:hlink>
        <a:srgbClr val="00AFCB"/>
      </a:hlink>
      <a:folHlink>
        <a:srgbClr val="49C2EF"/>
      </a:folHlink>
    </a:clrScheme>
    <a:fontScheme name="Mukautettu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yla_ilmeella_en_uusi.potx" id="{F6D6CB10-FC59-4A24-BC35-46DAD29D84ED}" vid="{6F12FF57-CB71-4280-9208-75AFF28653D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livi_kameleon xmlns="" xmlns:xsi="http://www.w3.org/2001/XMLSchema-instance">
  <tyyppi/>
  <title/>
  <author/>
  <paivays/>
</livi_kameleon>
</file>

<file path=customXml/item2.xml><?xml version="1.0" encoding="utf-8"?>
<xml_kameleon>
  <dsecrecy/>
  <dlevelofprotection/>
  <ddecree/>
  <dconfidentiality/>
</xml_kameleon>
</file>

<file path=customXml/itemProps1.xml><?xml version="1.0" encoding="utf-8"?>
<ds:datastoreItem xmlns:ds="http://schemas.openxmlformats.org/officeDocument/2006/customXml" ds:itemID="{85434CD4-3E38-45F8-9843-9CCC6373084C}">
  <ds:schemaRefs>
    <ds:schemaRef ds:uri=""/>
  </ds:schemaRefs>
</ds:datastoreItem>
</file>

<file path=customXml/itemProps2.xml><?xml version="1.0" encoding="utf-8"?>
<ds:datastoreItem xmlns:ds="http://schemas.openxmlformats.org/officeDocument/2006/customXml" ds:itemID="{04CF5525-93BD-4CF5-A71B-EC15F23FB18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vayla_ilmeella_en_uusi</Template>
  <TotalTime>1105</TotalTime>
  <Words>241</Words>
  <Application>Microsoft Office PowerPoint</Application>
  <PresentationFormat>Laajakuva</PresentationFormat>
  <Paragraphs>41</Paragraphs>
  <Slides>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Felbridge Pro</vt:lpstr>
      <vt:lpstr>Tahoma</vt:lpstr>
      <vt:lpstr>vayla_uusi2023</vt:lpstr>
      <vt:lpstr>Innovative condition data collection methods </vt:lpstr>
      <vt:lpstr>Bicycle paths </vt:lpstr>
      <vt:lpstr>Method</vt:lpstr>
      <vt:lpstr>Gravel roads </vt:lpstr>
      <vt:lpstr>Surface condition data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condition data collection methods </dc:title>
  <dc:creator>Suomela Susanna</dc:creator>
  <cp:lastModifiedBy>Suomela Susanna</cp:lastModifiedBy>
  <cp:revision>5</cp:revision>
  <dcterms:created xsi:type="dcterms:W3CDTF">2024-01-05T17:12:39Z</dcterms:created>
  <dcterms:modified xsi:type="dcterms:W3CDTF">2024-01-10T21:50:26Z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473.709.02.003</vt:lpwstr>
  </property>
  <property fmtid="{D5CDD505-2E9C-101B-9397-08002B2CF9AE}" pid="3" name="dvSaved">
    <vt:lpwstr>1</vt:lpwstr>
  </property>
  <property fmtid="{D5CDD505-2E9C-101B-9397-08002B2CF9AE}" pid="4" name="dvLanguage">
    <vt:lpwstr>2057</vt:lpwstr>
  </property>
  <property fmtid="{D5CDD505-2E9C-101B-9397-08002B2CF9AE}" pid="5" name="dvTemplate">
    <vt:lpwstr>vayla_ilmeella_en_uusi.potx</vt:lpwstr>
  </property>
  <property fmtid="{D5CDD505-2E9C-101B-9397-08002B2CF9AE}" pid="6" name="dvDefinition">
    <vt:lpwstr>709 (dd_default.xml)</vt:lpwstr>
  </property>
  <property fmtid="{D5CDD505-2E9C-101B-9397-08002B2CF9AE}" pid="7" name="dvDefinitionID">
    <vt:lpwstr>709</vt:lpwstr>
  </property>
  <property fmtid="{D5CDD505-2E9C-101B-9397-08002B2CF9AE}" pid="8" name="dvContentFile">
    <vt:lpwstr>dd_default.xml</vt:lpwstr>
  </property>
  <property fmtid="{D5CDD505-2E9C-101B-9397-08002B2CF9AE}" pid="9" name="dvGlobalVerID">
    <vt:lpwstr>473.85.02.273</vt:lpwstr>
  </property>
  <property fmtid="{D5CDD505-2E9C-101B-9397-08002B2CF9AE}" pid="10" name="dvDefinitionVersion">
    <vt:lpwstr>3.0 / 20.9.2023</vt:lpwstr>
  </property>
  <property fmtid="{D5CDD505-2E9C-101B-9397-08002B2CF9AE}" pid="11" name="filename">
    <vt:lpwstr>false</vt:lpwstr>
  </property>
  <property fmtid="{D5CDD505-2E9C-101B-9397-08002B2CF9AE}" pid="12" name="filenameandpath">
    <vt:lpwstr>false</vt:lpwstr>
  </property>
  <property fmtid="{D5CDD505-2E9C-101B-9397-08002B2CF9AE}" pid="13" name="dvPagenumberExist">
    <vt:lpwstr>1</vt:lpwstr>
  </property>
  <property fmtid="{D5CDD505-2E9C-101B-9397-08002B2CF9AE}" pid="14" name="dvAuthorExist">
    <vt:lpwstr>1</vt:lpwstr>
  </property>
  <property fmtid="{D5CDD505-2E9C-101B-9397-08002B2CF9AE}" pid="15" name="dvDateExist">
    <vt:lpwstr>-1</vt:lpwstr>
  </property>
  <property fmtid="{D5CDD505-2E9C-101B-9397-08002B2CF9AE}" pid="16" name="dvCategory">
    <vt:lpwstr>6</vt:lpwstr>
  </property>
  <property fmtid="{D5CDD505-2E9C-101B-9397-08002B2CF9AE}" pid="17" name="dvCategory_2">
    <vt:lpwstr>0</vt:lpwstr>
  </property>
  <property fmtid="{D5CDD505-2E9C-101B-9397-08002B2CF9AE}" pid="18" name="dvSavepath">
    <vt:lpwstr/>
  </property>
  <property fmtid="{D5CDD505-2E9C-101B-9397-08002B2CF9AE}" pid="19" name="dvUsed">
    <vt:lpwstr>1</vt:lpwstr>
  </property>
  <property fmtid="{D5CDD505-2E9C-101B-9397-08002B2CF9AE}" pid="20" name="dvCompany">
    <vt:lpwstr>VAYL</vt:lpwstr>
  </property>
  <property fmtid="{D5CDD505-2E9C-101B-9397-08002B2CF9AE}" pid="21" name="dvSite">
    <vt:lpwstr>Helsinki</vt:lpwstr>
  </property>
  <property fmtid="{D5CDD505-2E9C-101B-9397-08002B2CF9AE}" pid="22" name="dvNumbering">
    <vt:lpwstr>0</vt:lpwstr>
  </property>
  <property fmtid="{D5CDD505-2E9C-101B-9397-08002B2CF9AE}" pid="23" name="dvDUname">
    <vt:lpwstr>Susanna Suomela</vt:lpwstr>
  </property>
  <property fmtid="{D5CDD505-2E9C-101B-9397-08002B2CF9AE}" pid="24" name="dvDUFname">
    <vt:lpwstr>Susanna</vt:lpwstr>
  </property>
  <property fmtid="{D5CDD505-2E9C-101B-9397-08002B2CF9AE}" pid="25" name="dvDULname">
    <vt:lpwstr>Suomela</vt:lpwstr>
  </property>
  <property fmtid="{D5CDD505-2E9C-101B-9397-08002B2CF9AE}" pid="26" name="dvDUBusinessarea">
    <vt:lpwstr>Infrastructure management</vt:lpwstr>
  </property>
  <property fmtid="{D5CDD505-2E9C-101B-9397-08002B2CF9AE}" pid="27" name="dvDUdepartment">
    <vt:lpwstr>Maintenance Department</vt:lpwstr>
  </property>
</Properties>
</file>