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5"/>
    <p:sldMasterId id="2147483648" r:id="rId6"/>
    <p:sldMasterId id="2147483657" r:id="rId7"/>
  </p:sldMasterIdLst>
  <p:notesMasterIdLst>
    <p:notesMasterId r:id="rId23"/>
  </p:notesMasterIdLst>
  <p:handoutMasterIdLst>
    <p:handoutMasterId r:id="rId24"/>
  </p:handoutMasterIdLst>
  <p:sldIdLst>
    <p:sldId id="300" r:id="rId8"/>
    <p:sldId id="301" r:id="rId9"/>
    <p:sldId id="311" r:id="rId10"/>
    <p:sldId id="639" r:id="rId11"/>
    <p:sldId id="312" r:id="rId12"/>
    <p:sldId id="641" r:id="rId13"/>
    <p:sldId id="374" r:id="rId14"/>
    <p:sldId id="645" r:id="rId15"/>
    <p:sldId id="646" r:id="rId16"/>
    <p:sldId id="647" r:id="rId17"/>
    <p:sldId id="648" r:id="rId18"/>
    <p:sldId id="380" r:id="rId19"/>
    <p:sldId id="644" r:id="rId20"/>
    <p:sldId id="387" r:id="rId21"/>
    <p:sldId id="326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5151C75A-BE38-483B-BA20-C334B23D768C}">
          <p14:sldIdLst>
            <p14:sldId id="300"/>
            <p14:sldId id="301"/>
            <p14:sldId id="311"/>
          </p14:sldIdLst>
        </p14:section>
        <p14:section name="Utveckling och utmaningar" id="{E9D94822-D29C-40F0-BFBB-924AC460F58A}">
          <p14:sldIdLst>
            <p14:sldId id="639"/>
            <p14:sldId id="312"/>
            <p14:sldId id="641"/>
            <p14:sldId id="374"/>
          </p14:sldIdLst>
        </p14:section>
        <p14:section name="Här och nu case" id="{29D453DB-BD72-437A-89C8-B3088CD9F54F}">
          <p14:sldIdLst>
            <p14:sldId id="645"/>
            <p14:sldId id="646"/>
            <p14:sldId id="647"/>
            <p14:sldId id="648"/>
          </p14:sldIdLst>
        </p14:section>
        <p14:section name="Future" id="{66F61D8C-8D3D-46ED-B60F-220190433328}">
          <p14:sldIdLst>
            <p14:sldId id="380"/>
            <p14:sldId id="644"/>
            <p14:sldId id="387"/>
            <p14:sldId id="326"/>
          </p14:sldIdLst>
        </p14:section>
      </p14:sectionLst>
    </p:ext>
    <p:ext uri="{EFAFB233-063F-42B5-8137-9DF3F51BA10A}">
      <p15:sldGuideLst xmlns:p15="http://schemas.microsoft.com/office/powerpoint/2012/main">
        <p15:guide id="1" pos="7242" userDrawn="1">
          <p15:clr>
            <a:srgbClr val="A4A3A4"/>
          </p15:clr>
        </p15:guide>
        <p15:guide id="2" orient="horz" pos="799" userDrawn="1">
          <p15:clr>
            <a:srgbClr val="A4A3A4"/>
          </p15:clr>
        </p15:guide>
        <p15:guide id="3" orient="horz" pos="3884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pos="4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0611"/>
    <a:srgbClr val="D80611"/>
    <a:srgbClr val="D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5" autoAdjust="0"/>
    <p:restoredTop sz="96036" autoAdjust="0"/>
  </p:normalViewPr>
  <p:slideViewPr>
    <p:cSldViewPr snapToGrid="0">
      <p:cViewPr>
        <p:scale>
          <a:sx n="85" d="100"/>
          <a:sy n="85" d="100"/>
        </p:scale>
        <p:origin x="48" y="420"/>
      </p:cViewPr>
      <p:guideLst>
        <p:guide pos="7242"/>
        <p:guide orient="horz" pos="799"/>
        <p:guide orient="horz" pos="3884"/>
        <p:guide orient="horz" pos="2160"/>
        <p:guide pos="4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6ED4D-9974-4266-9636-7DF9434CB37C}" type="datetimeFigureOut">
              <a:rPr lang="sv-SE" smtClean="0"/>
              <a:t>2024-01-10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5A873-DB4E-4F59-A8B1-757F0F4852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6867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92141-416E-49B0-82D1-A68B9C506992}" type="datetimeFigureOut">
              <a:rPr lang="sv-SE" smtClean="0"/>
              <a:t>2024-01-10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863A3-F6DA-432C-A68C-0B1EB56ED5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649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Lägg till diagram här? Fordonsflottans utv. 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9992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More data means </a:t>
            </a:r>
            <a:r>
              <a:rPr lang="sv-SE" dirty="0" err="1"/>
              <a:t>better</a:t>
            </a:r>
            <a:r>
              <a:rPr lang="sv-SE" dirty="0"/>
              <a:t> </a:t>
            </a:r>
            <a:r>
              <a:rPr lang="sv-SE" dirty="0" err="1"/>
              <a:t>understanding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usage</a:t>
            </a:r>
            <a:r>
              <a:rPr lang="sv-SE" dirty="0"/>
              <a:t> and </a:t>
            </a:r>
            <a:r>
              <a:rPr lang="sv-SE" dirty="0" err="1"/>
              <a:t>demand</a:t>
            </a:r>
            <a:r>
              <a:rPr lang="sv-SE" dirty="0"/>
              <a:t>, </a:t>
            </a:r>
            <a:r>
              <a:rPr lang="sv-SE" dirty="0" err="1"/>
              <a:t>historicial</a:t>
            </a:r>
            <a:r>
              <a:rPr lang="sv-SE" dirty="0"/>
              <a:t> and real </a:t>
            </a:r>
            <a:r>
              <a:rPr lang="sv-SE" dirty="0" err="1"/>
              <a:t>time</a:t>
            </a:r>
            <a:r>
              <a:rPr lang="sv-SE" dirty="0"/>
              <a:t>, </a:t>
            </a:r>
            <a:r>
              <a:rPr lang="sv-SE" dirty="0" err="1"/>
              <a:t>if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recieve</a:t>
            </a:r>
            <a:r>
              <a:rPr lang="sv-SE" dirty="0"/>
              <a:t> it and </a:t>
            </a:r>
            <a:r>
              <a:rPr lang="sv-SE" dirty="0" err="1"/>
              <a:t>use</a:t>
            </a:r>
            <a:r>
              <a:rPr lang="sv-SE" dirty="0"/>
              <a:t> it</a:t>
            </a:r>
          </a:p>
          <a:p>
            <a:r>
              <a:rPr lang="sv-SE" dirty="0" err="1"/>
              <a:t>Decling</a:t>
            </a:r>
            <a:r>
              <a:rPr lang="sv-SE" dirty="0"/>
              <a:t> </a:t>
            </a:r>
            <a:r>
              <a:rPr lang="sv-SE" dirty="0" err="1"/>
              <a:t>utility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measures</a:t>
            </a:r>
            <a:r>
              <a:rPr lang="sv-SE" dirty="0"/>
              <a:t> </a:t>
            </a:r>
            <a:r>
              <a:rPr lang="sv-SE" dirty="0" err="1"/>
              <a:t>due</a:t>
            </a:r>
            <a:r>
              <a:rPr lang="sv-SE" dirty="0"/>
              <a:t> to ADAS?</a:t>
            </a:r>
          </a:p>
          <a:p>
            <a:r>
              <a:rPr lang="sv-SE" dirty="0"/>
              <a:t>Digital </a:t>
            </a:r>
            <a:r>
              <a:rPr lang="sv-SE" dirty="0" err="1"/>
              <a:t>measures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replace</a:t>
            </a:r>
            <a:r>
              <a:rPr lang="sv-SE" dirty="0"/>
              <a:t> </a:t>
            </a:r>
            <a:r>
              <a:rPr lang="sv-SE" dirty="0" err="1"/>
              <a:t>physical</a:t>
            </a:r>
            <a:r>
              <a:rPr lang="sv-SE" dirty="0"/>
              <a:t> </a:t>
            </a:r>
            <a:r>
              <a:rPr lang="sv-SE" dirty="0" err="1"/>
              <a:t>measures</a:t>
            </a:r>
            <a:endParaRPr lang="sv-SE" dirty="0"/>
          </a:p>
          <a:p>
            <a:r>
              <a:rPr lang="sv-SE" dirty="0"/>
              <a:t>New kind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measures</a:t>
            </a:r>
            <a:r>
              <a:rPr lang="sv-SE" dirty="0"/>
              <a:t> or </a:t>
            </a:r>
            <a:r>
              <a:rPr lang="sv-SE" dirty="0" err="1"/>
              <a:t>measures</a:t>
            </a:r>
            <a:r>
              <a:rPr lang="sv-SE" dirty="0"/>
              <a:t> in </a:t>
            </a:r>
            <a:r>
              <a:rPr lang="sv-SE" dirty="0" err="1"/>
              <a:t>places</a:t>
            </a:r>
            <a:r>
              <a:rPr lang="sv-SE" dirty="0"/>
              <a:t> </a:t>
            </a:r>
            <a:r>
              <a:rPr lang="sv-SE" dirty="0" err="1"/>
              <a:t>where</a:t>
            </a:r>
            <a:r>
              <a:rPr lang="sv-SE" dirty="0"/>
              <a:t> it is not </a:t>
            </a:r>
            <a:r>
              <a:rPr lang="sv-SE" dirty="0" err="1"/>
              <a:t>feasible</a:t>
            </a:r>
            <a:r>
              <a:rPr lang="sv-SE" dirty="0"/>
              <a:t> </a:t>
            </a:r>
            <a:r>
              <a:rPr lang="sv-SE" dirty="0" err="1"/>
              <a:t>today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2443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73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iagram 5"/>
          <p:cNvSpPr>
            <a:spLocks noGrp="1"/>
          </p:cNvSpPr>
          <p:nvPr>
            <p:ph type="chart" sz="quarter" idx="12" hasCustomPrompt="1"/>
          </p:nvPr>
        </p:nvSpPr>
        <p:spPr>
          <a:xfrm>
            <a:off x="696000" y="1269000"/>
            <a:ext cx="10800000" cy="432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sv-SE" dirty="0"/>
              <a:t>Diagram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58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&amp;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269000"/>
            <a:ext cx="10800000" cy="900000"/>
          </a:xfrm>
          <a:prstGeom prst="rect">
            <a:avLst/>
          </a:prstGeom>
        </p:spPr>
        <p:txBody>
          <a:bodyPr anchor="ctr"/>
          <a:lstStyle>
            <a:lvl1pPr algn="ctr">
              <a:defRPr sz="4000" baseline="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00" y="2170062"/>
            <a:ext cx="5040000" cy="342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spc="0"/>
            </a:lvl1pPr>
            <a:lvl2pPr marL="232200" indent="0">
              <a:buNone/>
              <a:defRPr/>
            </a:lvl2pPr>
            <a:lvl3pPr marL="462600" indent="0">
              <a:buNone/>
              <a:defRPr/>
            </a:lvl3pPr>
            <a:lvl4pPr marL="693000" indent="0">
              <a:buNone/>
              <a:defRPr/>
            </a:lvl4pPr>
            <a:lvl5pPr marL="887400" indent="0">
              <a:buNone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6" name="Platshållare för diagram 5"/>
          <p:cNvSpPr>
            <a:spLocks noGrp="1"/>
          </p:cNvSpPr>
          <p:nvPr>
            <p:ph type="chart" sz="quarter" idx="13" hasCustomPrompt="1"/>
          </p:nvPr>
        </p:nvSpPr>
        <p:spPr>
          <a:xfrm>
            <a:off x="6454800" y="2169000"/>
            <a:ext cx="5040000" cy="342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Diagram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5869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&amp;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4800" y="1270800"/>
            <a:ext cx="10800000" cy="900000"/>
          </a:xfrm>
          <a:prstGeom prst="rect">
            <a:avLst/>
          </a:prstGeom>
        </p:spPr>
        <p:txBody>
          <a:bodyPr anchor="ctr"/>
          <a:lstStyle>
            <a:lvl1pPr algn="l">
              <a:defRPr sz="400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4800" y="2529000"/>
            <a:ext cx="8607600" cy="306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10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3860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text röd bakgrund">
    <p:bg>
      <p:bgPr>
        <a:solidFill>
          <a:srgbClr val="D7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AAAF19A-C108-416B-94E8-AE411170A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000" y="3789000"/>
            <a:ext cx="10800000" cy="1800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Skriv text här</a:t>
            </a:r>
            <a:endParaRPr lang="en-US" dirty="0"/>
          </a:p>
        </p:txBody>
      </p:sp>
      <p:sp>
        <p:nvSpPr>
          <p:cNvPr id="8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0922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text -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AAAF19A-C108-416B-94E8-AE411170A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000" y="3789000"/>
            <a:ext cx="10800000" cy="1800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spc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Skriv text här</a:t>
            </a:r>
            <a:endParaRPr lang="en-US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DB92D40-5F44-4A12-A0C2-161F3FFFEFD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 bakgrundsbild – Högerklicka på bilden. Välj Ändra bild. Välj sedan Från en fil.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BC63DBC5-3A01-48A2-B443-DAC14C323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8665" y="0"/>
            <a:ext cx="1514671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4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7281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-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DB92D40-5F44-4A12-A0C2-161F3FFFEFD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 bakgrundsbild – Högerklicka på bilden. Välj Ändra bild. Välj sedan Från en fil.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BC63DBC5-3A01-48A2-B443-DAC14C323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8665" y="0"/>
            <a:ext cx="1514671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25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1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1035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&amp;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4800" y="1270800"/>
            <a:ext cx="10800000" cy="900000"/>
          </a:xfrm>
          <a:prstGeom prst="rect">
            <a:avLst/>
          </a:prstGeom>
        </p:spPr>
        <p:txBody>
          <a:bodyPr anchor="ctr"/>
          <a:lstStyle>
            <a:lvl1pPr algn="l">
              <a:defRPr sz="400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4800" y="2529000"/>
            <a:ext cx="8607600" cy="306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10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1162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&amp;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00" y="3284970"/>
            <a:ext cx="10800000" cy="180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 typeface="+mj-lt"/>
              <a:buNone/>
              <a:defRPr sz="2400" spc="0" baseline="0"/>
            </a:lvl1pPr>
            <a:lvl2pPr marL="575100" indent="-342900">
              <a:buFont typeface="+mj-lt"/>
              <a:buAutoNum type="arabicPeriod"/>
              <a:defRPr/>
            </a:lvl2pPr>
            <a:lvl3pPr marL="805500" indent="-342900">
              <a:buFont typeface="+mj-lt"/>
              <a:buAutoNum type="arabicPeriod"/>
              <a:defRPr/>
            </a:lvl3pPr>
            <a:lvl4pPr marL="1035900" indent="-342900">
              <a:buFont typeface="+mj-lt"/>
              <a:buAutoNum type="arabicPeriod"/>
              <a:defRPr/>
            </a:lvl4pPr>
            <a:lvl5pPr marL="1230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7" hasCustomPrompt="1"/>
          </p:nvPr>
        </p:nvSpPr>
        <p:spPr>
          <a:xfrm>
            <a:off x="694800" y="5529600"/>
            <a:ext cx="2739600" cy="92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Plats för EU-logotyp</a:t>
            </a:r>
          </a:p>
        </p:txBody>
      </p:sp>
    </p:spTree>
    <p:extLst>
      <p:ext uri="{BB962C8B-B14F-4D97-AF65-F5344CB8AC3E}">
        <p14:creationId xmlns:p14="http://schemas.microsoft.com/office/powerpoint/2010/main" val="2279311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vä, bild h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269000"/>
            <a:ext cx="5040000" cy="900000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6456000" y="1269000"/>
            <a:ext cx="5040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>
          <a:xfrm>
            <a:off x="10152000" y="201600"/>
            <a:ext cx="1767114" cy="365125"/>
          </a:xfrm>
        </p:spPr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>
          <a:xfrm>
            <a:off x="696000" y="201600"/>
            <a:ext cx="3570514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6"/>
          </p:nvPr>
        </p:nvSpPr>
        <p:spPr>
          <a:xfrm>
            <a:off x="-1" y="201600"/>
            <a:ext cx="784800" cy="365125"/>
          </a:xfrm>
        </p:spPr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4800" y="2170800"/>
            <a:ext cx="5040000" cy="342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292063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hö, bild v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 hasCustomPrompt="1"/>
          </p:nvPr>
        </p:nvSpPr>
        <p:spPr>
          <a:xfrm>
            <a:off x="6456000" y="1269000"/>
            <a:ext cx="5040000" cy="900000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7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694800" y="1269000"/>
            <a:ext cx="5040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454800" y="2170800"/>
            <a:ext cx="5040000" cy="342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110606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70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effectLst>
            <a:reflection stA="45000" endPos="1000" dist="50800" dir="5400000" sy="-100000" algn="bl" rotWithShape="0"/>
          </a:effectLst>
        </p:spPr>
      </p:pic>
      <p:sp>
        <p:nvSpPr>
          <p:cNvPr id="6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9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281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6" r:id="rId3"/>
    <p:sldLayoutId id="2147483658" r:id="rId4"/>
    <p:sldLayoutId id="2147483672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pos="438" userDrawn="1">
          <p15:clr>
            <a:srgbClr val="F26B43"/>
          </p15:clr>
        </p15:guide>
        <p15:guide id="9" pos="7242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orient="horz" pos="79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effectLst>
            <a:reflection stA="45000" endPos="1000" dist="50800" dir="5400000" sy="-100000" algn="bl" rotWithShape="0"/>
          </a:effectLst>
        </p:spPr>
      </p:pic>
      <p:sp>
        <p:nvSpPr>
          <p:cNvPr id="3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742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3" r:id="rId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pos="438" userDrawn="1">
          <p15:clr>
            <a:srgbClr val="F26B43"/>
          </p15:clr>
        </p15:guide>
        <p15:guide id="16" pos="7242" userDrawn="1">
          <p15:clr>
            <a:srgbClr val="F26B43"/>
          </p15:clr>
        </p15:guide>
        <p15:guide id="17" orient="horz" pos="3884" userDrawn="1">
          <p15:clr>
            <a:srgbClr val="F26B43"/>
          </p15:clr>
        </p15:guide>
        <p15:guide id="18" orient="horz" pos="7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160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5AA33C-DAF4-482A-8054-990D1BAA6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Frozen</a:t>
            </a:r>
            <a:r>
              <a:rPr lang="sv-SE" dirty="0"/>
              <a:t> </a:t>
            </a:r>
            <a:r>
              <a:rPr lang="sv-SE" dirty="0" err="1"/>
              <a:t>winter</a:t>
            </a:r>
            <a:r>
              <a:rPr lang="sv-SE" dirty="0"/>
              <a:t> roads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E091BAC-24A2-4832-A46F-AE26AECC25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5503" y="2074605"/>
            <a:ext cx="6216493" cy="4012045"/>
          </a:xfrm>
        </p:spPr>
        <p:txBody>
          <a:bodyPr/>
          <a:lstStyle/>
          <a:p>
            <a:r>
              <a:rPr lang="en-US" dirty="0"/>
              <a:t>When there is ground frost, heavy trucks are allowed access to low capacity bearing roads. Allowing for a temporary higher weight classification. </a:t>
            </a:r>
          </a:p>
          <a:p>
            <a:r>
              <a:rPr lang="en-US" dirty="0"/>
              <a:t>Accessibility often limited by bridges.</a:t>
            </a:r>
          </a:p>
          <a:p>
            <a:r>
              <a:rPr lang="en-US" dirty="0"/>
              <a:t>Using speed limiting geofencing to ensure a lower speed to minimize vibrations and wear on the bridges. </a:t>
            </a:r>
          </a:p>
          <a:p>
            <a:r>
              <a:rPr lang="en-US" dirty="0"/>
              <a:t>Other applications: </a:t>
            </a:r>
          </a:p>
          <a:p>
            <a:pPr lvl="1"/>
            <a:r>
              <a:rPr lang="en-US" dirty="0"/>
              <a:t>Construction traffic – concrete transportation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33CCC4F-A159-465E-980C-5936365AF0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8CBBF57-F6C8-4E15-B296-129D34C31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10</a:t>
            </a:fld>
            <a:endParaRPr lang="sv-SE" dirty="0"/>
          </a:p>
        </p:txBody>
      </p:sp>
      <p:pic>
        <p:nvPicPr>
          <p:cNvPr id="6" name="Platshållare för innehåll 5" descr="En bild som visar träd, utomhus, himmel, snö&#10;&#10;Automatiskt genererad beskrivning">
            <a:extLst>
              <a:ext uri="{FF2B5EF4-FFF2-40B4-BE49-F238E27FC236}">
                <a16:creationId xmlns:a16="http://schemas.microsoft.com/office/drawing/2014/main" id="{B622383E-382A-45E9-A44E-12523B0287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7" t="106" r="22634" b="-106"/>
          <a:stretch/>
        </p:blipFill>
        <p:spPr>
          <a:xfrm>
            <a:off x="6800830" y="145604"/>
            <a:ext cx="5475469" cy="656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48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EBC61F7-BA5E-4B61-A8D3-011622483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800" y="1270800"/>
            <a:ext cx="8572616" cy="900000"/>
          </a:xfrm>
        </p:spPr>
        <p:txBody>
          <a:bodyPr/>
          <a:lstStyle/>
          <a:p>
            <a:r>
              <a:rPr lang="sv-SE" dirty="0" err="1"/>
              <a:t>Distributing</a:t>
            </a:r>
            <a:r>
              <a:rPr lang="sv-SE" dirty="0"/>
              <a:t> </a:t>
            </a:r>
            <a:r>
              <a:rPr lang="sv-SE" dirty="0" err="1"/>
              <a:t>heavy</a:t>
            </a:r>
            <a:r>
              <a:rPr lang="sv-SE" dirty="0"/>
              <a:t> </a:t>
            </a:r>
            <a:r>
              <a:rPr lang="sv-SE" dirty="0" err="1"/>
              <a:t>traffic</a:t>
            </a:r>
            <a:r>
              <a:rPr lang="sv-SE" dirty="0"/>
              <a:t> </a:t>
            </a:r>
            <a:r>
              <a:rPr lang="sv-SE" dirty="0" err="1"/>
              <a:t>between</a:t>
            </a:r>
            <a:r>
              <a:rPr lang="sv-SE" dirty="0"/>
              <a:t> </a:t>
            </a:r>
            <a:r>
              <a:rPr lang="sv-SE" dirty="0" err="1"/>
              <a:t>highway</a:t>
            </a:r>
            <a:r>
              <a:rPr lang="sv-SE" dirty="0"/>
              <a:t> </a:t>
            </a:r>
            <a:r>
              <a:rPr lang="sv-SE" dirty="0" err="1"/>
              <a:t>exisit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E1982F6-02A7-4546-9E64-AF09895219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7848" y="2349486"/>
            <a:ext cx="5711610" cy="4421562"/>
          </a:xfrm>
        </p:spPr>
        <p:txBody>
          <a:bodyPr/>
          <a:lstStyle/>
          <a:p>
            <a:r>
              <a:rPr lang="en-US" sz="1800" dirty="0"/>
              <a:t>No money to rebuild an exit ramp from the highway. </a:t>
            </a:r>
          </a:p>
          <a:p>
            <a:r>
              <a:rPr lang="en-US" sz="1800" dirty="0"/>
              <a:t>Two large industry actors exploited the land near the ramp </a:t>
            </a:r>
          </a:p>
          <a:p>
            <a:r>
              <a:rPr lang="en-US" sz="1800" dirty="0"/>
              <a:t>Not an ideal solution at the intersection at the top, resulting in </a:t>
            </a:r>
            <a:r>
              <a:rPr lang="en-US" sz="1800" dirty="0" err="1"/>
              <a:t>freqvent</a:t>
            </a:r>
            <a:r>
              <a:rPr lang="en-US" sz="1800" dirty="0"/>
              <a:t> ques that spill out on the highway </a:t>
            </a:r>
          </a:p>
          <a:p>
            <a:r>
              <a:rPr lang="en-US" sz="1800" dirty="0"/>
              <a:t>Trucks have a harder time, take up more space</a:t>
            </a:r>
          </a:p>
          <a:p>
            <a:r>
              <a:rPr lang="en-US" sz="1800" dirty="0" err="1"/>
              <a:t>Digitaly</a:t>
            </a:r>
            <a:r>
              <a:rPr lang="en-US" sz="1800" dirty="0"/>
              <a:t> alert drives to take the next exit if a que is about too be created.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322FE6C-E8CE-4DDF-9AB6-71D596E537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20EAFAC-9B10-437B-81A0-9D866FE6A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11</a:t>
            </a:fld>
            <a:endParaRPr lang="sv-SE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68B2269-974B-4000-97D8-733FE19E4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06" y="1965902"/>
            <a:ext cx="5888485" cy="398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548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CCDC68-B9B4-4018-A157-C9765C494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do differently?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FE00A7D-EAC9-4A0A-8D90-C4E10962F1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4800" y="2529000"/>
            <a:ext cx="4886850" cy="3060000"/>
          </a:xfrm>
        </p:spPr>
        <p:txBody>
          <a:bodyPr/>
          <a:lstStyle/>
          <a:p>
            <a:r>
              <a:rPr lang="en-US" dirty="0"/>
              <a:t>Functions that today require physical installations can be made completely digital with connected vehicles</a:t>
            </a:r>
          </a:p>
          <a:p>
            <a:r>
              <a:rPr lang="en-US" dirty="0"/>
              <a:t>Reduces costs – less need for physical installations </a:t>
            </a:r>
          </a:p>
          <a:p>
            <a:r>
              <a:rPr lang="en-US" dirty="0"/>
              <a:t>In the long term, fully digital MCS systems? e.g. lane closures such as LKA?</a:t>
            </a:r>
          </a:p>
          <a:p>
            <a:pPr lvl="1"/>
            <a:r>
              <a:rPr lang="en-US" dirty="0"/>
              <a:t>Two </a:t>
            </a:r>
            <a:r>
              <a:rPr lang="en-US" dirty="0" err="1"/>
              <a:t>PoC:s</a:t>
            </a:r>
            <a:r>
              <a:rPr lang="en-US" dirty="0"/>
              <a:t> running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8CEA7CC-7A7A-4056-A4B1-02C5D0C841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A424DDC-91A5-4F51-8B54-276E9FAE1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12</a:t>
            </a:fld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8F1E101-FAD7-44C2-A033-4F4065A88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449" y="2529901"/>
            <a:ext cx="5791549" cy="327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05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CAF31C-A552-4151-86E8-9683B4595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future</a:t>
            </a:r>
            <a:r>
              <a:rPr lang="sv-SE" dirty="0"/>
              <a:t> </a:t>
            </a:r>
            <a:r>
              <a:rPr lang="sv-SE" dirty="0" err="1"/>
              <a:t>role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CCFD3C0-D876-45A2-895D-41B976D396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4800" y="2529000"/>
            <a:ext cx="5241976" cy="3060000"/>
          </a:xfrm>
        </p:spPr>
        <p:txBody>
          <a:bodyPr/>
          <a:lstStyle/>
          <a:p>
            <a:r>
              <a:rPr lang="en-US" dirty="0"/>
              <a:t>What</a:t>
            </a:r>
            <a:r>
              <a:rPr lang="sv-SE" dirty="0"/>
              <a:t> </a:t>
            </a:r>
            <a:r>
              <a:rPr lang="sv-SE" dirty="0" err="1"/>
              <a:t>would</a:t>
            </a:r>
            <a:r>
              <a:rPr lang="sv-SE" dirty="0"/>
              <a:t> be </a:t>
            </a:r>
            <a:r>
              <a:rPr lang="sv-SE" dirty="0" err="1"/>
              <a:t>required</a:t>
            </a:r>
            <a:r>
              <a:rPr lang="sv-SE" dirty="0"/>
              <a:t> to </a:t>
            </a:r>
            <a:r>
              <a:rPr lang="sv-SE" dirty="0" err="1"/>
              <a:t>fully</a:t>
            </a:r>
            <a:r>
              <a:rPr lang="sv-SE" dirty="0"/>
              <a:t> </a:t>
            </a:r>
            <a:r>
              <a:rPr lang="sv-SE" dirty="0" err="1"/>
              <a:t>utilize</a:t>
            </a:r>
            <a:r>
              <a:rPr lang="sv-SE" dirty="0"/>
              <a:t> the potential </a:t>
            </a:r>
            <a:r>
              <a:rPr lang="sv-SE" dirty="0" err="1"/>
              <a:t>of</a:t>
            </a:r>
            <a:r>
              <a:rPr lang="sv-SE" dirty="0"/>
              <a:t> a new </a:t>
            </a:r>
            <a:r>
              <a:rPr lang="sv-SE" dirty="0" err="1"/>
              <a:t>vehicle</a:t>
            </a:r>
            <a:r>
              <a:rPr lang="sv-SE" dirty="0"/>
              <a:t>?</a:t>
            </a:r>
          </a:p>
          <a:p>
            <a:r>
              <a:rPr lang="sv-SE" dirty="0" err="1"/>
              <a:t>Reponsibility</a:t>
            </a:r>
            <a:r>
              <a:rPr lang="sv-SE" dirty="0"/>
              <a:t> </a:t>
            </a:r>
            <a:r>
              <a:rPr lang="sv-SE" dirty="0" err="1"/>
              <a:t>shifting</a:t>
            </a:r>
            <a:r>
              <a:rPr lang="sv-SE" dirty="0"/>
              <a:t> from road operator to </a:t>
            </a:r>
            <a:r>
              <a:rPr lang="sv-SE" dirty="0" err="1"/>
              <a:t>vehicles</a:t>
            </a:r>
            <a:r>
              <a:rPr lang="sv-SE" dirty="0"/>
              <a:t>? </a:t>
            </a:r>
          </a:p>
          <a:p>
            <a:r>
              <a:rPr lang="sv-SE" dirty="0" err="1"/>
              <a:t>Possible</a:t>
            </a:r>
            <a:r>
              <a:rPr lang="sv-SE" dirty="0"/>
              <a:t> </a:t>
            </a:r>
            <a:r>
              <a:rPr lang="sv-SE" dirty="0" err="1"/>
              <a:t>huge</a:t>
            </a:r>
            <a:r>
              <a:rPr lang="sv-SE" dirty="0"/>
              <a:t> </a:t>
            </a:r>
            <a:r>
              <a:rPr lang="sv-SE" dirty="0" err="1"/>
              <a:t>savings</a:t>
            </a:r>
            <a:r>
              <a:rPr lang="sv-SE" dirty="0"/>
              <a:t> </a:t>
            </a:r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comes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the </a:t>
            </a:r>
            <a:r>
              <a:rPr lang="sv-SE" dirty="0" err="1"/>
              <a:t>price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losing</a:t>
            </a:r>
            <a:r>
              <a:rPr lang="sv-SE" dirty="0"/>
              <a:t> full </a:t>
            </a:r>
            <a:r>
              <a:rPr lang="sv-SE" dirty="0" err="1"/>
              <a:t>control</a:t>
            </a:r>
            <a:r>
              <a:rPr lang="sv-SE" dirty="0"/>
              <a:t> </a:t>
            </a:r>
          </a:p>
          <a:p>
            <a:r>
              <a:rPr lang="sv-SE" dirty="0" err="1"/>
              <a:t>Need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cooperation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service </a:t>
            </a:r>
            <a:r>
              <a:rPr lang="sv-SE" dirty="0" err="1"/>
              <a:t>providers</a:t>
            </a:r>
            <a:r>
              <a:rPr lang="sv-SE" dirty="0"/>
              <a:t> as </a:t>
            </a:r>
            <a:r>
              <a:rPr lang="sv-SE" dirty="0" err="1"/>
              <a:t>well</a:t>
            </a:r>
            <a:r>
              <a:rPr lang="sv-SE" dirty="0"/>
              <a:t> as </a:t>
            </a:r>
            <a:r>
              <a:rPr lang="sv-SE" dirty="0" err="1"/>
              <a:t>other</a:t>
            </a:r>
            <a:r>
              <a:rPr lang="sv-SE" dirty="0"/>
              <a:t> road operators – new </a:t>
            </a:r>
            <a:r>
              <a:rPr lang="sv-SE" dirty="0" err="1"/>
              <a:t>ecosystem</a:t>
            </a:r>
            <a:r>
              <a:rPr lang="sv-SE" dirty="0"/>
              <a:t> </a:t>
            </a:r>
            <a:r>
              <a:rPr lang="sv-SE" dirty="0" err="1"/>
              <a:t>developing</a:t>
            </a:r>
            <a:endParaRPr lang="sv-SE" dirty="0"/>
          </a:p>
          <a:p>
            <a:r>
              <a:rPr lang="sv-SE" dirty="0" err="1"/>
              <a:t>What</a:t>
            </a:r>
            <a:r>
              <a:rPr lang="sv-SE" dirty="0"/>
              <a:t> digital </a:t>
            </a:r>
            <a:r>
              <a:rPr lang="sv-SE" dirty="0" err="1"/>
              <a:t>infrastructure</a:t>
            </a:r>
            <a:r>
              <a:rPr lang="sv-SE" dirty="0"/>
              <a:t> is </a:t>
            </a:r>
            <a:r>
              <a:rPr lang="sv-SE" dirty="0" err="1"/>
              <a:t>needed</a:t>
            </a:r>
            <a:r>
              <a:rPr lang="sv-SE" dirty="0"/>
              <a:t>?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363B554-FBB2-46CA-B112-DD630D3C44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F17666A-E701-4EC7-AE5F-F48AA845D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13</a:t>
            </a:fld>
            <a:endParaRPr lang="sv-SE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29AE1A5-504D-4A36-9DC0-D1A6C491F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645" y="0"/>
            <a:ext cx="5786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537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5D34D0-E603-42A4-8977-2F43F32A2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Hard to </a:t>
            </a:r>
            <a:r>
              <a:rPr lang="sv-SE" dirty="0" err="1"/>
              <a:t>predict</a:t>
            </a:r>
            <a:r>
              <a:rPr lang="sv-SE" dirty="0"/>
              <a:t> the </a:t>
            </a:r>
            <a:r>
              <a:rPr lang="sv-SE" dirty="0" err="1"/>
              <a:t>future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8BF5E79-4167-49DC-9424-56BFF6BD6B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852C07C-A4CC-4715-87AF-B1E479092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14</a:t>
            </a:fld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1AB282CF-CD20-4BEB-B819-C3D20721E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2579535"/>
            <a:ext cx="11214100" cy="332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08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6AB130-A0C4-44BD-9801-938A39B8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1155395"/>
            <a:ext cx="10800000" cy="900000"/>
          </a:xfrm>
        </p:spPr>
        <p:txBody>
          <a:bodyPr/>
          <a:lstStyle/>
          <a:p>
            <a:r>
              <a:rPr lang="en-US" dirty="0"/>
              <a:t>The prerequisites for a digitalized transport system (data)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6C57AED-AEF1-441D-9998-006282AA30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5DB61F1-E08F-42B0-8A89-DF2D30531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15</a:t>
            </a:fld>
            <a:endParaRPr lang="sv-SE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923C485-C519-4098-AF2F-5587C5B8636D}"/>
              </a:ext>
            </a:extLst>
          </p:cNvPr>
          <p:cNvSpPr/>
          <p:nvPr/>
        </p:nvSpPr>
        <p:spPr>
          <a:xfrm>
            <a:off x="1661746" y="3578469"/>
            <a:ext cx="193430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Useable</a:t>
            </a:r>
            <a:r>
              <a:rPr lang="sv-SE" dirty="0"/>
              <a:t> data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92D0F151-563F-4C94-8AB6-973F5CDDFF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39230" y="3599273"/>
            <a:ext cx="2557830" cy="902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sv-SE" dirty="0"/>
              <a:t>Data </a:t>
            </a:r>
            <a:r>
              <a:rPr lang="sv-SE" dirty="0" err="1"/>
              <a:t>exchange</a:t>
            </a:r>
            <a:r>
              <a:rPr lang="sv-SE" dirty="0"/>
              <a:t> </a:t>
            </a:r>
            <a:r>
              <a:rPr lang="en-AU" dirty="0"/>
              <a:t>platforms</a:t>
            </a:r>
          </a:p>
        </p:txBody>
      </p:sp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AD3B88EF-9B9B-4149-BA3F-73BE7C86EDE8}"/>
              </a:ext>
            </a:extLst>
          </p:cNvPr>
          <p:cNvSpPr txBox="1">
            <a:spLocks/>
          </p:cNvSpPr>
          <p:nvPr/>
        </p:nvSpPr>
        <p:spPr>
          <a:xfrm>
            <a:off x="3669587" y="3590482"/>
            <a:ext cx="1755267" cy="902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60000" indent="-360000" algn="l" defTabSz="3600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324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dirty="0" err="1"/>
              <a:t>Connectivity</a:t>
            </a:r>
            <a:endParaRPr lang="sv-SE" dirty="0"/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DA924CA3-09A9-4CF9-B3CC-CF2A7C7A0DAF}"/>
              </a:ext>
            </a:extLst>
          </p:cNvPr>
          <p:cNvSpPr txBox="1">
            <a:spLocks/>
          </p:cNvSpPr>
          <p:nvPr/>
        </p:nvSpPr>
        <p:spPr>
          <a:xfrm>
            <a:off x="5498388" y="3599273"/>
            <a:ext cx="2167308" cy="902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60000" indent="-360000" algn="l" defTabSz="3600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324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Standardized</a:t>
            </a:r>
            <a:r>
              <a:rPr lang="sv-SE" dirty="0"/>
              <a:t> formats</a:t>
            </a:r>
          </a:p>
        </p:txBody>
      </p:sp>
      <p:sp>
        <p:nvSpPr>
          <p:cNvPr id="14" name="Pil: höger 13">
            <a:extLst>
              <a:ext uri="{FF2B5EF4-FFF2-40B4-BE49-F238E27FC236}">
                <a16:creationId xmlns:a16="http://schemas.microsoft.com/office/drawing/2014/main" id="{EAB70D73-8A39-4547-9C57-819B2E1B6F77}"/>
              </a:ext>
            </a:extLst>
          </p:cNvPr>
          <p:cNvSpPr/>
          <p:nvPr/>
        </p:nvSpPr>
        <p:spPr>
          <a:xfrm>
            <a:off x="5498388" y="4687201"/>
            <a:ext cx="527218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/>
              <a:t>Predictability</a:t>
            </a:r>
            <a:r>
              <a:rPr lang="sv-SE" dirty="0"/>
              <a:t> </a:t>
            </a:r>
            <a:r>
              <a:rPr lang="sv-SE" dirty="0" err="1"/>
              <a:t>creates</a:t>
            </a:r>
            <a:r>
              <a:rPr lang="sv-SE" dirty="0"/>
              <a:t> market</a:t>
            </a:r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79AAFCA0-7903-4A21-B340-E8DAC7ED07C2}"/>
              </a:ext>
            </a:extLst>
          </p:cNvPr>
          <p:cNvSpPr/>
          <p:nvPr/>
        </p:nvSpPr>
        <p:spPr>
          <a:xfrm>
            <a:off x="5899638" y="2874875"/>
            <a:ext cx="729762" cy="538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dirty="0"/>
              <a:t>ETSI</a:t>
            </a:r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4B305A44-E8BF-4625-94A8-9AE2B62A64EC}"/>
              </a:ext>
            </a:extLst>
          </p:cNvPr>
          <p:cNvSpPr/>
          <p:nvPr/>
        </p:nvSpPr>
        <p:spPr>
          <a:xfrm>
            <a:off x="6799384" y="2874874"/>
            <a:ext cx="866312" cy="538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dirty="0"/>
              <a:t>DATEX 2</a:t>
            </a: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4ED7E39F-9293-40FA-8145-D15305FAA422}"/>
              </a:ext>
            </a:extLst>
          </p:cNvPr>
          <p:cNvSpPr/>
          <p:nvPr/>
        </p:nvSpPr>
        <p:spPr>
          <a:xfrm>
            <a:off x="6349511" y="2264921"/>
            <a:ext cx="729762" cy="538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dirty="0"/>
              <a:t>TN-ITS</a:t>
            </a: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2AA45FF0-55FC-4462-9177-48E13DD805B6}"/>
              </a:ext>
            </a:extLst>
          </p:cNvPr>
          <p:cNvSpPr/>
          <p:nvPr/>
        </p:nvSpPr>
        <p:spPr>
          <a:xfrm>
            <a:off x="9157188" y="2916454"/>
            <a:ext cx="729762" cy="538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dirty="0"/>
              <a:t>DUP</a:t>
            </a:r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0EC8AD25-DCC6-45F2-AE09-41702C60C086}"/>
              </a:ext>
            </a:extLst>
          </p:cNvPr>
          <p:cNvSpPr/>
          <p:nvPr/>
        </p:nvSpPr>
        <p:spPr>
          <a:xfrm>
            <a:off x="8288383" y="2870033"/>
            <a:ext cx="729762" cy="538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dirty="0"/>
              <a:t>IC</a:t>
            </a:r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150EE33B-8BCD-4B9C-A3C7-FA9C368D3FBF}"/>
              </a:ext>
            </a:extLst>
          </p:cNvPr>
          <p:cNvSpPr/>
          <p:nvPr/>
        </p:nvSpPr>
        <p:spPr>
          <a:xfrm>
            <a:off x="8738256" y="2331176"/>
            <a:ext cx="729762" cy="538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dirty="0"/>
              <a:t>NAP</a:t>
            </a:r>
          </a:p>
        </p:txBody>
      </p:sp>
      <p:sp>
        <p:nvSpPr>
          <p:cNvPr id="21" name="Ellips 20">
            <a:extLst>
              <a:ext uri="{FF2B5EF4-FFF2-40B4-BE49-F238E27FC236}">
                <a16:creationId xmlns:a16="http://schemas.microsoft.com/office/drawing/2014/main" id="{50371537-5DDA-4CF4-8448-447A7DC6D10B}"/>
              </a:ext>
            </a:extLst>
          </p:cNvPr>
          <p:cNvSpPr/>
          <p:nvPr/>
        </p:nvSpPr>
        <p:spPr>
          <a:xfrm>
            <a:off x="3727390" y="2864356"/>
            <a:ext cx="729762" cy="538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dirty="0"/>
              <a:t>5G</a:t>
            </a:r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F443C2FC-4BEC-47CE-B71B-4E4E015B7D61}"/>
              </a:ext>
            </a:extLst>
          </p:cNvPr>
          <p:cNvSpPr/>
          <p:nvPr/>
        </p:nvSpPr>
        <p:spPr>
          <a:xfrm>
            <a:off x="4547220" y="2864356"/>
            <a:ext cx="729762" cy="538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dirty="0"/>
              <a:t>Fiber</a:t>
            </a:r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3D85A30C-5996-4C92-BA81-51EE89B29D25}"/>
              </a:ext>
            </a:extLst>
          </p:cNvPr>
          <p:cNvSpPr/>
          <p:nvPr/>
        </p:nvSpPr>
        <p:spPr>
          <a:xfrm>
            <a:off x="3749168" y="2248149"/>
            <a:ext cx="729762" cy="538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dirty="0"/>
              <a:t>WIFI</a:t>
            </a:r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24E9E3A9-3DC3-4C4E-B3DA-361A95E71E70}"/>
              </a:ext>
            </a:extLst>
          </p:cNvPr>
          <p:cNvSpPr/>
          <p:nvPr/>
        </p:nvSpPr>
        <p:spPr>
          <a:xfrm>
            <a:off x="4573049" y="2250296"/>
            <a:ext cx="729762" cy="538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dirty="0"/>
              <a:t>4G</a:t>
            </a:r>
          </a:p>
        </p:txBody>
      </p:sp>
      <p:sp>
        <p:nvSpPr>
          <p:cNvPr id="26" name="Ellips 25">
            <a:extLst>
              <a:ext uri="{FF2B5EF4-FFF2-40B4-BE49-F238E27FC236}">
                <a16:creationId xmlns:a16="http://schemas.microsoft.com/office/drawing/2014/main" id="{E5E55EDC-2CEC-4FA1-8521-6E1C7C0EA710}"/>
              </a:ext>
            </a:extLst>
          </p:cNvPr>
          <p:cNvSpPr/>
          <p:nvPr/>
        </p:nvSpPr>
        <p:spPr>
          <a:xfrm>
            <a:off x="1199602" y="2710861"/>
            <a:ext cx="1041507" cy="6416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00" dirty="0"/>
              <a:t>Classified</a:t>
            </a:r>
            <a:r>
              <a:rPr lang="sv-SE" sz="1000" dirty="0"/>
              <a:t> data</a:t>
            </a:r>
          </a:p>
        </p:txBody>
      </p:sp>
      <p:sp>
        <p:nvSpPr>
          <p:cNvPr id="27" name="Ellips 26">
            <a:extLst>
              <a:ext uri="{FF2B5EF4-FFF2-40B4-BE49-F238E27FC236}">
                <a16:creationId xmlns:a16="http://schemas.microsoft.com/office/drawing/2014/main" id="{29D496D9-8B0F-45CD-A8C8-BFA9CD977343}"/>
              </a:ext>
            </a:extLst>
          </p:cNvPr>
          <p:cNvSpPr/>
          <p:nvPr/>
        </p:nvSpPr>
        <p:spPr>
          <a:xfrm>
            <a:off x="2305050" y="2710861"/>
            <a:ext cx="1291003" cy="744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00" dirty="0"/>
              <a:t>Structured</a:t>
            </a:r>
            <a:r>
              <a:rPr lang="sv-SE" sz="1000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456087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TRB 2024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Sandra Bårdén </a:t>
            </a:r>
          </a:p>
          <a:p>
            <a:r>
              <a:rPr lang="sv-SE" dirty="0" err="1"/>
              <a:t>Analyst</a:t>
            </a:r>
            <a:r>
              <a:rPr lang="sv-SE" dirty="0"/>
              <a:t>- </a:t>
            </a:r>
            <a:r>
              <a:rPr lang="sv-SE" dirty="0" err="1"/>
              <a:t>digitalization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transportation</a:t>
            </a:r>
            <a:r>
              <a:rPr lang="sv-SE" dirty="0"/>
              <a:t> system </a:t>
            </a:r>
          </a:p>
          <a:p>
            <a:r>
              <a:rPr lang="sv-SE" dirty="0"/>
              <a:t>The Swedish Transport Administration </a:t>
            </a:r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1216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Agenda 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>
          <a:xfrm>
            <a:off x="694800" y="2364581"/>
            <a:ext cx="6849000" cy="3224419"/>
          </a:xfrm>
        </p:spPr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v-SE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sv-SE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changing</a:t>
            </a:r>
            <a:r>
              <a:rPr lang="sv-SE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landscape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v-SE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Decling</a:t>
            </a:r>
            <a:r>
              <a:rPr lang="sv-SE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values</a:t>
            </a:r>
            <a:r>
              <a:rPr lang="sv-SE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v-SE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sv-SE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sv-SE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r>
              <a:rPr lang="sv-SE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measurs</a:t>
            </a:r>
            <a:r>
              <a:rPr lang="sv-SE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v-SE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Three </a:t>
            </a:r>
            <a:r>
              <a:rPr lang="sv-SE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  <a:r>
              <a:rPr lang="sv-SE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sv-SE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digital </a:t>
            </a:r>
            <a:r>
              <a:rPr lang="sv-SE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measurs</a:t>
            </a:r>
            <a:r>
              <a:rPr lang="sv-SE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tested</a:t>
            </a:r>
            <a:r>
              <a:rPr lang="sv-SE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Sweden</a:t>
            </a:r>
          </a:p>
          <a:p>
            <a:pPr marL="0" lvl="0" indent="0">
              <a:buNone/>
            </a:pPr>
            <a:endParaRPr lang="sv-S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3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1353C00-AE4F-4450-89FB-35D2BB22D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882" y="1780064"/>
            <a:ext cx="3600610" cy="36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27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CAF31C-A552-4151-86E8-9683B459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52" y="2207638"/>
            <a:ext cx="6457186" cy="900000"/>
          </a:xfrm>
        </p:spPr>
        <p:txBody>
          <a:bodyPr/>
          <a:lstStyle/>
          <a:p>
            <a:r>
              <a:rPr lang="sv-SE" sz="4800" dirty="0" err="1"/>
              <a:t>What</a:t>
            </a:r>
            <a:r>
              <a:rPr lang="sv-SE" sz="4800" dirty="0"/>
              <a:t> and </a:t>
            </a:r>
            <a:r>
              <a:rPr lang="sv-SE" sz="4800" dirty="0" err="1"/>
              <a:t>who</a:t>
            </a:r>
            <a:r>
              <a:rPr lang="sv-SE" sz="4800" dirty="0"/>
              <a:t> </a:t>
            </a:r>
            <a:r>
              <a:rPr lang="sv-SE" sz="4800" dirty="0" err="1"/>
              <a:t>are</a:t>
            </a:r>
            <a:r>
              <a:rPr lang="sv-SE" sz="4800" dirty="0"/>
              <a:t> </a:t>
            </a:r>
            <a:r>
              <a:rPr lang="sv-SE" sz="4800" dirty="0" err="1"/>
              <a:t>we</a:t>
            </a:r>
            <a:r>
              <a:rPr lang="sv-SE" sz="4800" dirty="0"/>
              <a:t> planning for? 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363B554-FBB2-46CA-B112-DD630D3C44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F17666A-E701-4EC7-AE5F-F48AA845D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4</a:t>
            </a:fld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663C596-E2AA-4427-A776-3C3D4134D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785" y="-12970"/>
            <a:ext cx="7171215" cy="688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72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379" y="1599979"/>
            <a:ext cx="6183115" cy="900000"/>
          </a:xfrm>
        </p:spPr>
        <p:txBody>
          <a:bodyPr/>
          <a:lstStyle/>
          <a:p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does</a:t>
            </a:r>
            <a:r>
              <a:rPr lang="sv-SE" dirty="0"/>
              <a:t> the </a:t>
            </a:r>
            <a:r>
              <a:rPr lang="sv-SE" dirty="0" err="1"/>
              <a:t>introduction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these</a:t>
            </a:r>
            <a:r>
              <a:rPr lang="sv-SE" dirty="0"/>
              <a:t> new </a:t>
            </a:r>
            <a:r>
              <a:rPr lang="sv-SE" dirty="0" err="1"/>
              <a:t>vehicles</a:t>
            </a:r>
            <a:r>
              <a:rPr lang="sv-SE" dirty="0"/>
              <a:t> </a:t>
            </a:r>
            <a:r>
              <a:rPr lang="sv-SE" dirty="0" err="1"/>
              <a:t>mean</a:t>
            </a:r>
            <a:r>
              <a:rPr lang="sv-SE" dirty="0"/>
              <a:t>? </a:t>
            </a:r>
            <a:br>
              <a:rPr lang="sv-SE" dirty="0"/>
            </a:b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/>
          </p:nvPr>
        </p:nvSpPr>
        <p:spPr>
          <a:xfrm>
            <a:off x="680738" y="2979001"/>
            <a:ext cx="5040000" cy="3420000"/>
          </a:xfrm>
        </p:spPr>
        <p:txBody>
          <a:bodyPr/>
          <a:lstStyle/>
          <a:p>
            <a:r>
              <a:rPr lang="sv-SE" dirty="0"/>
              <a:t>Data </a:t>
            </a:r>
            <a:r>
              <a:rPr lang="sv-SE" dirty="0" err="1"/>
              <a:t>produces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used</a:t>
            </a:r>
            <a:r>
              <a:rPr lang="sv-SE" dirty="0"/>
              <a:t> to </a:t>
            </a:r>
            <a:r>
              <a:rPr lang="sv-SE" dirty="0" err="1"/>
              <a:t>better</a:t>
            </a:r>
            <a:r>
              <a:rPr lang="sv-SE" dirty="0"/>
              <a:t> understand the system</a:t>
            </a:r>
          </a:p>
          <a:p>
            <a:r>
              <a:rPr lang="sv-SE" dirty="0" err="1"/>
              <a:t>Declining</a:t>
            </a:r>
            <a:r>
              <a:rPr lang="sv-SE" dirty="0"/>
              <a:t> </a:t>
            </a:r>
            <a:r>
              <a:rPr lang="sv-SE" dirty="0" err="1"/>
              <a:t>utility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measures</a:t>
            </a:r>
            <a:r>
              <a:rPr lang="sv-SE" dirty="0"/>
              <a:t> in the </a:t>
            </a:r>
            <a:r>
              <a:rPr lang="sv-SE" dirty="0" err="1"/>
              <a:t>infrastructure</a:t>
            </a:r>
            <a:r>
              <a:rPr lang="sv-SE" dirty="0"/>
              <a:t>? </a:t>
            </a:r>
          </a:p>
          <a:p>
            <a:r>
              <a:rPr lang="sv-SE" dirty="0" err="1"/>
              <a:t>Replacing</a:t>
            </a:r>
            <a:r>
              <a:rPr lang="sv-SE" dirty="0"/>
              <a:t> </a:t>
            </a:r>
            <a:r>
              <a:rPr lang="sv-SE" dirty="0" err="1"/>
              <a:t>physical</a:t>
            </a:r>
            <a:r>
              <a:rPr lang="sv-SE" dirty="0"/>
              <a:t> </a:t>
            </a:r>
            <a:r>
              <a:rPr lang="sv-SE" dirty="0" err="1"/>
              <a:t>measures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digital? </a:t>
            </a:r>
          </a:p>
          <a:p>
            <a:r>
              <a:rPr lang="sv-SE" dirty="0"/>
              <a:t>New kind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measures</a:t>
            </a:r>
            <a:r>
              <a:rPr lang="sv-SE" dirty="0"/>
              <a:t> or </a:t>
            </a:r>
            <a:r>
              <a:rPr lang="sv-SE" dirty="0" err="1"/>
              <a:t>measures</a:t>
            </a:r>
            <a:r>
              <a:rPr lang="sv-SE" dirty="0"/>
              <a:t> in </a:t>
            </a:r>
            <a:r>
              <a:rPr lang="sv-SE" dirty="0" err="1"/>
              <a:t>places</a:t>
            </a:r>
            <a:r>
              <a:rPr lang="sv-SE" dirty="0"/>
              <a:t> </a:t>
            </a:r>
            <a:r>
              <a:rPr lang="sv-SE" dirty="0" err="1"/>
              <a:t>where</a:t>
            </a:r>
            <a:r>
              <a:rPr lang="sv-SE" dirty="0"/>
              <a:t> it is not </a:t>
            </a:r>
            <a:r>
              <a:rPr lang="sv-SE" dirty="0" err="1"/>
              <a:t>feasible</a:t>
            </a:r>
            <a:r>
              <a:rPr lang="sv-SE" dirty="0"/>
              <a:t> </a:t>
            </a:r>
            <a:r>
              <a:rPr lang="sv-SE" dirty="0" err="1"/>
              <a:t>today</a:t>
            </a:r>
            <a:r>
              <a:rPr lang="sv-SE" dirty="0"/>
              <a:t>? 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B7DCBB-80F4-479C-9048-88A8DE560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881" y="-30198"/>
            <a:ext cx="5174120" cy="688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812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EBF96C1-DA90-4E3A-BC6C-160707C40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6" y="629355"/>
            <a:ext cx="10800000" cy="900000"/>
          </a:xfrm>
        </p:spPr>
        <p:txBody>
          <a:bodyPr/>
          <a:lstStyle/>
          <a:p>
            <a:r>
              <a:rPr lang="sv-SE" dirty="0" err="1"/>
              <a:t>Declining</a:t>
            </a:r>
            <a:r>
              <a:rPr lang="sv-SE" dirty="0"/>
              <a:t> </a:t>
            </a:r>
            <a:r>
              <a:rPr lang="sv-SE" dirty="0" err="1"/>
              <a:t>value</a:t>
            </a:r>
            <a:r>
              <a:rPr lang="sv-SE" dirty="0"/>
              <a:t>?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33FB033-D77E-4FAD-B27D-BFF18B7C75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4800" y="1778373"/>
            <a:ext cx="5903328" cy="3885448"/>
          </a:xfrm>
        </p:spPr>
        <p:txBody>
          <a:bodyPr/>
          <a:lstStyle/>
          <a:p>
            <a:r>
              <a:rPr lang="sv-SE" dirty="0" err="1"/>
              <a:t>Traffic</a:t>
            </a:r>
            <a:r>
              <a:rPr lang="sv-SE" dirty="0"/>
              <a:t> </a:t>
            </a:r>
            <a:r>
              <a:rPr lang="sv-SE" dirty="0" err="1"/>
              <a:t>safety</a:t>
            </a:r>
            <a:r>
              <a:rPr lang="sv-SE" dirty="0"/>
              <a:t> -  </a:t>
            </a:r>
            <a:r>
              <a:rPr lang="sv-SE" dirty="0" err="1"/>
              <a:t>fixing</a:t>
            </a:r>
            <a:r>
              <a:rPr lang="sv-SE" dirty="0"/>
              <a:t> </a:t>
            </a:r>
            <a:r>
              <a:rPr lang="sv-SE" dirty="0" err="1"/>
              <a:t>accident-prone</a:t>
            </a:r>
            <a:r>
              <a:rPr lang="sv-SE" dirty="0"/>
              <a:t> </a:t>
            </a:r>
            <a:r>
              <a:rPr lang="sv-SE" dirty="0" err="1"/>
              <a:t>curves</a:t>
            </a:r>
            <a:r>
              <a:rPr lang="sv-SE" dirty="0"/>
              <a:t>?</a:t>
            </a:r>
          </a:p>
          <a:p>
            <a:pPr lvl="1"/>
            <a:r>
              <a:rPr lang="en-US" dirty="0"/>
              <a:t>Lane Keeping Assist = See around corners (and crests) – predictive cruise control + road geometry + weather data = fewer run-offs</a:t>
            </a:r>
            <a:endParaRPr lang="sv-SE" dirty="0"/>
          </a:p>
          <a:p>
            <a:r>
              <a:rPr lang="sv-SE" dirty="0"/>
              <a:t>Lane separation?</a:t>
            </a:r>
          </a:p>
          <a:p>
            <a:pPr lvl="1"/>
            <a:r>
              <a:rPr lang="en-US" dirty="0"/>
              <a:t>Lane keeping assist</a:t>
            </a:r>
            <a:endParaRPr lang="sv-SE" dirty="0"/>
          </a:p>
          <a:p>
            <a:r>
              <a:rPr lang="sv-SE" dirty="0" err="1"/>
              <a:t>Accidents</a:t>
            </a:r>
            <a:r>
              <a:rPr lang="sv-SE" dirty="0"/>
              <a:t> </a:t>
            </a:r>
            <a:r>
              <a:rPr lang="sv-SE" dirty="0" err="1"/>
              <a:t>due</a:t>
            </a:r>
            <a:r>
              <a:rPr lang="sv-SE" dirty="0"/>
              <a:t> to lack </a:t>
            </a:r>
            <a:r>
              <a:rPr lang="sv-SE" dirty="0" err="1"/>
              <a:t>of</a:t>
            </a:r>
            <a:r>
              <a:rPr lang="sv-SE" dirty="0"/>
              <a:t> information, </a:t>
            </a:r>
            <a:r>
              <a:rPr lang="sv-SE" dirty="0" err="1"/>
              <a:t>ignoring</a:t>
            </a:r>
            <a:r>
              <a:rPr lang="sv-SE" dirty="0"/>
              <a:t> information</a:t>
            </a:r>
          </a:p>
          <a:p>
            <a:pPr lvl="1"/>
            <a:r>
              <a:rPr lang="sv-SE" dirty="0"/>
              <a:t>Geofencing, </a:t>
            </a:r>
            <a:r>
              <a:rPr lang="sv-SE" dirty="0" err="1"/>
              <a:t>emergency</a:t>
            </a:r>
            <a:r>
              <a:rPr lang="sv-SE" dirty="0"/>
              <a:t> </a:t>
            </a:r>
            <a:r>
              <a:rPr lang="sv-SE" dirty="0" err="1"/>
              <a:t>breaking</a:t>
            </a:r>
            <a:r>
              <a:rPr lang="sv-SE" dirty="0"/>
              <a:t>, </a:t>
            </a:r>
            <a:r>
              <a:rPr lang="sv-SE" dirty="0" err="1"/>
              <a:t>automatic</a:t>
            </a:r>
            <a:r>
              <a:rPr lang="sv-SE" dirty="0"/>
              <a:t> adaption to digital </a:t>
            </a:r>
            <a:r>
              <a:rPr lang="sv-SE" dirty="0" err="1"/>
              <a:t>traffic</a:t>
            </a:r>
            <a:r>
              <a:rPr lang="sv-SE" dirty="0"/>
              <a:t> </a:t>
            </a:r>
            <a:r>
              <a:rPr lang="sv-SE" dirty="0" err="1"/>
              <a:t>rules</a:t>
            </a:r>
            <a:endParaRPr lang="sv-SE" dirty="0"/>
          </a:p>
          <a:p>
            <a:r>
              <a:rPr lang="sv-SE" dirty="0"/>
              <a:t>General </a:t>
            </a:r>
            <a:r>
              <a:rPr lang="sv-SE" dirty="0" err="1"/>
              <a:t>measures</a:t>
            </a:r>
            <a:r>
              <a:rPr lang="sv-SE" dirty="0"/>
              <a:t> </a:t>
            </a:r>
            <a:r>
              <a:rPr lang="sv-SE" dirty="0" err="1"/>
              <a:t>aimed</a:t>
            </a:r>
            <a:r>
              <a:rPr lang="sv-SE" dirty="0"/>
              <a:t> at </a:t>
            </a:r>
            <a:r>
              <a:rPr lang="sv-SE" dirty="0" err="1"/>
              <a:t>increasing</a:t>
            </a:r>
            <a:r>
              <a:rPr lang="sv-SE" dirty="0"/>
              <a:t> </a:t>
            </a:r>
            <a:r>
              <a:rPr lang="sv-SE" dirty="0" err="1"/>
              <a:t>capacity</a:t>
            </a:r>
            <a:r>
              <a:rPr lang="sv-SE" dirty="0"/>
              <a:t>?</a:t>
            </a:r>
          </a:p>
          <a:p>
            <a:pPr marL="360000" lvl="1" indent="0">
              <a:buNone/>
            </a:pPr>
            <a:endParaRPr lang="sv-SE" dirty="0"/>
          </a:p>
          <a:p>
            <a:pPr lvl="1"/>
            <a:endParaRPr lang="sv-SE" dirty="0"/>
          </a:p>
          <a:p>
            <a:pPr marL="360000" lvl="1" indent="0">
              <a:buNone/>
            </a:pPr>
            <a:endParaRPr lang="en-US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E878513-5DA9-48D6-99A7-392B32A1A8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3826B47-A967-417D-9F93-DB2AFE271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6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CC28AFF-E3ED-4B0C-90C8-FF1ADFEE6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319" y="4679663"/>
            <a:ext cx="3842681" cy="216325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375710AD-04FD-438F-854E-53347B706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245" y="808448"/>
            <a:ext cx="2688755" cy="1510591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DC546959-7E36-4656-9349-98C15716A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666" y="2588622"/>
            <a:ext cx="3448334" cy="193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76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655F87-C36E-4FBD-A8D1-70793A4CC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Potential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EDC6BF-8091-4804-84A2-EB34578159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4801" y="2529000"/>
            <a:ext cx="5337700" cy="3060000"/>
          </a:xfrm>
        </p:spPr>
        <p:txBody>
          <a:bodyPr/>
          <a:lstStyle/>
          <a:p>
            <a:r>
              <a:rPr lang="en-US" dirty="0"/>
              <a:t>We can empty Stockholm in half an hour if all vehicles maintain a harmonized speed, now it takes two hours, what happens when all vehicles have ISA and we can convey digital speed limits?</a:t>
            </a:r>
          </a:p>
          <a:p>
            <a:r>
              <a:rPr lang="en-US" dirty="0"/>
              <a:t>A lot of the problems in the transport system is caused by human behavior and lack of information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DA048E6-4685-4C4A-AAC6-2160D31446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7917F8D-8330-42B7-A7D1-4815AB02D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7</a:t>
            </a:fld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459F460-1C27-4496-AD5F-B32CB15F1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439647"/>
            <a:ext cx="5595650" cy="314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61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B1A00D-85B3-408F-9F2E-E790C626A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examples</a:t>
            </a:r>
            <a:r>
              <a:rPr lang="sv-SE" dirty="0"/>
              <a:t>: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F4DCCC9-FDBB-40B6-8FA4-DC05934E7B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4800" y="2527200"/>
            <a:ext cx="4645745" cy="3060000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Projects </a:t>
            </a:r>
            <a:r>
              <a:rPr lang="sv-SE" dirty="0" err="1"/>
              <a:t>where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exchange</a:t>
            </a:r>
            <a:r>
              <a:rPr lang="sv-SE" dirty="0"/>
              <a:t> a </a:t>
            </a:r>
            <a:r>
              <a:rPr lang="sv-SE" dirty="0" err="1"/>
              <a:t>physhical</a:t>
            </a:r>
            <a:r>
              <a:rPr lang="sv-SE" dirty="0"/>
              <a:t> </a:t>
            </a:r>
            <a:r>
              <a:rPr lang="sv-SE" dirty="0" err="1"/>
              <a:t>measurs</a:t>
            </a:r>
            <a:r>
              <a:rPr lang="sv-SE" dirty="0"/>
              <a:t> to a digital: </a:t>
            </a:r>
          </a:p>
          <a:p>
            <a:r>
              <a:rPr lang="sv-SE" dirty="0"/>
              <a:t>Speed </a:t>
            </a:r>
            <a:r>
              <a:rPr lang="sv-SE" dirty="0" err="1"/>
              <a:t>limiting</a:t>
            </a:r>
            <a:r>
              <a:rPr lang="sv-SE" dirty="0"/>
              <a:t> geofencing in rural areas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passing</a:t>
            </a:r>
            <a:r>
              <a:rPr lang="sv-SE" dirty="0"/>
              <a:t> </a:t>
            </a:r>
            <a:r>
              <a:rPr lang="sv-SE" dirty="0" err="1"/>
              <a:t>timber</a:t>
            </a:r>
            <a:r>
              <a:rPr lang="sv-SE" dirty="0"/>
              <a:t> trucks</a:t>
            </a:r>
          </a:p>
          <a:p>
            <a:r>
              <a:rPr lang="sv-SE" dirty="0"/>
              <a:t>More </a:t>
            </a:r>
            <a:r>
              <a:rPr lang="sv-SE" dirty="0" err="1"/>
              <a:t>efficient</a:t>
            </a:r>
            <a:r>
              <a:rPr lang="sv-SE" dirty="0"/>
              <a:t> </a:t>
            </a:r>
            <a:r>
              <a:rPr lang="sv-SE" dirty="0" err="1"/>
              <a:t>usage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existing</a:t>
            </a:r>
            <a:r>
              <a:rPr lang="sv-SE" dirty="0"/>
              <a:t> </a:t>
            </a:r>
            <a:r>
              <a:rPr lang="sv-SE" dirty="0" err="1"/>
              <a:t>infrastructure</a:t>
            </a:r>
            <a:r>
              <a:rPr lang="sv-SE" dirty="0"/>
              <a:t> </a:t>
            </a:r>
          </a:p>
          <a:p>
            <a:r>
              <a:rPr lang="sv-SE" dirty="0" err="1"/>
              <a:t>Distributing</a:t>
            </a:r>
            <a:r>
              <a:rPr lang="sv-SE" dirty="0"/>
              <a:t> </a:t>
            </a:r>
            <a:r>
              <a:rPr lang="sv-SE" dirty="0" err="1"/>
              <a:t>traffic</a:t>
            </a:r>
            <a:r>
              <a:rPr lang="sv-SE" dirty="0"/>
              <a:t> </a:t>
            </a:r>
            <a:r>
              <a:rPr lang="sv-SE" dirty="0" err="1"/>
              <a:t>between</a:t>
            </a:r>
            <a:r>
              <a:rPr lang="sv-SE" dirty="0"/>
              <a:t> </a:t>
            </a:r>
            <a:r>
              <a:rPr lang="sv-SE" dirty="0" err="1"/>
              <a:t>highway</a:t>
            </a:r>
            <a:r>
              <a:rPr lang="sv-SE" dirty="0"/>
              <a:t> </a:t>
            </a:r>
            <a:r>
              <a:rPr lang="sv-SE" dirty="0" err="1"/>
              <a:t>exisit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4407624-A352-4E4F-B036-263CAF830D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65987A2-B291-49F5-B845-AF79471C2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8</a:t>
            </a:fld>
            <a:endParaRPr lang="sv-SE" dirty="0"/>
          </a:p>
        </p:txBody>
      </p:sp>
      <p:pic>
        <p:nvPicPr>
          <p:cNvPr id="4098" name="Picture 2" descr="Geofencing | Closer">
            <a:extLst>
              <a:ext uri="{FF2B5EF4-FFF2-40B4-BE49-F238E27FC236}">
                <a16:creationId xmlns:a16="http://schemas.microsoft.com/office/drawing/2014/main" id="{DB0DF9F6-5280-4F3E-8015-4EBE30C07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4" r="1"/>
          <a:stretch/>
        </p:blipFill>
        <p:spPr bwMode="auto">
          <a:xfrm>
            <a:off x="5417088" y="923534"/>
            <a:ext cx="6774912" cy="537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548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790129-8AC3-4BB8-AC8B-8AD770A4B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72" y="2101053"/>
            <a:ext cx="6871127" cy="900000"/>
          </a:xfrm>
        </p:spPr>
        <p:txBody>
          <a:bodyPr/>
          <a:lstStyle/>
          <a:p>
            <a:r>
              <a:rPr lang="sv-SE" dirty="0"/>
              <a:t>Speed </a:t>
            </a:r>
            <a:r>
              <a:rPr lang="sv-SE" dirty="0" err="1"/>
              <a:t>limiting</a:t>
            </a:r>
            <a:r>
              <a:rPr lang="sv-SE" dirty="0"/>
              <a:t> geofencing in rural areas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passing</a:t>
            </a:r>
            <a:r>
              <a:rPr lang="sv-SE" dirty="0"/>
              <a:t> </a:t>
            </a:r>
            <a:r>
              <a:rPr lang="sv-SE" dirty="0" err="1"/>
              <a:t>timber</a:t>
            </a:r>
            <a:r>
              <a:rPr lang="sv-SE" dirty="0"/>
              <a:t> trucks</a:t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2D9BB69-84DE-4A40-86CC-901E56D30A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8945" y="2809661"/>
            <a:ext cx="6480155" cy="3060000"/>
          </a:xfrm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r>
              <a:rPr lang="sv-SE" dirty="0" err="1"/>
              <a:t>Limited</a:t>
            </a:r>
            <a:r>
              <a:rPr lang="sv-SE" dirty="0"/>
              <a:t> </a:t>
            </a:r>
            <a:r>
              <a:rPr lang="sv-SE" dirty="0" err="1"/>
              <a:t>means</a:t>
            </a:r>
            <a:r>
              <a:rPr lang="sv-SE" dirty="0"/>
              <a:t>, or </a:t>
            </a:r>
            <a:r>
              <a:rPr lang="sv-SE" dirty="0" err="1"/>
              <a:t>none</a:t>
            </a:r>
            <a:r>
              <a:rPr lang="sv-SE" dirty="0"/>
              <a:t> to </a:t>
            </a:r>
            <a:r>
              <a:rPr lang="sv-SE" dirty="0" err="1"/>
              <a:t>improve</a:t>
            </a:r>
            <a:r>
              <a:rPr lang="sv-SE" dirty="0"/>
              <a:t> </a:t>
            </a:r>
            <a:r>
              <a:rPr lang="sv-SE" dirty="0" err="1"/>
              <a:t>traffic</a:t>
            </a:r>
            <a:r>
              <a:rPr lang="sv-SE" dirty="0"/>
              <a:t> </a:t>
            </a:r>
            <a:r>
              <a:rPr lang="sv-SE" dirty="0" err="1"/>
              <a:t>saftey</a:t>
            </a:r>
            <a:r>
              <a:rPr lang="sv-SE" dirty="0"/>
              <a:t> for </a:t>
            </a:r>
            <a:r>
              <a:rPr lang="sv-SE" dirty="0" err="1"/>
              <a:t>villagers</a:t>
            </a:r>
            <a:r>
              <a:rPr lang="sv-SE" dirty="0"/>
              <a:t> and </a:t>
            </a:r>
            <a:r>
              <a:rPr lang="sv-SE" dirty="0" err="1"/>
              <a:t>continius</a:t>
            </a:r>
            <a:r>
              <a:rPr lang="sv-SE" dirty="0"/>
              <a:t> </a:t>
            </a:r>
            <a:r>
              <a:rPr lang="sv-SE" dirty="0" err="1"/>
              <a:t>accesability</a:t>
            </a:r>
            <a:r>
              <a:rPr lang="sv-SE" dirty="0"/>
              <a:t> </a:t>
            </a:r>
            <a:r>
              <a:rPr lang="sv-SE" dirty="0" err="1"/>
              <a:t>fo</a:t>
            </a:r>
            <a:r>
              <a:rPr lang="sv-SE" dirty="0"/>
              <a:t> the </a:t>
            </a:r>
            <a:r>
              <a:rPr lang="sv-SE" dirty="0" err="1"/>
              <a:t>industy</a:t>
            </a:r>
            <a:r>
              <a:rPr lang="sv-SE" dirty="0"/>
              <a:t> </a:t>
            </a:r>
          </a:p>
          <a:p>
            <a:r>
              <a:rPr lang="sv-SE" dirty="0" err="1"/>
              <a:t>Using</a:t>
            </a:r>
            <a:r>
              <a:rPr lang="sv-SE" dirty="0"/>
              <a:t> </a:t>
            </a:r>
            <a:r>
              <a:rPr lang="sv-SE" dirty="0" err="1"/>
              <a:t>existing</a:t>
            </a:r>
            <a:r>
              <a:rPr lang="sv-SE" dirty="0"/>
              <a:t> services to </a:t>
            </a:r>
            <a:r>
              <a:rPr lang="sv-SE" dirty="0" err="1"/>
              <a:t>digitally</a:t>
            </a:r>
            <a:r>
              <a:rPr lang="sv-SE" dirty="0"/>
              <a:t> limit </a:t>
            </a:r>
            <a:r>
              <a:rPr lang="sv-SE" dirty="0" err="1"/>
              <a:t>timber</a:t>
            </a:r>
            <a:r>
              <a:rPr lang="sv-SE" dirty="0"/>
              <a:t> trucks </a:t>
            </a:r>
            <a:r>
              <a:rPr lang="sv-SE" dirty="0" err="1"/>
              <a:t>who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passing</a:t>
            </a:r>
            <a:r>
              <a:rPr lang="sv-SE" dirty="0"/>
              <a:t> </a:t>
            </a:r>
            <a:r>
              <a:rPr lang="sv-SE" dirty="0" err="1"/>
              <a:t>villages</a:t>
            </a:r>
            <a:r>
              <a:rPr lang="sv-SE" dirty="0"/>
              <a:t> in rural areas. </a:t>
            </a:r>
          </a:p>
          <a:p>
            <a:pPr lvl="1"/>
            <a:endParaRPr lang="sv-SE" dirty="0"/>
          </a:p>
          <a:p>
            <a:pPr marL="360000" lvl="1" indent="0">
              <a:buNone/>
            </a:pP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CB54269-2F8B-48B1-BDC9-145C478C3C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E84E9A4-5850-4000-8192-8F7A39F763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9</a:t>
            </a:fld>
            <a:endParaRPr lang="sv-SE" dirty="0"/>
          </a:p>
        </p:txBody>
      </p:sp>
      <p:pic>
        <p:nvPicPr>
          <p:cNvPr id="6" name="Picture 6" descr="38330.jpg">
            <a:extLst>
              <a:ext uri="{FF2B5EF4-FFF2-40B4-BE49-F238E27FC236}">
                <a16:creationId xmlns:a16="http://schemas.microsoft.com/office/drawing/2014/main" id="{2272D415-F497-410F-9FDA-91772B5C4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4" r="10784" b="2"/>
          <a:stretch/>
        </p:blipFill>
        <p:spPr bwMode="auto">
          <a:xfrm>
            <a:off x="7493000" y="4007195"/>
            <a:ext cx="3088177" cy="284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0279.jpg">
            <a:extLst>
              <a:ext uri="{FF2B5EF4-FFF2-40B4-BE49-F238E27FC236}">
                <a16:creationId xmlns:a16="http://schemas.microsoft.com/office/drawing/2014/main" id="{99653B10-930E-4B84-883E-E7D172E0A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9" r="7695" b="-1"/>
          <a:stretch/>
        </p:blipFill>
        <p:spPr bwMode="auto">
          <a:xfrm>
            <a:off x="9819942" y="3977802"/>
            <a:ext cx="2372058" cy="288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63A94768-726A-406F-9636-E4661F67B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" r="6276"/>
          <a:stretch/>
        </p:blipFill>
        <p:spPr>
          <a:xfrm>
            <a:off x="7492999" y="-4160"/>
            <a:ext cx="4690533" cy="400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51123"/>
      </p:ext>
    </p:extLst>
  </p:cSld>
  <p:clrMapOvr>
    <a:masterClrMapping/>
  </p:clrMapOvr>
</p:sld>
</file>

<file path=ppt/theme/theme1.xml><?xml version="1.0" encoding="utf-8"?>
<a:theme xmlns:a="http://schemas.openxmlformats.org/drawingml/2006/main" name="Star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rafikverket.potm" id="{E4C32268-6B05-4A14-A7CC-925A1902777C}" vid="{A93DC1D9-F604-4024-9143-78FB8925322B}"/>
    </a:ext>
  </a:extLst>
</a:theme>
</file>

<file path=ppt/theme/theme2.xml><?xml version="1.0" encoding="utf-8"?>
<a:theme xmlns:a="http://schemas.openxmlformats.org/drawingml/2006/main" name="Rubrik med logg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rafikverket.potm" id="{E4C32268-6B05-4A14-A7CC-925A1902777C}" vid="{E91349C9-22C3-4D42-B2B2-01E893807170}"/>
    </a:ext>
  </a:extLst>
</a:theme>
</file>

<file path=ppt/theme/theme3.xml><?xml version="1.0" encoding="utf-8"?>
<a:theme xmlns:a="http://schemas.openxmlformats.org/drawingml/2006/main" name="Rubrik med logga, titel, datum och sidnr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rafikverket.potm" id="{E4C32268-6B05-4A14-A7CC-925A1902777C}" vid="{5B4D5900-CC3B-48ED-AB25-DF4995913194}"/>
    </a:ext>
  </a:extLst>
</a:theme>
</file>

<file path=ppt/theme/theme4.xml><?xml version="1.0" encoding="utf-8"?>
<a:theme xmlns:a="http://schemas.openxmlformats.org/drawingml/2006/main" name="Office-tem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rbDokument01" ma:contentTypeID="0x010100F3454A24D10946AC8A6A7F801497FF3100F8AAE1524C8247BC8FBD01CB77B5381600DB4D2306B873A84794BAAC74D91292D0" ma:contentTypeVersion="4" ma:contentTypeDescription="Skapa ett nytt dokument." ma:contentTypeScope="" ma:versionID="ee03ab0e7712e5ae541dc9805b355e8b">
  <xsd:schema xmlns:xsd="http://www.w3.org/2001/XMLSchema" xmlns:xs="http://www.w3.org/2001/XMLSchema" xmlns:p="http://schemas.microsoft.com/office/2006/metadata/properties" xmlns:ns1="Trafikverket" xmlns:ns3="d0dc9b00-8c07-41b5-a12f-5d759f6f58a9" targetNamespace="http://schemas.microsoft.com/office/2006/metadata/properties" ma:root="true" ma:fieldsID="14927aa5264aa8daade47a37d1735899" ns1:_="" ns3:_="">
    <xsd:import namespace="Trafikverket"/>
    <xsd:import namespace="d0dc9b00-8c07-41b5-a12f-5d759f6f58a9"/>
    <xsd:element name="properties">
      <xsd:complexType>
        <xsd:sequence>
          <xsd:element name="documentManagement">
            <xsd:complexType>
              <xsd:all>
                <xsd:element ref="ns1:Skapat_x0020_av_x0020_NY"/>
                <xsd:element ref="ns1:Dokumentdatum_x0020_NY"/>
                <xsd:element ref="ns1:TRVversionNY" minOccurs="0"/>
                <xsd:element ref="ns1:TrvDocumentTemplateId" minOccurs="0"/>
                <xsd:element ref="ns1:TrvDocumentTemplateVersion" minOccurs="0"/>
                <xsd:element ref="ns3:TrvDocumentTypeTaxHTField0" minOccurs="0"/>
                <xsd:element ref="ns3:TaxCatchAll" minOccurs="0"/>
                <xsd:element ref="ns3:TaxCatchAllLabel" minOccurs="0"/>
                <xsd:element ref="ns3:TrvConfidentialityLevelTaxHTField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Trafikverket" elementFormDefault="qualified">
    <xsd:import namespace="http://schemas.microsoft.com/office/2006/documentManagement/types"/>
    <xsd:import namespace="http://schemas.microsoft.com/office/infopath/2007/PartnerControls"/>
    <xsd:element name="Skapat_x0020_av_x0020_NY" ma:index="0" ma:displayName="Skapat av" ma:description="Namn och organisationsbeteckning för den person som skapat dokumentet." ma:internalName="TrvCreatedBy" ma:readOnly="false">
      <xsd:simpleType>
        <xsd:restriction base="dms:Text"/>
      </xsd:simpleType>
    </xsd:element>
    <xsd:element name="Dokumentdatum_x0020_NY" ma:index="2" ma:displayName="Dokumentdatum" ma:description="Datum för nuvarande version" ma:format="DateOnly" ma:internalName="TrvDocumentDate" ma:readOnly="false">
      <xsd:simpleType>
        <xsd:restriction base="dms:DateTime"/>
      </xsd:simpleType>
    </xsd:element>
    <xsd:element name="TRVversionNY" ma:index="8" nillable="true" ma:displayName="Version" ma:description="Dokumentets versionsnummer" ma:internalName="TrvVersion" ma:readOnly="true">
      <xsd:simpleType>
        <xsd:restriction base="dms:Text"/>
      </xsd:simpleType>
    </xsd:element>
    <xsd:element name="TrvDocumentTemplateId" ma:index="9" nillable="true" ma:displayName="TMALL-nummer" ma:description="Unik sträng eller nummer som identifierar dokumentmallen. Värdet sätts av respektive system." ma:internalName="TrvDocumentTemplateId" ma:readOnly="true">
      <xsd:simpleType>
        <xsd:restriction base="dms:Text"/>
      </xsd:simpleType>
    </xsd:element>
    <xsd:element name="TrvDocumentTemplateVersion" ma:index="10" nillable="true" ma:displayName="Mallversion" ma:description="Dokumentmallens versionsnummer" ma:internalName="TrvDocumentTemplateVers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c9b00-8c07-41b5-a12f-5d759f6f58a9" elementFormDefault="qualified">
    <xsd:import namespace="http://schemas.microsoft.com/office/2006/documentManagement/types"/>
    <xsd:import namespace="http://schemas.microsoft.com/office/infopath/2007/PartnerControls"/>
    <xsd:element name="TrvDocumentTypeTaxHTField0" ma:index="11" nillable="true" ma:taxonomy="true" ma:internalName="TrvDocumentTypeTaxHTField0" ma:taxonomyFieldName="TrvDocumentType" ma:displayName="Dokumenttyp" ma:readOnly="true" ma:fieldId="{254c14be-9fac-4cea-a731-8aa49979445b}" ma:sspId="56b52474-2a4b-42ac-ac16-0a67cba4e670" ma:termSetId="152f56a5-fdb2-4180-8a6e-79ef00400bc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f9f90424-2c1d-4d60-91ad-176e534eeee8}" ma:internalName="TaxCatchAll" ma:showField="CatchAllData" ma:web="d0dc9b00-8c07-41b5-a12f-5d759f6f58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f9f90424-2c1d-4d60-91ad-176e534eeee8}" ma:internalName="TaxCatchAllLabel" ma:readOnly="true" ma:showField="CatchAllDataLabel" ma:web="d0dc9b00-8c07-41b5-a12f-5d759f6f58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rvConfidentialityLevelTaxHTField0" ma:index="17" ma:taxonomy="true" ma:internalName="TrvConfidentialityLevelTaxHTField0" ma:taxonomyFieldName="TrvConfidentialityLevel" ma:displayName="Konfidentialitetsnivå" ma:readOnly="false" ma:default="" ma:fieldId="{a84a37ca-5c43-43e3-a37a-c23c41d1607d}" ma:sspId="56b52474-2a4b-42ac-ac16-0a67cba4e670" ma:termSetId="4d666f29-dc73-4030-952a-63de8896f39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Innehållstyp"/>
        <xsd:element ref="dc:title" maxOccurs="1" ma:index="1" ma:displayName="Dokument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rvDocumentTemplateId xmlns="Trafikverket">TMALL 0145</TrvDocumentTemplateId>
    <TrvDocumentTemplateVersion xmlns="Trafikverket">3.0</TrvDocumentTemplateVersion>
    <Skapat_x0020_av_x0020_NY xmlns="Trafikverket">Sandra Bårdén</Skapat_x0020_av_x0020_NY>
    <Dokumentdatum_x0020_NY xmlns="Trafikverket">2023-12-27T23:00:00+00:00</Dokumentdatum_x0020_NY>
    <TRVversionNY xmlns="Trafikverket">0.2</TRVversionNY>
    <TaxCatchAll xmlns="d0dc9b00-8c07-41b5-a12f-5d759f6f58a9">
      <Value>161</Value>
      <Value>28</Value>
    </TaxCatchAll>
    <TrvDocumentTypeTaxHTField0 xmlns="d0dc9b00-8c07-41b5-a12f-5d759f6f58a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ARBETSMATERIAL</TermName>
          <TermId xmlns="http://schemas.microsoft.com/office/infopath/2007/PartnerControls">a2894791-a90f-4fd8-bd38-5426c743cb42</TermId>
        </TermInfo>
      </Terms>
    </TrvDocumentTypeTaxHTField0>
    <TrvConfidentialityLevelTaxHTField0 xmlns="d0dc9b00-8c07-41b5-a12f-5d759f6f58a9">
      <Terms xmlns="http://schemas.microsoft.com/office/infopath/2007/PartnerControls">
        <TermInfo xmlns="http://schemas.microsoft.com/office/infopath/2007/PartnerControls">
          <TermName xmlns="http://schemas.microsoft.com/office/infopath/2007/PartnerControls">1 Ej känslig</TermName>
          <TermId xmlns="http://schemas.microsoft.com/office/infopath/2007/PartnerControls">d6b02225-a7b5-4820-9bf2-4651be70f844</TermId>
        </TermInfo>
      </Terms>
    </TrvConfidentialityLevelTaxHTField0>
  </documentManagement>
</p:properties>
</file>

<file path=customXml/itemProps1.xml><?xml version="1.0" encoding="utf-8"?>
<ds:datastoreItem xmlns:ds="http://schemas.openxmlformats.org/officeDocument/2006/customXml" ds:itemID="{907995CE-3062-4DCB-913E-CA7C92E2CD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9BC238-804C-43B9-85D8-E8D2914F1486}">
  <ds:schemaRefs>
    <ds:schemaRef ds:uri="http://schemas.microsoft.com/office/2006/metadata/customXsn"/>
  </ds:schemaRefs>
</ds:datastoreItem>
</file>

<file path=customXml/itemProps3.xml><?xml version="1.0" encoding="utf-8"?>
<ds:datastoreItem xmlns:ds="http://schemas.openxmlformats.org/officeDocument/2006/customXml" ds:itemID="{4BCB3262-9402-467D-8AAD-3AA0CA176A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Trafikverket"/>
    <ds:schemaRef ds:uri="d0dc9b00-8c07-41b5-a12f-5d759f6f58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74B4E73-29F5-4C44-AEDC-5752B130AE4E}">
  <ds:schemaRefs>
    <ds:schemaRef ds:uri="http://purl.org/dc/terms/"/>
    <ds:schemaRef ds:uri="Trafikverket"/>
    <ds:schemaRef ds:uri="http://purl.org/dc/elements/1.1/"/>
    <ds:schemaRef ds:uri="http://schemas.microsoft.com/office/2006/documentManagement/types"/>
    <ds:schemaRef ds:uri="http://www.w3.org/XML/1998/namespace"/>
    <ds:schemaRef ds:uri="d0dc9b00-8c07-41b5-a12f-5d759f6f58a9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Presentation_Trafikverket</Template>
  <TotalTime>1239</TotalTime>
  <Words>656</Words>
  <Application>Microsoft Office PowerPoint</Application>
  <PresentationFormat>Bredbild</PresentationFormat>
  <Paragraphs>98</Paragraphs>
  <Slides>15</Slides>
  <Notes>2</Notes>
  <HiddenSlides>4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15</vt:i4>
      </vt:variant>
    </vt:vector>
  </HeadingPairs>
  <TitlesOfParts>
    <vt:vector size="21" baseType="lpstr">
      <vt:lpstr>Arial</vt:lpstr>
      <vt:lpstr>Calibri</vt:lpstr>
      <vt:lpstr>Symbol</vt:lpstr>
      <vt:lpstr>Start</vt:lpstr>
      <vt:lpstr>Rubrik med logga</vt:lpstr>
      <vt:lpstr>Rubrik med logga, titel, datum och sidnr</vt:lpstr>
      <vt:lpstr>PowerPoint-presentation</vt:lpstr>
      <vt:lpstr>TRB 2024</vt:lpstr>
      <vt:lpstr>Agenda </vt:lpstr>
      <vt:lpstr>What and who are we planning for? </vt:lpstr>
      <vt:lpstr>What does the introduction of these new vehicles mean?  </vt:lpstr>
      <vt:lpstr>Declining value? </vt:lpstr>
      <vt:lpstr>Potential</vt:lpstr>
      <vt:lpstr>Some examples: </vt:lpstr>
      <vt:lpstr>Speed limiting geofencing in rural areas with passing timber trucks </vt:lpstr>
      <vt:lpstr>Frozen winter roads</vt:lpstr>
      <vt:lpstr>Distributing heavy traffic between highway exisit</vt:lpstr>
      <vt:lpstr>What can we do differently?</vt:lpstr>
      <vt:lpstr>The future role</vt:lpstr>
      <vt:lpstr>Hard to predict the future</vt:lpstr>
      <vt:lpstr>The prerequisites for a digitalized transport system (data)</vt:lpstr>
    </vt:vector>
  </TitlesOfParts>
  <Company>Trafikverket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TRB2024</dc:title>
  <dc:creator>Bårdén Sandra, PLvsd Konsult</dc:creator>
  <cp:lastModifiedBy>Bårdén Sandra, PLnpd</cp:lastModifiedBy>
  <cp:revision>10</cp:revision>
  <dcterms:created xsi:type="dcterms:W3CDTF">2023-12-28T11:51:12Z</dcterms:created>
  <dcterms:modified xsi:type="dcterms:W3CDTF">2024-01-10T17:38:55Z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0x010100F3454A24D10946AC8A6A7F801497FF3100F8AAE1524C8247BC8FBD01CB77B5381600DB4D2306B873A84794BAAC74D91292D0</vt:lpwstr>
  </property>
  <property fmtid="{D5CDD505-2E9C-101B-9397-08002B2CF9AE}" pid="3" name="TrvDocumentType">
    <vt:lpwstr>28;#ARBETSMATERIAL|a2894791-a90f-4fd8-bd38-5426c743cb42</vt:lpwstr>
  </property>
  <property fmtid="{D5CDD505-2E9C-101B-9397-08002B2CF9AE}" pid="4" name="TrvDocumentTemplateOwner">
    <vt:lpwstr>277;#KM Kommunikation|65ba4904-7f87-411a-bf82-b389570b62aa</vt:lpwstr>
  </property>
  <property fmtid="{D5CDD505-2E9C-101B-9397-08002B2CF9AE}" pid="5" name="TrvDocumentTemplateStatus">
    <vt:lpwstr>Distribuerad</vt:lpwstr>
  </property>
  <property fmtid="{D5CDD505-2E9C-101B-9397-08002B2CF9AE}" pid="6" name="TrvDocumentTemplateCategory">
    <vt:lpwstr>35;#Grundmallar|ba03f0de-f93f-4e70-95f2-fa30c55e4680</vt:lpwstr>
  </property>
  <property fmtid="{D5CDD505-2E9C-101B-9397-08002B2CF9AE}" pid="7" name="TrvConfidentialityLevel">
    <vt:lpwstr>161;#1 Ej känslig|d6b02225-a7b5-4820-9bf2-4651be70f844</vt:lpwstr>
  </property>
</Properties>
</file>