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6"/>
    <p:sldMasterId id="2147483648" r:id="rId7"/>
    <p:sldMasterId id="2147483657" r:id="rId8"/>
  </p:sldMasterIdLst>
  <p:notesMasterIdLst>
    <p:notesMasterId r:id="rId22"/>
  </p:notesMasterIdLst>
  <p:handoutMasterIdLst>
    <p:handoutMasterId r:id="rId23"/>
  </p:handoutMasterIdLst>
  <p:sldIdLst>
    <p:sldId id="300" r:id="rId9"/>
    <p:sldId id="301" r:id="rId10"/>
    <p:sldId id="311" r:id="rId11"/>
    <p:sldId id="753" r:id="rId12"/>
    <p:sldId id="313" r:id="rId13"/>
    <p:sldId id="775" r:id="rId14"/>
    <p:sldId id="810" r:id="rId15"/>
    <p:sldId id="811" r:id="rId16"/>
    <p:sldId id="812" r:id="rId17"/>
    <p:sldId id="305" r:id="rId18"/>
    <p:sldId id="306" r:id="rId19"/>
    <p:sldId id="813" r:id="rId20"/>
    <p:sldId id="307" r:id="rId2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4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84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611"/>
    <a:srgbClr val="D80611"/>
    <a:srgbClr val="D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0" autoAdjust="0"/>
    <p:restoredTop sz="90000" autoAdjust="0"/>
  </p:normalViewPr>
  <p:slideViewPr>
    <p:cSldViewPr snapToGrid="0">
      <p:cViewPr varScale="1">
        <p:scale>
          <a:sx n="74" d="100"/>
          <a:sy n="74" d="100"/>
        </p:scale>
        <p:origin x="76" y="108"/>
      </p:cViewPr>
      <p:guideLst>
        <p:guide pos="7242"/>
        <p:guide orient="horz" pos="799"/>
        <p:guide orient="horz" pos="3884"/>
        <p:guide orient="horz" pos="2160"/>
        <p:guide pos="4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36"/>
    </p:cViewPr>
  </p:sorterViewPr>
  <p:notesViewPr>
    <p:cSldViewPr snapToGrid="0" showGuides="1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nsson_S\AppData\Local\Microsoft\Windows\INetCache\Content.Outlook\X5I7U24U\Omkomna%202023%20prel%20diagramunderla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365276921030043E-2"/>
          <c:y val="6.0242122512463712E-2"/>
          <c:w val="0.89782532510140778"/>
          <c:h val="0.6894173303498122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'Dödade (2)'!$D$1</c:f>
              <c:strCache>
                <c:ptCount val="1"/>
                <c:pt idx="0">
                  <c:v>Fatalities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'Dödade (2)'!$A$2:$A$17</c:f>
              <c:numCache>
                <c:formatCode>0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'Dödade (2)'!$D$2:$D$17</c:f>
              <c:numCache>
                <c:formatCode>General</c:formatCode>
                <c:ptCount val="16"/>
                <c:pt idx="0">
                  <c:v>259</c:v>
                </c:pt>
                <c:pt idx="1">
                  <c:v>270</c:v>
                </c:pt>
                <c:pt idx="2" formatCode="0">
                  <c:v>252</c:v>
                </c:pt>
                <c:pt idx="3" formatCode="0">
                  <c:v>324</c:v>
                </c:pt>
                <c:pt idx="4" formatCode="0">
                  <c:v>221</c:v>
                </c:pt>
                <c:pt idx="5" formatCode="0">
                  <c:v>204</c:v>
                </c:pt>
                <c:pt idx="6" formatCode="0">
                  <c:v>210</c:v>
                </c:pt>
                <c:pt idx="7" formatCode="0">
                  <c:v>227</c:v>
                </c:pt>
                <c:pt idx="8" formatCode="0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1C-4B4D-B981-440F8D9B1018}"/>
            </c:ext>
          </c:extLst>
        </c:ser>
        <c:ser>
          <c:idx val="3"/>
          <c:order val="3"/>
          <c:tx>
            <c:strRef>
              <c:f>'Dödade (2)'!#REF!</c:f>
              <c:strCache>
                <c:ptCount val="1"/>
                <c:pt idx="0">
                  <c:v>#REF!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accent1"/>
              </a:solidFill>
            </a:ln>
          </c:spPr>
          <c:invertIfNegative val="0"/>
          <c:cat>
            <c:numRef>
              <c:f>'Dödade (2)'!$A$2:$A$17</c:f>
              <c:numCache>
                <c:formatCode>0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'Dödade (2)'!#REF!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1C-4B4D-B981-440F8D9B1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469724728"/>
        <c:axId val="630028528"/>
      </c:barChart>
      <c:lineChart>
        <c:grouping val="standard"/>
        <c:varyColors val="0"/>
        <c:ser>
          <c:idx val="0"/>
          <c:order val="1"/>
          <c:tx>
            <c:strRef>
              <c:f>'Dödade (2)'!$C$1</c:f>
              <c:strCache>
                <c:ptCount val="1"/>
                <c:pt idx="0">
                  <c:v>National target</c:v>
                </c:pt>
              </c:strCache>
            </c:strRef>
          </c:tx>
          <c:spPr>
            <a:ln w="50800">
              <a:solidFill>
                <a:srgbClr val="005F37"/>
              </a:solidFill>
              <a:prstDash val="sysDash"/>
            </a:ln>
          </c:spPr>
          <c:marker>
            <c:symbol val="none"/>
          </c:marker>
          <c:cat>
            <c:numRef>
              <c:f>'Dödade (2)'!$A$2:$A$17</c:f>
              <c:numCache>
                <c:formatCode>0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'Dödade (2)'!$C$2:$C$17</c:f>
              <c:numCache>
                <c:formatCode>General</c:formatCode>
                <c:ptCount val="16"/>
                <c:pt idx="3" formatCode="0">
                  <c:v>266</c:v>
                </c:pt>
                <c:pt idx="4" formatCode="0">
                  <c:v>251</c:v>
                </c:pt>
                <c:pt idx="5" formatCode="0">
                  <c:v>237</c:v>
                </c:pt>
                <c:pt idx="6">
                  <c:v>224</c:v>
                </c:pt>
                <c:pt idx="7">
                  <c:v>211</c:v>
                </c:pt>
                <c:pt idx="8">
                  <c:v>199</c:v>
                </c:pt>
                <c:pt idx="9">
                  <c:v>188</c:v>
                </c:pt>
                <c:pt idx="10">
                  <c:v>178</c:v>
                </c:pt>
                <c:pt idx="11">
                  <c:v>168</c:v>
                </c:pt>
                <c:pt idx="12">
                  <c:v>158</c:v>
                </c:pt>
                <c:pt idx="13">
                  <c:v>149</c:v>
                </c:pt>
                <c:pt idx="14">
                  <c:v>141</c:v>
                </c:pt>
                <c:pt idx="15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1C-4B4D-B981-440F8D9B1018}"/>
            </c:ext>
          </c:extLst>
        </c:ser>
        <c:ser>
          <c:idx val="2"/>
          <c:order val="2"/>
          <c:tx>
            <c:strRef>
              <c:f>'Dödade (2)'!$B$1</c:f>
              <c:strCache>
                <c:ptCount val="1"/>
                <c:pt idx="0">
                  <c:v>EU target</c:v>
                </c:pt>
              </c:strCache>
            </c:strRef>
          </c:tx>
          <c:spPr>
            <a:ln w="50800">
              <a:solidFill>
                <a:srgbClr val="AF0000"/>
              </a:solidFill>
              <a:prstDash val="sysDash"/>
            </a:ln>
          </c:spPr>
          <c:marker>
            <c:symbol val="none"/>
          </c:marker>
          <c:cat>
            <c:numRef>
              <c:f>'Dödade (2)'!$A$2:$A$17</c:f>
              <c:numCache>
                <c:formatCode>0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'Dödade (2)'!$B$2:$B$17</c:f>
              <c:numCache>
                <c:formatCode>General</c:formatCode>
                <c:ptCount val="16"/>
                <c:pt idx="4" formatCode="0">
                  <c:v>221</c:v>
                </c:pt>
                <c:pt idx="5" formatCode="0">
                  <c:v>208</c:v>
                </c:pt>
                <c:pt idx="6" formatCode="0">
                  <c:v>195</c:v>
                </c:pt>
                <c:pt idx="7" formatCode="0">
                  <c:v>183</c:v>
                </c:pt>
                <c:pt idx="8" formatCode="0">
                  <c:v>172</c:v>
                </c:pt>
                <c:pt idx="9" formatCode="0">
                  <c:v>161</c:v>
                </c:pt>
                <c:pt idx="10" formatCode="0">
                  <c:v>151</c:v>
                </c:pt>
                <c:pt idx="11" formatCode="0">
                  <c:v>142</c:v>
                </c:pt>
                <c:pt idx="12" formatCode="0">
                  <c:v>133</c:v>
                </c:pt>
                <c:pt idx="13" formatCode="0">
                  <c:v>125</c:v>
                </c:pt>
                <c:pt idx="14" formatCode="0">
                  <c:v>118</c:v>
                </c:pt>
                <c:pt idx="15" formatCode="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1C-4B4D-B981-440F8D9B1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9724728"/>
        <c:axId val="630028528"/>
      </c:lineChart>
      <c:dateAx>
        <c:axId val="469724728"/>
        <c:scaling>
          <c:orientation val="minMax"/>
        </c:scaling>
        <c:delete val="0"/>
        <c:axPos val="b"/>
        <c:numFmt formatCode="0" sourceLinked="1"/>
        <c:majorTickMark val="out"/>
        <c:minorTickMark val="out"/>
        <c:tickLblPos val="nextTo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sv-SE"/>
          </a:p>
        </c:txPr>
        <c:crossAx val="630028528"/>
        <c:crosses val="autoZero"/>
        <c:auto val="1"/>
        <c:lblOffset val="100"/>
        <c:baseTimeUnit val="years"/>
        <c:minorUnit val="1"/>
        <c:minorTimeUnit val="years"/>
      </c:dateAx>
      <c:valAx>
        <c:axId val="630028528"/>
        <c:scaling>
          <c:orientation val="minMax"/>
        </c:scaling>
        <c:delete val="0"/>
        <c:axPos val="l"/>
        <c:majorGridlines>
          <c:spPr>
            <a:ln>
              <a:solidFill>
                <a:srgbClr val="CBC7B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sv-SE"/>
          </a:p>
        </c:txPr>
        <c:crossAx val="469724728"/>
        <c:crosses val="autoZero"/>
        <c:crossBetween val="between"/>
      </c:valAx>
      <c:spPr>
        <a:solidFill>
          <a:schemeClr val="bg1"/>
        </a:solidFill>
      </c:spPr>
    </c:plotArea>
    <c:legend>
      <c:legendPos val="b"/>
      <c:legendEntry>
        <c:idx val="1"/>
        <c:delete val="1"/>
      </c:legendEntry>
      <c:overlay val="0"/>
      <c:txPr>
        <a:bodyPr/>
        <a:lstStyle/>
        <a:p>
          <a:pPr>
            <a:defRPr sz="2000">
              <a:solidFill>
                <a:schemeClr val="tx1"/>
              </a:solidFill>
            </a:defRPr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000"/>
      </a:pPr>
      <a:endParaRPr lang="sv-S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6ED4D-9974-4266-9636-7DF9434CB37C}" type="datetimeFigureOut">
              <a:rPr lang="sv-SE" smtClean="0"/>
              <a:t>2024-01-10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5A873-DB4E-4F59-A8B1-757F0F4852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86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92141-416E-49B0-82D1-A68B9C506992}" type="datetimeFigureOut">
              <a:rPr lang="sv-SE" smtClean="0"/>
              <a:t>2024-01-10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863A3-F6DA-432C-A68C-0B1EB56ED5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49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6251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+1 400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allvarligt skadade 2030 vid fördubblad cykling,   allt annat lika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</a:t>
            </a:r>
          </a:p>
          <a:p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- 500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allvarligt skadade 2030 enligt mål för 2030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07DFC0-5092-4420-A6CD-75A80B1EC4D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873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="0" baseline="0" dirty="0">
              <a:solidFill>
                <a:srgbClr val="FF0000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0071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7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ext röd bakgrund">
    <p:bg>
      <p:bgPr>
        <a:solidFill>
          <a:srgbClr val="D7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D7E678-F878-4A88-B37F-CF88CE888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  <a:endParaRPr lang="en-US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AAAF19A-C108-416B-94E8-AE411170AA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000" y="3789000"/>
            <a:ext cx="10800000" cy="1800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Skriv text här</a:t>
            </a:r>
            <a:endParaRPr lang="en-US" dirty="0"/>
          </a:p>
        </p:txBody>
      </p:sp>
      <p:sp>
        <p:nvSpPr>
          <p:cNvPr id="8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0922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ext -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anchor="t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D7E678-F878-4A88-B37F-CF88CE888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  <a:endParaRPr lang="en-US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AAAF19A-C108-416B-94E8-AE411170AA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000" y="3789000"/>
            <a:ext cx="10800000" cy="1800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Skriv text här</a:t>
            </a:r>
            <a:endParaRPr lang="en-US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DB92D40-5F44-4A12-A0C2-161F3FFFEFD2}"/>
              </a:ext>
            </a:extLst>
          </p:cNvPr>
          <p:cNvSpPr txBox="1"/>
          <p:nvPr userDrawn="1"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byta bakgrundsbild – Högerklicka på bilden. Välj Ändra bild. Välj sedan Från en fil.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BC63DBC5-3A01-48A2-B443-DAC14C323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8665" y="0"/>
            <a:ext cx="1514671" cy="75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2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4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728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-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anchor="t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D7E678-F878-4A88-B37F-CF88CE888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  <a:endParaRPr lang="en-US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DB92D40-5F44-4A12-A0C2-161F3FFFEFD2}"/>
              </a:ext>
            </a:extLst>
          </p:cNvPr>
          <p:cNvSpPr txBox="1"/>
          <p:nvPr userDrawn="1"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byta bakgrundsbild – Högerklicka på bilden. Välj Ändra bild. Välj sedan Från en fil.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BC63DBC5-3A01-48A2-B443-DAC14C323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8665" y="0"/>
            <a:ext cx="1514671" cy="75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25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- lägg till rubrik</a:t>
            </a:r>
          </a:p>
        </p:txBody>
      </p:sp>
      <p:sp>
        <p:nvSpPr>
          <p:cNvPr id="9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1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103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4800" y="1270800"/>
            <a:ext cx="10800000" cy="900000"/>
          </a:xfrm>
          <a:prstGeom prst="rect">
            <a:avLst/>
          </a:prstGeom>
        </p:spPr>
        <p:txBody>
          <a:bodyPr anchor="ctr"/>
          <a:lstStyle>
            <a:lvl1pPr algn="l">
              <a:defRPr sz="400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4800" y="2529000"/>
            <a:ext cx="8607600" cy="306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0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116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&amp;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998000"/>
            <a:ext cx="10800000" cy="1080000"/>
          </a:xfrm>
          <a:prstGeom prst="rect">
            <a:avLst/>
          </a:prstGeom>
        </p:spPr>
        <p:txBody>
          <a:bodyPr anchor="ctr"/>
          <a:lstStyle>
            <a:lvl1pPr algn="ctr">
              <a:defRPr sz="600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6000" y="3284970"/>
            <a:ext cx="10800000" cy="18000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 typeface="+mj-lt"/>
              <a:buNone/>
              <a:defRPr sz="2400" spc="0" baseline="0"/>
            </a:lvl1pPr>
            <a:lvl2pPr marL="575100" indent="-342900">
              <a:buFont typeface="+mj-lt"/>
              <a:buAutoNum type="arabicPeriod"/>
              <a:defRPr/>
            </a:lvl2pPr>
            <a:lvl3pPr marL="805500" indent="-342900">
              <a:buFont typeface="+mj-lt"/>
              <a:buAutoNum type="arabicPeriod"/>
              <a:defRPr/>
            </a:lvl3pPr>
            <a:lvl4pPr marL="1035900" indent="-342900">
              <a:buFont typeface="+mj-lt"/>
              <a:buAutoNum type="arabicPeriod"/>
              <a:defRPr/>
            </a:lvl4pPr>
            <a:lvl5pPr marL="12303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7" hasCustomPrompt="1"/>
          </p:nvPr>
        </p:nvSpPr>
        <p:spPr>
          <a:xfrm>
            <a:off x="694800" y="5529600"/>
            <a:ext cx="2739600" cy="92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Plats för EU-logotyp</a:t>
            </a:r>
          </a:p>
        </p:txBody>
      </p:sp>
    </p:spTree>
    <p:extLst>
      <p:ext uri="{BB962C8B-B14F-4D97-AF65-F5344CB8AC3E}">
        <p14:creationId xmlns:p14="http://schemas.microsoft.com/office/powerpoint/2010/main" val="2279311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vä, bild h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269000"/>
            <a:ext cx="5040000" cy="900000"/>
          </a:xfrm>
          <a:prstGeom prst="rect">
            <a:avLst/>
          </a:prstGeom>
        </p:spPr>
        <p:txBody>
          <a:bodyPr anchor="ctr"/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1269000"/>
            <a:ext cx="5040000" cy="43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>
          <a:xfrm>
            <a:off x="10152000" y="201600"/>
            <a:ext cx="1767114" cy="365125"/>
          </a:xfrm>
        </p:spPr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5"/>
          </p:nvPr>
        </p:nvSpPr>
        <p:spPr>
          <a:xfrm>
            <a:off x="696000" y="201600"/>
            <a:ext cx="3570514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>
          <a:xfrm>
            <a:off x="-1" y="201600"/>
            <a:ext cx="784800" cy="365125"/>
          </a:xfrm>
        </p:spPr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4800" y="2170800"/>
            <a:ext cx="5040000" cy="342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292063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hö, bild v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6456000" y="1269000"/>
            <a:ext cx="5040000" cy="900000"/>
          </a:xfrm>
          <a:prstGeom prst="rect">
            <a:avLst/>
          </a:prstGeom>
        </p:spPr>
        <p:txBody>
          <a:bodyPr anchor="ctr"/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7" name="Platshållare för bild 9"/>
          <p:cNvSpPr>
            <a:spLocks noGrp="1"/>
          </p:cNvSpPr>
          <p:nvPr>
            <p:ph type="pic" sz="quarter" idx="13" hasCustomPrompt="1"/>
          </p:nvPr>
        </p:nvSpPr>
        <p:spPr>
          <a:xfrm>
            <a:off x="694800" y="1269000"/>
            <a:ext cx="5040000" cy="43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454800" y="2170800"/>
            <a:ext cx="5040000" cy="342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110606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iagram 5"/>
          <p:cNvSpPr>
            <a:spLocks noGrp="1"/>
          </p:cNvSpPr>
          <p:nvPr>
            <p:ph type="chart" sz="quarter" idx="12" hasCustomPrompt="1"/>
          </p:nvPr>
        </p:nvSpPr>
        <p:spPr>
          <a:xfrm>
            <a:off x="696000" y="1269000"/>
            <a:ext cx="10800000" cy="4320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sv-SE" dirty="0"/>
              <a:t>Diagram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558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&amp;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6000" y="1269000"/>
            <a:ext cx="10800000" cy="900000"/>
          </a:xfrm>
          <a:prstGeom prst="rect">
            <a:avLst/>
          </a:prstGeom>
        </p:spPr>
        <p:txBody>
          <a:bodyPr anchor="ctr"/>
          <a:lstStyle>
            <a:lvl1pPr algn="ctr">
              <a:defRPr sz="4000" baseline="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6000" y="2170062"/>
            <a:ext cx="5040000" cy="342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 spc="0"/>
            </a:lvl1pPr>
            <a:lvl2pPr marL="232200" indent="0">
              <a:buNone/>
              <a:defRPr/>
            </a:lvl2pPr>
            <a:lvl3pPr marL="462600" indent="0">
              <a:buNone/>
              <a:defRPr/>
            </a:lvl3pPr>
            <a:lvl4pPr marL="693000" indent="0">
              <a:buNone/>
              <a:defRPr/>
            </a:lvl4pPr>
            <a:lvl5pPr marL="887400" indent="0">
              <a:buNone/>
              <a:defRPr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6" name="Platshållare för diagram 5"/>
          <p:cNvSpPr>
            <a:spLocks noGrp="1"/>
          </p:cNvSpPr>
          <p:nvPr>
            <p:ph type="chart" sz="quarter" idx="13" hasCustomPrompt="1"/>
          </p:nvPr>
        </p:nvSpPr>
        <p:spPr>
          <a:xfrm>
            <a:off x="6454800" y="2169000"/>
            <a:ext cx="5040000" cy="342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Diagram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586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&amp;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94800" y="1270800"/>
            <a:ext cx="10800000" cy="900000"/>
          </a:xfrm>
          <a:prstGeom prst="rect">
            <a:avLst/>
          </a:prstGeom>
        </p:spPr>
        <p:txBody>
          <a:bodyPr anchor="ctr"/>
          <a:lstStyle>
            <a:lvl1pPr algn="l">
              <a:defRPr sz="4000"/>
            </a:lvl1pPr>
          </a:lstStyle>
          <a:p>
            <a:r>
              <a:rPr lang="sv-SE" dirty="0"/>
              <a:t>Klicka – lägg till rubrik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 hasCustomPrompt="1"/>
          </p:nvPr>
        </p:nvSpPr>
        <p:spPr>
          <a:xfrm>
            <a:off x="694800" y="2529000"/>
            <a:ext cx="8607600" cy="3060000"/>
          </a:xfrm>
          <a:prstGeom prst="rect">
            <a:avLst/>
          </a:prstGeom>
        </p:spPr>
        <p:txBody>
          <a:bodyPr/>
          <a:lstStyle>
            <a:lvl1pPr marL="360000" indent="-360000" defTabSz="360000">
              <a:lnSpc>
                <a:spcPct val="100000"/>
              </a:lnSpc>
              <a:buFont typeface="Arial" panose="020B0604020202020204" pitchFamily="34" charset="0"/>
              <a:buChar char="•"/>
              <a:defRPr sz="2000" spc="0"/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defTabSz="3240000"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0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1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84323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30654-7AAC-4ACD-93B2-8806A6B72058}" type="slidenum">
              <a:rPr lang="sv-SE">
                <a:solidFill>
                  <a:prstClr val="black"/>
                </a:solidFill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56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70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>
            <a:extLst>
              <a:ext uri="{FF2B5EF4-FFF2-40B4-BE49-F238E27FC236}">
                <a16:creationId xmlns:a16="http://schemas.microsoft.com/office/drawing/2014/main" id="{F6D06EDD-E5A3-40F5-94E9-EF10146AE40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effectLst>
            <a:reflection stA="45000" endPos="1000" dist="50800" dir="5400000" sy="-100000" algn="bl" rotWithShape="0"/>
          </a:effectLst>
        </p:spPr>
      </p:pic>
      <p:sp>
        <p:nvSpPr>
          <p:cNvPr id="6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9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281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6" r:id="rId3"/>
    <p:sldLayoutId id="2147483658" r:id="rId4"/>
    <p:sldLayoutId id="2147483672" r:id="rId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1pPr>
      <a:lvl2pPr marL="460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2pPr>
      <a:lvl3pPr marL="691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3pPr>
      <a:lvl4pPr marL="92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4pPr>
      <a:lvl5pPr marL="111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pos="438" userDrawn="1">
          <p15:clr>
            <a:srgbClr val="F26B43"/>
          </p15:clr>
        </p15:guide>
        <p15:guide id="9" pos="7242" userDrawn="1">
          <p15:clr>
            <a:srgbClr val="F26B43"/>
          </p15:clr>
        </p15:guide>
        <p15:guide id="10" orient="horz" pos="3884" userDrawn="1">
          <p15:clr>
            <a:srgbClr val="F26B43"/>
          </p15:clr>
        </p15:guide>
        <p15:guide id="11" orient="horz" pos="79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>
            <a:extLst>
              <a:ext uri="{FF2B5EF4-FFF2-40B4-BE49-F238E27FC236}">
                <a16:creationId xmlns:a16="http://schemas.microsoft.com/office/drawing/2014/main" id="{F6D06EDD-E5A3-40F5-94E9-EF10146AE4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8665" y="0"/>
            <a:ext cx="1514670" cy="756000"/>
          </a:xfrm>
          <a:prstGeom prst="rect">
            <a:avLst/>
          </a:prstGeom>
          <a:effectLst>
            <a:reflection stA="45000" endPos="1000" dist="50800" dir="5400000" sy="-100000" algn="bl" rotWithShape="0"/>
          </a:effectLst>
        </p:spPr>
      </p:pic>
      <p:sp>
        <p:nvSpPr>
          <p:cNvPr id="3" name="Platshållare för datum 2"/>
          <p:cNvSpPr>
            <a:spLocks noGrp="1"/>
          </p:cNvSpPr>
          <p:nvPr>
            <p:ph type="dt" sz="half" idx="2"/>
          </p:nvPr>
        </p:nvSpPr>
        <p:spPr>
          <a:xfrm>
            <a:off x="10152000" y="201600"/>
            <a:ext cx="1767114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94800" y="201600"/>
            <a:ext cx="405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Titel</a:t>
            </a:r>
            <a:endParaRPr lang="sv-SE" dirty="0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4"/>
          </p:nvPr>
        </p:nvSpPr>
        <p:spPr>
          <a:xfrm>
            <a:off x="0" y="201600"/>
            <a:ext cx="7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16FEC2C-AD63-44F4-896C-A2025F5FB2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742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6" r:id="rId6"/>
    <p:sldLayoutId id="2147483677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1pPr>
      <a:lvl2pPr marL="460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2pPr>
      <a:lvl3pPr marL="691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3pPr>
      <a:lvl4pPr marL="92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4pPr>
      <a:lvl5pPr marL="111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1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 userDrawn="1">
          <p15:clr>
            <a:srgbClr val="F26B43"/>
          </p15:clr>
        </p15:guide>
        <p15:guide id="14" pos="3840" userDrawn="1">
          <p15:clr>
            <a:srgbClr val="F26B43"/>
          </p15:clr>
        </p15:guide>
        <p15:guide id="15" pos="438" userDrawn="1">
          <p15:clr>
            <a:srgbClr val="F26B43"/>
          </p15:clr>
        </p15:guide>
        <p15:guide id="16" pos="7242" userDrawn="1">
          <p15:clr>
            <a:srgbClr val="F26B43"/>
          </p15:clr>
        </p15:guide>
        <p15:guide id="17" orient="horz" pos="3884" userDrawn="1">
          <p15:clr>
            <a:srgbClr val="F26B43"/>
          </p15:clr>
        </p15:guide>
        <p15:guide id="18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60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Vision </a:t>
            </a:r>
            <a:r>
              <a:rPr lang="sv-SE" dirty="0" err="1"/>
              <a:t>Zero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sz="4000" dirty="0"/>
              <a:t>Status in </a:t>
            </a:r>
            <a:r>
              <a:rPr lang="sv-SE" sz="4000" dirty="0" err="1"/>
              <a:t>future</a:t>
            </a:r>
            <a:r>
              <a:rPr lang="sv-SE" sz="4000" dirty="0"/>
              <a:t> progress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9981879" y="215432"/>
            <a:ext cx="1767114" cy="365125"/>
          </a:xfrm>
        </p:spPr>
        <p:txBody>
          <a:bodyPr/>
          <a:lstStyle/>
          <a:p>
            <a:r>
              <a:rPr lang="sv-SE" sz="1600" dirty="0"/>
              <a:t>2024-01-10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121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3</a:t>
            </a:fld>
            <a:endParaRPr lang="sv-SE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C869A0E-2D18-4981-9C3E-C389D207CE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517056"/>
              </p:ext>
            </p:extLst>
          </p:nvPr>
        </p:nvGraphicFramePr>
        <p:xfrm>
          <a:off x="914401" y="2012631"/>
          <a:ext cx="10144664" cy="4534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ruta 7">
            <a:extLst>
              <a:ext uri="{FF2B5EF4-FFF2-40B4-BE49-F238E27FC236}">
                <a16:creationId xmlns:a16="http://schemas.microsoft.com/office/drawing/2014/main" id="{3968BACA-4F7D-49AE-8B7C-AE5967B1F381}"/>
              </a:ext>
            </a:extLst>
          </p:cNvPr>
          <p:cNvSpPr txBox="1"/>
          <p:nvPr/>
        </p:nvSpPr>
        <p:spPr>
          <a:xfrm>
            <a:off x="551013" y="1217126"/>
            <a:ext cx="11119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Fatalities in road-traffic accidents 2015-2023 and targets</a:t>
            </a:r>
            <a:endParaRPr lang="sv-SE" sz="3200" b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7CE93523-004C-4759-972D-FBBB13264191}"/>
              </a:ext>
            </a:extLst>
          </p:cNvPr>
          <p:cNvSpPr txBox="1"/>
          <p:nvPr/>
        </p:nvSpPr>
        <p:spPr>
          <a:xfrm flipH="1">
            <a:off x="10648662" y="3968151"/>
            <a:ext cx="773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133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69392F5-6CC5-4B69-B45A-3B57460F3D49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</p:spTree>
    <p:extLst>
      <p:ext uri="{BB962C8B-B14F-4D97-AF65-F5344CB8AC3E}">
        <p14:creationId xmlns:p14="http://schemas.microsoft.com/office/powerpoint/2010/main" val="180872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FEC2C-AD63-44F4-896C-A2025F5FB260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upp 14"/>
          <p:cNvGrpSpPr/>
          <p:nvPr/>
        </p:nvGrpSpPr>
        <p:grpSpPr>
          <a:xfrm>
            <a:off x="983208" y="810431"/>
            <a:ext cx="7954982" cy="4727727"/>
            <a:chOff x="2392003" y="2093976"/>
            <a:chExt cx="7954982" cy="4727727"/>
          </a:xfrm>
        </p:grpSpPr>
        <p:grpSp>
          <p:nvGrpSpPr>
            <p:cNvPr id="16" name="Grupp 15"/>
            <p:cNvGrpSpPr/>
            <p:nvPr/>
          </p:nvGrpSpPr>
          <p:grpSpPr>
            <a:xfrm>
              <a:off x="2801359" y="2178420"/>
              <a:ext cx="6763264" cy="4482846"/>
              <a:chOff x="5915007" y="2752411"/>
              <a:chExt cx="5476714" cy="3429000"/>
            </a:xfrm>
          </p:grpSpPr>
          <p:pic>
            <p:nvPicPr>
              <p:cNvPr id="13" name="Picture 38">
                <a:extLst>
                  <a:ext uri="{FF2B5EF4-FFF2-40B4-BE49-F238E27FC236}">
                    <a16:creationId xmlns:a16="http://schemas.microsoft.com/office/drawing/2014/main" id="{A4D65949-82B8-3B4F-BDC1-3CC8F80F7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15007" y="2752411"/>
                <a:ext cx="5400000" cy="3429000"/>
              </a:xfrm>
              <a:prstGeom prst="rect">
                <a:avLst/>
              </a:prstGeom>
            </p:spPr>
          </p:pic>
          <p:pic>
            <p:nvPicPr>
              <p:cNvPr id="14" name="Bildobjekt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72494" y="2752411"/>
                <a:ext cx="1519227" cy="1219661"/>
              </a:xfrm>
              <a:prstGeom prst="rect">
                <a:avLst/>
              </a:prstGeom>
            </p:spPr>
          </p:pic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id="{63AC0807-14E5-8F45-B121-F6E436A7CD11}"/>
                  </a:ext>
                </a:extLst>
              </p:cNvPr>
              <p:cNvSpPr txBox="1"/>
              <p:nvPr/>
            </p:nvSpPr>
            <p:spPr>
              <a:xfrm>
                <a:off x="10629051" y="4184403"/>
                <a:ext cx="583704" cy="282508"/>
              </a:xfrm>
              <a:prstGeom prst="rect">
                <a:avLst/>
              </a:prstGeom>
              <a:solidFill>
                <a:srgbClr val="5C617B">
                  <a:alpha val="47059"/>
                </a:srgb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 algn="ctr">
                  <a:defRPr>
                    <a:solidFill>
                      <a:schemeClr val="bg1"/>
                    </a:solidFill>
                  </a:defRPr>
                </a:lvl1pPr>
              </a:lstStyle>
              <a:p>
                <a:r>
                  <a:rPr lang="en-US" dirty="0"/>
                  <a:t>2050</a:t>
                </a:r>
              </a:p>
            </p:txBody>
          </p:sp>
          <p:sp>
            <p:nvSpPr>
              <p:cNvPr id="11" name="TextBox 40">
                <a:extLst>
                  <a:ext uri="{FF2B5EF4-FFF2-40B4-BE49-F238E27FC236}">
                    <a16:creationId xmlns:a16="http://schemas.microsoft.com/office/drawing/2014/main" id="{4B2DD931-1701-B34E-BACB-F75E6C96FA27}"/>
                  </a:ext>
                </a:extLst>
              </p:cNvPr>
              <p:cNvSpPr txBox="1"/>
              <p:nvPr/>
            </p:nvSpPr>
            <p:spPr>
              <a:xfrm>
                <a:off x="8001886" y="5415723"/>
                <a:ext cx="568694" cy="282508"/>
              </a:xfrm>
              <a:prstGeom prst="rect">
                <a:avLst/>
              </a:prstGeom>
              <a:solidFill>
                <a:srgbClr val="5C617B">
                  <a:alpha val="47059"/>
                </a:srgb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 algn="ctr">
                  <a:defRPr>
                    <a:solidFill>
                      <a:schemeClr val="bg1"/>
                    </a:solidFill>
                  </a:defRPr>
                </a:lvl1pPr>
              </a:lstStyle>
              <a:p>
                <a:r>
                  <a:rPr lang="en-US" dirty="0"/>
                  <a:t>2025</a:t>
                </a:r>
              </a:p>
            </p:txBody>
          </p:sp>
          <p:sp>
            <p:nvSpPr>
              <p:cNvPr id="12" name="TextBox 41">
                <a:extLst>
                  <a:ext uri="{FF2B5EF4-FFF2-40B4-BE49-F238E27FC236}">
                    <a16:creationId xmlns:a16="http://schemas.microsoft.com/office/drawing/2014/main" id="{98AD49EB-F747-5249-A517-8EA453382C8C}"/>
                  </a:ext>
                </a:extLst>
              </p:cNvPr>
              <p:cNvSpPr txBox="1"/>
              <p:nvPr/>
            </p:nvSpPr>
            <p:spPr>
              <a:xfrm>
                <a:off x="8846305" y="5057441"/>
                <a:ext cx="565669" cy="282508"/>
              </a:xfrm>
              <a:prstGeom prst="rect">
                <a:avLst/>
              </a:prstGeom>
              <a:solidFill>
                <a:srgbClr val="5C617B">
                  <a:alpha val="47059"/>
                </a:srgb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sv-SE"/>
                </a:defPPr>
                <a:lvl1pPr algn="ctr">
                  <a:defRPr>
                    <a:solidFill>
                      <a:schemeClr val="bg1"/>
                    </a:solidFill>
                  </a:defRPr>
                </a:lvl1pPr>
              </a:lstStyle>
              <a:p>
                <a:r>
                  <a:rPr lang="en-US" dirty="0"/>
                  <a:t>2030</a:t>
                </a:r>
              </a:p>
            </p:txBody>
          </p:sp>
        </p:grpSp>
        <p:sp>
          <p:nvSpPr>
            <p:cNvPr id="3" name="Rektangel 2"/>
            <p:cNvSpPr/>
            <p:nvPr/>
          </p:nvSpPr>
          <p:spPr>
            <a:xfrm>
              <a:off x="7616952" y="2093976"/>
              <a:ext cx="2011680" cy="1719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textruta 5"/>
            <p:cNvSpPr txBox="1"/>
            <p:nvPr/>
          </p:nvSpPr>
          <p:spPr>
            <a:xfrm>
              <a:off x="8592791" y="2338616"/>
              <a:ext cx="1754194" cy="186204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1500" dirty="0">
                  <a:solidFill>
                    <a:srgbClr val="225108"/>
                  </a:solidFill>
                </a:rPr>
                <a:t>0</a:t>
              </a:r>
            </a:p>
          </p:txBody>
        </p:sp>
        <p:sp>
          <p:nvSpPr>
            <p:cNvPr id="7" name="Rektangel 6"/>
            <p:cNvSpPr/>
            <p:nvPr/>
          </p:nvSpPr>
          <p:spPr>
            <a:xfrm rot="3912416">
              <a:off x="7388411" y="4575457"/>
              <a:ext cx="214235" cy="379114"/>
            </a:xfrm>
            <a:prstGeom prst="rect">
              <a:avLst/>
            </a:prstGeom>
            <a:solidFill>
              <a:srgbClr val="C5C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" name="Rektangel 17"/>
            <p:cNvSpPr/>
            <p:nvPr/>
          </p:nvSpPr>
          <p:spPr>
            <a:xfrm>
              <a:off x="7229855" y="4692455"/>
              <a:ext cx="214235" cy="171803"/>
            </a:xfrm>
            <a:prstGeom prst="rect">
              <a:avLst/>
            </a:prstGeom>
            <a:solidFill>
              <a:srgbClr val="C5C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B5D59831-BEED-9542-9069-536BC4F6A269}"/>
                </a:ext>
              </a:extLst>
            </p:cNvPr>
            <p:cNvSpPr txBox="1"/>
            <p:nvPr/>
          </p:nvSpPr>
          <p:spPr>
            <a:xfrm>
              <a:off x="7303953" y="4725936"/>
              <a:ext cx="701138" cy="369332"/>
            </a:xfrm>
            <a:prstGeom prst="rect">
              <a:avLst/>
            </a:prstGeom>
            <a:solidFill>
              <a:srgbClr val="5C617B">
                <a:alpha val="47059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2040</a:t>
              </a:r>
            </a:p>
          </p:txBody>
        </p:sp>
        <p:sp>
          <p:nvSpPr>
            <p:cNvPr id="19" name="Rektangel 18"/>
            <p:cNvSpPr/>
            <p:nvPr/>
          </p:nvSpPr>
          <p:spPr>
            <a:xfrm rot="1282858">
              <a:off x="3609959" y="6122621"/>
              <a:ext cx="582356" cy="159885"/>
            </a:xfrm>
            <a:prstGeom prst="rect">
              <a:avLst/>
            </a:prstGeom>
            <a:solidFill>
              <a:srgbClr val="C5C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ktangel 19"/>
            <p:cNvSpPr/>
            <p:nvPr/>
          </p:nvSpPr>
          <p:spPr>
            <a:xfrm rot="21310693">
              <a:off x="3974249" y="6122621"/>
              <a:ext cx="582356" cy="159885"/>
            </a:xfrm>
            <a:prstGeom prst="rect">
              <a:avLst/>
            </a:prstGeom>
            <a:solidFill>
              <a:srgbClr val="C5C3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TextBox 1">
              <a:extLst>
                <a:ext uri="{FF2B5EF4-FFF2-40B4-BE49-F238E27FC236}">
                  <a16:creationId xmlns:a16="http://schemas.microsoft.com/office/drawing/2014/main" id="{B5D59831-BEED-9542-9069-536BC4F6A269}"/>
                </a:ext>
              </a:extLst>
            </p:cNvPr>
            <p:cNvSpPr txBox="1"/>
            <p:nvPr/>
          </p:nvSpPr>
          <p:spPr>
            <a:xfrm>
              <a:off x="4299777" y="6098428"/>
              <a:ext cx="701138" cy="369332"/>
            </a:xfrm>
            <a:prstGeom prst="rect">
              <a:avLst/>
            </a:prstGeom>
            <a:solidFill>
              <a:srgbClr val="5C617B">
                <a:alpha val="47059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2020</a:t>
              </a:r>
            </a:p>
          </p:txBody>
        </p:sp>
        <p:sp>
          <p:nvSpPr>
            <p:cNvPr id="22" name="textruta 21"/>
            <p:cNvSpPr txBox="1"/>
            <p:nvPr/>
          </p:nvSpPr>
          <p:spPr>
            <a:xfrm>
              <a:off x="2392003" y="5375153"/>
              <a:ext cx="17541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8800" dirty="0">
                  <a:solidFill>
                    <a:srgbClr val="22510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?</a:t>
              </a:r>
            </a:p>
          </p:txBody>
        </p:sp>
      </p:grpSp>
      <p:sp>
        <p:nvSpPr>
          <p:cNvPr id="8" name="Rektangel 7"/>
          <p:cNvSpPr/>
          <p:nvPr/>
        </p:nvSpPr>
        <p:spPr>
          <a:xfrm>
            <a:off x="7183996" y="3588888"/>
            <a:ext cx="48175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/>
              <a:t>Scenarios to 2030 </a:t>
            </a:r>
            <a:r>
              <a:rPr lang="sv-SE" sz="2000" b="1" dirty="0" err="1"/>
              <a:t>with</a:t>
            </a:r>
            <a:r>
              <a:rPr lang="sv-SE" sz="2000" b="1" dirty="0"/>
              <a:t> all </a:t>
            </a:r>
            <a:r>
              <a:rPr lang="sv-SE" sz="2000" b="1" dirty="0" err="1"/>
              <a:t>known</a:t>
            </a:r>
            <a:r>
              <a:rPr lang="sv-SE" sz="2000" b="1" dirty="0"/>
              <a:t> plans. </a:t>
            </a:r>
            <a:r>
              <a:rPr lang="sv-SE" sz="2000" b="1" dirty="0" err="1"/>
              <a:t>Conclusion</a:t>
            </a:r>
            <a:r>
              <a:rPr lang="sv-SE" sz="2000" b="1" dirty="0"/>
              <a:t>: </a:t>
            </a:r>
            <a:r>
              <a:rPr lang="sv-SE" sz="2000" b="1" dirty="0" err="1"/>
              <a:t>We</a:t>
            </a:r>
            <a:r>
              <a:rPr lang="sv-SE" sz="2000" b="1" dirty="0"/>
              <a:t> </a:t>
            </a:r>
            <a:r>
              <a:rPr lang="sv-SE" sz="2000" b="1" dirty="0" err="1"/>
              <a:t>will</a:t>
            </a:r>
            <a:r>
              <a:rPr lang="sv-SE" sz="2000" b="1" dirty="0"/>
              <a:t> end </a:t>
            </a:r>
            <a:r>
              <a:rPr lang="sv-SE" sz="2000" b="1" dirty="0" err="1"/>
              <a:t>up</a:t>
            </a:r>
            <a:r>
              <a:rPr lang="sv-SE" sz="2000" b="1" dirty="0"/>
              <a:t> </a:t>
            </a:r>
            <a:r>
              <a:rPr lang="sv-SE" sz="2000" b="1" dirty="0" err="1"/>
              <a:t>with</a:t>
            </a:r>
            <a:r>
              <a:rPr lang="sv-SE" sz="2000" b="1" dirty="0"/>
              <a:t> 190 </a:t>
            </a:r>
            <a:r>
              <a:rPr lang="sv-SE" sz="2000" b="1" dirty="0" err="1"/>
              <a:t>fatalities</a:t>
            </a:r>
            <a:r>
              <a:rPr lang="sv-SE" sz="2000" b="1" dirty="0"/>
              <a:t> </a:t>
            </a:r>
            <a:r>
              <a:rPr lang="sv-SE" sz="2000" b="1" dirty="0" err="1"/>
              <a:t>more</a:t>
            </a:r>
            <a:r>
              <a:rPr lang="sv-SE" sz="2000" b="1" dirty="0"/>
              <a:t> or less 2030. </a:t>
            </a:r>
            <a:endParaRPr lang="sv-SE" sz="2000" dirty="0"/>
          </a:p>
        </p:txBody>
      </p:sp>
      <p:sp>
        <p:nvSpPr>
          <p:cNvPr id="10" name="Rektangel 9"/>
          <p:cNvSpPr/>
          <p:nvPr/>
        </p:nvSpPr>
        <p:spPr>
          <a:xfrm>
            <a:off x="1815440" y="810431"/>
            <a:ext cx="2597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b="1" dirty="0"/>
              <a:t>Backcasting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96911A20-C94C-4DDD-8E50-572DF909664A}"/>
              </a:ext>
            </a:extLst>
          </p:cNvPr>
          <p:cNvSpPr txBox="1"/>
          <p:nvPr/>
        </p:nvSpPr>
        <p:spPr>
          <a:xfrm flipH="1">
            <a:off x="4299379" y="5586574"/>
            <a:ext cx="6910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Solution: </a:t>
            </a:r>
            <a:r>
              <a:rPr lang="sv-SE" sz="2400" dirty="0" err="1"/>
              <a:t>more</a:t>
            </a:r>
            <a:r>
              <a:rPr lang="sv-SE" sz="2400" dirty="0"/>
              <a:t> </a:t>
            </a:r>
            <a:r>
              <a:rPr lang="sv-SE" sz="2400" dirty="0" err="1"/>
              <a:t>money</a:t>
            </a:r>
            <a:r>
              <a:rPr lang="sv-SE" sz="2400" dirty="0"/>
              <a:t> or new and/or </a:t>
            </a:r>
            <a:r>
              <a:rPr lang="sv-SE" sz="2400" dirty="0" err="1"/>
              <a:t>cheaper</a:t>
            </a:r>
            <a:r>
              <a:rPr lang="sv-SE" sz="2400" dirty="0"/>
              <a:t>/</a:t>
            </a:r>
            <a:r>
              <a:rPr lang="sv-SE" sz="2400" dirty="0" err="1"/>
              <a:t>more</a:t>
            </a:r>
            <a:r>
              <a:rPr lang="sv-SE" sz="2400" dirty="0"/>
              <a:t> </a:t>
            </a:r>
            <a:r>
              <a:rPr lang="sv-SE" sz="2400" dirty="0" err="1"/>
              <a:t>effective</a:t>
            </a:r>
            <a:r>
              <a:rPr lang="sv-SE" sz="2400" dirty="0"/>
              <a:t> </a:t>
            </a:r>
            <a:r>
              <a:rPr lang="sv-SE" sz="2400" dirty="0" err="1"/>
              <a:t>countermeasures</a:t>
            </a:r>
            <a:endParaRPr lang="sv-SE" sz="2400" dirty="0"/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A097137A-564A-4B86-85DA-CA3F333CF7C7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</p:spTree>
    <p:extLst>
      <p:ext uri="{BB962C8B-B14F-4D97-AF65-F5344CB8AC3E}">
        <p14:creationId xmlns:p14="http://schemas.microsoft.com/office/powerpoint/2010/main" val="294831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4800" y="817200"/>
            <a:ext cx="5040000" cy="900000"/>
          </a:xfrm>
        </p:spPr>
        <p:txBody>
          <a:bodyPr/>
          <a:lstStyle/>
          <a:p>
            <a:r>
              <a:rPr lang="sv-SE" dirty="0" err="1"/>
              <a:t>Indicators</a:t>
            </a:r>
            <a:r>
              <a:rPr lang="sv-SE" dirty="0"/>
              <a:t> to push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5</a:t>
            </a:fld>
            <a:endParaRPr lang="sv-SE" dirty="0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507962" y="1995238"/>
            <a:ext cx="5528093" cy="3420000"/>
          </a:xfrm>
        </p:spPr>
        <p:txBody>
          <a:bodyPr/>
          <a:lstStyle/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 err="1"/>
              <a:t>Safety</a:t>
            </a:r>
            <a:r>
              <a:rPr lang="sv-SE" sz="2400" dirty="0"/>
              <a:t> for </a:t>
            </a:r>
            <a:r>
              <a:rPr lang="sv-SE" sz="2400" dirty="0" err="1"/>
              <a:t>cyclists</a:t>
            </a:r>
            <a:endParaRPr lang="sv-SE" sz="2400" dirty="0"/>
          </a:p>
          <a:p>
            <a:r>
              <a:rPr lang="sv-SE" sz="2400" dirty="0" err="1"/>
              <a:t>Enhanced</a:t>
            </a:r>
            <a:r>
              <a:rPr lang="sv-SE" sz="2400" dirty="0"/>
              <a:t> </a:t>
            </a:r>
            <a:r>
              <a:rPr lang="sv-SE" sz="2400" dirty="0" err="1"/>
              <a:t>safety</a:t>
            </a:r>
            <a:r>
              <a:rPr lang="sv-SE" sz="2400" dirty="0"/>
              <a:t> for </a:t>
            </a:r>
            <a:r>
              <a:rPr lang="sv-SE" sz="2400" dirty="0" err="1"/>
              <a:t>heavy</a:t>
            </a:r>
            <a:r>
              <a:rPr lang="sv-SE" sz="2400" dirty="0"/>
              <a:t> </a:t>
            </a:r>
            <a:r>
              <a:rPr lang="sv-SE" sz="2400" dirty="0" err="1"/>
              <a:t>vehicles</a:t>
            </a:r>
            <a:endParaRPr lang="sv-SE" sz="2400" dirty="0"/>
          </a:p>
          <a:p>
            <a:r>
              <a:rPr lang="sv-SE" sz="2400" dirty="0"/>
              <a:t>Separation/</a:t>
            </a:r>
            <a:r>
              <a:rPr lang="sv-SE" sz="2400" dirty="0" err="1"/>
              <a:t>calming</a:t>
            </a:r>
            <a:endParaRPr lang="sv-SE" sz="2400" dirty="0"/>
          </a:p>
          <a:p>
            <a:r>
              <a:rPr lang="sv-SE" sz="2400" dirty="0" err="1"/>
              <a:t>Leadership</a:t>
            </a:r>
            <a:r>
              <a:rPr lang="sv-SE" sz="2400" dirty="0"/>
              <a:t> in </a:t>
            </a:r>
            <a:r>
              <a:rPr lang="sv-SE" sz="2400" dirty="0" err="1"/>
              <a:t>companies</a:t>
            </a:r>
            <a:r>
              <a:rPr lang="sv-SE" sz="2400" dirty="0"/>
              <a:t> &amp; </a:t>
            </a:r>
            <a:r>
              <a:rPr lang="sv-SE" sz="2400" dirty="0" err="1"/>
              <a:t>org</a:t>
            </a:r>
            <a:endParaRPr lang="sv-SE" sz="2400" dirty="0"/>
          </a:p>
          <a:p>
            <a:endParaRPr lang="sv-SE" sz="2400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6D83A711-B534-4469-9BA5-2D74EC869328}"/>
              </a:ext>
            </a:extLst>
          </p:cNvPr>
          <p:cNvSpPr txBox="1">
            <a:spLocks/>
          </p:cNvSpPr>
          <p:nvPr/>
        </p:nvSpPr>
        <p:spPr>
          <a:xfrm>
            <a:off x="382772" y="2170800"/>
            <a:ext cx="5713228" cy="3420000"/>
          </a:xfrm>
          <a:prstGeom prst="rect">
            <a:avLst/>
          </a:prstGeom>
        </p:spPr>
        <p:txBody>
          <a:bodyPr/>
          <a:lstStyle>
            <a:lvl1pPr marL="360000" indent="-360000" algn="l" defTabSz="3600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marR="0" indent="-360000" algn="l" defTabSz="360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>
                <a:tab pos="36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marR="0" indent="-36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32400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tabLst>
                <a:tab pos="360000" algn="l"/>
                <a:tab pos="720000" algn="l"/>
                <a:tab pos="1080000" algn="l"/>
                <a:tab pos="1440000" algn="l"/>
                <a:tab pos="1800000" algn="l"/>
                <a:tab pos="2160000" algn="l"/>
                <a:tab pos="2520000" algn="l"/>
                <a:tab pos="2880000" algn="l"/>
                <a:tab pos="3240000" algn="l"/>
              </a:tabLst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0000" indent="-32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lang="sv-SE" sz="18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r>
              <a:rPr lang="sv-SE" sz="2400" dirty="0" err="1"/>
              <a:t>Severe</a:t>
            </a:r>
            <a:r>
              <a:rPr lang="sv-SE" sz="2400" dirty="0"/>
              <a:t> injuries - </a:t>
            </a:r>
            <a:r>
              <a:rPr lang="sv-SE" sz="2400" dirty="0" err="1"/>
              <a:t>vulnerable</a:t>
            </a:r>
            <a:r>
              <a:rPr lang="sv-SE" sz="2400" dirty="0"/>
              <a:t> </a:t>
            </a:r>
            <a:r>
              <a:rPr lang="sv-SE" sz="2400" dirty="0" err="1"/>
              <a:t>roadusers</a:t>
            </a:r>
            <a:endParaRPr lang="sv-SE" sz="2400" dirty="0"/>
          </a:p>
          <a:p>
            <a:r>
              <a:rPr lang="sv-SE" sz="2400" dirty="0"/>
              <a:t>25%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fatalities</a:t>
            </a:r>
            <a:r>
              <a:rPr lang="sv-SE" sz="2400" dirty="0"/>
              <a:t> </a:t>
            </a:r>
            <a:r>
              <a:rPr lang="sv-SE" sz="2400" dirty="0" err="1"/>
              <a:t>with</a:t>
            </a:r>
            <a:r>
              <a:rPr lang="sv-SE" sz="2400" dirty="0"/>
              <a:t> </a:t>
            </a:r>
            <a:r>
              <a:rPr lang="sv-SE" sz="2400" dirty="0" err="1"/>
              <a:t>heavy</a:t>
            </a:r>
            <a:r>
              <a:rPr lang="sv-SE" sz="2400" dirty="0"/>
              <a:t> </a:t>
            </a:r>
            <a:r>
              <a:rPr lang="sv-SE" sz="2400" dirty="0" err="1"/>
              <a:t>vehicles</a:t>
            </a:r>
            <a:endParaRPr lang="sv-SE" sz="2400" dirty="0"/>
          </a:p>
          <a:p>
            <a:r>
              <a:rPr lang="sv-SE" sz="2400" dirty="0" err="1"/>
              <a:t>Safe</a:t>
            </a:r>
            <a:r>
              <a:rPr lang="sv-SE" sz="2400" dirty="0"/>
              <a:t> </a:t>
            </a:r>
            <a:r>
              <a:rPr lang="sv-SE" sz="2400" dirty="0" err="1"/>
              <a:t>infrastructure</a:t>
            </a:r>
            <a:r>
              <a:rPr lang="sv-SE" sz="2400" dirty="0"/>
              <a:t> </a:t>
            </a:r>
            <a:r>
              <a:rPr lang="sv-SE" sz="2400" dirty="0" err="1"/>
              <a:t>develop</a:t>
            </a:r>
            <a:r>
              <a:rPr lang="sv-SE" sz="2400" dirty="0"/>
              <a:t> </a:t>
            </a:r>
            <a:r>
              <a:rPr lang="sv-SE" sz="2400" dirty="0" err="1"/>
              <a:t>too</a:t>
            </a:r>
            <a:r>
              <a:rPr lang="sv-SE" sz="2400" dirty="0"/>
              <a:t> </a:t>
            </a:r>
            <a:r>
              <a:rPr lang="sv-SE" sz="2400" dirty="0" err="1"/>
              <a:t>slow</a:t>
            </a:r>
            <a:endParaRPr lang="sv-SE" sz="2400" dirty="0"/>
          </a:p>
          <a:p>
            <a:r>
              <a:rPr lang="sv-SE" sz="2400" dirty="0" err="1"/>
              <a:t>Almost</a:t>
            </a:r>
            <a:r>
              <a:rPr lang="sv-SE" sz="2400" dirty="0"/>
              <a:t> 50%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fatalities</a:t>
            </a:r>
            <a:r>
              <a:rPr lang="sv-SE" sz="2400" dirty="0"/>
              <a:t> in </a:t>
            </a:r>
            <a:r>
              <a:rPr lang="sv-SE" sz="2400" dirty="0" err="1"/>
              <a:t>someones</a:t>
            </a:r>
            <a:r>
              <a:rPr lang="sv-SE" sz="2400" dirty="0"/>
              <a:t> </a:t>
            </a:r>
            <a:r>
              <a:rPr lang="sv-SE" sz="2400" dirty="0" err="1"/>
              <a:t>value-chain</a:t>
            </a:r>
            <a:endParaRPr lang="sv-SE" sz="2400" dirty="0"/>
          </a:p>
          <a:p>
            <a:endParaRPr lang="sv-SE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C076B0F7-FA43-46CA-A404-FA93E8D34EDE}"/>
              </a:ext>
            </a:extLst>
          </p:cNvPr>
          <p:cNvSpPr txBox="1">
            <a:spLocks/>
          </p:cNvSpPr>
          <p:nvPr/>
        </p:nvSpPr>
        <p:spPr>
          <a:xfrm>
            <a:off x="6319354" y="1095238"/>
            <a:ext cx="5040000" cy="9000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err="1"/>
              <a:t>Countermeasures</a:t>
            </a:r>
            <a:r>
              <a:rPr lang="sv-SE" dirty="0"/>
              <a:t> </a:t>
            </a:r>
            <a:r>
              <a:rPr lang="sv-SE" dirty="0" err="1"/>
              <a:t>adressing</a:t>
            </a:r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B7A88A0-C1ED-42EB-ACF3-CABE840375B9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</p:spTree>
    <p:extLst>
      <p:ext uri="{BB962C8B-B14F-4D97-AF65-F5344CB8AC3E}">
        <p14:creationId xmlns:p14="http://schemas.microsoft.com/office/powerpoint/2010/main" val="258258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FEC2C-AD63-44F4-896C-A2025F5FB260}" type="slidenum"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9341539" y="2526880"/>
            <a:ext cx="25088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Countermeasures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?</a:t>
            </a:r>
            <a:endParaRPr lang="sv-SE" sz="2000" noProof="0" dirty="0">
              <a:solidFill>
                <a:prstClr val="black"/>
              </a:solidFill>
              <a:latin typeface="Arial"/>
            </a:endParaRPr>
          </a:p>
          <a:p>
            <a:pPr marL="342900" marR="0" lvl="0" indent="-34290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000" dirty="0" err="1">
                <a:solidFill>
                  <a:prstClr val="black"/>
                </a:solidFill>
                <a:latin typeface="Arial"/>
              </a:rPr>
              <a:t>Maintenance</a:t>
            </a:r>
            <a:endParaRPr lang="sv-SE" sz="2000" dirty="0">
              <a:solidFill>
                <a:prstClr val="black"/>
              </a:solidFill>
              <a:latin typeface="Arial"/>
            </a:endParaRPr>
          </a:p>
          <a:p>
            <a:pPr marL="342900" marR="0" lvl="0" indent="-34290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000" dirty="0">
                <a:solidFill>
                  <a:prstClr val="black"/>
                </a:solidFill>
                <a:latin typeface="Arial"/>
              </a:rPr>
              <a:t>Separation</a:t>
            </a:r>
          </a:p>
          <a:p>
            <a:pPr marL="342900" marR="0" lvl="0" indent="-34290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000" dirty="0" err="1">
                <a:solidFill>
                  <a:prstClr val="black"/>
                </a:solidFill>
                <a:latin typeface="Arial"/>
              </a:rPr>
              <a:t>Calming</a:t>
            </a:r>
            <a:endParaRPr lang="sv-SE" sz="2000" dirty="0">
              <a:solidFill>
                <a:prstClr val="black"/>
              </a:solidFill>
              <a:latin typeface="Arial"/>
            </a:endParaRPr>
          </a:p>
          <a:p>
            <a:pPr marL="342900" marR="0" lvl="0" indent="-34290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000" dirty="0" err="1">
                <a:solidFill>
                  <a:prstClr val="black"/>
                </a:solidFill>
                <a:latin typeface="Arial"/>
              </a:rPr>
              <a:t>Infrastructure</a:t>
            </a:r>
            <a:endParaRPr lang="sv-SE" sz="2000" dirty="0">
              <a:solidFill>
                <a:prstClr val="black"/>
              </a:solidFill>
              <a:latin typeface="Arial"/>
            </a:endParaRPr>
          </a:p>
          <a:p>
            <a:pPr marL="342900" marR="0" lvl="0" indent="-34290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000" dirty="0">
                <a:solidFill>
                  <a:prstClr val="black"/>
                </a:solidFill>
                <a:latin typeface="Arial"/>
              </a:rPr>
              <a:t>Personal </a:t>
            </a:r>
            <a:r>
              <a:rPr lang="sv-SE" sz="2000" dirty="0" err="1">
                <a:solidFill>
                  <a:prstClr val="black"/>
                </a:solidFill>
                <a:latin typeface="Arial"/>
              </a:rPr>
              <a:t>safety</a:t>
            </a:r>
            <a:endParaRPr lang="sv-SE" sz="2000" dirty="0">
              <a:solidFill>
                <a:prstClr val="black"/>
              </a:solidFill>
              <a:latin typeface="Arial"/>
            </a:endParaRPr>
          </a:p>
          <a:p>
            <a:pPr marL="0" marR="0" lvl="0" indent="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2000" dirty="0">
              <a:solidFill>
                <a:prstClr val="black"/>
              </a:solidFill>
              <a:latin typeface="Arial"/>
            </a:endParaRPr>
          </a:p>
          <a:p>
            <a:pPr marL="342900" marR="0" lvl="0" indent="-342900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sv-SE" sz="20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0" name="textruta 19"/>
          <p:cNvSpPr txBox="1"/>
          <p:nvPr/>
        </p:nvSpPr>
        <p:spPr>
          <a:xfrm>
            <a:off x="1783720" y="3600875"/>
            <a:ext cx="2415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2000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severe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injured</a:t>
            </a:r>
            <a:r>
              <a:rPr kumimoji="0" lang="sv-SE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2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cyclists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2020</a:t>
            </a:r>
          </a:p>
        </p:txBody>
      </p:sp>
      <p:grpSp>
        <p:nvGrpSpPr>
          <p:cNvPr id="14" name="Grupp 13">
            <a:extLst>
              <a:ext uri="{FF2B5EF4-FFF2-40B4-BE49-F238E27FC236}">
                <a16:creationId xmlns:a16="http://schemas.microsoft.com/office/drawing/2014/main" id="{9F8A6F4C-4E01-43E5-8249-6D288C75178A}"/>
              </a:ext>
            </a:extLst>
          </p:cNvPr>
          <p:cNvGrpSpPr/>
          <p:nvPr/>
        </p:nvGrpSpPr>
        <p:grpSpPr>
          <a:xfrm>
            <a:off x="4131819" y="1902569"/>
            <a:ext cx="4696807" cy="3052861"/>
            <a:chOff x="5342460" y="3453967"/>
            <a:chExt cx="4696807" cy="3052861"/>
          </a:xfrm>
        </p:grpSpPr>
        <p:cxnSp>
          <p:nvCxnSpPr>
            <p:cNvPr id="6" name="Rak pilkoppling 5"/>
            <p:cNvCxnSpPr/>
            <p:nvPr/>
          </p:nvCxnSpPr>
          <p:spPr>
            <a:xfrm flipV="1">
              <a:off x="5619407" y="5411272"/>
              <a:ext cx="4419860" cy="4313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Rak pilkoppling 8"/>
            <p:cNvCxnSpPr/>
            <p:nvPr/>
          </p:nvCxnSpPr>
          <p:spPr>
            <a:xfrm>
              <a:off x="5619407" y="5514789"/>
              <a:ext cx="4333596" cy="99203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ak pilkoppling 9"/>
            <p:cNvCxnSpPr/>
            <p:nvPr/>
          </p:nvCxnSpPr>
          <p:spPr>
            <a:xfrm flipV="1">
              <a:off x="5631465" y="3763628"/>
              <a:ext cx="4243899" cy="1610961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pilkoppling 10"/>
            <p:cNvCxnSpPr/>
            <p:nvPr/>
          </p:nvCxnSpPr>
          <p:spPr>
            <a:xfrm>
              <a:off x="9651701" y="5436524"/>
              <a:ext cx="8627" cy="983411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ak pilkoppling 12"/>
            <p:cNvCxnSpPr/>
            <p:nvPr/>
          </p:nvCxnSpPr>
          <p:spPr>
            <a:xfrm>
              <a:off x="9660327" y="3875144"/>
              <a:ext cx="0" cy="15009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ruta 20"/>
            <p:cNvSpPr txBox="1"/>
            <p:nvPr/>
          </p:nvSpPr>
          <p:spPr>
            <a:xfrm>
              <a:off x="8111557" y="4635684"/>
              <a:ext cx="15876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+75%</a:t>
              </a:r>
            </a:p>
          </p:txBody>
        </p:sp>
        <p:sp>
          <p:nvSpPr>
            <p:cNvPr id="22" name="textruta 21"/>
            <p:cNvSpPr txBox="1"/>
            <p:nvPr/>
          </p:nvSpPr>
          <p:spPr>
            <a:xfrm>
              <a:off x="8103161" y="5495094"/>
              <a:ext cx="15960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- 25%</a:t>
              </a:r>
            </a:p>
          </p:txBody>
        </p:sp>
        <p:sp>
          <p:nvSpPr>
            <p:cNvPr id="3" name="textruta 2"/>
            <p:cNvSpPr txBox="1"/>
            <p:nvPr/>
          </p:nvSpPr>
          <p:spPr>
            <a:xfrm>
              <a:off x="5342460" y="4673621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2020</a:t>
              </a:r>
            </a:p>
          </p:txBody>
        </p:sp>
        <p:sp>
          <p:nvSpPr>
            <p:cNvPr id="19" name="textruta 18"/>
            <p:cNvSpPr txBox="1"/>
            <p:nvPr/>
          </p:nvSpPr>
          <p:spPr>
            <a:xfrm>
              <a:off x="9255376" y="3453967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2030</a:t>
              </a:r>
            </a:p>
          </p:txBody>
        </p:sp>
      </p:grpSp>
      <p:pic>
        <p:nvPicPr>
          <p:cNvPr id="2050" name="Picture 2" descr="ill-0293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03" y="4466916"/>
            <a:ext cx="2141624" cy="214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ubrik 6">
            <a:extLst>
              <a:ext uri="{FF2B5EF4-FFF2-40B4-BE49-F238E27FC236}">
                <a16:creationId xmlns:a16="http://schemas.microsoft.com/office/drawing/2014/main" id="{CD32900A-A7EB-4058-92A8-2B0E878D1821}"/>
              </a:ext>
            </a:extLst>
          </p:cNvPr>
          <p:cNvSpPr txBox="1">
            <a:spLocks/>
          </p:cNvSpPr>
          <p:nvPr/>
        </p:nvSpPr>
        <p:spPr>
          <a:xfrm>
            <a:off x="896046" y="738428"/>
            <a:ext cx="9768800" cy="9000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 dirty="0"/>
              <a:t>Challenge – </a:t>
            </a:r>
            <a:r>
              <a:rPr lang="sv-SE" sz="3200" dirty="0" err="1"/>
              <a:t>increased</a:t>
            </a:r>
            <a:r>
              <a:rPr lang="sv-SE" sz="3200" dirty="0"/>
              <a:t> and </a:t>
            </a:r>
            <a:r>
              <a:rPr lang="sv-SE" sz="3200" dirty="0" err="1"/>
              <a:t>safe</a:t>
            </a:r>
            <a:r>
              <a:rPr lang="sv-SE" sz="3200" dirty="0"/>
              <a:t> </a:t>
            </a:r>
            <a:r>
              <a:rPr lang="sv-SE" sz="3200" dirty="0" err="1"/>
              <a:t>biking</a:t>
            </a:r>
            <a:r>
              <a:rPr lang="sv-SE" sz="3200" dirty="0"/>
              <a:t> to 2030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31FF58C5-362A-475A-965B-710ADA131E9B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</p:spTree>
    <p:extLst>
      <p:ext uri="{BB962C8B-B14F-4D97-AF65-F5344CB8AC3E}">
        <p14:creationId xmlns:p14="http://schemas.microsoft.com/office/powerpoint/2010/main" val="82001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A95D7E9-CB25-4769-8706-40742FA0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5E7936BC-1B22-4DF8-8029-93C41916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30654-7AAC-4ACD-93B2-8806A6B72058}" type="slidenum">
              <a:rPr lang="sv-SE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defRPr/>
              </a:pPr>
              <a:t>7</a:t>
            </a:fld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45DC58D-1ACE-4003-A9F6-8E99EF824787}"/>
              </a:ext>
            </a:extLst>
          </p:cNvPr>
          <p:cNvSpPr txBox="1"/>
          <p:nvPr/>
        </p:nvSpPr>
        <p:spPr>
          <a:xfrm>
            <a:off x="7549115" y="152400"/>
            <a:ext cx="3976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September 2022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8C28BBE-7F54-40CB-B6C5-9737D09341FC}"/>
              </a:ext>
            </a:extLst>
          </p:cNvPr>
          <p:cNvSpPr txBox="1"/>
          <p:nvPr/>
        </p:nvSpPr>
        <p:spPr>
          <a:xfrm>
            <a:off x="596361" y="-2957"/>
            <a:ext cx="3976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Heavy </a:t>
            </a:r>
            <a:r>
              <a:rPr lang="sv-SE" sz="3200" dirty="0" err="1"/>
              <a:t>vehicles</a:t>
            </a:r>
            <a:endParaRPr lang="sv-SE" sz="3200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A082D0F5-7503-44AD-B1DF-93478B1B0F8C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5888EFF-E611-4D09-88C0-80239A04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192" y="852920"/>
            <a:ext cx="8998476" cy="6005080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C3224A1D-F84A-4C49-AA6A-767D32A982D6}"/>
              </a:ext>
            </a:extLst>
          </p:cNvPr>
          <p:cNvSpPr txBox="1"/>
          <p:nvPr/>
        </p:nvSpPr>
        <p:spPr>
          <a:xfrm>
            <a:off x="5227608" y="5018609"/>
            <a:ext cx="1826141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sv-SE" sz="3600" dirty="0"/>
              <a:t>50 km/h</a:t>
            </a:r>
          </a:p>
        </p:txBody>
      </p:sp>
    </p:spTree>
    <p:extLst>
      <p:ext uri="{BB962C8B-B14F-4D97-AF65-F5344CB8AC3E}">
        <p14:creationId xmlns:p14="http://schemas.microsoft.com/office/powerpoint/2010/main" val="3421094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6A4E56-EAFA-47E8-9DBB-924F35039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D72A83C5-B261-46EB-A1CC-12E9247D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30654-7AAC-4ACD-93B2-8806A6B72058}" type="slidenum">
              <a:rPr lang="sv-SE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defRPr/>
              </a:pPr>
              <a:t>8</a:t>
            </a:fld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A760E04-2085-4559-B904-BDFD49FE57B3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D8D7DF4-27D5-4EB6-B799-8C5C59C15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712" y="755573"/>
            <a:ext cx="8120576" cy="60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2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7BA0A2F-F3C0-45F4-A2A9-22E0B96C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14F11D5-80F5-466B-B785-40B7E317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30654-7AAC-4ACD-93B2-8806A6B72058}" type="slidenum">
              <a:rPr lang="sv-SE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defRPr/>
              </a:pPr>
              <a:t>9</a:t>
            </a:fld>
            <a:endParaRPr lang="sv-SE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B24509F-CD14-4070-A1D1-3505CE08A429}"/>
              </a:ext>
            </a:extLst>
          </p:cNvPr>
          <p:cNvSpPr txBox="1"/>
          <p:nvPr/>
        </p:nvSpPr>
        <p:spPr>
          <a:xfrm>
            <a:off x="489098" y="152400"/>
            <a:ext cx="3212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/>
              <a:t>September 2023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9341D9-51BA-4EA5-884C-667252184F8D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5DEE8EE-89D9-409E-A3E2-A983E059C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67" y="1002669"/>
            <a:ext cx="8551814" cy="569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46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C94419F-3CB1-43FE-A689-C34D0BAE4D08}"/>
              </a:ext>
            </a:extLst>
          </p:cNvPr>
          <p:cNvSpPr txBox="1"/>
          <p:nvPr/>
        </p:nvSpPr>
        <p:spPr>
          <a:xfrm>
            <a:off x="784800" y="231898"/>
            <a:ext cx="3873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err="1"/>
              <a:t>Safe</a:t>
            </a:r>
            <a:r>
              <a:rPr lang="sv-SE" sz="3200" dirty="0"/>
              <a:t> </a:t>
            </a:r>
            <a:r>
              <a:rPr lang="sv-SE" sz="3200" dirty="0" err="1"/>
              <a:t>infrastructure</a:t>
            </a:r>
            <a:r>
              <a:rPr lang="sv-SE" sz="3200" dirty="0"/>
              <a:t>?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F3D546C-5ED4-43BE-AE8C-0ADC9D21E943}"/>
              </a:ext>
            </a:extLst>
          </p:cNvPr>
          <p:cNvSpPr txBox="1"/>
          <p:nvPr/>
        </p:nvSpPr>
        <p:spPr>
          <a:xfrm>
            <a:off x="92133" y="2105561"/>
            <a:ext cx="29342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 err="1"/>
              <a:t>Too</a:t>
            </a:r>
            <a:r>
              <a:rPr lang="sv-SE" sz="2000" dirty="0"/>
              <a:t> </a:t>
            </a:r>
            <a:r>
              <a:rPr lang="sv-SE" sz="2000" dirty="0" err="1"/>
              <a:t>many</a:t>
            </a:r>
            <a:r>
              <a:rPr lang="sv-SE" sz="2000" dirty="0"/>
              <a:t> roads like </a:t>
            </a:r>
            <a:r>
              <a:rPr lang="sv-SE" sz="2000" dirty="0" err="1"/>
              <a:t>this</a:t>
            </a:r>
            <a:endParaRPr lang="sv-SE" sz="2000" dirty="0"/>
          </a:p>
          <a:p>
            <a:endParaRPr lang="sv-SE" sz="2000" dirty="0"/>
          </a:p>
          <a:p>
            <a:pPr marL="285750" indent="-285750">
              <a:buFontTx/>
              <a:buChar char="-"/>
            </a:pPr>
            <a:r>
              <a:rPr lang="sv-SE" sz="2000" dirty="0"/>
              <a:t>90 or 100 km/h</a:t>
            </a:r>
          </a:p>
          <a:p>
            <a:r>
              <a:rPr lang="sv-SE" sz="2000" dirty="0"/>
              <a:t>-  </a:t>
            </a:r>
            <a:r>
              <a:rPr lang="sv-SE" sz="2000" dirty="0" err="1"/>
              <a:t>unsafe</a:t>
            </a:r>
            <a:r>
              <a:rPr lang="sv-SE" sz="2000" dirty="0"/>
              <a:t> </a:t>
            </a:r>
            <a:r>
              <a:rPr lang="sv-SE" sz="2000" dirty="0" err="1"/>
              <a:t>roadsides</a:t>
            </a:r>
            <a:endParaRPr lang="sv-SE" sz="20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CC94216-98B9-4704-A0EC-BB3CFAFAC1F5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010DD75-7213-4F2B-BE22-4F7ADBC59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727" y="851773"/>
            <a:ext cx="8803387" cy="59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47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0F3316A-DD09-40C2-A773-C0C1BFB977A0}"/>
              </a:ext>
            </a:extLst>
          </p:cNvPr>
          <p:cNvSpPr txBox="1"/>
          <p:nvPr/>
        </p:nvSpPr>
        <p:spPr>
          <a:xfrm flipH="1">
            <a:off x="127590" y="648586"/>
            <a:ext cx="2349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err="1"/>
              <a:t>Develop</a:t>
            </a:r>
            <a:r>
              <a:rPr lang="sv-SE" sz="2000" dirty="0"/>
              <a:t> 2+1 road to a </a:t>
            </a:r>
            <a:r>
              <a:rPr lang="sv-SE" sz="2000" dirty="0" err="1"/>
              <a:t>more</a:t>
            </a:r>
            <a:r>
              <a:rPr lang="sv-SE" sz="2000" dirty="0"/>
              <a:t> </a:t>
            </a:r>
            <a:r>
              <a:rPr lang="sv-SE" sz="2000" dirty="0" err="1"/>
              <a:t>sparse</a:t>
            </a:r>
            <a:r>
              <a:rPr lang="sv-SE" sz="2000" dirty="0"/>
              <a:t> 2+1 road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42034D3-4344-4340-ABB5-89BD9944B869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AAB0C4D-ACF2-4FD0-8208-949986383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690" y="852920"/>
            <a:ext cx="8998476" cy="600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5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40682" y="685829"/>
            <a:ext cx="10800000" cy="900000"/>
          </a:xfrm>
        </p:spPr>
        <p:txBody>
          <a:bodyPr/>
          <a:lstStyle/>
          <a:p>
            <a:r>
              <a:rPr lang="sv-SE" dirty="0" err="1"/>
              <a:t>Leadership</a:t>
            </a:r>
            <a:r>
              <a:rPr lang="sv-SE" dirty="0"/>
              <a:t> – </a:t>
            </a:r>
            <a:r>
              <a:rPr lang="sv-SE" dirty="0" err="1"/>
              <a:t>sustainable</a:t>
            </a:r>
            <a:r>
              <a:rPr lang="sv-SE" dirty="0"/>
              <a:t> speed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2"/>
          </p:nvPr>
        </p:nvSpPr>
        <p:spPr>
          <a:xfrm>
            <a:off x="351172" y="1899000"/>
            <a:ext cx="7246434" cy="3060000"/>
          </a:xfrm>
        </p:spPr>
        <p:txBody>
          <a:bodyPr/>
          <a:lstStyle/>
          <a:p>
            <a:endParaRPr lang="sv-SE" dirty="0"/>
          </a:p>
          <a:p>
            <a:r>
              <a:rPr lang="sv-SE" dirty="0"/>
              <a:t>6 pilots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our</a:t>
            </a:r>
            <a:r>
              <a:rPr lang="sv-SE" dirty="0"/>
              <a:t> </a:t>
            </a:r>
            <a:r>
              <a:rPr lang="sv-SE" dirty="0" err="1"/>
              <a:t>contractors</a:t>
            </a:r>
            <a:endParaRPr lang="sv-SE" dirty="0"/>
          </a:p>
          <a:p>
            <a:r>
              <a:rPr lang="sv-SE" dirty="0" err="1"/>
              <a:t>Agreement</a:t>
            </a:r>
            <a:r>
              <a:rPr lang="sv-SE" dirty="0"/>
              <a:t> not to speed in </a:t>
            </a:r>
            <a:r>
              <a:rPr lang="sv-SE" dirty="0" err="1"/>
              <a:t>contracts</a:t>
            </a:r>
            <a:endParaRPr lang="sv-SE" dirty="0"/>
          </a:p>
          <a:p>
            <a:r>
              <a:rPr lang="sv-SE" dirty="0"/>
              <a:t>Digital solution show </a:t>
            </a:r>
            <a:r>
              <a:rPr lang="sv-SE" dirty="0" err="1"/>
              <a:t>aggregated</a:t>
            </a:r>
            <a:r>
              <a:rPr lang="sv-SE" dirty="0"/>
              <a:t> </a:t>
            </a:r>
            <a:r>
              <a:rPr lang="sv-SE" dirty="0" err="1"/>
              <a:t>speeding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Implement</a:t>
            </a:r>
            <a:r>
              <a:rPr lang="sv-SE" dirty="0"/>
              <a:t> </a:t>
            </a:r>
            <a:r>
              <a:rPr lang="sv-SE" dirty="0" err="1"/>
              <a:t>within</a:t>
            </a:r>
            <a:r>
              <a:rPr lang="sv-SE" dirty="0"/>
              <a:t> </a:t>
            </a: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logistics</a:t>
            </a:r>
            <a:r>
              <a:rPr lang="sv-SE" dirty="0"/>
              <a:t> </a:t>
            </a:r>
            <a:r>
              <a:rPr lang="sv-SE" dirty="0" err="1"/>
              <a:t>companies</a:t>
            </a:r>
            <a:r>
              <a:rPr lang="sv-SE" dirty="0"/>
              <a:t> and </a:t>
            </a: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organiztions</a:t>
            </a:r>
            <a:r>
              <a:rPr lang="sv-SE" dirty="0"/>
              <a:t>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2B7BBDC-432D-4DC6-B99E-224B490B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436" y="384162"/>
            <a:ext cx="2695156" cy="6361822"/>
          </a:xfrm>
          <a:prstGeom prst="rect">
            <a:avLst/>
          </a:prstGeom>
        </p:spPr>
      </p:pic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1B81590-4C87-4140-BB4E-71F80FBF1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 err="1"/>
              <a:t>Informatonsklass</a:t>
            </a:r>
            <a:r>
              <a:rPr lang="sv-SE" dirty="0"/>
              <a:t> 2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83F31AF-9989-4AF8-8D8D-B48E0AF58975}"/>
              </a:ext>
            </a:extLst>
          </p:cNvPr>
          <p:cNvSpPr txBox="1"/>
          <p:nvPr/>
        </p:nvSpPr>
        <p:spPr>
          <a:xfrm>
            <a:off x="240682" y="6267221"/>
            <a:ext cx="1392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Informationsklass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Nivå 2 – Intern</a:t>
            </a:r>
          </a:p>
        </p:txBody>
      </p:sp>
    </p:spTree>
    <p:extLst>
      <p:ext uri="{BB962C8B-B14F-4D97-AF65-F5344CB8AC3E}">
        <p14:creationId xmlns:p14="http://schemas.microsoft.com/office/powerpoint/2010/main" val="694069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96000" y="2349000"/>
            <a:ext cx="10800000" cy="1080000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br>
              <a:rPr lang="sv-SE" dirty="0"/>
            </a:br>
            <a:br>
              <a:rPr lang="sv-SE" dirty="0"/>
            </a:br>
            <a:r>
              <a:rPr lang="sv-SE" dirty="0" err="1"/>
              <a:t>Questions</a:t>
            </a:r>
            <a:r>
              <a:rPr lang="sv-SE" dirty="0"/>
              <a:t>?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FEC2C-AD63-44F4-896C-A2025F5FB260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7EC6B1E-ED24-4C18-8695-CC15E864D89A}"/>
              </a:ext>
            </a:extLst>
          </p:cNvPr>
          <p:cNvSpPr txBox="1"/>
          <p:nvPr/>
        </p:nvSpPr>
        <p:spPr>
          <a:xfrm>
            <a:off x="4221126" y="4324609"/>
            <a:ext cx="4508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Stefan.jonsson@trafikverket.se</a:t>
            </a:r>
          </a:p>
        </p:txBody>
      </p:sp>
    </p:spTree>
    <p:extLst>
      <p:ext uri="{BB962C8B-B14F-4D97-AF65-F5344CB8AC3E}">
        <p14:creationId xmlns:p14="http://schemas.microsoft.com/office/powerpoint/2010/main" val="3078431820"/>
      </p:ext>
    </p:extLst>
  </p:cSld>
  <p:clrMapOvr>
    <a:masterClrMapping/>
  </p:clrMapOvr>
</p:sld>
</file>

<file path=ppt/theme/theme1.xml><?xml version="1.0" encoding="utf-8"?>
<a:theme xmlns:a="http://schemas.openxmlformats.org/drawingml/2006/main" name="Star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Trafikverket.potm" id="{E4C32268-6B05-4A14-A7CC-925A1902777C}" vid="{A93DC1D9-F604-4024-9143-78FB8925322B}"/>
    </a:ext>
  </a:extLst>
</a:theme>
</file>

<file path=ppt/theme/theme2.xml><?xml version="1.0" encoding="utf-8"?>
<a:theme xmlns:a="http://schemas.openxmlformats.org/drawingml/2006/main" name="Rubrik med logga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Trafikverket.potm" id="{E4C32268-6B05-4A14-A7CC-925A1902777C}" vid="{E91349C9-22C3-4D42-B2B2-01E893807170}"/>
    </a:ext>
  </a:extLst>
</a:theme>
</file>

<file path=ppt/theme/theme3.xml><?xml version="1.0" encoding="utf-8"?>
<a:theme xmlns:a="http://schemas.openxmlformats.org/drawingml/2006/main" name="Rubrik med logga, titel, datum och sidnr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Trafikverket.potm" id="{E4C32268-6B05-4A14-A7CC-925A1902777C}" vid="{5B4D5900-CC3B-48ED-AB25-DF4995913194}"/>
    </a:ext>
  </a:extLst>
</a:theme>
</file>

<file path=ppt/theme/theme4.xml><?xml version="1.0" encoding="utf-8"?>
<a:theme xmlns:a="http://schemas.openxmlformats.org/drawingml/2006/main" name="Office-tema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TrV_Colour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70000"/>
      </a:accent1>
      <a:accent2>
        <a:srgbClr val="505050"/>
      </a:accent2>
      <a:accent3>
        <a:srgbClr val="870000"/>
      </a:accent3>
      <a:accent4>
        <a:srgbClr val="FF0000"/>
      </a:accent4>
      <a:accent5>
        <a:srgbClr val="A0A0A0"/>
      </a:accent5>
      <a:accent6>
        <a:srgbClr val="5F0000"/>
      </a:accent6>
      <a:hlink>
        <a:srgbClr val="0070C0"/>
      </a:hlink>
      <a:folHlink>
        <a:srgbClr val="870000"/>
      </a:folHlink>
    </a:clrScheme>
    <a:fontScheme name="TrV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rvDocumentTemplateId xmlns="Trafikverket">TMALL 0145</TrvDocumentTemplateId>
    <TrvDocumentTemplateContact xmlns="Trafikverket">
      <UserInfo>
        <DisplayName>Thunberg Ann, KMrf</DisplayName>
        <AccountId>579</AccountId>
        <AccountType/>
      </UserInfo>
    </TrvDocumentTemplateContact>
    <TrvDocumentTemplateTitle xmlns="Trafikverket">Presentation_Trafikverket</TrvDocumentTemplateTitle>
    <TaxCatchAll xmlns="74c05969-ceca-4dc3-bf30-d314d4a8dbc9">
      <Value>277</Value>
      <Value>32</Value>
      <Value>35</Value>
    </TaxCatchAll>
    <TrvDocumentTemplateOwnerTaxHTField0 xmlns="74c05969-ceca-4dc3-bf30-d314d4a8dbc9">
      <Terms xmlns="http://schemas.microsoft.com/office/infopath/2007/PartnerControls">
        <TermInfo xmlns="http://schemas.microsoft.com/office/infopath/2007/PartnerControls">
          <TermName xmlns="http://schemas.microsoft.com/office/infopath/2007/PartnerControls">KM Kommunikation</TermName>
          <TermId xmlns="http://schemas.microsoft.com/office/infopath/2007/PartnerControls">65ba4904-7f87-411a-bf82-b389570b62aa</TermId>
        </TermInfo>
      </Terms>
    </TrvDocumentTemplateOwnerTaxHTField0>
    <TrvDocumentTypeTaxHTField0 xmlns="74c05969-ceca-4dc3-bf30-d314d4a8dbc9">
      <Terms xmlns="http://schemas.microsoft.com/office/infopath/2007/PartnerControls">
        <TermInfo xmlns="http://schemas.microsoft.com/office/infopath/2007/PartnerControls">
          <TermName xmlns="http://schemas.microsoft.com/office/infopath/2007/PartnerControls">ARBETSMATERIAL</TermName>
          <TermId xmlns="http://schemas.microsoft.com/office/infopath/2007/PartnerControls">a2894791-a90f-4fd8-bd38-5426c743cb42</TermId>
        </TermInfo>
      </Terms>
    </TrvDocumentTypeTaxHTField0>
    <TrvDocumentTemplateDescription xmlns="Trafikverket">PPT-mall, widescreen, som ska användas av verksamheten för att skapa presentationer.</TrvDocumentTemplateDescription>
    <TrvDocumentTemplateVersion xmlns="Trafikverket">3.0</TrvDocumentTemplateVersion>
    <TrvDocumentTemplateDate xmlns="Trafikverket">2021-04-26T12:22:26+00:00</TrvDocumentTemplateDate>
    <Skapat_x0020_av_x0020_NY xmlns="Trafikverket" xsi:nil="true"/>
    <Dokumentdatum_x0020_NY xmlns="Trafikverket" xsi:nil="true"/>
    <TRVversionNY xmlns="Trafikverket" xsi:nil="true"/>
    <TrvDocumentTemplateCategoryTaxHTField0 xmlns="74c05969-ceca-4dc3-bf30-d314d4a8dbc9">
      <Terms xmlns="http://schemas.microsoft.com/office/infopath/2007/PartnerControls">
        <TermInfo xmlns="http://schemas.microsoft.com/office/infopath/2007/PartnerControls">
          <TermName xmlns="http://schemas.microsoft.com/office/infopath/2007/PartnerControls">Grundmallar</TermName>
          <TermId xmlns="http://schemas.microsoft.com/office/infopath/2007/PartnerControls">ba03f0de-f93f-4e70-95f2-fa30c55e4680</TermId>
        </TermInfo>
      </Terms>
    </TrvDocumentTemplateCategoryTaxHTField0>
    <TrvConfidentialityLevelTaxHTField0 xmlns="74c05969-ceca-4dc3-bf30-d314d4a8dbc9">
      <Terms xmlns="http://schemas.microsoft.com/office/infopath/2007/PartnerControls"/>
    </TrvConfidentialityLevelTaxHTField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?mso-contentType ?>
<spe:Receivers xmlns:spe="http://schemas.microsoft.com/sharepoint/events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TrvDokument01" ma:contentTypeID="0x010100F3454A24D10946AC8A6A7F801497FF3100F4B7AC4FDB37F44DA4A1D8A4B0AD13BA" ma:contentTypeVersion="74" ma:contentTypeDescription="Skapa ett nytt dokument." ma:contentTypeScope="" ma:versionID="d40868fc5367808f178d3dbf6d5fa9a4">
  <xsd:schema xmlns:xsd="http://www.w3.org/2001/XMLSchema" xmlns:xs="http://www.w3.org/2001/XMLSchema" xmlns:p="http://schemas.microsoft.com/office/2006/metadata/properties" xmlns:ns1="Trafikverket" xmlns:ns3="74c05969-ceca-4dc3-bf30-d314d4a8dbc9" targetNamespace="http://schemas.microsoft.com/office/2006/metadata/properties" ma:root="true" ma:fieldsID="6aec6c3d3411c603065513fec0ec79ca" ns1:_="" ns3:_="">
    <xsd:import namespace="Trafikverket"/>
    <xsd:import namespace="74c05969-ceca-4dc3-bf30-d314d4a8dbc9"/>
    <xsd:element name="properties">
      <xsd:complexType>
        <xsd:sequence>
          <xsd:element name="documentManagement">
            <xsd:complexType>
              <xsd:all>
                <xsd:element ref="ns1:Skapat_x0020_av_x0020_NY" minOccurs="0"/>
                <xsd:element ref="ns1:Dokumentdatum_x0020_NY" minOccurs="0"/>
                <xsd:element ref="ns3:_dlc_DocId" minOccurs="0"/>
                <xsd:element ref="ns3:_dlc_DocIdUrl" minOccurs="0"/>
                <xsd:element ref="ns3:_dlc_DocIdPersistId" minOccurs="0"/>
                <xsd:element ref="ns1:TRVversionNY" minOccurs="0"/>
                <xsd:element ref="ns1:TrvDocumentTemplateId" minOccurs="0"/>
                <xsd:element ref="ns1:TrvDocumentTemplateVersion" minOccurs="0"/>
                <xsd:element ref="ns3:TrvDocumentTypeTaxHTField0" minOccurs="0"/>
                <xsd:element ref="ns3:TaxCatchAll" minOccurs="0"/>
                <xsd:element ref="ns3:TaxCatchAllLabel" minOccurs="0"/>
                <xsd:element ref="ns1:TrvDocumentTemplateTitle" minOccurs="0"/>
                <xsd:element ref="ns1:TrvDocumentTemplateDescription" minOccurs="0"/>
                <xsd:element ref="ns1:TrvDocumentTemplateContact" minOccurs="0"/>
                <xsd:element ref="ns3:TrvDocumentTemplateOwnerTaxHTField0" minOccurs="0"/>
                <xsd:element ref="ns1:TrvDocumentTemplateDate" minOccurs="0"/>
                <xsd:element ref="ns3:TrvDocumentTemplateCategoryTaxHTField0" minOccurs="0"/>
                <xsd:element ref="ns3:TrvConfidentialityLevel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Trafikverket" elementFormDefault="qualified">
    <xsd:import namespace="http://schemas.microsoft.com/office/2006/documentManagement/types"/>
    <xsd:import namespace="http://schemas.microsoft.com/office/infopath/2007/PartnerControls"/>
    <xsd:element name="Skapat_x0020_av_x0020_NY" ma:index="0" nillable="true" ma:displayName="Skapat av" ma:description="Namn och organisationsbeteckning för den person som skapat dokumentet." ma:internalName="TrvCreatedBy" ma:readOnly="true">
      <xsd:simpleType>
        <xsd:restriction base="dms:Text"/>
      </xsd:simpleType>
    </xsd:element>
    <xsd:element name="Dokumentdatum_x0020_NY" ma:index="2" nillable="true" ma:displayName="Dokumentdatum" ma:description="Datum för nuvarande version" ma:format="DateOnly" ma:internalName="TrvDocumentDate" ma:readOnly="true">
      <xsd:simpleType>
        <xsd:restriction base="dms:DateTime"/>
      </xsd:simpleType>
    </xsd:element>
    <xsd:element name="TRVversionNY" ma:index="11" nillable="true" ma:displayName="Version" ma:description="Dokumentets versionsnummer" ma:internalName="TrvVersion" ma:readOnly="true">
      <xsd:simpleType>
        <xsd:restriction base="dms:Text"/>
      </xsd:simpleType>
    </xsd:element>
    <xsd:element name="TrvDocumentTemplateId" ma:index="12" nillable="true" ma:displayName="TMALL-nummer" ma:description="Unik sträng eller nummer som identifierar dokumentmallen. Värdet sätts av respektive system." ma:internalName="TrvDocumentTemplateId" ma:readOnly="false">
      <xsd:simpleType>
        <xsd:restriction base="dms:Text"/>
      </xsd:simpleType>
    </xsd:element>
    <xsd:element name="TrvDocumentTemplateVersion" ma:index="13" nillable="true" ma:displayName="Mallversion" ma:description="Dokumentmallens versionsnummer" ma:internalName="TrvDocumentTemplateVersion" ma:readOnly="false">
      <xsd:simpleType>
        <xsd:restriction base="dms:Text"/>
      </xsd:simpleType>
    </xsd:element>
    <xsd:element name="TrvDocumentTemplateTitle" ma:index="20" nillable="true" ma:displayName="Mallnamn" ma:description="Dokumenttitel på dokumentmallen" ma:internalName="TrvDocumentTemplateTitle">
      <xsd:simpleType>
        <xsd:restriction base="dms:Text"/>
      </xsd:simpleType>
    </xsd:element>
    <xsd:element name="TrvDocumentTemplateDescription" ma:index="21" nillable="true" ma:displayName="Mallbeskrivning" ma:description="Beskrivning på dokumentmallen" ma:internalName="TrvDocumentTemplateDescription">
      <xsd:simpleType>
        <xsd:restriction base="dms:Text"/>
      </xsd:simpleType>
    </xsd:element>
    <xsd:element name="TrvDocumentTemplateContact" ma:index="22" nillable="true" ma:displayName="Kontaktperson" ma:description="" ma:hidden="true" ma:internalName="TrvDocumentTemplateContac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rvDocumentTemplateDate" ma:index="25" nillable="true" ma:displayName="Publicerad" ma:description="Datum för när mallversionen senast ändrades" ma:format="DateOnly" ma:hidden="true" ma:internalName="TrvDocumentTemplat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05969-ceca-4dc3-bf30-d314d4a8dbc9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5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rvDocumentTypeTaxHTField0" ma:index="14" ma:taxonomy="true" ma:internalName="TrvDocumentTypeTaxHTField0" ma:taxonomyFieldName="TrvDocumentType" ma:displayName="Dokumenttyp" ma:readOnly="false" ma:fieldId="{254c14be-9fac-4cea-a731-8aa49979445b}" ma:sspId="186cccb1-9fab-4187-b54f-d2fc3705fc8a" ma:termSetId="152f56a5-fdb2-4180-8a6e-79ef00400bc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hidden="true" ma:list="{69d824d8-eabb-4dd5-92ff-fcb8002878d1}" ma:internalName="TaxCatchAll" ma:showField="CatchAllData" ma:web="74c05969-ceca-4dc3-bf30-d314d4a8db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69d824d8-eabb-4dd5-92ff-fcb8002878d1}" ma:internalName="TaxCatchAllLabel" ma:readOnly="true" ma:showField="CatchAllDataLabel" ma:web="74c05969-ceca-4dc3-bf30-d314d4a8db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rvDocumentTemplateOwnerTaxHTField0" ma:index="23" nillable="true" ma:taxonomy="true" ma:internalName="TrvDocumentTemplateOwnerTaxHTField0" ma:taxonomyFieldName="TrvDocumentTemplateOwner" ma:displayName="Förvaltas av" ma:fieldId="{cb012b9e-6fe6-4882-87e9-27992d7f1cfa}" ma:sspId="186cccb1-9fab-4187-b54f-d2fc3705fc8a" ma:termSetId="fc6ac77e-aea4-4c18-b64f-642ceecd758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rvDocumentTemplateCategoryTaxHTField0" ma:index="26" nillable="true" ma:taxonomy="true" ma:internalName="TrvDocumentTemplateCategoryTaxHTField0" ma:taxonomyFieldName="TrvDocumentTemplateCategory" ma:displayName="Mallkategori" ma:readOnly="true" ma:fieldId="{9697ca31-7b53-4b62-95a3-8e7bb5ca1ebe}" ma:taxonomyMulti="true" ma:sspId="186cccb1-9fab-4187-b54f-d2fc3705fc8a" ma:termSetId="1a3a659a-fb09-4d71-b69f-d837800d1cf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rvConfidentialityLevelTaxHTField0" ma:index="29" nillable="true" ma:taxonomy="true" ma:internalName="TrvConfidentialityLevelTaxHTField0" ma:taxonomyFieldName="TrvConfidentialityLevel" ma:displayName="Konfidentialitetsnivå" ma:default="-1;#Klassificering saknas|e2276ad6-a9d2-4145-a6ad-3ea87d20e505" ma:fieldId="{a84a37ca-5c43-43e3-a37a-c23c41d1607d}" ma:sspId="186cccb1-9fab-4187-b54f-d2fc3705fc8a" ma:termSetId="4d666f29-dc73-4030-952a-63de8896f39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Innehållstyp"/>
        <xsd:element ref="dc:title" minOccurs="0" maxOccurs="1" ma:index="1" ma:displayName="Dokumenttitel" ma:readOnly="tru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4B4E73-29F5-4C44-AEDC-5752B130AE4E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Trafikverket"/>
    <ds:schemaRef ds:uri="http://schemas.microsoft.com/office/infopath/2007/PartnerControls"/>
    <ds:schemaRef ds:uri="74c05969-ceca-4dc3-bf30-d314d4a8dbc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7995CE-3062-4DCB-913E-CA7C92E2CD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9BC238-804C-43B9-85D8-E8D2914F1486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43D792B6-48B5-43A1-A1FC-4F78D0125797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5C2F8E9F-03A6-478E-A5FB-9D3647E398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Trafikverket"/>
    <ds:schemaRef ds:uri="74c05969-ceca-4dc3-bf30-d314d4a8db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Presentation_Trafikverket</Template>
  <TotalTime>1162</TotalTime>
  <Words>301</Words>
  <Application>Microsoft Office PowerPoint</Application>
  <PresentationFormat>Bredbild</PresentationFormat>
  <Paragraphs>98</Paragraphs>
  <Slides>13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Arial</vt:lpstr>
      <vt:lpstr>Calibri</vt:lpstr>
      <vt:lpstr>Start</vt:lpstr>
      <vt:lpstr>Rubrik med logga</vt:lpstr>
      <vt:lpstr>Rubrik med logga, titel, datum och sidnr</vt:lpstr>
      <vt:lpstr>PowerPoint-presentation</vt:lpstr>
      <vt:lpstr>Vision Zero</vt:lpstr>
      <vt:lpstr>PowerPoint-presentation</vt:lpstr>
      <vt:lpstr>PowerPoint-presentation</vt:lpstr>
      <vt:lpstr>Indicators to push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Leadership – sustainable speed</vt:lpstr>
      <vt:lpstr>Thank you  Questions?</vt:lpstr>
    </vt:vector>
  </TitlesOfParts>
  <Company>Trafikverket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Jonsson Stefan, PLkvtvu</dc:creator>
  <cp:lastModifiedBy>Jonsson Stefan, PLkvtvu</cp:lastModifiedBy>
  <cp:revision>20</cp:revision>
  <dcterms:created xsi:type="dcterms:W3CDTF">2024-01-04T07:35:50Z</dcterms:created>
  <dcterms:modified xsi:type="dcterms:W3CDTF">2024-01-10T16:14:02Z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0x010100F3454A24D10946AC8A6A7F801497FF3100F4B7AC4FDB37F44DA4A1D8A4B0AD13BA</vt:lpwstr>
  </property>
  <property fmtid="{D5CDD505-2E9C-101B-9397-08002B2CF9AE}" pid="3" name="TrvDocumentType">
    <vt:lpwstr>32;#ARBETSMATERIAL|a2894791-a90f-4fd8-bd38-5426c743cb42</vt:lpwstr>
  </property>
  <property fmtid="{D5CDD505-2E9C-101B-9397-08002B2CF9AE}" pid="4" name="TrvDocumentTemplateOwner">
    <vt:lpwstr>277;#KM Kommunikation|65ba4904-7f87-411a-bf82-b389570b62aa</vt:lpwstr>
  </property>
  <property fmtid="{D5CDD505-2E9C-101B-9397-08002B2CF9AE}" pid="5" name="TrvDocumentTemplateStatus">
    <vt:lpwstr>Distribuerad</vt:lpwstr>
  </property>
  <property fmtid="{D5CDD505-2E9C-101B-9397-08002B2CF9AE}" pid="6" name="TrvDocumentTemplateCategory">
    <vt:lpwstr>35;#Grundmallar|ba03f0de-f93f-4e70-95f2-fa30c55e4680</vt:lpwstr>
  </property>
  <property fmtid="{D5CDD505-2E9C-101B-9397-08002B2CF9AE}" pid="7" name="TrvConfidentialityLevel">
    <vt:lpwstr/>
  </property>
</Properties>
</file>