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597" r:id="rId5"/>
    <p:sldId id="568" r:id="rId6"/>
    <p:sldId id="581" r:id="rId7"/>
    <p:sldId id="592" r:id="rId8"/>
    <p:sldId id="569" r:id="rId9"/>
    <p:sldId id="589" r:id="rId10"/>
    <p:sldId id="595" r:id="rId11"/>
    <p:sldId id="570" r:id="rId12"/>
    <p:sldId id="27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99D1FF"/>
    <a:srgbClr val="D6EDFF"/>
    <a:srgbClr val="003865"/>
    <a:srgbClr val="78BE21"/>
    <a:srgbClr val="000000"/>
    <a:srgbClr val="E8E8E8"/>
    <a:srgbClr val="0D0D0D"/>
    <a:srgbClr val="B20738"/>
    <a:srgbClr val="00A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83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1/10/2024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2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 descr="Minnesota Department of Transportation logo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952" y="1517766"/>
            <a:ext cx="6099048" cy="12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mndot.gov/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 descr="Minnesota Department of Transportation logo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952" y="1517904"/>
            <a:ext cx="6099048" cy="14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Minnesota Department of Transportation logo">
            <a:extLst>
              <a:ext uri="{FF2B5EF4-FFF2-40B4-BE49-F238E27FC236}">
                <a16:creationId xmlns:a16="http://schemas.microsoft.com/office/drawing/2014/main" id="{CFBF528D-8230-4B1F-9954-2F2429ADF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4" y="5923329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 descr="Minnesota Department of Transportation logo">
            <a:extLst>
              <a:ext uri="{FF2B5EF4-FFF2-40B4-BE49-F238E27FC236}">
                <a16:creationId xmlns:a16="http://schemas.microsoft.com/office/drawing/2014/main" id="{4DFE43C7-A21E-42A2-90A1-13A0EA6EF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E9BE-CAA2-49B9-B3D1-E3587DB5B59A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6A75E6-E45B-4C5D-981E-7C8ED0C72F5D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innesota Department of Transportation logo">
            <a:extLst>
              <a:ext uri="{FF2B5EF4-FFF2-40B4-BE49-F238E27FC236}">
                <a16:creationId xmlns:a16="http://schemas.microsoft.com/office/drawing/2014/main" id="{124F0BA2-5295-42F6-9BCF-245892B02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Department of Transportation logo">
            <a:extLst>
              <a:ext uri="{FF2B5EF4-FFF2-40B4-BE49-F238E27FC236}">
                <a16:creationId xmlns:a16="http://schemas.microsoft.com/office/drawing/2014/main" id="{747F3109-3EDA-4D30-8461-787A6E66C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2" y="578465"/>
            <a:ext cx="3234329" cy="6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mndot.gov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1mn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kary@state.mn.us" TargetMode="Externa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6F3A-B1F8-4F9F-9F0D-7489B5156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Wireless Emergency Alerts for Major Road Closures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DE4C7-DAF3-4862-A74D-778D56A0A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44F07-8522-9157-2AD8-5BC4BA156D07}"/>
              </a:ext>
            </a:extLst>
          </p:cNvPr>
          <p:cNvGrpSpPr/>
          <p:nvPr/>
        </p:nvGrpSpPr>
        <p:grpSpPr>
          <a:xfrm>
            <a:off x="0" y="-2"/>
            <a:ext cx="12192000" cy="3477838"/>
            <a:chOff x="0" y="-2"/>
            <a:chExt cx="12192000" cy="3477838"/>
          </a:xfrm>
        </p:grpSpPr>
        <p:pic>
          <p:nvPicPr>
            <p:cNvPr id="7" name="Picture 6" descr="A picture containing sky, outdoor, road, way&#10;&#10;Description automatically generated">
              <a:extLst>
                <a:ext uri="{FF2B5EF4-FFF2-40B4-BE49-F238E27FC236}">
                  <a16:creationId xmlns:a16="http://schemas.microsoft.com/office/drawing/2014/main" id="{1BC92C64-7534-469C-ACEB-47AC9B840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749" r="30787"/>
            <a:stretch/>
          </p:blipFill>
          <p:spPr>
            <a:xfrm>
              <a:off x="0" y="-1"/>
              <a:ext cx="6287589" cy="347783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C6DA563-B108-43D1-8DAE-8355E9007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7589" y="-2"/>
              <a:ext cx="5904411" cy="3468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137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8768-24FE-4907-9E43-BB692C50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IPAWS?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6C0F3-AE2B-48D4-857F-AE10309D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0237E-A868-4E99-A441-2E1904041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4489-55E8-4DCC-BB3C-914EA0D9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54CFA-C154-4836-818D-A038EE437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26" y="1672298"/>
            <a:ext cx="6383387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Integrated Public Alert and Warning System</a:t>
            </a:r>
          </a:p>
          <a:p>
            <a:r>
              <a:rPr lang="en-US" dirty="0"/>
              <a:t>Managed by FEMA – Federal Emergency Management Agency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Provides emergency and life-saving information to the public</a:t>
            </a:r>
          </a:p>
          <a:p>
            <a:pPr lvl="1"/>
            <a:r>
              <a:rPr lang="en-US" dirty="0">
                <a:solidFill>
                  <a:srgbClr val="1B1B1B"/>
                </a:solidFill>
                <a:latin typeface="Source Sans Pro" panose="020B0503030403020204" pitchFamily="34" charset="0"/>
              </a:rPr>
              <a:t>Immediate threats</a:t>
            </a:r>
          </a:p>
          <a:p>
            <a:pPr lvl="1"/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Sever</a:t>
            </a:r>
            <a:r>
              <a:rPr lang="en-US" dirty="0">
                <a:solidFill>
                  <a:srgbClr val="1B1B1B"/>
                </a:solidFill>
                <a:latin typeface="Source Sans Pro" panose="020B0503030403020204" pitchFamily="34" charset="0"/>
              </a:rPr>
              <a:t>e weather</a:t>
            </a:r>
            <a:endParaRPr lang="en-US" b="0" i="0" dirty="0">
              <a:solidFill>
                <a:srgbClr val="1B1B1B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8" name="Picture 2" descr="Logo for Wireless Emergency Alerts">
            <a:extLst>
              <a:ext uri="{FF2B5EF4-FFF2-40B4-BE49-F238E27FC236}">
                <a16:creationId xmlns:a16="http://schemas.microsoft.com/office/drawing/2014/main" id="{96FFCC97-BCDC-2A92-18A5-CE8BD717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8777" y="4113283"/>
            <a:ext cx="2733322" cy="14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mergency Alert System Logo">
            <a:extLst>
              <a:ext uri="{FF2B5EF4-FFF2-40B4-BE49-F238E27FC236}">
                <a16:creationId xmlns:a16="http://schemas.microsoft.com/office/drawing/2014/main" id="{FCFFB6BB-AD2E-962A-E237-A577DBE8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7" y="1932197"/>
            <a:ext cx="2659456" cy="146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7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24AE-BF1C-455D-A7D2-CBE94D28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Wireless Emergency Alerts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49DB-1D9C-41FD-8C2B-79B1372EE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6141098" cy="4582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Types of Messages</a:t>
            </a:r>
          </a:p>
          <a:p>
            <a:pPr lvl="1"/>
            <a:r>
              <a:rPr lang="en-US" dirty="0"/>
              <a:t>Amber Alerts</a:t>
            </a:r>
          </a:p>
          <a:p>
            <a:pPr lvl="1"/>
            <a:r>
              <a:rPr lang="en-US" dirty="0"/>
              <a:t>Immediate Threat</a:t>
            </a:r>
          </a:p>
          <a:p>
            <a:pPr lvl="1"/>
            <a:r>
              <a:rPr lang="en-US" dirty="0"/>
              <a:t>Severe Weather</a:t>
            </a:r>
          </a:p>
          <a:p>
            <a:r>
              <a:rPr lang="en-US" dirty="0"/>
              <a:t>Targeted Audience</a:t>
            </a:r>
          </a:p>
          <a:p>
            <a:pPr lvl="1"/>
            <a:r>
              <a:rPr lang="en-US" dirty="0"/>
              <a:t>Geofence location</a:t>
            </a:r>
          </a:p>
          <a:p>
            <a:r>
              <a:rPr lang="en-US" dirty="0"/>
              <a:t>Used by Other State DOTs</a:t>
            </a:r>
          </a:p>
          <a:p>
            <a:pPr lvl="1"/>
            <a:r>
              <a:rPr lang="en-US" dirty="0"/>
              <a:t>Road Closures</a:t>
            </a:r>
          </a:p>
          <a:p>
            <a:pPr lvl="1"/>
            <a:r>
              <a:rPr lang="en-US" dirty="0"/>
              <a:t>Pennsylvania, Texas, Georgia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4C06C-8561-41AD-8CA1-5EC216AA3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1C981-AE21-4770-9066-CA852B8D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C7438-86E5-4A67-B2AC-77B43C7C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BFC82AD-46E5-0689-3331-FFB6E9C8F9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306" y="1602236"/>
            <a:ext cx="2907579" cy="29558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085D75F-C0F0-4A4D-A63D-B195B475B435}"/>
              </a:ext>
            </a:extLst>
          </p:cNvPr>
          <p:cNvGrpSpPr/>
          <p:nvPr/>
        </p:nvGrpSpPr>
        <p:grpSpPr>
          <a:xfrm>
            <a:off x="8937160" y="2439026"/>
            <a:ext cx="2253055" cy="4111363"/>
            <a:chOff x="2227924" y="112576"/>
            <a:chExt cx="2924819" cy="58085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F14520-E4E2-4F14-AC31-62A07A79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924" y="112576"/>
              <a:ext cx="2924819" cy="5808508"/>
            </a:xfrm>
            <a:prstGeom prst="rect">
              <a:avLst/>
            </a:prstGeom>
            <a:effectLst>
              <a:softEdge rad="88900"/>
            </a:effectLst>
          </p:spPr>
        </p:pic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6AFD7BAB-DFE5-4A07-9397-FDEFD9C9DA0F}"/>
                </a:ext>
              </a:extLst>
            </p:cNvPr>
            <p:cNvSpPr txBox="1"/>
            <p:nvPr/>
          </p:nvSpPr>
          <p:spPr>
            <a:xfrm>
              <a:off x="2671577" y="2388121"/>
              <a:ext cx="2027467" cy="1260992"/>
            </a:xfrm>
            <a:prstGeom prst="rect">
              <a:avLst/>
            </a:prstGeom>
            <a:solidFill>
              <a:srgbClr val="E2ECF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Emergency Alert</a:t>
              </a:r>
            </a:p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CRASH closing all lanes of I-35 through downtown </a:t>
              </a: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Austin. Go to</a:t>
              </a:r>
            </a:p>
            <a:p>
              <a:pPr algn="ctr"/>
              <a:r>
                <a:rPr lang="en-US" sz="1050" u="sng" dirty="0">
                  <a:solidFill>
                    <a:srgbClr val="1D9E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www.TxDOTAlerts.com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7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444F-305B-41FB-9969-1E3A38A1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MnDOT using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E0F1-F5B1-40D0-979E-782396240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7808495" cy="4582339"/>
          </a:xfrm>
        </p:spPr>
        <p:txBody>
          <a:bodyPr>
            <a:normAutofit/>
          </a:bodyPr>
          <a:lstStyle/>
          <a:p>
            <a:r>
              <a:rPr lang="en-US" dirty="0"/>
              <a:t>Improved Traveler Information</a:t>
            </a:r>
          </a:p>
          <a:p>
            <a:pPr lvl="1"/>
            <a:r>
              <a:rPr lang="en-US" dirty="0"/>
              <a:t>Ability to push out alerts to a targeted audience</a:t>
            </a:r>
          </a:p>
          <a:p>
            <a:pPr lvl="1"/>
            <a:r>
              <a:rPr lang="en-US" dirty="0"/>
              <a:t>Supplements our other tools: 511, Press Releases, Social Media</a:t>
            </a:r>
          </a:p>
          <a:p>
            <a:r>
              <a:rPr lang="en-US" dirty="0"/>
              <a:t>Improved Traffic Safety</a:t>
            </a:r>
          </a:p>
          <a:p>
            <a:pPr lvl="1"/>
            <a:r>
              <a:rPr lang="en-US" dirty="0"/>
              <a:t>Warn of potential stopped traffic ahead</a:t>
            </a:r>
          </a:p>
          <a:p>
            <a:pPr lvl="1"/>
            <a:r>
              <a:rPr lang="en-US" dirty="0"/>
              <a:t>Keep motorists off the roads in winter weather</a:t>
            </a:r>
          </a:p>
          <a:p>
            <a:r>
              <a:rPr lang="en-US" dirty="0"/>
              <a:t>Improved Freight Operations</a:t>
            </a:r>
          </a:p>
          <a:p>
            <a:pPr lvl="1"/>
            <a:r>
              <a:rPr lang="en-US" dirty="0"/>
              <a:t>Trucks have more opportunity to find parking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BE89C-9B5C-4C4D-8CDC-CD7B7CF4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CBF5D-70E4-465D-AEC6-61DA70619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E3071-3C58-4335-965E-AD166F8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D5EA-11B3-4B1E-B98A-B9DE3344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MnDOT using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A3E8-99DE-4A6E-B594-C23889F07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7176797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Type of Events</a:t>
            </a:r>
          </a:p>
          <a:p>
            <a:r>
              <a:rPr lang="en-US" dirty="0"/>
              <a:t>Incident Road Closures (crash, flood, etc.)</a:t>
            </a:r>
          </a:p>
          <a:p>
            <a:r>
              <a:rPr lang="en-US" dirty="0"/>
              <a:t>Winter Road Closures</a:t>
            </a:r>
          </a:p>
          <a:p>
            <a:r>
              <a:rPr lang="en-US" dirty="0"/>
              <a:t>Expected duration greater than 4 hours</a:t>
            </a:r>
            <a:endParaRPr lang="en-US" sz="600" dirty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Roadways</a:t>
            </a:r>
          </a:p>
          <a:p>
            <a:r>
              <a:rPr lang="en-US" dirty="0"/>
              <a:t>Interstates and Major Corridors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69CB-B97D-4F98-8041-72C7618E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1767-30F7-4B7F-8A47-C02AAAF3E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C1346-2939-4AED-A4E0-3FA21BCF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5742357-A4A0-F026-AEFC-BA0F6BD67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" r="1587" b="8318"/>
          <a:stretch/>
        </p:blipFill>
        <p:spPr bwMode="auto">
          <a:xfrm>
            <a:off x="7434424" y="1779542"/>
            <a:ext cx="4219510" cy="4576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512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D5EA-11B3-4B1E-B98A-B9DE3344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MnDOT using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A3E8-99DE-4A6E-B594-C23889F07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5794987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Deployment Area</a:t>
            </a:r>
          </a:p>
          <a:p>
            <a:r>
              <a:rPr lang="en-US" dirty="0"/>
              <a:t>Corridor Polygon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Time of Day</a:t>
            </a:r>
          </a:p>
          <a:p>
            <a:r>
              <a:rPr lang="en-US" dirty="0"/>
              <a:t>6AM – 9PM to post message</a:t>
            </a:r>
          </a:p>
          <a:p>
            <a:r>
              <a:rPr lang="en-US" dirty="0"/>
              <a:t>Message can be active for longer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69CB-B97D-4F98-8041-72C7618E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1767-30F7-4B7F-8A47-C02AAAF3E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C1346-2939-4AED-A4E0-3FA21BCF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A map showing a closure point on WB I-94 near Alexandria.   The closure is just west of Alexandria and shows a deployment polygon drawn along I-94 and part of State Highway 29.">
            <a:extLst>
              <a:ext uri="{FF2B5EF4-FFF2-40B4-BE49-F238E27FC236}">
                <a16:creationId xmlns:a16="http://schemas.microsoft.com/office/drawing/2014/main" id="{AF2446F5-4CF6-B93D-E8B2-ED1818129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5"/>
          <a:stretch/>
        </p:blipFill>
        <p:spPr bwMode="auto">
          <a:xfrm>
            <a:off x="6184406" y="1798644"/>
            <a:ext cx="5410835" cy="292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826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D5EA-11B3-4B1E-B98A-B9DE3344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MnDOT using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A3E8-99DE-4A6E-B594-C23889F07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330544" cy="458233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messages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Winter weather closure example message (123 characters):  </a:t>
            </a:r>
            <a:r>
              <a:rPr lang="en-US" sz="20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MnDOT advises the I-90 closed from the South Dakota border to Albert Lea due to blizzard conditions.   Go to </a:t>
            </a:r>
            <a:r>
              <a:rPr lang="en-US" sz="20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www.511mn.org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Incident closure example message (102 characters):  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MnDOT advises northbound I-35 corridor is closed at Exit 53 near Faribault, MN.   Go to </a:t>
            </a:r>
            <a:r>
              <a:rPr lang="en-US" sz="20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www.511mn.org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marR="0" lvl="1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69CB-B97D-4F98-8041-72C7618E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1767-30F7-4B7F-8A47-C02AAAF3E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C1346-2939-4AED-A4E0-3FA21BCF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8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D3F4-5F9A-4B0C-B8D1-350940B9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We Are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621AC-5872-4FE6-B63B-E60460011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951" y="2258009"/>
            <a:ext cx="5181600" cy="38349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Many Alerts</a:t>
            </a:r>
          </a:p>
          <a:p>
            <a:pPr lvl="1"/>
            <a:r>
              <a:rPr lang="en-US" dirty="0"/>
              <a:t>Overuse, Could be ignored</a:t>
            </a:r>
          </a:p>
          <a:p>
            <a:pPr lvl="1"/>
            <a:r>
              <a:rPr lang="en-US" dirty="0"/>
              <a:t>Opting Out</a:t>
            </a:r>
          </a:p>
          <a:p>
            <a:r>
              <a:rPr lang="en-US" dirty="0"/>
              <a:t>Text Message Concerns</a:t>
            </a:r>
          </a:p>
          <a:p>
            <a:r>
              <a:rPr lang="en-US" dirty="0"/>
              <a:t>Increased calls to 911 centers</a:t>
            </a:r>
          </a:p>
          <a:p>
            <a:r>
              <a:rPr lang="en-US" dirty="0"/>
              <a:t>Errors in Sending Alert</a:t>
            </a:r>
          </a:p>
          <a:p>
            <a:pPr lvl="1"/>
            <a:r>
              <a:rPr lang="en-US" dirty="0"/>
              <a:t>Roseville Example</a:t>
            </a:r>
          </a:p>
        </p:txBody>
      </p:sp>
      <p:pic>
        <p:nvPicPr>
          <p:cNvPr id="9" name="Content Placeholder 8" descr="Text, application&#10;&#10;Description automatically generated">
            <a:extLst>
              <a:ext uri="{FF2B5EF4-FFF2-40B4-BE49-F238E27FC236}">
                <a16:creationId xmlns:a16="http://schemas.microsoft.com/office/drawing/2014/main" id="{082EA7F7-2009-4BA6-86CE-1DC972C72F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3"/>
          <a:stretch/>
        </p:blipFill>
        <p:spPr>
          <a:xfrm>
            <a:off x="5423216" y="2192694"/>
            <a:ext cx="5553317" cy="3452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94A1-801D-4840-84F7-A9862BF6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58D72-96F9-4FBA-AA1C-937719649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mndot.gov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B335-1F02-414F-9F1A-592AA474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202A-0730-4469-9402-BEAC19F3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D8B5-796D-4E3B-B0B5-4C29EB48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7503D-3D0A-4412-850C-8DB7C37104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mndot.gov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CAE10-3D86-4917-982C-C25BA6B417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4D384E-1813-789E-F3FB-2FF1A17E10C8}"/>
              </a:ext>
            </a:extLst>
          </p:cNvPr>
          <p:cNvSpPr txBox="1">
            <a:spLocks/>
          </p:cNvSpPr>
          <p:nvPr/>
        </p:nvSpPr>
        <p:spPr bwMode="black">
          <a:xfrm>
            <a:off x="3583819" y="3473355"/>
            <a:ext cx="4125686" cy="268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Brian Kary</a:t>
            </a:r>
          </a:p>
          <a:p>
            <a:r>
              <a:rPr lang="en-US" sz="1800" dirty="0"/>
              <a:t>Transportation Systems Management and Operations (TSMO) Director</a:t>
            </a:r>
          </a:p>
          <a:p>
            <a:r>
              <a:rPr lang="en-US" sz="1800" dirty="0">
                <a:hlinkClick r:id="rId2"/>
              </a:rPr>
              <a:t>brian.kary@state.mn.us</a:t>
            </a:r>
            <a:endParaRPr lang="en-US" sz="1800" dirty="0"/>
          </a:p>
          <a:p>
            <a:r>
              <a:rPr lang="en-US" sz="1800" dirty="0"/>
              <a:t>651-755-4868</a:t>
            </a:r>
          </a:p>
        </p:txBody>
      </p:sp>
    </p:spTree>
    <p:extLst>
      <p:ext uri="{BB962C8B-B14F-4D97-AF65-F5344CB8AC3E}">
        <p14:creationId xmlns:p14="http://schemas.microsoft.com/office/powerpoint/2010/main" val="1617396057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DOT.potx" id="{83C4B8C0-3DC7-488E-A5CE-08B16419B760}" vid="{638D8742-0BCB-4604-88EF-DAAC7DD07D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MnDOT</Template>
  <TotalTime>3022</TotalTime>
  <Words>373</Words>
  <Application>Microsoft Office PowerPoint</Application>
  <PresentationFormat>Widescreen</PresentationFormat>
  <Paragraphs>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Source Sans Pro</vt:lpstr>
      <vt:lpstr>Minnesota</vt:lpstr>
      <vt:lpstr>Wireless Emergency Alerts for Major Road Closures</vt:lpstr>
      <vt:lpstr>What is IPAWS?</vt:lpstr>
      <vt:lpstr>How are Wireless Emergency Alerts used?</vt:lpstr>
      <vt:lpstr>Why is MnDOT using it?</vt:lpstr>
      <vt:lpstr>How is MnDOT using it?</vt:lpstr>
      <vt:lpstr>How is MnDOT using it?</vt:lpstr>
      <vt:lpstr>How is MnDOT using it?</vt:lpstr>
      <vt:lpstr>Issues We Are Addressing</vt:lpstr>
      <vt:lpstr>Questions?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TSMO</dc:title>
  <dc:subject/>
  <dc:creator>Kary, Brian (DOT)</dc:creator>
  <cp:keywords/>
  <dc:description/>
  <cp:lastModifiedBy>Kary, Brian (DOT)</cp:lastModifiedBy>
  <cp:revision>42</cp:revision>
  <cp:lastPrinted>2017-03-14T16:27:36Z</cp:lastPrinted>
  <dcterms:created xsi:type="dcterms:W3CDTF">2022-10-24T02:48:07Z</dcterms:created>
  <dcterms:modified xsi:type="dcterms:W3CDTF">2024-01-10T20:14:04Z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</vt:lpwstr>
  </property>
</Properties>
</file>