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16"/>
  </p:notesMasterIdLst>
  <p:handoutMasterIdLst>
    <p:handoutMasterId r:id="rId17"/>
  </p:handoutMasterIdLst>
  <p:sldIdLst>
    <p:sldId id="333" r:id="rId5"/>
    <p:sldId id="358" r:id="rId6"/>
    <p:sldId id="373" r:id="rId7"/>
    <p:sldId id="488" r:id="rId8"/>
    <p:sldId id="485" r:id="rId9"/>
    <p:sldId id="486" r:id="rId10"/>
    <p:sldId id="489" r:id="rId11"/>
    <p:sldId id="484" r:id="rId12"/>
    <p:sldId id="429" r:id="rId13"/>
    <p:sldId id="487" r:id="rId14"/>
    <p:sldId id="311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E"/>
    <a:srgbClr val="B3E6FF"/>
    <a:srgbClr val="008FD6"/>
    <a:srgbClr val="006699"/>
    <a:srgbClr val="E7EAF1"/>
    <a:srgbClr val="FFE7D9"/>
    <a:srgbClr val="336699"/>
    <a:srgbClr val="8FC7FF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81053" autoAdjust="0"/>
  </p:normalViewPr>
  <p:slideViewPr>
    <p:cSldViewPr>
      <p:cViewPr varScale="1">
        <p:scale>
          <a:sx n="89" d="100"/>
          <a:sy n="89" d="100"/>
        </p:scale>
        <p:origin x="12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7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3252"/>
    </p:cViewPr>
  </p:sorterViewPr>
  <p:notesViewPr>
    <p:cSldViewPr>
      <p:cViewPr varScale="1">
        <p:scale>
          <a:sx n="76" d="100"/>
          <a:sy n="76" d="100"/>
        </p:scale>
        <p:origin x="1788" y="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\pavement$\RDM\2020\RIC-71\Core%20Gyratory%20Comparison%20(Updated%20with%20Reprocessed%20Data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\pavement$\RDM\2020\RIC-71\Core%20Gyratory%20Comparison%20(Updated%20with%20Reprocessed%20Data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cfs007\pavement$\RDM\2020\TUS-36\Core%20Gyratory%20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RIC-71 Bulk Dielectric Correlation (Reprocessed)</a:t>
            </a:r>
          </a:p>
        </c:rich>
      </c:tx>
      <c:layout>
        <c:manualLayout>
          <c:xMode val="edge"/>
          <c:yMode val="edge"/>
          <c:x val="0.14630208333333336"/>
          <c:y val="2.965023828234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95677493438321"/>
          <c:y val="0.17536643026004731"/>
          <c:w val="0.84140488298337712"/>
          <c:h val="0.69126820450272353"/>
        </c:manualLayout>
      </c:layout>
      <c:scatterChart>
        <c:scatterStyle val="lineMarker"/>
        <c:varyColors val="0"/>
        <c:ser>
          <c:idx val="0"/>
          <c:order val="0"/>
          <c:tx>
            <c:v>Gyratory Samples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2607667993113765"/>
                  <c:y val="-3.2507133445516728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'15 17 23'!$C$3:$C$29</c:f>
              <c:numCache>
                <c:formatCode>General</c:formatCode>
                <c:ptCount val="27"/>
                <c:pt idx="0">
                  <c:v>5.82</c:v>
                </c:pt>
                <c:pt idx="1">
                  <c:v>5.39</c:v>
                </c:pt>
                <c:pt idx="2">
                  <c:v>4.96</c:v>
                </c:pt>
                <c:pt idx="4">
                  <c:v>5.74</c:v>
                </c:pt>
                <c:pt idx="5">
                  <c:v>5.21</c:v>
                </c:pt>
                <c:pt idx="6">
                  <c:v>4.8600000000000003</c:v>
                </c:pt>
                <c:pt idx="8">
                  <c:v>5.77</c:v>
                </c:pt>
                <c:pt idx="9">
                  <c:v>5.32</c:v>
                </c:pt>
                <c:pt idx="10">
                  <c:v>4.8099999999999996</c:v>
                </c:pt>
                <c:pt idx="12">
                  <c:v>5.79</c:v>
                </c:pt>
                <c:pt idx="13">
                  <c:v>5.39</c:v>
                </c:pt>
                <c:pt idx="14">
                  <c:v>4.9800000000000004</c:v>
                </c:pt>
                <c:pt idx="16">
                  <c:v>5.71</c:v>
                </c:pt>
                <c:pt idx="17">
                  <c:v>5.32</c:v>
                </c:pt>
                <c:pt idx="18">
                  <c:v>4.96</c:v>
                </c:pt>
                <c:pt idx="20">
                  <c:v>5.87</c:v>
                </c:pt>
                <c:pt idx="21">
                  <c:v>5.16</c:v>
                </c:pt>
                <c:pt idx="22">
                  <c:v>5.01</c:v>
                </c:pt>
                <c:pt idx="24">
                  <c:v>5.71</c:v>
                </c:pt>
                <c:pt idx="25">
                  <c:v>5.19</c:v>
                </c:pt>
                <c:pt idx="26">
                  <c:v>4.91</c:v>
                </c:pt>
              </c:numCache>
            </c:numRef>
          </c:xVal>
          <c:yVal>
            <c:numRef>
              <c:f>'15 17 23'!$H$3:$H$29</c:f>
              <c:numCache>
                <c:formatCode>0.00%</c:formatCode>
                <c:ptCount val="27"/>
                <c:pt idx="0">
                  <c:v>4.2338709677419373E-2</c:v>
                </c:pt>
                <c:pt idx="1">
                  <c:v>8.8709677419354871E-2</c:v>
                </c:pt>
                <c:pt idx="2">
                  <c:v>0.12419354838709673</c:v>
                </c:pt>
                <c:pt idx="4">
                  <c:v>4.5967741935483808E-2</c:v>
                </c:pt>
                <c:pt idx="5">
                  <c:v>9.879032258064524E-2</c:v>
                </c:pt>
                <c:pt idx="6">
                  <c:v>0.12943548387096782</c:v>
                </c:pt>
                <c:pt idx="8">
                  <c:v>5.0765511684125797E-2</c:v>
                </c:pt>
                <c:pt idx="9">
                  <c:v>0.10717163577759869</c:v>
                </c:pt>
                <c:pt idx="10">
                  <c:v>0.13658340048348117</c:v>
                </c:pt>
                <c:pt idx="12">
                  <c:v>3.9239482200647213E-2</c:v>
                </c:pt>
                <c:pt idx="13">
                  <c:v>8.6569579288025889E-2</c:v>
                </c:pt>
                <c:pt idx="14">
                  <c:v>0.12459546925566334</c:v>
                </c:pt>
                <c:pt idx="16">
                  <c:v>4.3530834340991365E-2</c:v>
                </c:pt>
                <c:pt idx="17">
                  <c:v>8.8673921805723421E-2</c:v>
                </c:pt>
                <c:pt idx="18">
                  <c:v>0.12494961708988317</c:v>
                </c:pt>
                <c:pt idx="20">
                  <c:v>5.409769882922888E-2</c:v>
                </c:pt>
                <c:pt idx="21">
                  <c:v>9.8909971740007929E-2</c:v>
                </c:pt>
                <c:pt idx="22">
                  <c:v>0.1279773920064593</c:v>
                </c:pt>
                <c:pt idx="24">
                  <c:v>4.2037186742118093E-2</c:v>
                </c:pt>
                <c:pt idx="25">
                  <c:v>0.10792239288601468</c:v>
                </c:pt>
                <c:pt idx="26">
                  <c:v>0.12449474535165739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BD6-42B0-93B8-CD0F88BEB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444776"/>
        <c:axId val="676442152"/>
      </c:scatterChart>
      <c:valAx>
        <c:axId val="676444776"/>
        <c:scaling>
          <c:orientation val="minMax"/>
          <c:max val="6"/>
          <c:min val="4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Bulk Dielectric</a:t>
                </a:r>
              </a:p>
            </c:rich>
          </c:tx>
          <c:layout>
            <c:manualLayout>
              <c:xMode val="edge"/>
              <c:yMode val="edge"/>
              <c:x val="0.42685886920384952"/>
              <c:y val="0.94113290655637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442152"/>
        <c:crosses val="autoZero"/>
        <c:crossBetween val="midCat"/>
      </c:valAx>
      <c:valAx>
        <c:axId val="67644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% Air Voids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444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RIC-71 Predicted</a:t>
            </a:r>
            <a:r>
              <a:rPr lang="en-US" sz="2000" b="1" baseline="0" dirty="0"/>
              <a:t> vs Core Density</a:t>
            </a:r>
            <a:endParaRPr lang="en-US" sz="2000" b="1" dirty="0"/>
          </a:p>
        </c:rich>
      </c:tx>
      <c:layout>
        <c:manualLayout>
          <c:xMode val="edge"/>
          <c:yMode val="edge"/>
          <c:x val="0.29310970057314262"/>
          <c:y val="6.058939906630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98623386362418"/>
          <c:y val="0.17536643026004731"/>
          <c:w val="0.80937543521345545"/>
          <c:h val="0.66645200576160746"/>
        </c:manualLayout>
      </c:layout>
      <c:scatterChart>
        <c:scatterStyle val="lineMarker"/>
        <c:varyColors val="0"/>
        <c:ser>
          <c:idx val="0"/>
          <c:order val="0"/>
          <c:tx>
            <c:v>Core Samples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2832058113947878"/>
                  <c:y val="-9.3047192630332978E-3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'15 17 23'!$C$53:$C$66</c:f>
              <c:numCache>
                <c:formatCode>0.00</c:formatCode>
                <c:ptCount val="14"/>
                <c:pt idx="0" formatCode="General">
                  <c:v>5.3699999999999992</c:v>
                </c:pt>
                <c:pt idx="1">
                  <c:v>5.2431111111111104</c:v>
                </c:pt>
                <c:pt idx="2">
                  <c:v>5.1653333333333329</c:v>
                </c:pt>
                <c:pt idx="3">
                  <c:v>5.5388888888888888</c:v>
                </c:pt>
                <c:pt idx="4">
                  <c:v>5.6012222222222219</c:v>
                </c:pt>
                <c:pt idx="5">
                  <c:v>5.7428888888888894</c:v>
                </c:pt>
                <c:pt idx="6">
                  <c:v>5.6874444444444441</c:v>
                </c:pt>
                <c:pt idx="7">
                  <c:v>5.621666666666667</c:v>
                </c:pt>
                <c:pt idx="8">
                  <c:v>5.6752222222222226</c:v>
                </c:pt>
                <c:pt idx="9">
                  <c:v>5.625111111111111</c:v>
                </c:pt>
                <c:pt idx="10">
                  <c:v>5.37</c:v>
                </c:pt>
                <c:pt idx="11">
                  <c:v>5.4841111111111109</c:v>
                </c:pt>
                <c:pt idx="12">
                  <c:v>5.4418888888888883</c:v>
                </c:pt>
                <c:pt idx="13">
                  <c:v>5.5354000000000001</c:v>
                </c:pt>
              </c:numCache>
            </c:numRef>
          </c:xVal>
          <c:yVal>
            <c:numRef>
              <c:f>'15 17 23'!$E$53:$E$66</c:f>
              <c:numCache>
                <c:formatCode>0.0%</c:formatCode>
                <c:ptCount val="14"/>
                <c:pt idx="0">
                  <c:v>0.93</c:v>
                </c:pt>
                <c:pt idx="1">
                  <c:v>0.92799999999999994</c:v>
                </c:pt>
                <c:pt idx="2">
                  <c:v>0.92299999999999993</c:v>
                </c:pt>
                <c:pt idx="3">
                  <c:v>0.94799999999999995</c:v>
                </c:pt>
                <c:pt idx="4">
                  <c:v>0.94599999999999995</c:v>
                </c:pt>
                <c:pt idx="5">
                  <c:v>0.94799999999999995</c:v>
                </c:pt>
                <c:pt idx="6">
                  <c:v>0.95400000000000007</c:v>
                </c:pt>
                <c:pt idx="7">
                  <c:v>0.93400000000000005</c:v>
                </c:pt>
                <c:pt idx="8">
                  <c:v>0.95499999999999996</c:v>
                </c:pt>
                <c:pt idx="9">
                  <c:v>0.96</c:v>
                </c:pt>
                <c:pt idx="10">
                  <c:v>0.93599999999999994</c:v>
                </c:pt>
                <c:pt idx="11">
                  <c:v>0.94499999999999995</c:v>
                </c:pt>
                <c:pt idx="12">
                  <c:v>0.94299999999999995</c:v>
                </c:pt>
                <c:pt idx="13">
                  <c:v>0.95200000000000007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273-4A35-B247-9FB4119DA221}"/>
            </c:ext>
          </c:extLst>
        </c:ser>
        <c:ser>
          <c:idx val="2"/>
          <c:order val="2"/>
          <c:tx>
            <c:v>Predicted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'15 17 23'!$C$53:$C$66</c:f>
              <c:numCache>
                <c:formatCode>0.00</c:formatCode>
                <c:ptCount val="14"/>
                <c:pt idx="0" formatCode="General">
                  <c:v>5.3699999999999992</c:v>
                </c:pt>
                <c:pt idx="1">
                  <c:v>5.2431111111111104</c:v>
                </c:pt>
                <c:pt idx="2">
                  <c:v>5.1653333333333329</c:v>
                </c:pt>
                <c:pt idx="3">
                  <c:v>5.5388888888888888</c:v>
                </c:pt>
                <c:pt idx="4">
                  <c:v>5.6012222222222219</c:v>
                </c:pt>
                <c:pt idx="5">
                  <c:v>5.7428888888888894</c:v>
                </c:pt>
                <c:pt idx="6">
                  <c:v>5.6874444444444441</c:v>
                </c:pt>
                <c:pt idx="7">
                  <c:v>5.621666666666667</c:v>
                </c:pt>
                <c:pt idx="8">
                  <c:v>5.6752222222222226</c:v>
                </c:pt>
                <c:pt idx="9">
                  <c:v>5.625111111111111</c:v>
                </c:pt>
                <c:pt idx="10">
                  <c:v>5.37</c:v>
                </c:pt>
                <c:pt idx="11">
                  <c:v>5.4841111111111109</c:v>
                </c:pt>
                <c:pt idx="12">
                  <c:v>5.4418888888888883</c:v>
                </c:pt>
                <c:pt idx="13">
                  <c:v>5.5354000000000001</c:v>
                </c:pt>
              </c:numCache>
            </c:numRef>
          </c:xVal>
          <c:yVal>
            <c:numRef>
              <c:f>'15 17 23'!$D$53:$D$66</c:f>
              <c:numCache>
                <c:formatCode>0.0%</c:formatCode>
                <c:ptCount val="14"/>
                <c:pt idx="0">
                  <c:v>0.91414999999999991</c:v>
                </c:pt>
                <c:pt idx="1">
                  <c:v>0.90209555555555554</c:v>
                </c:pt>
                <c:pt idx="2">
                  <c:v>0.89470666666666665</c:v>
                </c:pt>
                <c:pt idx="3">
                  <c:v>0.93019444444444443</c:v>
                </c:pt>
                <c:pt idx="4">
                  <c:v>0.93611611111111115</c:v>
                </c:pt>
                <c:pt idx="5">
                  <c:v>0.9495744444444445</c:v>
                </c:pt>
                <c:pt idx="6">
                  <c:v>0.94430722222222219</c:v>
                </c:pt>
                <c:pt idx="7">
                  <c:v>0.93805833333333344</c:v>
                </c:pt>
                <c:pt idx="8">
                  <c:v>0.94314611111111113</c:v>
                </c:pt>
                <c:pt idx="9">
                  <c:v>0.93838555555555558</c:v>
                </c:pt>
                <c:pt idx="10">
                  <c:v>0.91415000000000002</c:v>
                </c:pt>
                <c:pt idx="11">
                  <c:v>0.92499055555555554</c:v>
                </c:pt>
                <c:pt idx="12">
                  <c:v>0.92097944444444446</c:v>
                </c:pt>
                <c:pt idx="13">
                  <c:v>0.929863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273-4A35-B247-9FB4119DA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444776"/>
        <c:axId val="67644215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Gyratory Samples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-2.4024390890532623E-2"/>
                        <c:y val="0.37303918709507716"/>
                      </c:manualLayout>
                    </c:layout>
                    <c:numFmt formatCode="General" sourceLinked="0"/>
                    <c:spPr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>
                      <c:ext uri="{02D57815-91ED-43cb-92C2-25804820EDAC}">
                        <c15:formulaRef>
                          <c15:sqref>'15 17 23'!$C$3:$C$29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5.82</c:v>
                      </c:pt>
                      <c:pt idx="1">
                        <c:v>5.39</c:v>
                      </c:pt>
                      <c:pt idx="2">
                        <c:v>4.96</c:v>
                      </c:pt>
                      <c:pt idx="4">
                        <c:v>5.74</c:v>
                      </c:pt>
                      <c:pt idx="5">
                        <c:v>5.21</c:v>
                      </c:pt>
                      <c:pt idx="6">
                        <c:v>4.8600000000000003</c:v>
                      </c:pt>
                      <c:pt idx="8">
                        <c:v>5.77</c:v>
                      </c:pt>
                      <c:pt idx="9">
                        <c:v>5.32</c:v>
                      </c:pt>
                      <c:pt idx="10">
                        <c:v>4.8099999999999996</c:v>
                      </c:pt>
                      <c:pt idx="12">
                        <c:v>5.79</c:v>
                      </c:pt>
                      <c:pt idx="13">
                        <c:v>5.39</c:v>
                      </c:pt>
                      <c:pt idx="14">
                        <c:v>4.9800000000000004</c:v>
                      </c:pt>
                      <c:pt idx="16">
                        <c:v>5.71</c:v>
                      </c:pt>
                      <c:pt idx="17">
                        <c:v>5.32</c:v>
                      </c:pt>
                      <c:pt idx="18">
                        <c:v>4.96</c:v>
                      </c:pt>
                      <c:pt idx="20">
                        <c:v>5.87</c:v>
                      </c:pt>
                      <c:pt idx="21">
                        <c:v>5.16</c:v>
                      </c:pt>
                      <c:pt idx="22">
                        <c:v>5.01</c:v>
                      </c:pt>
                      <c:pt idx="24">
                        <c:v>5.71</c:v>
                      </c:pt>
                      <c:pt idx="25">
                        <c:v>5.19</c:v>
                      </c:pt>
                      <c:pt idx="26">
                        <c:v>4.91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'15 17 23'!$G$3:$G$29</c15:sqref>
                        </c15:formulaRef>
                      </c:ext>
                    </c:extLst>
                    <c:numCache>
                      <c:formatCode>0.00%</c:formatCode>
                      <c:ptCount val="27"/>
                      <c:pt idx="0">
                        <c:v>0.95766129032258063</c:v>
                      </c:pt>
                      <c:pt idx="1">
                        <c:v>0.91129032258064513</c:v>
                      </c:pt>
                      <c:pt idx="2">
                        <c:v>0.87580645161290327</c:v>
                      </c:pt>
                      <c:pt idx="4">
                        <c:v>0.95403225806451619</c:v>
                      </c:pt>
                      <c:pt idx="5">
                        <c:v>0.90120967741935476</c:v>
                      </c:pt>
                      <c:pt idx="6">
                        <c:v>0.87056451612903218</c:v>
                      </c:pt>
                      <c:pt idx="8">
                        <c:v>0.9492344883158742</c:v>
                      </c:pt>
                      <c:pt idx="9">
                        <c:v>0.89282836422240131</c:v>
                      </c:pt>
                      <c:pt idx="10">
                        <c:v>0.86341659951651883</c:v>
                      </c:pt>
                      <c:pt idx="12">
                        <c:v>0.96076051779935279</c:v>
                      </c:pt>
                      <c:pt idx="13">
                        <c:v>0.91343042071197411</c:v>
                      </c:pt>
                      <c:pt idx="14">
                        <c:v>0.87540453074433666</c:v>
                      </c:pt>
                      <c:pt idx="16">
                        <c:v>0.95646916565900864</c:v>
                      </c:pt>
                      <c:pt idx="17">
                        <c:v>0.91132607819427658</c:v>
                      </c:pt>
                      <c:pt idx="18">
                        <c:v>0.87505038291011683</c:v>
                      </c:pt>
                      <c:pt idx="20">
                        <c:v>0.94590230117077112</c:v>
                      </c:pt>
                      <c:pt idx="21">
                        <c:v>0.90109002825999207</c:v>
                      </c:pt>
                      <c:pt idx="22">
                        <c:v>0.8720226079935407</c:v>
                      </c:pt>
                      <c:pt idx="24">
                        <c:v>0.95796281325788191</c:v>
                      </c:pt>
                      <c:pt idx="25">
                        <c:v>0.89207760711398532</c:v>
                      </c:pt>
                      <c:pt idx="26">
                        <c:v>0.87550525464834261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D273-4A35-B247-9FB4119DA221}"/>
                  </c:ext>
                </c:extLst>
              </c15:ser>
            </c15:filteredScatterSeries>
          </c:ext>
        </c:extLst>
      </c:scatterChart>
      <c:valAx>
        <c:axId val="676444776"/>
        <c:scaling>
          <c:orientation val="minMax"/>
          <c:max val="6"/>
          <c:min val="5.099999999999999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Dielectric Value</a:t>
                </a:r>
              </a:p>
            </c:rich>
          </c:tx>
          <c:layout>
            <c:manualLayout>
              <c:xMode val="edge"/>
              <c:yMode val="edge"/>
              <c:x val="0.42950211580695269"/>
              <c:y val="0.92968197851054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442152"/>
        <c:crosses val="autoZero"/>
        <c:crossBetween val="midCat"/>
      </c:valAx>
      <c:valAx>
        <c:axId val="67644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% Air Voids</a:t>
                </a:r>
              </a:p>
            </c:rich>
          </c:tx>
          <c:layout>
            <c:manualLayout>
              <c:xMode val="edge"/>
              <c:yMode val="edge"/>
              <c:x val="4.5666211366436338E-2"/>
              <c:y val="0.38658669596923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444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62354705661798"/>
          <c:y val="0.61925255616303687"/>
          <c:w val="0.24334243933793989"/>
          <c:h val="8.042080602180901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TUS-36</a:t>
            </a:r>
            <a:r>
              <a:rPr lang="en-US" sz="2000" b="1" baseline="0"/>
              <a:t> Bulk Dielectric Correlation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8194750656167978"/>
                  <c:y val="-2.3344269466316712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'15 17 23'!$D$3:$D$11</c:f>
              <c:numCache>
                <c:formatCode>General</c:formatCode>
                <c:ptCount val="9"/>
                <c:pt idx="0">
                  <c:v>5.0350000000000001</c:v>
                </c:pt>
                <c:pt idx="1">
                  <c:v>4.72</c:v>
                </c:pt>
                <c:pt idx="2">
                  <c:v>4.32</c:v>
                </c:pt>
                <c:pt idx="3">
                  <c:v>5.1449999999999996</c:v>
                </c:pt>
                <c:pt idx="4">
                  <c:v>4.72</c:v>
                </c:pt>
                <c:pt idx="5">
                  <c:v>4.4000000000000004</c:v>
                </c:pt>
                <c:pt idx="6">
                  <c:v>5.13</c:v>
                </c:pt>
                <c:pt idx="7">
                  <c:v>4.7300000000000004</c:v>
                </c:pt>
                <c:pt idx="8">
                  <c:v>4.3650000000000002</c:v>
                </c:pt>
              </c:numCache>
            </c:numRef>
          </c:xVal>
          <c:yVal>
            <c:numRef>
              <c:f>'15 17 23'!$H$3:$H$11</c:f>
              <c:numCache>
                <c:formatCode>0.0%</c:formatCode>
                <c:ptCount val="9"/>
                <c:pt idx="0">
                  <c:v>3.8714991999999948E-2</c:v>
                </c:pt>
                <c:pt idx="1">
                  <c:v>8.237232299999997E-2</c:v>
                </c:pt>
                <c:pt idx="2">
                  <c:v>0.11902800700000005</c:v>
                </c:pt>
                <c:pt idx="3">
                  <c:v>3.9473683999999953E-2</c:v>
                </c:pt>
                <c:pt idx="4">
                  <c:v>8.5115131999999982E-2</c:v>
                </c:pt>
                <c:pt idx="5">
                  <c:v>0.11965460500000002</c:v>
                </c:pt>
                <c:pt idx="6">
                  <c:v>3.7098104000000021E-2</c:v>
                </c:pt>
                <c:pt idx="7">
                  <c:v>7.9554823000000052E-2</c:v>
                </c:pt>
                <c:pt idx="8">
                  <c:v>0.11830173099999997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37-4AB8-B712-FD2EF4CFA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6063976"/>
        <c:axId val="986059384"/>
      </c:scatterChart>
      <c:valAx>
        <c:axId val="986063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Bulk</a:t>
                </a:r>
                <a:r>
                  <a:rPr lang="en-US" sz="1400" b="1" baseline="0" dirty="0"/>
                  <a:t> Dielectric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059384"/>
        <c:crosses val="autoZero"/>
        <c:crossBetween val="midCat"/>
      </c:valAx>
      <c:valAx>
        <c:axId val="98605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Air Voids</a:t>
                </a:r>
                <a:r>
                  <a:rPr lang="en-US" sz="1400" b="1" baseline="0" dirty="0"/>
                  <a:t> (%)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063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426" cy="464981"/>
          </a:xfrm>
          <a:prstGeom prst="rect">
            <a:avLst/>
          </a:prstGeom>
        </p:spPr>
        <p:txBody>
          <a:bodyPr vert="horz" lIns="91527" tIns="45763" rIns="91527" bIns="457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9" y="2"/>
            <a:ext cx="3038426" cy="464981"/>
          </a:xfrm>
          <a:prstGeom prst="rect">
            <a:avLst/>
          </a:prstGeom>
        </p:spPr>
        <p:txBody>
          <a:bodyPr vert="horz" lIns="91527" tIns="45763" rIns="91527" bIns="45763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8426" cy="464981"/>
          </a:xfrm>
          <a:prstGeom prst="rect">
            <a:avLst/>
          </a:prstGeom>
        </p:spPr>
        <p:txBody>
          <a:bodyPr vert="horz" lIns="91527" tIns="45763" rIns="91527" bIns="457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9" y="8829822"/>
            <a:ext cx="3038426" cy="464981"/>
          </a:xfrm>
          <a:prstGeom prst="rect">
            <a:avLst/>
          </a:prstGeom>
        </p:spPr>
        <p:txBody>
          <a:bodyPr vert="horz" lIns="91527" tIns="45763" rIns="91527" bIns="45763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7628" cy="464820"/>
          </a:xfrm>
          <a:prstGeom prst="rect">
            <a:avLst/>
          </a:prstGeom>
        </p:spPr>
        <p:txBody>
          <a:bodyPr vert="horz" lIns="91190" tIns="45594" rIns="91190" bIns="455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8" y="1"/>
            <a:ext cx="3037628" cy="464820"/>
          </a:xfrm>
          <a:prstGeom prst="rect">
            <a:avLst/>
          </a:prstGeom>
        </p:spPr>
        <p:txBody>
          <a:bodyPr vert="horz" lIns="91190" tIns="45594" rIns="91190" bIns="45594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0" tIns="45594" rIns="91190" bIns="455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5792"/>
            <a:ext cx="5607684" cy="4183380"/>
          </a:xfrm>
          <a:prstGeom prst="rect">
            <a:avLst/>
          </a:prstGeom>
        </p:spPr>
        <p:txBody>
          <a:bodyPr vert="horz" lIns="91190" tIns="45594" rIns="91190" bIns="455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991"/>
            <a:ext cx="3037628" cy="464820"/>
          </a:xfrm>
          <a:prstGeom prst="rect">
            <a:avLst/>
          </a:prstGeom>
        </p:spPr>
        <p:txBody>
          <a:bodyPr vert="horz" lIns="91190" tIns="45594" rIns="91190" bIns="455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8" y="8829991"/>
            <a:ext cx="3037628" cy="464820"/>
          </a:xfrm>
          <a:prstGeom prst="rect">
            <a:avLst/>
          </a:prstGeom>
        </p:spPr>
        <p:txBody>
          <a:bodyPr vert="horz" lIns="91190" tIns="45594" rIns="91190" bIns="45594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3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Sargand Nuclear R2= 0.596, PQI R2= 0.590</a:t>
            </a:r>
          </a:p>
          <a:p>
            <a:r>
              <a:rPr lang="en-US" dirty="0"/>
              <a:t>ODOT performed 7 projects w. RDM Avg. R2 = .88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7EC-0248-4205-BE73-33DC0EA24D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6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/>
              <a:t>Locations tested.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6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Sargand Nuclear R2= 0.596, PQI R2= 0.590</a:t>
            </a:r>
          </a:p>
          <a:p>
            <a:r>
              <a:rPr lang="en-US" dirty="0"/>
              <a:t>ODOT performed 7 projects w. RDM Avg. R2 = .88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7EC-0248-4205-BE73-33DC0EA24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3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Gyratory sample correlation was strong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Still validating with field core data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Appears to be a data shift from preliminary analysis.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7EC-0248-4205-BE73-33DC0EA24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Gyratory sample correlation was strong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Still validating with field core data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Appears to be a data shift from preliminary analysis.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7EC-0248-4205-BE73-33DC0EA24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Gyratory sample correlation was strong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Still validating with field core data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Appears to be a data shift from preliminary analysis.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7EC-0248-4205-BE73-33DC0EA24D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Gyratory sample correlation was low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Still validating with field core data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Appears to be a data shift from preliminary analysis.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7EC-0248-4205-BE73-33DC0EA24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4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Sargand Nuclear R2= 0.596, PQI R2= 0.590</a:t>
            </a:r>
          </a:p>
          <a:p>
            <a:r>
              <a:rPr lang="en-US" dirty="0"/>
              <a:t>ODOT performed 7 projects w. RDM Avg. R2 = .88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7EC-0248-4205-BE73-33DC0EA24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3" y="5355730"/>
            <a:ext cx="4023360" cy="699402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18" y="6324600"/>
            <a:ext cx="2104062" cy="3657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  <p:sldLayoutId id="2147483727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2914650" algn="l"/>
              </a:tabLst>
            </a:pPr>
            <a:r>
              <a:rPr lang="en-US" b="1" dirty="0"/>
              <a:t>2020 DPS Pooled Fund Meeting</a:t>
            </a:r>
            <a:br>
              <a:rPr lang="en-US" sz="2400" b="1" dirty="0"/>
            </a:br>
            <a:r>
              <a:rPr lang="en-US" sz="2400" b="1" dirty="0"/>
              <a:t>• October 14, 2020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5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93497D-D0DC-411F-A758-16670B635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68" b="82097" l="0" r="100000">
                        <a14:foregroundMark x1="93548" y1="64032" x2="93548" y2="64032"/>
                        <a14:foregroundMark x1="7742" y1="64032" x2="7742" y2="64032"/>
                        <a14:foregroundMark x1="90000" y1="63226" x2="90000" y2="63226"/>
                        <a14:foregroundMark x1="41452" y1="58387" x2="41452" y2="58387"/>
                        <a14:foregroundMark x1="36935" y1="57742" x2="36935" y2="57742"/>
                        <a14:foregroundMark x1="33065" y1="57258" x2="33065" y2="57258"/>
                        <a14:foregroundMark x1="30645" y1="57258" x2="30645" y2="57258"/>
                        <a14:foregroundMark x1="25161" y1="58226" x2="25161" y2="58226"/>
                        <a14:foregroundMark x1="9839" y1="55806" x2="9839" y2="55806"/>
                        <a14:foregroundMark x1="20323" y1="56774" x2="20323" y2="56774"/>
                        <a14:foregroundMark x1="17258" y1="57258" x2="17258" y2="57258"/>
                        <a14:foregroundMark x1="15968" y1="57258" x2="15968" y2="57258"/>
                        <a14:foregroundMark x1="9032" y1="54839" x2="9032" y2="54839"/>
                        <a14:foregroundMark x1="11613" y1="57903" x2="11613" y2="57903"/>
                        <a14:foregroundMark x1="98548" y1="65323" x2="98548" y2="65323"/>
                        <a14:backgroundMark x1="20000" y1="52581" x2="20000" y2="52581"/>
                        <a14:backgroundMark x1="33226" y1="59677" x2="33226" y2="59677"/>
                        <a14:backgroundMark x1="9839" y1="56935" x2="9839" y2="56935"/>
                        <a14:backgroundMark x1="10484" y1="57581" x2="10484" y2="57581"/>
                        <a14:backgroundMark x1="8548" y1="56774" x2="8548" y2="56774"/>
                        <a14:backgroundMark x1="11613" y1="57419" x2="11613" y2="57419"/>
                      </a14:backgroundRemoval>
                    </a14:imgEffect>
                  </a14:imgLayer>
                </a14:imgProps>
              </a:ext>
            </a:extLst>
          </a:blip>
          <a:srcRect t="7343" b="17124"/>
          <a:stretch/>
        </p:blipFill>
        <p:spPr>
          <a:xfrm>
            <a:off x="7543800" y="3592606"/>
            <a:ext cx="3530906" cy="266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8C31A1-3040-42C6-8B1D-92EA07EC61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91" b="7473"/>
          <a:stretch/>
        </p:blipFill>
        <p:spPr>
          <a:xfrm>
            <a:off x="8763000" y="1236681"/>
            <a:ext cx="3211830" cy="266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3FD8D-D1B0-4ABD-B138-1202530016A2}"/>
              </a:ext>
            </a:extLst>
          </p:cNvPr>
          <p:cNvSpPr txBox="1"/>
          <p:nvPr/>
        </p:nvSpPr>
        <p:spPr>
          <a:xfrm>
            <a:off x="588371" y="1676400"/>
            <a:ext cx="7869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+mn-lt"/>
              </a:rPr>
              <a:t> Machine Comparisons </a:t>
            </a:r>
          </a:p>
          <a:p>
            <a:r>
              <a:rPr lang="en-US" sz="2800" dirty="0">
                <a:latin typeface="+mn-lt"/>
              </a:rPr>
              <a:t>	– Precision &amp; Bias</a:t>
            </a:r>
          </a:p>
          <a:p>
            <a:r>
              <a:rPr lang="en-US" sz="2800" dirty="0">
                <a:latin typeface="+mn-lt"/>
              </a:rPr>
              <a:t>	- QC/QA Procedure &amp; Tolerance </a:t>
            </a:r>
          </a:p>
          <a:p>
            <a:r>
              <a:rPr lang="en-US" sz="2800" dirty="0">
                <a:latin typeface="+mn-lt"/>
              </a:rPr>
              <a:t>2. Gyratory Procedures</a:t>
            </a:r>
          </a:p>
          <a:p>
            <a:r>
              <a:rPr lang="en-US" sz="2800" dirty="0">
                <a:latin typeface="+mn-lt"/>
              </a:rPr>
              <a:t>3. Collection Procedures (Swerve? Long. Joints?)</a:t>
            </a:r>
          </a:p>
          <a:p>
            <a:r>
              <a:rPr lang="en-US" sz="2800" dirty="0">
                <a:latin typeface="+mn-lt"/>
              </a:rPr>
              <a:t>4. VETA for analysis</a:t>
            </a:r>
          </a:p>
          <a:p>
            <a:r>
              <a:rPr lang="en-US" sz="2800" dirty="0">
                <a:latin typeface="+mn-lt"/>
              </a:rPr>
              <a:t>5. Specs for Pilot Projects</a:t>
            </a:r>
          </a:p>
          <a:p>
            <a:pPr marL="342900" indent="-342900">
              <a:buAutoNum type="arabicPeriod"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44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6707" y="1943100"/>
            <a:ext cx="2738587" cy="2971800"/>
          </a:xfrm>
          <a:prstGeom prst="roundRect">
            <a:avLst>
              <a:gd name="adj" fmla="val 11102"/>
            </a:avLst>
          </a:prstGeom>
          <a:solidFill>
            <a:schemeClr val="tx2"/>
          </a:solidFill>
          <a:ln w="1968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latin typeface="+mj-lt"/>
              </a:rPr>
              <a:t>Last updated </a:t>
            </a:r>
            <a:fld id="{CDA22860-E94C-4AD2-BD07-62D8D5C23F96}" type="datetime1">
              <a:rPr lang="en-US" b="1" i="1" smtClean="0">
                <a:latin typeface="+mj-lt"/>
              </a:rPr>
              <a:t>10/13/2020</a:t>
            </a:fld>
            <a:endParaRPr lang="en-US" b="1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1639"/>
            <a:ext cx="9144000" cy="2308324"/>
          </a:xfrm>
        </p:spPr>
        <p:txBody>
          <a:bodyPr/>
          <a:lstStyle/>
          <a:p>
            <a:r>
              <a:rPr lang="en-US" sz="4800" b="1" dirty="0"/>
              <a:t>Asphalt density measurement with Dielectric Profile Method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9144000" cy="1371600"/>
          </a:xfrm>
        </p:spPr>
        <p:txBody>
          <a:bodyPr/>
          <a:lstStyle/>
          <a:p>
            <a:r>
              <a:rPr lang="en-US" dirty="0"/>
              <a:t>Craig E. Landefeld, P.E.</a:t>
            </a:r>
          </a:p>
          <a:p>
            <a:r>
              <a:rPr lang="en-US" dirty="0"/>
              <a:t>ODOT Office of Pavement Engineering</a:t>
            </a:r>
          </a:p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DPS Pooled Fund Meeting 2020.10.14</a:t>
            </a:r>
          </a:p>
        </p:txBody>
      </p:sp>
    </p:spTree>
    <p:extLst>
      <p:ext uri="{BB962C8B-B14F-4D97-AF65-F5344CB8AC3E}">
        <p14:creationId xmlns:p14="http://schemas.microsoft.com/office/powerpoint/2010/main" val="342752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2015" y="1257458"/>
            <a:ext cx="2171700" cy="43430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2018 Projects</a:t>
            </a:r>
          </a:p>
          <a:p>
            <a:r>
              <a:rPr lang="en-US" sz="2400" dirty="0"/>
              <a:t>FRA 270</a:t>
            </a:r>
          </a:p>
          <a:p>
            <a:r>
              <a:rPr lang="en-US" sz="2400" dirty="0"/>
              <a:t>SAN 6</a:t>
            </a:r>
          </a:p>
          <a:p>
            <a:r>
              <a:rPr lang="en-US" sz="2400" dirty="0"/>
              <a:t>HAN 75/68</a:t>
            </a:r>
          </a:p>
          <a:p>
            <a:r>
              <a:rPr lang="en-US" sz="2400" dirty="0"/>
              <a:t>VIN 50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821019-C12A-43B4-ABED-1279F18F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109346"/>
            <a:ext cx="4343400" cy="494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65F884E-9DF9-4F52-82A0-98D9A36EB667}"/>
              </a:ext>
            </a:extLst>
          </p:cNvPr>
          <p:cNvSpPr txBox="1">
            <a:spLocks/>
          </p:cNvSpPr>
          <p:nvPr/>
        </p:nvSpPr>
        <p:spPr bwMode="auto">
          <a:xfrm>
            <a:off x="2514600" y="1257458"/>
            <a:ext cx="2133600" cy="43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4pPr>
            <a:lvl5pPr marL="2401888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88" algn="l"/>
              </a:tabLst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2019 Projects</a:t>
            </a:r>
          </a:p>
          <a:p>
            <a:r>
              <a:rPr lang="en-US" sz="2400" dirty="0"/>
              <a:t>WIL 191</a:t>
            </a:r>
          </a:p>
          <a:p>
            <a:r>
              <a:rPr lang="en-US" sz="2400" dirty="0"/>
              <a:t>GUE 77</a:t>
            </a:r>
          </a:p>
          <a:p>
            <a:r>
              <a:rPr lang="en-US" sz="2400" dirty="0"/>
              <a:t>FRA 71</a:t>
            </a:r>
          </a:p>
          <a:p>
            <a:r>
              <a:rPr lang="en-US" sz="2400" dirty="0"/>
              <a:t>ALL 75</a:t>
            </a:r>
          </a:p>
          <a:p>
            <a:r>
              <a:rPr lang="en-US" sz="2400" dirty="0"/>
              <a:t>ROS 35</a:t>
            </a:r>
          </a:p>
          <a:p>
            <a:endParaRPr lang="en-US" sz="2400" kern="0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sz="2400" kern="0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sz="2400" kern="0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sz="2400" kern="0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69ECA9A-6ECD-407B-B40B-28881DCD927D}"/>
              </a:ext>
            </a:extLst>
          </p:cNvPr>
          <p:cNvSpPr txBox="1">
            <a:spLocks/>
          </p:cNvSpPr>
          <p:nvPr/>
        </p:nvSpPr>
        <p:spPr bwMode="auto">
          <a:xfrm>
            <a:off x="4779085" y="1278235"/>
            <a:ext cx="2133600" cy="43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4pPr>
            <a:lvl5pPr marL="2401888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88" algn="l"/>
              </a:tabLst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2020 Projects</a:t>
            </a:r>
          </a:p>
          <a:p>
            <a:r>
              <a:rPr lang="en-US" sz="2400" dirty="0"/>
              <a:t>RIC 71</a:t>
            </a:r>
          </a:p>
          <a:p>
            <a:r>
              <a:rPr lang="en-US" sz="2400" dirty="0"/>
              <a:t>TUS 36</a:t>
            </a:r>
          </a:p>
          <a:p>
            <a:r>
              <a:rPr lang="en-US" sz="2400" dirty="0"/>
              <a:t>MAD 70</a:t>
            </a:r>
          </a:p>
          <a:p>
            <a:endParaRPr lang="en-US" sz="2400" kern="0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sz="2400" kern="0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sz="2400" kern="0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sz="24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D9519-30C0-4BFE-8719-12D565F65513}"/>
              </a:ext>
            </a:extLst>
          </p:cNvPr>
          <p:cNvSpPr txBox="1"/>
          <p:nvPr/>
        </p:nvSpPr>
        <p:spPr>
          <a:xfrm>
            <a:off x="363860" y="4202050"/>
            <a:ext cx="5046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2020 Focus: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+mn-lt"/>
              </a:rPr>
              <a:t>Machine Comparisons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+mn-lt"/>
              </a:rPr>
              <a:t>Swerve Collection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+mn-lt"/>
              </a:rPr>
              <a:t>Gyratory Procedures</a:t>
            </a:r>
          </a:p>
        </p:txBody>
      </p:sp>
    </p:spTree>
    <p:extLst>
      <p:ext uri="{BB962C8B-B14F-4D97-AF65-F5344CB8AC3E}">
        <p14:creationId xmlns:p14="http://schemas.microsoft.com/office/powerpoint/2010/main" val="382453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74" y="1327453"/>
            <a:ext cx="6505726" cy="472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Correlation Results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 NRRA Pavement Workshop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68" b="82097" l="0" r="100000">
                        <a14:foregroundMark x1="93548" y1="64032" x2="93548" y2="64032"/>
                        <a14:foregroundMark x1="7742" y1="64032" x2="7742" y2="64032"/>
                        <a14:foregroundMark x1="90000" y1="63226" x2="90000" y2="63226"/>
                        <a14:foregroundMark x1="41452" y1="58387" x2="41452" y2="58387"/>
                        <a14:foregroundMark x1="36935" y1="57742" x2="36935" y2="57742"/>
                        <a14:foregroundMark x1="33065" y1="57258" x2="33065" y2="57258"/>
                        <a14:foregroundMark x1="30645" y1="57258" x2="30645" y2="57258"/>
                        <a14:foregroundMark x1="25161" y1="58226" x2="25161" y2="58226"/>
                        <a14:foregroundMark x1="9839" y1="55806" x2="9839" y2="55806"/>
                        <a14:foregroundMark x1="20323" y1="56774" x2="20323" y2="56774"/>
                        <a14:foregroundMark x1="17258" y1="57258" x2="17258" y2="57258"/>
                        <a14:foregroundMark x1="15968" y1="57258" x2="15968" y2="57258"/>
                        <a14:foregroundMark x1="9032" y1="54839" x2="9032" y2="54839"/>
                        <a14:foregroundMark x1="11613" y1="57903" x2="11613" y2="57903"/>
                        <a14:foregroundMark x1="98548" y1="65323" x2="98548" y2="65323"/>
                        <a14:backgroundMark x1="20000" y1="52581" x2="20000" y2="52581"/>
                        <a14:backgroundMark x1="33226" y1="59677" x2="33226" y2="59677"/>
                        <a14:backgroundMark x1="9839" y1="56935" x2="9839" y2="56935"/>
                        <a14:backgroundMark x1="10484" y1="57581" x2="10484" y2="57581"/>
                        <a14:backgroundMark x1="8548" y1="56774" x2="8548" y2="56774"/>
                        <a14:backgroundMark x1="11613" y1="57419" x2="11613" y2="57419"/>
                      </a14:backgroundRemoval>
                    </a14:imgEffect>
                  </a14:imgLayer>
                </a14:imgProps>
              </a:ext>
            </a:extLst>
          </a:blip>
          <a:srcRect t="7343" b="17124"/>
          <a:stretch/>
        </p:blipFill>
        <p:spPr>
          <a:xfrm>
            <a:off x="7010400" y="3063299"/>
            <a:ext cx="2589638" cy="1956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A77E0-872E-48A4-9987-49883424EA57}"/>
              </a:ext>
            </a:extLst>
          </p:cNvPr>
          <p:cNvSpPr txBox="1"/>
          <p:nvPr/>
        </p:nvSpPr>
        <p:spPr>
          <a:xfrm>
            <a:off x="7391400" y="1159090"/>
            <a:ext cx="404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RDM Correlation Comparison</a:t>
            </a:r>
            <a:r>
              <a:rPr lang="en-US" dirty="0">
                <a:latin typeface="+mj-lt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2ACA5-6BCE-4335-A366-3E2319EB4402}"/>
              </a:ext>
            </a:extLst>
          </p:cNvPr>
          <p:cNvSpPr txBox="1"/>
          <p:nvPr/>
        </p:nvSpPr>
        <p:spPr>
          <a:xfrm>
            <a:off x="6858000" y="2240454"/>
            <a:ext cx="126848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Best R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= 0.99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Worst R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= 0.70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Avg. R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= 0.88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724D34-EA25-4382-8287-E825B1D67C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902"/>
          <a:stretch/>
        </p:blipFill>
        <p:spPr>
          <a:xfrm>
            <a:off x="298334" y="1558382"/>
            <a:ext cx="5638800" cy="3800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1" b="97442" l="9840" r="89703">
                        <a14:foregroundMark x1="49428" y1="70465" x2="49428" y2="7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209" y="4887674"/>
            <a:ext cx="1460318" cy="1436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8222" r="96889">
                        <a14:foregroundMark x1="56000" y1="42444" x2="56000" y2="42444"/>
                        <a14:foregroundMark x1="73778" y1="37333" x2="73778" y2="3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652" y="4941863"/>
            <a:ext cx="1391038" cy="13910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481D0F-88BB-4082-9EA5-53C27C1FB508}"/>
              </a:ext>
            </a:extLst>
          </p:cNvPr>
          <p:cNvSpPr txBox="1"/>
          <p:nvPr/>
        </p:nvSpPr>
        <p:spPr>
          <a:xfrm>
            <a:off x="4783203" y="5053397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(Williams, 2008)</a:t>
            </a:r>
          </a:p>
        </p:txBody>
      </p:sp>
    </p:spTree>
    <p:extLst>
      <p:ext uri="{BB962C8B-B14F-4D97-AF65-F5344CB8AC3E}">
        <p14:creationId xmlns:p14="http://schemas.microsoft.com/office/powerpoint/2010/main" val="355796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 I-71 Gyratory Sample Calibration Results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7800" y="6322807"/>
            <a:ext cx="7756218" cy="365760"/>
          </a:xfrm>
        </p:spPr>
        <p:txBody>
          <a:bodyPr/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68" b="82097" l="0" r="100000">
                        <a14:foregroundMark x1="93548" y1="64032" x2="93548" y2="64032"/>
                        <a14:foregroundMark x1="7742" y1="64032" x2="7742" y2="64032"/>
                        <a14:foregroundMark x1="90000" y1="63226" x2="90000" y2="63226"/>
                        <a14:foregroundMark x1="41452" y1="58387" x2="41452" y2="58387"/>
                        <a14:foregroundMark x1="36935" y1="57742" x2="36935" y2="57742"/>
                        <a14:foregroundMark x1="33065" y1="57258" x2="33065" y2="57258"/>
                        <a14:foregroundMark x1="30645" y1="57258" x2="30645" y2="57258"/>
                        <a14:foregroundMark x1="25161" y1="58226" x2="25161" y2="58226"/>
                        <a14:foregroundMark x1="9839" y1="55806" x2="9839" y2="55806"/>
                        <a14:foregroundMark x1="20323" y1="56774" x2="20323" y2="56774"/>
                        <a14:foregroundMark x1="17258" y1="57258" x2="17258" y2="57258"/>
                        <a14:foregroundMark x1="15968" y1="57258" x2="15968" y2="57258"/>
                        <a14:foregroundMark x1="9032" y1="54839" x2="9032" y2="54839"/>
                        <a14:foregroundMark x1="11613" y1="57903" x2="11613" y2="57903"/>
                        <a14:foregroundMark x1="98548" y1="65323" x2="98548" y2="65323"/>
                        <a14:backgroundMark x1="20000" y1="52581" x2="20000" y2="52581"/>
                        <a14:backgroundMark x1="33226" y1="59677" x2="33226" y2="59677"/>
                        <a14:backgroundMark x1="9839" y1="56935" x2="9839" y2="56935"/>
                        <a14:backgroundMark x1="10484" y1="57581" x2="10484" y2="57581"/>
                        <a14:backgroundMark x1="8548" y1="56774" x2="8548" y2="56774"/>
                        <a14:backgroundMark x1="11613" y1="57419" x2="11613" y2="57419"/>
                      </a14:backgroundRemoval>
                    </a14:imgEffect>
                  </a14:imgLayer>
                </a14:imgProps>
              </a:ext>
            </a:extLst>
          </a:blip>
          <a:srcRect t="7343" b="17124"/>
          <a:stretch/>
        </p:blipFill>
        <p:spPr>
          <a:xfrm>
            <a:off x="7696200" y="3688976"/>
            <a:ext cx="3530906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E58584-B6D8-45E9-81E2-43260A39E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7" t="14005" r="8333" b="12662"/>
          <a:stretch/>
        </p:blipFill>
        <p:spPr>
          <a:xfrm>
            <a:off x="7848600" y="1299882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FA289F-9B6D-44EE-9115-4CFC47F65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91078"/>
              </p:ext>
            </p:extLst>
          </p:nvPr>
        </p:nvGraphicFramePr>
        <p:xfrm>
          <a:off x="228600" y="1066800"/>
          <a:ext cx="73152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937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 I-71 Predicted vs. Core density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7800" y="6322807"/>
            <a:ext cx="7756218" cy="365760"/>
          </a:xfrm>
        </p:spPr>
        <p:txBody>
          <a:bodyPr/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58584-B6D8-45E9-81E2-43260A39E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4005" r="8333" b="12662"/>
          <a:stretch/>
        </p:blipFill>
        <p:spPr>
          <a:xfrm>
            <a:off x="8077200" y="980079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F6D275-60BA-4E54-A3CE-4CB93D98E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82375"/>
              </p:ext>
            </p:extLst>
          </p:nvPr>
        </p:nvGraphicFramePr>
        <p:xfrm>
          <a:off x="457200" y="1299882"/>
          <a:ext cx="7010400" cy="4643719"/>
        </p:xfrm>
        <a:graphic>
          <a:graphicData uri="http://schemas.openxmlformats.org/drawingml/2006/table">
            <a:tbl>
              <a:tblPr/>
              <a:tblGrid>
                <a:gridCol w="1118468">
                  <a:extLst>
                    <a:ext uri="{9D8B030D-6E8A-4147-A177-3AD203B41FA5}">
                      <a16:colId xmlns:a16="http://schemas.microsoft.com/office/drawing/2014/main" val="1386957990"/>
                    </a:ext>
                  </a:extLst>
                </a:gridCol>
                <a:gridCol w="958687">
                  <a:extLst>
                    <a:ext uri="{9D8B030D-6E8A-4147-A177-3AD203B41FA5}">
                      <a16:colId xmlns:a16="http://schemas.microsoft.com/office/drawing/2014/main" val="2189729088"/>
                    </a:ext>
                  </a:extLst>
                </a:gridCol>
                <a:gridCol w="1199445">
                  <a:extLst>
                    <a:ext uri="{9D8B030D-6E8A-4147-A177-3AD203B41FA5}">
                      <a16:colId xmlns:a16="http://schemas.microsoft.com/office/drawing/2014/main" val="3112823386"/>
                    </a:ext>
                  </a:extLst>
                </a:gridCol>
                <a:gridCol w="1456918">
                  <a:extLst>
                    <a:ext uri="{9D8B030D-6E8A-4147-A177-3AD203B41FA5}">
                      <a16:colId xmlns:a16="http://schemas.microsoft.com/office/drawing/2014/main" val="2213157517"/>
                    </a:ext>
                  </a:extLst>
                </a:gridCol>
                <a:gridCol w="1178386">
                  <a:extLst>
                    <a:ext uri="{9D8B030D-6E8A-4147-A177-3AD203B41FA5}">
                      <a16:colId xmlns:a16="http://schemas.microsoft.com/office/drawing/2014/main" val="958337349"/>
                    </a:ext>
                  </a:extLst>
                </a:gridCol>
                <a:gridCol w="1098496">
                  <a:extLst>
                    <a:ext uri="{9D8B030D-6E8A-4147-A177-3AD203B41FA5}">
                      <a16:colId xmlns:a16="http://schemas.microsoft.com/office/drawing/2014/main" val="626666582"/>
                    </a:ext>
                  </a:extLst>
                </a:gridCol>
              </a:tblGrid>
              <a:tr h="80760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Dielectric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Density Prediction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Density Results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874015"/>
                  </a:ext>
                </a:extLst>
              </a:tr>
              <a:tr h="2523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0299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57656"/>
                  </a:ext>
                </a:extLst>
              </a:tr>
              <a:tr h="264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93750"/>
                  </a:ext>
                </a:extLst>
              </a:tr>
              <a:tr h="25237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6/17/2020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509832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931710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238128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861917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410867"/>
                  </a:ext>
                </a:extLst>
              </a:tr>
              <a:tr h="264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897151"/>
                  </a:ext>
                </a:extLst>
              </a:tr>
              <a:tr h="25237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6/23/2020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604624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521604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460296"/>
                  </a:ext>
                </a:extLst>
              </a:tr>
              <a:tr h="252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224744"/>
                  </a:ext>
                </a:extLst>
              </a:tr>
              <a:tr h="264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437177"/>
                  </a:ext>
                </a:extLst>
              </a:tr>
              <a:tr h="26499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41778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0E1F689-610A-4457-8579-0397D3796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466043"/>
            <a:ext cx="3657600" cy="273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16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 I-71 Predicted vs. Core density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7800" y="6322807"/>
            <a:ext cx="7756218" cy="365760"/>
          </a:xfrm>
        </p:spPr>
        <p:txBody>
          <a:bodyPr/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68" b="82097" l="0" r="100000">
                        <a14:foregroundMark x1="93548" y1="64032" x2="93548" y2="64032"/>
                        <a14:foregroundMark x1="7742" y1="64032" x2="7742" y2="64032"/>
                        <a14:foregroundMark x1="90000" y1="63226" x2="90000" y2="63226"/>
                        <a14:foregroundMark x1="41452" y1="58387" x2="41452" y2="58387"/>
                        <a14:foregroundMark x1="36935" y1="57742" x2="36935" y2="57742"/>
                        <a14:foregroundMark x1="33065" y1="57258" x2="33065" y2="57258"/>
                        <a14:foregroundMark x1="30645" y1="57258" x2="30645" y2="57258"/>
                        <a14:foregroundMark x1="25161" y1="58226" x2="25161" y2="58226"/>
                        <a14:foregroundMark x1="9839" y1="55806" x2="9839" y2="55806"/>
                        <a14:foregroundMark x1="20323" y1="56774" x2="20323" y2="56774"/>
                        <a14:foregroundMark x1="17258" y1="57258" x2="17258" y2="57258"/>
                        <a14:foregroundMark x1="15968" y1="57258" x2="15968" y2="57258"/>
                        <a14:foregroundMark x1="9032" y1="54839" x2="9032" y2="54839"/>
                        <a14:foregroundMark x1="11613" y1="57903" x2="11613" y2="57903"/>
                        <a14:foregroundMark x1="98548" y1="65323" x2="98548" y2="65323"/>
                        <a14:backgroundMark x1="20000" y1="52581" x2="20000" y2="52581"/>
                        <a14:backgroundMark x1="33226" y1="59677" x2="33226" y2="59677"/>
                        <a14:backgroundMark x1="9839" y1="56935" x2="9839" y2="56935"/>
                        <a14:backgroundMark x1="10484" y1="57581" x2="10484" y2="57581"/>
                        <a14:backgroundMark x1="8548" y1="56774" x2="8548" y2="56774"/>
                        <a14:backgroundMark x1="11613" y1="57419" x2="11613" y2="57419"/>
                      </a14:backgroundRemoval>
                    </a14:imgEffect>
                  </a14:imgLayer>
                </a14:imgProps>
              </a:ext>
            </a:extLst>
          </a:blip>
          <a:srcRect t="7343" b="17124"/>
          <a:stretch/>
        </p:blipFill>
        <p:spPr>
          <a:xfrm>
            <a:off x="7696200" y="3688976"/>
            <a:ext cx="3530906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E58584-B6D8-45E9-81E2-43260A39E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7" t="14005" r="8333" b="12662"/>
          <a:stretch/>
        </p:blipFill>
        <p:spPr>
          <a:xfrm>
            <a:off x="7848600" y="1299882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3846006-B86F-49CA-9E63-3172C9CB3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09458"/>
              </p:ext>
            </p:extLst>
          </p:nvPr>
        </p:nvGraphicFramePr>
        <p:xfrm>
          <a:off x="152400" y="1371600"/>
          <a:ext cx="7467600" cy="490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0E5CBD81-13A4-442C-B20C-F79C15D8A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6512" y="21336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TUS-US36 Gyratory Sample Calibration Results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7800" y="6322807"/>
            <a:ext cx="7756218" cy="365760"/>
          </a:xfrm>
        </p:spPr>
        <p:txBody>
          <a:bodyPr/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68" b="82097" l="0" r="100000">
                        <a14:foregroundMark x1="93548" y1="64032" x2="93548" y2="64032"/>
                        <a14:foregroundMark x1="7742" y1="64032" x2="7742" y2="64032"/>
                        <a14:foregroundMark x1="90000" y1="63226" x2="90000" y2="63226"/>
                        <a14:foregroundMark x1="41452" y1="58387" x2="41452" y2="58387"/>
                        <a14:foregroundMark x1="36935" y1="57742" x2="36935" y2="57742"/>
                        <a14:foregroundMark x1="33065" y1="57258" x2="33065" y2="57258"/>
                        <a14:foregroundMark x1="30645" y1="57258" x2="30645" y2="57258"/>
                        <a14:foregroundMark x1="25161" y1="58226" x2="25161" y2="58226"/>
                        <a14:foregroundMark x1="9839" y1="55806" x2="9839" y2="55806"/>
                        <a14:foregroundMark x1="20323" y1="56774" x2="20323" y2="56774"/>
                        <a14:foregroundMark x1="17258" y1="57258" x2="17258" y2="57258"/>
                        <a14:foregroundMark x1="15968" y1="57258" x2="15968" y2="57258"/>
                        <a14:foregroundMark x1="9032" y1="54839" x2="9032" y2="54839"/>
                        <a14:foregroundMark x1="11613" y1="57903" x2="11613" y2="57903"/>
                        <a14:foregroundMark x1="98548" y1="65323" x2="98548" y2="65323"/>
                        <a14:backgroundMark x1="20000" y1="52581" x2="20000" y2="52581"/>
                        <a14:backgroundMark x1="33226" y1="59677" x2="33226" y2="59677"/>
                        <a14:backgroundMark x1="9839" y1="56935" x2="9839" y2="56935"/>
                        <a14:backgroundMark x1="10484" y1="57581" x2="10484" y2="57581"/>
                        <a14:backgroundMark x1="8548" y1="56774" x2="8548" y2="56774"/>
                        <a14:backgroundMark x1="11613" y1="57419" x2="11613" y2="57419"/>
                      </a14:backgroundRemoval>
                    </a14:imgEffect>
                  </a14:imgLayer>
                </a14:imgProps>
              </a:ext>
            </a:extLst>
          </a:blip>
          <a:srcRect t="7343" b="17124"/>
          <a:stretch/>
        </p:blipFill>
        <p:spPr>
          <a:xfrm>
            <a:off x="7696200" y="3688080"/>
            <a:ext cx="3530906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E58584-B6D8-45E9-81E2-43260A39E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7" t="14005" r="8333" b="12662"/>
          <a:stretch/>
        </p:blipFill>
        <p:spPr>
          <a:xfrm>
            <a:off x="7848600" y="1299882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CF5775-4F78-4CF7-B8FD-09FB10604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90344"/>
              </p:ext>
            </p:extLst>
          </p:nvPr>
        </p:nvGraphicFramePr>
        <p:xfrm>
          <a:off x="203353" y="1226081"/>
          <a:ext cx="7391400" cy="492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8124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TUS-US36 Machine comparison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DPS Pooled Fund Meeting 2020.10.14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7FEA20-BAF5-4037-81D3-B6439A346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21028"/>
              </p:ext>
            </p:extLst>
          </p:nvPr>
        </p:nvGraphicFramePr>
        <p:xfrm>
          <a:off x="457200" y="984773"/>
          <a:ext cx="6705600" cy="3352800"/>
        </p:xfrm>
        <a:graphic>
          <a:graphicData uri="http://schemas.openxmlformats.org/drawingml/2006/table">
            <a:tbl>
              <a:tblPr/>
              <a:tblGrid>
                <a:gridCol w="722326">
                  <a:extLst>
                    <a:ext uri="{9D8B030D-6E8A-4147-A177-3AD203B41FA5}">
                      <a16:colId xmlns:a16="http://schemas.microsoft.com/office/drawing/2014/main" val="3570765505"/>
                    </a:ext>
                  </a:extLst>
                </a:gridCol>
                <a:gridCol w="1071452">
                  <a:extLst>
                    <a:ext uri="{9D8B030D-6E8A-4147-A177-3AD203B41FA5}">
                      <a16:colId xmlns:a16="http://schemas.microsoft.com/office/drawing/2014/main" val="3981090175"/>
                    </a:ext>
                  </a:extLst>
                </a:gridCol>
                <a:gridCol w="878831">
                  <a:extLst>
                    <a:ext uri="{9D8B030D-6E8A-4147-A177-3AD203B41FA5}">
                      <a16:colId xmlns:a16="http://schemas.microsoft.com/office/drawing/2014/main" val="2139165880"/>
                    </a:ext>
                  </a:extLst>
                </a:gridCol>
                <a:gridCol w="601939">
                  <a:extLst>
                    <a:ext uri="{9D8B030D-6E8A-4147-A177-3AD203B41FA5}">
                      <a16:colId xmlns:a16="http://schemas.microsoft.com/office/drawing/2014/main" val="761265874"/>
                    </a:ext>
                  </a:extLst>
                </a:gridCol>
                <a:gridCol w="746405">
                  <a:extLst>
                    <a:ext uri="{9D8B030D-6E8A-4147-A177-3AD203B41FA5}">
                      <a16:colId xmlns:a16="http://schemas.microsoft.com/office/drawing/2014/main" val="2454174598"/>
                    </a:ext>
                  </a:extLst>
                </a:gridCol>
                <a:gridCol w="626016">
                  <a:extLst>
                    <a:ext uri="{9D8B030D-6E8A-4147-A177-3AD203B41FA5}">
                      <a16:colId xmlns:a16="http://schemas.microsoft.com/office/drawing/2014/main" val="1098176636"/>
                    </a:ext>
                  </a:extLst>
                </a:gridCol>
                <a:gridCol w="601939">
                  <a:extLst>
                    <a:ext uri="{9D8B030D-6E8A-4147-A177-3AD203B41FA5}">
                      <a16:colId xmlns:a16="http://schemas.microsoft.com/office/drawing/2014/main" val="4206504542"/>
                    </a:ext>
                  </a:extLst>
                </a:gridCol>
                <a:gridCol w="686210">
                  <a:extLst>
                    <a:ext uri="{9D8B030D-6E8A-4147-A177-3AD203B41FA5}">
                      <a16:colId xmlns:a16="http://schemas.microsoft.com/office/drawing/2014/main" val="174875504"/>
                    </a:ext>
                  </a:extLst>
                </a:gridCol>
                <a:gridCol w="770482">
                  <a:extLst>
                    <a:ext uri="{9D8B030D-6E8A-4147-A177-3AD203B41FA5}">
                      <a16:colId xmlns:a16="http://schemas.microsoft.com/office/drawing/2014/main" val="2141113417"/>
                    </a:ext>
                  </a:extLst>
                </a:gridCol>
              </a:tblGrid>
              <a:tr h="728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TUS-36 Machine Statistic Comparison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06750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Day/Lot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097765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439511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575724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1645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956993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778142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802421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A93497D-D0DC-411F-A758-16670B635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68" b="82097" l="0" r="100000">
                        <a14:foregroundMark x1="93548" y1="64032" x2="93548" y2="64032"/>
                        <a14:foregroundMark x1="7742" y1="64032" x2="7742" y2="64032"/>
                        <a14:foregroundMark x1="90000" y1="63226" x2="90000" y2="63226"/>
                        <a14:foregroundMark x1="41452" y1="58387" x2="41452" y2="58387"/>
                        <a14:foregroundMark x1="36935" y1="57742" x2="36935" y2="57742"/>
                        <a14:foregroundMark x1="33065" y1="57258" x2="33065" y2="57258"/>
                        <a14:foregroundMark x1="30645" y1="57258" x2="30645" y2="57258"/>
                        <a14:foregroundMark x1="25161" y1="58226" x2="25161" y2="58226"/>
                        <a14:foregroundMark x1="9839" y1="55806" x2="9839" y2="55806"/>
                        <a14:foregroundMark x1="20323" y1="56774" x2="20323" y2="56774"/>
                        <a14:foregroundMark x1="17258" y1="57258" x2="17258" y2="57258"/>
                        <a14:foregroundMark x1="15968" y1="57258" x2="15968" y2="57258"/>
                        <a14:foregroundMark x1="9032" y1="54839" x2="9032" y2="54839"/>
                        <a14:foregroundMark x1="11613" y1="57903" x2="11613" y2="57903"/>
                        <a14:foregroundMark x1="98548" y1="65323" x2="98548" y2="65323"/>
                        <a14:backgroundMark x1="20000" y1="52581" x2="20000" y2="52581"/>
                        <a14:backgroundMark x1="33226" y1="59677" x2="33226" y2="59677"/>
                        <a14:backgroundMark x1="9839" y1="56935" x2="9839" y2="56935"/>
                        <a14:backgroundMark x1="10484" y1="57581" x2="10484" y2="57581"/>
                        <a14:backgroundMark x1="8548" y1="56774" x2="8548" y2="56774"/>
                        <a14:backgroundMark x1="11613" y1="57419" x2="11613" y2="57419"/>
                      </a14:backgroundRemoval>
                    </a14:imgEffect>
                  </a14:imgLayer>
                </a14:imgProps>
              </a:ext>
            </a:extLst>
          </a:blip>
          <a:srcRect t="7343" b="17124"/>
          <a:stretch/>
        </p:blipFill>
        <p:spPr>
          <a:xfrm>
            <a:off x="7543800" y="3592606"/>
            <a:ext cx="3530906" cy="266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8C31A1-3040-42C6-8B1D-92EA07EC61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91" b="7473"/>
          <a:stretch/>
        </p:blipFill>
        <p:spPr>
          <a:xfrm>
            <a:off x="8763000" y="1236681"/>
            <a:ext cx="3211830" cy="2667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A885185-57FF-4BC3-95DC-80013AC6A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66291"/>
              </p:ext>
            </p:extLst>
          </p:nvPr>
        </p:nvGraphicFramePr>
        <p:xfrm>
          <a:off x="990600" y="4495800"/>
          <a:ext cx="6172200" cy="1593980"/>
        </p:xfrm>
        <a:graphic>
          <a:graphicData uri="http://schemas.openxmlformats.org/drawingml/2006/table">
            <a:tbl>
              <a:tblPr/>
              <a:tblGrid>
                <a:gridCol w="1270805">
                  <a:extLst>
                    <a:ext uri="{9D8B030D-6E8A-4147-A177-3AD203B41FA5}">
                      <a16:colId xmlns:a16="http://schemas.microsoft.com/office/drawing/2014/main" val="2373875853"/>
                    </a:ext>
                  </a:extLst>
                </a:gridCol>
                <a:gridCol w="980279">
                  <a:extLst>
                    <a:ext uri="{9D8B030D-6E8A-4147-A177-3AD203B41FA5}">
                      <a16:colId xmlns:a16="http://schemas.microsoft.com/office/drawing/2014/main" val="1539401899"/>
                    </a:ext>
                  </a:extLst>
                </a:gridCol>
                <a:gridCol w="980279">
                  <a:extLst>
                    <a:ext uri="{9D8B030D-6E8A-4147-A177-3AD203B41FA5}">
                      <a16:colId xmlns:a16="http://schemas.microsoft.com/office/drawing/2014/main" val="3361879972"/>
                    </a:ext>
                  </a:extLst>
                </a:gridCol>
                <a:gridCol w="980279">
                  <a:extLst>
                    <a:ext uri="{9D8B030D-6E8A-4147-A177-3AD203B41FA5}">
                      <a16:colId xmlns:a16="http://schemas.microsoft.com/office/drawing/2014/main" val="847043951"/>
                    </a:ext>
                  </a:extLst>
                </a:gridCol>
                <a:gridCol w="980279">
                  <a:extLst>
                    <a:ext uri="{9D8B030D-6E8A-4147-A177-3AD203B41FA5}">
                      <a16:colId xmlns:a16="http://schemas.microsoft.com/office/drawing/2014/main" val="1376781177"/>
                    </a:ext>
                  </a:extLst>
                </a:gridCol>
                <a:gridCol w="980279">
                  <a:extLst>
                    <a:ext uri="{9D8B030D-6E8A-4147-A177-3AD203B41FA5}">
                      <a16:colId xmlns:a16="http://schemas.microsoft.com/office/drawing/2014/main" val="893530995"/>
                    </a:ext>
                  </a:extLst>
                </a:gridCol>
              </a:tblGrid>
              <a:tr h="31879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Voids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278592"/>
                  </a:ext>
                </a:extLst>
              </a:tr>
              <a:tr h="31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07/09/20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Dev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97839"/>
                  </a:ext>
                </a:extLst>
              </a:tr>
              <a:tr h="31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RDM 2.0 (13R)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812610"/>
                  </a:ext>
                </a:extLst>
              </a:tr>
              <a:tr h="31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RDM 1.0 (13R)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0.119825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687967"/>
                  </a:ext>
                </a:extLst>
              </a:tr>
              <a:tr h="31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474720"/>
                  </a:ext>
                </a:extLst>
              </a:tr>
            </a:tbl>
          </a:graphicData>
        </a:graphic>
      </p:graphicFrame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EA076426-D3B3-4A82-AF00-CBA39555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9800" y="14478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5D9F2B45-1A2E-48E6-B069-77357A68E907}" vid="{3AFC5C51-DE8D-4577-A74F-A9E219DAB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C61EB-F99C-416A-973D-C481945271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8f6485-d866-47f2-8ebc-7a2b1bdbd3a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1191A9-0F67-4A7E-B545-5B62BDB9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6485-d866-47f2-8ebc-7a2b1bdbd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ODOT-16by9 Dark Template</Template>
  <TotalTime>36880</TotalTime>
  <Words>645</Words>
  <Application>Microsoft Office PowerPoint</Application>
  <PresentationFormat>Widescreen</PresentationFormat>
  <Paragraphs>286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Franklin Gothic Demi</vt:lpstr>
      <vt:lpstr>Georgia</vt:lpstr>
      <vt:lpstr>Trebuchet MS</vt:lpstr>
      <vt:lpstr>ODOT Master - Business Card Look</vt:lpstr>
      <vt:lpstr>2020 DPS Pooled Fund Meeting • October 14, 2020 </vt:lpstr>
      <vt:lpstr>Asphalt density measurement with Dielectric Profile Method </vt:lpstr>
      <vt:lpstr>Projects</vt:lpstr>
      <vt:lpstr>Core Correlation Results</vt:lpstr>
      <vt:lpstr>RIC I-71 Gyratory Sample Calibration Results</vt:lpstr>
      <vt:lpstr>RIC I-71 Predicted vs. Core density</vt:lpstr>
      <vt:lpstr>RIC I-71 Predicted vs. Core density</vt:lpstr>
      <vt:lpstr>TUS-US36 Gyratory Sample Calibration Results</vt:lpstr>
      <vt:lpstr>TUS-US36 Machine comparison Results</vt:lpstr>
      <vt:lpstr>What’s next ???</vt:lpstr>
      <vt:lpstr>Questions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• Location, Date 20XX</dc:title>
  <dc:creator>Emma Schmitz</dc:creator>
  <cp:lastModifiedBy>Landefeld, Craig</cp:lastModifiedBy>
  <cp:revision>299</cp:revision>
  <cp:lastPrinted>2019-10-04T11:02:24Z</cp:lastPrinted>
  <dcterms:created xsi:type="dcterms:W3CDTF">2019-02-21T13:32:07Z</dcterms:created>
  <dcterms:modified xsi:type="dcterms:W3CDTF">2020-10-14T14:21:22Z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