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9" r:id="rId2"/>
    <p:sldId id="896" r:id="rId3"/>
    <p:sldId id="840" r:id="rId4"/>
    <p:sldId id="962" r:id="rId5"/>
    <p:sldId id="958" r:id="rId6"/>
    <p:sldId id="959" r:id="rId7"/>
    <p:sldId id="961" r:id="rId8"/>
    <p:sldId id="963" r:id="rId9"/>
    <p:sldId id="949" r:id="rId10"/>
    <p:sldId id="954" r:id="rId11"/>
    <p:sldId id="964" r:id="rId12"/>
    <p:sldId id="955" r:id="rId13"/>
    <p:sldId id="950" r:id="rId14"/>
    <p:sldId id="968" r:id="rId15"/>
    <p:sldId id="969" r:id="rId16"/>
    <p:sldId id="970" r:id="rId17"/>
    <p:sldId id="952" r:id="rId18"/>
    <p:sldId id="953" r:id="rId19"/>
    <p:sldId id="967" r:id="rId20"/>
    <p:sldId id="948" r:id="rId21"/>
  </p:sldIdLst>
  <p:sldSz cx="10058400" cy="6702425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8">
          <p15:clr>
            <a:srgbClr val="A4A3A4"/>
          </p15:clr>
        </p15:guide>
        <p15:guide id="2" pos="32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e Hoegh" initials="KH" lastIdx="1" clrIdx="0">
    <p:extLst>
      <p:ext uri="{19B8F6BF-5375-455C-9EA6-DF929625EA0E}">
        <p15:presenceInfo xmlns:p15="http://schemas.microsoft.com/office/powerpoint/2012/main" userId="S-1-5-21-1960408961-1336601894-1801674531-181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33CC"/>
    <a:srgbClr val="FF9900"/>
    <a:srgbClr val="0000FF"/>
    <a:srgbClr val="33CCFF"/>
    <a:srgbClr val="33CC33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70" autoAdjust="0"/>
    <p:restoredTop sz="94660"/>
  </p:normalViewPr>
  <p:slideViewPr>
    <p:cSldViewPr>
      <p:cViewPr varScale="1">
        <p:scale>
          <a:sx n="118" d="100"/>
          <a:sy n="118" d="100"/>
        </p:scale>
        <p:origin x="900" y="108"/>
      </p:cViewPr>
      <p:guideLst>
        <p:guide orient="horz" pos="2112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4"/>
    </p:cViewPr>
  </p:sorterViewPr>
  <p:notesViewPr>
    <p:cSldViewPr>
      <p:cViewPr varScale="1">
        <p:scale>
          <a:sx n="20" d="100"/>
          <a:sy n="20" d="100"/>
        </p:scale>
        <p:origin x="-2514" y="-84"/>
      </p:cViewPr>
      <p:guideLst>
        <p:guide orient="horz" pos="2148"/>
        <p:guide pos="3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1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288" y="-1588"/>
            <a:ext cx="30257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t" anchorCtr="0" compatLnSpc="1">
            <a:prstTxWarp prst="textNoShape">
              <a:avLst/>
            </a:prstTxWarp>
          </a:bodyPr>
          <a:lstStyle>
            <a:lvl1pPr defTabSz="928688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-1588"/>
            <a:ext cx="30257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35013"/>
            <a:ext cx="5089525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40238"/>
            <a:ext cx="51212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1" tIns="46756" rIns="93511" bIns="46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288" y="8778875"/>
            <a:ext cx="3025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b" anchorCtr="0" compatLnSpc="1">
            <a:prstTxWarp prst="textNoShape">
              <a:avLst/>
            </a:prstTxWarp>
          </a:bodyPr>
          <a:lstStyle>
            <a:lvl1pPr defTabSz="928688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8875"/>
            <a:ext cx="3025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000" b="0" i="1"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976A13-167B-4E83-ABD8-9BD05A2F0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055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EA79F5-FB6F-44E1-8115-FD13B4E2A4E7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87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A62E19-BAF3-435C-BC3C-EEDD0B284A9D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8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DBB145-BCD6-4822-B232-ABB2C3007F51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5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AC10A2-9BFC-4B42-A78C-73B117DC6E4E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3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AC10A2-9BFC-4B42-A78C-73B117DC6E4E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77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AC10A2-9BFC-4B42-A78C-73B117DC6E4E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45DBD7-3147-4B7F-8DFE-6533E057F74F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4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D70A5E-CEA0-4575-AB30-9F2E51C99F38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53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091148-201A-4CFD-AEC6-A6B35AF1F661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18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52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091148-201A-4CFD-AEC6-A6B35AF1F661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19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6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In areas where performance is more critical (i.e. high traffic) higher fracture energy is required to ensure that thermal cracking is very minimal.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815756-14FD-4D39-8206-2C4DBAE22A1C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3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6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28C2F-CB7E-4EAB-A71C-58EAE3607075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8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28C2F-CB7E-4EAB-A71C-58EAE3607075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4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28C2F-CB7E-4EAB-A71C-58EAE3607075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28C2F-CB7E-4EAB-A71C-58EAE3607075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28C2F-CB7E-4EAB-A71C-58EAE3607075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2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5A873B-13B8-45C1-983C-605D1F0D6620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3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A62E19-BAF3-435C-BC3C-EEDD0B284A9D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000" b="0" baseline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7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0" y="0"/>
            <a:ext cx="1193800" cy="6699250"/>
            <a:chOff x="0" y="0"/>
            <a:chExt cx="752" cy="42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invGray">
            <a:xfrm>
              <a:off x="0" y="0"/>
              <a:ext cx="752" cy="42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53" y="101"/>
              <a:ext cx="105" cy="4032"/>
              <a:chOff x="53" y="101"/>
              <a:chExt cx="105" cy="4032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53" y="1080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53" y="1222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53" y="1361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53" y="1503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53" y="1645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53" y="1785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3" y="1926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3" y="2068"/>
                <a:ext cx="105" cy="9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53" y="2208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3" y="2349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53" y="2491"/>
                <a:ext cx="105" cy="9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53" y="2630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53" y="2772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53" y="2911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53" y="3053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53" y="3195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53" y="3335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53" y="3476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53" y="3618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53" y="3758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53" y="3899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53" y="4040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53" y="101"/>
                <a:ext cx="105" cy="9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53" y="240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53" y="382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53" y="523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53" y="663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53" y="804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53" y="946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257300" y="2233613"/>
            <a:ext cx="8550275" cy="111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11363" y="3797300"/>
            <a:ext cx="7040562" cy="1712913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1C82-D710-4C01-94FF-E2281EB25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77583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D0FC-34A9-49D5-9B69-14E0CCF60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0506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800" y="384175"/>
            <a:ext cx="2136775" cy="5375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4175"/>
            <a:ext cx="6261100" cy="5375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9F5B-5655-4F88-8D1E-7C0FAB0D5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169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84175"/>
            <a:ext cx="8550275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738313"/>
            <a:ext cx="4198938" cy="4021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8638" y="1738313"/>
            <a:ext cx="4198937" cy="4021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3758-BD8A-4735-86B9-471A6CC2F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161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84175"/>
            <a:ext cx="8550275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738313"/>
            <a:ext cx="4198938" cy="4021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08638" y="1738313"/>
            <a:ext cx="4198937" cy="1933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08638" y="3824288"/>
            <a:ext cx="4198937" cy="1935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A9D80-61B0-407E-A2F1-B5D02E634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0543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7300" y="384175"/>
            <a:ext cx="8550275" cy="5375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1ACC-94B6-4E26-BADF-4936EEC3A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237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84175"/>
            <a:ext cx="8550275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738313"/>
            <a:ext cx="4198938" cy="4021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08638" y="1738313"/>
            <a:ext cx="4198937" cy="1933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08638" y="3824288"/>
            <a:ext cx="4198937" cy="1935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1774-A7E4-4438-B2DA-56B818795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38372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7300" y="384175"/>
            <a:ext cx="8550275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7300" y="1738313"/>
            <a:ext cx="4198938" cy="1933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08638" y="1738313"/>
            <a:ext cx="4198937" cy="1933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7300" y="3824288"/>
            <a:ext cx="4198938" cy="1935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8638" y="3824288"/>
            <a:ext cx="4198937" cy="1935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F1A8-4F63-45B8-B109-A9940F3CF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770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My Pictures\mndotlogo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3838"/>
            <a:ext cx="587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38371"/>
            <a:ext cx="9052560" cy="424486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/>
            </a:lvl1pPr>
            <a:lvl2pPr>
              <a:buFont typeface="Wingdings 3" pitchFamily="18" charset="2"/>
              <a:buChar char=""/>
              <a:defRPr sz="3200" b="0" baseline="0">
                <a:solidFill>
                  <a:schemeClr val="accent2"/>
                </a:solidFill>
                <a:latin typeface="Comic Sans MS" pitchFamily="66" charset="0"/>
              </a:defRPr>
            </a:lvl2pPr>
            <a:lvl3pPr>
              <a:buFont typeface="Wingdings" pitchFamily="2" charset="2"/>
              <a:buChar char="§"/>
              <a:defRPr sz="3200" b="0" baseline="0">
                <a:solidFill>
                  <a:schemeClr val="accent2"/>
                </a:solidFill>
                <a:latin typeface="Comic Sans MS" pitchFamily="66" charset="0"/>
              </a:defRPr>
            </a:lvl3pPr>
            <a:lvl4pPr>
              <a:defRPr sz="3200" b="0" baseline="0">
                <a:solidFill>
                  <a:schemeClr val="accent2"/>
                </a:solidFill>
                <a:latin typeface="Comic Sans MS" pitchFamily="66" charset="0"/>
              </a:defRPr>
            </a:lvl4pPr>
            <a:lvl5pPr>
              <a:buFontTx/>
              <a:buNone/>
              <a:defRPr sz="3200" b="0" i="1" baseline="0">
                <a:solidFill>
                  <a:schemeClr val="accent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502920" y="893657"/>
            <a:ext cx="9052560" cy="625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00" b="1" baseline="0">
                <a:solidFill>
                  <a:schemeClr val="accent2"/>
                </a:solidFill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136063" y="6211888"/>
            <a:ext cx="419100" cy="357187"/>
          </a:xfrm>
        </p:spPr>
        <p:txBody>
          <a:bodyPr lIns="91440" tIns="45720" rIns="91440" bIns="45720"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F3FA1FA-C840-4942-9AC4-73F7C3626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49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My Pictures\mndotlogo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3838"/>
            <a:ext cx="587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38371"/>
            <a:ext cx="9052560" cy="424486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/>
            </a:lvl1pPr>
            <a:lvl2pPr>
              <a:buFont typeface="Wingdings 3" pitchFamily="18" charset="2"/>
              <a:buChar char=""/>
              <a:defRPr sz="3200" b="0" baseline="0">
                <a:solidFill>
                  <a:schemeClr val="accent2"/>
                </a:solidFill>
                <a:latin typeface="Comic Sans MS" pitchFamily="66" charset="0"/>
              </a:defRPr>
            </a:lvl2pPr>
            <a:lvl3pPr>
              <a:buFont typeface="Wingdings" pitchFamily="2" charset="2"/>
              <a:buChar char="§"/>
              <a:defRPr sz="3200" b="0" baseline="0">
                <a:solidFill>
                  <a:schemeClr val="accent2"/>
                </a:solidFill>
                <a:latin typeface="Comic Sans MS" pitchFamily="66" charset="0"/>
              </a:defRPr>
            </a:lvl3pPr>
            <a:lvl4pPr>
              <a:defRPr sz="3200" b="0" baseline="0">
                <a:solidFill>
                  <a:schemeClr val="accent2"/>
                </a:solidFill>
                <a:latin typeface="Comic Sans MS" pitchFamily="66" charset="0"/>
              </a:defRPr>
            </a:lvl4pPr>
            <a:lvl5pPr>
              <a:buFontTx/>
              <a:buNone/>
              <a:defRPr sz="3200" b="0" i="1" baseline="0">
                <a:solidFill>
                  <a:schemeClr val="accent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502920" y="893657"/>
            <a:ext cx="9052560" cy="625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00" b="1" baseline="0">
                <a:solidFill>
                  <a:schemeClr val="accent2"/>
                </a:solidFill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136063" y="6211888"/>
            <a:ext cx="419100" cy="357187"/>
          </a:xfrm>
        </p:spPr>
        <p:txBody>
          <a:bodyPr lIns="91440" tIns="45720" rIns="91440" bIns="45720"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9860792-F5ED-4F30-89A8-0DED2D99D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6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62EB-24B0-49EC-BF13-634CD1BB2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2900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306888"/>
            <a:ext cx="8548687" cy="1331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2840038"/>
            <a:ext cx="8548687" cy="1466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D5C6-A210-4E79-9413-A97D1EADE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506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738313"/>
            <a:ext cx="4198938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8638" y="1738313"/>
            <a:ext cx="4198937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166F-1E6D-488E-A4E4-BFF481C99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1338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8288"/>
            <a:ext cx="9051925" cy="111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00188"/>
            <a:ext cx="4443412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25663"/>
            <a:ext cx="4443412" cy="386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500188"/>
            <a:ext cx="4445000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125663"/>
            <a:ext cx="4445000" cy="386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0391-39AF-4686-8107-646837F3F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27683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7F049-899C-4155-87AF-E95BB8F86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474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6FD7-1EE3-4DA9-AE5C-A5454636B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8434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6700"/>
            <a:ext cx="3308350" cy="1135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66700"/>
            <a:ext cx="5622925" cy="571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401763"/>
            <a:ext cx="3308350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A96F-16C6-49A0-9F9B-319A7DEF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110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4691063"/>
            <a:ext cx="6035675" cy="5540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598488"/>
            <a:ext cx="6035675" cy="4021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245100"/>
            <a:ext cx="6035675" cy="78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331-7CDD-44AE-AF53-BD0B4B680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7349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384175"/>
            <a:ext cx="85502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738313"/>
            <a:ext cx="855027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40175" y="6107113"/>
            <a:ext cx="31845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2075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8C5BF6-190B-49B1-8407-19EBB5579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39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4995863"/>
            <a:ext cx="1327150" cy="130175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144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  <p:sldLayoutId id="2147485139" r:id="rId12"/>
    <p:sldLayoutId id="2147485140" r:id="rId13"/>
    <p:sldLayoutId id="2147485141" r:id="rId14"/>
    <p:sldLayoutId id="2147485142" r:id="rId15"/>
    <p:sldLayoutId id="2147485143" r:id="rId16"/>
    <p:sldLayoutId id="2147485145" r:id="rId17"/>
    <p:sldLayoutId id="2147485146" r:id="rId18"/>
  </p:sldLayoutIdLst>
  <p:transition spd="med"/>
  <p:txStyles>
    <p:titleStyle>
      <a:lvl1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2pPr>
      <a:lvl3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3pPr>
      <a:lvl4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4pPr>
      <a:lvl5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5pPr>
      <a:lvl6pPr marL="457200"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6pPr>
      <a:lvl7pPr marL="914400"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7pPr>
      <a:lvl8pPr marL="1371600"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8pPr>
      <a:lvl9pPr marL="1828800"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9pPr>
    </p:titleStyle>
    <p:bodyStyle>
      <a:lvl1pPr marL="334963" indent="-33496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sz="31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27075" indent="-277813" algn="l" defTabSz="87312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/>
        <a:buChar char="u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17600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F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marL="1565275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marL="20113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24685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29257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33829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38401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.state.mn.us/materials/dps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8150" y="3031006"/>
            <a:ext cx="6324600" cy="3200400"/>
          </a:xfrm>
        </p:spPr>
        <p:txBody>
          <a:bodyPr lIns="88754" tIns="42792" rIns="88754" bIns="42792"/>
          <a:lstStyle/>
          <a:p>
            <a:pPr>
              <a:lnSpc>
                <a:spcPct val="90000"/>
              </a:lnSpc>
              <a:defRPr/>
            </a:pPr>
            <a:endParaRPr lang="en-US" sz="2000" b="0" i="1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Shongtao </a:t>
            </a:r>
            <a:r>
              <a:rPr lang="en-US" sz="2000" dirty="0" smtClean="0"/>
              <a:t>Dai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Office of Materials and Road Research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Minnesota Department of Transportation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</p:txBody>
      </p:sp>
      <p:pic>
        <p:nvPicPr>
          <p:cNvPr id="9219" name="Picture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95863"/>
            <a:ext cx="13271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14"/>
          <p:cNvGrpSpPr>
            <a:grpSpLocks/>
          </p:cNvGrpSpPr>
          <p:nvPr/>
        </p:nvGrpSpPr>
        <p:grpSpPr bwMode="auto">
          <a:xfrm>
            <a:off x="350838" y="5562600"/>
            <a:ext cx="3230562" cy="839788"/>
            <a:chOff x="253" y="3545"/>
            <a:chExt cx="2035" cy="528"/>
          </a:xfrm>
        </p:grpSpPr>
        <p:sp>
          <p:nvSpPr>
            <p:cNvPr id="9222" name="Rectangle 15"/>
            <p:cNvSpPr>
              <a:spLocks noChangeArrowheads="1"/>
            </p:cNvSpPr>
            <p:nvPr/>
          </p:nvSpPr>
          <p:spPr bwMode="auto">
            <a:xfrm>
              <a:off x="253" y="3640"/>
              <a:ext cx="203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7884" tIns="69735" rIns="137884" bIns="69735">
              <a:spAutoFit/>
            </a:bodyPr>
            <a:lstStyle>
              <a:lvl1pPr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4225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4225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4225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4225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aseline="0">
                  <a:solidFill>
                    <a:srgbClr val="33CC33"/>
                  </a:solidFill>
                  <a:latin typeface="Times New Roman" panose="02020603050405020304" pitchFamily="18" charset="0"/>
                </a:rPr>
                <a:t>Mn/DOT</a:t>
              </a:r>
              <a:endParaRPr lang="en-US" altLang="en-US" sz="3600" b="0" i="1" baseline="0">
                <a:latin typeface="Garamond" panose="02020404030301010803" pitchFamily="18" charset="0"/>
              </a:endParaRPr>
            </a:p>
            <a:p>
              <a:pPr algn="ctr"/>
              <a:r>
                <a:rPr lang="en-US" altLang="en-US" sz="1800" b="0" i="1" baseline="0">
                  <a:solidFill>
                    <a:srgbClr val="33CCFF"/>
                  </a:solidFill>
                  <a:latin typeface="Garamond" panose="02020404030301010803" pitchFamily="18" charset="0"/>
                </a:rPr>
                <a:t>Office of Materials and Road Research</a:t>
              </a:r>
            </a:p>
          </p:txBody>
        </p:sp>
        <p:sp>
          <p:nvSpPr>
            <p:cNvPr id="9223" name="Freeform 16"/>
            <p:cNvSpPr>
              <a:spLocks/>
            </p:cNvSpPr>
            <p:nvPr/>
          </p:nvSpPr>
          <p:spPr bwMode="auto">
            <a:xfrm>
              <a:off x="696" y="3545"/>
              <a:ext cx="288" cy="326"/>
            </a:xfrm>
            <a:custGeom>
              <a:avLst/>
              <a:gdLst>
                <a:gd name="T0" fmla="*/ 0 w 288"/>
                <a:gd name="T1" fmla="*/ 17 h 326"/>
                <a:gd name="T2" fmla="*/ 2 w 288"/>
                <a:gd name="T3" fmla="*/ 77 h 326"/>
                <a:gd name="T4" fmla="*/ 8 w 288"/>
                <a:gd name="T5" fmla="*/ 92 h 326"/>
                <a:gd name="T6" fmla="*/ 11 w 288"/>
                <a:gd name="T7" fmla="*/ 149 h 326"/>
                <a:gd name="T8" fmla="*/ 22 w 288"/>
                <a:gd name="T9" fmla="*/ 176 h 326"/>
                <a:gd name="T10" fmla="*/ 20 w 288"/>
                <a:gd name="T11" fmla="*/ 196 h 326"/>
                <a:gd name="T12" fmla="*/ 8 w 288"/>
                <a:gd name="T13" fmla="*/ 212 h 326"/>
                <a:gd name="T14" fmla="*/ 23 w 288"/>
                <a:gd name="T15" fmla="*/ 224 h 326"/>
                <a:gd name="T16" fmla="*/ 21 w 288"/>
                <a:gd name="T17" fmla="*/ 267 h 326"/>
                <a:gd name="T18" fmla="*/ 20 w 288"/>
                <a:gd name="T19" fmla="*/ 324 h 326"/>
                <a:gd name="T20" fmla="*/ 232 w 288"/>
                <a:gd name="T21" fmla="*/ 325 h 326"/>
                <a:gd name="T22" fmla="*/ 230 w 288"/>
                <a:gd name="T23" fmla="*/ 299 h 326"/>
                <a:gd name="T24" fmla="*/ 210 w 288"/>
                <a:gd name="T25" fmla="*/ 291 h 326"/>
                <a:gd name="T26" fmla="*/ 188 w 288"/>
                <a:gd name="T27" fmla="*/ 266 h 326"/>
                <a:gd name="T28" fmla="*/ 173 w 288"/>
                <a:gd name="T29" fmla="*/ 261 h 326"/>
                <a:gd name="T30" fmla="*/ 167 w 288"/>
                <a:gd name="T31" fmla="*/ 248 h 326"/>
                <a:gd name="T32" fmla="*/ 172 w 288"/>
                <a:gd name="T33" fmla="*/ 212 h 326"/>
                <a:gd name="T34" fmla="*/ 164 w 288"/>
                <a:gd name="T35" fmla="*/ 212 h 326"/>
                <a:gd name="T36" fmla="*/ 164 w 288"/>
                <a:gd name="T37" fmla="*/ 203 h 326"/>
                <a:gd name="T38" fmla="*/ 167 w 288"/>
                <a:gd name="T39" fmla="*/ 193 h 326"/>
                <a:gd name="T40" fmla="*/ 186 w 288"/>
                <a:gd name="T41" fmla="*/ 181 h 326"/>
                <a:gd name="T42" fmla="*/ 186 w 288"/>
                <a:gd name="T43" fmla="*/ 151 h 326"/>
                <a:gd name="T44" fmla="*/ 203 w 288"/>
                <a:gd name="T45" fmla="*/ 134 h 326"/>
                <a:gd name="T46" fmla="*/ 231 w 288"/>
                <a:gd name="T47" fmla="*/ 108 h 326"/>
                <a:gd name="T48" fmla="*/ 251 w 288"/>
                <a:gd name="T49" fmla="*/ 91 h 326"/>
                <a:gd name="T50" fmla="*/ 284 w 288"/>
                <a:gd name="T51" fmla="*/ 75 h 326"/>
                <a:gd name="T52" fmla="*/ 287 w 288"/>
                <a:gd name="T53" fmla="*/ 66 h 326"/>
                <a:gd name="T54" fmla="*/ 261 w 288"/>
                <a:gd name="T55" fmla="*/ 66 h 326"/>
                <a:gd name="T56" fmla="*/ 235 w 288"/>
                <a:gd name="T57" fmla="*/ 62 h 326"/>
                <a:gd name="T58" fmla="*/ 213 w 288"/>
                <a:gd name="T59" fmla="*/ 68 h 326"/>
                <a:gd name="T60" fmla="*/ 190 w 288"/>
                <a:gd name="T61" fmla="*/ 55 h 326"/>
                <a:gd name="T62" fmla="*/ 178 w 288"/>
                <a:gd name="T63" fmla="*/ 59 h 326"/>
                <a:gd name="T64" fmla="*/ 170 w 288"/>
                <a:gd name="T65" fmla="*/ 50 h 326"/>
                <a:gd name="T66" fmla="*/ 142 w 288"/>
                <a:gd name="T67" fmla="*/ 41 h 326"/>
                <a:gd name="T68" fmla="*/ 132 w 288"/>
                <a:gd name="T69" fmla="*/ 49 h 326"/>
                <a:gd name="T70" fmla="*/ 121 w 288"/>
                <a:gd name="T71" fmla="*/ 46 h 326"/>
                <a:gd name="T72" fmla="*/ 106 w 288"/>
                <a:gd name="T73" fmla="*/ 37 h 326"/>
                <a:gd name="T74" fmla="*/ 95 w 288"/>
                <a:gd name="T75" fmla="*/ 37 h 326"/>
                <a:gd name="T76" fmla="*/ 81 w 288"/>
                <a:gd name="T77" fmla="*/ 22 h 326"/>
                <a:gd name="T78" fmla="*/ 80 w 288"/>
                <a:gd name="T79" fmla="*/ 0 h 326"/>
                <a:gd name="T80" fmla="*/ 66 w 288"/>
                <a:gd name="T81" fmla="*/ 3 h 326"/>
                <a:gd name="T82" fmla="*/ 67 w 288"/>
                <a:gd name="T83" fmla="*/ 17 h 326"/>
                <a:gd name="T84" fmla="*/ 0 w 288"/>
                <a:gd name="T85" fmla="*/ 17 h 3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8"/>
                <a:gd name="T130" fmla="*/ 0 h 326"/>
                <a:gd name="T131" fmla="*/ 288 w 288"/>
                <a:gd name="T132" fmla="*/ 326 h 3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8" h="326">
                  <a:moveTo>
                    <a:pt x="0" y="17"/>
                  </a:moveTo>
                  <a:lnTo>
                    <a:pt x="2" y="77"/>
                  </a:lnTo>
                  <a:lnTo>
                    <a:pt x="8" y="92"/>
                  </a:lnTo>
                  <a:lnTo>
                    <a:pt x="11" y="149"/>
                  </a:lnTo>
                  <a:lnTo>
                    <a:pt x="22" y="176"/>
                  </a:lnTo>
                  <a:lnTo>
                    <a:pt x="20" y="196"/>
                  </a:lnTo>
                  <a:lnTo>
                    <a:pt x="8" y="212"/>
                  </a:lnTo>
                  <a:lnTo>
                    <a:pt x="23" y="224"/>
                  </a:lnTo>
                  <a:lnTo>
                    <a:pt x="21" y="267"/>
                  </a:lnTo>
                  <a:lnTo>
                    <a:pt x="20" y="324"/>
                  </a:lnTo>
                  <a:lnTo>
                    <a:pt x="232" y="325"/>
                  </a:lnTo>
                  <a:lnTo>
                    <a:pt x="230" y="299"/>
                  </a:lnTo>
                  <a:lnTo>
                    <a:pt x="210" y="291"/>
                  </a:lnTo>
                  <a:lnTo>
                    <a:pt x="188" y="266"/>
                  </a:lnTo>
                  <a:lnTo>
                    <a:pt x="173" y="261"/>
                  </a:lnTo>
                  <a:lnTo>
                    <a:pt x="167" y="248"/>
                  </a:lnTo>
                  <a:lnTo>
                    <a:pt x="172" y="212"/>
                  </a:lnTo>
                  <a:lnTo>
                    <a:pt x="164" y="212"/>
                  </a:lnTo>
                  <a:lnTo>
                    <a:pt x="164" y="203"/>
                  </a:lnTo>
                  <a:lnTo>
                    <a:pt x="167" y="193"/>
                  </a:lnTo>
                  <a:lnTo>
                    <a:pt x="186" y="181"/>
                  </a:lnTo>
                  <a:lnTo>
                    <a:pt x="186" y="151"/>
                  </a:lnTo>
                  <a:lnTo>
                    <a:pt x="203" y="134"/>
                  </a:lnTo>
                  <a:lnTo>
                    <a:pt x="231" y="108"/>
                  </a:lnTo>
                  <a:lnTo>
                    <a:pt x="251" y="91"/>
                  </a:lnTo>
                  <a:lnTo>
                    <a:pt x="284" y="75"/>
                  </a:lnTo>
                  <a:lnTo>
                    <a:pt x="287" y="66"/>
                  </a:lnTo>
                  <a:lnTo>
                    <a:pt x="261" y="66"/>
                  </a:lnTo>
                  <a:lnTo>
                    <a:pt x="235" y="62"/>
                  </a:lnTo>
                  <a:lnTo>
                    <a:pt x="213" y="68"/>
                  </a:lnTo>
                  <a:lnTo>
                    <a:pt x="190" y="55"/>
                  </a:lnTo>
                  <a:lnTo>
                    <a:pt x="178" y="59"/>
                  </a:lnTo>
                  <a:lnTo>
                    <a:pt x="170" y="50"/>
                  </a:lnTo>
                  <a:lnTo>
                    <a:pt x="142" y="41"/>
                  </a:lnTo>
                  <a:lnTo>
                    <a:pt x="132" y="49"/>
                  </a:lnTo>
                  <a:lnTo>
                    <a:pt x="121" y="46"/>
                  </a:lnTo>
                  <a:lnTo>
                    <a:pt x="106" y="37"/>
                  </a:lnTo>
                  <a:lnTo>
                    <a:pt x="95" y="37"/>
                  </a:lnTo>
                  <a:lnTo>
                    <a:pt x="81" y="22"/>
                  </a:lnTo>
                  <a:lnTo>
                    <a:pt x="80" y="0"/>
                  </a:lnTo>
                  <a:lnTo>
                    <a:pt x="66" y="3"/>
                  </a:lnTo>
                  <a:lnTo>
                    <a:pt x="67" y="17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37884" tIns="69735" rIns="137884" bIns="69735">
              <a:spAutoFit/>
            </a:bodyPr>
            <a:lstStyle/>
            <a:p>
              <a:endParaRPr lang="en-US"/>
            </a:p>
          </p:txBody>
        </p:sp>
      </p:grpSp>
      <p:sp>
        <p:nvSpPr>
          <p:cNvPr id="922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28600" y="1567514"/>
            <a:ext cx="9601200" cy="1981200"/>
          </a:xfrm>
        </p:spPr>
        <p:txBody>
          <a:bodyPr/>
          <a:lstStyle/>
          <a:p>
            <a:pPr algn="ctr"/>
            <a:r>
              <a:rPr lang="en-US" altLang="en-US" sz="3200" dirty="0" smtClean="0"/>
              <a:t>Continuous Asphalt Mixture Compaction Assessment using Density Profiling System (DPS)</a:t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 [Pooled Fund: TPF 5(443)]</a:t>
            </a:r>
            <a:br>
              <a:rPr lang="en-US" altLang="en-US" sz="3200" dirty="0" smtClean="0"/>
            </a:br>
            <a:r>
              <a:rPr lang="en-US" altLang="en-US" sz="3200" dirty="0" smtClean="0"/>
              <a:t>(October 14, 2020)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/>
            </a:r>
            <a:br>
              <a:rPr lang="en-US" altLang="en-US" dirty="0" smtClean="0">
                <a:solidFill>
                  <a:srgbClr val="FF0000"/>
                </a:solidFill>
              </a:rPr>
            </a:br>
            <a:endParaRPr lang="en-US" altLang="en-US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404799"/>
            <a:ext cx="9448800" cy="5715000"/>
          </a:xfrm>
        </p:spPr>
        <p:txBody>
          <a:bodyPr/>
          <a:lstStyle/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Continue data collection to build up database needed to the specification development. 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500" dirty="0" smtClean="0"/>
              <a:t>Data collection this summer: Th251, Th2, Th30, Th95, Th25 and </a:t>
            </a:r>
            <a:r>
              <a:rPr lang="en-US" sz="2500" dirty="0" err="1" smtClean="0"/>
              <a:t>MnROAD</a:t>
            </a:r>
            <a:r>
              <a:rPr lang="en-US" sz="2500" dirty="0" smtClean="0"/>
              <a:t>. 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500" dirty="0" smtClean="0"/>
              <a:t>Hired </a:t>
            </a:r>
            <a:r>
              <a:rPr lang="en-US" sz="2500" dirty="0" smtClean="0"/>
              <a:t>contractors </a:t>
            </a:r>
            <a:r>
              <a:rPr lang="en-US" sz="2500" dirty="0" smtClean="0"/>
              <a:t>for data collection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100" dirty="0" smtClean="0"/>
              <a:t>Get </a:t>
            </a:r>
            <a:r>
              <a:rPr lang="en-US" sz="2100" dirty="0" smtClean="0"/>
              <a:t>feedback from contractors: how </a:t>
            </a:r>
            <a:r>
              <a:rPr lang="en-US" sz="2100" dirty="0"/>
              <a:t>to develop </a:t>
            </a:r>
            <a:r>
              <a:rPr lang="en-US" sz="2100" dirty="0" smtClean="0"/>
              <a:t>specifications</a:t>
            </a:r>
            <a:r>
              <a:rPr lang="en-US" sz="2100" dirty="0" smtClean="0"/>
              <a:t> </a:t>
            </a:r>
            <a:r>
              <a:rPr lang="en-US" sz="2100" dirty="0"/>
              <a:t>that </a:t>
            </a:r>
            <a:r>
              <a:rPr lang="en-US" sz="2100" dirty="0" smtClean="0"/>
              <a:t>are </a:t>
            </a:r>
            <a:r>
              <a:rPr lang="en-US" sz="2100" dirty="0" smtClean="0"/>
              <a:t>acceptable </a:t>
            </a:r>
            <a:r>
              <a:rPr lang="en-US" sz="2100" dirty="0"/>
              <a:t>for </a:t>
            </a:r>
            <a:r>
              <a:rPr lang="en-US" sz="2100" dirty="0" smtClean="0"/>
              <a:t>contractors </a:t>
            </a:r>
            <a:r>
              <a:rPr lang="en-US" sz="2100" dirty="0"/>
              <a:t>to </a:t>
            </a:r>
            <a:r>
              <a:rPr lang="en-US" sz="2100" dirty="0" smtClean="0"/>
              <a:t>use. 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100" dirty="0"/>
              <a:t>Promoting the technology. </a:t>
            </a:r>
          </a:p>
          <a:p>
            <a:pPr marL="1341437" lvl="3" indent="0">
              <a:spcBef>
                <a:spcPts val="300"/>
              </a:spcBef>
              <a:buNone/>
              <a:defRPr/>
            </a:pPr>
            <a:endParaRPr lang="en-US" sz="2100" dirty="0"/>
          </a:p>
          <a:p>
            <a:pPr marL="1341437" lvl="3" indent="0">
              <a:spcBef>
                <a:spcPts val="300"/>
              </a:spcBef>
              <a:buNone/>
              <a:defRPr/>
            </a:pPr>
            <a:endParaRPr lang="en-US" sz="2100" dirty="0" smtClean="0"/>
          </a:p>
        </p:txBody>
      </p:sp>
      <p:sp>
        <p:nvSpPr>
          <p:cNvPr id="1945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66FBF6F-86A3-41A9-9CA8-504F8EBFFB33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10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9973" y="4160639"/>
            <a:ext cx="2208213" cy="165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4276" y="4185530"/>
            <a:ext cx="2210593" cy="1657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3545" y="268127"/>
            <a:ext cx="8001000" cy="5715000"/>
          </a:xfrm>
        </p:spPr>
        <p:txBody>
          <a:bodyPr/>
          <a:lstStyle/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500" dirty="0" smtClean="0"/>
              <a:t>Challenges and Observations </a:t>
            </a:r>
            <a:r>
              <a:rPr lang="en-US" sz="2500" dirty="0" smtClean="0"/>
              <a:t>in data analysis: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100" dirty="0" smtClean="0"/>
              <a:t> Example: Bias and sensor variation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100" dirty="0" smtClean="0"/>
              <a:t> Need </a:t>
            </a:r>
            <a:r>
              <a:rPr lang="en-US" sz="2100" dirty="0" smtClean="0"/>
              <a:t>statistic analysis to better understand physical meaning from </a:t>
            </a:r>
            <a:r>
              <a:rPr lang="en-US" sz="2100" dirty="0" smtClean="0"/>
              <a:t>collected data and incorporate to the specifications.  </a:t>
            </a:r>
            <a:endParaRPr lang="en-US" sz="2100" dirty="0" smtClean="0"/>
          </a:p>
          <a:p>
            <a:pPr marL="1787525" lvl="4" indent="0">
              <a:spcBef>
                <a:spcPts val="300"/>
              </a:spcBef>
              <a:buNone/>
              <a:defRPr/>
            </a:pPr>
            <a:r>
              <a:rPr lang="en-US" sz="2100" dirty="0" smtClean="0"/>
              <a:t> </a:t>
            </a:r>
            <a:endParaRPr lang="en-US" sz="2100" dirty="0" smtClean="0"/>
          </a:p>
        </p:txBody>
      </p:sp>
      <p:sp>
        <p:nvSpPr>
          <p:cNvPr id="1945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66FBF6F-86A3-41A9-9CA8-504F8EBFFB33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11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59103"/>
            <a:ext cx="4066258" cy="305331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7467600" y="2985075"/>
            <a:ext cx="0" cy="2362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59103"/>
            <a:ext cx="4207262" cy="3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90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303213"/>
            <a:ext cx="9220200" cy="5715000"/>
          </a:xfrm>
        </p:spPr>
        <p:txBody>
          <a:bodyPr/>
          <a:lstStyle/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Moisture </a:t>
            </a:r>
            <a:r>
              <a:rPr lang="en-US" sz="2400" dirty="0" smtClean="0"/>
              <a:t>measurement device</a:t>
            </a:r>
            <a:endParaRPr lang="en-US" sz="2400" dirty="0" smtClean="0"/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100" dirty="0" smtClean="0"/>
              <a:t>Goal</a:t>
            </a:r>
            <a:r>
              <a:rPr lang="en-US" sz="2100" dirty="0" smtClean="0"/>
              <a:t>: a device that can go along with DPS system to continuously assess moisture on the pavement surface. 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Dr. David White from </a:t>
            </a:r>
            <a:r>
              <a:rPr lang="en-US" sz="2000" dirty="0" err="1" smtClean="0"/>
              <a:t>Ingios</a:t>
            </a:r>
            <a:endParaRPr lang="en-US" sz="2000" dirty="0"/>
          </a:p>
          <a:p>
            <a:pPr marL="893762" lvl="2" indent="0">
              <a:spcBef>
                <a:spcPts val="300"/>
              </a:spcBef>
              <a:buNone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Demonstrated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 in Dec.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2019—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promising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on sensitivity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Plan to invite him back for field testing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1600" dirty="0" smtClean="0"/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FLIR MR160 Moisture Meter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/>
              <a:t>Mode: </a:t>
            </a:r>
            <a:r>
              <a:rPr lang="en-US" sz="1600" dirty="0" smtClean="0"/>
              <a:t>Image, contact </a:t>
            </a:r>
            <a:r>
              <a:rPr lang="en-US" sz="1600" dirty="0" smtClean="0"/>
              <a:t>and pin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/>
              <a:t>Good for core location: spot check</a:t>
            </a:r>
            <a:endParaRPr lang="en-US" sz="1600" dirty="0"/>
          </a:p>
          <a:p>
            <a:pPr marL="449262" lvl="1" indent="0">
              <a:spcBef>
                <a:spcPts val="300"/>
              </a:spcBef>
              <a:buFont typeface="Monotype Sorts"/>
              <a:buNone/>
              <a:defRPr/>
            </a:pPr>
            <a:r>
              <a:rPr lang="en-US" sz="2400" dirty="0" smtClean="0"/>
              <a:t>	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449262" lvl="1" indent="0">
              <a:spcBef>
                <a:spcPts val="300"/>
              </a:spcBef>
              <a:buFont typeface="Monotype Sorts"/>
              <a:buNone/>
              <a:defRPr/>
            </a:pPr>
            <a:r>
              <a:rPr lang="en-US" sz="2400" dirty="0" smtClean="0"/>
              <a:t>	</a:t>
            </a:r>
          </a:p>
        </p:txBody>
      </p:sp>
      <p:sp>
        <p:nvSpPr>
          <p:cNvPr id="2150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3439169-E6BA-4453-90B7-F5D73C384284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12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21508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6028" y="1529816"/>
            <a:ext cx="2620437" cy="1965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0708" y="3943644"/>
            <a:ext cx="2644887" cy="1899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394" y="4338544"/>
            <a:ext cx="2370927" cy="177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6828" y="4316716"/>
            <a:ext cx="2370925" cy="1778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26" y="4045547"/>
            <a:ext cx="1905000" cy="23675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53988"/>
            <a:ext cx="9296400" cy="6237287"/>
          </a:xfrm>
        </p:spPr>
        <p:txBody>
          <a:bodyPr/>
          <a:lstStyle/>
          <a:p>
            <a:pPr indent="0">
              <a:defRPr/>
            </a:pPr>
            <a:r>
              <a:rPr lang="en-US" sz="2800" dirty="0" smtClean="0"/>
              <a:t> Task </a:t>
            </a:r>
            <a:r>
              <a:rPr lang="en-US" sz="2800" dirty="0" smtClean="0"/>
              <a:t>3&amp;4: </a:t>
            </a:r>
            <a:r>
              <a:rPr lang="en-US" sz="2800" dirty="0">
                <a:effectLst/>
              </a:rPr>
              <a:t>Precision and Bias </a:t>
            </a:r>
            <a:r>
              <a:rPr lang="en-US" sz="2800" dirty="0" smtClean="0">
                <a:effectLst/>
              </a:rPr>
              <a:t>Statement &amp; Equipment </a:t>
            </a:r>
            <a:r>
              <a:rPr lang="en-US" sz="2800" dirty="0">
                <a:effectLst/>
              </a:rPr>
              <a:t>and Operator </a:t>
            </a:r>
            <a:r>
              <a:rPr lang="en-US" sz="2800" dirty="0" smtClean="0">
                <a:effectLst/>
              </a:rPr>
              <a:t>Certification</a:t>
            </a:r>
          </a:p>
          <a:p>
            <a:pPr indent="0">
              <a:buNone/>
              <a:defRPr/>
            </a:pPr>
            <a:endParaRPr lang="en-US" sz="2800" dirty="0" smtClean="0">
              <a:effectLst/>
            </a:endParaRP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Take </a:t>
            </a:r>
            <a:r>
              <a:rPr lang="en-US" sz="2400" dirty="0"/>
              <a:t>A</a:t>
            </a:r>
            <a:r>
              <a:rPr lang="en-US" sz="2400" dirty="0" smtClean="0"/>
              <a:t>dvantage </a:t>
            </a:r>
            <a:r>
              <a:rPr lang="en-US" sz="2400" dirty="0" smtClean="0"/>
              <a:t>of NCAT Test </a:t>
            </a:r>
            <a:r>
              <a:rPr lang="en-US" sz="2400" dirty="0" smtClean="0"/>
              <a:t>Track</a:t>
            </a:r>
            <a:r>
              <a:rPr lang="en-US" sz="2400" dirty="0" smtClean="0"/>
              <a:t>, New </a:t>
            </a:r>
            <a:r>
              <a:rPr lang="en-US" sz="2400" dirty="0" smtClean="0"/>
              <a:t>Construction, Laboratory </a:t>
            </a:r>
            <a:r>
              <a:rPr lang="en-US" sz="2400" dirty="0" smtClean="0"/>
              <a:t>and Expertise</a:t>
            </a:r>
            <a:r>
              <a:rPr lang="en-US" sz="2400" dirty="0" smtClean="0"/>
              <a:t>.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>
                <a:effectLst/>
              </a:rPr>
              <a:t>NCAT manages one of the inertial profiling system certification centers</a:t>
            </a:r>
            <a:r>
              <a:rPr lang="en-US" sz="2400" dirty="0" smtClean="0">
                <a:effectLst/>
              </a:rPr>
              <a:t>.</a:t>
            </a:r>
            <a:endParaRPr lang="en-US" sz="2400" dirty="0" smtClean="0"/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400" dirty="0" smtClean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>
                <a:effectLst/>
              </a:rPr>
              <a:t>Promoting </a:t>
            </a:r>
            <a:r>
              <a:rPr lang="en-US" sz="2400" dirty="0">
                <a:effectLst/>
              </a:rPr>
              <a:t>the technology to their </a:t>
            </a:r>
            <a:r>
              <a:rPr lang="en-US" sz="2400" dirty="0" smtClean="0">
                <a:effectLst/>
              </a:rPr>
              <a:t>sponsors</a:t>
            </a:r>
            <a:r>
              <a:rPr lang="en-US" sz="2400" dirty="0" smtClean="0">
                <a:effectLst/>
              </a:rPr>
              <a:t>.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>
              <a:effectLst/>
            </a:endParaRP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>
                <a:effectLst/>
              </a:rPr>
              <a:t>Please provide your comments on their proposal by Oct. 23. </a:t>
            </a:r>
            <a:r>
              <a:rPr lang="en-US" sz="2400" dirty="0" smtClean="0">
                <a:effectLst/>
              </a:rPr>
              <a:t> </a:t>
            </a:r>
            <a:endParaRPr lang="en-US" sz="2400" dirty="0">
              <a:effectLst/>
            </a:endParaRP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 smtClean="0">
              <a:effectLst/>
            </a:endParaRPr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000" dirty="0" smtClean="0"/>
          </a:p>
          <a:p>
            <a:pPr marL="0" indent="0">
              <a:spcBef>
                <a:spcPts val="300"/>
              </a:spcBef>
              <a:buFont typeface="Monotype Sorts"/>
              <a:buNone/>
              <a:defRPr/>
            </a:pPr>
            <a:r>
              <a:rPr lang="en-US" sz="2800" dirty="0" smtClean="0"/>
              <a:t>	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 smtClean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2355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74552C2-FCEE-42BA-8BA0-218EA93EA320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13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23556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-152400" y="303213"/>
            <a:ext cx="10134601" cy="5486399"/>
          </a:xfrm>
        </p:spPr>
        <p:txBody>
          <a:bodyPr/>
          <a:lstStyle/>
          <a:p>
            <a:pPr indent="0">
              <a:defRPr/>
            </a:pPr>
            <a:r>
              <a:rPr lang="en-US" sz="2400" dirty="0" smtClean="0">
                <a:effectLst/>
              </a:rPr>
              <a:t> Precision </a:t>
            </a:r>
            <a:r>
              <a:rPr lang="en-US" sz="2400" dirty="0">
                <a:effectLst/>
              </a:rPr>
              <a:t>and Bias </a:t>
            </a:r>
            <a:r>
              <a:rPr lang="en-US" sz="2400" dirty="0" smtClean="0">
                <a:effectLst/>
              </a:rPr>
              <a:t>Statement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100" dirty="0" smtClean="0">
                <a:effectLst/>
              </a:rPr>
              <a:t>In </a:t>
            </a:r>
            <a:r>
              <a:rPr lang="en-US" sz="2100" dirty="0">
                <a:effectLst/>
              </a:rPr>
              <a:t>general, follow </a:t>
            </a:r>
            <a:r>
              <a:rPr lang="en-US" sz="2000" dirty="0">
                <a:effectLst/>
              </a:rPr>
              <a:t>ASTM E691, “Standard Practice For Conducting an </a:t>
            </a:r>
            <a:r>
              <a:rPr lang="en-US" sz="2000" dirty="0" err="1">
                <a:effectLst/>
              </a:rPr>
              <a:t>Interlaboratory</a:t>
            </a:r>
            <a:r>
              <a:rPr lang="en-US" sz="2000" dirty="0">
                <a:effectLst/>
              </a:rPr>
              <a:t> Study To Determine The Precision Of A Test Method”</a:t>
            </a:r>
          </a:p>
          <a:p>
            <a:pPr lvl="2"/>
            <a:r>
              <a:rPr lang="en-US" sz="1800" dirty="0"/>
              <a:t>Repeatability: Same test method on identical test items in the same laboratory by the same operator.</a:t>
            </a:r>
          </a:p>
          <a:p>
            <a:pPr lvl="2"/>
            <a:r>
              <a:rPr lang="en-US" sz="1800" dirty="0"/>
              <a:t>Reproductively: Same test method on identical test items in different laboratories with different operators</a:t>
            </a:r>
            <a:r>
              <a:rPr lang="en-US" sz="1800" dirty="0" smtClean="0"/>
              <a:t>.</a:t>
            </a:r>
          </a:p>
          <a:p>
            <a:pPr lvl="2"/>
            <a:endParaRPr lang="en-US" sz="1800" dirty="0"/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>
                <a:effectLst/>
              </a:rPr>
              <a:t>Including </a:t>
            </a:r>
            <a:r>
              <a:rPr lang="en-US" sz="2000" dirty="0" smtClean="0">
                <a:effectLst/>
              </a:rPr>
              <a:t>(MnDOT will also provide data to NCAT)</a:t>
            </a:r>
            <a:endParaRPr lang="en-US" sz="2000" dirty="0">
              <a:effectLst/>
            </a:endParaRP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>
                <a:effectLst/>
              </a:rPr>
              <a:t>Lab Dielectric to AV% Conversion </a:t>
            </a:r>
            <a:endParaRPr lang="en-US" sz="1600" dirty="0" smtClean="0">
              <a:effectLst/>
            </a:endParaRP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>
                <a:effectLst/>
              </a:rPr>
              <a:t>Produce pucks at </a:t>
            </a:r>
            <a:r>
              <a:rPr lang="en-US" sz="1600" dirty="0">
                <a:effectLst/>
              </a:rPr>
              <a:t>88%, 90%, 92% and 94% </a:t>
            </a:r>
            <a:r>
              <a:rPr lang="en-US" sz="1600" dirty="0" smtClean="0">
                <a:effectLst/>
              </a:rPr>
              <a:t>with fine and coarse </a:t>
            </a:r>
            <a:r>
              <a:rPr lang="en-US" sz="1600" dirty="0" smtClean="0">
                <a:effectLst/>
              </a:rPr>
              <a:t>mixtures and a HDPE specimen</a:t>
            </a:r>
            <a:endParaRPr lang="en-US" sz="1600" dirty="0" smtClean="0">
              <a:effectLst/>
            </a:endParaRP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>
                <a:effectLst/>
              </a:rPr>
              <a:t>Round-robin </a:t>
            </a:r>
            <a:r>
              <a:rPr lang="en-US" sz="1600" dirty="0" smtClean="0">
                <a:effectLst/>
              </a:rPr>
              <a:t>testing among the participants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>
                <a:effectLst/>
              </a:rPr>
              <a:t>Field </a:t>
            </a:r>
            <a:r>
              <a:rPr lang="en-US" sz="1600" dirty="0">
                <a:effectLst/>
              </a:rPr>
              <a:t>Dielectric </a:t>
            </a:r>
            <a:r>
              <a:rPr lang="en-US" sz="1600" dirty="0" smtClean="0">
                <a:effectLst/>
              </a:rPr>
              <a:t>Data Collection</a:t>
            </a:r>
            <a:endParaRPr lang="en-US" sz="1600" dirty="0" smtClean="0">
              <a:effectLst/>
            </a:endParaRP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>
                <a:effectLst/>
              </a:rPr>
              <a:t>At least 3 devices (9 sensors) will used</a:t>
            </a: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>
                <a:effectLst/>
              </a:rPr>
              <a:t>New test sections (10-12) with fine and coarse mixtures and different thickness (1-3in)</a:t>
            </a:r>
          </a:p>
          <a:p>
            <a:pPr marL="1787525" lvl="4" indent="0">
              <a:spcBef>
                <a:spcPts val="300"/>
              </a:spcBef>
              <a:buNone/>
              <a:defRPr/>
            </a:pPr>
            <a:endParaRPr lang="en-US" sz="2400" dirty="0">
              <a:effectLst/>
            </a:endParaRPr>
          </a:p>
          <a:p>
            <a:pPr indent="0">
              <a:buNone/>
              <a:defRPr/>
            </a:pPr>
            <a:endParaRPr lang="en-US" sz="2000" dirty="0" smtClean="0"/>
          </a:p>
          <a:p>
            <a:pPr marL="0" indent="0">
              <a:spcBef>
                <a:spcPts val="300"/>
              </a:spcBef>
              <a:buFont typeface="Monotype Sorts"/>
              <a:buNone/>
              <a:defRPr/>
            </a:pPr>
            <a:r>
              <a:rPr lang="en-US" sz="2800" dirty="0" smtClean="0"/>
              <a:t>	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 smtClean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2355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74552C2-FCEE-42BA-8BA0-218EA93EA320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14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23556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09522" y="150812"/>
            <a:ext cx="7543800" cy="5711824"/>
          </a:xfrm>
        </p:spPr>
        <p:txBody>
          <a:bodyPr/>
          <a:lstStyle/>
          <a:p>
            <a:pPr indent="0">
              <a:defRPr/>
            </a:pPr>
            <a:r>
              <a:rPr lang="en-US" sz="2400" dirty="0" smtClean="0">
                <a:effectLst/>
              </a:rPr>
              <a:t>Equipment </a:t>
            </a:r>
            <a:r>
              <a:rPr lang="en-US" sz="2400" dirty="0">
                <a:effectLst/>
              </a:rPr>
              <a:t>and Operator </a:t>
            </a:r>
            <a:r>
              <a:rPr lang="en-US" sz="2400" dirty="0" smtClean="0">
                <a:effectLst/>
              </a:rPr>
              <a:t>Certification </a:t>
            </a:r>
          </a:p>
          <a:p>
            <a:pPr lvl="1" indent="0">
              <a:defRPr/>
            </a:pPr>
            <a:r>
              <a:rPr lang="en-US" sz="2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In general, follow </a:t>
            </a:r>
            <a:r>
              <a:rPr lang="en-US" sz="2000" dirty="0" smtClean="0">
                <a:effectLst/>
              </a:rPr>
              <a:t>AASHTO </a:t>
            </a:r>
            <a:r>
              <a:rPr lang="en-US" sz="2000" dirty="0">
                <a:effectLst/>
              </a:rPr>
              <a:t>R 56‑14 “Standard Practice for Certification of Inertial Profiling Systems</a:t>
            </a:r>
            <a:r>
              <a:rPr lang="en-US" sz="2000" dirty="0" smtClean="0">
                <a:effectLst/>
              </a:rPr>
              <a:t>”.</a:t>
            </a:r>
          </a:p>
          <a:p>
            <a:pPr lvl="1" indent="0">
              <a:defRPr/>
            </a:pPr>
            <a:r>
              <a:rPr lang="en-US" sz="2000" dirty="0">
                <a:effectLst/>
              </a:rPr>
              <a:t> NCAT manages one of the inertial </a:t>
            </a:r>
            <a:r>
              <a:rPr lang="en-US" sz="2000" dirty="0" smtClean="0">
                <a:effectLst/>
              </a:rPr>
              <a:t>profiling system certification </a:t>
            </a:r>
            <a:r>
              <a:rPr lang="en-US" sz="2000" dirty="0" smtClean="0">
                <a:effectLst/>
              </a:rPr>
              <a:t>centers.</a:t>
            </a:r>
            <a:endParaRPr lang="en-US" sz="2000" dirty="0">
              <a:effectLst/>
            </a:endParaRP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>
                <a:effectLst/>
              </a:rPr>
              <a:t>Including 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>
                <a:effectLst/>
              </a:rPr>
              <a:t>Lab Dielectric to AV% Conversion </a:t>
            </a:r>
            <a:endParaRPr lang="en-US" sz="1600" dirty="0" smtClean="0">
              <a:effectLst/>
            </a:endParaRP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>
                <a:effectLst/>
              </a:rPr>
              <a:t>Lab testing on pucks with different density (</a:t>
            </a:r>
            <a:r>
              <a:rPr lang="en-US" sz="1600" dirty="0">
                <a:effectLst/>
              </a:rPr>
              <a:t>88%, 90%, 92% and 94</a:t>
            </a:r>
            <a:r>
              <a:rPr lang="en-US" sz="1600" dirty="0" smtClean="0">
                <a:effectLst/>
              </a:rPr>
              <a:t>%) </a:t>
            </a:r>
            <a:endParaRPr lang="en-US" sz="1600" dirty="0">
              <a:effectLst/>
            </a:endParaRP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>
                <a:effectLst/>
              </a:rPr>
              <a:t>Find </a:t>
            </a:r>
            <a:r>
              <a:rPr lang="en-US" sz="1600" dirty="0" smtClean="0">
                <a:effectLst/>
              </a:rPr>
              <a:t>out critical steps to get consistent and accurate </a:t>
            </a:r>
            <a:r>
              <a:rPr lang="en-US" sz="1600" dirty="0" smtClean="0">
                <a:effectLst/>
              </a:rPr>
              <a:t>results </a:t>
            </a:r>
            <a:endParaRPr lang="en-US" sz="1600" dirty="0">
              <a:effectLst/>
            </a:endParaRP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>
                <a:effectLst/>
              </a:rPr>
              <a:t>Field Dielectric </a:t>
            </a:r>
            <a:r>
              <a:rPr lang="en-US" sz="1600" dirty="0" smtClean="0">
                <a:effectLst/>
              </a:rPr>
              <a:t>Data Collection</a:t>
            </a:r>
            <a:endParaRPr lang="en-US" sz="1600" dirty="0" smtClean="0">
              <a:effectLst/>
            </a:endParaRP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>
                <a:effectLst/>
              </a:rPr>
              <a:t>Existing 4 test sections with 4 different density levels (from 88% to 94% by </a:t>
            </a:r>
            <a:r>
              <a:rPr lang="en-US" sz="1600" dirty="0" err="1">
                <a:effectLst/>
              </a:rPr>
              <a:t>Gmm</a:t>
            </a:r>
            <a:r>
              <a:rPr lang="en-US" sz="1600" dirty="0">
                <a:effectLst/>
              </a:rPr>
              <a:t>) + OGFC section will be used. </a:t>
            </a: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>
                <a:effectLst/>
              </a:rPr>
              <a:t>Baseline density: unclear gauge testing at 1 </a:t>
            </a:r>
            <a:r>
              <a:rPr lang="en-US" sz="1600" dirty="0" err="1">
                <a:effectLst/>
              </a:rPr>
              <a:t>ft</a:t>
            </a:r>
            <a:r>
              <a:rPr lang="en-US" sz="1600" dirty="0">
                <a:effectLst/>
              </a:rPr>
              <a:t> interval on 4 lines (1 close to joint); cores will be taken on these locations later. </a:t>
            </a: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>
                <a:effectLst/>
              </a:rPr>
              <a:t>Perform DPS testing on these lines</a:t>
            </a: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>
                <a:effectLst/>
              </a:rPr>
              <a:t>MnDOT will also provide them data 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>
                <a:effectLst/>
              </a:rPr>
              <a:t>Operator Certification </a:t>
            </a: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600" dirty="0" smtClean="0">
                <a:effectLst/>
              </a:rPr>
              <a:t>Develop online training and testing program.  </a:t>
            </a:r>
            <a:endParaRPr lang="en-US" sz="1600" dirty="0" smtClean="0">
              <a:effectLst/>
            </a:endParaRPr>
          </a:p>
          <a:p>
            <a:pPr marL="1787525" lvl="4" indent="0">
              <a:spcBef>
                <a:spcPts val="300"/>
              </a:spcBef>
              <a:buNone/>
              <a:defRPr/>
            </a:pPr>
            <a:endParaRPr lang="en-US" sz="1600" dirty="0" smtClean="0">
              <a:effectLst/>
            </a:endParaRPr>
          </a:p>
          <a:p>
            <a:pPr marL="0" indent="0">
              <a:spcBef>
                <a:spcPts val="300"/>
              </a:spcBef>
              <a:buFont typeface="Monotype Sorts"/>
              <a:buNone/>
              <a:defRPr/>
            </a:pPr>
            <a:r>
              <a:rPr lang="en-US" sz="2800" dirty="0" smtClean="0"/>
              <a:t>	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 smtClean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2355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74552C2-FCEE-42BA-8BA0-218EA93EA320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15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23556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437" y="4767065"/>
            <a:ext cx="3045963" cy="1904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4143" y="2798693"/>
            <a:ext cx="2072217" cy="15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2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676275"/>
            <a:ext cx="9448800" cy="5715000"/>
          </a:xfrm>
        </p:spPr>
        <p:txBody>
          <a:bodyPr/>
          <a:lstStyle/>
          <a:p>
            <a:pPr indent="0">
              <a:defRPr/>
            </a:pPr>
            <a:r>
              <a:rPr lang="en-US" sz="2800" dirty="0" smtClean="0"/>
              <a:t>Task </a:t>
            </a:r>
            <a:r>
              <a:rPr lang="en-US" sz="2800" dirty="0" smtClean="0"/>
              <a:t>5: </a:t>
            </a:r>
            <a:r>
              <a:rPr lang="en-US" sz="2800" dirty="0" smtClean="0"/>
              <a:t>Support </a:t>
            </a:r>
            <a:r>
              <a:rPr lang="en-US" sz="2800" dirty="0" smtClean="0">
                <a:effectLst/>
              </a:rPr>
              <a:t>Communication</a:t>
            </a:r>
          </a:p>
          <a:p>
            <a:pPr lvl="1" indent="0">
              <a:defRPr/>
            </a:pPr>
            <a:r>
              <a:rPr lang="en-US" sz="2400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Face </a:t>
            </a:r>
            <a:r>
              <a:rPr lang="en-US" sz="2400" dirty="0" smtClean="0">
                <a:effectLst/>
              </a:rPr>
              <a:t>to face in </a:t>
            </a:r>
            <a:r>
              <a:rPr lang="en-US" sz="2400" dirty="0" smtClean="0">
                <a:effectLst/>
              </a:rPr>
              <a:t>fall 2021</a:t>
            </a:r>
          </a:p>
          <a:p>
            <a:pPr lvl="1" indent="0">
              <a:buNone/>
              <a:defRPr/>
            </a:pPr>
            <a:endParaRPr lang="en-US" sz="2400" dirty="0" smtClean="0">
              <a:effectLst/>
            </a:endParaRPr>
          </a:p>
          <a:p>
            <a:pPr lvl="1" indent="0">
              <a:defRPr/>
            </a:pPr>
            <a:r>
              <a:rPr lang="en-US" sz="2400" dirty="0">
                <a:effectLst/>
              </a:rPr>
              <a:t> </a:t>
            </a:r>
            <a:r>
              <a:rPr lang="en-US" sz="2400" dirty="0">
                <a:effectLst/>
              </a:rPr>
              <a:t>W</a:t>
            </a:r>
            <a:r>
              <a:rPr lang="en-US" sz="2400" dirty="0" smtClean="0">
                <a:effectLst/>
              </a:rPr>
              <a:t>ebinar </a:t>
            </a:r>
            <a:r>
              <a:rPr lang="en-US" sz="2400" dirty="0" smtClean="0">
                <a:effectLst/>
              </a:rPr>
              <a:t>in spring 2021 to review the data </a:t>
            </a:r>
            <a:r>
              <a:rPr lang="en-US" sz="2400" dirty="0" smtClean="0">
                <a:effectLst/>
              </a:rPr>
              <a:t>collected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by states</a:t>
            </a:r>
          </a:p>
          <a:p>
            <a:pPr lvl="2" indent="0">
              <a:defRPr/>
            </a:pPr>
            <a:r>
              <a:rPr lang="en-US" sz="2100" dirty="0" smtClean="0">
                <a:effectLst/>
              </a:rPr>
              <a:t>Please send data to Kyle if </a:t>
            </a:r>
            <a:r>
              <a:rPr lang="en-US" sz="2100" dirty="0" smtClean="0">
                <a:effectLst/>
              </a:rPr>
              <a:t>you </a:t>
            </a:r>
            <a:r>
              <a:rPr lang="en-US" sz="2100" dirty="0" smtClean="0">
                <a:effectLst/>
              </a:rPr>
              <a:t>collected</a:t>
            </a:r>
            <a:endParaRPr lang="en-US" sz="2100" dirty="0" smtClean="0">
              <a:effectLst/>
            </a:endParaRPr>
          </a:p>
          <a:p>
            <a:pPr lvl="2" indent="0">
              <a:defRPr/>
            </a:pPr>
            <a:r>
              <a:rPr lang="en-US" sz="2100" dirty="0" smtClean="0">
                <a:effectLst/>
              </a:rPr>
              <a:t>Revise the draft procedures by </a:t>
            </a:r>
            <a:r>
              <a:rPr lang="en-US" sz="2100" dirty="0" smtClean="0">
                <a:effectLst/>
              </a:rPr>
              <a:t>May 2021</a:t>
            </a:r>
            <a:endParaRPr lang="en-US" sz="2100" dirty="0" smtClean="0">
              <a:effectLst/>
            </a:endParaRPr>
          </a:p>
          <a:p>
            <a:pPr lvl="3" indent="0">
              <a:defRPr/>
            </a:pPr>
            <a:r>
              <a:rPr lang="en-US" sz="1700" dirty="0" smtClean="0">
                <a:effectLst/>
              </a:rPr>
              <a:t>Incorporate state and contractor’s comments/feedback  </a:t>
            </a:r>
          </a:p>
          <a:p>
            <a:pPr lvl="3" indent="0">
              <a:defRPr/>
            </a:pPr>
            <a:r>
              <a:rPr lang="en-US" sz="1700" dirty="0" smtClean="0">
                <a:effectLst/>
              </a:rPr>
              <a:t>Address issues identified from data analysis (ex. Puck vs core bias)</a:t>
            </a:r>
          </a:p>
          <a:p>
            <a:pPr lvl="3" indent="0">
              <a:defRPr/>
            </a:pPr>
            <a:r>
              <a:rPr lang="en-US" sz="1700" dirty="0" smtClean="0">
                <a:effectLst/>
              </a:rPr>
              <a:t>Update </a:t>
            </a:r>
            <a:r>
              <a:rPr lang="en-US" sz="1700" dirty="0" smtClean="0">
                <a:effectLst/>
              </a:rPr>
              <a:t>procedures </a:t>
            </a:r>
            <a:r>
              <a:rPr lang="en-US" sz="1700" dirty="0" smtClean="0">
                <a:effectLst/>
              </a:rPr>
              <a:t>with 2.0 device</a:t>
            </a:r>
          </a:p>
        </p:txBody>
      </p:sp>
      <p:sp>
        <p:nvSpPr>
          <p:cNvPr id="2560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2190201-069F-4CE4-8A46-3541CBF72632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16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25604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6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399" y="303213"/>
            <a:ext cx="9718675" cy="5715000"/>
          </a:xfrm>
        </p:spPr>
        <p:txBody>
          <a:bodyPr/>
          <a:lstStyle/>
          <a:p>
            <a:pPr indent="0">
              <a:defRPr/>
            </a:pPr>
            <a:r>
              <a:rPr lang="en-US" sz="2800" dirty="0">
                <a:effectLst/>
              </a:rPr>
              <a:t>Task </a:t>
            </a:r>
            <a:r>
              <a:rPr lang="en-US" sz="2800" dirty="0" smtClean="0">
                <a:effectLst/>
              </a:rPr>
              <a:t>6</a:t>
            </a:r>
            <a:r>
              <a:rPr lang="en-US" sz="2800" dirty="0" smtClean="0">
                <a:effectLst/>
              </a:rPr>
              <a:t>: </a:t>
            </a:r>
            <a:r>
              <a:rPr lang="en-US" sz="2800" dirty="0">
                <a:effectLst/>
              </a:rPr>
              <a:t>Provide Training and Technical </a:t>
            </a:r>
            <a:r>
              <a:rPr lang="en-US" sz="2800" dirty="0" smtClean="0">
                <a:effectLst/>
              </a:rPr>
              <a:t>Assistance</a:t>
            </a:r>
          </a:p>
          <a:p>
            <a:pPr indent="0">
              <a:buNone/>
              <a:defRPr/>
            </a:pPr>
            <a:endParaRPr lang="en-US" sz="2800" dirty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Have been providing online assistance and will continue to do so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If needed, we can provide onsite training once we are allowed to travel.</a:t>
            </a:r>
          </a:p>
          <a:p>
            <a:pPr marL="449262" lvl="1" indent="0">
              <a:spcBef>
                <a:spcPts val="300"/>
              </a:spcBef>
              <a:buFont typeface="Monotype Sorts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</a:p>
          <a:p>
            <a:pPr marL="449262" lvl="1" indent="0">
              <a:spcBef>
                <a:spcPts val="300"/>
              </a:spcBef>
              <a:buFont typeface="Monotype Sorts"/>
              <a:buNone/>
              <a:defRPr/>
            </a:pPr>
            <a:endParaRPr lang="en-US" sz="2400" dirty="0" smtClean="0"/>
          </a:p>
          <a:p>
            <a:pPr marL="0" indent="0">
              <a:spcBef>
                <a:spcPts val="300"/>
              </a:spcBef>
              <a:buFont typeface="Monotype Sorts"/>
              <a:buNone/>
              <a:defRPr/>
            </a:pPr>
            <a:endParaRPr lang="en-US" sz="2800" dirty="0" smtClean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 smtClean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2765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E073B829-2595-4AB0-8064-4947E94664EB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17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27652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78823"/>
              </p:ext>
            </p:extLst>
          </p:nvPr>
        </p:nvGraphicFramePr>
        <p:xfrm>
          <a:off x="776229" y="3173286"/>
          <a:ext cx="5786495" cy="254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Document" r:id="rId4" imgW="5943600" imgH="1594292" progId="Word.Document.12">
                  <p:embed/>
                </p:oleObj>
              </mc:Choice>
              <mc:Fallback>
                <p:oleObj name="Document" r:id="rId4" imgW="5943600" imgH="15942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229" y="3173286"/>
                        <a:ext cx="5786495" cy="254012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369933"/>
              </p:ext>
            </p:extLst>
          </p:nvPr>
        </p:nvGraphicFramePr>
        <p:xfrm>
          <a:off x="4419600" y="3173286"/>
          <a:ext cx="4648200" cy="254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name="Document" r:id="rId6" imgW="5943600" imgH="1416293" progId="Word.Document.12">
                  <p:embed/>
                </p:oleObj>
              </mc:Choice>
              <mc:Fallback>
                <p:oleObj name="Document" r:id="rId6" imgW="5943600" imgH="1416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9600" y="3173286"/>
                        <a:ext cx="4648200" cy="254012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608012"/>
            <a:ext cx="9490075" cy="5105400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>
                <a:effectLst/>
              </a:rPr>
              <a:t>Task </a:t>
            </a:r>
            <a:r>
              <a:rPr lang="en-US" sz="2800" dirty="0" smtClean="0">
                <a:effectLst/>
              </a:rPr>
              <a:t>7</a:t>
            </a:r>
            <a:r>
              <a:rPr lang="en-US" sz="2800" dirty="0" smtClean="0">
                <a:effectLst/>
              </a:rPr>
              <a:t>: </a:t>
            </a:r>
            <a:r>
              <a:rPr lang="en-US" sz="2800" dirty="0">
                <a:effectLst/>
              </a:rPr>
              <a:t>Promote the technology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Conference </a:t>
            </a:r>
            <a:r>
              <a:rPr lang="en-US" sz="2400" dirty="0" smtClean="0"/>
              <a:t>call with GSSI to discuss potential implementation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100" dirty="0" smtClean="0"/>
              <a:t>Looking at how they can better provide support to contractors in the future.</a:t>
            </a:r>
            <a:endParaRPr lang="en-US" dirty="0" smtClean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Craig </a:t>
            </a:r>
            <a:r>
              <a:rPr lang="en-US" sz="2400" dirty="0" err="1" smtClean="0"/>
              <a:t>Landefeld</a:t>
            </a:r>
            <a:r>
              <a:rPr lang="en-US" sz="2400" dirty="0" smtClean="0"/>
              <a:t> from OHDOT made </a:t>
            </a:r>
            <a:r>
              <a:rPr lang="en-US" sz="2400" dirty="0" smtClean="0"/>
              <a:t>an excellent presentation at NRRA seminar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Presentations at our biweekly bituminous </a:t>
            </a:r>
            <a:r>
              <a:rPr lang="en-US" sz="2400" dirty="0" smtClean="0"/>
              <a:t>meetings </a:t>
            </a:r>
            <a:endParaRPr lang="en-US" sz="2400" dirty="0" smtClean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Collected data </a:t>
            </a:r>
            <a:r>
              <a:rPr lang="en-US" sz="2400" dirty="0" smtClean="0"/>
              <a:t>using Earth </a:t>
            </a:r>
            <a:r>
              <a:rPr lang="en-US" sz="2400" dirty="0" smtClean="0"/>
              <a:t>Science Pavement Density meter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Promoted the technology to contractors</a:t>
            </a:r>
            <a:endParaRPr lang="en-US" sz="2400" dirty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Will </a:t>
            </a:r>
            <a:r>
              <a:rPr lang="en-US" sz="2400" dirty="0"/>
              <a:t>make a brochure 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400" dirty="0" smtClean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9D75526-5BFB-4757-99C9-EE2AFA569CAC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18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29700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365983"/>
            <a:ext cx="9490075" cy="5715000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 smtClean="0">
                <a:effectLst/>
              </a:rPr>
              <a:t> Budget</a:t>
            </a:r>
          </a:p>
          <a:p>
            <a:pPr marL="0" indent="0">
              <a:defRPr/>
            </a:pPr>
            <a:endParaRPr lang="en-US" sz="2800" dirty="0">
              <a:effectLst/>
            </a:endParaRPr>
          </a:p>
          <a:p>
            <a:pPr marL="0" indent="0">
              <a:defRPr/>
            </a:pPr>
            <a:endParaRPr lang="en-US" sz="2800" dirty="0">
              <a:effectLst/>
            </a:endParaRP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 smtClean="0"/>
          </a:p>
          <a:p>
            <a:pPr marL="0" indent="0">
              <a:spcBef>
                <a:spcPts val="300"/>
              </a:spcBef>
              <a:buFont typeface="Monotype Sorts"/>
              <a:buNone/>
              <a:defRPr/>
            </a:pPr>
            <a:endParaRPr lang="en-US" sz="2800" dirty="0" smtClean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 smtClean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9D75526-5BFB-4757-99C9-EE2AFA569CAC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19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29700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983"/>
            <a:ext cx="5105400" cy="61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16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1083"/>
            <a:ext cx="8678863" cy="4111625"/>
          </a:xfrm>
        </p:spPr>
        <p:txBody>
          <a:bodyPr/>
          <a:lstStyle/>
          <a:p>
            <a:pPr indent="0">
              <a:defRPr/>
            </a:pPr>
            <a:r>
              <a:rPr lang="en-US" sz="2000" b="1" u="sng" dirty="0"/>
              <a:t>Financially Contributing Agencies:</a:t>
            </a:r>
          </a:p>
          <a:p>
            <a:pPr indent="0">
              <a:defRPr/>
            </a:pPr>
            <a:r>
              <a:rPr lang="en-US" sz="2000" dirty="0"/>
              <a:t>FHWA, Idaho, Maryland, Mississippi, Missouri, </a:t>
            </a:r>
            <a:r>
              <a:rPr lang="en-US" sz="2000" dirty="0" smtClean="0"/>
              <a:t>Maine, New </a:t>
            </a:r>
            <a:r>
              <a:rPr lang="en-US" sz="2000" dirty="0"/>
              <a:t>York, Ohio, Pennsylvania, Washington, </a:t>
            </a:r>
            <a:r>
              <a:rPr lang="en-US" sz="2000" dirty="0" smtClean="0"/>
              <a:t>North Dakota, Utah,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Minnesota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Wisconsin</a:t>
            </a:r>
            <a:r>
              <a:rPr lang="en-US" sz="2000" dirty="0" smtClean="0"/>
              <a:t>?</a:t>
            </a:r>
          </a:p>
          <a:p>
            <a:pPr indent="0">
              <a:defRPr/>
            </a:pPr>
            <a:r>
              <a:rPr lang="en-US" sz="2000" dirty="0" smtClean="0"/>
              <a:t> </a:t>
            </a:r>
            <a:endParaRPr lang="en-US" sz="2000" dirty="0" smtClean="0"/>
          </a:p>
          <a:p>
            <a:pPr indent="0">
              <a:defRPr/>
            </a:pPr>
            <a:r>
              <a:rPr lang="en-US" sz="2000" b="1" u="sng" dirty="0" smtClean="0"/>
              <a:t>Technically </a:t>
            </a:r>
            <a:r>
              <a:rPr lang="en-US" sz="2000" b="1" u="sng" dirty="0"/>
              <a:t>Contributing Agencies:</a:t>
            </a:r>
          </a:p>
          <a:p>
            <a:pPr indent="0">
              <a:defRPr/>
            </a:pPr>
            <a:r>
              <a:rPr lang="en-US" sz="2000" dirty="0"/>
              <a:t>(A lot of experience, knows issues and needs)</a:t>
            </a:r>
          </a:p>
          <a:p>
            <a:pPr indent="0">
              <a:defRPr/>
            </a:pPr>
            <a:r>
              <a:rPr lang="en-US" sz="2000" dirty="0"/>
              <a:t>Alaska; </a:t>
            </a:r>
            <a:r>
              <a:rPr lang="en-US" sz="2000" dirty="0" smtClean="0"/>
              <a:t>Florida and </a:t>
            </a:r>
            <a:r>
              <a:rPr lang="en-US" sz="2000" dirty="0"/>
              <a:t>Nebraska (we can add as needed)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9CDFC3-E1DC-4C0D-AF17-F3FDCEEC96E1}" type="slidenum">
              <a:rPr lang="en-US" altLang="en-US" sz="1200" b="0" baseline="0" smtClean="0">
                <a:solidFill>
                  <a:srgbClr val="FFFFFF"/>
                </a:solidFill>
              </a:rPr>
              <a:pPr/>
              <a:t>2</a:t>
            </a:fld>
            <a:endParaRPr lang="en-US" altLang="en-US" sz="1200" b="0" baseline="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93022"/>
            <a:ext cx="8983663" cy="715962"/>
          </a:xfrm>
          <a:prstGeom prst="rect">
            <a:avLst/>
          </a:prstGeom>
        </p:spPr>
        <p:txBody>
          <a:bodyPr/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kern="0" baseline="0" dirty="0" smtClean="0">
                <a:ea typeface="SimSun" panose="02010600030101010101" pitchFamily="2" charset="-122"/>
              </a:rPr>
              <a:t>Technical Advisory Committee</a:t>
            </a:r>
            <a:endParaRPr lang="en-US" kern="0" baseline="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579812"/>
            <a:ext cx="8983663" cy="715962"/>
          </a:xfrm>
          <a:prstGeom prst="rect">
            <a:avLst/>
          </a:prstGeom>
        </p:spPr>
        <p:txBody>
          <a:bodyPr/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kern="0" baseline="0" dirty="0" smtClean="0">
                <a:ea typeface="SimSun" panose="02010600030101010101" pitchFamily="2" charset="-122"/>
              </a:rPr>
              <a:t>Objective</a:t>
            </a:r>
            <a:endParaRPr lang="en-US" kern="0" baseline="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113212"/>
            <a:ext cx="8678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defRPr/>
            </a:pPr>
            <a:endParaRPr lang="en-US" sz="2000" baseline="0" dirty="0"/>
          </a:p>
          <a:p>
            <a:pPr marL="285750" lvl="1" indent="0">
              <a:buFont typeface="Wingdings 3" pitchFamily="18" charset="2"/>
              <a:buNone/>
              <a:defRPr/>
            </a:pPr>
            <a:r>
              <a:rPr lang="en-US" sz="2000" baseline="0" dirty="0"/>
              <a:t> </a:t>
            </a:r>
            <a:r>
              <a:rPr lang="en-US" sz="2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A) Further advance and improve DPS system</a:t>
            </a:r>
          </a:p>
          <a:p>
            <a:pPr marL="285750" lvl="1" indent="0">
              <a:buNone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B) Support communication</a:t>
            </a:r>
          </a:p>
          <a:p>
            <a:pPr marL="285750" lvl="1" indent="0">
              <a:buFont typeface="Wingdings 3" pitchFamily="18" charset="2"/>
              <a:buNone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C) Provide training and technical assistance to states and others</a:t>
            </a:r>
          </a:p>
          <a:p>
            <a:pPr marL="285750" lvl="1" indent="0">
              <a:buFont typeface="Wingdings 3" pitchFamily="18" charset="2"/>
              <a:buNone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US" sz="2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Promote DPS </a:t>
            </a:r>
            <a:r>
              <a:rPr lang="en-US" sz="2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other vendors, contractors, consultants and  </a:t>
            </a:r>
          </a:p>
          <a:p>
            <a:pPr marL="285750" lvl="1" indent="0">
              <a:buFont typeface="Wingdings 3" pitchFamily="18" charset="2"/>
              <a:buNone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DOTs and local government, etc. </a:t>
            </a:r>
            <a:endParaRPr lang="en-US" sz="20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907987-C766-4764-B91A-BB474A726813}" type="slidenum">
              <a:rPr lang="en-US" altLang="en-US" sz="1400" b="0" baseline="0" smtClean="0">
                <a:latin typeface="Times New Roman" panose="02020603050405020304" pitchFamily="18" charset="0"/>
              </a:rPr>
              <a:pPr/>
              <a:t>20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7" y="836612"/>
            <a:ext cx="7505700" cy="5194300"/>
          </a:xfrm>
          <a:prstGeom prst="rect">
            <a:avLst/>
          </a:prstGeom>
        </p:spPr>
      </p:pic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3124200" y="3046412"/>
            <a:ext cx="3532414" cy="1117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Thank you!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13435"/>
            <a:ext cx="9391650" cy="5144389"/>
          </a:xfrm>
        </p:spPr>
        <p:txBody>
          <a:bodyPr/>
          <a:lstStyle/>
          <a:p>
            <a:pPr indent="0">
              <a:defRPr/>
            </a:pPr>
            <a:r>
              <a:rPr lang="en-US" sz="2800" b="1" dirty="0" err="1" smtClean="0">
                <a:effectLst/>
              </a:rPr>
              <a:t>Workplan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>
                <a:effectLst/>
              </a:rPr>
              <a:t>developed around these objectives – March, 2020</a:t>
            </a:r>
          </a:p>
          <a:p>
            <a:pPr indent="0">
              <a:defRPr/>
            </a:pPr>
            <a:endParaRPr lang="en-US" sz="2400" dirty="0" smtClean="0"/>
          </a:p>
          <a:p>
            <a:pPr indent="0">
              <a:defRPr/>
            </a:pPr>
            <a:r>
              <a:rPr lang="en-US" sz="2400" dirty="0" smtClean="0"/>
              <a:t>Task </a:t>
            </a:r>
            <a:r>
              <a:rPr lang="en-US" sz="2400" dirty="0"/>
              <a:t>1</a:t>
            </a:r>
            <a:r>
              <a:rPr lang="en-US" sz="2400" dirty="0" smtClean="0"/>
              <a:t>: </a:t>
            </a:r>
            <a:r>
              <a:rPr lang="en-US" sz="2400" dirty="0"/>
              <a:t>Software and Hardware Improvements</a:t>
            </a:r>
          </a:p>
          <a:p>
            <a:pPr indent="0">
              <a:defRPr/>
            </a:pPr>
            <a:r>
              <a:rPr lang="en-US" sz="2400" dirty="0"/>
              <a:t>Task 2</a:t>
            </a:r>
            <a:r>
              <a:rPr lang="en-US" sz="2400" dirty="0" smtClean="0"/>
              <a:t>: </a:t>
            </a:r>
            <a:r>
              <a:rPr lang="en-US" sz="2400" dirty="0"/>
              <a:t>Development of AASHTO Data Collection and Analysis Specification </a:t>
            </a:r>
            <a:endParaRPr lang="en-US" sz="2400" dirty="0" smtClean="0"/>
          </a:p>
          <a:p>
            <a:pPr indent="0">
              <a:defRPr/>
            </a:pPr>
            <a:r>
              <a:rPr lang="en-US" sz="2400" dirty="0">
                <a:effectLst/>
              </a:rPr>
              <a:t>Task 3</a:t>
            </a:r>
            <a:r>
              <a:rPr lang="en-US" sz="2400" dirty="0" smtClean="0">
                <a:effectLst/>
              </a:rPr>
              <a:t>: </a:t>
            </a:r>
            <a:r>
              <a:rPr lang="en-US" sz="2400" dirty="0">
                <a:effectLst/>
              </a:rPr>
              <a:t>Precision and Bias </a:t>
            </a:r>
            <a:r>
              <a:rPr lang="en-US" sz="2400" dirty="0" smtClean="0">
                <a:effectLst/>
              </a:rPr>
              <a:t>Statement</a:t>
            </a:r>
            <a:endParaRPr lang="en-US" sz="2400" dirty="0">
              <a:effectLst/>
            </a:endParaRPr>
          </a:p>
          <a:p>
            <a:pPr indent="0">
              <a:defRPr/>
            </a:pPr>
            <a:r>
              <a:rPr lang="en-US" sz="2400" dirty="0">
                <a:effectLst/>
              </a:rPr>
              <a:t>Task 4</a:t>
            </a:r>
            <a:r>
              <a:rPr lang="en-US" sz="2400" dirty="0" smtClean="0">
                <a:effectLst/>
              </a:rPr>
              <a:t>: </a:t>
            </a:r>
            <a:r>
              <a:rPr lang="en-US" sz="2400" dirty="0">
                <a:effectLst/>
              </a:rPr>
              <a:t>Equipment and Operator Certification</a:t>
            </a:r>
          </a:p>
          <a:p>
            <a:pPr indent="0">
              <a:defRPr/>
            </a:pPr>
            <a:r>
              <a:rPr lang="en-US" sz="2400" dirty="0">
                <a:effectLst/>
              </a:rPr>
              <a:t>Task 5</a:t>
            </a:r>
            <a:r>
              <a:rPr lang="en-US" sz="2400" dirty="0" smtClean="0">
                <a:effectLst/>
              </a:rPr>
              <a:t>: </a:t>
            </a:r>
            <a:r>
              <a:rPr lang="en-US" sz="2400" dirty="0">
                <a:effectLst/>
              </a:rPr>
              <a:t>Support Communication </a:t>
            </a:r>
          </a:p>
          <a:p>
            <a:pPr indent="0">
              <a:defRPr/>
            </a:pPr>
            <a:r>
              <a:rPr lang="en-US" sz="2400" dirty="0">
                <a:effectLst/>
              </a:rPr>
              <a:t>Task 6</a:t>
            </a:r>
            <a:r>
              <a:rPr lang="en-US" sz="2400" dirty="0" smtClean="0">
                <a:effectLst/>
              </a:rPr>
              <a:t>: </a:t>
            </a:r>
            <a:r>
              <a:rPr lang="en-US" sz="2400" dirty="0">
                <a:effectLst/>
              </a:rPr>
              <a:t>Provide Training and Technical Assistance</a:t>
            </a:r>
            <a:endParaRPr lang="en-US" sz="2400" b="1" dirty="0"/>
          </a:p>
          <a:p>
            <a:pPr marL="0" indent="0">
              <a:defRPr/>
            </a:pPr>
            <a:r>
              <a:rPr lang="en-US" sz="2400" b="1" dirty="0" smtClean="0">
                <a:effectLst/>
              </a:rPr>
              <a:t>    </a:t>
            </a:r>
            <a:r>
              <a:rPr lang="en-US" sz="2400" dirty="0" smtClean="0">
                <a:effectLst/>
              </a:rPr>
              <a:t>Task </a:t>
            </a:r>
            <a:r>
              <a:rPr lang="en-US" sz="2400" dirty="0">
                <a:effectLst/>
              </a:rPr>
              <a:t>7</a:t>
            </a:r>
            <a:r>
              <a:rPr lang="en-US" sz="2400" dirty="0" smtClean="0">
                <a:effectLst/>
              </a:rPr>
              <a:t>: </a:t>
            </a:r>
            <a:r>
              <a:rPr lang="en-US" sz="2400" dirty="0">
                <a:effectLst/>
              </a:rPr>
              <a:t>Promote the technology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790575" lvl="2" indent="0">
              <a:buFont typeface="Wingdings" pitchFamily="2" charset="2"/>
              <a:buNone/>
              <a:defRPr/>
            </a:pP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8EA43A-9439-47B0-84ED-E84BE992AB59}" type="slidenum">
              <a:rPr lang="en-US" altLang="en-US" sz="1200" b="0" baseline="0" smtClean="0">
                <a:solidFill>
                  <a:srgbClr val="FFFFFF"/>
                </a:solidFill>
              </a:rPr>
              <a:pPr/>
              <a:t>3</a:t>
            </a:fld>
            <a:endParaRPr lang="en-US" altLang="en-US" sz="1200" b="0" baseline="0" smtClean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227012"/>
            <a:ext cx="8983663" cy="715962"/>
          </a:xfrm>
          <a:prstGeom prst="rect">
            <a:avLst/>
          </a:prstGeom>
        </p:spPr>
        <p:txBody>
          <a:bodyPr/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kern="0" baseline="0" dirty="0" smtClean="0">
                <a:ea typeface="SimSun" panose="02010600030101010101" pitchFamily="2" charset="-122"/>
              </a:rPr>
              <a:t>Project Status Update</a:t>
            </a:r>
            <a:endParaRPr lang="en-US" kern="0" baseline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84162" y="379412"/>
            <a:ext cx="9490075" cy="5562600"/>
          </a:xfrm>
        </p:spPr>
        <p:txBody>
          <a:bodyPr/>
          <a:lstStyle/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800" dirty="0" smtClean="0"/>
              <a:t>Task 1: Software </a:t>
            </a:r>
            <a:r>
              <a:rPr lang="en-US" sz="2800" dirty="0"/>
              <a:t>and Hardware </a:t>
            </a:r>
            <a:r>
              <a:rPr lang="en-US" sz="2800" dirty="0" smtClean="0"/>
              <a:t>Improvements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Developed a contract with GSSI: develop more user friendly software for the participates for easy implementation. 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The contract ends on March 31,2021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400" dirty="0" smtClean="0"/>
          </a:p>
        </p:txBody>
      </p:sp>
      <p:sp>
        <p:nvSpPr>
          <p:cNvPr id="1536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B94A58E-1E3A-459B-9385-676C0DCE8F01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4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15364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90600" y="2343644"/>
            <a:ext cx="75057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34963" indent="-334963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n"/>
              <a:defRPr sz="3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27075" indent="-277813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/>
              <a:buChar char="u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17600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/>
              <a:buChar char="F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marL="1565275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marL="20113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24685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29257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33829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38401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>
                <a:solidFill>
                  <a:schemeClr val="tx2"/>
                </a:solidFill>
              </a:rPr>
              <a:t>Task A – Compatibility Improvements.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>
                <a:solidFill>
                  <a:schemeClr val="tx2"/>
                </a:solidFill>
              </a:rPr>
              <a:t>Task B – GPS Processing Improvements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>
                <a:solidFill>
                  <a:schemeClr val="tx2"/>
                </a:solidFill>
              </a:rPr>
              <a:t>Task C – Data Management Improvements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>
                <a:solidFill>
                  <a:schemeClr val="tx2"/>
                </a:solidFill>
              </a:rPr>
              <a:t>Task D – Data Calculation Improvements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>
                <a:solidFill>
                  <a:schemeClr val="tx2"/>
                </a:solidFill>
              </a:rPr>
              <a:t>Task E – Precision and Accuracy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/>
              <a:t>Task F – Dielectric to Air Void Software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/>
              <a:t>Task G – Data Quality Assurance Module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/>
              <a:t>Task H – Core Validation Module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/>
              <a:t>Task I – Daily Analysis and Reporting CSV Files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 smtClean="0"/>
              <a:t>Task J  – System failure indication</a:t>
            </a:r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000" b="0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98217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761207"/>
            <a:ext cx="8991600" cy="5715000"/>
          </a:xfrm>
        </p:spPr>
        <p:txBody>
          <a:bodyPr/>
          <a:lstStyle/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/>
              <a:t>Task </a:t>
            </a:r>
            <a:r>
              <a:rPr lang="en-US" sz="2400" dirty="0" smtClean="0"/>
              <a:t>A </a:t>
            </a:r>
            <a:r>
              <a:rPr lang="en-US" sz="2400" dirty="0"/>
              <a:t>– Compatibility </a:t>
            </a:r>
            <a:r>
              <a:rPr lang="en-US" sz="2400" dirty="0" smtClean="0"/>
              <a:t>Improvements </a:t>
            </a:r>
            <a:endParaRPr lang="en-US" sz="2400" dirty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Allow software to read input information from a file.</a:t>
            </a:r>
            <a:endParaRPr lang="en-US" sz="2000" dirty="0"/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000" dirty="0"/>
          </a:p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Task </a:t>
            </a:r>
            <a:r>
              <a:rPr lang="en-US" sz="2400" dirty="0"/>
              <a:t>B</a:t>
            </a:r>
            <a:r>
              <a:rPr lang="en-US" sz="2400" dirty="0" smtClean="0"/>
              <a:t> </a:t>
            </a:r>
            <a:r>
              <a:rPr lang="en-US" sz="2400" dirty="0"/>
              <a:t>– GPS Processing </a:t>
            </a:r>
            <a:r>
              <a:rPr lang="en-US" sz="2400" dirty="0" smtClean="0"/>
              <a:t>Improvements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Issue: In 1.0, GPS </a:t>
            </a:r>
            <a:r>
              <a:rPr lang="en-US" sz="2000" dirty="0" smtClean="0"/>
              <a:t>has an offset </a:t>
            </a:r>
            <a:r>
              <a:rPr lang="en-US" sz="2000" dirty="0" smtClean="0"/>
              <a:t>in the direction of travel which is affected by speed.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000" dirty="0" smtClean="0"/>
          </a:p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Task </a:t>
            </a:r>
            <a:r>
              <a:rPr lang="en-US" sz="2400" dirty="0" smtClean="0"/>
              <a:t>C – Data Management Improvements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Allow online transfer of field collected data in a user-friendly and timely manner -- Cloud</a:t>
            </a:r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1536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B94A58E-1E3A-459B-9385-676C0DCE8F01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5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15364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404" y="227012"/>
            <a:ext cx="306758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97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461010"/>
            <a:ext cx="8991600" cy="5709602"/>
          </a:xfrm>
        </p:spPr>
        <p:txBody>
          <a:bodyPr/>
          <a:lstStyle/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Task D – Data Calculation Improvements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Issue: Underlying layer effect on dielectric calculation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The issue should </a:t>
            </a:r>
            <a:r>
              <a:rPr lang="en-US" sz="2000" dirty="0" smtClean="0"/>
              <a:t>have been resolved in 2.0 – we will check. </a:t>
            </a:r>
            <a:endParaRPr lang="en-US" sz="2000" dirty="0" smtClean="0"/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000" dirty="0"/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000" dirty="0"/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dirty="0" smtClean="0"/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dirty="0"/>
          </a:p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 smtClean="0"/>
          </a:p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Task </a:t>
            </a:r>
            <a:r>
              <a:rPr lang="en-US" sz="2400" dirty="0" smtClean="0"/>
              <a:t>E – Precision and Accuracy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HDPE </a:t>
            </a:r>
            <a:r>
              <a:rPr lang="en-US" sz="2000" dirty="0" smtClean="0"/>
              <a:t>block</a:t>
            </a:r>
            <a:r>
              <a:rPr lang="en-US" sz="2000" dirty="0" smtClean="0"/>
              <a:t> </a:t>
            </a:r>
            <a:r>
              <a:rPr lang="en-US" sz="2000" dirty="0" smtClean="0"/>
              <a:t>and puck </a:t>
            </a:r>
            <a:r>
              <a:rPr lang="en-US" sz="2000" dirty="0" smtClean="0"/>
              <a:t>with </a:t>
            </a:r>
            <a:r>
              <a:rPr lang="en-US" sz="2000" dirty="0" smtClean="0"/>
              <a:t>accuracy provided with 2.0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Roger is looking </a:t>
            </a:r>
            <a:r>
              <a:rPr lang="en-US" sz="2000" dirty="0" smtClean="0"/>
              <a:t>for</a:t>
            </a:r>
            <a:r>
              <a:rPr lang="en-US" sz="2000" dirty="0" smtClean="0"/>
              <a:t> </a:t>
            </a:r>
            <a:r>
              <a:rPr lang="en-US" sz="2000" dirty="0" smtClean="0"/>
              <a:t>another material with higher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/>
              <a:t>dielectric constant. </a:t>
            </a:r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1536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B94A58E-1E3A-459B-9385-676C0DCE8F01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6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15364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07537" y="2163750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507537" y="2436812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507537" y="2894012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2979977" y="1654662"/>
            <a:ext cx="1524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-2500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91457" y="1645367"/>
            <a:ext cx="1524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-2500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3056177" y="1807062"/>
            <a:ext cx="2286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284777" y="1707435"/>
            <a:ext cx="213360" cy="4571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260569" y="2139103"/>
            <a:ext cx="63342" cy="2977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360977" y="2186414"/>
            <a:ext cx="33814" cy="220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387329" y="1762033"/>
            <a:ext cx="135016" cy="4137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7" name="Picture 49" descr="ScreenShot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10" y="1751004"/>
            <a:ext cx="2432385" cy="152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2438" y="3343236"/>
            <a:ext cx="2640012" cy="19800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8813" y="4609148"/>
            <a:ext cx="2207260" cy="1655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3386" y="2164846"/>
            <a:ext cx="1623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/>
              <a:t>HMA</a:t>
            </a:r>
            <a:endParaRPr lang="en-US" sz="1000" baseline="0" dirty="0"/>
          </a:p>
        </p:txBody>
      </p:sp>
      <p:sp>
        <p:nvSpPr>
          <p:cNvPr id="21" name="TextBox 20"/>
          <p:cNvSpPr txBox="1"/>
          <p:nvPr/>
        </p:nvSpPr>
        <p:spPr>
          <a:xfrm>
            <a:off x="3603188" y="2576353"/>
            <a:ext cx="1623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/>
              <a:t>PCC</a:t>
            </a:r>
            <a:endParaRPr 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303651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1360" y="311785"/>
            <a:ext cx="7005239" cy="6079490"/>
          </a:xfrm>
        </p:spPr>
        <p:txBody>
          <a:bodyPr/>
          <a:lstStyle/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Task F – Dielectric to Air Void Software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A stand-alone software (an additional icon) to allow user to input puck calibration data (dielectrics and density), perform regression and output calibration curve coefficients.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000" dirty="0" smtClean="0"/>
          </a:p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Task G – Data Quality </a:t>
            </a:r>
            <a:r>
              <a:rPr lang="en-US" sz="2400" dirty="0" smtClean="0"/>
              <a:t>Assurance 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Allow </a:t>
            </a:r>
            <a:r>
              <a:rPr lang="en-US" sz="2000" dirty="0" smtClean="0"/>
              <a:t>user to check consistency of 3 sensors by </a:t>
            </a:r>
            <a:r>
              <a:rPr lang="en-US" sz="2000" dirty="0" smtClean="0"/>
              <a:t>performing swerving </a:t>
            </a:r>
            <a:r>
              <a:rPr lang="en-US" sz="2000" dirty="0" smtClean="0"/>
              <a:t>or transverse line </a:t>
            </a:r>
            <a:r>
              <a:rPr lang="en-US" sz="2000" dirty="0" smtClean="0"/>
              <a:t>testing. </a:t>
            </a:r>
            <a:endParaRPr lang="en-US" sz="2000" dirty="0" smtClean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Assess </a:t>
            </a:r>
            <a:r>
              <a:rPr lang="en-US" sz="2000" dirty="0" smtClean="0"/>
              <a:t>the data: pass, correction or </a:t>
            </a:r>
            <a:r>
              <a:rPr lang="en-US" sz="2000" dirty="0" smtClean="0"/>
              <a:t>fail.</a:t>
            </a:r>
            <a:endParaRPr lang="en-US" sz="2000" dirty="0" smtClean="0"/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000" dirty="0" smtClean="0"/>
          </a:p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Task H – Core Validation Module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A part of 2.0 software to </a:t>
            </a:r>
            <a:r>
              <a:rPr lang="en-US" sz="2000" dirty="0" smtClean="0"/>
              <a:t>allow user to measure/store dielectric </a:t>
            </a:r>
            <a:r>
              <a:rPr lang="en-US" sz="2000" dirty="0" smtClean="0"/>
              <a:t>at core locations and core density test results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Compare results with </a:t>
            </a:r>
            <a:r>
              <a:rPr lang="en-US" sz="2000" dirty="0" smtClean="0"/>
              <a:t>lab </a:t>
            </a:r>
            <a:r>
              <a:rPr lang="en-US" sz="2000" dirty="0" smtClean="0"/>
              <a:t>calibration.  </a:t>
            </a:r>
            <a:endParaRPr lang="en-US" sz="2000" dirty="0" smtClean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1536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B94A58E-1E3A-459B-9385-676C0DCE8F01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7</a:t>
            </a:fld>
            <a:endParaRPr lang="en-US" altLang="en-US" sz="1400" b="0" baseline="0" dirty="0" smtClean="0">
              <a:latin typeface="Times New Roman" panose="02020603050405020304" pitchFamily="18" charset="0"/>
            </a:endParaRPr>
          </a:p>
        </p:txBody>
      </p:sp>
      <p:sp>
        <p:nvSpPr>
          <p:cNvPr id="15364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48" y="379412"/>
            <a:ext cx="3200399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748" y="3705201"/>
            <a:ext cx="3206467" cy="21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5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912812"/>
            <a:ext cx="8458200" cy="4419600"/>
          </a:xfrm>
        </p:spPr>
        <p:txBody>
          <a:bodyPr/>
          <a:lstStyle/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Task I – Daily Analysis and Reporting CSV Files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Provide user flexibility to review and output data: histogram; joint vs mat.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err="1" smtClean="0"/>
              <a:t>PaveScan</a:t>
            </a:r>
            <a:r>
              <a:rPr lang="en-US" sz="2000" dirty="0" smtClean="0"/>
              <a:t> 2.0 has improved features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2000" dirty="0" smtClean="0"/>
              <a:t> </a:t>
            </a:r>
          </a:p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Task </a:t>
            </a:r>
            <a:r>
              <a:rPr lang="en-US" sz="2400" dirty="0"/>
              <a:t>J</a:t>
            </a:r>
            <a:r>
              <a:rPr lang="en-US" sz="2400" dirty="0" smtClean="0"/>
              <a:t> – System </a:t>
            </a:r>
            <a:r>
              <a:rPr lang="en-US" sz="2400" dirty="0" smtClean="0"/>
              <a:t>Failure </a:t>
            </a:r>
            <a:r>
              <a:rPr lang="en-US" sz="2400" dirty="0"/>
              <a:t>I</a:t>
            </a:r>
            <a:r>
              <a:rPr lang="en-US" sz="2400" dirty="0" smtClean="0"/>
              <a:t>ndication</a:t>
            </a:r>
            <a:endParaRPr lang="en-US" sz="2400" dirty="0" smtClean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dirty="0" smtClean="0"/>
              <a:t>During </a:t>
            </a:r>
            <a:r>
              <a:rPr lang="en-US" sz="2000" dirty="0"/>
              <a:t>routine data collection, if the system fails (ex: a sensor suddenly gives very high or low value; or power outage; or sensor temperature is out of range, </a:t>
            </a:r>
            <a:r>
              <a:rPr lang="en-US" sz="2000" dirty="0" err="1"/>
              <a:t>etc</a:t>
            </a:r>
            <a:r>
              <a:rPr lang="en-US" sz="2000" dirty="0"/>
              <a:t>), the software should indicate the failure and record the time and date when the failure occurs to the data file. The failure should be documented in a stored file. </a:t>
            </a:r>
            <a:endParaRPr lang="en-US" sz="2000" dirty="0" smtClean="0"/>
          </a:p>
        </p:txBody>
      </p:sp>
      <p:sp>
        <p:nvSpPr>
          <p:cNvPr id="1536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B94A58E-1E3A-459B-9385-676C0DCE8F01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8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15364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73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227012"/>
            <a:ext cx="9220200" cy="5714999"/>
          </a:xfrm>
        </p:spPr>
        <p:txBody>
          <a:bodyPr/>
          <a:lstStyle/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800" dirty="0" smtClean="0"/>
              <a:t>Task </a:t>
            </a:r>
            <a:r>
              <a:rPr lang="en-US" sz="2800" dirty="0"/>
              <a:t>2: Development of AASHTO Data Collection and Analysis Specification </a:t>
            </a:r>
            <a:endParaRPr lang="en-US" sz="2800" dirty="0" smtClean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/>
              <a:t>Drafted procedure of </a:t>
            </a:r>
            <a:r>
              <a:rPr lang="en-US" sz="2400" dirty="0">
                <a:effectLst/>
              </a:rPr>
              <a:t>data collection and analysis for dielectric to AV% conversion using Gyratory </a:t>
            </a:r>
            <a:r>
              <a:rPr lang="en-US" sz="2400" dirty="0" smtClean="0">
                <a:effectLst/>
              </a:rPr>
              <a:t>Specimens.</a:t>
            </a:r>
          </a:p>
          <a:p>
            <a:pPr marL="449262" lvl="1" indent="0">
              <a:spcBef>
                <a:spcPts val="300"/>
              </a:spcBef>
              <a:buFont typeface="Monotype Sorts"/>
              <a:buNone/>
              <a:defRPr/>
            </a:pPr>
            <a:endParaRPr lang="en-US" sz="2400" dirty="0" smtClean="0">
              <a:effectLst/>
            </a:endParaRP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>
                <a:effectLst/>
              </a:rPr>
              <a:t>Drafted procedure of field data collection and analysis.</a:t>
            </a:r>
          </a:p>
          <a:p>
            <a:pPr marL="449262" lvl="1" indent="0">
              <a:spcBef>
                <a:spcPts val="300"/>
              </a:spcBef>
              <a:buFont typeface="Monotype Sorts"/>
              <a:buNone/>
              <a:defRPr/>
            </a:pPr>
            <a:endParaRPr lang="en-US" sz="2400" dirty="0" smtClean="0">
              <a:effectLst/>
            </a:endParaRP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>
                <a:effectLst/>
              </a:rPr>
              <a:t>Created training videos associated with these.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2400" dirty="0">
                <a:hlinkClick r:id="rId3"/>
              </a:rPr>
              <a:t>http://www.dot.state.mn.us/materials/dps/index.html</a:t>
            </a:r>
            <a:endParaRPr lang="en-US" sz="2400" dirty="0"/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2000" dirty="0"/>
              <a:t>The website will be updated periodically to include any new </a:t>
            </a:r>
            <a:r>
              <a:rPr lang="en-US" sz="2000" dirty="0" smtClean="0"/>
              <a:t>information/materials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000" dirty="0"/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 smtClean="0">
                <a:effectLst/>
              </a:rPr>
              <a:t>Planning </a:t>
            </a:r>
            <a:r>
              <a:rPr lang="en-US" sz="2400" dirty="0">
                <a:effectLst/>
              </a:rPr>
              <a:t>to replace </a:t>
            </a:r>
            <a:r>
              <a:rPr lang="en-US" sz="2400" dirty="0" smtClean="0">
                <a:effectLst/>
              </a:rPr>
              <a:t>the procedures</a:t>
            </a:r>
            <a:r>
              <a:rPr lang="en-US" sz="2400" dirty="0" smtClean="0">
                <a:effectLst/>
              </a:rPr>
              <a:t> and lab testing video 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   </a:t>
            </a:r>
            <a:r>
              <a:rPr lang="en-US" sz="2400" dirty="0" smtClean="0">
                <a:effectLst/>
              </a:rPr>
              <a:t>with </a:t>
            </a:r>
            <a:r>
              <a:rPr lang="en-US" sz="2400" dirty="0">
                <a:effectLst/>
              </a:rPr>
              <a:t>2.0 </a:t>
            </a:r>
            <a:r>
              <a:rPr lang="en-US" sz="2400" dirty="0" smtClean="0">
                <a:effectLst/>
              </a:rPr>
              <a:t>by the end </a:t>
            </a:r>
            <a:r>
              <a:rPr lang="en-US" sz="2400" dirty="0">
                <a:effectLst/>
              </a:rPr>
              <a:t>of </a:t>
            </a:r>
            <a:r>
              <a:rPr lang="en-US" sz="2400" dirty="0" smtClean="0">
                <a:effectLst/>
              </a:rPr>
              <a:t>Feb.</a:t>
            </a:r>
            <a:r>
              <a:rPr lang="en-US" sz="2400" dirty="0" smtClean="0">
                <a:effectLst/>
              </a:rPr>
              <a:t> 2021 and field testing video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   by May, 2021. </a:t>
            </a:r>
            <a:endParaRPr lang="en-US" sz="2400" dirty="0">
              <a:effectLst/>
            </a:endParaRP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 smtClean="0">
              <a:effectLst/>
            </a:endParaRPr>
          </a:p>
          <a:p>
            <a:pPr marL="449262" lvl="1" indent="0">
              <a:spcBef>
                <a:spcPts val="300"/>
              </a:spcBef>
              <a:buFont typeface="Monotype Sorts"/>
              <a:buNone/>
              <a:defRPr/>
            </a:pPr>
            <a:endParaRPr lang="en-US" sz="2400" dirty="0"/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400" dirty="0" smtClean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 smtClean="0"/>
          </a:p>
        </p:txBody>
      </p:sp>
      <p:sp>
        <p:nvSpPr>
          <p:cNvPr id="174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0184E2F-8683-49BA-B766-11B11BC17FF9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9</a:t>
            </a:fld>
            <a:endParaRPr lang="en-US" altLang="en-US" sz="1400" b="0" baseline="0" smtClean="0">
              <a:latin typeface="Times New Roman" panose="02020603050405020304" pitchFamily="18" charset="0"/>
            </a:endParaRPr>
          </a:p>
        </p:txBody>
      </p:sp>
      <p:sp>
        <p:nvSpPr>
          <p:cNvPr id="17412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">
  <a:themeElements>
    <a:clrScheme name="General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rgbClr val="0033CC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1" i="0" u="none" strike="noStrike" cap="none" normalizeH="0" baseline="-25000" smtClean="0">
            <a:ln>
              <a:noFill/>
            </a:ln>
            <a:solidFill>
              <a:schemeClr val="bg1">
                <a:lumMod val="50000"/>
              </a:schemeClr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al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neral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C:\MSOffice\Templates\Presentations\General.pot</Template>
  <TotalTime>83995</TotalTime>
  <Words>2157</Words>
  <Application>Microsoft Office PowerPoint</Application>
  <PresentationFormat>Custom</PresentationFormat>
  <Paragraphs>359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PGothic</vt:lpstr>
      <vt:lpstr>SimSun</vt:lpstr>
      <vt:lpstr>Arial</vt:lpstr>
      <vt:lpstr>Calibri</vt:lpstr>
      <vt:lpstr>Comic Sans MS</vt:lpstr>
      <vt:lpstr>Garamond</vt:lpstr>
      <vt:lpstr>Monotype Sorts</vt:lpstr>
      <vt:lpstr>Times New Roman</vt:lpstr>
      <vt:lpstr>Wingdings</vt:lpstr>
      <vt:lpstr>Wingdings 3</vt:lpstr>
      <vt:lpstr>General</vt:lpstr>
      <vt:lpstr>Document</vt:lpstr>
      <vt:lpstr>Continuous Asphalt Mixture Compaction Assessment using Density Profiling System (DPS)   [Pooled Fund: TPF 5(443)] (October 14, 2020)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Dave Van Deusen</dc:creator>
  <cp:lastModifiedBy>Dai, Shongtao (DOT)</cp:lastModifiedBy>
  <cp:revision>3806</cp:revision>
  <cp:lastPrinted>2016-08-05T18:00:08Z</cp:lastPrinted>
  <dcterms:created xsi:type="dcterms:W3CDTF">1995-06-02T22:19:30Z</dcterms:created>
  <dcterms:modified xsi:type="dcterms:W3CDTF">2020-10-14T14:12:09Z</dcterms:modified>
</cp:coreProperties>
</file>