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1" r:id="rId9"/>
    <p:sldId id="273" r:id="rId10"/>
    <p:sldId id="265" r:id="rId11"/>
    <p:sldId id="262" r:id="rId12"/>
    <p:sldId id="263" r:id="rId13"/>
    <p:sldId id="274" r:id="rId14"/>
    <p:sldId id="264" r:id="rId15"/>
    <p:sldId id="266" r:id="rId16"/>
    <p:sldId id="267" r:id="rId17"/>
    <p:sldId id="269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6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32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4BEFB7-8E0D-4BA6-ADD1-ADB362EF219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94A1-47DB-4848-906C-BBF898D3C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6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B66C-355A-4A93-9AEA-E58DA3181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092" y="1020204"/>
            <a:ext cx="10423815" cy="1578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Pooled Fund Tasks in </a:t>
            </a:r>
            <a:r>
              <a:rPr lang="en-US" sz="4700" dirty="0" err="1"/>
              <a:t>PaveScan</a:t>
            </a:r>
            <a:br>
              <a:rPr lang="en-US" sz="4700" dirty="0"/>
            </a:br>
            <a:endParaRPr lang="en-US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A2DC-1846-40C6-8FC1-42469A431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7909" y="3913780"/>
            <a:ext cx="1840411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10/14/20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1E161B-2E89-4E90-8424-451004ADE656}"/>
              </a:ext>
            </a:extLst>
          </p:cNvPr>
          <p:cNvSpPr/>
          <p:nvPr/>
        </p:nvSpPr>
        <p:spPr>
          <a:xfrm>
            <a:off x="2656840" y="2541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Roger Roberts</a:t>
            </a:r>
            <a:br>
              <a:rPr lang="en-US" sz="3200" dirty="0"/>
            </a:br>
            <a:r>
              <a:rPr lang="en-US" sz="3200" dirty="0"/>
              <a:t>GSSI</a:t>
            </a:r>
          </a:p>
        </p:txBody>
      </p:sp>
    </p:spTree>
    <p:extLst>
      <p:ext uri="{BB962C8B-B14F-4D97-AF65-F5344CB8AC3E}">
        <p14:creationId xmlns:p14="http://schemas.microsoft.com/office/powerpoint/2010/main" val="113035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CFFE-BDC2-47F5-B0ED-A56C0423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99" y="87167"/>
            <a:ext cx="10515600" cy="1325563"/>
          </a:xfrm>
        </p:spPr>
        <p:txBody>
          <a:bodyPr/>
          <a:lstStyle/>
          <a:p>
            <a:r>
              <a:rPr lang="en-US" dirty="0"/>
              <a:t>Viewing and Exporting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462AE-3D4F-40CF-BECD-14389AB0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12" y="1412730"/>
            <a:ext cx="8174184" cy="45979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F74FACB-8484-4A10-AEC6-F4B2317DC7BB}"/>
              </a:ext>
            </a:extLst>
          </p:cNvPr>
          <p:cNvSpPr/>
          <p:nvPr/>
        </p:nvSpPr>
        <p:spPr>
          <a:xfrm>
            <a:off x="2281280" y="2469776"/>
            <a:ext cx="3550024" cy="95922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AE37D-4D24-4571-8E6F-71ECEF96959C}"/>
              </a:ext>
            </a:extLst>
          </p:cNvPr>
          <p:cNvSpPr txBox="1"/>
          <p:nvPr/>
        </p:nvSpPr>
        <p:spPr>
          <a:xfrm>
            <a:off x="50009" y="1920189"/>
            <a:ext cx="18889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See all </a:t>
            </a:r>
          </a:p>
          <a:p>
            <a:r>
              <a:rPr lang="en-US" dirty="0"/>
              <a:t>measurements</a:t>
            </a:r>
          </a:p>
          <a:p>
            <a:r>
              <a:rPr lang="en-US" dirty="0"/>
              <a:t>together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22617B-9653-41DC-8251-EE350EC4D3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938961" y="2381854"/>
            <a:ext cx="391863" cy="41961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F0572B-74DB-4D00-906B-3C38DCB13E1C}"/>
              </a:ext>
            </a:extLst>
          </p:cNvPr>
          <p:cNvSpPr/>
          <p:nvPr/>
        </p:nvSpPr>
        <p:spPr>
          <a:xfrm>
            <a:off x="5831304" y="3424517"/>
            <a:ext cx="3550024" cy="95922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40991-37A9-4895-9F37-550A45C6E1E6}"/>
              </a:ext>
            </a:extLst>
          </p:cNvPr>
          <p:cNvSpPr txBox="1"/>
          <p:nvPr/>
        </p:nvSpPr>
        <p:spPr>
          <a:xfrm>
            <a:off x="10064790" y="2062807"/>
            <a:ext cx="19189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Export measurements and all user-entered information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71C6A4-73CA-4D84-B25D-5FE83114F57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9351854" y="2801471"/>
            <a:ext cx="712936" cy="9102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4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C32F-B5A7-4F1E-890F-15B1E496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3" y="141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Viewing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93995-AF2E-4A47-9C1F-930B62DF8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63273" y="1416956"/>
            <a:ext cx="6324311" cy="50893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4C0062-F0DC-4172-95FB-A811357F0D48}"/>
              </a:ext>
            </a:extLst>
          </p:cNvPr>
          <p:cNvSpPr/>
          <p:nvPr/>
        </p:nvSpPr>
        <p:spPr>
          <a:xfrm>
            <a:off x="6289964" y="5430982"/>
            <a:ext cx="2272145" cy="13255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B9F854-32C9-4B84-8BA9-71FDA5D5E75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356600" y="5264970"/>
            <a:ext cx="1193150" cy="3941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C2D729-4EB2-455D-85D0-7C1003A0B87C}"/>
              </a:ext>
            </a:extLst>
          </p:cNvPr>
          <p:cNvSpPr txBox="1"/>
          <p:nvPr/>
        </p:nvSpPr>
        <p:spPr>
          <a:xfrm>
            <a:off x="9549750" y="4387807"/>
            <a:ext cx="234253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Auto-loads values</a:t>
            </a:r>
          </a:p>
          <a:p>
            <a:r>
              <a:rPr lang="en-US" dirty="0"/>
              <a:t>so calibration equation </a:t>
            </a:r>
          </a:p>
          <a:p>
            <a:r>
              <a:rPr lang="en-US" dirty="0"/>
              <a:t>can be generated without</a:t>
            </a:r>
          </a:p>
          <a:p>
            <a:r>
              <a:rPr lang="en-US" dirty="0"/>
              <a:t>Manual entries.</a:t>
            </a:r>
          </a:p>
        </p:txBody>
      </p:sp>
    </p:spTree>
    <p:extLst>
      <p:ext uri="{BB962C8B-B14F-4D97-AF65-F5344CB8AC3E}">
        <p14:creationId xmlns:p14="http://schemas.microsoft.com/office/powerpoint/2010/main" val="160302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C60E-C970-441F-BDD3-65A571A3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Exported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FA632-D1E8-45AF-AC27-8F543D1A5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641282"/>
            <a:ext cx="10439399" cy="33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4AA0-0895-4EA6-90C0-AA36BC62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Assurance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0CF8-52E1-43BA-9B7D-88999A25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to:</a:t>
            </a:r>
          </a:p>
          <a:p>
            <a:pPr lvl="1"/>
            <a:r>
              <a:rPr lang="en-US" dirty="0"/>
              <a:t>Verify antennas are working properly</a:t>
            </a:r>
          </a:p>
          <a:p>
            <a:pPr lvl="1"/>
            <a:r>
              <a:rPr lang="en-US" dirty="0"/>
              <a:t>Apply dielectric correction to individual channels</a:t>
            </a:r>
          </a:p>
          <a:p>
            <a:pPr lvl="1"/>
            <a:endParaRPr lang="en-US" dirty="0"/>
          </a:p>
          <a:p>
            <a:r>
              <a:rPr lang="en-US" dirty="0"/>
              <a:t>3 Methods </a:t>
            </a:r>
          </a:p>
          <a:p>
            <a:pPr lvl="1"/>
            <a:r>
              <a:rPr lang="en-US" dirty="0"/>
              <a:t>HDPE measurements</a:t>
            </a:r>
          </a:p>
          <a:p>
            <a:pPr lvl="1"/>
            <a:r>
              <a:rPr lang="en-US" dirty="0"/>
              <a:t>Repeat Line</a:t>
            </a:r>
          </a:p>
          <a:p>
            <a:pPr lvl="1"/>
            <a:r>
              <a:rPr lang="en-US" dirty="0"/>
              <a:t>Swerve</a:t>
            </a:r>
          </a:p>
          <a:p>
            <a:pPr lvl="1"/>
            <a:endParaRPr lang="en-US" dirty="0"/>
          </a:p>
          <a:p>
            <a:r>
              <a:rPr lang="en-US" dirty="0"/>
              <a:t>Integrated into </a:t>
            </a:r>
            <a:r>
              <a:rPr lang="en-US" dirty="0" err="1"/>
              <a:t>Pavescan</a:t>
            </a:r>
            <a:endParaRPr lang="en-US" dirty="0"/>
          </a:p>
          <a:p>
            <a:pPr lvl="1"/>
            <a:r>
              <a:rPr lang="en-US" dirty="0"/>
              <a:t>Collect QA files seamlessly without leaving project</a:t>
            </a:r>
          </a:p>
        </p:txBody>
      </p:sp>
    </p:spTree>
    <p:extLst>
      <p:ext uri="{BB962C8B-B14F-4D97-AF65-F5344CB8AC3E}">
        <p14:creationId xmlns:p14="http://schemas.microsoft.com/office/powerpoint/2010/main" val="320992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24D2-0141-4159-A36C-B8B25B04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Collection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EF224B-CE98-4D23-9442-957CB05CB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0" y="1830108"/>
            <a:ext cx="7735711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B90825-EF69-488C-9B5C-5F10F9275B6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127429" y="2371393"/>
            <a:ext cx="1029602" cy="20147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6C28A6-06AB-422F-8EC0-D204A1A501C5}"/>
              </a:ext>
            </a:extLst>
          </p:cNvPr>
          <p:cNvSpPr txBox="1"/>
          <p:nvPr/>
        </p:nvSpPr>
        <p:spPr>
          <a:xfrm>
            <a:off x="9157031" y="2048227"/>
            <a:ext cx="25625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Measurement Type</a:t>
            </a:r>
          </a:p>
        </p:txBody>
      </p:sp>
    </p:spTree>
    <p:extLst>
      <p:ext uri="{BB962C8B-B14F-4D97-AF65-F5344CB8AC3E}">
        <p14:creationId xmlns:p14="http://schemas.microsoft.com/office/powerpoint/2010/main" val="166887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A8E6-5FBA-4971-9CD8-00C21577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QA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DE13A-AEB8-47B4-B8AB-7E5138E5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2" y="1903599"/>
            <a:ext cx="8592671" cy="483337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8EADDA-F647-4E19-9FFF-A9AEF2C33CE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983507" y="2954099"/>
            <a:ext cx="2638768" cy="983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8643B1-A3FE-47C2-B26E-A8DF240F0BB9}"/>
              </a:ext>
            </a:extLst>
          </p:cNvPr>
          <p:cNvSpPr txBox="1"/>
          <p:nvPr/>
        </p:nvSpPr>
        <p:spPr>
          <a:xfrm>
            <a:off x="9622275" y="2630933"/>
            <a:ext cx="23614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Quality Assurance Measurement Type</a:t>
            </a:r>
          </a:p>
        </p:txBody>
      </p:sp>
    </p:spTree>
    <p:extLst>
      <p:ext uri="{BB962C8B-B14F-4D97-AF65-F5344CB8AC3E}">
        <p14:creationId xmlns:p14="http://schemas.microsoft.com/office/powerpoint/2010/main" val="226406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4E0A-55B7-41D4-B7AD-1CE1CFA6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23" y="33127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HDPE Measurement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5EFCA-5435-48B5-82E5-4D21F005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7" y="1798806"/>
            <a:ext cx="8704731" cy="4900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2C849-EF1A-4966-A76C-CCD8CEEB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22" y="2689412"/>
            <a:ext cx="2291910" cy="173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D7EC6A-64CA-45DF-B3FB-B945F1B5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375" y="2649071"/>
            <a:ext cx="2345210" cy="177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B1D78-B76B-4636-A648-7CE723F64454}"/>
              </a:ext>
            </a:extLst>
          </p:cNvPr>
          <p:cNvSpPr txBox="1"/>
          <p:nvPr/>
        </p:nvSpPr>
        <p:spPr>
          <a:xfrm>
            <a:off x="1739153" y="3429000"/>
            <a:ext cx="1169894" cy="369332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S/N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8BC88-A21E-47F3-A4F4-945F9D2C1090}"/>
              </a:ext>
            </a:extLst>
          </p:cNvPr>
          <p:cNvSpPr txBox="1"/>
          <p:nvPr/>
        </p:nvSpPr>
        <p:spPr>
          <a:xfrm>
            <a:off x="6584273" y="3388659"/>
            <a:ext cx="1169894" cy="369332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S/N 13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C215BA-64BE-4A6C-8D4A-F4DEAAA502F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881282" y="2366247"/>
            <a:ext cx="4615487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AAC6E6-D968-40E7-83E7-411D26B8EF0C}"/>
              </a:ext>
            </a:extLst>
          </p:cNvPr>
          <p:cNvSpPr txBox="1"/>
          <p:nvPr/>
        </p:nvSpPr>
        <p:spPr>
          <a:xfrm>
            <a:off x="9496769" y="2043081"/>
            <a:ext cx="26216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HDPE Measurement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290D1-87F1-45F9-9E42-68087062D922}"/>
              </a:ext>
            </a:extLst>
          </p:cNvPr>
          <p:cNvSpPr txBox="1"/>
          <p:nvPr/>
        </p:nvSpPr>
        <p:spPr>
          <a:xfrm>
            <a:off x="9149080" y="4249144"/>
            <a:ext cx="29379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Press one button at a time to make</a:t>
            </a:r>
          </a:p>
          <a:p>
            <a:r>
              <a:rPr lang="en-US" dirty="0"/>
              <a:t>10 second measurement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87AF83-5044-4B82-875B-2440BF3BAF6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754168" y="3613669"/>
            <a:ext cx="1394912" cy="12356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5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4E0A-55B7-41D4-B7AD-1CE1CFA6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Measurement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5EFCA-5435-48B5-82E5-4D21F005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5" y="1798806"/>
            <a:ext cx="8704731" cy="4900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2C849-EF1A-4966-A76C-CCD8CEEB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20" y="2689412"/>
            <a:ext cx="2291910" cy="173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D7EC6A-64CA-45DF-B3FB-B945F1B5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73" y="2649071"/>
            <a:ext cx="2345210" cy="177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B1D78-B76B-4636-A648-7CE723F64454}"/>
              </a:ext>
            </a:extLst>
          </p:cNvPr>
          <p:cNvSpPr txBox="1"/>
          <p:nvPr/>
        </p:nvSpPr>
        <p:spPr>
          <a:xfrm>
            <a:off x="1842251" y="3429000"/>
            <a:ext cx="1169894" cy="369332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S/N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8BC88-A21E-47F3-A4F4-945F9D2C1090}"/>
              </a:ext>
            </a:extLst>
          </p:cNvPr>
          <p:cNvSpPr txBox="1"/>
          <p:nvPr/>
        </p:nvSpPr>
        <p:spPr>
          <a:xfrm>
            <a:off x="6687371" y="3388659"/>
            <a:ext cx="1169894" cy="369332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S/N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D4752-359C-444C-8062-8ADDC36D7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3" y="2199868"/>
            <a:ext cx="3523130" cy="8984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3987B7-E1FA-421F-B0CE-B87494402EE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935473" y="2504746"/>
            <a:ext cx="3561296" cy="27879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C97C7A-A947-4934-A104-41976D3CA0D0}"/>
              </a:ext>
            </a:extLst>
          </p:cNvPr>
          <p:cNvSpPr txBox="1"/>
          <p:nvPr/>
        </p:nvSpPr>
        <p:spPr>
          <a:xfrm>
            <a:off x="9496769" y="2043081"/>
            <a:ext cx="22939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Selecting other measurement methods</a:t>
            </a:r>
          </a:p>
        </p:txBody>
      </p:sp>
    </p:spTree>
    <p:extLst>
      <p:ext uri="{BB962C8B-B14F-4D97-AF65-F5344CB8AC3E}">
        <p14:creationId xmlns:p14="http://schemas.microsoft.com/office/powerpoint/2010/main" val="148340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AD73-5293-496B-8487-69370948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Collected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E6BC3-4FF6-4649-BE91-50D2022F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7" y="1676090"/>
            <a:ext cx="8655423" cy="47151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CC2F6A-89D5-4318-AA2A-D1FC89C11DDD}"/>
              </a:ext>
            </a:extLst>
          </p:cNvPr>
          <p:cNvSpPr/>
          <p:nvPr/>
        </p:nvSpPr>
        <p:spPr>
          <a:xfrm>
            <a:off x="3421258" y="4712364"/>
            <a:ext cx="1769307" cy="112978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CE7C2-A9AC-4911-9D15-5A2796C9DD1C}"/>
              </a:ext>
            </a:extLst>
          </p:cNvPr>
          <p:cNvSpPr txBox="1"/>
          <p:nvPr/>
        </p:nvSpPr>
        <p:spPr>
          <a:xfrm>
            <a:off x="150554" y="3357073"/>
            <a:ext cx="2054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QA Options</a:t>
            </a:r>
          </a:p>
          <a:p>
            <a:r>
              <a:rPr lang="en-US" dirty="0"/>
              <a:t>Button in Project</a:t>
            </a:r>
          </a:p>
          <a:p>
            <a:r>
              <a:rPr lang="en-US" dirty="0"/>
              <a:t>Properties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260FB5-6974-48EF-A316-2D8F13DB682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04720" y="3818738"/>
            <a:ext cx="1408056" cy="108495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3C27-C02A-4C38-8ED9-E47B5BB9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View and Apply Correction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2A39BE-5C97-457A-9A84-CA6FD52B3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385" y="1906308"/>
            <a:ext cx="7701465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872B9E-ABFB-4399-89F1-BBCD996A9C66}"/>
              </a:ext>
            </a:extLst>
          </p:cNvPr>
          <p:cNvSpPr txBox="1"/>
          <p:nvPr/>
        </p:nvSpPr>
        <p:spPr>
          <a:xfrm>
            <a:off x="9339378" y="1976508"/>
            <a:ext cx="228874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Correction </a:t>
            </a:r>
          </a:p>
          <a:p>
            <a:r>
              <a:rPr lang="en-US" dirty="0"/>
              <a:t>Measurement Type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B30108-7D58-40E1-B24C-1EB6659DECBC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875930" y="2398059"/>
            <a:ext cx="2463448" cy="4011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04E9AF-5C42-4190-8A1A-CCCC22CCCDC0}"/>
              </a:ext>
            </a:extLst>
          </p:cNvPr>
          <p:cNvSpPr txBox="1"/>
          <p:nvPr/>
        </p:nvSpPr>
        <p:spPr>
          <a:xfrm>
            <a:off x="9500743" y="3473614"/>
            <a:ext cx="20045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how it’s applied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BD906B-6561-425B-BF74-0F44110FF03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060141" y="2721226"/>
            <a:ext cx="3440602" cy="107555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CFBB-522E-4AD1-B9F4-22AA9B81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Developments June – October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F8E9-EEFD-4D85-97AE-5E7F2B4E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6 - Puck Module Fully Implemented </a:t>
            </a:r>
          </a:p>
          <a:p>
            <a:pPr lvl="1"/>
            <a:r>
              <a:rPr lang="en-US" dirty="0"/>
              <a:t>Beta-tested at </a:t>
            </a:r>
            <a:r>
              <a:rPr lang="en-US" dirty="0" err="1"/>
              <a:t>MinnDOT</a:t>
            </a:r>
            <a:endParaRPr lang="en-US" dirty="0"/>
          </a:p>
          <a:p>
            <a:pPr lvl="1"/>
            <a:r>
              <a:rPr lang="en-US" dirty="0"/>
              <a:t>Scheduled for Release this week</a:t>
            </a:r>
          </a:p>
          <a:p>
            <a:pPr lvl="1"/>
            <a:endParaRPr lang="en-US" dirty="0"/>
          </a:p>
          <a:p>
            <a:r>
              <a:rPr lang="en-US" dirty="0"/>
              <a:t>Task 7 – QA Module Fully Implemented</a:t>
            </a:r>
          </a:p>
          <a:p>
            <a:pPr lvl="1"/>
            <a:r>
              <a:rPr lang="en-US" dirty="0"/>
              <a:t>Initial beta-testing inhouse scheduled for next week</a:t>
            </a:r>
          </a:p>
          <a:p>
            <a:endParaRPr lang="en-US" dirty="0"/>
          </a:p>
          <a:p>
            <a:r>
              <a:rPr lang="en-US" dirty="0"/>
              <a:t>Task 8 – Core Module 95% implemented</a:t>
            </a:r>
          </a:p>
          <a:p>
            <a:pPr lvl="1"/>
            <a:r>
              <a:rPr lang="en-US" dirty="0"/>
              <a:t>Completion by end of week</a:t>
            </a:r>
          </a:p>
          <a:p>
            <a:pPr lvl="1"/>
            <a:r>
              <a:rPr lang="en-US" dirty="0"/>
              <a:t>Initial beta-testing inhouse scheduled for next week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1C28-62B9-4FD3-AA0A-BB0A980B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Correction Options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12EE75-936F-4D75-8745-167661CAC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01" y="2141537"/>
            <a:ext cx="7695421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6A1E2-F7A1-4E6C-AF07-DCB13FE11EAD}"/>
              </a:ext>
            </a:extLst>
          </p:cNvPr>
          <p:cNvSpPr txBox="1"/>
          <p:nvPr/>
        </p:nvSpPr>
        <p:spPr>
          <a:xfrm>
            <a:off x="9500743" y="3473614"/>
            <a:ext cx="20045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Applied in Realtime and Post-Processing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CB37E3-F68E-4181-BCF7-7B64F802580F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974107" y="3550024"/>
            <a:ext cx="1526636" cy="3852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8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7FE2-DB13-4CB1-8690-DD9361B6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DF59-C5C1-4D10-BFFA-A4BA8735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specific to core locations</a:t>
            </a:r>
          </a:p>
          <a:p>
            <a:pPr lvl="1"/>
            <a:r>
              <a:rPr lang="en-US" dirty="0"/>
              <a:t>10 second time file</a:t>
            </a:r>
          </a:p>
          <a:p>
            <a:pPr lvl="1"/>
            <a:r>
              <a:rPr lang="en-US" dirty="0"/>
              <a:t>6” distance file collected at 40 scans/ft density</a:t>
            </a:r>
          </a:p>
          <a:p>
            <a:endParaRPr lang="en-US" dirty="0"/>
          </a:p>
          <a:p>
            <a:r>
              <a:rPr lang="en-US" dirty="0"/>
              <a:t>Preload core locations</a:t>
            </a:r>
          </a:p>
          <a:p>
            <a:pPr lvl="1"/>
            <a:endParaRPr lang="en-US" dirty="0"/>
          </a:p>
          <a:p>
            <a:r>
              <a:rPr lang="en-US" dirty="0"/>
              <a:t>Seamlessly collect files without leaving project</a:t>
            </a:r>
          </a:p>
          <a:p>
            <a:endParaRPr lang="en-US" dirty="0"/>
          </a:p>
          <a:p>
            <a:r>
              <a:rPr lang="en-US" dirty="0"/>
              <a:t>Generate Calibration Equation from collected core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40B7-3FD6-4D4A-8509-CF03C42A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Selecting a Core Measurement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D3B1E6-1F24-4C2F-84D1-8E637390D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988" y="1843554"/>
            <a:ext cx="8564607" cy="48466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3A8190-2F18-43DB-A41F-1B9BDB67948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387353" y="2954099"/>
            <a:ext cx="3234922" cy="25526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7ABA91-EF56-48A8-B7C7-B62EAC74A61F}"/>
              </a:ext>
            </a:extLst>
          </p:cNvPr>
          <p:cNvSpPr txBox="1"/>
          <p:nvPr/>
        </p:nvSpPr>
        <p:spPr>
          <a:xfrm>
            <a:off x="9622275" y="2630933"/>
            <a:ext cx="26216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Core Measurement Type</a:t>
            </a:r>
          </a:p>
        </p:txBody>
      </p:sp>
    </p:spTree>
    <p:extLst>
      <p:ext uri="{BB962C8B-B14F-4D97-AF65-F5344CB8AC3E}">
        <p14:creationId xmlns:p14="http://schemas.microsoft.com/office/powerpoint/2010/main" val="396226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823D-AD5A-4F98-A4EE-5195251E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Collecting a Core 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E0F65-4675-4A2C-9232-F17F4DD7D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977" y="1803212"/>
            <a:ext cx="8659255" cy="479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E0CF2-609C-4BB6-8825-C5A78062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42" y="3384176"/>
            <a:ext cx="2247170" cy="2003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A6EBE-61C1-4CA9-BF04-F2C1D595DC68}"/>
              </a:ext>
            </a:extLst>
          </p:cNvPr>
          <p:cNvSpPr txBox="1"/>
          <p:nvPr/>
        </p:nvSpPr>
        <p:spPr>
          <a:xfrm>
            <a:off x="2563906" y="4074459"/>
            <a:ext cx="1169894" cy="338554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S/N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4BB8F-0348-4140-8E60-B51A9F50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89" y="3348317"/>
            <a:ext cx="2247170" cy="2003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B2C2A-8741-45CC-AB0F-8BFFADDE222C}"/>
              </a:ext>
            </a:extLst>
          </p:cNvPr>
          <p:cNvSpPr txBox="1"/>
          <p:nvPr/>
        </p:nvSpPr>
        <p:spPr>
          <a:xfrm>
            <a:off x="7377953" y="4038600"/>
            <a:ext cx="1169894" cy="338554"/>
          </a:xfrm>
          <a:prstGeom prst="rect">
            <a:avLst/>
          </a:prstGeom>
          <a:solidFill>
            <a:srgbClr val="DF44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S/N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D432-712D-4C29-94DB-843ACBB17F55}"/>
              </a:ext>
            </a:extLst>
          </p:cNvPr>
          <p:cNvSpPr txBox="1"/>
          <p:nvPr/>
        </p:nvSpPr>
        <p:spPr>
          <a:xfrm>
            <a:off x="10211781" y="2934395"/>
            <a:ext cx="181257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Press one button </a:t>
            </a:r>
          </a:p>
          <a:p>
            <a:r>
              <a:rPr lang="en-US" dirty="0"/>
              <a:t>to make 10 second </a:t>
            </a:r>
          </a:p>
          <a:p>
            <a:r>
              <a:rPr lang="en-US" dirty="0"/>
              <a:t>core measurement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6EC721-AC23-4051-9FA2-84EC1CBD02F4}"/>
              </a:ext>
            </a:extLst>
          </p:cNvPr>
          <p:cNvCxnSpPr>
            <a:cxnSpLocks/>
          </p:cNvCxnSpPr>
          <p:nvPr/>
        </p:nvCxnSpPr>
        <p:spPr>
          <a:xfrm flipH="1">
            <a:off x="5872480" y="3815106"/>
            <a:ext cx="4344979" cy="1373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90050D-DB33-4FDC-AEF6-5A704FC294C1}"/>
              </a:ext>
            </a:extLst>
          </p:cNvPr>
          <p:cNvSpPr txBox="1"/>
          <p:nvPr/>
        </p:nvSpPr>
        <p:spPr>
          <a:xfrm>
            <a:off x="10211781" y="4890264"/>
            <a:ext cx="202605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Press button </a:t>
            </a:r>
          </a:p>
          <a:p>
            <a:r>
              <a:rPr lang="en-US" dirty="0"/>
              <a:t>Second time to make 10 second </a:t>
            </a:r>
          </a:p>
          <a:p>
            <a:r>
              <a:rPr lang="en-US" dirty="0"/>
              <a:t>companion core measurement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8DA11E-7CF1-4326-B1ED-EE54229EC289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293225" y="4338921"/>
            <a:ext cx="3918556" cy="15670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6D390B-3CE6-46D2-AF2A-A9BBF82E568B}"/>
              </a:ext>
            </a:extLst>
          </p:cNvPr>
          <p:cNvSpPr txBox="1"/>
          <p:nvPr/>
        </p:nvSpPr>
        <p:spPr>
          <a:xfrm>
            <a:off x="10261087" y="1817890"/>
            <a:ext cx="17632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Time or </a:t>
            </a:r>
          </a:p>
          <a:p>
            <a:r>
              <a:rPr lang="en-US" dirty="0"/>
              <a:t>Distance method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5A546B-A832-4DB0-AA06-B3939C82D5EF}"/>
              </a:ext>
            </a:extLst>
          </p:cNvPr>
          <p:cNvCxnSpPr>
            <a:cxnSpLocks/>
          </p:cNvCxnSpPr>
          <p:nvPr/>
        </p:nvCxnSpPr>
        <p:spPr>
          <a:xfrm flipH="1" flipV="1">
            <a:off x="6243918" y="2371165"/>
            <a:ext cx="3967863" cy="2057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0A0-6F75-47E0-9E4E-B4F1C90E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8" y="692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Accessing Core Files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25FB5-9BAF-41B5-A056-ED74C552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8" y="1498907"/>
            <a:ext cx="9287435" cy="51863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BB0AA4-D5A8-4512-A9DD-074B351AC7BC}"/>
              </a:ext>
            </a:extLst>
          </p:cNvPr>
          <p:cNvSpPr/>
          <p:nvPr/>
        </p:nvSpPr>
        <p:spPr>
          <a:xfrm>
            <a:off x="7004213" y="4664718"/>
            <a:ext cx="1769307" cy="112978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4A369-B800-4F73-AF58-86E570458FF9}"/>
              </a:ext>
            </a:extLst>
          </p:cNvPr>
          <p:cNvSpPr txBox="1"/>
          <p:nvPr/>
        </p:nvSpPr>
        <p:spPr>
          <a:xfrm>
            <a:off x="10060438" y="2737911"/>
            <a:ext cx="19334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Core Measurement </a:t>
            </a:r>
          </a:p>
          <a:p>
            <a:r>
              <a:rPr lang="en-US" dirty="0"/>
              <a:t>Button in Project</a:t>
            </a:r>
          </a:p>
          <a:p>
            <a:r>
              <a:rPr lang="en-US" dirty="0"/>
              <a:t>Info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C03BCA-EBCE-4D71-A5E5-546E0C03163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266510" y="3476575"/>
            <a:ext cx="1793928" cy="12862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16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4BB6401-220B-4DBE-9F2D-9BB873B4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7" y="1637278"/>
            <a:ext cx="8908492" cy="5011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07A6B-3043-4D0E-A8BD-E5AB4CDC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Core Measurement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E363-F7A5-4DAA-AB46-B2F573CB20D4}"/>
              </a:ext>
            </a:extLst>
          </p:cNvPr>
          <p:cNvSpPr txBox="1"/>
          <p:nvPr/>
        </p:nvSpPr>
        <p:spPr>
          <a:xfrm>
            <a:off x="10093955" y="1846973"/>
            <a:ext cx="18796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Core Calibration</a:t>
            </a:r>
          </a:p>
          <a:p>
            <a:r>
              <a:rPr lang="en-US" dirty="0"/>
              <a:t>Equation Generation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7A795D-2029-4870-A6B1-77A96946A44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674659" y="2447138"/>
            <a:ext cx="4419296" cy="192315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823963-41E1-4BCB-8CB9-CD0E52FCFC6A}"/>
              </a:ext>
            </a:extLst>
          </p:cNvPr>
          <p:cNvSpPr txBox="1"/>
          <p:nvPr/>
        </p:nvSpPr>
        <p:spPr>
          <a:xfrm>
            <a:off x="9807816" y="4691255"/>
            <a:ext cx="19767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 Known Locations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C6837C-80EB-45A6-B399-03BCD3AC9D5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830235" y="4540624"/>
            <a:ext cx="977581" cy="47379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721D-63F5-4C2B-8E9D-BED90250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Puck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0207-C98A-47EF-9D06-02CD4F699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User-friendly interface for calculating dielectrics of pucks and cores</a:t>
            </a:r>
          </a:p>
          <a:p>
            <a:endParaRPr lang="en-US" dirty="0"/>
          </a:p>
          <a:p>
            <a:r>
              <a:rPr lang="en-US" dirty="0"/>
              <a:t>Generates equation relating compaction to dielectric</a:t>
            </a:r>
          </a:p>
          <a:p>
            <a:endParaRPr lang="en-US" dirty="0"/>
          </a:p>
          <a:p>
            <a:r>
              <a:rPr lang="en-US" dirty="0"/>
              <a:t>Saves calibration equation to file </a:t>
            </a:r>
          </a:p>
          <a:p>
            <a:pPr lvl="1"/>
            <a:r>
              <a:rPr lang="en-US" dirty="0"/>
              <a:t>can be used by one or more projects</a:t>
            </a:r>
          </a:p>
          <a:p>
            <a:endParaRPr lang="en-US" dirty="0"/>
          </a:p>
          <a:p>
            <a:r>
              <a:rPr lang="en-US" dirty="0"/>
              <a:t>Accessed from desktop short-cut</a:t>
            </a:r>
          </a:p>
        </p:txBody>
      </p:sp>
    </p:spTree>
    <p:extLst>
      <p:ext uri="{BB962C8B-B14F-4D97-AF65-F5344CB8AC3E}">
        <p14:creationId xmlns:p14="http://schemas.microsoft.com/office/powerpoint/2010/main" val="324015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BC35-FDB6-4B67-8EBA-EDB0F20E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Puck Module Quick Walk-Through:</a:t>
            </a:r>
            <a:br>
              <a:rPr lang="en-US" dirty="0"/>
            </a:br>
            <a:r>
              <a:rPr lang="en-US" dirty="0"/>
              <a:t>Start-up Display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B5D62D-2E56-4511-93CB-4BE23EAF9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453" y="2052638"/>
            <a:ext cx="7452870" cy="41957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2825E-4978-4AEF-BBC4-D3E12D12DD5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313577" y="2446929"/>
            <a:ext cx="1942046" cy="46888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543BFA-A181-4B87-8367-AADF7A453F9E}"/>
              </a:ext>
            </a:extLst>
          </p:cNvPr>
          <p:cNvSpPr txBox="1"/>
          <p:nvPr/>
        </p:nvSpPr>
        <p:spPr>
          <a:xfrm>
            <a:off x="10255623" y="2123763"/>
            <a:ext cx="1601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Press Collect </a:t>
            </a:r>
          </a:p>
          <a:p>
            <a:r>
              <a:rPr lang="en-US" dirty="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12278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6637-64AD-49EE-9098-FC080A24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a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FBEF1-2C34-4A88-B119-B340044EAE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58" y="1690688"/>
            <a:ext cx="8362931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DADD6A-A22B-4119-B0A6-FFDB8B0915C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102906" y="2500263"/>
            <a:ext cx="1942046" cy="3303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ABABC5-BF7C-4D5A-A95A-95E6AF3ACE3E}"/>
              </a:ext>
            </a:extLst>
          </p:cNvPr>
          <p:cNvSpPr txBox="1"/>
          <p:nvPr/>
        </p:nvSpPr>
        <p:spPr>
          <a:xfrm>
            <a:off x="10044952" y="2038598"/>
            <a:ext cx="1964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Typically</a:t>
            </a:r>
          </a:p>
          <a:p>
            <a:r>
              <a:rPr lang="en-US" dirty="0"/>
              <a:t>one project</a:t>
            </a:r>
          </a:p>
          <a:p>
            <a:r>
              <a:rPr lang="en-US" dirty="0"/>
              <a:t>per set of pucks</a:t>
            </a:r>
          </a:p>
        </p:txBody>
      </p:sp>
    </p:spTree>
    <p:extLst>
      <p:ext uri="{BB962C8B-B14F-4D97-AF65-F5344CB8AC3E}">
        <p14:creationId xmlns:p14="http://schemas.microsoft.com/office/powerpoint/2010/main" val="159068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92EF-11E2-485D-A220-A4839668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CD450-73B4-4874-B34E-6C3EC0651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447" y="1794027"/>
            <a:ext cx="7906326" cy="43226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CBB749-1124-4302-9258-896C3DEC8D8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102906" y="2638763"/>
            <a:ext cx="1942046" cy="1918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CD60B8-48D8-4768-8354-C9E4E032FB63}"/>
              </a:ext>
            </a:extLst>
          </p:cNvPr>
          <p:cNvSpPr txBox="1"/>
          <p:nvPr/>
        </p:nvSpPr>
        <p:spPr>
          <a:xfrm>
            <a:off x="10044952" y="2038598"/>
            <a:ext cx="19946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Lots of Project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Can be entered</a:t>
            </a:r>
          </a:p>
          <a:p>
            <a:r>
              <a:rPr lang="en-US" dirty="0"/>
              <a:t>here.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31D99-E322-4BEA-9389-61F55226C89F}"/>
              </a:ext>
            </a:extLst>
          </p:cNvPr>
          <p:cNvSpPr/>
          <p:nvPr/>
        </p:nvSpPr>
        <p:spPr>
          <a:xfrm>
            <a:off x="2961131" y="2299220"/>
            <a:ext cx="5465693" cy="201280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4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4AA4-1858-42C3-8F4C-94435D76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DD2DC-3106-4C5C-8916-198431BE9E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3981" y="1731029"/>
            <a:ext cx="9171709" cy="453505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51BEEE-0157-4FF0-A4E8-FD2A4F1347E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132184" y="2849852"/>
            <a:ext cx="1618128" cy="73690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D501F8-BA34-4234-A021-48195F17D76F}"/>
              </a:ext>
            </a:extLst>
          </p:cNvPr>
          <p:cNvSpPr txBox="1"/>
          <p:nvPr/>
        </p:nvSpPr>
        <p:spPr>
          <a:xfrm>
            <a:off x="9750312" y="2111188"/>
            <a:ext cx="23248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Lots of Puck-specific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can be entered</a:t>
            </a:r>
          </a:p>
          <a:p>
            <a:r>
              <a:rPr lang="en-US" dirty="0"/>
              <a:t>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E5FACD-B9F7-48F9-8EC8-82CA7F9DD09C}"/>
              </a:ext>
            </a:extLst>
          </p:cNvPr>
          <p:cNvSpPr/>
          <p:nvPr/>
        </p:nvSpPr>
        <p:spPr>
          <a:xfrm>
            <a:off x="2961131" y="2111188"/>
            <a:ext cx="5465693" cy="314661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D413-504A-48BB-AD15-428DD3C2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AD56D-6AD7-4D30-87A7-C383EDEB0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5940" y="1690688"/>
            <a:ext cx="8143553" cy="471907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5A3EA0-EBEF-4290-A7C5-92F01E4B4E23}"/>
              </a:ext>
            </a:extLst>
          </p:cNvPr>
          <p:cNvCxnSpPr>
            <a:cxnSpLocks/>
          </p:cNvCxnSpPr>
          <p:nvPr/>
        </p:nvCxnSpPr>
        <p:spPr>
          <a:xfrm>
            <a:off x="2098810" y="2086988"/>
            <a:ext cx="1274206" cy="72666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9E7AC8-11F0-49D2-B465-2FD7715101CA}"/>
              </a:ext>
            </a:extLst>
          </p:cNvPr>
          <p:cNvSpPr txBox="1"/>
          <p:nvPr/>
        </p:nvSpPr>
        <p:spPr>
          <a:xfrm>
            <a:off x="137161" y="1336325"/>
            <a:ext cx="191499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Puck dielectric</a:t>
            </a:r>
          </a:p>
          <a:p>
            <a:r>
              <a:rPr lang="en-US" dirty="0"/>
              <a:t>calculated from sequence of 4 separate measurements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53A4D2-31BC-4B17-AE1A-CA30BAC2B7D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52157" y="2074989"/>
            <a:ext cx="3504223" cy="7988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BF292E-A74C-454E-B673-E7D8BC69954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52157" y="2074989"/>
            <a:ext cx="7548067" cy="7386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844783-9750-44DD-9416-8C22EEC52C6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52157" y="2074989"/>
            <a:ext cx="5472980" cy="8934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3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44E8-F534-44BB-9B93-17821A88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Playback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0B100-E850-4B50-98A1-608CBFF6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91" y="1825625"/>
            <a:ext cx="7729217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CF6A48-7C60-4C95-B7D6-E50AE23F651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742440" y="2486816"/>
            <a:ext cx="2112384" cy="5567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A759ED-090F-4AFD-9E4E-0CB0E896868B}"/>
              </a:ext>
            </a:extLst>
          </p:cNvPr>
          <p:cNvSpPr txBox="1"/>
          <p:nvPr/>
        </p:nvSpPr>
        <p:spPr>
          <a:xfrm>
            <a:off x="192741" y="2025151"/>
            <a:ext cx="15496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Press Playback </a:t>
            </a:r>
          </a:p>
          <a:p>
            <a:r>
              <a:rPr lang="en-US" dirty="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187368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399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Pooled Fund Tasks in PaveScan </vt:lpstr>
      <vt:lpstr>Developments June – October 2020</vt:lpstr>
      <vt:lpstr>Puck Module</vt:lpstr>
      <vt:lpstr>Puck Module Quick Walk-Through: Start-up Display</vt:lpstr>
      <vt:lpstr>Select a Project</vt:lpstr>
      <vt:lpstr>Project Info</vt:lpstr>
      <vt:lpstr>File Info</vt:lpstr>
      <vt:lpstr>Collection</vt:lpstr>
      <vt:lpstr>Playback</vt:lpstr>
      <vt:lpstr>Viewing and Exporting Measurements</vt:lpstr>
      <vt:lpstr>Viewing Measurements</vt:lpstr>
      <vt:lpstr>Exported Project</vt:lpstr>
      <vt:lpstr>Quality Assurance Module</vt:lpstr>
      <vt:lpstr>Data Collection</vt:lpstr>
      <vt:lpstr>Accessing QA Collection</vt:lpstr>
      <vt:lpstr>HDPE Measurement Method</vt:lpstr>
      <vt:lpstr>Other Measurement Methods</vt:lpstr>
      <vt:lpstr>Accessing Collected Data</vt:lpstr>
      <vt:lpstr>View and Apply Correction</vt:lpstr>
      <vt:lpstr>Multiple Correction Options</vt:lpstr>
      <vt:lpstr>Core Module</vt:lpstr>
      <vt:lpstr>Selecting a Core Measurement</vt:lpstr>
      <vt:lpstr>Collecting a Core File</vt:lpstr>
      <vt:lpstr>Accessing Core Files </vt:lpstr>
      <vt:lpstr>Core Measurement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Pooled Fund Tasks in PaveScan Roger Roberts GSSI</dc:title>
  <dc:creator>Roger Roberts</dc:creator>
  <cp:lastModifiedBy>Roger Roberts</cp:lastModifiedBy>
  <cp:revision>5</cp:revision>
  <dcterms:created xsi:type="dcterms:W3CDTF">2020-10-14T14:29:25Z</dcterms:created>
  <dcterms:modified xsi:type="dcterms:W3CDTF">2020-10-14T14:53:25Z</dcterms:modified>
</cp:coreProperties>
</file>