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3"/>
  </p:notesMasterIdLst>
  <p:handoutMasterIdLst>
    <p:handoutMasterId r:id="rId14"/>
  </p:handoutMasterIdLst>
  <p:sldIdLst>
    <p:sldId id="622" r:id="rId5"/>
    <p:sldId id="632" r:id="rId6"/>
    <p:sldId id="659" r:id="rId7"/>
    <p:sldId id="630" r:id="rId8"/>
    <p:sldId id="668" r:id="rId9"/>
    <p:sldId id="631" r:id="rId10"/>
    <p:sldId id="669" r:id="rId11"/>
    <p:sldId id="4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1"/>
    <a:srgbClr val="003865"/>
    <a:srgbClr val="000000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89889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9/23/2021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3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3" y="1842964"/>
            <a:ext cx="709963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5" y="1842964"/>
            <a:ext cx="709963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00575"/>
            <a:ext cx="3858492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5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e_to_%25Gmm_060521%20TH21-HMA-L2-12L-CL.xls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2021_ProjectsSummaryTH21.pptx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MnDOT DPS Data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Kyle Hoegh</a:t>
            </a:r>
          </a:p>
          <a:p>
            <a:pPr>
              <a:spcBef>
                <a:spcPts val="0"/>
              </a:spcBef>
            </a:pPr>
            <a:r>
              <a:rPr lang="en-US" dirty="0"/>
              <a:t>Mercedes Maupin </a:t>
            </a:r>
          </a:p>
          <a:p>
            <a:pPr>
              <a:spcBef>
                <a:spcPts val="0"/>
              </a:spcBef>
            </a:pPr>
            <a:r>
              <a:rPr lang="en-US" dirty="0"/>
              <a:t>Shongtao Dai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FE2D9-4DA7-4589-BE05-E7F029AA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271" y="49872"/>
            <a:ext cx="7863840" cy="33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5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Ensure Equipment is Precise/Unbiased– </a:t>
            </a:r>
            <a:br>
              <a:rPr lang="en-US" b="1" dirty="0"/>
            </a:br>
            <a:r>
              <a:rPr lang="en-US" sz="2000" b="1" i="1" dirty="0"/>
              <a:t>How can I make sure I am using the right equipment?</a:t>
            </a:r>
            <a:endParaRPr lang="en-US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61FE8-AC24-4295-ADB8-FC0873726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8497262" y="1365249"/>
            <a:ext cx="3558887" cy="4692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2D13A9-2327-4B62-9B98-863A2C701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" y="4228156"/>
            <a:ext cx="5125347" cy="15904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CD68BB-1DFF-404C-9ABB-9BD844994E94}"/>
              </a:ext>
            </a:extLst>
          </p:cNvPr>
          <p:cNvSpPr txBox="1"/>
          <p:nvPr/>
        </p:nvSpPr>
        <p:spPr>
          <a:xfrm>
            <a:off x="457201" y="16002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method requires an instrument capable 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Scanning at a rate that allows for continuous collection behind the paving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Measuring an accurate dielectric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method based on plastic with known dielectric constant (HDPE)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7ACD1CA-B8C1-471D-80E3-975EC8252B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04" y="3645345"/>
            <a:ext cx="3008656" cy="21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2428AB7-C8D7-40BF-8D53-4AAD9D6B4C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44" y="1426654"/>
            <a:ext cx="3051966" cy="19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Ensure Field Collection is Precise/Unbiased– </a:t>
            </a:r>
            <a:br>
              <a:rPr lang="en-US" b="1" dirty="0"/>
            </a:br>
            <a:r>
              <a:rPr lang="en-US" sz="2000" b="1" i="1" dirty="0"/>
              <a:t>How can I make sure my data is of the necessary quality</a:t>
            </a:r>
            <a:r>
              <a:rPr lang="en-US" sz="2000" i="1" dirty="0"/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9B26E596-0CA5-4A42-AB05-A88804FCF086}"/>
              </a:ext>
            </a:extLst>
          </p:cNvPr>
          <p:cNvSpPr txBox="1">
            <a:spLocks/>
          </p:cNvSpPr>
          <p:nvPr/>
        </p:nvSpPr>
        <p:spPr>
          <a:xfrm>
            <a:off x="0" y="1323642"/>
            <a:ext cx="5181600" cy="20658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Make Sure Sensors are Working Properly</a:t>
            </a:r>
          </a:p>
          <a:p>
            <a:pPr lvl="1"/>
            <a:r>
              <a:rPr lang="en-US" dirty="0"/>
              <a:t>Have data record showing good sensors</a:t>
            </a:r>
          </a:p>
          <a:p>
            <a:pPr lvl="1"/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00136E2-7279-49D6-B76C-63F51A3A2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5805"/>
            <a:ext cx="5577840" cy="2433712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4B64F29-8BB4-4440-88B1-3E87D941E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2" y="1646698"/>
            <a:ext cx="5212080" cy="1862827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CE442B1B-52EA-480C-A8B3-38A310A3F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2" y="3818086"/>
            <a:ext cx="5212080" cy="23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Ensure Dielectric to Void% Correlation is Accurate – </a:t>
            </a:r>
            <a:br>
              <a:rPr lang="en-US" b="1" dirty="0"/>
            </a:br>
            <a:r>
              <a:rPr lang="en-US" sz="2000" b="1" i="1" dirty="0"/>
              <a:t>Converting what we measure to what we care about</a:t>
            </a:r>
            <a:endParaRPr lang="en-US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38E985-357E-4F7F-8E5B-298AA0D5DD26}"/>
              </a:ext>
            </a:extLst>
          </p:cNvPr>
          <p:cNvSpPr txBox="1">
            <a:spLocks/>
          </p:cNvSpPr>
          <p:nvPr/>
        </p:nvSpPr>
        <p:spPr bwMode="auto">
          <a:xfrm>
            <a:off x="182897" y="1523130"/>
            <a:ext cx="4389119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62" tIns="40409" rIns="82262" bIns="40409"/>
          <a:lstStyle>
            <a:lvl1pPr marL="334963" indent="-334963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/>
              <a:buChar char="n"/>
              <a:defRPr sz="3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27075" indent="-277813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/>
              <a:buChar char="u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17600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/>
              <a:buChar char="F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marL="1565275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marL="20113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24685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29257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33829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38401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indent="0">
              <a:buNone/>
              <a:defRPr/>
            </a:pPr>
            <a:r>
              <a:rPr lang="en-US" sz="2182" kern="0" dirty="0">
                <a:effectLst/>
              </a:rPr>
              <a:t>Traditional Way: </a:t>
            </a:r>
          </a:p>
          <a:p>
            <a:pPr marL="0" indent="0">
              <a:buNone/>
              <a:defRPr/>
            </a:pPr>
            <a:r>
              <a:rPr lang="en-US" sz="2182" kern="0" dirty="0">
                <a:effectLst/>
              </a:rPr>
              <a:t>Develop Correlation with Field Cores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1675C9-2CE6-4D98-9410-23DC699E1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8" y="2438395"/>
            <a:ext cx="4389120" cy="318649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0735E35-5D62-46B1-B22A-4DCA9A24CE43}"/>
              </a:ext>
            </a:extLst>
          </p:cNvPr>
          <p:cNvSpPr txBox="1">
            <a:spLocks/>
          </p:cNvSpPr>
          <p:nvPr/>
        </p:nvSpPr>
        <p:spPr bwMode="auto">
          <a:xfrm>
            <a:off x="5779897" y="1193532"/>
            <a:ext cx="6389930" cy="45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62" tIns="40409" rIns="82262" bIns="40409"/>
          <a:lstStyle>
            <a:lvl1pPr marL="334963" indent="-334963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/>
              <a:buChar char="n"/>
              <a:defRPr sz="3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27075" indent="-277813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/>
              <a:buChar char="u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17600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/>
              <a:buChar char="F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marL="1565275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marL="20113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24685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29257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33829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38401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indent="0" algn="ctr">
              <a:buNone/>
              <a:defRPr/>
            </a:pPr>
            <a:r>
              <a:rPr lang="en-US" sz="2182" kern="0" dirty="0">
                <a:effectLst/>
              </a:rPr>
              <a:t>New Way: Develop Correlation with Production Mix Gyratory Samples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ED58EF1-F58B-4688-B427-21F17F3C1450}"/>
              </a:ext>
            </a:extLst>
          </p:cNvPr>
          <p:cNvSpPr/>
          <p:nvPr/>
        </p:nvSpPr>
        <p:spPr>
          <a:xfrm>
            <a:off x="4697496" y="36699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608689-5F74-45EE-B562-1240BC3D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955159"/>
            <a:ext cx="3657600" cy="2650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BBFA0-BFCC-45FE-9520-C156D2DFC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225161" y="3285284"/>
            <a:ext cx="1685279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0A9440-AF20-4CB0-9F36-E3C2D739C8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2" r="37778"/>
          <a:stretch/>
        </p:blipFill>
        <p:spPr>
          <a:xfrm rot="16200000" flipH="1">
            <a:off x="1797949" y="4332604"/>
            <a:ext cx="100584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Ensure Dielectric to Void% Correlation is Accurate – </a:t>
            </a:r>
            <a:br>
              <a:rPr lang="en-US" b="1" dirty="0"/>
            </a:br>
            <a:r>
              <a:rPr lang="en-US" sz="2000" b="1" i="1" dirty="0"/>
              <a:t>Converting what we measure to what we care about</a:t>
            </a:r>
            <a:endParaRPr lang="en-US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EB2F4D-A30C-4871-8C8C-AF31CCF04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7"/>
          <a:stretch/>
        </p:blipFill>
        <p:spPr>
          <a:xfrm>
            <a:off x="8671560" y="1314473"/>
            <a:ext cx="3474720" cy="22022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901D04-B6F1-466E-A6F6-951EF507711E}"/>
              </a:ext>
            </a:extLst>
          </p:cNvPr>
          <p:cNvSpPr/>
          <p:nvPr/>
        </p:nvSpPr>
        <p:spPr>
          <a:xfrm>
            <a:off x="8671560" y="3508076"/>
            <a:ext cx="35445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http://www.dot.state.mn.us/materials/dps/publications.html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738CB3-54A3-40AC-A1AC-BF04A93F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98598" y="3128641"/>
            <a:ext cx="1685279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C6FFF0-E825-493C-BCAA-5FF6745970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8"/>
          <a:stretch/>
        </p:blipFill>
        <p:spPr>
          <a:xfrm rot="5400000">
            <a:off x="647699" y="3990287"/>
            <a:ext cx="2743200" cy="2848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75AB2-C9BF-4388-A718-7320D055B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4473"/>
            <a:ext cx="3749040" cy="272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73EBBB-0FFA-40AF-9269-EE8139E95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32" y="1497241"/>
            <a:ext cx="4023360" cy="2926254"/>
          </a:xfrm>
          <a:prstGeom prst="rect">
            <a:avLst/>
          </a:prstGeom>
          <a:noFill/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CB3C3B-76A6-4A59-80C9-F8861829EF17}"/>
              </a:ext>
            </a:extLst>
          </p:cNvPr>
          <p:cNvCxnSpPr>
            <a:cxnSpLocks/>
          </p:cNvCxnSpPr>
          <p:nvPr/>
        </p:nvCxnSpPr>
        <p:spPr>
          <a:xfrm flipV="1">
            <a:off x="2103120" y="1745673"/>
            <a:ext cx="4131425" cy="54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CEDBDD8-50AA-4D79-9AB9-D70EAE19E5D6}"/>
              </a:ext>
            </a:extLst>
          </p:cNvPr>
          <p:cNvSpPr txBox="1">
            <a:spLocks/>
          </p:cNvSpPr>
          <p:nvPr/>
        </p:nvSpPr>
        <p:spPr>
          <a:xfrm>
            <a:off x="9255745" y="4097016"/>
            <a:ext cx="2376190" cy="2689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2020/21 Core Strategy</a:t>
            </a:r>
          </a:p>
          <a:p>
            <a:pPr lvl="1"/>
            <a:r>
              <a:rPr lang="en-US" b="1" dirty="0"/>
              <a:t>ZERO extra cores taken!</a:t>
            </a:r>
          </a:p>
          <a:p>
            <a:pPr lvl="1"/>
            <a:r>
              <a:rPr lang="en-US" b="1" dirty="0"/>
              <a:t>Cores used for accuracy check all from normal QA locations</a:t>
            </a:r>
          </a:p>
          <a:p>
            <a:pPr lvl="1"/>
            <a:r>
              <a:rPr lang="en-US" b="1" dirty="0"/>
              <a:t>&gt;50 unique paving days with validation cores</a:t>
            </a:r>
          </a:p>
          <a:p>
            <a:pPr lvl="1"/>
            <a:r>
              <a:rPr lang="en-US" b="1" dirty="0"/>
              <a:t>&gt;500 validation cores with dielectric values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914400"/>
          </a:xfrm>
        </p:spPr>
        <p:txBody>
          <a:bodyPr>
            <a:normAutofit/>
          </a:bodyPr>
          <a:lstStyle/>
          <a:p>
            <a:r>
              <a:rPr lang="en-US" b="1" dirty="0"/>
              <a:t>Core Accuracy Checks: </a:t>
            </a:r>
            <a:br>
              <a:rPr lang="en-US" b="1" dirty="0"/>
            </a:br>
            <a:endParaRPr lang="en-US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A4568A-D4C0-425B-8B0A-93515E05E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9" y="1374197"/>
            <a:ext cx="7527808" cy="4724454"/>
          </a:xfrm>
          <a:noFill/>
        </p:spPr>
        <p:txBody>
          <a:bodyPr>
            <a:normAutofit/>
          </a:bodyPr>
          <a:lstStyle/>
          <a:p>
            <a:r>
              <a:rPr lang="en-US" sz="4000" b="1" dirty="0"/>
              <a:t>Ensure Predicted %</a:t>
            </a:r>
            <a:r>
              <a:rPr lang="en-US" sz="4000" b="1" dirty="0" err="1"/>
              <a:t>Gmm</a:t>
            </a:r>
            <a:r>
              <a:rPr lang="en-US" sz="4000" b="1" dirty="0"/>
              <a:t> based on production mix pucks matches actual core measured </a:t>
            </a:r>
            <a:br>
              <a:rPr lang="en-US" sz="3600" b="1" dirty="0"/>
            </a:br>
            <a:endParaRPr lang="en-US" sz="2000" dirty="0"/>
          </a:p>
          <a:p>
            <a:pPr lvl="1"/>
            <a:endParaRPr lang="en-US" sz="24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58411C-FD5C-47CD-89F3-DF35F0248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14" y="1324498"/>
            <a:ext cx="3657600" cy="5134741"/>
          </a:xfrm>
          <a:prstGeom prst="rect">
            <a:avLst/>
          </a:prstGeom>
          <a:noFill/>
        </p:spPr>
      </p:pic>
      <p:pic>
        <p:nvPicPr>
          <p:cNvPr id="7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FC4CCC2A-5D5E-41EA-84A3-D79D26463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77" y="3393325"/>
            <a:ext cx="5486400" cy="29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0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914400"/>
          </a:xfrm>
        </p:spPr>
        <p:txBody>
          <a:bodyPr>
            <a:normAutofit/>
          </a:bodyPr>
          <a:lstStyle/>
          <a:p>
            <a:r>
              <a:rPr lang="en-US" b="1" dirty="0"/>
              <a:t>Daily Checks Necessary for DPS Use in Compaction Assessment</a:t>
            </a:r>
            <a:br>
              <a:rPr lang="en-US" b="1" dirty="0"/>
            </a:br>
            <a:endParaRPr lang="en-US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A4568A-D4C0-425B-8B0A-93515E05E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9" y="1374197"/>
            <a:ext cx="11179174" cy="4254246"/>
          </a:xfrm>
          <a:noFill/>
        </p:spPr>
        <p:txBody>
          <a:bodyPr>
            <a:normAutofit lnSpcReduction="10000"/>
          </a:bodyPr>
          <a:lstStyle/>
          <a:p>
            <a:r>
              <a:rPr lang="en-US" sz="4000" b="1" dirty="0"/>
              <a:t>Sensors unbiased and operating properly</a:t>
            </a:r>
          </a:p>
          <a:p>
            <a:r>
              <a:rPr lang="en-US" sz="4000" b="1" dirty="0"/>
              <a:t>E to %</a:t>
            </a:r>
            <a:r>
              <a:rPr lang="en-US" sz="4000" b="1" dirty="0" err="1"/>
              <a:t>Gmm</a:t>
            </a:r>
            <a:r>
              <a:rPr lang="en-US" sz="4000" b="1" dirty="0"/>
              <a:t> conversion is good for this specific mix</a:t>
            </a:r>
          </a:p>
          <a:p>
            <a:r>
              <a:rPr lang="en-US" sz="4000" b="1" dirty="0"/>
              <a:t>If these check out continuous %</a:t>
            </a:r>
            <a:r>
              <a:rPr lang="en-US" sz="4000" b="1" dirty="0" err="1"/>
              <a:t>Gmm</a:t>
            </a:r>
            <a:r>
              <a:rPr lang="en-US" sz="4000" b="1" dirty="0"/>
              <a:t> analysis can be performed!</a:t>
            </a:r>
          </a:p>
          <a:p>
            <a:r>
              <a:rPr lang="en-US" sz="3600" b="1" dirty="0">
                <a:solidFill>
                  <a:srgbClr val="FF0000"/>
                </a:solidFill>
                <a:hlinkClick r:id="rId2" action="ppaction://hlinkpres?slideindex=1&amp;slidetitle="/>
              </a:rPr>
              <a:t>Example Project Managing this Data</a:t>
            </a:r>
            <a:br>
              <a:rPr lang="en-US" sz="3600" b="1" dirty="0"/>
            </a:br>
            <a:endParaRPr lang="en-US" sz="2000" dirty="0"/>
          </a:p>
          <a:p>
            <a:pPr lvl="1"/>
            <a:endParaRPr lang="en-US" sz="24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182" dirty="0"/>
          </a:p>
        </p:txBody>
      </p:sp>
    </p:spTree>
    <p:extLst>
      <p:ext uri="{BB962C8B-B14F-4D97-AF65-F5344CB8AC3E}">
        <p14:creationId xmlns:p14="http://schemas.microsoft.com/office/powerpoint/2010/main" val="224617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</p:spPr>
        <p:txBody>
          <a:bodyPr/>
          <a:lstStyle/>
          <a:p>
            <a:r>
              <a:rPr lang="en-US" dirty="0"/>
              <a:t>Thank you again!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3521123"/>
            <a:ext cx="10515600" cy="2681374"/>
          </a:xfrm>
        </p:spPr>
        <p:txBody>
          <a:bodyPr/>
          <a:lstStyle/>
          <a:p>
            <a:r>
              <a:rPr lang="en-US" sz="2700" b="1" dirty="0"/>
              <a:t>Kyle Hoegh</a:t>
            </a:r>
          </a:p>
          <a:p>
            <a:r>
              <a:rPr lang="en-US" sz="2200" i="1" dirty="0"/>
              <a:t>kyle.hoegh@state.mn.us</a:t>
            </a:r>
          </a:p>
          <a:p>
            <a:r>
              <a:rPr lang="en-US" sz="2200" dirty="0"/>
              <a:t>507-398-2669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16x9.pptx" id="{FFA6567B-003C-4EDD-B4B1-434C2288AA53}" vid="{0DFF6D1D-E85A-48B0-AFAA-62A7A52994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16x9</Template>
  <TotalTime>4157</TotalTime>
  <Words>321</Words>
  <Application>Microsoft Office PowerPoint</Application>
  <PresentationFormat>Widescreen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Monotype Sorts</vt:lpstr>
      <vt:lpstr>NeueHaasGroteskText Std</vt:lpstr>
      <vt:lpstr>Wingdings</vt:lpstr>
      <vt:lpstr>MN.IT</vt:lpstr>
      <vt:lpstr>MnDOT DPS Data Management</vt:lpstr>
      <vt:lpstr>Ensure Equipment is Precise/Unbiased–  How can I make sure I am using the right equipment?</vt:lpstr>
      <vt:lpstr>Ensure Field Collection is Precise/Unbiased–  How can I make sure my data is of the necessary quality?</vt:lpstr>
      <vt:lpstr>Ensure Dielectric to Void% Correlation is Accurate –  Converting what we measure to what we care about</vt:lpstr>
      <vt:lpstr>Ensure Dielectric to Void% Correlation is Accurate –  Converting what we measure to what we care about</vt:lpstr>
      <vt:lpstr>Core Accuracy Checks:  </vt:lpstr>
      <vt:lpstr>Daily Checks Necessary for DPS Use in Compaction Assessment </vt:lpstr>
      <vt:lpstr>Thank you again!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Project Analysis: Show New Features with Real Data</dc:title>
  <dc:subject>PowerPoint Template</dc:subject>
  <dc:creator>Hoegh, Kyle (DOT)</dc:creator>
  <cp:keywords>PowerPoint, Template</cp:keywords>
  <dc:description>Version 1.1, Released 8-2016</dc:description>
  <cp:lastModifiedBy>Hoegh, Kyle (DOT)</cp:lastModifiedBy>
  <cp:revision>63</cp:revision>
  <dcterms:created xsi:type="dcterms:W3CDTF">2021-04-06T03:07:17Z</dcterms:created>
  <dcterms:modified xsi:type="dcterms:W3CDTF">2021-09-23T15:57:18Z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