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9" r:id="rId2"/>
    <p:sldId id="840" r:id="rId3"/>
    <p:sldId id="1130" r:id="rId4"/>
    <p:sldId id="1127" r:id="rId5"/>
    <p:sldId id="1124" r:id="rId6"/>
    <p:sldId id="1131" r:id="rId7"/>
    <p:sldId id="1125" r:id="rId8"/>
    <p:sldId id="1128" r:id="rId9"/>
    <p:sldId id="973" r:id="rId10"/>
    <p:sldId id="1129" r:id="rId11"/>
    <p:sldId id="1113" r:id="rId12"/>
    <p:sldId id="948" r:id="rId13"/>
  </p:sldIdLst>
  <p:sldSz cx="10058400" cy="6702425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 baseline="-25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8">
          <p15:clr>
            <a:srgbClr val="A4A3A4"/>
          </p15:clr>
        </p15:guide>
        <p15:guide id="2" pos="32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Hoegh" initials="KH" lastIdx="1" clrIdx="0">
    <p:extLst>
      <p:ext uri="{19B8F6BF-5375-455C-9EA6-DF929625EA0E}">
        <p15:presenceInfo xmlns:p15="http://schemas.microsoft.com/office/powerpoint/2012/main" userId="S-1-5-21-1960408961-1336601894-1801674531-181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3333CC"/>
    <a:srgbClr val="0033CC"/>
    <a:srgbClr val="0000FF"/>
    <a:srgbClr val="33CCFF"/>
    <a:srgbClr val="33CC33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2" autoAdjust="0"/>
    <p:restoredTop sz="94660"/>
  </p:normalViewPr>
  <p:slideViewPr>
    <p:cSldViewPr>
      <p:cViewPr varScale="1">
        <p:scale>
          <a:sx n="74" d="100"/>
          <a:sy n="74" d="100"/>
        </p:scale>
        <p:origin x="1422" y="54"/>
      </p:cViewPr>
      <p:guideLst>
        <p:guide orient="horz" pos="2112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14"/>
    </p:cViewPr>
  </p:sorterViewPr>
  <p:notesViewPr>
    <p:cSldViewPr>
      <p:cViewPr varScale="1">
        <p:scale>
          <a:sx n="20" d="100"/>
          <a:sy n="20" d="100"/>
        </p:scale>
        <p:origin x="-2514" y="-84"/>
      </p:cViewPr>
      <p:guideLst>
        <p:guide orient="horz" pos="2148"/>
        <p:guide pos="3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1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288" y="-1588"/>
            <a:ext cx="3025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-1588"/>
            <a:ext cx="30257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35013"/>
            <a:ext cx="5089525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40238"/>
            <a:ext cx="51212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1" tIns="46756" rIns="93511" bIns="46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288" y="8778875"/>
            <a:ext cx="3025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b="0" i="1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8875"/>
            <a:ext cx="3025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b="0" i="1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976A13-167B-4E83-ABD8-9BD05A2F0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55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EA79F5-FB6F-44E1-8115-FD13B4E2A4E7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8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 areas where performance is more critical (i.e. high traffic) higher fracture energy is required to ensure that thermal cracking is very minimal.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15756-14FD-4D39-8206-2C4DBAE22A1C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5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A62E19-BAF3-435C-BC3C-EEDD0B284A9D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 areas where performance is more critical (i.e. high traffic) higher fracture energy is required to ensure that thermal cracking is very minimal.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15756-14FD-4D39-8206-2C4DBAE22A1C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2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A873B-13B8-45C1-983C-605D1F0D6620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3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2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EB48FA8-89D1-4BDF-847F-F1440B8B4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85C2C1F-3681-4DE7-B26D-5B4C439BB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D6AE45D-79D8-4078-BE42-79A7C8683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B6AC2-50A6-4FC9-B78A-FDF0CF5B579C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986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A873B-13B8-45C1-983C-605D1F0D6620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0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A873B-13B8-45C1-983C-605D1F0D6620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0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C10A2-9BFC-4B42-A78C-73B117DC6E4E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9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735013"/>
            <a:ext cx="5086350" cy="33909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-(test configuration from steel ASTM E399)</a:t>
            </a:r>
          </a:p>
          <a:p>
            <a:r>
              <a:rPr lang="en-US" altLang="en-US">
                <a:latin typeface="Arial" panose="020B0604020202020204" pitchFamily="34" charset="0"/>
              </a:rPr>
              <a:t>-(preload no greater than 0.2 kN)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-Test is ended when post peak load reaches 0.1 kN</a:t>
            </a:r>
          </a:p>
          <a:p>
            <a:r>
              <a:rPr lang="en-US" altLang="en-US">
                <a:latin typeface="Arial" panose="020B0604020202020204" pitchFamily="34" charset="0"/>
              </a:rPr>
              <a:t>-DCT chose as the fracture test to use by MnDOT from 10+ year Pooled-fund study with WI, Illinois, Iowa State, and MN</a:t>
            </a:r>
          </a:p>
          <a:p>
            <a:r>
              <a:rPr lang="en-US" altLang="en-US">
                <a:latin typeface="Arial" panose="020B0604020202020204" pitchFamily="34" charset="0"/>
              </a:rPr>
              <a:t>	- Easy specimen fabrication in both lab and field </a:t>
            </a:r>
          </a:p>
          <a:p>
            <a:r>
              <a:rPr lang="en-US" altLang="en-US">
                <a:latin typeface="Arial" panose="020B0604020202020204" pitchFamily="34" charset="0"/>
              </a:rPr>
              <a:t>	- Standard fracture test configuration with an ASTM spec existing in 2007(originally a test for fatigue cracking)</a:t>
            </a:r>
          </a:p>
          <a:p>
            <a:r>
              <a:rPr lang="en-US" altLang="en-US">
                <a:latin typeface="Arial" panose="020B0604020202020204" pitchFamily="34" charset="0"/>
              </a:rPr>
              <a:t>	- DCT test has shown to be a good indicator of field performance and resistance to cracking</a:t>
            </a:r>
          </a:p>
          <a:p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AC10A2-9BFC-4B42-A78C-73B117DC6E4E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5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 areas where performance is more critical (i.e. high traffic) higher fracture energy is required to ensure that thermal cracking is very minimal.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815756-14FD-4D39-8206-2C4DBAE22A1C}" type="slidenum">
              <a:rPr lang="en-US" altLang="en-US" sz="1000" b="0" baseline="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000" b="0" baseline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6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0" y="0"/>
            <a:ext cx="1193800" cy="6699250"/>
            <a:chOff x="0" y="0"/>
            <a:chExt cx="752" cy="42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invGray">
            <a:xfrm>
              <a:off x="0" y="0"/>
              <a:ext cx="752" cy="42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53" y="101"/>
              <a:ext cx="105" cy="4032"/>
              <a:chOff x="53" y="101"/>
              <a:chExt cx="105" cy="4032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53" y="1080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53" y="1222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3" y="1361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53" y="1503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53" y="1645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53" y="1785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3" y="1926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3" y="2068"/>
                <a:ext cx="105" cy="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53" y="2208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53" y="2349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53" y="2491"/>
                <a:ext cx="105" cy="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53" y="2630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53" y="2772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53" y="2911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53" y="3053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53" y="3195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53" y="3335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53" y="3476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53" y="3618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53" y="3758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53" y="3899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53" y="4040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53" y="101"/>
                <a:ext cx="105" cy="92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53" y="240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53" y="382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53" y="523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53" y="663"/>
                <a:ext cx="105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53" y="804"/>
                <a:ext cx="105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53" y="946"/>
                <a:ext cx="105" cy="93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 baseline="-25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257300" y="2233613"/>
            <a:ext cx="8550275" cy="111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11363" y="3797300"/>
            <a:ext cx="7040562" cy="1712913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1C82-D710-4C01-94FF-E2281EB25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7583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D0FC-34A9-49D5-9B69-14E0CCF60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050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800" y="384175"/>
            <a:ext cx="2136775" cy="5375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4175"/>
            <a:ext cx="6261100" cy="5375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9F5B-5655-4F88-8D1E-7C0FAB0D5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169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8638" y="1738313"/>
            <a:ext cx="4198937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3758-BD8A-4735-86B9-471A6CC2F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161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8638" y="1738313"/>
            <a:ext cx="4198937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08638" y="3824288"/>
            <a:ext cx="4198937" cy="193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A9D80-61B0-407E-A2F1-B5D02E6344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543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7300" y="384175"/>
            <a:ext cx="8550275" cy="537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1ACC-94B6-4E26-BADF-4936EEC3A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2375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8638" y="1738313"/>
            <a:ext cx="4198937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08638" y="3824288"/>
            <a:ext cx="4198937" cy="193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1774-A7E4-4438-B2DA-56B818795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837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57300" y="384175"/>
            <a:ext cx="8550275" cy="1117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7300" y="1738313"/>
            <a:ext cx="419893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08638" y="1738313"/>
            <a:ext cx="4198937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57300" y="3824288"/>
            <a:ext cx="4198938" cy="193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8638" y="3824288"/>
            <a:ext cx="4198937" cy="193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F1A8-4F63-45B8-B109-A9940F3CF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770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My Pictures\mndotlogo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3838"/>
            <a:ext cx="5873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38371"/>
            <a:ext cx="9052560" cy="424486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0"/>
            </a:lvl1pPr>
            <a:lvl2pPr>
              <a:buFont typeface="Wingdings 3" pitchFamily="18" charset="2"/>
              <a:buChar char=""/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2pPr>
            <a:lvl3pPr>
              <a:buFont typeface="Wingdings" pitchFamily="2" charset="2"/>
              <a:buChar char="§"/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3pPr>
            <a:lvl4pPr>
              <a:defRPr sz="3200" b="0" baseline="0">
                <a:solidFill>
                  <a:schemeClr val="accent2"/>
                </a:solidFill>
                <a:latin typeface="Comic Sans MS" pitchFamily="66" charset="0"/>
              </a:defRPr>
            </a:lvl4pPr>
            <a:lvl5pPr>
              <a:buFontTx/>
              <a:buNone/>
              <a:defRPr sz="3200" b="0" i="1" baseline="0">
                <a:solidFill>
                  <a:schemeClr val="accent2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502920" y="893657"/>
            <a:ext cx="9052560" cy="625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00" b="1" baseline="0">
                <a:solidFill>
                  <a:schemeClr val="accent2"/>
                </a:solidFill>
                <a:latin typeface="Comic Sans MS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136063" y="6211888"/>
            <a:ext cx="419100" cy="357187"/>
          </a:xfrm>
        </p:spPr>
        <p:txBody>
          <a:bodyPr lIns="91440" tIns="45720" rIns="91440" bIns="45720"/>
          <a:lstStyle>
            <a:lvl1pPr>
              <a:defRPr sz="12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F3FA1FA-C840-4942-9AC4-73F7C3626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49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sentation_header.gif">
            <a:extLst>
              <a:ext uri="{FF2B5EF4-FFF2-40B4-BE49-F238E27FC236}">
                <a16:creationId xmlns:a16="http://schemas.microsoft.com/office/drawing/2014/main" id="{CD43E5A1-5812-4BFF-B098-EA8FCA028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51460" y="1489428"/>
            <a:ext cx="9471660" cy="4542755"/>
          </a:xfrm>
          <a:prstGeom prst="rect">
            <a:avLst/>
          </a:prstGeom>
        </p:spPr>
        <p:txBody>
          <a:bodyPr lIns="91440"/>
          <a:lstStyle>
            <a:lvl1pPr marL="0" indent="223411">
              <a:defRPr sz="2346" b="0" i="0">
                <a:latin typeface="Franklin Gothic Book" panose="020B0503020102020204" pitchFamily="34" charset="0"/>
                <a:cs typeface="Arial" pitchFamily="34" charset="0"/>
              </a:defRPr>
            </a:lvl1pPr>
            <a:lvl2pPr marL="558527" indent="-279263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Franklin Gothic Book" pitchFamily="34" charset="0"/>
              <a:buChar char="–"/>
              <a:defRPr sz="2150" b="0" i="0">
                <a:latin typeface="Franklin Gothic Book" panose="020B0503020102020204" pitchFamily="34" charset="0"/>
                <a:cs typeface="Arial" pitchFamily="34" charset="0"/>
              </a:defRPr>
            </a:lvl2pPr>
            <a:lvl3pPr marL="837790" indent="-279263">
              <a:spcBef>
                <a:spcPts val="293"/>
              </a:spcBef>
              <a:buFont typeface="Wingdings" pitchFamily="2" charset="2"/>
              <a:buChar char="§"/>
              <a:defRPr sz="1955" b="0" i="0">
                <a:latin typeface="Franklin Gothic Book" panose="020B0503020102020204" pitchFamily="34" charset="0"/>
                <a:cs typeface="Arial" pitchFamily="34" charset="0"/>
              </a:defRPr>
            </a:lvl3pPr>
            <a:lvl4pPr>
              <a:spcBef>
                <a:spcPts val="293"/>
              </a:spcBef>
              <a:buFont typeface="Lucida Grande"/>
              <a:buChar char="»"/>
              <a:defRPr sz="1759" b="0" i="0">
                <a:latin typeface="Franklin Gothic Book" panose="020B0503020102020204" pitchFamily="34" charset="0"/>
                <a:cs typeface="Arial" pitchFamily="34" charset="0"/>
              </a:defRPr>
            </a:lvl4pPr>
            <a:lvl5pPr>
              <a:spcBef>
                <a:spcPts val="391"/>
              </a:spcBef>
              <a:defRPr b="0" i="0">
                <a:latin typeface="Franklin Gothic Book" panose="020B0503020102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" y="268408"/>
            <a:ext cx="8549640" cy="69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0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62EB-24B0-49EC-BF13-634CD1BB2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2900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306888"/>
            <a:ext cx="8548687" cy="1331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2840038"/>
            <a:ext cx="8548687" cy="1466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D5C6-A210-4E79-9413-A97D1EADE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506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738313"/>
            <a:ext cx="4198938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8638" y="1738313"/>
            <a:ext cx="4198937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166F-1E6D-488E-A4E4-BFF481C99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133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8288"/>
            <a:ext cx="9051925" cy="1117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00188"/>
            <a:ext cx="4443412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25663"/>
            <a:ext cx="4443412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500188"/>
            <a:ext cx="4445000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125663"/>
            <a:ext cx="4445000" cy="386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0391-39AF-4686-8107-646837F3F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2768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7F049-899C-4155-87AF-E95BB8F86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4744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C6FD7-1EE3-4DA9-AE5C-A5454636B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434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66700"/>
            <a:ext cx="3308350" cy="1135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66700"/>
            <a:ext cx="5622925" cy="571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401763"/>
            <a:ext cx="3308350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A96F-16C6-49A0-9F9B-319A7DEF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110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4691063"/>
            <a:ext cx="6035675" cy="5540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598488"/>
            <a:ext cx="6035675" cy="40211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5245100"/>
            <a:ext cx="6035675" cy="78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331-7CDD-44AE-AF53-BD0B4B680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7349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384175"/>
            <a:ext cx="85502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738313"/>
            <a:ext cx="85502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>
              <a:defRPr sz="14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40175" y="6107113"/>
            <a:ext cx="31845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>
              <a:defRPr sz="14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2075" y="6107113"/>
            <a:ext cx="20955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8C5BF6-190B-49B1-8407-19EBB5579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9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4995863"/>
            <a:ext cx="1327150" cy="13017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5144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  <p:sldLayoutId id="2147485139" r:id="rId12"/>
    <p:sldLayoutId id="2147485140" r:id="rId13"/>
    <p:sldLayoutId id="2147485141" r:id="rId14"/>
    <p:sldLayoutId id="2147485142" r:id="rId15"/>
    <p:sldLayoutId id="2147485143" r:id="rId16"/>
    <p:sldLayoutId id="2147485145" r:id="rId17"/>
    <p:sldLayoutId id="2147485147" r:id="rId18"/>
  </p:sldLayoutIdLst>
  <p:transition spd="med"/>
  <p:txStyles>
    <p:titleStyle>
      <a:lvl1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2pPr>
      <a:lvl3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3pPr>
      <a:lvl4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4pPr>
      <a:lvl5pPr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5pPr>
      <a:lvl6pPr marL="4572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6pPr>
      <a:lvl7pPr marL="9144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7pPr>
      <a:lvl8pPr marL="13716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8pPr>
      <a:lvl9pPr marL="1828800" algn="l" defTabSz="873125" rtl="0" eaLnBrk="0" fontAlgn="base" hangingPunct="0">
        <a:spcBef>
          <a:spcPct val="0"/>
        </a:spcBef>
        <a:spcAft>
          <a:spcPct val="0"/>
        </a:spcAft>
        <a:defRPr sz="4300" b="1">
          <a:solidFill>
            <a:srgbClr val="FF9933"/>
          </a:solidFill>
          <a:latin typeface="Arial" charset="0"/>
        </a:defRPr>
      </a:lvl9pPr>
    </p:titleStyle>
    <p:bodyStyle>
      <a:lvl1pPr marL="334963" indent="-33496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n"/>
        <a:defRPr sz="31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075" indent="-277813" algn="l" defTabSz="873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/>
        <a:buChar char="u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7600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/>
        <a:buChar char="F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marL="1565275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marL="20113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24685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29257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33829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38401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.state.mn.us/materials/dps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95863"/>
            <a:ext cx="13271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14"/>
          <p:cNvGrpSpPr>
            <a:grpSpLocks/>
          </p:cNvGrpSpPr>
          <p:nvPr/>
        </p:nvGrpSpPr>
        <p:grpSpPr bwMode="auto">
          <a:xfrm>
            <a:off x="350838" y="5562600"/>
            <a:ext cx="3230562" cy="839788"/>
            <a:chOff x="253" y="3545"/>
            <a:chExt cx="2035" cy="528"/>
          </a:xfrm>
        </p:grpSpPr>
        <p:sp>
          <p:nvSpPr>
            <p:cNvPr id="9222" name="Rectangle 15"/>
            <p:cNvSpPr>
              <a:spLocks noChangeArrowheads="1"/>
            </p:cNvSpPr>
            <p:nvPr/>
          </p:nvSpPr>
          <p:spPr bwMode="auto">
            <a:xfrm>
              <a:off x="253" y="3640"/>
              <a:ext cx="203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7884" tIns="69735" rIns="137884" bIns="69735">
              <a:spAutoFit/>
            </a:bodyPr>
            <a:lstStyle>
              <a:lvl1pPr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2054225"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2054225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aseline="0">
                  <a:solidFill>
                    <a:srgbClr val="33CC33"/>
                  </a:solidFill>
                  <a:latin typeface="Times New Roman" panose="02020603050405020304" pitchFamily="18" charset="0"/>
                </a:rPr>
                <a:t>Mn/DOT</a:t>
              </a:r>
              <a:endParaRPr lang="en-US" altLang="en-US" sz="3600" b="0" i="1" baseline="0">
                <a:latin typeface="Garamond" panose="02020404030301010803" pitchFamily="18" charset="0"/>
              </a:endParaRPr>
            </a:p>
            <a:p>
              <a:pPr algn="ctr"/>
              <a:r>
                <a:rPr lang="en-US" altLang="en-US" sz="1800" b="0" i="1" baseline="0">
                  <a:solidFill>
                    <a:srgbClr val="33CCFF"/>
                  </a:solidFill>
                  <a:latin typeface="Garamond" panose="02020404030301010803" pitchFamily="18" charset="0"/>
                </a:rPr>
                <a:t>Office of Materials and Road Research</a:t>
              </a:r>
            </a:p>
          </p:txBody>
        </p:sp>
        <p:sp>
          <p:nvSpPr>
            <p:cNvPr id="9223" name="Freeform 16"/>
            <p:cNvSpPr>
              <a:spLocks/>
            </p:cNvSpPr>
            <p:nvPr/>
          </p:nvSpPr>
          <p:spPr bwMode="auto">
            <a:xfrm>
              <a:off x="696" y="3545"/>
              <a:ext cx="288" cy="326"/>
            </a:xfrm>
            <a:custGeom>
              <a:avLst/>
              <a:gdLst>
                <a:gd name="T0" fmla="*/ 0 w 288"/>
                <a:gd name="T1" fmla="*/ 17 h 326"/>
                <a:gd name="T2" fmla="*/ 2 w 288"/>
                <a:gd name="T3" fmla="*/ 77 h 326"/>
                <a:gd name="T4" fmla="*/ 8 w 288"/>
                <a:gd name="T5" fmla="*/ 92 h 326"/>
                <a:gd name="T6" fmla="*/ 11 w 288"/>
                <a:gd name="T7" fmla="*/ 149 h 326"/>
                <a:gd name="T8" fmla="*/ 22 w 288"/>
                <a:gd name="T9" fmla="*/ 176 h 326"/>
                <a:gd name="T10" fmla="*/ 20 w 288"/>
                <a:gd name="T11" fmla="*/ 196 h 326"/>
                <a:gd name="T12" fmla="*/ 8 w 288"/>
                <a:gd name="T13" fmla="*/ 212 h 326"/>
                <a:gd name="T14" fmla="*/ 23 w 288"/>
                <a:gd name="T15" fmla="*/ 224 h 326"/>
                <a:gd name="T16" fmla="*/ 21 w 288"/>
                <a:gd name="T17" fmla="*/ 267 h 326"/>
                <a:gd name="T18" fmla="*/ 20 w 288"/>
                <a:gd name="T19" fmla="*/ 324 h 326"/>
                <a:gd name="T20" fmla="*/ 232 w 288"/>
                <a:gd name="T21" fmla="*/ 325 h 326"/>
                <a:gd name="T22" fmla="*/ 230 w 288"/>
                <a:gd name="T23" fmla="*/ 299 h 326"/>
                <a:gd name="T24" fmla="*/ 210 w 288"/>
                <a:gd name="T25" fmla="*/ 291 h 326"/>
                <a:gd name="T26" fmla="*/ 188 w 288"/>
                <a:gd name="T27" fmla="*/ 266 h 326"/>
                <a:gd name="T28" fmla="*/ 173 w 288"/>
                <a:gd name="T29" fmla="*/ 261 h 326"/>
                <a:gd name="T30" fmla="*/ 167 w 288"/>
                <a:gd name="T31" fmla="*/ 248 h 326"/>
                <a:gd name="T32" fmla="*/ 172 w 288"/>
                <a:gd name="T33" fmla="*/ 212 h 326"/>
                <a:gd name="T34" fmla="*/ 164 w 288"/>
                <a:gd name="T35" fmla="*/ 212 h 326"/>
                <a:gd name="T36" fmla="*/ 164 w 288"/>
                <a:gd name="T37" fmla="*/ 203 h 326"/>
                <a:gd name="T38" fmla="*/ 167 w 288"/>
                <a:gd name="T39" fmla="*/ 193 h 326"/>
                <a:gd name="T40" fmla="*/ 186 w 288"/>
                <a:gd name="T41" fmla="*/ 181 h 326"/>
                <a:gd name="T42" fmla="*/ 186 w 288"/>
                <a:gd name="T43" fmla="*/ 151 h 326"/>
                <a:gd name="T44" fmla="*/ 203 w 288"/>
                <a:gd name="T45" fmla="*/ 134 h 326"/>
                <a:gd name="T46" fmla="*/ 231 w 288"/>
                <a:gd name="T47" fmla="*/ 108 h 326"/>
                <a:gd name="T48" fmla="*/ 251 w 288"/>
                <a:gd name="T49" fmla="*/ 91 h 326"/>
                <a:gd name="T50" fmla="*/ 284 w 288"/>
                <a:gd name="T51" fmla="*/ 75 h 326"/>
                <a:gd name="T52" fmla="*/ 287 w 288"/>
                <a:gd name="T53" fmla="*/ 66 h 326"/>
                <a:gd name="T54" fmla="*/ 261 w 288"/>
                <a:gd name="T55" fmla="*/ 66 h 326"/>
                <a:gd name="T56" fmla="*/ 235 w 288"/>
                <a:gd name="T57" fmla="*/ 62 h 326"/>
                <a:gd name="T58" fmla="*/ 213 w 288"/>
                <a:gd name="T59" fmla="*/ 68 h 326"/>
                <a:gd name="T60" fmla="*/ 190 w 288"/>
                <a:gd name="T61" fmla="*/ 55 h 326"/>
                <a:gd name="T62" fmla="*/ 178 w 288"/>
                <a:gd name="T63" fmla="*/ 59 h 326"/>
                <a:gd name="T64" fmla="*/ 170 w 288"/>
                <a:gd name="T65" fmla="*/ 50 h 326"/>
                <a:gd name="T66" fmla="*/ 142 w 288"/>
                <a:gd name="T67" fmla="*/ 41 h 326"/>
                <a:gd name="T68" fmla="*/ 132 w 288"/>
                <a:gd name="T69" fmla="*/ 49 h 326"/>
                <a:gd name="T70" fmla="*/ 121 w 288"/>
                <a:gd name="T71" fmla="*/ 46 h 326"/>
                <a:gd name="T72" fmla="*/ 106 w 288"/>
                <a:gd name="T73" fmla="*/ 37 h 326"/>
                <a:gd name="T74" fmla="*/ 95 w 288"/>
                <a:gd name="T75" fmla="*/ 37 h 326"/>
                <a:gd name="T76" fmla="*/ 81 w 288"/>
                <a:gd name="T77" fmla="*/ 22 h 326"/>
                <a:gd name="T78" fmla="*/ 80 w 288"/>
                <a:gd name="T79" fmla="*/ 0 h 326"/>
                <a:gd name="T80" fmla="*/ 66 w 288"/>
                <a:gd name="T81" fmla="*/ 3 h 326"/>
                <a:gd name="T82" fmla="*/ 67 w 288"/>
                <a:gd name="T83" fmla="*/ 17 h 326"/>
                <a:gd name="T84" fmla="*/ 0 w 288"/>
                <a:gd name="T85" fmla="*/ 17 h 3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8"/>
                <a:gd name="T130" fmla="*/ 0 h 326"/>
                <a:gd name="T131" fmla="*/ 288 w 288"/>
                <a:gd name="T132" fmla="*/ 326 h 3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8" h="326">
                  <a:moveTo>
                    <a:pt x="0" y="17"/>
                  </a:moveTo>
                  <a:lnTo>
                    <a:pt x="2" y="77"/>
                  </a:lnTo>
                  <a:lnTo>
                    <a:pt x="8" y="92"/>
                  </a:lnTo>
                  <a:lnTo>
                    <a:pt x="11" y="149"/>
                  </a:lnTo>
                  <a:lnTo>
                    <a:pt x="22" y="176"/>
                  </a:lnTo>
                  <a:lnTo>
                    <a:pt x="20" y="196"/>
                  </a:lnTo>
                  <a:lnTo>
                    <a:pt x="8" y="212"/>
                  </a:lnTo>
                  <a:lnTo>
                    <a:pt x="23" y="224"/>
                  </a:lnTo>
                  <a:lnTo>
                    <a:pt x="21" y="267"/>
                  </a:lnTo>
                  <a:lnTo>
                    <a:pt x="20" y="324"/>
                  </a:lnTo>
                  <a:lnTo>
                    <a:pt x="232" y="325"/>
                  </a:lnTo>
                  <a:lnTo>
                    <a:pt x="230" y="299"/>
                  </a:lnTo>
                  <a:lnTo>
                    <a:pt x="210" y="291"/>
                  </a:lnTo>
                  <a:lnTo>
                    <a:pt x="188" y="266"/>
                  </a:lnTo>
                  <a:lnTo>
                    <a:pt x="173" y="261"/>
                  </a:lnTo>
                  <a:lnTo>
                    <a:pt x="167" y="248"/>
                  </a:lnTo>
                  <a:lnTo>
                    <a:pt x="172" y="212"/>
                  </a:lnTo>
                  <a:lnTo>
                    <a:pt x="164" y="212"/>
                  </a:lnTo>
                  <a:lnTo>
                    <a:pt x="164" y="203"/>
                  </a:lnTo>
                  <a:lnTo>
                    <a:pt x="167" y="193"/>
                  </a:lnTo>
                  <a:lnTo>
                    <a:pt x="186" y="181"/>
                  </a:lnTo>
                  <a:lnTo>
                    <a:pt x="186" y="151"/>
                  </a:lnTo>
                  <a:lnTo>
                    <a:pt x="203" y="134"/>
                  </a:lnTo>
                  <a:lnTo>
                    <a:pt x="231" y="108"/>
                  </a:lnTo>
                  <a:lnTo>
                    <a:pt x="251" y="91"/>
                  </a:lnTo>
                  <a:lnTo>
                    <a:pt x="284" y="75"/>
                  </a:lnTo>
                  <a:lnTo>
                    <a:pt x="287" y="66"/>
                  </a:lnTo>
                  <a:lnTo>
                    <a:pt x="261" y="66"/>
                  </a:lnTo>
                  <a:lnTo>
                    <a:pt x="235" y="62"/>
                  </a:lnTo>
                  <a:lnTo>
                    <a:pt x="213" y="68"/>
                  </a:lnTo>
                  <a:lnTo>
                    <a:pt x="190" y="55"/>
                  </a:lnTo>
                  <a:lnTo>
                    <a:pt x="178" y="59"/>
                  </a:lnTo>
                  <a:lnTo>
                    <a:pt x="170" y="50"/>
                  </a:lnTo>
                  <a:lnTo>
                    <a:pt x="142" y="41"/>
                  </a:lnTo>
                  <a:lnTo>
                    <a:pt x="132" y="49"/>
                  </a:lnTo>
                  <a:lnTo>
                    <a:pt x="121" y="46"/>
                  </a:lnTo>
                  <a:lnTo>
                    <a:pt x="106" y="37"/>
                  </a:lnTo>
                  <a:lnTo>
                    <a:pt x="95" y="37"/>
                  </a:lnTo>
                  <a:lnTo>
                    <a:pt x="81" y="22"/>
                  </a:lnTo>
                  <a:lnTo>
                    <a:pt x="80" y="0"/>
                  </a:lnTo>
                  <a:lnTo>
                    <a:pt x="66" y="3"/>
                  </a:lnTo>
                  <a:lnTo>
                    <a:pt x="67" y="17"/>
                  </a:lnTo>
                  <a:lnTo>
                    <a:pt x="0" y="1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37884" tIns="69735" rIns="137884" bIns="69735">
              <a:spAutoFit/>
            </a:bodyPr>
            <a:lstStyle/>
            <a:p>
              <a:endParaRPr lang="en-US"/>
            </a:p>
          </p:txBody>
        </p:sp>
      </p:grpSp>
      <p:sp>
        <p:nvSpPr>
          <p:cNvPr id="922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28600" y="814386"/>
            <a:ext cx="9601200" cy="3702051"/>
          </a:xfrm>
        </p:spPr>
        <p:txBody>
          <a:bodyPr/>
          <a:lstStyle/>
          <a:p>
            <a:pPr algn="ctr"/>
            <a:r>
              <a:rPr lang="en-US" altLang="en-US" sz="3200" dirty="0"/>
              <a:t>Project Updates</a:t>
            </a:r>
            <a:br>
              <a:rPr lang="en-US" altLang="en-US" sz="3200" dirty="0"/>
            </a:br>
            <a:r>
              <a:rPr lang="en-US" altLang="en-US" sz="3200" dirty="0"/>
              <a:t> [Pooled Fund: TPF 5(443)]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(Nov 9, 2021)</a:t>
            </a:r>
            <a:br>
              <a:rPr lang="en-US" altLang="en-US" dirty="0"/>
            </a:br>
            <a:br>
              <a:rPr lang="en-US" altLang="en-US" dirty="0">
                <a:solidFill>
                  <a:srgbClr val="FF0000"/>
                </a:solidFill>
              </a:rPr>
            </a:br>
            <a:endParaRPr lang="en-US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5865220-F9AF-4332-97D3-3B6B4644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916237"/>
            <a:ext cx="632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54" tIns="42792" rIns="88754" bIns="42792" numCol="1" anchor="t" anchorCtr="0" compatLnSpc="1">
            <a:prstTxWarp prst="textNoShape">
              <a:avLst/>
            </a:prstTxWarp>
          </a:bodyPr>
          <a:lstStyle>
            <a:lvl1pPr marL="0" indent="0" algn="ctr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27075" indent="-27781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/>
              <a:buChar char="u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17600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F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marL="1565275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marL="20113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24685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29257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33829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38401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br>
              <a:rPr lang="en-US" sz="2000" kern="0" baseline="0" dirty="0"/>
            </a:br>
            <a:endParaRPr lang="en-US" sz="2000" kern="0" baseline="0" dirty="0"/>
          </a:p>
          <a:p>
            <a:pPr>
              <a:lnSpc>
                <a:spcPct val="90000"/>
              </a:lnSpc>
              <a:defRPr/>
            </a:pPr>
            <a:r>
              <a:rPr lang="en-US" sz="2000" kern="0" baseline="0" dirty="0"/>
              <a:t>Shongtao Dai</a:t>
            </a:r>
          </a:p>
          <a:p>
            <a:pPr>
              <a:lnSpc>
                <a:spcPct val="90000"/>
              </a:lnSpc>
              <a:defRPr/>
            </a:pPr>
            <a:r>
              <a:rPr lang="en-US" sz="2000" kern="0" baseline="0" dirty="0"/>
              <a:t>Kyle Hoegh</a:t>
            </a:r>
          </a:p>
          <a:p>
            <a:pPr>
              <a:lnSpc>
                <a:spcPct val="90000"/>
              </a:lnSpc>
              <a:defRPr/>
            </a:pPr>
            <a:r>
              <a:rPr lang="en-US" sz="2000" kern="0" baseline="0" dirty="0"/>
              <a:t>Mercedes Maupin</a:t>
            </a:r>
          </a:p>
          <a:p>
            <a:pPr>
              <a:lnSpc>
                <a:spcPct val="90000"/>
              </a:lnSpc>
              <a:defRPr/>
            </a:pPr>
            <a:r>
              <a:rPr lang="en-US" sz="2000" kern="0" baseline="0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000" kern="0" baseline="0" dirty="0"/>
              <a:t>Office of Materials and Road Research </a:t>
            </a:r>
          </a:p>
          <a:p>
            <a:pPr>
              <a:lnSpc>
                <a:spcPct val="90000"/>
              </a:lnSpc>
              <a:defRPr/>
            </a:pPr>
            <a:r>
              <a:rPr lang="en-US" sz="2000" kern="0" baseline="0" dirty="0"/>
              <a:t>Minnesota Department of Transportation</a:t>
            </a:r>
          </a:p>
          <a:p>
            <a:pPr>
              <a:lnSpc>
                <a:spcPct val="90000"/>
              </a:lnSpc>
              <a:defRPr/>
            </a:pPr>
            <a:endParaRPr lang="en-US" sz="2000" kern="0" baseline="0" dirty="0"/>
          </a:p>
          <a:p>
            <a:pPr>
              <a:lnSpc>
                <a:spcPct val="90000"/>
              </a:lnSpc>
              <a:defRPr/>
            </a:pPr>
            <a:endParaRPr lang="en-US" sz="2000" kern="0" baseline="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175" y="303212"/>
            <a:ext cx="9572625" cy="5029200"/>
          </a:xfrm>
        </p:spPr>
        <p:txBody>
          <a:bodyPr/>
          <a:lstStyle/>
          <a:p>
            <a:pPr indent="0">
              <a:defRPr/>
            </a:pPr>
            <a:r>
              <a:rPr lang="en-US" sz="2000" dirty="0">
                <a:effectLst/>
              </a:rPr>
              <a:t>	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pPr marL="677863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ffectLst/>
              </a:rPr>
              <a:t>Task 7: Promote the technology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/>
              <a:t>   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*  FHWA mobile lab loan program 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  *  Presentations: SEAUPG, NEAUPG, Utah DOT, MAPA, MnDOT biweekly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meetings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  *  Continue to promote the technology to contractors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  *  Moving forward: CTC &amp; UNH to develop brochures &amp; process flowchart  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  </a:t>
            </a:r>
          </a:p>
          <a:p>
            <a:pPr indent="0">
              <a:defRPr/>
            </a:pPr>
            <a:r>
              <a:rPr lang="en-US" sz="1800" dirty="0">
                <a:effectLst/>
              </a:rPr>
              <a:t> </a:t>
            </a:r>
            <a:r>
              <a:rPr lang="en-US" sz="2400" dirty="0">
                <a:effectLst/>
                <a:latin typeface="+mj-lt"/>
              </a:rPr>
              <a:t>Timeline and Budget</a:t>
            </a:r>
            <a:r>
              <a:rPr lang="en-US" sz="2400" dirty="0">
                <a:effectLst/>
              </a:rPr>
              <a:t>:</a:t>
            </a:r>
            <a:endParaRPr lang="en-US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EA43A-9439-47B0-84ED-E84BE992AB59}" type="slidenum">
              <a:rPr lang="en-US" altLang="en-US" sz="1200" b="0" baseline="0" smtClean="0">
                <a:solidFill>
                  <a:srgbClr val="FFFFFF"/>
                </a:solidFill>
              </a:rPr>
              <a:pPr/>
              <a:t>10</a:t>
            </a:fld>
            <a:endParaRPr lang="en-US" altLang="en-US" sz="1200" b="0" baseline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1E467-50AC-464B-A980-A651000AC55D}"/>
              </a:ext>
            </a:extLst>
          </p:cNvPr>
          <p:cNvSpPr txBox="1"/>
          <p:nvPr/>
        </p:nvSpPr>
        <p:spPr>
          <a:xfrm>
            <a:off x="1089935" y="3427412"/>
            <a:ext cx="8077200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defRPr/>
            </a:pPr>
            <a:r>
              <a:rPr lang="en-US" altLang="zh-CN" sz="4000" b="0" dirty="0">
                <a:ea typeface="SimSun" panose="02010600030101010101" pitchFamily="2" charset="-122"/>
              </a:rPr>
              <a:t>* </a:t>
            </a:r>
            <a:r>
              <a:rPr lang="en-US" altLang="zh-CN" sz="2800" b="0" dirty="0">
                <a:ea typeface="SimSun" panose="02010600030101010101" pitchFamily="2" charset="-122"/>
              </a:rPr>
              <a:t>A 3-year project: Jan. 2020 to Jan. 2023</a:t>
            </a:r>
          </a:p>
          <a:p>
            <a:pPr indent="0">
              <a:defRPr/>
            </a:pPr>
            <a:endParaRPr lang="en-US" altLang="zh-CN" sz="2800" b="0" dirty="0"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zh-CN" sz="2800" b="0" dirty="0">
                <a:ea typeface="SimSun" panose="02010600030101010101" pitchFamily="2" charset="-122"/>
              </a:rPr>
              <a:t>* Total Received Funds: $1,136,500</a:t>
            </a:r>
          </a:p>
          <a:p>
            <a:pPr>
              <a:defRPr/>
            </a:pPr>
            <a:r>
              <a:rPr lang="en-US" altLang="zh-CN" sz="2800" b="0" dirty="0">
                <a:ea typeface="SimSun" panose="02010600030101010101" pitchFamily="2" charset="-122"/>
              </a:rPr>
              <a:t>   Expenditure (Expended, Encumbered and Future Plan): $1,104,550</a:t>
            </a:r>
            <a:endParaRPr lang="en-US" altLang="zh-CN" sz="2800" b="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0136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66FBF6F-86A3-41A9-9CA8-504F8EBFFB33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11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06CFA0-90F0-440E-A11C-269BE8CC7CE0}"/>
              </a:ext>
            </a:extLst>
          </p:cNvPr>
          <p:cNvSpPr txBox="1">
            <a:spLocks/>
          </p:cNvSpPr>
          <p:nvPr/>
        </p:nvSpPr>
        <p:spPr>
          <a:xfrm>
            <a:off x="230583" y="187231"/>
            <a:ext cx="9751617" cy="1287556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aseline="0" dirty="0">
                <a:solidFill>
                  <a:srgbClr val="FF9900"/>
                </a:solidFill>
              </a:rPr>
              <a:t>Data Collection Equipment Advancement (Beyond the Pooled Fund)</a:t>
            </a:r>
          </a:p>
        </p:txBody>
      </p:sp>
      <p:pic>
        <p:nvPicPr>
          <p:cNvPr id="3" name="Picture 2" descr="A picture containing ground, blacktop, farm machine&#10;&#10;Description automatically generated">
            <a:extLst>
              <a:ext uri="{FF2B5EF4-FFF2-40B4-BE49-F238E27FC236}">
                <a16:creationId xmlns:a16="http://schemas.microsoft.com/office/drawing/2014/main" id="{C08951B8-8644-452C-B915-3D0C14AC4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5710" y="3906137"/>
            <a:ext cx="2863117" cy="2147338"/>
          </a:xfrm>
          <a:prstGeom prst="rect">
            <a:avLst/>
          </a:prstGeom>
        </p:spPr>
      </p:pic>
      <p:pic>
        <p:nvPicPr>
          <p:cNvPr id="11" name="Picture 10" descr="A person riding a scooter&#10;&#10;Description automatically generated with low confidence">
            <a:extLst>
              <a:ext uri="{FF2B5EF4-FFF2-40B4-BE49-F238E27FC236}">
                <a16:creationId xmlns:a16="http://schemas.microsoft.com/office/drawing/2014/main" id="{BA94F00C-E318-46FC-BD4A-C25847734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35175"/>
            <a:ext cx="2794001" cy="19526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6662C9-1926-42BE-A475-565E5843C0F7}"/>
              </a:ext>
            </a:extLst>
          </p:cNvPr>
          <p:cNvSpPr txBox="1"/>
          <p:nvPr/>
        </p:nvSpPr>
        <p:spPr>
          <a:xfrm>
            <a:off x="6705953" y="5739348"/>
            <a:ext cx="1000595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95658-1736-478A-A83B-69AE4BBC8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719" y="3742590"/>
            <a:ext cx="3404518" cy="2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749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07987-C766-4764-B91A-BB474A726813}" type="slidenum">
              <a:rPr lang="en-US" altLang="en-US" sz="1400" b="0" baseline="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57" y="836612"/>
            <a:ext cx="7505700" cy="5194300"/>
          </a:xfrm>
          <a:prstGeom prst="rect">
            <a:avLst/>
          </a:prstGeom>
        </p:spPr>
      </p:pic>
      <p:sp>
        <p:nvSpPr>
          <p:cNvPr id="60419" name="Title 1"/>
          <p:cNvSpPr>
            <a:spLocks noGrp="1"/>
          </p:cNvSpPr>
          <p:nvPr>
            <p:ph type="title" idx="4294967295"/>
          </p:nvPr>
        </p:nvSpPr>
        <p:spPr>
          <a:xfrm>
            <a:off x="3124200" y="3046412"/>
            <a:ext cx="3532414" cy="1117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510" y="1153623"/>
            <a:ext cx="9391650" cy="4395177"/>
          </a:xfrm>
        </p:spPr>
        <p:txBody>
          <a:bodyPr/>
          <a:lstStyle/>
          <a:p>
            <a:pPr indent="0">
              <a:defRPr/>
            </a:pPr>
            <a:r>
              <a:rPr lang="en-US" altLang="zh-CN" sz="2400" dirty="0">
                <a:ea typeface="SimSun" panose="02010600030101010101" pitchFamily="2" charset="-122"/>
              </a:rPr>
              <a:t> </a:t>
            </a:r>
            <a:endParaRPr lang="en-US" sz="2400" dirty="0"/>
          </a:p>
          <a:p>
            <a:pPr indent="0">
              <a:defRPr/>
            </a:pPr>
            <a:r>
              <a:rPr lang="en-US" sz="2400" dirty="0"/>
              <a:t>Task 1: Software and Hardware Improvements</a:t>
            </a:r>
          </a:p>
          <a:p>
            <a:pPr indent="0">
              <a:defRPr/>
            </a:pPr>
            <a:r>
              <a:rPr lang="en-US" sz="2400" dirty="0"/>
              <a:t>Task 2: Development of AASHTO Data Collection and Analysis Specifications</a:t>
            </a:r>
          </a:p>
          <a:p>
            <a:pPr inden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3: Precision and Bias Statement</a:t>
            </a:r>
          </a:p>
          <a:p>
            <a:pPr inden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4: Equipment and Operator Certification</a:t>
            </a:r>
          </a:p>
          <a:p>
            <a:pPr indent="0">
              <a:defRPr/>
            </a:pPr>
            <a:r>
              <a:rPr lang="en-US" sz="2400" dirty="0">
                <a:effectLst/>
              </a:rPr>
              <a:t>Task 5: Support Communication</a:t>
            </a:r>
          </a:p>
          <a:p>
            <a:pPr indent="0">
              <a:defRPr/>
            </a:pPr>
            <a:r>
              <a:rPr lang="en-US" sz="2400" dirty="0">
                <a:effectLst/>
              </a:rPr>
              <a:t>Task 6: Provide Training and Technical Assistance</a:t>
            </a:r>
          </a:p>
          <a:p>
            <a:pPr indent="0">
              <a:defRPr/>
            </a:pPr>
            <a:r>
              <a:rPr lang="en-US" sz="2400" dirty="0">
                <a:effectLst/>
              </a:rPr>
              <a:t>Task 7: Promote the technology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90575" lvl="2" indent="0">
              <a:buFont typeface="Wingdings" pitchFamily="2" charset="2"/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EA43A-9439-47B0-84ED-E84BE992AB59}" type="slidenum">
              <a:rPr lang="en-US" altLang="en-US" sz="1200" b="0" baseline="0" smtClean="0">
                <a:solidFill>
                  <a:srgbClr val="FFFFFF"/>
                </a:solidFill>
              </a:rPr>
              <a:pPr/>
              <a:t>2</a:t>
            </a:fld>
            <a:endParaRPr lang="en-US" altLang="en-US" sz="1200" b="0" baseline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227012"/>
            <a:ext cx="8983663" cy="715962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kern="0" baseline="0" dirty="0">
                <a:solidFill>
                  <a:srgbClr val="FF9900"/>
                </a:solidFill>
                <a:ea typeface="SimSun" panose="02010600030101010101" pitchFamily="2" charset="-122"/>
              </a:rPr>
              <a:t>Project Tasks</a:t>
            </a:r>
            <a:endParaRPr lang="en-US" kern="0" baseline="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09063" y="1131872"/>
            <a:ext cx="6251110" cy="490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Task 1: Software and Hardware Improvements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CN" sz="2408" dirty="0">
                <a:ea typeface="SimSun" panose="02010600030101010101" pitchFamily="2" charset="-122"/>
              </a:rPr>
              <a:t>GSSI: Tasks 4, 9 and 10 are done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2213" dirty="0">
                <a:ea typeface="SimSun" panose="02010600030101010101" pitchFamily="2" charset="-122"/>
              </a:rPr>
              <a:t>Task 4: Data Calculation Improvements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zh-CN" sz="2017" dirty="0">
                <a:ea typeface="SimSun" panose="02010600030101010101" pitchFamily="2" charset="-122"/>
              </a:rPr>
              <a:t> Removed underlaying layer effect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2213" dirty="0">
                <a:ea typeface="SimSun" panose="02010600030101010101" pitchFamily="2" charset="-122"/>
              </a:rPr>
              <a:t>Task 9: Daily Analysis and Reporting Module  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zh-CN" sz="2017" dirty="0">
                <a:ea typeface="SimSun" panose="02010600030101010101" pitchFamily="2" charset="-122"/>
              </a:rPr>
              <a:t> Report on Percent Conforming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2213" dirty="0">
                <a:ea typeface="SimSun" panose="02010600030101010101" pitchFamily="2" charset="-122"/>
              </a:rPr>
              <a:t>Task 10: Failure Indicator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2213" dirty="0">
                <a:ea typeface="SimSun" panose="02010600030101010101" pitchFamily="2" charset="-122"/>
              </a:rPr>
              <a:t>New </a:t>
            </a:r>
            <a:r>
              <a:rPr lang="en-US" altLang="zh-CN" sz="2213" dirty="0" err="1">
                <a:ea typeface="SimSun" panose="02010600030101010101" pitchFamily="2" charset="-122"/>
              </a:rPr>
              <a:t>Pavescan</a:t>
            </a:r>
            <a:r>
              <a:rPr lang="en-US" altLang="zh-CN" sz="2213" dirty="0">
                <a:ea typeface="SimSun" panose="02010600030101010101" pitchFamily="2" charset="-122"/>
              </a:rPr>
              <a:t> 2.0 version released June 2021</a:t>
            </a:r>
          </a:p>
          <a:p>
            <a:pPr marL="1341437" lvl="3" indent="0">
              <a:buNone/>
              <a:defRPr/>
            </a:pPr>
            <a:endParaRPr lang="en-US" altLang="zh-CN" sz="1813" dirty="0">
              <a:ea typeface="SimSun" panose="02010600030101010101" pitchFamily="2" charset="-122"/>
            </a:endParaRP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</a:t>
            </a:r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/>
          </a:p>
        </p:txBody>
      </p:sp>
      <p:sp>
        <p:nvSpPr>
          <p:cNvPr id="174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0184E2F-8683-49BA-B766-11B11BC17FF9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3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sp>
        <p:nvSpPr>
          <p:cNvPr id="17412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F44A8-6AF2-4420-811F-8CA821F6A73A}"/>
              </a:ext>
            </a:extLst>
          </p:cNvPr>
          <p:cNvCxnSpPr/>
          <p:nvPr/>
        </p:nvCxnSpPr>
        <p:spPr bwMode="auto">
          <a:xfrm>
            <a:off x="7152783" y="1855893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CEE7FF-18EC-4E4F-8D11-D339122C0C3F}"/>
              </a:ext>
            </a:extLst>
          </p:cNvPr>
          <p:cNvCxnSpPr/>
          <p:nvPr/>
        </p:nvCxnSpPr>
        <p:spPr bwMode="auto">
          <a:xfrm>
            <a:off x="7152783" y="2128955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D48299-4F76-48E4-8B3F-1737E2CB7EFE}"/>
              </a:ext>
            </a:extLst>
          </p:cNvPr>
          <p:cNvCxnSpPr/>
          <p:nvPr/>
        </p:nvCxnSpPr>
        <p:spPr bwMode="auto">
          <a:xfrm>
            <a:off x="7152783" y="2586155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15F3B7-C789-41CE-9E19-D1CBF955A1AF}"/>
              </a:ext>
            </a:extLst>
          </p:cNvPr>
          <p:cNvSpPr/>
          <p:nvPr/>
        </p:nvSpPr>
        <p:spPr bwMode="auto">
          <a:xfrm>
            <a:off x="7625223" y="1346805"/>
            <a:ext cx="152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-2500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F9455D-3A55-4645-861E-69B91F075C2B}"/>
              </a:ext>
            </a:extLst>
          </p:cNvPr>
          <p:cNvSpPr/>
          <p:nvPr/>
        </p:nvSpPr>
        <p:spPr bwMode="auto">
          <a:xfrm>
            <a:off x="8036703" y="1337510"/>
            <a:ext cx="152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-2500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EC02C5-CCBD-4547-9ED5-018E6CA69F82}"/>
              </a:ext>
            </a:extLst>
          </p:cNvPr>
          <p:cNvCxnSpPr>
            <a:stCxn id="10" idx="2"/>
          </p:cNvCxnSpPr>
          <p:nvPr/>
        </p:nvCxnSpPr>
        <p:spPr bwMode="auto">
          <a:xfrm>
            <a:off x="7701423" y="1499205"/>
            <a:ext cx="2286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5E7BA5-8383-40F2-897B-056C451AF504}"/>
              </a:ext>
            </a:extLst>
          </p:cNvPr>
          <p:cNvCxnSpPr/>
          <p:nvPr/>
        </p:nvCxnSpPr>
        <p:spPr bwMode="auto">
          <a:xfrm flipV="1">
            <a:off x="7930023" y="1399578"/>
            <a:ext cx="213360" cy="457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DED4E1-3671-49A3-A709-0D7C893B5BC6}"/>
              </a:ext>
            </a:extLst>
          </p:cNvPr>
          <p:cNvCxnSpPr/>
          <p:nvPr/>
        </p:nvCxnSpPr>
        <p:spPr bwMode="auto">
          <a:xfrm>
            <a:off x="7905815" y="1831246"/>
            <a:ext cx="63342" cy="2977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7BF2D9-6001-492D-B2DC-3823011E3F7C}"/>
              </a:ext>
            </a:extLst>
          </p:cNvPr>
          <p:cNvCxnSpPr/>
          <p:nvPr/>
        </p:nvCxnSpPr>
        <p:spPr bwMode="auto">
          <a:xfrm flipV="1">
            <a:off x="8006223" y="1878557"/>
            <a:ext cx="33814" cy="220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06DCEA-400D-4BB7-A495-B66391D70B48}"/>
              </a:ext>
            </a:extLst>
          </p:cNvPr>
          <p:cNvCxnSpPr/>
          <p:nvPr/>
        </p:nvCxnSpPr>
        <p:spPr bwMode="auto">
          <a:xfrm flipV="1">
            <a:off x="8032575" y="1454176"/>
            <a:ext cx="135016" cy="4137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55E935-B946-4982-8697-200D612B828E}"/>
              </a:ext>
            </a:extLst>
          </p:cNvPr>
          <p:cNvSpPr txBox="1"/>
          <p:nvPr/>
        </p:nvSpPr>
        <p:spPr>
          <a:xfrm>
            <a:off x="8270143" y="1866067"/>
            <a:ext cx="587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/>
              <a:t>HMA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CEB3EB-B187-457E-A6BF-73161622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00" y="4954253"/>
            <a:ext cx="3205449" cy="166844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F8F58C1-162F-4CFB-A320-A1F83D185861}"/>
              </a:ext>
            </a:extLst>
          </p:cNvPr>
          <p:cNvSpPr txBox="1">
            <a:spLocks/>
          </p:cNvSpPr>
          <p:nvPr/>
        </p:nvSpPr>
        <p:spPr>
          <a:xfrm>
            <a:off x="265111" y="79727"/>
            <a:ext cx="9564689" cy="1013881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400" dirty="0"/>
              <a:t>Highlights of Accomplishments Since Last Meeting</a:t>
            </a:r>
            <a:endParaRPr lang="en-US" kern="0" baseline="0" dirty="0">
              <a:solidFill>
                <a:srgbClr val="FF9900"/>
              </a:solidFill>
            </a:endParaRPr>
          </a:p>
        </p:txBody>
      </p:sp>
      <p:pic>
        <p:nvPicPr>
          <p:cNvPr id="3" name="Picture 2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03442B23-8809-476C-9FD4-31BE78386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62" y="2851661"/>
            <a:ext cx="3746750" cy="1837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AF8B17-D24E-4EF3-8F0D-F7D813696E13}"/>
              </a:ext>
            </a:extLst>
          </p:cNvPr>
          <p:cNvSpPr txBox="1"/>
          <p:nvPr/>
        </p:nvSpPr>
        <p:spPr>
          <a:xfrm>
            <a:off x="8164689" y="2201161"/>
            <a:ext cx="857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/>
              <a:t>Concrete</a:t>
            </a:r>
          </a:p>
        </p:txBody>
      </p:sp>
    </p:spTree>
    <p:extLst>
      <p:ext uri="{BB962C8B-B14F-4D97-AF65-F5344CB8AC3E}">
        <p14:creationId xmlns:p14="http://schemas.microsoft.com/office/powerpoint/2010/main" val="4070360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6F300-188D-4F79-BE73-5DAAB92677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9" y="1293812"/>
            <a:ext cx="8971470" cy="5119688"/>
          </a:xfrm>
        </p:spPr>
        <p:txBody>
          <a:bodyPr/>
          <a:lstStyle/>
          <a:p>
            <a:pPr marL="279263" lvl="1" indent="0">
              <a:buFont typeface="Franklin Gothic Book" pitchFamily="34" charset="0"/>
              <a:buNone/>
              <a:defRPr/>
            </a:pPr>
            <a:endParaRPr lang="en-US" altLang="zh-CN" sz="2292" dirty="0">
              <a:ea typeface="SimSun" panose="02010600030101010101" pitchFamily="2" charset="-122"/>
            </a:endParaRP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altLang="zh-CN" sz="2213" dirty="0">
                <a:ea typeface="SimSun" panose="02010600030101010101" pitchFamily="2" charset="-122"/>
              </a:rPr>
              <a:t>Remaining tasks: Task 2, 3 and 5 (Dec. 2021)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zh-CN" sz="2017" dirty="0">
                <a:ea typeface="SimSun" panose="02010600030101010101" pitchFamily="2" charset="-122"/>
              </a:rPr>
              <a:t> Task 2: GPS Processing Improvements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zh-CN" sz="2017" dirty="0">
                <a:ea typeface="SimSun" panose="02010600030101010101" pitchFamily="2" charset="-122"/>
              </a:rPr>
              <a:t> Task 3: Data Management Improvements </a:t>
            </a:r>
          </a:p>
          <a:p>
            <a:pPr lvl="4">
              <a:buFont typeface="Wingdings" panose="05000000000000000000" pitchFamily="2" charset="2"/>
              <a:buChar char="Ø"/>
              <a:defRPr/>
            </a:pPr>
            <a:r>
              <a:rPr lang="en-US" altLang="zh-CN" sz="2258" dirty="0">
                <a:ea typeface="SimSun" panose="02010600030101010101" pitchFamily="2" charset="-122"/>
              </a:rPr>
              <a:t> Cloud data transfer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en-US" altLang="zh-CN" sz="2017" dirty="0">
                <a:ea typeface="SimSun" panose="02010600030101010101" pitchFamily="2" charset="-122"/>
              </a:rPr>
              <a:t> Task 5: Precision and Accuracy</a:t>
            </a:r>
          </a:p>
          <a:p>
            <a:pPr lvl="4">
              <a:buFont typeface="Wingdings" panose="05000000000000000000" pitchFamily="2" charset="2"/>
              <a:buChar char="Ø"/>
              <a:defRPr/>
            </a:pPr>
            <a:r>
              <a:rPr lang="en-US" altLang="zh-CN" sz="2258" dirty="0">
                <a:ea typeface="SimSun" panose="02010600030101010101" pitchFamily="2" charset="-122"/>
              </a:rPr>
              <a:t> Researching another material that could be used at potential Accuracy verification (1.25" thick with same lateral dimensions as HDPE block)</a:t>
            </a:r>
          </a:p>
          <a:p>
            <a:pPr indent="0">
              <a:buFont typeface="Monotype Sorts"/>
              <a:buNone/>
              <a:defRPr/>
            </a:pPr>
            <a:r>
              <a:rPr lang="en-US" altLang="zh-CN" sz="2800" dirty="0">
                <a:ea typeface="SimSun" panose="02010600030101010101" pitchFamily="2" charset="-122"/>
              </a:rPr>
              <a:t> </a:t>
            </a:r>
            <a:endParaRPr lang="en-US" altLang="zh-CN" sz="2204" dirty="0">
              <a:ea typeface="SimSun" panose="02010600030101010101" pitchFamily="2" charset="-122"/>
            </a:endParaRPr>
          </a:p>
          <a:p>
            <a:pPr marL="938325" lvl="3" indent="0">
              <a:buFont typeface="Lucida Grande"/>
              <a:buNone/>
              <a:defRPr/>
            </a:pPr>
            <a:endParaRPr lang="en-US" sz="1955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7DF75B-4D62-4F95-B69A-84D87DAD9F88}"/>
              </a:ext>
            </a:extLst>
          </p:cNvPr>
          <p:cNvSpPr txBox="1">
            <a:spLocks/>
          </p:cNvSpPr>
          <p:nvPr/>
        </p:nvSpPr>
        <p:spPr>
          <a:xfrm>
            <a:off x="293688" y="2992438"/>
            <a:ext cx="8983662" cy="715962"/>
          </a:xfrm>
          <a:prstGeom prst="rect">
            <a:avLst/>
          </a:prstGeom>
        </p:spPr>
        <p:txBody>
          <a:bodyPr/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33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515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161925"/>
            <a:ext cx="9144000" cy="5805545"/>
          </a:xfrm>
        </p:spPr>
        <p:txBody>
          <a:bodyPr/>
          <a:lstStyle/>
          <a:p>
            <a:pPr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800" dirty="0"/>
              <a:t>Task 2: Development of AASHTO Data Collection and Analysis Specification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/>
              <a:t>Updated field data collection and puck calibration training videos using 2.0 and workplan: </a:t>
            </a:r>
            <a:r>
              <a:rPr lang="en-US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http://www.dot.state.mn.us/materials/dps/index.html</a:t>
            </a:r>
            <a:endParaRPr lang="en-US" sz="2000" dirty="0">
              <a:solidFill>
                <a:srgbClr val="FF0000"/>
              </a:solidFill>
            </a:endParaRPr>
          </a:p>
          <a:p>
            <a:pPr marL="449262" lvl="1" indent="0">
              <a:spcBef>
                <a:spcPts val="300"/>
              </a:spcBef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>
                <a:effectLst/>
              </a:rPr>
              <a:t>Developed field data collection specification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200" dirty="0"/>
              <a:t>2021 Summer: Hired 2 Contractors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* </a:t>
            </a:r>
            <a:r>
              <a:rPr lang="en-US" sz="2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Ulland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Brothers: Rented a DPS </a:t>
            </a: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* </a:t>
            </a:r>
            <a:r>
              <a:rPr lang="en-US" sz="2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Mathy</a:t>
            </a: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Their own DPS</a:t>
            </a: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Feedback: * Like real-time density display</a:t>
            </a: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   * Good potential and merit for a future acceptance tool</a:t>
            </a: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* More beneficial if every roller has DPS</a:t>
            </a: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* Safety concern: long time exposure to live traffic </a:t>
            </a:r>
          </a:p>
          <a:p>
            <a:pPr indent="0">
              <a:buNone/>
              <a:defRPr/>
            </a:pPr>
            <a:r>
              <a:rPr lang="en-US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* Turnaround time for equipment replacement	</a:t>
            </a:r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/>
          </a:p>
        </p:txBody>
      </p:sp>
      <p:sp>
        <p:nvSpPr>
          <p:cNvPr id="174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0184E2F-8683-49BA-B766-11B11BC17FF9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5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sp>
        <p:nvSpPr>
          <p:cNvPr id="17412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7C45BA-BD20-42E6-891E-133688E6F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132012"/>
            <a:ext cx="2160017" cy="16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317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40079" y="515600"/>
            <a:ext cx="9144000" cy="4666000"/>
          </a:xfrm>
        </p:spPr>
        <p:txBody>
          <a:bodyPr/>
          <a:lstStyle/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400" dirty="0">
                <a:effectLst/>
              </a:rPr>
              <a:t>Developing Contract to University of New Hampshire (UNH)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>
                <a:effectLst/>
              </a:rPr>
              <a:t>Statistical analysis on collected data to make recommendations on current field data collection and laboratory testing protocols.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700" dirty="0">
                <a:effectLst/>
              </a:rPr>
              <a:t>Core verification bias 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700" dirty="0">
                <a:effectLst/>
              </a:rPr>
              <a:t> Acceptance criteria</a:t>
            </a:r>
          </a:p>
          <a:p>
            <a:pPr marL="893762" lvl="2" indent="0">
              <a:spcBef>
                <a:spcPts val="300"/>
              </a:spcBef>
              <a:buNone/>
              <a:defRPr/>
            </a:pPr>
            <a:endParaRPr lang="en-US" sz="2100" dirty="0">
              <a:effectLst/>
            </a:endParaRPr>
          </a:p>
          <a:p>
            <a:pPr marL="893762" lvl="2" indent="0">
              <a:spcBef>
                <a:spcPts val="300"/>
              </a:spcBef>
              <a:buNone/>
              <a:defRPr/>
            </a:pPr>
            <a:endParaRPr lang="en-US" sz="2100" dirty="0">
              <a:effectLst/>
            </a:endParaRPr>
          </a:p>
          <a:p>
            <a:pPr marL="893762" lvl="2" indent="0">
              <a:spcBef>
                <a:spcPts val="300"/>
              </a:spcBef>
              <a:buNone/>
              <a:defRPr/>
            </a:pPr>
            <a:endParaRPr lang="en-US" sz="2100" dirty="0">
              <a:effectLst/>
            </a:endParaRPr>
          </a:p>
          <a:p>
            <a:pPr marL="893762" lvl="2" indent="0">
              <a:spcBef>
                <a:spcPts val="300"/>
              </a:spcBef>
              <a:buNone/>
              <a:defRPr/>
            </a:pPr>
            <a:endParaRPr lang="en-US" sz="2100" dirty="0">
              <a:effectLst/>
            </a:endParaRPr>
          </a:p>
          <a:p>
            <a:pPr marL="893762" lvl="2" indent="0">
              <a:spcBef>
                <a:spcPts val="300"/>
              </a:spcBef>
              <a:buNone/>
              <a:defRPr/>
            </a:pPr>
            <a:endParaRPr lang="en-US" sz="2100" dirty="0">
              <a:effectLst/>
            </a:endParaRPr>
          </a:p>
          <a:p>
            <a:pPr marL="893762" lvl="2" indent="0">
              <a:spcBef>
                <a:spcPts val="300"/>
              </a:spcBef>
              <a:buNone/>
              <a:defRPr/>
            </a:pPr>
            <a:endParaRPr lang="en-US" sz="2100" dirty="0">
              <a:effectLst/>
            </a:endParaRP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100" dirty="0">
                <a:effectLst/>
              </a:rPr>
              <a:t>UNH working on a NCHRP IDEA project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develop a laboratory procedure for determining the bulk specific gravity of compacted asphalt specimens using dielectric constant measurements </a:t>
            </a:r>
            <a:endParaRPr lang="en-US" sz="1700" dirty="0">
              <a:effectLst/>
            </a:endParaRPr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/>
          </a:p>
        </p:txBody>
      </p:sp>
      <p:sp>
        <p:nvSpPr>
          <p:cNvPr id="174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0184E2F-8683-49BA-B766-11B11BC17FF9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6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sp>
        <p:nvSpPr>
          <p:cNvPr id="17412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BFD29-B35A-43FF-BFA3-AFB9D39A9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79" y="2324109"/>
            <a:ext cx="2918521" cy="1920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A61F2-8B54-4417-9621-0DA286E3A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851" y="2366091"/>
            <a:ext cx="2967699" cy="19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00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64559" y="500921"/>
            <a:ext cx="6327576" cy="4344273"/>
          </a:xfrm>
        </p:spPr>
        <p:txBody>
          <a:bodyPr/>
          <a:lstStyle/>
          <a:p>
            <a:pPr indent="0">
              <a:defRPr/>
            </a:pPr>
            <a:r>
              <a:rPr lang="en-US" sz="2800" dirty="0"/>
              <a:t> Task 3&amp;4: </a:t>
            </a:r>
            <a:r>
              <a:rPr lang="en-US" sz="2800" dirty="0">
                <a:effectLst/>
              </a:rPr>
              <a:t>Precision and Bias Statement &amp; Equipment and Operator Certification (NCAT)</a:t>
            </a:r>
          </a:p>
          <a:p>
            <a:pPr lvl="1" indent="0">
              <a:defRPr/>
            </a:pPr>
            <a:r>
              <a:rPr lang="en-US" sz="2000" dirty="0">
                <a:effectLst/>
              </a:rPr>
              <a:t>    </a:t>
            </a:r>
            <a:r>
              <a:rPr lang="en-US" sz="2000" dirty="0">
                <a:effectLst/>
                <a:latin typeface="+mj-lt"/>
              </a:rPr>
              <a:t>Dr. Fabricio Leiva will give an update</a:t>
            </a:r>
          </a:p>
          <a:p>
            <a:pPr lvl="1" indent="0">
              <a:buNone/>
              <a:defRPr/>
            </a:pPr>
            <a:endParaRPr lang="en-US" sz="2000" dirty="0">
              <a:effectLst/>
              <a:latin typeface="+mj-lt"/>
            </a:endParaRPr>
          </a:p>
          <a:p>
            <a:pPr lvl="1" indent="0">
              <a:defRPr/>
            </a:pPr>
            <a:r>
              <a:rPr lang="en-US" sz="2000" b="1" kern="0" baseline="0" dirty="0">
                <a:latin typeface="+mj-lt"/>
              </a:rPr>
              <a:t>    </a:t>
            </a:r>
            <a:r>
              <a:rPr lang="en-US" sz="2000" kern="0" baseline="0" dirty="0">
                <a:effectLst/>
                <a:latin typeface="+mj-lt"/>
              </a:rPr>
              <a:t>Minimum</a:t>
            </a:r>
            <a:r>
              <a:rPr lang="en-US" sz="2000" b="1" kern="0" baseline="0" dirty="0">
                <a:latin typeface="+mj-lt"/>
              </a:rPr>
              <a:t> </a:t>
            </a:r>
            <a:r>
              <a:rPr lang="en-US" sz="2000" kern="0" baseline="0" dirty="0">
                <a:effectLst/>
                <a:latin typeface="+mj-lt"/>
              </a:rPr>
              <a:t>Lift Thickness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b="0" kern="0" baseline="0" dirty="0">
                <a:latin typeface="+mj-lt"/>
              </a:rPr>
              <a:t>Compacted slabs with different densities, thickness and mixtures (18”x18”)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b="0" kern="0" baseline="0" dirty="0">
                <a:latin typeface="+mj-lt"/>
              </a:rPr>
              <a:t>Preliminary results: 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700" b="0" kern="0" baseline="0" dirty="0">
                <a:latin typeface="+mj-lt"/>
              </a:rPr>
              <a:t>&gt; 2” lift thickness is fine</a:t>
            </a:r>
          </a:p>
          <a:p>
            <a:pPr lvl="3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1700" b="0" kern="0" baseline="0" dirty="0">
                <a:latin typeface="+mj-lt"/>
              </a:rPr>
              <a:t>&lt; 2” depending on the underlying material</a:t>
            </a:r>
          </a:p>
          <a:p>
            <a:pPr lvl="1" indent="0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2355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74552C2-FCEE-42BA-8BA0-218EA93EA320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7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F76D4-C9B6-45C7-B57A-9F20DD83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116" y="1952470"/>
            <a:ext cx="3199995" cy="190168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A9749D-6B6A-478D-A59A-2B5DA6384DEE}"/>
              </a:ext>
            </a:extLst>
          </p:cNvPr>
          <p:cNvGrpSpPr/>
          <p:nvPr/>
        </p:nvGrpSpPr>
        <p:grpSpPr>
          <a:xfrm>
            <a:off x="6992664" y="4416484"/>
            <a:ext cx="2095500" cy="1901686"/>
            <a:chOff x="5311702" y="10"/>
            <a:chExt cx="6878775" cy="7057303"/>
          </a:xfrm>
        </p:grpSpPr>
        <p:pic>
          <p:nvPicPr>
            <p:cNvPr id="8" name="Picture 7" descr="A picture containing ground, outdoor, person, lawn mower&#10;&#10;Description automatically generated">
              <a:extLst>
                <a:ext uri="{FF2B5EF4-FFF2-40B4-BE49-F238E27FC236}">
                  <a16:creationId xmlns:a16="http://schemas.microsoft.com/office/drawing/2014/main" id="{651BDAC9-0A11-4BC4-80B1-C2DB24E5A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2" r="-2" b="10122"/>
            <a:stretch/>
          </p:blipFill>
          <p:spPr>
            <a:xfrm>
              <a:off x="5311702" y="10"/>
              <a:ext cx="6878775" cy="6857990"/>
            </a:xfrm>
            <a:custGeom>
              <a:avLst/>
              <a:gdLst/>
              <a:ahLst/>
              <a:cxnLst/>
              <a:rect l="l" t="t" r="r" b="b"/>
              <a:pathLst>
                <a:path w="6878775" h="6858000">
                  <a:moveTo>
                    <a:pt x="1102973" y="0"/>
                  </a:moveTo>
                  <a:lnTo>
                    <a:pt x="1160688" y="0"/>
                  </a:lnTo>
                  <a:lnTo>
                    <a:pt x="983189" y="331786"/>
                  </a:lnTo>
                  <a:cubicBezTo>
                    <a:pt x="914866" y="469145"/>
                    <a:pt x="850355" y="608712"/>
                    <a:pt x="789261" y="750263"/>
                  </a:cubicBezTo>
                  <a:cubicBezTo>
                    <a:pt x="774307" y="784928"/>
                    <a:pt x="759992" y="819849"/>
                    <a:pt x="745295" y="854514"/>
                  </a:cubicBezTo>
                  <a:cubicBezTo>
                    <a:pt x="756682" y="845393"/>
                    <a:pt x="765489" y="833492"/>
                    <a:pt x="770857" y="819975"/>
                  </a:cubicBezTo>
                  <a:cubicBezTo>
                    <a:pt x="879943" y="589569"/>
                    <a:pt x="999605" y="365513"/>
                    <a:pt x="1131329" y="148742"/>
                  </a:cubicBezTo>
                  <a:lnTo>
                    <a:pt x="1227589" y="0"/>
                  </a:lnTo>
                  <a:lnTo>
                    <a:pt x="6878775" y="0"/>
                  </a:lnTo>
                  <a:lnTo>
                    <a:pt x="6878775" y="6858000"/>
                  </a:lnTo>
                  <a:lnTo>
                    <a:pt x="713521" y="6858000"/>
                  </a:lnTo>
                  <a:lnTo>
                    <a:pt x="625642" y="6670527"/>
                  </a:lnTo>
                  <a:cubicBezTo>
                    <a:pt x="507232" y="6398531"/>
                    <a:pt x="403083" y="6118381"/>
                    <a:pt x="312785" y="5830359"/>
                  </a:cubicBezTo>
                  <a:cubicBezTo>
                    <a:pt x="278149" y="5719759"/>
                    <a:pt x="248879" y="5607635"/>
                    <a:pt x="212198" y="5480401"/>
                  </a:cubicBezTo>
                  <a:cubicBezTo>
                    <a:pt x="212208" y="5491601"/>
                    <a:pt x="212803" y="5502788"/>
                    <a:pt x="213988" y="5513923"/>
                  </a:cubicBezTo>
                  <a:cubicBezTo>
                    <a:pt x="264089" y="5723695"/>
                    <a:pt x="307290" y="5935370"/>
                    <a:pt x="365826" y="6142729"/>
                  </a:cubicBezTo>
                  <a:cubicBezTo>
                    <a:pt x="433152" y="6380817"/>
                    <a:pt x="510068" y="6614016"/>
                    <a:pt x="597975" y="6841549"/>
                  </a:cubicBezTo>
                  <a:lnTo>
                    <a:pt x="604824" y="6858000"/>
                  </a:lnTo>
                  <a:lnTo>
                    <a:pt x="552056" y="6858000"/>
                  </a:lnTo>
                  <a:lnTo>
                    <a:pt x="539576" y="6828295"/>
                  </a:lnTo>
                  <a:cubicBezTo>
                    <a:pt x="380597" y="6414594"/>
                    <a:pt x="260223" y="5988893"/>
                    <a:pt x="171555" y="5552906"/>
                  </a:cubicBezTo>
                  <a:cubicBezTo>
                    <a:pt x="91163" y="5157998"/>
                    <a:pt x="43746" y="4758899"/>
                    <a:pt x="12305" y="4357388"/>
                  </a:cubicBezTo>
                  <a:cubicBezTo>
                    <a:pt x="-14281" y="4013908"/>
                    <a:pt x="4507" y="3672965"/>
                    <a:pt x="46684" y="3331516"/>
                  </a:cubicBezTo>
                  <a:cubicBezTo>
                    <a:pt x="127203" y="2664286"/>
                    <a:pt x="277819" y="2007265"/>
                    <a:pt x="496065" y="1371196"/>
                  </a:cubicBezTo>
                  <a:cubicBezTo>
                    <a:pt x="636273" y="966066"/>
                    <a:pt x="800445" y="573253"/>
                    <a:pt x="995723" y="196614"/>
                  </a:cubicBezTo>
                  <a:close/>
                </a:path>
              </a:pathLst>
            </a:cu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569E1-0894-450D-9749-1D3E386C56CD}"/>
                </a:ext>
              </a:extLst>
            </p:cNvPr>
            <p:cNvGrpSpPr/>
            <p:nvPr/>
          </p:nvGrpSpPr>
          <p:grpSpPr>
            <a:xfrm>
              <a:off x="8641582" y="5466302"/>
              <a:ext cx="1146199" cy="1591011"/>
              <a:chOff x="8641582" y="5466302"/>
              <a:chExt cx="1146199" cy="159101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42BE5D4-220E-4D48-A25B-CCB30317D6FB}"/>
                  </a:ext>
                </a:extLst>
              </p:cNvPr>
              <p:cNvGrpSpPr/>
              <p:nvPr/>
            </p:nvGrpSpPr>
            <p:grpSpPr>
              <a:xfrm>
                <a:off x="8641582" y="5598764"/>
                <a:ext cx="1146199" cy="1458549"/>
                <a:chOff x="8641582" y="5598764"/>
                <a:chExt cx="1146199" cy="1458549"/>
              </a:xfrm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A86315D0-BAFF-40D0-8538-FC412FFBCC20}"/>
                    </a:ext>
                  </a:extLst>
                </p:cNvPr>
                <p:cNvCxnSpPr/>
                <p:nvPr/>
              </p:nvCxnSpPr>
              <p:spPr>
                <a:xfrm>
                  <a:off x="8641582" y="5598764"/>
                  <a:ext cx="0" cy="536345"/>
                </a:xfrm>
                <a:prstGeom prst="straightConnector1">
                  <a:avLst/>
                </a:prstGeom>
                <a:ln w="38100">
                  <a:solidFill>
                    <a:schemeClr val="bg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F1E707B-501A-4D70-A181-1641C4DC7E55}"/>
                    </a:ext>
                  </a:extLst>
                </p:cNvPr>
                <p:cNvSpPr txBox="1"/>
                <p:nvPr/>
              </p:nvSpPr>
              <p:spPr>
                <a:xfrm rot="2482068">
                  <a:off x="8742757" y="5644386"/>
                  <a:ext cx="1045024" cy="1412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596D5A1-A03D-4450-B897-D2BADC38E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4322" y="5466302"/>
                <a:ext cx="0" cy="281353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5569C0-4C92-4BB6-BD65-ED277B5055F9}"/>
              </a:ext>
            </a:extLst>
          </p:cNvPr>
          <p:cNvCxnSpPr/>
          <p:nvPr/>
        </p:nvCxnSpPr>
        <p:spPr bwMode="auto">
          <a:xfrm>
            <a:off x="7049814" y="902638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885873-E47F-4DF5-AE7D-471A4DF0BF74}"/>
              </a:ext>
            </a:extLst>
          </p:cNvPr>
          <p:cNvCxnSpPr/>
          <p:nvPr/>
        </p:nvCxnSpPr>
        <p:spPr bwMode="auto">
          <a:xfrm>
            <a:off x="7049814" y="1175700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3B0D3A-63AB-4D1E-8572-9B362C3E5F10}"/>
              </a:ext>
            </a:extLst>
          </p:cNvPr>
          <p:cNvCxnSpPr/>
          <p:nvPr/>
        </p:nvCxnSpPr>
        <p:spPr bwMode="auto">
          <a:xfrm>
            <a:off x="7049814" y="1632900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CA17026-E8BE-4A71-B8E4-E16C9ADF5F79}"/>
              </a:ext>
            </a:extLst>
          </p:cNvPr>
          <p:cNvSpPr/>
          <p:nvPr/>
        </p:nvSpPr>
        <p:spPr bwMode="auto">
          <a:xfrm>
            <a:off x="7522254" y="393550"/>
            <a:ext cx="152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-2500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943062-1445-4B81-8EAD-117F872A2C81}"/>
              </a:ext>
            </a:extLst>
          </p:cNvPr>
          <p:cNvSpPr/>
          <p:nvPr/>
        </p:nvSpPr>
        <p:spPr bwMode="auto">
          <a:xfrm>
            <a:off x="7933734" y="384255"/>
            <a:ext cx="1524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-2500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826621-4DC2-40D6-9D74-0F7FA39C9D33}"/>
              </a:ext>
            </a:extLst>
          </p:cNvPr>
          <p:cNvCxnSpPr>
            <a:stCxn id="17" idx="2"/>
          </p:cNvCxnSpPr>
          <p:nvPr/>
        </p:nvCxnSpPr>
        <p:spPr bwMode="auto">
          <a:xfrm>
            <a:off x="7598454" y="545950"/>
            <a:ext cx="2286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22AE4E-94D6-4CDC-9A15-065F5754789F}"/>
              </a:ext>
            </a:extLst>
          </p:cNvPr>
          <p:cNvCxnSpPr/>
          <p:nvPr/>
        </p:nvCxnSpPr>
        <p:spPr bwMode="auto">
          <a:xfrm flipV="1">
            <a:off x="7827054" y="446323"/>
            <a:ext cx="213360" cy="4571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45D4B8-F130-4107-B544-5BB186E8A578}"/>
              </a:ext>
            </a:extLst>
          </p:cNvPr>
          <p:cNvCxnSpPr/>
          <p:nvPr/>
        </p:nvCxnSpPr>
        <p:spPr bwMode="auto">
          <a:xfrm>
            <a:off x="7802846" y="877991"/>
            <a:ext cx="63342" cy="2977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A9C881A-FA78-4504-B249-51D2788A0D20}"/>
              </a:ext>
            </a:extLst>
          </p:cNvPr>
          <p:cNvCxnSpPr/>
          <p:nvPr/>
        </p:nvCxnSpPr>
        <p:spPr bwMode="auto">
          <a:xfrm flipV="1">
            <a:off x="7903254" y="925302"/>
            <a:ext cx="33814" cy="220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666EE2-92FC-40B2-BD27-E822776F80E2}"/>
              </a:ext>
            </a:extLst>
          </p:cNvPr>
          <p:cNvCxnSpPr/>
          <p:nvPr/>
        </p:nvCxnSpPr>
        <p:spPr bwMode="auto">
          <a:xfrm flipV="1">
            <a:off x="7929606" y="500921"/>
            <a:ext cx="135016" cy="4137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AC97CC-D8F8-40F1-92C1-42FDBA078755}"/>
              </a:ext>
            </a:extLst>
          </p:cNvPr>
          <p:cNvSpPr txBox="1"/>
          <p:nvPr/>
        </p:nvSpPr>
        <p:spPr>
          <a:xfrm>
            <a:off x="8167174" y="912812"/>
            <a:ext cx="587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/>
              <a:t>HMA</a:t>
            </a:r>
          </a:p>
        </p:txBody>
      </p:sp>
    </p:spTree>
    <p:extLst>
      <p:ext uri="{BB962C8B-B14F-4D97-AF65-F5344CB8AC3E}">
        <p14:creationId xmlns:p14="http://schemas.microsoft.com/office/powerpoint/2010/main" val="2915872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28945" y="150812"/>
            <a:ext cx="7467600" cy="4264265"/>
          </a:xfrm>
        </p:spPr>
        <p:txBody>
          <a:bodyPr/>
          <a:lstStyle/>
          <a:p>
            <a:pPr indent="0">
              <a:defRPr/>
            </a:pPr>
            <a:r>
              <a:rPr lang="en-US" sz="2400" dirty="0">
                <a:effectLst/>
              </a:rPr>
              <a:t> Equipment and Operator Certification </a:t>
            </a:r>
          </a:p>
          <a:p>
            <a:pPr lvl="1" indent="0">
              <a:defRPr/>
            </a:pPr>
            <a:r>
              <a:rPr lang="en-US" sz="2000" dirty="0"/>
              <a:t> Follow AASHTO R 56‑14 “Standard Practice for Certification of Inertial Profiling Systems”.</a:t>
            </a:r>
          </a:p>
          <a:p>
            <a:pPr lvl="2" indent="0">
              <a:defRPr/>
            </a:pPr>
            <a:r>
              <a:rPr lang="en-US" sz="2000" dirty="0"/>
              <a:t>  </a:t>
            </a:r>
            <a:r>
              <a:rPr lang="en-US" sz="2000" dirty="0">
                <a:effectLst/>
              </a:rPr>
              <a:t>Several test sections with different density levels. </a:t>
            </a:r>
          </a:p>
          <a:p>
            <a:pPr lvl="2" indent="0">
              <a:defRPr/>
            </a:pPr>
            <a:r>
              <a:rPr lang="en-US" sz="2000" dirty="0">
                <a:effectLst/>
              </a:rPr>
              <a:t>  Baseline: Conducted nuclear and non-unclear gauge tests.</a:t>
            </a:r>
          </a:p>
          <a:p>
            <a:pPr lvl="2" indent="0">
              <a:defRPr/>
            </a:pPr>
            <a:r>
              <a:rPr lang="en-US" sz="2000" dirty="0">
                <a:effectLst/>
              </a:rPr>
              <a:t>  Developed preliminary acceptance scores for accuracy            </a:t>
            </a:r>
          </a:p>
          <a:p>
            <a:pPr lvl="2" indent="0">
              <a:buNone/>
              <a:defRPr/>
            </a:pPr>
            <a:r>
              <a:rPr lang="en-US" sz="2000" dirty="0">
                <a:effectLst/>
              </a:rPr>
              <a:t>   and repeatability based on MEPDG.</a:t>
            </a:r>
          </a:p>
          <a:p>
            <a:pPr lvl="3" indent="0">
              <a:defRPr/>
            </a:pPr>
            <a:r>
              <a:rPr lang="en-US" sz="1600" dirty="0">
                <a:effectLst/>
              </a:rPr>
              <a:t> Statistical analysis: RMSPE (Root Mean Square Percent Error)</a:t>
            </a:r>
          </a:p>
          <a:p>
            <a:pPr lvl="2" indent="0">
              <a:defRPr/>
            </a:pPr>
            <a:r>
              <a:rPr lang="en-US" sz="2000" dirty="0">
                <a:effectLst/>
              </a:rPr>
              <a:t> Excel spreadsheet will be developed </a:t>
            </a:r>
          </a:p>
          <a:p>
            <a:pPr lvl="3" indent="0">
              <a:defRPr/>
            </a:pPr>
            <a:endParaRPr lang="en-US" dirty="0"/>
          </a:p>
          <a:p>
            <a:pPr marL="1787525" lvl="4" indent="0">
              <a:spcBef>
                <a:spcPts val="300"/>
              </a:spcBef>
              <a:buNone/>
              <a:defRPr/>
            </a:pPr>
            <a:endParaRPr lang="en-US" sz="1600" dirty="0">
              <a:effectLst/>
            </a:endParaRPr>
          </a:p>
          <a:p>
            <a:pPr marL="0" indent="0">
              <a:spcBef>
                <a:spcPts val="300"/>
              </a:spcBef>
              <a:buFont typeface="Monotype Sorts"/>
              <a:buNone/>
              <a:defRPr/>
            </a:pPr>
            <a:r>
              <a:rPr lang="en-US" sz="2800" dirty="0"/>
              <a:t>	</a:t>
            </a: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dirty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dirty="0"/>
          </a:p>
        </p:txBody>
      </p:sp>
      <p:sp>
        <p:nvSpPr>
          <p:cNvPr id="2355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775575" y="6242050"/>
            <a:ext cx="2095500" cy="29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74552C2-FCEE-42BA-8BA0-218EA93EA320}" type="slidenum">
              <a:rPr lang="en-US" altLang="en-US" sz="1400" b="0" baseline="0" smtClean="0">
                <a:latin typeface="Times New Roman" panose="02020603050405020304" pitchFamily="18" charset="0"/>
              </a:rPr>
              <a:pPr algn="ctr"/>
              <a:t>8</a:t>
            </a:fld>
            <a:endParaRPr lang="en-US" altLang="en-US" sz="1400" b="0" baseline="0">
              <a:latin typeface="Times New Roman" panose="02020603050405020304" pitchFamily="18" charset="0"/>
            </a:endParaRPr>
          </a:p>
        </p:txBody>
      </p:sp>
      <p:sp>
        <p:nvSpPr>
          <p:cNvPr id="23556" name="Freeform 3"/>
          <p:cNvSpPr>
            <a:spLocks/>
          </p:cNvSpPr>
          <p:nvPr/>
        </p:nvSpPr>
        <p:spPr bwMode="auto">
          <a:xfrm>
            <a:off x="6562725" y="5181600"/>
            <a:ext cx="339725" cy="46038"/>
          </a:xfrm>
          <a:custGeom>
            <a:avLst/>
            <a:gdLst>
              <a:gd name="T0" fmla="*/ 2197279 w 314325"/>
              <a:gd name="T1" fmla="*/ 42 h 57150"/>
              <a:gd name="T2" fmla="*/ 1398272 w 314325"/>
              <a:gd name="T3" fmla="*/ 170 h 57150"/>
              <a:gd name="T4" fmla="*/ 1331681 w 314325"/>
              <a:gd name="T5" fmla="*/ 42 h 57150"/>
              <a:gd name="T6" fmla="*/ 1131925 w 314325"/>
              <a:gd name="T7" fmla="*/ 0 h 57150"/>
              <a:gd name="T8" fmla="*/ 932174 w 314325"/>
              <a:gd name="T9" fmla="*/ 42 h 57150"/>
              <a:gd name="T10" fmla="*/ 732429 w 314325"/>
              <a:gd name="T11" fmla="*/ 127 h 57150"/>
              <a:gd name="T12" fmla="*/ 466089 w 314325"/>
              <a:gd name="T13" fmla="*/ 170 h 57150"/>
              <a:gd name="T14" fmla="*/ 266336 w 314325"/>
              <a:gd name="T15" fmla="*/ 255 h 57150"/>
              <a:gd name="T16" fmla="*/ 0 w 314325"/>
              <a:gd name="T17" fmla="*/ 170 h 57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4325" h="57150">
                <a:moveTo>
                  <a:pt x="314325" y="9525"/>
                </a:moveTo>
                <a:cubicBezTo>
                  <a:pt x="270763" y="44375"/>
                  <a:pt x="262979" y="69577"/>
                  <a:pt x="200025" y="38100"/>
                </a:cubicBezTo>
                <a:cubicBezTo>
                  <a:pt x="191045" y="33610"/>
                  <a:pt x="197600" y="16625"/>
                  <a:pt x="190500" y="9525"/>
                </a:cubicBezTo>
                <a:cubicBezTo>
                  <a:pt x="183400" y="2425"/>
                  <a:pt x="171450" y="3175"/>
                  <a:pt x="161925" y="0"/>
                </a:cubicBezTo>
                <a:cubicBezTo>
                  <a:pt x="152400" y="3175"/>
                  <a:pt x="142330" y="5035"/>
                  <a:pt x="133350" y="9525"/>
                </a:cubicBezTo>
                <a:cubicBezTo>
                  <a:pt x="123111" y="14645"/>
                  <a:pt x="115297" y="24066"/>
                  <a:pt x="104775" y="28575"/>
                </a:cubicBezTo>
                <a:cubicBezTo>
                  <a:pt x="92743" y="33732"/>
                  <a:pt x="79375" y="34925"/>
                  <a:pt x="66675" y="38100"/>
                </a:cubicBezTo>
                <a:cubicBezTo>
                  <a:pt x="57150" y="44450"/>
                  <a:pt x="49548" y="57150"/>
                  <a:pt x="38100" y="57150"/>
                </a:cubicBezTo>
                <a:cubicBezTo>
                  <a:pt x="23901" y="57150"/>
                  <a:pt x="0" y="38100"/>
                  <a:pt x="0" y="38100"/>
                </a:cubicBezTo>
              </a:path>
            </a:pathLst>
          </a:custGeom>
          <a:noFill/>
          <a:ln w="12700" cap="flat" cmpd="sng" algn="ctr">
            <a:solidFill>
              <a:srgbClr val="0033CC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106" y="2390269"/>
            <a:ext cx="2563831" cy="1559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2202" y="460338"/>
            <a:ext cx="1559984" cy="11699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5E275D-3149-4D56-93E7-5871F3B7354C}"/>
              </a:ext>
            </a:extLst>
          </p:cNvPr>
          <p:cNvSpPr txBox="1">
            <a:spLocks/>
          </p:cNvSpPr>
          <p:nvPr/>
        </p:nvSpPr>
        <p:spPr bwMode="auto">
          <a:xfrm>
            <a:off x="303770" y="3950253"/>
            <a:ext cx="9450860" cy="468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34963" indent="-33496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/>
              <a:buChar char="n"/>
              <a:defRPr sz="31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27075" indent="-277813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/>
              <a:buChar char="u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17600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/>
              <a:buChar char="F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marL="1565275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marL="20113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24685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29257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33829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3840163" indent="-223838" algn="l" defTabSz="8731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indent="0">
              <a:defRPr/>
            </a:pPr>
            <a:r>
              <a:rPr lang="en-US" sz="2400" kern="0" baseline="0" dirty="0">
                <a:effectLst/>
              </a:rPr>
              <a:t> Precision and Bias Statemen</a:t>
            </a:r>
          </a:p>
          <a:p>
            <a:pPr lvl="2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sz="2000" b="0" kern="0" baseline="0" dirty="0">
                <a:effectLst/>
              </a:rPr>
              <a:t>In general, follow ASTM E691, “Standard Practice For Conducting an Interlaboratory Study To Determine The Precision Of A Test Method”</a:t>
            </a:r>
          </a:p>
          <a:p>
            <a:pPr lvl="2"/>
            <a:r>
              <a:rPr lang="en-US" sz="2000" b="0" kern="0" baseline="0" dirty="0">
                <a:effectLst/>
              </a:rPr>
              <a:t>Repeatability &amp; Reproductively Statements for lab and field data collection</a:t>
            </a:r>
          </a:p>
          <a:p>
            <a:pPr lvl="2"/>
            <a:r>
              <a:rPr lang="en-US" sz="2000" b="0" kern="0" baseline="0" dirty="0">
                <a:effectLst/>
              </a:rPr>
              <a:t>Started Round Robin </a:t>
            </a:r>
          </a:p>
          <a:p>
            <a:pPr lvl="3"/>
            <a:r>
              <a:rPr lang="en-US" b="0" kern="0" baseline="0" dirty="0"/>
              <a:t> </a:t>
            </a:r>
            <a:r>
              <a:rPr lang="en-US" b="0" kern="0" baseline="0" dirty="0">
                <a:effectLst/>
              </a:rPr>
              <a:t>Currently NCAT, MNDOT, FHWA  </a:t>
            </a:r>
          </a:p>
          <a:p>
            <a:pPr lvl="4">
              <a:spcBef>
                <a:spcPts val="300"/>
              </a:spcBef>
              <a:buFont typeface="Monotype Sorts" pitchFamily="2" charset="2"/>
              <a:buChar char="n"/>
              <a:defRPr/>
            </a:pPr>
            <a:r>
              <a:rPr lang="en-US" b="0" kern="0" baseline="0" dirty="0">
                <a:effectLst/>
              </a:rPr>
              <a:t>Produced pucks at 88%, 91%, 94% and 97% and a HDPE specimen</a:t>
            </a:r>
            <a:endParaRPr lang="en-US" b="0" kern="0" baseline="0" dirty="0"/>
          </a:p>
          <a:p>
            <a:pPr lvl="3"/>
            <a:endParaRPr lang="en-US" b="0" kern="0" baseline="0" dirty="0"/>
          </a:p>
          <a:p>
            <a:pPr lvl="3"/>
            <a:endParaRPr lang="en-US" b="0" kern="0" baseline="0" dirty="0">
              <a:effectLst/>
            </a:endParaRPr>
          </a:p>
          <a:p>
            <a:pPr marL="1787525" lvl="4" indent="0">
              <a:spcBef>
                <a:spcPts val="300"/>
              </a:spcBef>
              <a:buNone/>
              <a:defRPr/>
            </a:pPr>
            <a:endParaRPr lang="en-US" sz="2000" b="0" kern="0" baseline="0" dirty="0"/>
          </a:p>
          <a:p>
            <a:pPr marL="1787525" lvl="4" indent="0">
              <a:spcBef>
                <a:spcPts val="300"/>
              </a:spcBef>
              <a:buFontTx/>
              <a:buNone/>
              <a:defRPr/>
            </a:pPr>
            <a:endParaRPr lang="en-US" sz="2000" kern="0" baseline="0" dirty="0">
              <a:effectLst/>
            </a:endParaRPr>
          </a:p>
          <a:p>
            <a:pPr lvl="1">
              <a:spcBef>
                <a:spcPts val="300"/>
              </a:spcBef>
              <a:buFont typeface="Monotype Sorts" pitchFamily="2" charset="2"/>
              <a:buChar char="n"/>
              <a:defRPr/>
            </a:pPr>
            <a:endParaRPr lang="en-US" sz="2400" b="0" kern="0" baseline="0" dirty="0"/>
          </a:p>
          <a:p>
            <a:pPr marL="893762" lvl="2" indent="0">
              <a:spcBef>
                <a:spcPts val="300"/>
              </a:spcBef>
              <a:buFont typeface="Monotype Sorts"/>
              <a:buNone/>
              <a:defRPr/>
            </a:pPr>
            <a:endParaRPr lang="en-US" sz="2100" b="0" kern="0" baseline="0" dirty="0"/>
          </a:p>
        </p:txBody>
      </p:sp>
    </p:spTree>
    <p:extLst>
      <p:ext uri="{BB962C8B-B14F-4D97-AF65-F5344CB8AC3E}">
        <p14:creationId xmlns:p14="http://schemas.microsoft.com/office/powerpoint/2010/main" val="31134828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794" y="684212"/>
            <a:ext cx="9548812" cy="5029200"/>
          </a:xfrm>
        </p:spPr>
        <p:txBody>
          <a:bodyPr/>
          <a:lstStyle/>
          <a:p>
            <a:pPr indent="0">
              <a:defRPr/>
            </a:pPr>
            <a:r>
              <a:rPr lang="en-US" sz="2000" dirty="0">
                <a:effectLst/>
              </a:rPr>
              <a:t>	</a:t>
            </a:r>
          </a:p>
          <a:p>
            <a:pPr marL="677863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ffectLst/>
              </a:rPr>
              <a:t>Task 5: Support Communication</a:t>
            </a:r>
          </a:p>
          <a:p>
            <a:pPr indent="0"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    * 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Monthly meeting with FHWA/on-site visit </a:t>
            </a:r>
          </a:p>
          <a:p>
            <a:pPr indent="0">
              <a:defRPr/>
            </a:pPr>
            <a:r>
              <a:rPr lang="en-US" sz="2000" dirty="0">
                <a:effectLst/>
              </a:rPr>
              <a:t>      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* </a:t>
            </a:r>
            <a:r>
              <a:rPr lang="en-US" sz="2000" dirty="0">
                <a:effectLst/>
              </a:rPr>
              <a:t>F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ace to face meeting next spring</a:t>
            </a:r>
            <a:endParaRPr lang="en-US" sz="2000" dirty="0">
              <a:effectLst/>
            </a:endParaRPr>
          </a:p>
          <a:p>
            <a:pPr indent="0">
              <a:defRPr/>
            </a:pPr>
            <a:r>
              <a:rPr lang="en-US" sz="2000" dirty="0">
                <a:effectLst/>
              </a:rPr>
              <a:t>      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* </a:t>
            </a:r>
            <a:r>
              <a:rPr lang="en-US" sz="2000" dirty="0">
                <a:effectLst/>
              </a:rPr>
              <a:t>Moving forward: 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Technical Working Group meetings every 2 months </a:t>
            </a:r>
          </a:p>
          <a:p>
            <a:pPr indent="0">
              <a:defRPr/>
            </a:pPr>
            <a:r>
              <a:rPr lang="en-US" sz="2000" dirty="0">
                <a:effectLst/>
              </a:rPr>
              <a:t>	     Developing a contract to CTC to organize, facilitate the meetings &amp; 	     develop technical brochures.  </a:t>
            </a:r>
          </a:p>
          <a:p>
            <a:pPr indent="0">
              <a:defRPr/>
            </a:pPr>
            <a:endParaRPr lang="en-US" sz="2000" dirty="0">
              <a:effectLst/>
            </a:endParaRPr>
          </a:p>
          <a:p>
            <a:pPr marL="677863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effectLst/>
              </a:rPr>
              <a:t>Task 6: Provide Training and Technical Assistance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/>
              <a:t>    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* Continue to provide online assistance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   * If needed, we can provide onsite training.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   * FHWA mobile lab: loan program and provide training</a:t>
            </a:r>
          </a:p>
          <a:p>
            <a:pPr marL="449262" lvl="1" indent="0">
              <a:spcBef>
                <a:spcPts val="300"/>
              </a:spcBef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	Massachusetts, South Carolina, Arizona, Missouri, Wisconsin</a:t>
            </a:r>
          </a:p>
          <a:p>
            <a:pPr indent="0">
              <a:defRPr/>
            </a:pPr>
            <a:r>
              <a:rPr lang="en-US" sz="1800" dirty="0">
                <a:effectLst/>
              </a:rPr>
              <a:t> </a:t>
            </a:r>
          </a:p>
          <a:p>
            <a:pPr marL="0" indent="0">
              <a:defRPr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90575" lvl="2" indent="0">
              <a:buFont typeface="Wingdings" pitchFamily="2" charset="2"/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EA43A-9439-47B0-84ED-E84BE992AB59}" type="slidenum">
              <a:rPr lang="en-US" altLang="en-US" sz="1200" b="0" baseline="0" smtClean="0">
                <a:solidFill>
                  <a:srgbClr val="FFFFFF"/>
                </a:solidFill>
              </a:rPr>
              <a:pPr/>
              <a:t>9</a:t>
            </a:fld>
            <a:endParaRPr lang="en-US" altLang="en-US" sz="1200" b="0" baseline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eneral">
  <a:themeElements>
    <a:clrScheme name="General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rgbClr val="0033CC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1" i="0" u="none" strike="noStrike" cap="none" normalizeH="0" baseline="-25000" smtClean="0">
            <a:ln>
              <a:noFill/>
            </a:ln>
            <a:solidFill>
              <a:schemeClr val="bg1">
                <a:lumMod val="50000"/>
              </a:schemeClr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al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neral 1">
    <a:dk1>
      <a:srgbClr val="000000"/>
    </a:dk1>
    <a:lt1>
      <a:srgbClr val="FFFFFF"/>
    </a:lt1>
    <a:dk2>
      <a:srgbClr val="3333FF"/>
    </a:dk2>
    <a:lt2>
      <a:srgbClr val="00FFFF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C:\MSOffice\Templates\Presentations\General.pot</Template>
  <TotalTime>123396</TotalTime>
  <Words>1549</Words>
  <Application>Microsoft Office PowerPoint</Application>
  <PresentationFormat>Custom</PresentationFormat>
  <Paragraphs>195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Garamond</vt:lpstr>
      <vt:lpstr>Lucida Grande</vt:lpstr>
      <vt:lpstr>Monotype Sorts</vt:lpstr>
      <vt:lpstr>Times New Roman</vt:lpstr>
      <vt:lpstr>Wingdings</vt:lpstr>
      <vt:lpstr>Wingdings 3</vt:lpstr>
      <vt:lpstr>General</vt:lpstr>
      <vt:lpstr>Project Updates  [Pooled Fund: TPF 5(443)]  (Nov 9, 2021)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Dave Van Deusen</dc:creator>
  <cp:lastModifiedBy>Maupin, Mercedes (DOT)</cp:lastModifiedBy>
  <cp:revision>4156</cp:revision>
  <cp:lastPrinted>2016-08-05T18:00:08Z</cp:lastPrinted>
  <dcterms:created xsi:type="dcterms:W3CDTF">1995-06-02T22:19:30Z</dcterms:created>
  <dcterms:modified xsi:type="dcterms:W3CDTF">2021-11-30T21:23:42Z</dcterms:modified>
</cp:coreProperties>
</file>