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306" r:id="rId2"/>
    <p:sldId id="331" r:id="rId3"/>
    <p:sldId id="329" r:id="rId4"/>
    <p:sldId id="313" r:id="rId5"/>
    <p:sldId id="314" r:id="rId6"/>
    <p:sldId id="284" r:id="rId7"/>
    <p:sldId id="297" r:id="rId8"/>
    <p:sldId id="257" r:id="rId9"/>
    <p:sldId id="332" r:id="rId10"/>
    <p:sldId id="333" r:id="rId11"/>
    <p:sldId id="348" r:id="rId12"/>
    <p:sldId id="349" r:id="rId13"/>
    <p:sldId id="350" r:id="rId14"/>
    <p:sldId id="351" r:id="rId15"/>
    <p:sldId id="337" r:id="rId16"/>
    <p:sldId id="353" r:id="rId17"/>
    <p:sldId id="339" r:id="rId18"/>
    <p:sldId id="346" r:id="rId19"/>
    <p:sldId id="352" r:id="rId20"/>
    <p:sldId id="347" r:id="rId21"/>
    <p:sldId id="355" r:id="rId22"/>
    <p:sldId id="354" r:id="rId23"/>
    <p:sldId id="356" r:id="rId24"/>
    <p:sldId id="344" r:id="rId25"/>
    <p:sldId id="345" r:id="rId26"/>
    <p:sldId id="277" r:id="rId27"/>
    <p:sldId id="309" r:id="rId2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200"/>
    <a:srgbClr val="2821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60" autoAdjust="0"/>
    <p:restoredTop sz="87663" autoAdjust="0"/>
  </p:normalViewPr>
  <p:slideViewPr>
    <p:cSldViewPr>
      <p:cViewPr varScale="1">
        <p:scale>
          <a:sx n="105" d="100"/>
          <a:sy n="105" d="100"/>
        </p:scale>
        <p:origin x="91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5994"/>
    </p:cViewPr>
  </p:sorterViewPr>
  <p:notesViewPr>
    <p:cSldViewPr>
      <p:cViewPr varScale="1">
        <p:scale>
          <a:sx n="84" d="100"/>
          <a:sy n="84" d="100"/>
        </p:scale>
        <p:origin x="-3768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15FB718-031D-4EF0-ADA9-B5F46C7288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68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 to the webinar on the National</a:t>
            </a:r>
            <a:r>
              <a:rPr lang="en-US" baseline="0" dirty="0" smtClean="0"/>
              <a:t> Road Research Alliance “NRRA”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- Appreciate your valuable</a:t>
            </a:r>
            <a:r>
              <a:rPr lang="en-US" baseline="0" dirty="0" smtClean="0"/>
              <a:t> time today</a:t>
            </a:r>
            <a:endParaRPr lang="en-US" dirty="0" smtClean="0"/>
          </a:p>
          <a:p>
            <a:r>
              <a:rPr lang="en-US" dirty="0" smtClean="0"/>
              <a:t>– Please mute your</a:t>
            </a:r>
            <a:r>
              <a:rPr lang="en-US" baseline="0" dirty="0" smtClean="0"/>
              <a:t> phone/computer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~20-25 minutes presentation</a:t>
            </a:r>
          </a:p>
          <a:p>
            <a:r>
              <a:rPr lang="en-US" baseline="0" dirty="0" smtClean="0"/>
              <a:t>+ questions (type in or verbal at the end of the presentation)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873E0-C997-4A01-8FB0-C0505224410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77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616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94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NRRA is a non-traditional Pooled Fund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Solve real problems identified by sponsors within one pooled fund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Members will determine what research is needed and act on the </a:t>
            </a:r>
            <a:r>
              <a:rPr lang="en-US" smtClean="0">
                <a:solidFill>
                  <a:schemeClr val="tx1"/>
                </a:solidFill>
              </a:rPr>
              <a:t>research needs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mtClean="0">
                <a:solidFill>
                  <a:schemeClr val="tx1"/>
                </a:solidFill>
              </a:rPr>
              <a:t>Quicker </a:t>
            </a:r>
            <a:r>
              <a:rPr lang="en-US" dirty="0" smtClean="0">
                <a:solidFill>
                  <a:schemeClr val="tx1"/>
                </a:solidFill>
              </a:rPr>
              <a:t>turnaround on project development (past experience with</a:t>
            </a:r>
            <a:r>
              <a:rPr lang="en-US" baseline="0" dirty="0" smtClean="0">
                <a:solidFill>
                  <a:schemeClr val="tx1"/>
                </a:solidFill>
              </a:rPr>
              <a:t> pooled funds)</a:t>
            </a:r>
          </a:p>
          <a:p>
            <a:endParaRPr lang="en-US" baseline="0" dirty="0" smtClean="0">
              <a:solidFill>
                <a:schemeClr val="tx1"/>
              </a:solidFill>
            </a:endParaRPr>
          </a:p>
          <a:p>
            <a:r>
              <a:rPr lang="en-US" baseline="0" dirty="0" smtClean="0">
                <a:solidFill>
                  <a:schemeClr val="tx1"/>
                </a:solidFill>
              </a:rPr>
              <a:t>State and Local agency participation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solidFill>
                  <a:schemeClr val="tx1"/>
                </a:solidFill>
              </a:rPr>
              <a:t>Seeking participation from local road agencies within each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Past - Multiple SPR studies worked well but </a:t>
            </a:r>
            <a:r>
              <a:rPr lang="en-US" baseline="0" dirty="0" smtClean="0">
                <a:solidFill>
                  <a:schemeClr val="tx1"/>
                </a:solidFill>
              </a:rPr>
              <a:t>could be streamlined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solidFill>
                  <a:schemeClr val="tx1"/>
                </a:solidFill>
              </a:rPr>
              <a:t>Phase – II 7 individual pooled funds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solidFill>
                  <a:schemeClr val="tx1"/>
                </a:solidFill>
              </a:rPr>
              <a:t>Each with individual budgets / meetings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solidFill>
                  <a:schemeClr val="tx1"/>
                </a:solidFill>
              </a:rPr>
              <a:t>Many had the same states </a:t>
            </a:r>
            <a:r>
              <a:rPr lang="en-US" baseline="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travel coordination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solidFill>
                  <a:schemeClr val="tx1"/>
                </a:solidFill>
                <a:sym typeface="Wingdings" panose="05000000000000000000" pitchFamily="2" charset="2"/>
              </a:rPr>
              <a:t>Overhead to administer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Need for collaboration not only with agencies</a:t>
            </a:r>
            <a:r>
              <a:rPr lang="en-US" baseline="0" dirty="0" smtClean="0">
                <a:solidFill>
                  <a:schemeClr val="tx1"/>
                </a:solidFill>
              </a:rPr>
              <a:t> but with key input from industry and academia</a:t>
            </a:r>
          </a:p>
          <a:p>
            <a:endParaRPr lang="en-US" baseline="0" dirty="0" smtClean="0">
              <a:solidFill>
                <a:schemeClr val="tx1"/>
              </a:solidFill>
            </a:endParaRPr>
          </a:p>
          <a:p>
            <a:r>
              <a:rPr lang="en-US" baseline="0" dirty="0" smtClean="0">
                <a:solidFill>
                  <a:schemeClr val="tx1"/>
                </a:solidFill>
              </a:rPr>
              <a:t>Industry –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Utilize MnROAD</a:t>
            </a:r>
            <a:r>
              <a:rPr lang="en-US" baseline="0" dirty="0" smtClean="0">
                <a:solidFill>
                  <a:schemeClr val="tx1"/>
                </a:solidFill>
              </a:rPr>
              <a:t> Facility as a National/Regional Shared Facility</a:t>
            </a:r>
          </a:p>
          <a:p>
            <a:r>
              <a:rPr lang="en-US" baseline="0" dirty="0" err="1" smtClean="0">
                <a:solidFill>
                  <a:schemeClr val="tx1"/>
                </a:solidFill>
              </a:rPr>
              <a:t>MnDOT</a:t>
            </a:r>
            <a:r>
              <a:rPr lang="en-US" baseline="0" dirty="0" smtClean="0">
                <a:solidFill>
                  <a:schemeClr val="tx1"/>
                </a:solidFill>
              </a:rPr>
              <a:t> is providing 2.5 million dollars towards construction based on the recommendations of NRRA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873E0-C997-4A01-8FB0-C0505224410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586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873E0-C997-4A01-8FB0-C0505224410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761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589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540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tx1"/>
                </a:solidFill>
              </a:rPr>
              <a:t>Building implementation, technology transfer, and training into research projects from the ground up. </a:t>
            </a:r>
          </a:p>
          <a:p>
            <a:endParaRPr lang="en-US" sz="1200" dirty="0" smtClean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Developing innovative technologies to improve pavement performance.</a:t>
            </a:r>
          </a:p>
          <a:p>
            <a:endParaRPr lang="en-US" sz="1200" dirty="0" smtClean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Fulfilling regional and national road research needs.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Examples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More can be done as a team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Practices</a:t>
            </a:r>
            <a:r>
              <a:rPr lang="en-US" sz="1200" baseline="0" dirty="0" smtClean="0">
                <a:solidFill>
                  <a:schemeClr val="tx1"/>
                </a:solidFill>
              </a:rPr>
              <a:t> should probably not changes as borders are crossed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aseline="0" dirty="0" smtClean="0">
                <a:solidFill>
                  <a:schemeClr val="tx1"/>
                </a:solidFill>
              </a:rPr>
              <a:t>States/Agencies projects are not unique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aseline="0" dirty="0" smtClean="0">
                <a:solidFill>
                  <a:schemeClr val="tx1"/>
                </a:solidFill>
              </a:rPr>
              <a:t>Effective solutions for common problems (more effective)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tx1"/>
              </a:solidFill>
            </a:endParaRPr>
          </a:p>
          <a:p>
            <a:pPr marL="342900" lvl="2" indent="-342900"/>
            <a:r>
              <a:rPr lang="en-US" sz="1200" dirty="0" smtClean="0">
                <a:solidFill>
                  <a:schemeClr val="tx1"/>
                </a:solidFill>
              </a:rPr>
              <a:t>Foster innovation through membership from states, academia and industry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490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509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006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616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666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442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801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831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</a:rPr>
              <a:t>Teams stand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852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7588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873E0-C997-4A01-8FB0-C0505224410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029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873E0-C997-4A01-8FB0-C0505224410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5462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873E0-C997-4A01-8FB0-C0505224410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932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See your brochure or</a:t>
            </a:r>
            <a:r>
              <a:rPr lang="en-US" baseline="0" dirty="0" smtClean="0">
                <a:solidFill>
                  <a:schemeClr val="tx1"/>
                </a:solidFill>
              </a:rPr>
              <a:t> website for more details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873E0-C997-4A01-8FB0-C0505224410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7065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873E0-C997-4A01-8FB0-C0505224410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9422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873E0-C997-4A01-8FB0-C0505224410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1535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3751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Who is getting the research pays off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Automated vehicles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Environmental</a:t>
            </a:r>
            <a:r>
              <a:rPr lang="en-US" baseline="0" dirty="0" smtClean="0">
                <a:solidFill>
                  <a:schemeClr val="tx1"/>
                </a:solidFill>
              </a:rPr>
              <a:t> – Erosion Control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FB718-031D-4EF0-ADA9-B5F46C72880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139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95400" y="2057400"/>
            <a:ext cx="6629400" cy="160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152400" y="152400"/>
            <a:ext cx="3276600" cy="1524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124200" y="6096000"/>
            <a:ext cx="5791200" cy="6096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398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509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49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08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87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948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826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331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42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612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49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95400" y="2057400"/>
            <a:ext cx="6629400" cy="160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152400" y="152400"/>
            <a:ext cx="3276600" cy="1524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124200" y="6096000"/>
            <a:ext cx="5791200" cy="6096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398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95400" y="2057400"/>
            <a:ext cx="6629400" cy="160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152400" y="152400"/>
            <a:ext cx="3276600" cy="1524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124200" y="6096000"/>
            <a:ext cx="5791200" cy="609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39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B1D97-6C5F-4F61-A044-A8401EA77418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DB086-E1E2-4BED-A9BA-D3BD00AFB36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52400"/>
            <a:ext cx="1673456" cy="8382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323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4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18" Type="http://schemas.openxmlformats.org/officeDocument/2006/relationships/image" Target="../media/image30.png"/><Relationship Id="rId26" Type="http://schemas.openxmlformats.org/officeDocument/2006/relationships/image" Target="../media/image38.jpeg"/><Relationship Id="rId3" Type="http://schemas.openxmlformats.org/officeDocument/2006/relationships/image" Target="../media/image15.jpeg"/><Relationship Id="rId21" Type="http://schemas.openxmlformats.org/officeDocument/2006/relationships/image" Target="../media/image33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image" Target="../media/image29.png"/><Relationship Id="rId25" Type="http://schemas.openxmlformats.org/officeDocument/2006/relationships/image" Target="../media/image37.jpg"/><Relationship Id="rId3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8.jpeg"/><Relationship Id="rId20" Type="http://schemas.openxmlformats.org/officeDocument/2006/relationships/image" Target="../media/image32.jpg"/><Relationship Id="rId29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24" Type="http://schemas.openxmlformats.org/officeDocument/2006/relationships/image" Target="../media/image36.png"/><Relationship Id="rId32" Type="http://schemas.openxmlformats.org/officeDocument/2006/relationships/image" Target="../media/image44.pn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23" Type="http://schemas.openxmlformats.org/officeDocument/2006/relationships/image" Target="../media/image35.jpeg"/><Relationship Id="rId28" Type="http://schemas.openxmlformats.org/officeDocument/2006/relationships/image" Target="../media/image40.jpeg"/><Relationship Id="rId10" Type="http://schemas.openxmlformats.org/officeDocument/2006/relationships/image" Target="../media/image22.jpeg"/><Relationship Id="rId19" Type="http://schemas.openxmlformats.org/officeDocument/2006/relationships/image" Target="../media/image31.jpg"/><Relationship Id="rId31" Type="http://schemas.openxmlformats.org/officeDocument/2006/relationships/image" Target="../media/image43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Relationship Id="rId22" Type="http://schemas.openxmlformats.org/officeDocument/2006/relationships/image" Target="../media/image34.png"/><Relationship Id="rId27" Type="http://schemas.openxmlformats.org/officeDocument/2006/relationships/image" Target="../media/image39.jpg"/><Relationship Id="rId30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t.state.mn.us/mnroad/nrra/images/structurechart.pn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t.state.mn.us/mnroad/nrra/images/structurechart.pn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24000"/>
            <a:ext cx="4876800" cy="2442689"/>
          </a:xfrm>
          <a:prstGeom prst="rect">
            <a:avLst/>
          </a:prstGeom>
        </p:spPr>
      </p:pic>
      <p:sp>
        <p:nvSpPr>
          <p:cNvPr id="4" name="Subtitle 10"/>
          <p:cNvSpPr txBox="1">
            <a:spLocks/>
          </p:cNvSpPr>
          <p:nvPr/>
        </p:nvSpPr>
        <p:spPr>
          <a:xfrm>
            <a:off x="1390106" y="5562600"/>
            <a:ext cx="64008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3999346"/>
            <a:ext cx="6400800" cy="17526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NRRA Workshop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NRRA Team Meeting Activities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Ben Worel – May 2017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10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010" y="442555"/>
            <a:ext cx="6973166" cy="646331"/>
          </a:xfrm>
        </p:spPr>
        <p:txBody>
          <a:bodyPr wrap="square">
            <a:spAutoFit/>
          </a:bodyPr>
          <a:lstStyle/>
          <a:p>
            <a:pPr algn="l"/>
            <a:r>
              <a:rPr lang="en-US" sz="3600" dirty="0" smtClean="0"/>
              <a:t>Today’s Agenda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71223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Housekeeping</a:t>
            </a:r>
          </a:p>
          <a:p>
            <a:pPr lvl="1"/>
            <a:r>
              <a:rPr lang="en-US" sz="2400" b="1" dirty="0" smtClean="0">
                <a:solidFill>
                  <a:schemeClr val="bg1"/>
                </a:solidFill>
              </a:rPr>
              <a:t>Facilities</a:t>
            </a:r>
          </a:p>
          <a:p>
            <a:pPr lvl="1"/>
            <a:r>
              <a:rPr lang="en-US" sz="2400" b="1" dirty="0" smtClean="0">
                <a:solidFill>
                  <a:schemeClr val="bg1"/>
                </a:solidFill>
              </a:rPr>
              <a:t>Packets</a:t>
            </a:r>
          </a:p>
          <a:p>
            <a:pPr lvl="1"/>
            <a:r>
              <a:rPr lang="en-US" sz="2400" b="1" dirty="0" smtClean="0">
                <a:solidFill>
                  <a:schemeClr val="bg1"/>
                </a:solidFill>
              </a:rPr>
              <a:t>Members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Agenda</a:t>
            </a:r>
          </a:p>
          <a:p>
            <a:pPr lvl="1"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NRRA Team Update</a:t>
            </a:r>
          </a:p>
          <a:p>
            <a:pPr lvl="1"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Intelligent Compaction (HMA)</a:t>
            </a:r>
          </a:p>
          <a:p>
            <a:pPr lvl="1"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In-Place Recycling</a:t>
            </a:r>
          </a:p>
          <a:p>
            <a:pPr lvl="1"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Unbound Concrete Overlays</a:t>
            </a:r>
          </a:p>
          <a:p>
            <a:pPr lvl="1"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Advanced Performance Monitoring</a:t>
            </a:r>
          </a:p>
          <a:p>
            <a:pPr lvl="1"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MnROAD Tours / Dinner</a:t>
            </a:r>
          </a:p>
          <a:p>
            <a:pPr>
              <a:spcBef>
                <a:spcPts val="0"/>
              </a:spcBef>
            </a:pPr>
            <a:r>
              <a:rPr lang="en-US" sz="2800" b="1" dirty="0" smtClean="0">
                <a:solidFill>
                  <a:schemeClr val="bg1"/>
                </a:solidFill>
              </a:rPr>
              <a:t>Tomorrow </a:t>
            </a:r>
            <a: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800" b="1" dirty="0" smtClean="0">
                <a:solidFill>
                  <a:schemeClr val="bg1"/>
                </a:solidFill>
              </a:rPr>
              <a:t>Conference</a:t>
            </a:r>
          </a:p>
          <a:p>
            <a:pPr lvl="1"/>
            <a:endParaRPr lang="en-US" b="1" dirty="0" smtClean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1195468"/>
            <a:ext cx="2800350" cy="1910111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pring_load_water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6600" y="2895600"/>
            <a:ext cx="1933575" cy="3366520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92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442555"/>
            <a:ext cx="6934200" cy="646331"/>
          </a:xfrm>
        </p:spPr>
        <p:txBody>
          <a:bodyPr wrap="square">
            <a:spAutoFit/>
          </a:bodyPr>
          <a:lstStyle/>
          <a:p>
            <a:pPr algn="l"/>
            <a:r>
              <a:rPr lang="en-US" sz="3600" b="1" dirty="0" smtClean="0"/>
              <a:t>Presentation Outline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Introduction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Membership / Structure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Accomplishments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Expected Work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Discussion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587" y="1371600"/>
            <a:ext cx="3143250" cy="4191000"/>
          </a:xfrm>
          <a:prstGeom prst="rect">
            <a:avLst/>
          </a:prstGeom>
        </p:spPr>
      </p:pic>
      <p:sp>
        <p:nvSpPr>
          <p:cNvPr id="5" name="Subtitle 10"/>
          <p:cNvSpPr txBox="1">
            <a:spLocks/>
          </p:cNvSpPr>
          <p:nvPr/>
        </p:nvSpPr>
        <p:spPr>
          <a:xfrm>
            <a:off x="5638800" y="5562600"/>
            <a:ext cx="3352800" cy="1401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Strategic Implementation through Cooperative Pavement Research</a:t>
            </a:r>
          </a:p>
        </p:txBody>
      </p:sp>
    </p:spTree>
    <p:extLst>
      <p:ext uri="{BB962C8B-B14F-4D97-AF65-F5344CB8AC3E}">
        <p14:creationId xmlns:p14="http://schemas.microsoft.com/office/powerpoint/2010/main" val="390276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11314"/>
            <a:ext cx="6477000" cy="646331"/>
          </a:xfrm>
        </p:spPr>
        <p:txBody>
          <a:bodyPr wrap="square">
            <a:spAutoFit/>
          </a:bodyPr>
          <a:lstStyle/>
          <a:p>
            <a:pPr algn="l"/>
            <a:r>
              <a:rPr lang="en-US" sz="3600" dirty="0" smtClean="0">
                <a:solidFill>
                  <a:schemeClr val="bg1"/>
                </a:solidFill>
              </a:rPr>
              <a:t>Introduction to NRRA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Non-traditional </a:t>
            </a:r>
            <a:r>
              <a:rPr lang="en-US" dirty="0">
                <a:solidFill>
                  <a:schemeClr val="bg1"/>
                </a:solidFill>
              </a:rPr>
              <a:t>pooled fund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Collaboration </a:t>
            </a:r>
            <a:r>
              <a:rPr lang="en-US" dirty="0">
                <a:solidFill>
                  <a:schemeClr val="bg1"/>
                </a:solidFill>
              </a:rPr>
              <a:t>between transportation agencies, industry, and academia.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Develop best use  future of MnROAD research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Focus on Implementation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Multiple Projects / Long and Short term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$3.3 million in MnDOT construction funding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42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29" descr="c:\windows\TEMP\auto5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t="5606" r="2400" b="871"/>
          <a:stretch>
            <a:fillRect/>
          </a:stretch>
        </p:blipFill>
        <p:spPr bwMode="auto">
          <a:xfrm>
            <a:off x="5438093" y="1219200"/>
            <a:ext cx="3344391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7818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Resources Available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5105401" cy="2209800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100" b="1" dirty="0" smtClean="0">
                <a:solidFill>
                  <a:schemeClr val="bg1"/>
                </a:solidFill>
              </a:rPr>
              <a:t>MnROAD Facility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chemeClr val="bg1"/>
                </a:solidFill>
              </a:rPr>
              <a:t>Built </a:t>
            </a:r>
            <a:r>
              <a:rPr lang="en-US" sz="3100" dirty="0">
                <a:solidFill>
                  <a:schemeClr val="bg1"/>
                </a:solidFill>
              </a:rPr>
              <a:t>in 1990’s at a cost of </a:t>
            </a:r>
            <a:r>
              <a:rPr lang="en-US" sz="3100" dirty="0" smtClean="0">
                <a:solidFill>
                  <a:schemeClr val="bg1"/>
                </a:solidFill>
              </a:rPr>
              <a:t>$25million </a:t>
            </a:r>
            <a:r>
              <a:rPr lang="en-US" sz="2700" dirty="0" smtClean="0">
                <a:solidFill>
                  <a:schemeClr val="bg1"/>
                </a:solidFill>
              </a:rPr>
              <a:t>($</a:t>
            </a:r>
            <a:r>
              <a:rPr lang="en-US" sz="2700" dirty="0">
                <a:solidFill>
                  <a:schemeClr val="bg1"/>
                </a:solidFill>
              </a:rPr>
              <a:t>76 million Today</a:t>
            </a:r>
            <a:r>
              <a:rPr lang="en-US" sz="2700" dirty="0" smtClean="0">
                <a:solidFill>
                  <a:schemeClr val="bg1"/>
                </a:solidFill>
              </a:rPr>
              <a:t>)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2971801"/>
            <a:ext cx="8686800" cy="30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Nine miles of test pavements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I-94 WB (Old Westbound/Mainline) &amp; Low-Volume Road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50+ unique test cells open for future research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Instrumentation Network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Experienced technical staff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44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81000"/>
            <a:ext cx="5715000" cy="86836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MnROAD Brief History</a:t>
            </a:r>
            <a:endParaRPr 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2" indent="-342900"/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Phase I (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1994-2006) </a:t>
            </a:r>
            <a:endParaRPr lang="en-US" sz="32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800100" lvl="3" indent="-342900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Focused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on the structural design of concrete, bituminous and gravel pavement designs. </a:t>
            </a:r>
            <a:endParaRPr lang="en-US" sz="2800" i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Phase II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(2007-2016) 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Reconstruction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of almost 40 test cells that supported over 20 different research projects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Phase III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(2017-      )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Expect the focus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on maintenance and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rehabilitation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2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50838"/>
            <a:ext cx="6324600" cy="868362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Initial Development</a:t>
            </a:r>
            <a:endParaRPr 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360" y="1216389"/>
            <a:ext cx="8686800" cy="228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2014 National Peer 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Exchange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Pavement </a:t>
            </a:r>
            <a:r>
              <a:rPr lang="en-US" sz="2400" dirty="0">
                <a:solidFill>
                  <a:schemeClr val="bg1"/>
                </a:solidFill>
              </a:rPr>
              <a:t>experts </a:t>
            </a:r>
            <a:r>
              <a:rPr lang="en-US" sz="2400" dirty="0" smtClean="0">
                <a:solidFill>
                  <a:schemeClr val="bg1"/>
                </a:solidFill>
              </a:rPr>
              <a:t>focusing on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Quantifying </a:t>
            </a:r>
            <a:r>
              <a:rPr lang="en-US" sz="2400" dirty="0">
                <a:solidFill>
                  <a:schemeClr val="bg1"/>
                </a:solidFill>
              </a:rPr>
              <a:t>&amp; Communicating the Value of </a:t>
            </a:r>
            <a:r>
              <a:rPr lang="en-US" sz="2400" dirty="0" smtClean="0">
                <a:solidFill>
                  <a:schemeClr val="bg1"/>
                </a:solidFill>
              </a:rPr>
              <a:t>Research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Development </a:t>
            </a:r>
            <a:r>
              <a:rPr lang="en-US" sz="2400" dirty="0">
                <a:solidFill>
                  <a:schemeClr val="bg1"/>
                </a:solidFill>
              </a:rPr>
              <a:t>of MnROAD’s Future </a:t>
            </a:r>
            <a:r>
              <a:rPr lang="en-US" sz="2400" dirty="0" smtClean="0">
                <a:solidFill>
                  <a:schemeClr val="bg1"/>
                </a:solidFill>
              </a:rPr>
              <a:t>Research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5" name="Gruppe 251"/>
          <p:cNvGrpSpPr/>
          <p:nvPr/>
        </p:nvGrpSpPr>
        <p:grpSpPr>
          <a:xfrm>
            <a:off x="975289" y="3402817"/>
            <a:ext cx="4378303" cy="2759238"/>
            <a:chOff x="1449633" y="627625"/>
            <a:chExt cx="7103818" cy="4930930"/>
          </a:xfrm>
          <a:solidFill>
            <a:schemeClr val="bg1">
              <a:lumMod val="50000"/>
            </a:schemeClr>
          </a:solidFill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6058305" y="2788156"/>
              <a:ext cx="1017833" cy="564136"/>
            </a:xfrm>
            <a:custGeom>
              <a:avLst/>
              <a:gdLst/>
              <a:ahLst/>
              <a:cxnLst>
                <a:cxn ang="0">
                  <a:pos x="630" y="82"/>
                </a:cxn>
                <a:cxn ang="0">
                  <a:pos x="616" y="40"/>
                </a:cxn>
                <a:cxn ang="0">
                  <a:pos x="592" y="24"/>
                </a:cxn>
                <a:cxn ang="0">
                  <a:pos x="502" y="36"/>
                </a:cxn>
                <a:cxn ang="0">
                  <a:pos x="396" y="0"/>
                </a:cxn>
                <a:cxn ang="0">
                  <a:pos x="400" y="12"/>
                </a:cxn>
                <a:cxn ang="0">
                  <a:pos x="360" y="52"/>
                </a:cxn>
                <a:cxn ang="0">
                  <a:pos x="310" y="162"/>
                </a:cxn>
                <a:cxn ang="0">
                  <a:pos x="280" y="148"/>
                </a:cxn>
                <a:cxn ang="0">
                  <a:pos x="200" y="204"/>
                </a:cxn>
                <a:cxn ang="0">
                  <a:pos x="176" y="188"/>
                </a:cxn>
                <a:cxn ang="0">
                  <a:pos x="122" y="232"/>
                </a:cxn>
                <a:cxn ang="0">
                  <a:pos x="122" y="228"/>
                </a:cxn>
                <a:cxn ang="0">
                  <a:pos x="176" y="184"/>
                </a:cxn>
                <a:cxn ang="0">
                  <a:pos x="122" y="224"/>
                </a:cxn>
                <a:cxn ang="0">
                  <a:pos x="118" y="256"/>
                </a:cxn>
                <a:cxn ang="0">
                  <a:pos x="76" y="312"/>
                </a:cxn>
                <a:cxn ang="0">
                  <a:pos x="26" y="286"/>
                </a:cxn>
                <a:cxn ang="0">
                  <a:pos x="4" y="330"/>
                </a:cxn>
                <a:cxn ang="0">
                  <a:pos x="0" y="322"/>
                </a:cxn>
                <a:cxn ang="0">
                  <a:pos x="6" y="378"/>
                </a:cxn>
                <a:cxn ang="0">
                  <a:pos x="26" y="376"/>
                </a:cxn>
                <a:cxn ang="0">
                  <a:pos x="306" y="330"/>
                </a:cxn>
                <a:cxn ang="0">
                  <a:pos x="568" y="276"/>
                </a:cxn>
                <a:cxn ang="0">
                  <a:pos x="632" y="202"/>
                </a:cxn>
                <a:cxn ang="0">
                  <a:pos x="682" y="104"/>
                </a:cxn>
                <a:cxn ang="0">
                  <a:pos x="630" y="82"/>
                </a:cxn>
              </a:cxnLst>
              <a:rect l="0" t="0" r="r" b="b"/>
              <a:pathLst>
                <a:path w="682" h="378">
                  <a:moveTo>
                    <a:pt x="630" y="82"/>
                  </a:moveTo>
                  <a:lnTo>
                    <a:pt x="616" y="40"/>
                  </a:lnTo>
                  <a:lnTo>
                    <a:pt x="592" y="24"/>
                  </a:lnTo>
                  <a:lnTo>
                    <a:pt x="502" y="36"/>
                  </a:lnTo>
                  <a:lnTo>
                    <a:pt x="396" y="0"/>
                  </a:lnTo>
                  <a:lnTo>
                    <a:pt x="400" y="12"/>
                  </a:lnTo>
                  <a:lnTo>
                    <a:pt x="360" y="52"/>
                  </a:lnTo>
                  <a:lnTo>
                    <a:pt x="310" y="162"/>
                  </a:lnTo>
                  <a:lnTo>
                    <a:pt x="280" y="148"/>
                  </a:lnTo>
                  <a:lnTo>
                    <a:pt x="200" y="204"/>
                  </a:lnTo>
                  <a:lnTo>
                    <a:pt x="176" y="188"/>
                  </a:lnTo>
                  <a:lnTo>
                    <a:pt x="122" y="232"/>
                  </a:lnTo>
                  <a:lnTo>
                    <a:pt x="122" y="228"/>
                  </a:lnTo>
                  <a:lnTo>
                    <a:pt x="176" y="184"/>
                  </a:lnTo>
                  <a:lnTo>
                    <a:pt x="122" y="224"/>
                  </a:lnTo>
                  <a:lnTo>
                    <a:pt x="118" y="256"/>
                  </a:lnTo>
                  <a:lnTo>
                    <a:pt x="76" y="312"/>
                  </a:lnTo>
                  <a:lnTo>
                    <a:pt x="26" y="286"/>
                  </a:lnTo>
                  <a:lnTo>
                    <a:pt x="4" y="330"/>
                  </a:lnTo>
                  <a:lnTo>
                    <a:pt x="0" y="322"/>
                  </a:lnTo>
                  <a:lnTo>
                    <a:pt x="6" y="378"/>
                  </a:lnTo>
                  <a:lnTo>
                    <a:pt x="26" y="376"/>
                  </a:lnTo>
                  <a:lnTo>
                    <a:pt x="306" y="330"/>
                  </a:lnTo>
                  <a:lnTo>
                    <a:pt x="568" y="276"/>
                  </a:lnTo>
                  <a:lnTo>
                    <a:pt x="632" y="202"/>
                  </a:lnTo>
                  <a:lnTo>
                    <a:pt x="682" y="104"/>
                  </a:lnTo>
                  <a:lnTo>
                    <a:pt x="630" y="8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solidFill>
                  <a:prstClr val="white"/>
                </a:solidFill>
                <a:ea typeface="ＭＳ Ｐゴシック" pitchFamily="-97" charset="-128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5200601" y="2732497"/>
              <a:ext cx="877545" cy="761136"/>
            </a:xfrm>
            <a:custGeom>
              <a:avLst/>
              <a:gdLst/>
              <a:ahLst/>
              <a:cxnLst>
                <a:cxn ang="0">
                  <a:pos x="556" y="278"/>
                </a:cxn>
                <a:cxn ang="0">
                  <a:pos x="476" y="220"/>
                </a:cxn>
                <a:cxn ang="0">
                  <a:pos x="476" y="140"/>
                </a:cxn>
                <a:cxn ang="0">
                  <a:pos x="444" y="140"/>
                </a:cxn>
                <a:cxn ang="0">
                  <a:pos x="346" y="14"/>
                </a:cxn>
                <a:cxn ang="0">
                  <a:pos x="346" y="0"/>
                </a:cxn>
                <a:cxn ang="0">
                  <a:pos x="0" y="8"/>
                </a:cxn>
                <a:cxn ang="0">
                  <a:pos x="22" y="70"/>
                </a:cxn>
                <a:cxn ang="0">
                  <a:pos x="68" y="70"/>
                </a:cxn>
                <a:cxn ang="0">
                  <a:pos x="50" y="136"/>
                </a:cxn>
                <a:cxn ang="0">
                  <a:pos x="104" y="160"/>
                </a:cxn>
                <a:cxn ang="0">
                  <a:pos x="132" y="470"/>
                </a:cxn>
                <a:cxn ang="0">
                  <a:pos x="522" y="462"/>
                </a:cxn>
                <a:cxn ang="0">
                  <a:pos x="506" y="510"/>
                </a:cxn>
                <a:cxn ang="0">
                  <a:pos x="586" y="504"/>
                </a:cxn>
                <a:cxn ang="0">
                  <a:pos x="586" y="410"/>
                </a:cxn>
                <a:cxn ang="0">
                  <a:pos x="588" y="408"/>
                </a:cxn>
                <a:cxn ang="0">
                  <a:pos x="582" y="352"/>
                </a:cxn>
                <a:cxn ang="0">
                  <a:pos x="556" y="278"/>
                </a:cxn>
              </a:cxnLst>
              <a:rect l="0" t="0" r="r" b="b"/>
              <a:pathLst>
                <a:path w="588" h="510">
                  <a:moveTo>
                    <a:pt x="556" y="278"/>
                  </a:moveTo>
                  <a:lnTo>
                    <a:pt x="476" y="220"/>
                  </a:lnTo>
                  <a:lnTo>
                    <a:pt x="476" y="140"/>
                  </a:lnTo>
                  <a:lnTo>
                    <a:pt x="444" y="140"/>
                  </a:lnTo>
                  <a:lnTo>
                    <a:pt x="346" y="14"/>
                  </a:lnTo>
                  <a:lnTo>
                    <a:pt x="346" y="0"/>
                  </a:lnTo>
                  <a:lnTo>
                    <a:pt x="0" y="8"/>
                  </a:lnTo>
                  <a:lnTo>
                    <a:pt x="22" y="70"/>
                  </a:lnTo>
                  <a:lnTo>
                    <a:pt x="68" y="70"/>
                  </a:lnTo>
                  <a:lnTo>
                    <a:pt x="50" y="136"/>
                  </a:lnTo>
                  <a:lnTo>
                    <a:pt x="104" y="160"/>
                  </a:lnTo>
                  <a:lnTo>
                    <a:pt x="132" y="470"/>
                  </a:lnTo>
                  <a:lnTo>
                    <a:pt x="522" y="462"/>
                  </a:lnTo>
                  <a:lnTo>
                    <a:pt x="506" y="510"/>
                  </a:lnTo>
                  <a:lnTo>
                    <a:pt x="586" y="504"/>
                  </a:lnTo>
                  <a:lnTo>
                    <a:pt x="586" y="410"/>
                  </a:lnTo>
                  <a:lnTo>
                    <a:pt x="588" y="408"/>
                  </a:lnTo>
                  <a:lnTo>
                    <a:pt x="582" y="352"/>
                  </a:lnTo>
                  <a:lnTo>
                    <a:pt x="556" y="27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solidFill>
                  <a:prstClr val="white"/>
                </a:solidFill>
                <a:ea typeface="ＭＳ Ｐゴシック" pitchFamily="-97" charset="-128"/>
              </a:endParaRPr>
            </a:p>
          </p:txBody>
        </p:sp>
        <p:grpSp>
          <p:nvGrpSpPr>
            <p:cNvPr id="8" name="Gruppe 360"/>
            <p:cNvGrpSpPr/>
            <p:nvPr/>
          </p:nvGrpSpPr>
          <p:grpSpPr>
            <a:xfrm>
              <a:off x="1449633" y="627625"/>
              <a:ext cx="7103818" cy="4930930"/>
              <a:chOff x="1449633" y="627625"/>
              <a:chExt cx="7103818" cy="4930930"/>
            </a:xfrm>
            <a:grpFill/>
          </p:grpSpPr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5419725" y="1465887"/>
                <a:ext cx="751182" cy="872831"/>
              </a:xfrm>
              <a:custGeom>
                <a:avLst/>
                <a:gdLst/>
                <a:ahLst/>
                <a:cxnLst>
                  <a:cxn ang="0">
                    <a:pos x="404" y="538"/>
                  </a:cxn>
                  <a:cxn ang="0">
                    <a:pos x="490" y="542"/>
                  </a:cxn>
                  <a:cxn ang="0">
                    <a:pos x="464" y="400"/>
                  </a:cxn>
                  <a:cxn ang="0">
                    <a:pos x="494" y="172"/>
                  </a:cxn>
                  <a:cxn ang="0">
                    <a:pos x="446" y="160"/>
                  </a:cxn>
                  <a:cxn ang="0">
                    <a:pos x="414" y="160"/>
                  </a:cxn>
                  <a:cxn ang="0">
                    <a:pos x="404" y="122"/>
                  </a:cxn>
                  <a:cxn ang="0">
                    <a:pos x="196" y="96"/>
                  </a:cxn>
                  <a:cxn ang="0">
                    <a:pos x="174" y="38"/>
                  </a:cxn>
                  <a:cxn ang="0">
                    <a:pos x="146" y="38"/>
                  </a:cxn>
                  <a:cxn ang="0">
                    <a:pos x="146" y="0"/>
                  </a:cxn>
                  <a:cxn ang="0">
                    <a:pos x="78" y="24"/>
                  </a:cxn>
                  <a:cxn ang="0">
                    <a:pos x="36" y="116"/>
                  </a:cxn>
                  <a:cxn ang="0">
                    <a:pos x="0" y="158"/>
                  </a:cxn>
                  <a:cxn ang="0">
                    <a:pos x="28" y="292"/>
                  </a:cxn>
                  <a:cxn ang="0">
                    <a:pos x="166" y="374"/>
                  </a:cxn>
                  <a:cxn ang="0">
                    <a:pos x="194" y="508"/>
                  </a:cxn>
                  <a:cxn ang="0">
                    <a:pos x="264" y="574"/>
                  </a:cxn>
                  <a:cxn ang="0">
                    <a:pos x="352" y="568"/>
                  </a:cxn>
                  <a:cxn ang="0">
                    <a:pos x="404" y="538"/>
                  </a:cxn>
                </a:cxnLst>
                <a:rect l="0" t="0" r="r" b="b"/>
                <a:pathLst>
                  <a:path w="494" h="574">
                    <a:moveTo>
                      <a:pt x="404" y="538"/>
                    </a:moveTo>
                    <a:lnTo>
                      <a:pt x="490" y="542"/>
                    </a:lnTo>
                    <a:lnTo>
                      <a:pt x="464" y="400"/>
                    </a:lnTo>
                    <a:lnTo>
                      <a:pt x="494" y="172"/>
                    </a:lnTo>
                    <a:lnTo>
                      <a:pt x="446" y="160"/>
                    </a:lnTo>
                    <a:lnTo>
                      <a:pt x="414" y="160"/>
                    </a:lnTo>
                    <a:lnTo>
                      <a:pt x="404" y="122"/>
                    </a:lnTo>
                    <a:lnTo>
                      <a:pt x="196" y="96"/>
                    </a:lnTo>
                    <a:lnTo>
                      <a:pt x="174" y="38"/>
                    </a:lnTo>
                    <a:lnTo>
                      <a:pt x="146" y="38"/>
                    </a:lnTo>
                    <a:lnTo>
                      <a:pt x="146" y="0"/>
                    </a:lnTo>
                    <a:lnTo>
                      <a:pt x="78" y="24"/>
                    </a:lnTo>
                    <a:lnTo>
                      <a:pt x="36" y="116"/>
                    </a:lnTo>
                    <a:lnTo>
                      <a:pt x="0" y="158"/>
                    </a:lnTo>
                    <a:lnTo>
                      <a:pt x="28" y="292"/>
                    </a:lnTo>
                    <a:lnTo>
                      <a:pt x="166" y="374"/>
                    </a:lnTo>
                    <a:lnTo>
                      <a:pt x="194" y="508"/>
                    </a:lnTo>
                    <a:lnTo>
                      <a:pt x="264" y="574"/>
                    </a:lnTo>
                    <a:lnTo>
                      <a:pt x="352" y="568"/>
                    </a:lnTo>
                    <a:lnTo>
                      <a:pt x="404" y="538"/>
                    </a:lnTo>
                    <a:close/>
                  </a:path>
                </a:pathLst>
              </a:custGeom>
              <a:solidFill>
                <a:srgbClr val="7030A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>
                  <a:solidFill>
                    <a:prstClr val="white"/>
                  </a:solidFill>
                  <a:ea typeface="ＭＳ Ｐゴシック" pitchFamily="-97" charset="-128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5714724" y="2283975"/>
                <a:ext cx="571750" cy="1000562"/>
              </a:xfrm>
              <a:custGeom>
                <a:avLst/>
                <a:gdLst/>
                <a:ahLst/>
                <a:cxnLst>
                  <a:cxn ang="0">
                    <a:pos x="336" y="64"/>
                  </a:cxn>
                  <a:cxn ang="0">
                    <a:pos x="300" y="26"/>
                  </a:cxn>
                  <a:cxn ang="0">
                    <a:pos x="296" y="4"/>
                  </a:cxn>
                  <a:cxn ang="0">
                    <a:pos x="210" y="0"/>
                  </a:cxn>
                  <a:cxn ang="0">
                    <a:pos x="158" y="30"/>
                  </a:cxn>
                  <a:cxn ang="0">
                    <a:pos x="70" y="36"/>
                  </a:cxn>
                  <a:cxn ang="0">
                    <a:pos x="78" y="96"/>
                  </a:cxn>
                  <a:cxn ang="0">
                    <a:pos x="22" y="162"/>
                  </a:cxn>
                  <a:cxn ang="0">
                    <a:pos x="42" y="202"/>
                  </a:cxn>
                  <a:cxn ang="0">
                    <a:pos x="0" y="272"/>
                  </a:cxn>
                  <a:cxn ang="0">
                    <a:pos x="0" y="320"/>
                  </a:cxn>
                  <a:cxn ang="0">
                    <a:pos x="96" y="442"/>
                  </a:cxn>
                  <a:cxn ang="0">
                    <a:pos x="130" y="442"/>
                  </a:cxn>
                  <a:cxn ang="0">
                    <a:pos x="130" y="526"/>
                  </a:cxn>
                  <a:cxn ang="0">
                    <a:pos x="208" y="580"/>
                  </a:cxn>
                  <a:cxn ang="0">
                    <a:pos x="236" y="658"/>
                  </a:cxn>
                  <a:cxn ang="0">
                    <a:pos x="258" y="616"/>
                  </a:cxn>
                  <a:cxn ang="0">
                    <a:pos x="308" y="644"/>
                  </a:cxn>
                  <a:cxn ang="0">
                    <a:pos x="348" y="592"/>
                  </a:cxn>
                  <a:cxn ang="0">
                    <a:pos x="356" y="510"/>
                  </a:cxn>
                  <a:cxn ang="0">
                    <a:pos x="376" y="428"/>
                  </a:cxn>
                  <a:cxn ang="0">
                    <a:pos x="336" y="64"/>
                  </a:cxn>
                </a:cxnLst>
                <a:rect l="0" t="0" r="r" b="b"/>
                <a:pathLst>
                  <a:path w="376" h="658">
                    <a:moveTo>
                      <a:pt x="336" y="64"/>
                    </a:moveTo>
                    <a:lnTo>
                      <a:pt x="300" y="26"/>
                    </a:lnTo>
                    <a:lnTo>
                      <a:pt x="296" y="4"/>
                    </a:lnTo>
                    <a:lnTo>
                      <a:pt x="210" y="0"/>
                    </a:lnTo>
                    <a:lnTo>
                      <a:pt x="158" y="30"/>
                    </a:lnTo>
                    <a:lnTo>
                      <a:pt x="70" y="36"/>
                    </a:lnTo>
                    <a:lnTo>
                      <a:pt x="78" y="96"/>
                    </a:lnTo>
                    <a:lnTo>
                      <a:pt x="22" y="162"/>
                    </a:lnTo>
                    <a:lnTo>
                      <a:pt x="42" y="202"/>
                    </a:lnTo>
                    <a:lnTo>
                      <a:pt x="0" y="272"/>
                    </a:lnTo>
                    <a:lnTo>
                      <a:pt x="0" y="320"/>
                    </a:lnTo>
                    <a:lnTo>
                      <a:pt x="96" y="442"/>
                    </a:lnTo>
                    <a:lnTo>
                      <a:pt x="130" y="442"/>
                    </a:lnTo>
                    <a:lnTo>
                      <a:pt x="130" y="526"/>
                    </a:lnTo>
                    <a:lnTo>
                      <a:pt x="208" y="580"/>
                    </a:lnTo>
                    <a:lnTo>
                      <a:pt x="236" y="658"/>
                    </a:lnTo>
                    <a:lnTo>
                      <a:pt x="258" y="616"/>
                    </a:lnTo>
                    <a:lnTo>
                      <a:pt x="308" y="644"/>
                    </a:lnTo>
                    <a:lnTo>
                      <a:pt x="348" y="592"/>
                    </a:lnTo>
                    <a:lnTo>
                      <a:pt x="356" y="510"/>
                    </a:lnTo>
                    <a:lnTo>
                      <a:pt x="376" y="428"/>
                    </a:lnTo>
                    <a:lnTo>
                      <a:pt x="336" y="64"/>
                    </a:lnTo>
                    <a:close/>
                  </a:path>
                </a:pathLst>
              </a:custGeom>
              <a:solidFill>
                <a:srgbClr val="7030A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>
                  <a:solidFill>
                    <a:prstClr val="white"/>
                  </a:solidFill>
                  <a:ea typeface="ＭＳ Ｐゴシック" pitchFamily="-97" charset="-128"/>
                </a:endParaRPr>
              </a:p>
            </p:txBody>
          </p:sp>
          <p:grpSp>
            <p:nvGrpSpPr>
              <p:cNvPr id="11" name="Gruppe 313"/>
              <p:cNvGrpSpPr/>
              <p:nvPr/>
            </p:nvGrpSpPr>
            <p:grpSpPr>
              <a:xfrm>
                <a:off x="1449633" y="627625"/>
                <a:ext cx="7103818" cy="4930930"/>
                <a:chOff x="1449633" y="456175"/>
                <a:chExt cx="7103818" cy="4930930"/>
              </a:xfrm>
              <a:grpFill/>
            </p:grpSpPr>
            <p:sp>
              <p:nvSpPr>
                <p:cNvPr id="12" name="Freeform 3053"/>
                <p:cNvSpPr>
                  <a:spLocks/>
                </p:cNvSpPr>
                <p:nvPr/>
              </p:nvSpPr>
              <p:spPr bwMode="auto">
                <a:xfrm>
                  <a:off x="7807144" y="1160689"/>
                  <a:ext cx="149261" cy="57017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6" y="312"/>
                    </a:cxn>
                    <a:cxn ang="0">
                      <a:pos x="100" y="382"/>
                    </a:cxn>
                    <a:cxn ang="0">
                      <a:pos x="94" y="324"/>
                    </a:cxn>
                    <a:cxn ang="0">
                      <a:pos x="30" y="9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0" h="382">
                      <a:moveTo>
                        <a:pt x="0" y="0"/>
                      </a:moveTo>
                      <a:lnTo>
                        <a:pt x="86" y="312"/>
                      </a:lnTo>
                      <a:lnTo>
                        <a:pt x="100" y="382"/>
                      </a:lnTo>
                      <a:lnTo>
                        <a:pt x="94" y="324"/>
                      </a:lnTo>
                      <a:lnTo>
                        <a:pt x="30" y="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3" name="Freeform 3054"/>
                <p:cNvSpPr>
                  <a:spLocks/>
                </p:cNvSpPr>
                <p:nvPr/>
              </p:nvSpPr>
              <p:spPr bwMode="auto">
                <a:xfrm>
                  <a:off x="7147408" y="1109940"/>
                  <a:ext cx="895569" cy="814968"/>
                </a:xfrm>
                <a:custGeom>
                  <a:avLst/>
                  <a:gdLst/>
                  <a:ahLst/>
                  <a:cxnLst>
                    <a:cxn ang="0">
                      <a:pos x="546" y="442"/>
                    </a:cxn>
                    <a:cxn ang="0">
                      <a:pos x="542" y="416"/>
                    </a:cxn>
                    <a:cxn ang="0">
                      <a:pos x="528" y="346"/>
                    </a:cxn>
                    <a:cxn ang="0">
                      <a:pos x="442" y="34"/>
                    </a:cxn>
                    <a:cxn ang="0">
                      <a:pos x="434" y="0"/>
                    </a:cxn>
                    <a:cxn ang="0">
                      <a:pos x="434" y="0"/>
                    </a:cxn>
                    <a:cxn ang="0">
                      <a:pos x="434" y="0"/>
                    </a:cxn>
                    <a:cxn ang="0">
                      <a:pos x="308" y="48"/>
                    </a:cxn>
                    <a:cxn ang="0">
                      <a:pos x="238" y="208"/>
                    </a:cxn>
                    <a:cxn ang="0">
                      <a:pos x="246" y="234"/>
                    </a:cxn>
                    <a:cxn ang="0">
                      <a:pos x="216" y="290"/>
                    </a:cxn>
                    <a:cxn ang="0">
                      <a:pos x="84" y="318"/>
                    </a:cxn>
                    <a:cxn ang="0">
                      <a:pos x="46" y="398"/>
                    </a:cxn>
                    <a:cxn ang="0">
                      <a:pos x="58" y="426"/>
                    </a:cxn>
                    <a:cxn ang="0">
                      <a:pos x="0" y="494"/>
                    </a:cxn>
                    <a:cxn ang="0">
                      <a:pos x="16" y="546"/>
                    </a:cxn>
                    <a:cxn ang="0">
                      <a:pos x="380" y="426"/>
                    </a:cxn>
                    <a:cxn ang="0">
                      <a:pos x="456" y="492"/>
                    </a:cxn>
                    <a:cxn ang="0">
                      <a:pos x="478" y="498"/>
                    </a:cxn>
                    <a:cxn ang="0">
                      <a:pos x="588" y="522"/>
                    </a:cxn>
                    <a:cxn ang="0">
                      <a:pos x="600" y="496"/>
                    </a:cxn>
                    <a:cxn ang="0">
                      <a:pos x="594" y="490"/>
                    </a:cxn>
                    <a:cxn ang="0">
                      <a:pos x="546" y="442"/>
                    </a:cxn>
                  </a:cxnLst>
                  <a:rect l="0" t="0" r="r" b="b"/>
                  <a:pathLst>
                    <a:path w="600" h="546">
                      <a:moveTo>
                        <a:pt x="546" y="442"/>
                      </a:moveTo>
                      <a:lnTo>
                        <a:pt x="542" y="416"/>
                      </a:lnTo>
                      <a:lnTo>
                        <a:pt x="528" y="346"/>
                      </a:lnTo>
                      <a:lnTo>
                        <a:pt x="442" y="34"/>
                      </a:lnTo>
                      <a:lnTo>
                        <a:pt x="434" y="0"/>
                      </a:lnTo>
                      <a:lnTo>
                        <a:pt x="434" y="0"/>
                      </a:lnTo>
                      <a:lnTo>
                        <a:pt x="434" y="0"/>
                      </a:lnTo>
                      <a:lnTo>
                        <a:pt x="308" y="48"/>
                      </a:lnTo>
                      <a:lnTo>
                        <a:pt x="238" y="208"/>
                      </a:lnTo>
                      <a:lnTo>
                        <a:pt x="246" y="234"/>
                      </a:lnTo>
                      <a:lnTo>
                        <a:pt x="216" y="290"/>
                      </a:lnTo>
                      <a:lnTo>
                        <a:pt x="84" y="318"/>
                      </a:lnTo>
                      <a:lnTo>
                        <a:pt x="46" y="398"/>
                      </a:lnTo>
                      <a:lnTo>
                        <a:pt x="58" y="426"/>
                      </a:lnTo>
                      <a:lnTo>
                        <a:pt x="0" y="494"/>
                      </a:lnTo>
                      <a:lnTo>
                        <a:pt x="16" y="546"/>
                      </a:lnTo>
                      <a:lnTo>
                        <a:pt x="380" y="426"/>
                      </a:lnTo>
                      <a:lnTo>
                        <a:pt x="456" y="492"/>
                      </a:lnTo>
                      <a:lnTo>
                        <a:pt x="478" y="498"/>
                      </a:lnTo>
                      <a:lnTo>
                        <a:pt x="588" y="522"/>
                      </a:lnTo>
                      <a:lnTo>
                        <a:pt x="600" y="496"/>
                      </a:lnTo>
                      <a:lnTo>
                        <a:pt x="594" y="490"/>
                      </a:lnTo>
                      <a:lnTo>
                        <a:pt x="546" y="442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 dirty="0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4" name="Freeform 3055"/>
                <p:cNvSpPr>
                  <a:spLocks/>
                </p:cNvSpPr>
                <p:nvPr/>
              </p:nvSpPr>
              <p:spPr bwMode="auto">
                <a:xfrm>
                  <a:off x="8183283" y="1315921"/>
                  <a:ext cx="59705" cy="41793"/>
                </a:xfrm>
                <a:custGeom>
                  <a:avLst/>
                  <a:gdLst/>
                  <a:ahLst/>
                  <a:cxnLst>
                    <a:cxn ang="0">
                      <a:pos x="40" y="28"/>
                    </a:cxn>
                    <a:cxn ang="0">
                      <a:pos x="40" y="24"/>
                    </a:cxn>
                    <a:cxn ang="0">
                      <a:pos x="0" y="0"/>
                    </a:cxn>
                    <a:cxn ang="0">
                      <a:pos x="40" y="28"/>
                    </a:cxn>
                  </a:cxnLst>
                  <a:rect l="0" t="0" r="r" b="b"/>
                  <a:pathLst>
                    <a:path w="40" h="28">
                      <a:moveTo>
                        <a:pt x="40" y="28"/>
                      </a:moveTo>
                      <a:lnTo>
                        <a:pt x="40" y="24"/>
                      </a:lnTo>
                      <a:lnTo>
                        <a:pt x="0" y="0"/>
                      </a:lnTo>
                      <a:lnTo>
                        <a:pt x="40" y="28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5" name="Freeform 3056"/>
                <p:cNvSpPr>
                  <a:spLocks/>
                </p:cNvSpPr>
                <p:nvPr/>
              </p:nvSpPr>
              <p:spPr bwMode="auto">
                <a:xfrm>
                  <a:off x="7995213" y="456175"/>
                  <a:ext cx="558238" cy="895569"/>
                </a:xfrm>
                <a:custGeom>
                  <a:avLst/>
                  <a:gdLst/>
                  <a:ahLst/>
                  <a:cxnLst>
                    <a:cxn ang="0">
                      <a:pos x="284" y="228"/>
                    </a:cxn>
                    <a:cxn ang="0">
                      <a:pos x="244" y="202"/>
                    </a:cxn>
                    <a:cxn ang="0">
                      <a:pos x="136" y="0"/>
                    </a:cxn>
                    <a:cxn ang="0">
                      <a:pos x="84" y="68"/>
                    </a:cxn>
                    <a:cxn ang="0">
                      <a:pos x="46" y="54"/>
                    </a:cxn>
                    <a:cxn ang="0">
                      <a:pos x="46" y="228"/>
                    </a:cxn>
                    <a:cxn ang="0">
                      <a:pos x="0" y="356"/>
                    </a:cxn>
                    <a:cxn ang="0">
                      <a:pos x="126" y="576"/>
                    </a:cxn>
                    <a:cxn ang="0">
                      <a:pos x="166" y="600"/>
                    </a:cxn>
                    <a:cxn ang="0">
                      <a:pos x="166" y="540"/>
                    </a:cxn>
                    <a:cxn ang="0">
                      <a:pos x="244" y="404"/>
                    </a:cxn>
                    <a:cxn ang="0">
                      <a:pos x="294" y="378"/>
                    </a:cxn>
                    <a:cxn ang="0">
                      <a:pos x="294" y="336"/>
                    </a:cxn>
                    <a:cxn ang="0">
                      <a:pos x="374" y="202"/>
                    </a:cxn>
                    <a:cxn ang="0">
                      <a:pos x="284" y="228"/>
                    </a:cxn>
                  </a:cxnLst>
                  <a:rect l="0" t="0" r="r" b="b"/>
                  <a:pathLst>
                    <a:path w="374" h="600">
                      <a:moveTo>
                        <a:pt x="284" y="228"/>
                      </a:moveTo>
                      <a:lnTo>
                        <a:pt x="244" y="202"/>
                      </a:lnTo>
                      <a:lnTo>
                        <a:pt x="136" y="0"/>
                      </a:lnTo>
                      <a:lnTo>
                        <a:pt x="84" y="68"/>
                      </a:lnTo>
                      <a:lnTo>
                        <a:pt x="46" y="54"/>
                      </a:lnTo>
                      <a:lnTo>
                        <a:pt x="46" y="228"/>
                      </a:lnTo>
                      <a:lnTo>
                        <a:pt x="0" y="356"/>
                      </a:lnTo>
                      <a:lnTo>
                        <a:pt x="126" y="576"/>
                      </a:lnTo>
                      <a:lnTo>
                        <a:pt x="166" y="600"/>
                      </a:lnTo>
                      <a:lnTo>
                        <a:pt x="166" y="540"/>
                      </a:lnTo>
                      <a:lnTo>
                        <a:pt x="244" y="404"/>
                      </a:lnTo>
                      <a:lnTo>
                        <a:pt x="294" y="378"/>
                      </a:lnTo>
                      <a:lnTo>
                        <a:pt x="294" y="336"/>
                      </a:lnTo>
                      <a:lnTo>
                        <a:pt x="374" y="202"/>
                      </a:lnTo>
                      <a:lnTo>
                        <a:pt x="284" y="228"/>
                      </a:lnTo>
                      <a:close/>
                    </a:path>
                  </a:pathLst>
                </a:custGeom>
                <a:solidFill>
                  <a:srgbClr val="7030A0"/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6" name="Freeform 3057"/>
                <p:cNvSpPr>
                  <a:spLocks/>
                </p:cNvSpPr>
                <p:nvPr/>
              </p:nvSpPr>
              <p:spPr bwMode="auto">
                <a:xfrm>
                  <a:off x="7798188" y="1047250"/>
                  <a:ext cx="176129" cy="504504"/>
                </a:xfrm>
                <a:custGeom>
                  <a:avLst/>
                  <a:gdLst/>
                  <a:ahLst/>
                  <a:cxnLst>
                    <a:cxn ang="0">
                      <a:pos x="110" y="84"/>
                    </a:cxn>
                    <a:cxn ang="0">
                      <a:pos x="110" y="84"/>
                    </a:cxn>
                    <a:cxn ang="0">
                      <a:pos x="112" y="64"/>
                    </a:cxn>
                    <a:cxn ang="0">
                      <a:pos x="112" y="42"/>
                    </a:cxn>
                    <a:cxn ang="0">
                      <a:pos x="110" y="20"/>
                    </a:cxn>
                    <a:cxn ang="0">
                      <a:pos x="106" y="0"/>
                    </a:cxn>
                    <a:cxn ang="0">
                      <a:pos x="0" y="40"/>
                    </a:cxn>
                    <a:cxn ang="0">
                      <a:pos x="0" y="42"/>
                    </a:cxn>
                    <a:cxn ang="0">
                      <a:pos x="2" y="42"/>
                    </a:cxn>
                    <a:cxn ang="0">
                      <a:pos x="40" y="174"/>
                    </a:cxn>
                    <a:cxn ang="0">
                      <a:pos x="80" y="318"/>
                    </a:cxn>
                    <a:cxn ang="0">
                      <a:pos x="86" y="338"/>
                    </a:cxn>
                    <a:cxn ang="0">
                      <a:pos x="86" y="338"/>
                    </a:cxn>
                    <a:cxn ang="0">
                      <a:pos x="118" y="330"/>
                    </a:cxn>
                    <a:cxn ang="0">
                      <a:pos x="118" y="330"/>
                    </a:cxn>
                    <a:cxn ang="0">
                      <a:pos x="110" y="302"/>
                    </a:cxn>
                    <a:cxn ang="0">
                      <a:pos x="106" y="270"/>
                    </a:cxn>
                    <a:cxn ang="0">
                      <a:pos x="104" y="234"/>
                    </a:cxn>
                    <a:cxn ang="0">
                      <a:pos x="104" y="198"/>
                    </a:cxn>
                    <a:cxn ang="0">
                      <a:pos x="106" y="132"/>
                    </a:cxn>
                    <a:cxn ang="0">
                      <a:pos x="108" y="104"/>
                    </a:cxn>
                    <a:cxn ang="0">
                      <a:pos x="110" y="84"/>
                    </a:cxn>
                    <a:cxn ang="0">
                      <a:pos x="110" y="84"/>
                    </a:cxn>
                  </a:cxnLst>
                  <a:rect l="0" t="0" r="r" b="b"/>
                  <a:pathLst>
                    <a:path w="118" h="338">
                      <a:moveTo>
                        <a:pt x="110" y="84"/>
                      </a:moveTo>
                      <a:lnTo>
                        <a:pt x="110" y="84"/>
                      </a:lnTo>
                      <a:lnTo>
                        <a:pt x="112" y="64"/>
                      </a:lnTo>
                      <a:lnTo>
                        <a:pt x="112" y="42"/>
                      </a:lnTo>
                      <a:lnTo>
                        <a:pt x="110" y="20"/>
                      </a:lnTo>
                      <a:lnTo>
                        <a:pt x="106" y="0"/>
                      </a:lnTo>
                      <a:lnTo>
                        <a:pt x="0" y="40"/>
                      </a:lnTo>
                      <a:lnTo>
                        <a:pt x="0" y="42"/>
                      </a:lnTo>
                      <a:lnTo>
                        <a:pt x="2" y="42"/>
                      </a:lnTo>
                      <a:lnTo>
                        <a:pt x="40" y="174"/>
                      </a:lnTo>
                      <a:lnTo>
                        <a:pt x="80" y="318"/>
                      </a:lnTo>
                      <a:lnTo>
                        <a:pt x="86" y="338"/>
                      </a:lnTo>
                      <a:lnTo>
                        <a:pt x="86" y="338"/>
                      </a:lnTo>
                      <a:lnTo>
                        <a:pt x="118" y="330"/>
                      </a:lnTo>
                      <a:lnTo>
                        <a:pt x="118" y="330"/>
                      </a:lnTo>
                      <a:lnTo>
                        <a:pt x="110" y="302"/>
                      </a:lnTo>
                      <a:lnTo>
                        <a:pt x="106" y="270"/>
                      </a:lnTo>
                      <a:lnTo>
                        <a:pt x="104" y="234"/>
                      </a:lnTo>
                      <a:lnTo>
                        <a:pt x="104" y="198"/>
                      </a:lnTo>
                      <a:lnTo>
                        <a:pt x="106" y="132"/>
                      </a:lnTo>
                      <a:lnTo>
                        <a:pt x="108" y="104"/>
                      </a:lnTo>
                      <a:lnTo>
                        <a:pt x="110" y="84"/>
                      </a:lnTo>
                      <a:lnTo>
                        <a:pt x="110" y="84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7" name="Freeform 3058"/>
                <p:cNvSpPr>
                  <a:spLocks/>
                </p:cNvSpPr>
                <p:nvPr/>
              </p:nvSpPr>
              <p:spPr bwMode="auto">
                <a:xfrm>
                  <a:off x="7953420" y="984561"/>
                  <a:ext cx="292552" cy="555253"/>
                </a:xfrm>
                <a:custGeom>
                  <a:avLst/>
                  <a:gdLst/>
                  <a:ahLst/>
                  <a:cxnLst>
                    <a:cxn ang="0">
                      <a:pos x="156" y="224"/>
                    </a:cxn>
                    <a:cxn ang="0">
                      <a:pos x="30" y="6"/>
                    </a:cxn>
                    <a:cxn ang="0">
                      <a:pos x="30" y="4"/>
                    </a:cxn>
                    <a:cxn ang="0">
                      <a:pos x="156" y="222"/>
                    </a:cxn>
                    <a:cxn ang="0">
                      <a:pos x="30" y="0"/>
                    </a:cxn>
                    <a:cxn ang="0">
                      <a:pos x="16" y="36"/>
                    </a:cxn>
                    <a:cxn ang="0">
                      <a:pos x="2" y="42"/>
                    </a:cxn>
                    <a:cxn ang="0">
                      <a:pos x="2" y="42"/>
                    </a:cxn>
                    <a:cxn ang="0">
                      <a:pos x="6" y="62"/>
                    </a:cxn>
                    <a:cxn ang="0">
                      <a:pos x="8" y="84"/>
                    </a:cxn>
                    <a:cxn ang="0">
                      <a:pos x="8" y="106"/>
                    </a:cxn>
                    <a:cxn ang="0">
                      <a:pos x="6" y="126"/>
                    </a:cxn>
                    <a:cxn ang="0">
                      <a:pos x="6" y="126"/>
                    </a:cxn>
                    <a:cxn ang="0">
                      <a:pos x="4" y="146"/>
                    </a:cxn>
                    <a:cxn ang="0">
                      <a:pos x="2" y="174"/>
                    </a:cxn>
                    <a:cxn ang="0">
                      <a:pos x="0" y="240"/>
                    </a:cxn>
                    <a:cxn ang="0">
                      <a:pos x="0" y="276"/>
                    </a:cxn>
                    <a:cxn ang="0">
                      <a:pos x="2" y="312"/>
                    </a:cxn>
                    <a:cxn ang="0">
                      <a:pos x="6" y="344"/>
                    </a:cxn>
                    <a:cxn ang="0">
                      <a:pos x="14" y="372"/>
                    </a:cxn>
                    <a:cxn ang="0">
                      <a:pos x="14" y="372"/>
                    </a:cxn>
                    <a:cxn ang="0">
                      <a:pos x="44" y="362"/>
                    </a:cxn>
                    <a:cxn ang="0">
                      <a:pos x="74" y="350"/>
                    </a:cxn>
                    <a:cxn ang="0">
                      <a:pos x="100" y="334"/>
                    </a:cxn>
                    <a:cxn ang="0">
                      <a:pos x="114" y="326"/>
                    </a:cxn>
                    <a:cxn ang="0">
                      <a:pos x="124" y="316"/>
                    </a:cxn>
                    <a:cxn ang="0">
                      <a:pos x="124" y="316"/>
                    </a:cxn>
                    <a:cxn ang="0">
                      <a:pos x="134" y="308"/>
                    </a:cxn>
                    <a:cxn ang="0">
                      <a:pos x="144" y="300"/>
                    </a:cxn>
                    <a:cxn ang="0">
                      <a:pos x="154" y="296"/>
                    </a:cxn>
                    <a:cxn ang="0">
                      <a:pos x="164" y="292"/>
                    </a:cxn>
                    <a:cxn ang="0">
                      <a:pos x="182" y="288"/>
                    </a:cxn>
                    <a:cxn ang="0">
                      <a:pos x="196" y="288"/>
                    </a:cxn>
                    <a:cxn ang="0">
                      <a:pos x="196" y="250"/>
                    </a:cxn>
                    <a:cxn ang="0">
                      <a:pos x="156" y="224"/>
                    </a:cxn>
                  </a:cxnLst>
                  <a:rect l="0" t="0" r="r" b="b"/>
                  <a:pathLst>
                    <a:path w="196" h="372">
                      <a:moveTo>
                        <a:pt x="156" y="224"/>
                      </a:moveTo>
                      <a:lnTo>
                        <a:pt x="30" y="6"/>
                      </a:lnTo>
                      <a:lnTo>
                        <a:pt x="30" y="4"/>
                      </a:lnTo>
                      <a:lnTo>
                        <a:pt x="156" y="222"/>
                      </a:lnTo>
                      <a:lnTo>
                        <a:pt x="30" y="0"/>
                      </a:lnTo>
                      <a:lnTo>
                        <a:pt x="16" y="36"/>
                      </a:lnTo>
                      <a:lnTo>
                        <a:pt x="2" y="42"/>
                      </a:lnTo>
                      <a:lnTo>
                        <a:pt x="2" y="42"/>
                      </a:lnTo>
                      <a:lnTo>
                        <a:pt x="6" y="62"/>
                      </a:lnTo>
                      <a:lnTo>
                        <a:pt x="8" y="84"/>
                      </a:lnTo>
                      <a:lnTo>
                        <a:pt x="8" y="106"/>
                      </a:lnTo>
                      <a:lnTo>
                        <a:pt x="6" y="126"/>
                      </a:lnTo>
                      <a:lnTo>
                        <a:pt x="6" y="126"/>
                      </a:lnTo>
                      <a:lnTo>
                        <a:pt x="4" y="146"/>
                      </a:lnTo>
                      <a:lnTo>
                        <a:pt x="2" y="174"/>
                      </a:lnTo>
                      <a:lnTo>
                        <a:pt x="0" y="240"/>
                      </a:lnTo>
                      <a:lnTo>
                        <a:pt x="0" y="276"/>
                      </a:lnTo>
                      <a:lnTo>
                        <a:pt x="2" y="312"/>
                      </a:lnTo>
                      <a:lnTo>
                        <a:pt x="6" y="344"/>
                      </a:lnTo>
                      <a:lnTo>
                        <a:pt x="14" y="372"/>
                      </a:lnTo>
                      <a:lnTo>
                        <a:pt x="14" y="372"/>
                      </a:lnTo>
                      <a:lnTo>
                        <a:pt x="44" y="362"/>
                      </a:lnTo>
                      <a:lnTo>
                        <a:pt x="74" y="350"/>
                      </a:lnTo>
                      <a:lnTo>
                        <a:pt x="100" y="334"/>
                      </a:lnTo>
                      <a:lnTo>
                        <a:pt x="114" y="326"/>
                      </a:lnTo>
                      <a:lnTo>
                        <a:pt x="124" y="316"/>
                      </a:lnTo>
                      <a:lnTo>
                        <a:pt x="124" y="316"/>
                      </a:lnTo>
                      <a:lnTo>
                        <a:pt x="134" y="308"/>
                      </a:lnTo>
                      <a:lnTo>
                        <a:pt x="144" y="300"/>
                      </a:lnTo>
                      <a:lnTo>
                        <a:pt x="154" y="296"/>
                      </a:lnTo>
                      <a:lnTo>
                        <a:pt x="164" y="292"/>
                      </a:lnTo>
                      <a:lnTo>
                        <a:pt x="182" y="288"/>
                      </a:lnTo>
                      <a:lnTo>
                        <a:pt x="196" y="288"/>
                      </a:lnTo>
                      <a:lnTo>
                        <a:pt x="196" y="250"/>
                      </a:lnTo>
                      <a:lnTo>
                        <a:pt x="156" y="224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8" name="Freeform 3059"/>
                <p:cNvSpPr>
                  <a:spLocks/>
                </p:cNvSpPr>
                <p:nvPr/>
              </p:nvSpPr>
              <p:spPr bwMode="auto">
                <a:xfrm>
                  <a:off x="7947449" y="1575636"/>
                  <a:ext cx="247774" cy="271656"/>
                </a:xfrm>
                <a:custGeom>
                  <a:avLst/>
                  <a:gdLst/>
                  <a:ahLst/>
                  <a:cxnLst>
                    <a:cxn ang="0">
                      <a:pos x="2" y="46"/>
                    </a:cxn>
                    <a:cxn ang="0">
                      <a:pos x="12" y="128"/>
                    </a:cxn>
                    <a:cxn ang="0">
                      <a:pos x="64" y="182"/>
                    </a:cxn>
                    <a:cxn ang="0">
                      <a:pos x="60" y="178"/>
                    </a:cxn>
                    <a:cxn ang="0">
                      <a:pos x="64" y="182"/>
                    </a:cxn>
                    <a:cxn ang="0">
                      <a:pos x="66" y="178"/>
                    </a:cxn>
                    <a:cxn ang="0">
                      <a:pos x="150" y="138"/>
                    </a:cxn>
                    <a:cxn ang="0">
                      <a:pos x="164" y="138"/>
                    </a:cxn>
                    <a:cxn ang="0">
                      <a:pos x="166" y="138"/>
                    </a:cxn>
                    <a:cxn ang="0">
                      <a:pos x="138" y="0"/>
                    </a:cxn>
                    <a:cxn ang="0">
                      <a:pos x="0" y="44"/>
                    </a:cxn>
                    <a:cxn ang="0">
                      <a:pos x="2" y="46"/>
                    </a:cxn>
                  </a:cxnLst>
                  <a:rect l="0" t="0" r="r" b="b"/>
                  <a:pathLst>
                    <a:path w="166" h="182">
                      <a:moveTo>
                        <a:pt x="2" y="46"/>
                      </a:moveTo>
                      <a:lnTo>
                        <a:pt x="12" y="128"/>
                      </a:lnTo>
                      <a:lnTo>
                        <a:pt x="64" y="182"/>
                      </a:lnTo>
                      <a:lnTo>
                        <a:pt x="60" y="178"/>
                      </a:lnTo>
                      <a:lnTo>
                        <a:pt x="64" y="182"/>
                      </a:lnTo>
                      <a:lnTo>
                        <a:pt x="66" y="178"/>
                      </a:lnTo>
                      <a:lnTo>
                        <a:pt x="150" y="138"/>
                      </a:lnTo>
                      <a:lnTo>
                        <a:pt x="164" y="138"/>
                      </a:lnTo>
                      <a:lnTo>
                        <a:pt x="166" y="138"/>
                      </a:lnTo>
                      <a:lnTo>
                        <a:pt x="138" y="0"/>
                      </a:lnTo>
                      <a:lnTo>
                        <a:pt x="0" y="44"/>
                      </a:lnTo>
                      <a:lnTo>
                        <a:pt x="2" y="46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9" name="Freeform 3060"/>
                <p:cNvSpPr>
                  <a:spLocks/>
                </p:cNvSpPr>
                <p:nvPr/>
              </p:nvSpPr>
              <p:spPr bwMode="auto">
                <a:xfrm>
                  <a:off x="7923568" y="1417419"/>
                  <a:ext cx="498533" cy="226877"/>
                </a:xfrm>
                <a:custGeom>
                  <a:avLst/>
                  <a:gdLst/>
                  <a:ahLst/>
                  <a:cxnLst>
                    <a:cxn ang="0">
                      <a:pos x="292" y="16"/>
                    </a:cxn>
                    <a:cxn ang="0">
                      <a:pos x="264" y="68"/>
                    </a:cxn>
                    <a:cxn ang="0">
                      <a:pos x="214" y="2"/>
                    </a:cxn>
                    <a:cxn ang="0">
                      <a:pos x="214" y="0"/>
                    </a:cxn>
                    <a:cxn ang="0">
                      <a:pos x="214" y="0"/>
                    </a:cxn>
                    <a:cxn ang="0">
                      <a:pos x="202" y="0"/>
                    </a:cxn>
                    <a:cxn ang="0">
                      <a:pos x="184" y="2"/>
                    </a:cxn>
                    <a:cxn ang="0">
                      <a:pos x="174" y="6"/>
                    </a:cxn>
                    <a:cxn ang="0">
                      <a:pos x="162" y="12"/>
                    </a:cxn>
                    <a:cxn ang="0">
                      <a:pos x="152" y="18"/>
                    </a:cxn>
                    <a:cxn ang="0">
                      <a:pos x="142" y="26"/>
                    </a:cxn>
                    <a:cxn ang="0">
                      <a:pos x="142" y="26"/>
                    </a:cxn>
                    <a:cxn ang="0">
                      <a:pos x="128" y="38"/>
                    </a:cxn>
                    <a:cxn ang="0">
                      <a:pos x="112" y="50"/>
                    </a:cxn>
                    <a:cxn ang="0">
                      <a:pos x="96" y="60"/>
                    </a:cxn>
                    <a:cxn ang="0">
                      <a:pos x="76" y="68"/>
                    </a:cxn>
                    <a:cxn ang="0">
                      <a:pos x="38" y="82"/>
                    </a:cxn>
                    <a:cxn ang="0">
                      <a:pos x="0" y="90"/>
                    </a:cxn>
                    <a:cxn ang="0">
                      <a:pos x="16" y="150"/>
                    </a:cxn>
                    <a:cxn ang="0">
                      <a:pos x="154" y="106"/>
                    </a:cxn>
                    <a:cxn ang="0">
                      <a:pos x="154" y="102"/>
                    </a:cxn>
                    <a:cxn ang="0">
                      <a:pos x="170" y="96"/>
                    </a:cxn>
                    <a:cxn ang="0">
                      <a:pos x="206" y="82"/>
                    </a:cxn>
                    <a:cxn ang="0">
                      <a:pos x="242" y="122"/>
                    </a:cxn>
                    <a:cxn ang="0">
                      <a:pos x="244" y="122"/>
                    </a:cxn>
                    <a:cxn ang="0">
                      <a:pos x="254" y="152"/>
                    </a:cxn>
                    <a:cxn ang="0">
                      <a:pos x="334" y="152"/>
                    </a:cxn>
                    <a:cxn ang="0">
                      <a:pos x="334" y="84"/>
                    </a:cxn>
                    <a:cxn ang="0">
                      <a:pos x="292" y="16"/>
                    </a:cxn>
                  </a:cxnLst>
                  <a:rect l="0" t="0" r="r" b="b"/>
                  <a:pathLst>
                    <a:path w="334" h="152">
                      <a:moveTo>
                        <a:pt x="292" y="16"/>
                      </a:moveTo>
                      <a:lnTo>
                        <a:pt x="264" y="68"/>
                      </a:lnTo>
                      <a:lnTo>
                        <a:pt x="214" y="2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02" y="0"/>
                      </a:lnTo>
                      <a:lnTo>
                        <a:pt x="184" y="2"/>
                      </a:lnTo>
                      <a:lnTo>
                        <a:pt x="174" y="6"/>
                      </a:lnTo>
                      <a:lnTo>
                        <a:pt x="162" y="12"/>
                      </a:lnTo>
                      <a:lnTo>
                        <a:pt x="152" y="18"/>
                      </a:lnTo>
                      <a:lnTo>
                        <a:pt x="142" y="26"/>
                      </a:lnTo>
                      <a:lnTo>
                        <a:pt x="142" y="26"/>
                      </a:lnTo>
                      <a:lnTo>
                        <a:pt x="128" y="38"/>
                      </a:lnTo>
                      <a:lnTo>
                        <a:pt x="112" y="50"/>
                      </a:lnTo>
                      <a:lnTo>
                        <a:pt x="96" y="60"/>
                      </a:lnTo>
                      <a:lnTo>
                        <a:pt x="76" y="68"/>
                      </a:lnTo>
                      <a:lnTo>
                        <a:pt x="38" y="82"/>
                      </a:lnTo>
                      <a:lnTo>
                        <a:pt x="0" y="90"/>
                      </a:lnTo>
                      <a:lnTo>
                        <a:pt x="16" y="150"/>
                      </a:lnTo>
                      <a:lnTo>
                        <a:pt x="154" y="106"/>
                      </a:lnTo>
                      <a:lnTo>
                        <a:pt x="154" y="102"/>
                      </a:lnTo>
                      <a:lnTo>
                        <a:pt x="170" y="96"/>
                      </a:lnTo>
                      <a:lnTo>
                        <a:pt x="206" y="82"/>
                      </a:lnTo>
                      <a:lnTo>
                        <a:pt x="242" y="122"/>
                      </a:lnTo>
                      <a:lnTo>
                        <a:pt x="244" y="122"/>
                      </a:lnTo>
                      <a:lnTo>
                        <a:pt x="254" y="152"/>
                      </a:lnTo>
                      <a:lnTo>
                        <a:pt x="334" y="152"/>
                      </a:lnTo>
                      <a:lnTo>
                        <a:pt x="334" y="84"/>
                      </a:lnTo>
                      <a:lnTo>
                        <a:pt x="292" y="16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grpSp>
              <p:nvGrpSpPr>
                <p:cNvPr id="20" name="Gruppe 312"/>
                <p:cNvGrpSpPr/>
                <p:nvPr/>
              </p:nvGrpSpPr>
              <p:grpSpPr>
                <a:xfrm>
                  <a:off x="1449633" y="664433"/>
                  <a:ext cx="6841620" cy="4722672"/>
                  <a:chOff x="1449633" y="664433"/>
                  <a:chExt cx="6841620" cy="4722672"/>
                </a:xfrm>
                <a:grpFill/>
              </p:grpSpPr>
              <p:grpSp>
                <p:nvGrpSpPr>
                  <p:cNvPr id="25" name="Group 3052"/>
                  <p:cNvGrpSpPr>
                    <a:grpSpLocks/>
                  </p:cNvGrpSpPr>
                  <p:nvPr/>
                </p:nvGrpSpPr>
                <p:grpSpPr bwMode="auto">
                  <a:xfrm>
                    <a:off x="1449633" y="664433"/>
                    <a:ext cx="6841620" cy="4644660"/>
                    <a:chOff x="698" y="593"/>
                    <a:chExt cx="4584" cy="3112"/>
                  </a:xfrm>
                  <a:grpFill/>
                </p:grpSpPr>
                <p:sp>
                  <p:nvSpPr>
                    <p:cNvPr id="27" name="Freeform 2853"/>
                    <p:cNvSpPr>
                      <a:spLocks/>
                    </p:cNvSpPr>
                    <p:nvPr/>
                  </p:nvSpPr>
                  <p:spPr bwMode="auto">
                    <a:xfrm>
                      <a:off x="5218" y="134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8" name="Freeform 2854"/>
                    <p:cNvSpPr>
                      <a:spLocks/>
                    </p:cNvSpPr>
                    <p:nvPr/>
                  </p:nvSpPr>
                  <p:spPr bwMode="auto">
                    <a:xfrm>
                      <a:off x="1372" y="2223"/>
                      <a:ext cx="580" cy="784"/>
                    </a:xfrm>
                    <a:custGeom>
                      <a:avLst/>
                      <a:gdLst/>
                      <a:ahLst/>
                      <a:cxnLst>
                        <a:cxn ang="0">
                          <a:pos x="128" y="0"/>
                        </a:cxn>
                        <a:cxn ang="0">
                          <a:pos x="112" y="120"/>
                        </a:cxn>
                        <a:cxn ang="0">
                          <a:pos x="72" y="106"/>
                        </a:cxn>
                        <a:cxn ang="0">
                          <a:pos x="42" y="254"/>
                        </a:cxn>
                        <a:cxn ang="0">
                          <a:pos x="74" y="350"/>
                        </a:cxn>
                        <a:cxn ang="0">
                          <a:pos x="62" y="364"/>
                        </a:cxn>
                        <a:cxn ang="0">
                          <a:pos x="12" y="472"/>
                        </a:cxn>
                        <a:cxn ang="0">
                          <a:pos x="24" y="526"/>
                        </a:cxn>
                        <a:cxn ang="0">
                          <a:pos x="0" y="568"/>
                        </a:cxn>
                        <a:cxn ang="0">
                          <a:pos x="362" y="768"/>
                        </a:cxn>
                        <a:cxn ang="0">
                          <a:pos x="538" y="784"/>
                        </a:cxn>
                        <a:cxn ang="0">
                          <a:pos x="580" y="80"/>
                        </a:cxn>
                        <a:cxn ang="0">
                          <a:pos x="128" y="0"/>
                        </a:cxn>
                      </a:cxnLst>
                      <a:rect l="0" t="0" r="r" b="b"/>
                      <a:pathLst>
                        <a:path w="580" h="784">
                          <a:moveTo>
                            <a:pt x="128" y="0"/>
                          </a:moveTo>
                          <a:lnTo>
                            <a:pt x="112" y="120"/>
                          </a:lnTo>
                          <a:lnTo>
                            <a:pt x="72" y="106"/>
                          </a:lnTo>
                          <a:lnTo>
                            <a:pt x="42" y="254"/>
                          </a:lnTo>
                          <a:lnTo>
                            <a:pt x="74" y="350"/>
                          </a:lnTo>
                          <a:lnTo>
                            <a:pt x="62" y="364"/>
                          </a:lnTo>
                          <a:lnTo>
                            <a:pt x="12" y="472"/>
                          </a:lnTo>
                          <a:lnTo>
                            <a:pt x="24" y="526"/>
                          </a:lnTo>
                          <a:lnTo>
                            <a:pt x="0" y="568"/>
                          </a:lnTo>
                          <a:lnTo>
                            <a:pt x="362" y="768"/>
                          </a:lnTo>
                          <a:lnTo>
                            <a:pt x="538" y="784"/>
                          </a:lnTo>
                          <a:lnTo>
                            <a:pt x="580" y="80"/>
                          </a:lnTo>
                          <a:lnTo>
                            <a:pt x="1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9" name="Freeform 2855"/>
                    <p:cNvSpPr>
                      <a:spLocks/>
                    </p:cNvSpPr>
                    <p:nvPr/>
                  </p:nvSpPr>
                  <p:spPr bwMode="auto">
                    <a:xfrm>
                      <a:off x="3418" y="2739"/>
                      <a:ext cx="560" cy="468"/>
                    </a:xfrm>
                    <a:custGeom>
                      <a:avLst/>
                      <a:gdLst/>
                      <a:ahLst/>
                      <a:cxnLst>
                        <a:cxn ang="0">
                          <a:pos x="276" y="240"/>
                        </a:cxn>
                        <a:cxn ang="0">
                          <a:pos x="310" y="90"/>
                        </a:cxn>
                        <a:cxn ang="0">
                          <a:pos x="280" y="0"/>
                        </a:cxn>
                        <a:cxn ang="0">
                          <a:pos x="0" y="20"/>
                        </a:cxn>
                        <a:cxn ang="0">
                          <a:pos x="16" y="154"/>
                        </a:cxn>
                        <a:cxn ang="0">
                          <a:pos x="84" y="274"/>
                        </a:cxn>
                        <a:cxn ang="0">
                          <a:pos x="76" y="372"/>
                        </a:cxn>
                        <a:cxn ang="0">
                          <a:pos x="62" y="416"/>
                        </a:cxn>
                        <a:cxn ang="0">
                          <a:pos x="174" y="440"/>
                        </a:cxn>
                        <a:cxn ang="0">
                          <a:pos x="282" y="426"/>
                        </a:cxn>
                        <a:cxn ang="0">
                          <a:pos x="264" y="468"/>
                        </a:cxn>
                        <a:cxn ang="0">
                          <a:pos x="354" y="468"/>
                        </a:cxn>
                        <a:cxn ang="0">
                          <a:pos x="390" y="426"/>
                        </a:cxn>
                        <a:cxn ang="0">
                          <a:pos x="412" y="454"/>
                        </a:cxn>
                        <a:cxn ang="0">
                          <a:pos x="480" y="400"/>
                        </a:cxn>
                        <a:cxn ang="0">
                          <a:pos x="502" y="454"/>
                        </a:cxn>
                        <a:cxn ang="0">
                          <a:pos x="540" y="454"/>
                        </a:cxn>
                        <a:cxn ang="0">
                          <a:pos x="560" y="412"/>
                        </a:cxn>
                        <a:cxn ang="0">
                          <a:pos x="512" y="344"/>
                        </a:cxn>
                        <a:cxn ang="0">
                          <a:pos x="480" y="304"/>
                        </a:cxn>
                        <a:cxn ang="0">
                          <a:pos x="486" y="302"/>
                        </a:cxn>
                        <a:cxn ang="0">
                          <a:pos x="448" y="230"/>
                        </a:cxn>
                        <a:cxn ang="0">
                          <a:pos x="276" y="240"/>
                        </a:cxn>
                      </a:cxnLst>
                      <a:rect l="0" t="0" r="r" b="b"/>
                      <a:pathLst>
                        <a:path w="560" h="468">
                          <a:moveTo>
                            <a:pt x="276" y="240"/>
                          </a:moveTo>
                          <a:lnTo>
                            <a:pt x="310" y="90"/>
                          </a:lnTo>
                          <a:lnTo>
                            <a:pt x="280" y="0"/>
                          </a:lnTo>
                          <a:lnTo>
                            <a:pt x="0" y="20"/>
                          </a:lnTo>
                          <a:lnTo>
                            <a:pt x="16" y="154"/>
                          </a:lnTo>
                          <a:lnTo>
                            <a:pt x="84" y="274"/>
                          </a:lnTo>
                          <a:lnTo>
                            <a:pt x="76" y="372"/>
                          </a:lnTo>
                          <a:lnTo>
                            <a:pt x="62" y="416"/>
                          </a:lnTo>
                          <a:lnTo>
                            <a:pt x="174" y="440"/>
                          </a:lnTo>
                          <a:lnTo>
                            <a:pt x="282" y="426"/>
                          </a:lnTo>
                          <a:lnTo>
                            <a:pt x="264" y="468"/>
                          </a:lnTo>
                          <a:lnTo>
                            <a:pt x="354" y="468"/>
                          </a:lnTo>
                          <a:lnTo>
                            <a:pt x="390" y="426"/>
                          </a:lnTo>
                          <a:lnTo>
                            <a:pt x="412" y="454"/>
                          </a:lnTo>
                          <a:lnTo>
                            <a:pt x="480" y="400"/>
                          </a:lnTo>
                          <a:lnTo>
                            <a:pt x="502" y="454"/>
                          </a:lnTo>
                          <a:lnTo>
                            <a:pt x="540" y="454"/>
                          </a:lnTo>
                          <a:lnTo>
                            <a:pt x="560" y="412"/>
                          </a:lnTo>
                          <a:lnTo>
                            <a:pt x="512" y="344"/>
                          </a:lnTo>
                          <a:lnTo>
                            <a:pt x="480" y="304"/>
                          </a:lnTo>
                          <a:lnTo>
                            <a:pt x="486" y="302"/>
                          </a:lnTo>
                          <a:lnTo>
                            <a:pt x="448" y="230"/>
                          </a:lnTo>
                          <a:lnTo>
                            <a:pt x="276" y="24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0" name="Freeform 2856"/>
                    <p:cNvSpPr>
                      <a:spLocks/>
                    </p:cNvSpPr>
                    <p:nvPr/>
                  </p:nvSpPr>
                  <p:spPr bwMode="auto">
                    <a:xfrm>
                      <a:off x="1918" y="2303"/>
                      <a:ext cx="632" cy="712"/>
                    </a:xfrm>
                    <a:custGeom>
                      <a:avLst/>
                      <a:gdLst/>
                      <a:ahLst/>
                      <a:cxnLst>
                        <a:cxn ang="0">
                          <a:pos x="254" y="634"/>
                        </a:cxn>
                        <a:cxn ang="0">
                          <a:pos x="620" y="642"/>
                        </a:cxn>
                        <a:cxn ang="0">
                          <a:pos x="612" y="82"/>
                        </a:cxn>
                        <a:cxn ang="0">
                          <a:pos x="632" y="82"/>
                        </a:cxn>
                        <a:cxn ang="0">
                          <a:pos x="632" y="14"/>
                        </a:cxn>
                        <a:cxn ang="0">
                          <a:pos x="40" y="0"/>
                        </a:cxn>
                        <a:cxn ang="0">
                          <a:pos x="0" y="704"/>
                        </a:cxn>
                        <a:cxn ang="0">
                          <a:pos x="104" y="712"/>
                        </a:cxn>
                        <a:cxn ang="0">
                          <a:pos x="104" y="660"/>
                        </a:cxn>
                        <a:cxn ang="0">
                          <a:pos x="252" y="676"/>
                        </a:cxn>
                        <a:cxn ang="0">
                          <a:pos x="256" y="678"/>
                        </a:cxn>
                        <a:cxn ang="0">
                          <a:pos x="252" y="674"/>
                        </a:cxn>
                        <a:cxn ang="0">
                          <a:pos x="254" y="634"/>
                        </a:cxn>
                      </a:cxnLst>
                      <a:rect l="0" t="0" r="r" b="b"/>
                      <a:pathLst>
                        <a:path w="632" h="712">
                          <a:moveTo>
                            <a:pt x="254" y="634"/>
                          </a:moveTo>
                          <a:lnTo>
                            <a:pt x="620" y="642"/>
                          </a:lnTo>
                          <a:lnTo>
                            <a:pt x="612" y="82"/>
                          </a:lnTo>
                          <a:lnTo>
                            <a:pt x="632" y="82"/>
                          </a:lnTo>
                          <a:lnTo>
                            <a:pt x="632" y="14"/>
                          </a:lnTo>
                          <a:lnTo>
                            <a:pt x="40" y="0"/>
                          </a:lnTo>
                          <a:lnTo>
                            <a:pt x="0" y="704"/>
                          </a:lnTo>
                          <a:lnTo>
                            <a:pt x="104" y="712"/>
                          </a:lnTo>
                          <a:lnTo>
                            <a:pt x="104" y="660"/>
                          </a:lnTo>
                          <a:lnTo>
                            <a:pt x="252" y="676"/>
                          </a:lnTo>
                          <a:lnTo>
                            <a:pt x="256" y="678"/>
                          </a:lnTo>
                          <a:lnTo>
                            <a:pt x="252" y="674"/>
                          </a:lnTo>
                          <a:lnTo>
                            <a:pt x="254" y="6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1" name="Freeform 2857"/>
                    <p:cNvSpPr>
                      <a:spLocks/>
                    </p:cNvSpPr>
                    <p:nvPr/>
                  </p:nvSpPr>
                  <p:spPr bwMode="auto">
                    <a:xfrm>
                      <a:off x="2176" y="2383"/>
                      <a:ext cx="1322" cy="1322"/>
                    </a:xfrm>
                    <a:custGeom>
                      <a:avLst/>
                      <a:gdLst/>
                      <a:ahLst/>
                      <a:cxnLst>
                        <a:cxn ang="0">
                          <a:pos x="1312" y="726"/>
                        </a:cxn>
                        <a:cxn ang="0">
                          <a:pos x="1322" y="630"/>
                        </a:cxn>
                        <a:cxn ang="0">
                          <a:pos x="1252" y="512"/>
                        </a:cxn>
                        <a:cxn ang="0">
                          <a:pos x="1234" y="376"/>
                        </a:cxn>
                        <a:cxn ang="0">
                          <a:pos x="1234" y="376"/>
                        </a:cxn>
                        <a:cxn ang="0">
                          <a:pos x="1234" y="376"/>
                        </a:cxn>
                        <a:cxn ang="0">
                          <a:pos x="1230" y="338"/>
                        </a:cxn>
                        <a:cxn ang="0">
                          <a:pos x="1120" y="292"/>
                        </a:cxn>
                        <a:cxn ang="0">
                          <a:pos x="852" y="304"/>
                        </a:cxn>
                        <a:cxn ang="0">
                          <a:pos x="644" y="236"/>
                        </a:cxn>
                        <a:cxn ang="0">
                          <a:pos x="632" y="0"/>
                        </a:cxn>
                        <a:cxn ang="0">
                          <a:pos x="362" y="10"/>
                        </a:cxn>
                        <a:cxn ang="0">
                          <a:pos x="370" y="572"/>
                        </a:cxn>
                        <a:cxn ang="0">
                          <a:pos x="0" y="562"/>
                        </a:cxn>
                        <a:cxn ang="0">
                          <a:pos x="0" y="600"/>
                        </a:cxn>
                        <a:cxn ang="0">
                          <a:pos x="174" y="756"/>
                        </a:cxn>
                        <a:cxn ang="0">
                          <a:pos x="212" y="878"/>
                        </a:cxn>
                        <a:cxn ang="0">
                          <a:pos x="372" y="958"/>
                        </a:cxn>
                        <a:cxn ang="0">
                          <a:pos x="442" y="850"/>
                        </a:cxn>
                        <a:cxn ang="0">
                          <a:pos x="562" y="864"/>
                        </a:cxn>
                        <a:cxn ang="0">
                          <a:pos x="770" y="1254"/>
                        </a:cxn>
                        <a:cxn ang="0">
                          <a:pos x="978" y="1322"/>
                        </a:cxn>
                        <a:cxn ang="0">
                          <a:pos x="1008" y="1268"/>
                        </a:cxn>
                        <a:cxn ang="0">
                          <a:pos x="968" y="1146"/>
                        </a:cxn>
                        <a:cxn ang="0">
                          <a:pos x="968" y="1014"/>
                        </a:cxn>
                        <a:cxn ang="0">
                          <a:pos x="1286" y="768"/>
                        </a:cxn>
                        <a:cxn ang="0">
                          <a:pos x="1300" y="772"/>
                        </a:cxn>
                        <a:cxn ang="0">
                          <a:pos x="1298" y="770"/>
                        </a:cxn>
                        <a:cxn ang="0">
                          <a:pos x="1312" y="726"/>
                        </a:cxn>
                      </a:cxnLst>
                      <a:rect l="0" t="0" r="r" b="b"/>
                      <a:pathLst>
                        <a:path w="1322" h="1322">
                          <a:moveTo>
                            <a:pt x="1312" y="726"/>
                          </a:moveTo>
                          <a:lnTo>
                            <a:pt x="1322" y="630"/>
                          </a:lnTo>
                          <a:lnTo>
                            <a:pt x="1252" y="512"/>
                          </a:lnTo>
                          <a:lnTo>
                            <a:pt x="1234" y="376"/>
                          </a:lnTo>
                          <a:lnTo>
                            <a:pt x="1234" y="376"/>
                          </a:lnTo>
                          <a:lnTo>
                            <a:pt x="1234" y="376"/>
                          </a:lnTo>
                          <a:lnTo>
                            <a:pt x="1230" y="338"/>
                          </a:lnTo>
                          <a:lnTo>
                            <a:pt x="1120" y="292"/>
                          </a:lnTo>
                          <a:lnTo>
                            <a:pt x="852" y="304"/>
                          </a:lnTo>
                          <a:lnTo>
                            <a:pt x="644" y="236"/>
                          </a:lnTo>
                          <a:lnTo>
                            <a:pt x="632" y="0"/>
                          </a:lnTo>
                          <a:lnTo>
                            <a:pt x="362" y="10"/>
                          </a:lnTo>
                          <a:lnTo>
                            <a:pt x="370" y="572"/>
                          </a:lnTo>
                          <a:lnTo>
                            <a:pt x="0" y="562"/>
                          </a:lnTo>
                          <a:lnTo>
                            <a:pt x="0" y="600"/>
                          </a:lnTo>
                          <a:lnTo>
                            <a:pt x="174" y="756"/>
                          </a:lnTo>
                          <a:lnTo>
                            <a:pt x="212" y="878"/>
                          </a:lnTo>
                          <a:lnTo>
                            <a:pt x="372" y="958"/>
                          </a:lnTo>
                          <a:lnTo>
                            <a:pt x="442" y="850"/>
                          </a:lnTo>
                          <a:lnTo>
                            <a:pt x="562" y="864"/>
                          </a:lnTo>
                          <a:lnTo>
                            <a:pt x="770" y="1254"/>
                          </a:lnTo>
                          <a:lnTo>
                            <a:pt x="978" y="1322"/>
                          </a:lnTo>
                          <a:lnTo>
                            <a:pt x="1008" y="1268"/>
                          </a:lnTo>
                          <a:lnTo>
                            <a:pt x="968" y="1146"/>
                          </a:lnTo>
                          <a:lnTo>
                            <a:pt x="968" y="1014"/>
                          </a:lnTo>
                          <a:lnTo>
                            <a:pt x="1286" y="768"/>
                          </a:lnTo>
                          <a:lnTo>
                            <a:pt x="1300" y="772"/>
                          </a:lnTo>
                          <a:lnTo>
                            <a:pt x="1298" y="770"/>
                          </a:lnTo>
                          <a:lnTo>
                            <a:pt x="1312" y="726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2" name="Freeform 2858"/>
                    <p:cNvSpPr>
                      <a:spLocks/>
                    </p:cNvSpPr>
                    <p:nvPr/>
                  </p:nvSpPr>
                  <p:spPr bwMode="auto">
                    <a:xfrm>
                      <a:off x="3342" y="2335"/>
                      <a:ext cx="450" cy="420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382"/>
                        </a:cxn>
                        <a:cxn ang="0">
                          <a:pos x="76" y="420"/>
                        </a:cxn>
                        <a:cxn ang="0">
                          <a:pos x="356" y="400"/>
                        </a:cxn>
                        <a:cxn ang="0">
                          <a:pos x="346" y="360"/>
                        </a:cxn>
                        <a:cxn ang="0">
                          <a:pos x="450" y="42"/>
                        </a:cxn>
                        <a:cxn ang="0">
                          <a:pos x="366" y="48"/>
                        </a:cxn>
                        <a:cxn ang="0">
                          <a:pos x="384" y="0"/>
                        </a:cxn>
                        <a:cxn ang="0">
                          <a:pos x="0" y="8"/>
                        </a:cxn>
                        <a:cxn ang="0">
                          <a:pos x="32" y="366"/>
                        </a:cxn>
                        <a:cxn ang="0">
                          <a:pos x="72" y="382"/>
                        </a:cxn>
                      </a:cxnLst>
                      <a:rect l="0" t="0" r="r" b="b"/>
                      <a:pathLst>
                        <a:path w="450" h="420">
                          <a:moveTo>
                            <a:pt x="72" y="382"/>
                          </a:moveTo>
                          <a:lnTo>
                            <a:pt x="76" y="420"/>
                          </a:lnTo>
                          <a:lnTo>
                            <a:pt x="356" y="400"/>
                          </a:lnTo>
                          <a:lnTo>
                            <a:pt x="346" y="360"/>
                          </a:lnTo>
                          <a:lnTo>
                            <a:pt x="450" y="42"/>
                          </a:lnTo>
                          <a:lnTo>
                            <a:pt x="366" y="48"/>
                          </a:lnTo>
                          <a:lnTo>
                            <a:pt x="384" y="0"/>
                          </a:lnTo>
                          <a:lnTo>
                            <a:pt x="0" y="8"/>
                          </a:lnTo>
                          <a:lnTo>
                            <a:pt x="32" y="366"/>
                          </a:lnTo>
                          <a:lnTo>
                            <a:pt x="72" y="38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3" name="Freeform 2859"/>
                    <p:cNvSpPr>
                      <a:spLocks/>
                    </p:cNvSpPr>
                    <p:nvPr/>
                  </p:nvSpPr>
                  <p:spPr bwMode="auto">
                    <a:xfrm>
                      <a:off x="2556" y="2289"/>
                      <a:ext cx="808" cy="40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8"/>
                        </a:cxn>
                        <a:cxn ang="0">
                          <a:pos x="2" y="96"/>
                        </a:cxn>
                        <a:cxn ang="0">
                          <a:pos x="256" y="88"/>
                        </a:cxn>
                        <a:cxn ang="0">
                          <a:pos x="270" y="326"/>
                        </a:cxn>
                        <a:cxn ang="0">
                          <a:pos x="472" y="394"/>
                        </a:cxn>
                        <a:cxn ang="0">
                          <a:pos x="742" y="380"/>
                        </a:cxn>
                        <a:cxn ang="0">
                          <a:pos x="808" y="408"/>
                        </a:cxn>
                        <a:cxn ang="0">
                          <a:pos x="774" y="0"/>
                        </a:cxn>
                        <a:cxn ang="0">
                          <a:pos x="0" y="28"/>
                        </a:cxn>
                      </a:cxnLst>
                      <a:rect l="0" t="0" r="r" b="b"/>
                      <a:pathLst>
                        <a:path w="808" h="408">
                          <a:moveTo>
                            <a:pt x="0" y="28"/>
                          </a:moveTo>
                          <a:lnTo>
                            <a:pt x="2" y="96"/>
                          </a:lnTo>
                          <a:lnTo>
                            <a:pt x="256" y="88"/>
                          </a:lnTo>
                          <a:lnTo>
                            <a:pt x="270" y="326"/>
                          </a:lnTo>
                          <a:lnTo>
                            <a:pt x="472" y="394"/>
                          </a:lnTo>
                          <a:lnTo>
                            <a:pt x="742" y="380"/>
                          </a:lnTo>
                          <a:lnTo>
                            <a:pt x="808" y="408"/>
                          </a:lnTo>
                          <a:lnTo>
                            <a:pt x="774" y="0"/>
                          </a:lnTo>
                          <a:lnTo>
                            <a:pt x="0" y="2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4" name="Freeform 2860"/>
                    <p:cNvSpPr>
                      <a:spLocks/>
                    </p:cNvSpPr>
                    <p:nvPr/>
                  </p:nvSpPr>
                  <p:spPr bwMode="auto">
                    <a:xfrm>
                      <a:off x="1500" y="1631"/>
                      <a:ext cx="500" cy="66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88"/>
                        </a:cxn>
                        <a:cxn ang="0">
                          <a:pos x="452" y="668"/>
                        </a:cxn>
                        <a:cxn ang="0">
                          <a:pos x="500" y="202"/>
                        </a:cxn>
                        <a:cxn ang="0">
                          <a:pos x="312" y="176"/>
                        </a:cxn>
                        <a:cxn ang="0">
                          <a:pos x="336" y="54"/>
                        </a:cxn>
                        <a:cxn ang="0">
                          <a:pos x="76" y="0"/>
                        </a:cxn>
                        <a:cxn ang="0">
                          <a:pos x="0" y="588"/>
                        </a:cxn>
                      </a:cxnLst>
                      <a:rect l="0" t="0" r="r" b="b"/>
                      <a:pathLst>
                        <a:path w="500" h="668">
                          <a:moveTo>
                            <a:pt x="0" y="588"/>
                          </a:moveTo>
                          <a:lnTo>
                            <a:pt x="452" y="668"/>
                          </a:lnTo>
                          <a:lnTo>
                            <a:pt x="500" y="202"/>
                          </a:lnTo>
                          <a:lnTo>
                            <a:pt x="312" y="176"/>
                          </a:lnTo>
                          <a:lnTo>
                            <a:pt x="336" y="54"/>
                          </a:lnTo>
                          <a:lnTo>
                            <a:pt x="76" y="0"/>
                          </a:lnTo>
                          <a:lnTo>
                            <a:pt x="0" y="5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5" name="Freeform 2861"/>
                    <p:cNvSpPr>
                      <a:spLocks/>
                    </p:cNvSpPr>
                    <p:nvPr/>
                  </p:nvSpPr>
                  <p:spPr bwMode="auto">
                    <a:xfrm>
                      <a:off x="3546" y="929"/>
                      <a:ext cx="532" cy="252"/>
                    </a:xfrm>
                    <a:custGeom>
                      <a:avLst/>
                      <a:gdLst/>
                      <a:ahLst/>
                      <a:cxnLst>
                        <a:cxn ang="0">
                          <a:pos x="230" y="214"/>
                        </a:cxn>
                        <a:cxn ang="0">
                          <a:pos x="236" y="252"/>
                        </a:cxn>
                        <a:cxn ang="0">
                          <a:pos x="262" y="252"/>
                        </a:cxn>
                        <a:cxn ang="0">
                          <a:pos x="284" y="200"/>
                        </a:cxn>
                        <a:cxn ang="0">
                          <a:pos x="362" y="160"/>
                        </a:cxn>
                        <a:cxn ang="0">
                          <a:pos x="444" y="122"/>
                        </a:cxn>
                        <a:cxn ang="0">
                          <a:pos x="532" y="122"/>
                        </a:cxn>
                        <a:cxn ang="0">
                          <a:pos x="444" y="14"/>
                        </a:cxn>
                        <a:cxn ang="0">
                          <a:pos x="306" y="96"/>
                        </a:cxn>
                        <a:cxn ang="0">
                          <a:pos x="244" y="106"/>
                        </a:cxn>
                        <a:cxn ang="0">
                          <a:pos x="206" y="70"/>
                        </a:cxn>
                        <a:cxn ang="0">
                          <a:pos x="154" y="80"/>
                        </a:cxn>
                        <a:cxn ang="0">
                          <a:pos x="174" y="0"/>
                        </a:cxn>
                        <a:cxn ang="0">
                          <a:pos x="4" y="134"/>
                        </a:cxn>
                        <a:cxn ang="0">
                          <a:pos x="0" y="134"/>
                        </a:cxn>
                        <a:cxn ang="0">
                          <a:pos x="18" y="186"/>
                        </a:cxn>
                        <a:cxn ang="0">
                          <a:pos x="230" y="214"/>
                        </a:cxn>
                      </a:cxnLst>
                      <a:rect l="0" t="0" r="r" b="b"/>
                      <a:pathLst>
                        <a:path w="532" h="252">
                          <a:moveTo>
                            <a:pt x="230" y="214"/>
                          </a:moveTo>
                          <a:lnTo>
                            <a:pt x="236" y="252"/>
                          </a:lnTo>
                          <a:lnTo>
                            <a:pt x="262" y="252"/>
                          </a:lnTo>
                          <a:lnTo>
                            <a:pt x="284" y="200"/>
                          </a:lnTo>
                          <a:lnTo>
                            <a:pt x="362" y="160"/>
                          </a:lnTo>
                          <a:lnTo>
                            <a:pt x="444" y="122"/>
                          </a:lnTo>
                          <a:lnTo>
                            <a:pt x="532" y="122"/>
                          </a:lnTo>
                          <a:lnTo>
                            <a:pt x="444" y="14"/>
                          </a:lnTo>
                          <a:lnTo>
                            <a:pt x="306" y="96"/>
                          </a:lnTo>
                          <a:lnTo>
                            <a:pt x="244" y="106"/>
                          </a:lnTo>
                          <a:lnTo>
                            <a:pt x="206" y="70"/>
                          </a:lnTo>
                          <a:lnTo>
                            <a:pt x="154" y="80"/>
                          </a:lnTo>
                          <a:lnTo>
                            <a:pt x="174" y="0"/>
                          </a:lnTo>
                          <a:lnTo>
                            <a:pt x="4" y="134"/>
                          </a:lnTo>
                          <a:lnTo>
                            <a:pt x="0" y="134"/>
                          </a:lnTo>
                          <a:lnTo>
                            <a:pt x="18" y="186"/>
                          </a:lnTo>
                          <a:lnTo>
                            <a:pt x="230" y="214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6" name="Freeform 2862"/>
                    <p:cNvSpPr>
                      <a:spLocks/>
                    </p:cNvSpPr>
                    <p:nvPr/>
                  </p:nvSpPr>
                  <p:spPr bwMode="auto">
                    <a:xfrm>
                      <a:off x="1958" y="1833"/>
                      <a:ext cx="676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670" y="118"/>
                        </a:cxn>
                        <a:cxn ang="0">
                          <a:pos x="662" y="26"/>
                        </a:cxn>
                        <a:cxn ang="0">
                          <a:pos x="50" y="0"/>
                        </a:cxn>
                        <a:cxn ang="0">
                          <a:pos x="0" y="466"/>
                        </a:cxn>
                        <a:cxn ang="0">
                          <a:pos x="594" y="476"/>
                        </a:cxn>
                        <a:cxn ang="0">
                          <a:pos x="676" y="474"/>
                        </a:cxn>
                        <a:cxn ang="0">
                          <a:pos x="668" y="118"/>
                        </a:cxn>
                        <a:cxn ang="0">
                          <a:pos x="670" y="118"/>
                        </a:cxn>
                      </a:cxnLst>
                      <a:rect l="0" t="0" r="r" b="b"/>
                      <a:pathLst>
                        <a:path w="676" h="476">
                          <a:moveTo>
                            <a:pt x="670" y="118"/>
                          </a:moveTo>
                          <a:lnTo>
                            <a:pt x="662" y="26"/>
                          </a:lnTo>
                          <a:lnTo>
                            <a:pt x="50" y="0"/>
                          </a:lnTo>
                          <a:lnTo>
                            <a:pt x="0" y="466"/>
                          </a:lnTo>
                          <a:lnTo>
                            <a:pt x="594" y="476"/>
                          </a:lnTo>
                          <a:lnTo>
                            <a:pt x="676" y="474"/>
                          </a:lnTo>
                          <a:lnTo>
                            <a:pt x="668" y="118"/>
                          </a:lnTo>
                          <a:lnTo>
                            <a:pt x="670" y="11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7" name="Freeform 2863"/>
                    <p:cNvSpPr>
                      <a:spLocks/>
                    </p:cNvSpPr>
                    <p:nvPr/>
                  </p:nvSpPr>
                  <p:spPr bwMode="auto">
                    <a:xfrm>
                      <a:off x="698" y="1433"/>
                      <a:ext cx="742" cy="1358"/>
                    </a:xfrm>
                    <a:custGeom>
                      <a:avLst/>
                      <a:gdLst/>
                      <a:ahLst/>
                      <a:cxnLst>
                        <a:cxn ang="0">
                          <a:pos x="694" y="1314"/>
                        </a:cxn>
                        <a:cxn ang="0">
                          <a:pos x="682" y="1260"/>
                        </a:cxn>
                        <a:cxn ang="0">
                          <a:pos x="732" y="1150"/>
                        </a:cxn>
                        <a:cxn ang="0">
                          <a:pos x="742" y="1140"/>
                        </a:cxn>
                        <a:cxn ang="0">
                          <a:pos x="712" y="1044"/>
                        </a:cxn>
                        <a:cxn ang="0">
                          <a:pos x="324" y="482"/>
                        </a:cxn>
                        <a:cxn ang="0">
                          <a:pos x="334" y="454"/>
                        </a:cxn>
                        <a:cxn ang="0">
                          <a:pos x="324" y="426"/>
                        </a:cxn>
                        <a:cxn ang="0">
                          <a:pos x="402" y="98"/>
                        </a:cxn>
                        <a:cxn ang="0">
                          <a:pos x="70" y="8"/>
                        </a:cxn>
                        <a:cxn ang="0">
                          <a:pos x="68" y="0"/>
                        </a:cxn>
                        <a:cxn ang="0">
                          <a:pos x="70" y="34"/>
                        </a:cxn>
                        <a:cxn ang="0">
                          <a:pos x="0" y="156"/>
                        </a:cxn>
                        <a:cxn ang="0">
                          <a:pos x="42" y="278"/>
                        </a:cxn>
                        <a:cxn ang="0">
                          <a:pos x="32" y="384"/>
                        </a:cxn>
                        <a:cxn ang="0">
                          <a:pos x="102" y="534"/>
                        </a:cxn>
                        <a:cxn ang="0">
                          <a:pos x="102" y="614"/>
                        </a:cxn>
                        <a:cxn ang="0">
                          <a:pos x="122" y="682"/>
                        </a:cxn>
                        <a:cxn ang="0">
                          <a:pos x="90" y="734"/>
                        </a:cxn>
                        <a:cxn ang="0">
                          <a:pos x="190" y="870"/>
                        </a:cxn>
                        <a:cxn ang="0">
                          <a:pos x="190" y="1006"/>
                        </a:cxn>
                        <a:cxn ang="0">
                          <a:pos x="360" y="1114"/>
                        </a:cxn>
                        <a:cxn ang="0">
                          <a:pos x="360" y="1178"/>
                        </a:cxn>
                        <a:cxn ang="0">
                          <a:pos x="450" y="1236"/>
                        </a:cxn>
                        <a:cxn ang="0">
                          <a:pos x="450" y="1342"/>
                        </a:cxn>
                        <a:cxn ang="0">
                          <a:pos x="668" y="1354"/>
                        </a:cxn>
                        <a:cxn ang="0">
                          <a:pos x="672" y="1358"/>
                        </a:cxn>
                        <a:cxn ang="0">
                          <a:pos x="668" y="1354"/>
                        </a:cxn>
                        <a:cxn ang="0">
                          <a:pos x="694" y="1314"/>
                        </a:cxn>
                      </a:cxnLst>
                      <a:rect l="0" t="0" r="r" b="b"/>
                      <a:pathLst>
                        <a:path w="742" h="1358">
                          <a:moveTo>
                            <a:pt x="694" y="1314"/>
                          </a:moveTo>
                          <a:lnTo>
                            <a:pt x="682" y="1260"/>
                          </a:lnTo>
                          <a:lnTo>
                            <a:pt x="732" y="1150"/>
                          </a:lnTo>
                          <a:lnTo>
                            <a:pt x="742" y="1140"/>
                          </a:lnTo>
                          <a:lnTo>
                            <a:pt x="712" y="1044"/>
                          </a:lnTo>
                          <a:lnTo>
                            <a:pt x="324" y="482"/>
                          </a:lnTo>
                          <a:lnTo>
                            <a:pt x="334" y="454"/>
                          </a:lnTo>
                          <a:lnTo>
                            <a:pt x="324" y="426"/>
                          </a:lnTo>
                          <a:lnTo>
                            <a:pt x="402" y="98"/>
                          </a:lnTo>
                          <a:lnTo>
                            <a:pt x="70" y="8"/>
                          </a:lnTo>
                          <a:lnTo>
                            <a:pt x="68" y="0"/>
                          </a:lnTo>
                          <a:lnTo>
                            <a:pt x="70" y="34"/>
                          </a:lnTo>
                          <a:lnTo>
                            <a:pt x="0" y="156"/>
                          </a:lnTo>
                          <a:lnTo>
                            <a:pt x="42" y="278"/>
                          </a:lnTo>
                          <a:lnTo>
                            <a:pt x="32" y="384"/>
                          </a:lnTo>
                          <a:lnTo>
                            <a:pt x="102" y="534"/>
                          </a:lnTo>
                          <a:lnTo>
                            <a:pt x="102" y="614"/>
                          </a:lnTo>
                          <a:lnTo>
                            <a:pt x="122" y="682"/>
                          </a:lnTo>
                          <a:lnTo>
                            <a:pt x="90" y="734"/>
                          </a:lnTo>
                          <a:lnTo>
                            <a:pt x="190" y="870"/>
                          </a:lnTo>
                          <a:lnTo>
                            <a:pt x="190" y="1006"/>
                          </a:lnTo>
                          <a:lnTo>
                            <a:pt x="360" y="1114"/>
                          </a:lnTo>
                          <a:lnTo>
                            <a:pt x="360" y="1178"/>
                          </a:lnTo>
                          <a:lnTo>
                            <a:pt x="450" y="1236"/>
                          </a:lnTo>
                          <a:lnTo>
                            <a:pt x="450" y="1342"/>
                          </a:lnTo>
                          <a:lnTo>
                            <a:pt x="668" y="1354"/>
                          </a:lnTo>
                          <a:lnTo>
                            <a:pt x="672" y="1358"/>
                          </a:lnTo>
                          <a:lnTo>
                            <a:pt x="668" y="1354"/>
                          </a:lnTo>
                          <a:lnTo>
                            <a:pt x="694" y="1314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8" name="Freeform 2864"/>
                    <p:cNvSpPr>
                      <a:spLocks/>
                    </p:cNvSpPr>
                    <p:nvPr/>
                  </p:nvSpPr>
                  <p:spPr bwMode="auto">
                    <a:xfrm>
                      <a:off x="1816" y="1295"/>
                      <a:ext cx="656" cy="550"/>
                    </a:xfrm>
                    <a:custGeom>
                      <a:avLst/>
                      <a:gdLst/>
                      <a:ahLst/>
                      <a:cxnLst>
                        <a:cxn ang="0">
                          <a:pos x="26" y="388"/>
                        </a:cxn>
                        <a:cxn ang="0">
                          <a:pos x="28" y="388"/>
                        </a:cxn>
                        <a:cxn ang="0">
                          <a:pos x="0" y="508"/>
                        </a:cxn>
                        <a:cxn ang="0">
                          <a:pos x="192" y="536"/>
                        </a:cxn>
                        <a:cxn ang="0">
                          <a:pos x="650" y="550"/>
                        </a:cxn>
                        <a:cxn ang="0">
                          <a:pos x="656" y="40"/>
                        </a:cxn>
                        <a:cxn ang="0">
                          <a:pos x="64" y="0"/>
                        </a:cxn>
                        <a:cxn ang="0">
                          <a:pos x="26" y="388"/>
                        </a:cxn>
                      </a:cxnLst>
                      <a:rect l="0" t="0" r="r" b="b"/>
                      <a:pathLst>
                        <a:path w="656" h="550">
                          <a:moveTo>
                            <a:pt x="26" y="388"/>
                          </a:moveTo>
                          <a:lnTo>
                            <a:pt x="28" y="388"/>
                          </a:lnTo>
                          <a:lnTo>
                            <a:pt x="0" y="508"/>
                          </a:lnTo>
                          <a:lnTo>
                            <a:pt x="192" y="536"/>
                          </a:lnTo>
                          <a:lnTo>
                            <a:pt x="650" y="550"/>
                          </a:lnTo>
                          <a:lnTo>
                            <a:pt x="656" y="40"/>
                          </a:lnTo>
                          <a:lnTo>
                            <a:pt x="64" y="0"/>
                          </a:lnTo>
                          <a:lnTo>
                            <a:pt x="26" y="3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9" name="Freeform 2865"/>
                    <p:cNvSpPr>
                      <a:spLocks/>
                    </p:cNvSpPr>
                    <p:nvPr/>
                  </p:nvSpPr>
                  <p:spPr bwMode="auto">
                    <a:xfrm>
                      <a:off x="3766" y="2147"/>
                      <a:ext cx="762" cy="324"/>
                    </a:xfrm>
                    <a:custGeom>
                      <a:avLst/>
                      <a:gdLst/>
                      <a:ahLst/>
                      <a:cxnLst>
                        <a:cxn ang="0">
                          <a:pos x="206" y="304"/>
                        </a:cxn>
                        <a:cxn ang="0">
                          <a:pos x="554" y="246"/>
                        </a:cxn>
                        <a:cxn ang="0">
                          <a:pos x="580" y="154"/>
                        </a:cxn>
                        <a:cxn ang="0">
                          <a:pos x="752" y="30"/>
                        </a:cxn>
                        <a:cxn ang="0">
                          <a:pos x="762" y="0"/>
                        </a:cxn>
                        <a:cxn ang="0">
                          <a:pos x="762" y="0"/>
                        </a:cxn>
                        <a:cxn ang="0">
                          <a:pos x="332" y="88"/>
                        </a:cxn>
                        <a:cxn ang="0">
                          <a:pos x="54" y="134"/>
                        </a:cxn>
                        <a:cxn ang="0">
                          <a:pos x="32" y="134"/>
                        </a:cxn>
                        <a:cxn ang="0">
                          <a:pos x="32" y="230"/>
                        </a:cxn>
                        <a:cxn ang="0">
                          <a:pos x="30" y="230"/>
                        </a:cxn>
                        <a:cxn ang="0">
                          <a:pos x="0" y="324"/>
                        </a:cxn>
                        <a:cxn ang="0">
                          <a:pos x="206" y="304"/>
                        </a:cxn>
                      </a:cxnLst>
                      <a:rect l="0" t="0" r="r" b="b"/>
                      <a:pathLst>
                        <a:path w="762" h="324">
                          <a:moveTo>
                            <a:pt x="206" y="304"/>
                          </a:moveTo>
                          <a:lnTo>
                            <a:pt x="554" y="246"/>
                          </a:lnTo>
                          <a:lnTo>
                            <a:pt x="580" y="154"/>
                          </a:lnTo>
                          <a:lnTo>
                            <a:pt x="752" y="30"/>
                          </a:lnTo>
                          <a:lnTo>
                            <a:pt x="762" y="0"/>
                          </a:lnTo>
                          <a:lnTo>
                            <a:pt x="762" y="0"/>
                          </a:lnTo>
                          <a:lnTo>
                            <a:pt x="332" y="88"/>
                          </a:lnTo>
                          <a:lnTo>
                            <a:pt x="54" y="134"/>
                          </a:lnTo>
                          <a:lnTo>
                            <a:pt x="32" y="134"/>
                          </a:lnTo>
                          <a:lnTo>
                            <a:pt x="32" y="230"/>
                          </a:lnTo>
                          <a:lnTo>
                            <a:pt x="30" y="230"/>
                          </a:lnTo>
                          <a:lnTo>
                            <a:pt x="0" y="324"/>
                          </a:lnTo>
                          <a:lnTo>
                            <a:pt x="206" y="304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0" name="Freeform 2866"/>
                    <p:cNvSpPr>
                      <a:spLocks/>
                    </p:cNvSpPr>
                    <p:nvPr/>
                  </p:nvSpPr>
                  <p:spPr bwMode="auto">
                    <a:xfrm>
                      <a:off x="4324" y="1975"/>
                      <a:ext cx="788" cy="418"/>
                    </a:xfrm>
                    <a:custGeom>
                      <a:avLst/>
                      <a:gdLst/>
                      <a:ahLst/>
                      <a:cxnLst>
                        <a:cxn ang="0">
                          <a:pos x="196" y="202"/>
                        </a:cxn>
                        <a:cxn ang="0">
                          <a:pos x="26" y="326"/>
                        </a:cxn>
                        <a:cxn ang="0">
                          <a:pos x="0" y="418"/>
                        </a:cxn>
                        <a:cxn ang="0">
                          <a:pos x="62" y="408"/>
                        </a:cxn>
                        <a:cxn ang="0">
                          <a:pos x="312" y="310"/>
                        </a:cxn>
                        <a:cxn ang="0">
                          <a:pos x="344" y="344"/>
                        </a:cxn>
                        <a:cxn ang="0">
                          <a:pos x="424" y="326"/>
                        </a:cxn>
                        <a:cxn ang="0">
                          <a:pos x="558" y="414"/>
                        </a:cxn>
                        <a:cxn ang="0">
                          <a:pos x="560" y="408"/>
                        </a:cxn>
                        <a:cxn ang="0">
                          <a:pos x="628" y="368"/>
                        </a:cxn>
                        <a:cxn ang="0">
                          <a:pos x="628" y="328"/>
                        </a:cxn>
                        <a:cxn ang="0">
                          <a:pos x="678" y="248"/>
                        </a:cxn>
                        <a:cxn ang="0">
                          <a:pos x="738" y="248"/>
                        </a:cxn>
                        <a:cxn ang="0">
                          <a:pos x="788" y="128"/>
                        </a:cxn>
                        <a:cxn ang="0">
                          <a:pos x="788" y="46"/>
                        </a:cxn>
                        <a:cxn ang="0">
                          <a:pos x="754" y="0"/>
                        </a:cxn>
                        <a:cxn ang="0">
                          <a:pos x="208" y="170"/>
                        </a:cxn>
                        <a:cxn ang="0">
                          <a:pos x="196" y="202"/>
                        </a:cxn>
                      </a:cxnLst>
                      <a:rect l="0" t="0" r="r" b="b"/>
                      <a:pathLst>
                        <a:path w="788" h="418">
                          <a:moveTo>
                            <a:pt x="196" y="202"/>
                          </a:moveTo>
                          <a:lnTo>
                            <a:pt x="26" y="326"/>
                          </a:lnTo>
                          <a:lnTo>
                            <a:pt x="0" y="418"/>
                          </a:lnTo>
                          <a:lnTo>
                            <a:pt x="62" y="408"/>
                          </a:lnTo>
                          <a:lnTo>
                            <a:pt x="312" y="310"/>
                          </a:lnTo>
                          <a:lnTo>
                            <a:pt x="344" y="344"/>
                          </a:lnTo>
                          <a:lnTo>
                            <a:pt x="424" y="326"/>
                          </a:lnTo>
                          <a:lnTo>
                            <a:pt x="558" y="414"/>
                          </a:lnTo>
                          <a:lnTo>
                            <a:pt x="560" y="408"/>
                          </a:lnTo>
                          <a:lnTo>
                            <a:pt x="628" y="368"/>
                          </a:lnTo>
                          <a:lnTo>
                            <a:pt x="628" y="328"/>
                          </a:lnTo>
                          <a:lnTo>
                            <a:pt x="678" y="248"/>
                          </a:lnTo>
                          <a:lnTo>
                            <a:pt x="738" y="248"/>
                          </a:lnTo>
                          <a:lnTo>
                            <a:pt x="788" y="128"/>
                          </a:lnTo>
                          <a:lnTo>
                            <a:pt x="788" y="46"/>
                          </a:lnTo>
                          <a:lnTo>
                            <a:pt x="754" y="0"/>
                          </a:lnTo>
                          <a:lnTo>
                            <a:pt x="208" y="170"/>
                          </a:lnTo>
                          <a:lnTo>
                            <a:pt x="196" y="20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1" name="Freeform 2867"/>
                    <p:cNvSpPr>
                      <a:spLocks/>
                    </p:cNvSpPr>
                    <p:nvPr/>
                  </p:nvSpPr>
                  <p:spPr bwMode="auto">
                    <a:xfrm>
                      <a:off x="5106" y="1349"/>
                      <a:ext cx="110" cy="76"/>
                    </a:xfrm>
                    <a:custGeom>
                      <a:avLst/>
                      <a:gdLst/>
                      <a:ahLst/>
                      <a:cxnLst>
                        <a:cxn ang="0">
                          <a:pos x="14" y="38"/>
                        </a:cxn>
                        <a:cxn ang="0">
                          <a:pos x="0" y="76"/>
                        </a:cxn>
                        <a:cxn ang="0">
                          <a:pos x="46" y="52"/>
                        </a:cxn>
                        <a:cxn ang="0">
                          <a:pos x="106" y="12"/>
                        </a:cxn>
                        <a:cxn ang="0">
                          <a:pos x="110" y="0"/>
                        </a:cxn>
                        <a:cxn ang="0">
                          <a:pos x="98" y="0"/>
                        </a:cxn>
                        <a:cxn ang="0">
                          <a:pos x="14" y="38"/>
                        </a:cxn>
                      </a:cxnLst>
                      <a:rect l="0" t="0" r="r" b="b"/>
                      <a:pathLst>
                        <a:path w="110" h="76">
                          <a:moveTo>
                            <a:pt x="14" y="38"/>
                          </a:moveTo>
                          <a:lnTo>
                            <a:pt x="0" y="76"/>
                          </a:lnTo>
                          <a:lnTo>
                            <a:pt x="46" y="52"/>
                          </a:lnTo>
                          <a:lnTo>
                            <a:pt x="106" y="12"/>
                          </a:lnTo>
                          <a:lnTo>
                            <a:pt x="110" y="0"/>
                          </a:lnTo>
                          <a:lnTo>
                            <a:pt x="98" y="0"/>
                          </a:lnTo>
                          <a:lnTo>
                            <a:pt x="14" y="3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2" name="Freeform 2868"/>
                    <p:cNvSpPr>
                      <a:spLocks/>
                    </p:cNvSpPr>
                    <p:nvPr/>
                  </p:nvSpPr>
                  <p:spPr bwMode="auto">
                    <a:xfrm>
                      <a:off x="2628" y="1945"/>
                      <a:ext cx="700" cy="362"/>
                    </a:xfrm>
                    <a:custGeom>
                      <a:avLst/>
                      <a:gdLst/>
                      <a:ahLst/>
                      <a:cxnLst>
                        <a:cxn ang="0">
                          <a:pos x="626" y="62"/>
                        </a:cxn>
                        <a:cxn ang="0">
                          <a:pos x="642" y="0"/>
                        </a:cxn>
                        <a:cxn ang="0">
                          <a:pos x="606" y="0"/>
                        </a:cxn>
                        <a:cxn ang="0">
                          <a:pos x="608" y="0"/>
                        </a:cxn>
                        <a:cxn ang="0">
                          <a:pos x="0" y="8"/>
                        </a:cxn>
                        <a:cxn ang="0">
                          <a:pos x="10" y="362"/>
                        </a:cxn>
                        <a:cxn ang="0">
                          <a:pos x="700" y="338"/>
                        </a:cxn>
                        <a:cxn ang="0">
                          <a:pos x="680" y="90"/>
                        </a:cxn>
                        <a:cxn ang="0">
                          <a:pos x="626" y="62"/>
                        </a:cxn>
                      </a:cxnLst>
                      <a:rect l="0" t="0" r="r" b="b"/>
                      <a:pathLst>
                        <a:path w="700" h="362">
                          <a:moveTo>
                            <a:pt x="626" y="62"/>
                          </a:moveTo>
                          <a:lnTo>
                            <a:pt x="642" y="0"/>
                          </a:lnTo>
                          <a:lnTo>
                            <a:pt x="606" y="0"/>
                          </a:lnTo>
                          <a:lnTo>
                            <a:pt x="608" y="0"/>
                          </a:lnTo>
                          <a:lnTo>
                            <a:pt x="0" y="8"/>
                          </a:lnTo>
                          <a:lnTo>
                            <a:pt x="10" y="362"/>
                          </a:lnTo>
                          <a:lnTo>
                            <a:pt x="700" y="338"/>
                          </a:lnTo>
                          <a:lnTo>
                            <a:pt x="680" y="90"/>
                          </a:lnTo>
                          <a:lnTo>
                            <a:pt x="626" y="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3" name="Freeform 2869"/>
                    <p:cNvSpPr>
                      <a:spLocks/>
                    </p:cNvSpPr>
                    <p:nvPr/>
                  </p:nvSpPr>
                  <p:spPr bwMode="auto">
                    <a:xfrm>
                      <a:off x="3908" y="1089"/>
                      <a:ext cx="390" cy="510"/>
                    </a:xfrm>
                    <a:custGeom>
                      <a:avLst/>
                      <a:gdLst/>
                      <a:ahLst/>
                      <a:cxnLst>
                        <a:cxn ang="0">
                          <a:pos x="350" y="464"/>
                        </a:cxn>
                        <a:cxn ang="0">
                          <a:pos x="338" y="460"/>
                        </a:cxn>
                        <a:cxn ang="0">
                          <a:pos x="390" y="284"/>
                        </a:cxn>
                        <a:cxn ang="0">
                          <a:pos x="320" y="164"/>
                        </a:cxn>
                        <a:cxn ang="0">
                          <a:pos x="280" y="190"/>
                        </a:cxn>
                        <a:cxn ang="0">
                          <a:pos x="250" y="14"/>
                        </a:cxn>
                        <a:cxn ang="0">
                          <a:pos x="100" y="0"/>
                        </a:cxn>
                        <a:cxn ang="0">
                          <a:pos x="100" y="28"/>
                        </a:cxn>
                        <a:cxn ang="0">
                          <a:pos x="22" y="124"/>
                        </a:cxn>
                        <a:cxn ang="0">
                          <a:pos x="0" y="232"/>
                        </a:cxn>
                        <a:cxn ang="0">
                          <a:pos x="12" y="272"/>
                        </a:cxn>
                        <a:cxn ang="0">
                          <a:pos x="50" y="378"/>
                        </a:cxn>
                        <a:cxn ang="0">
                          <a:pos x="50" y="486"/>
                        </a:cxn>
                        <a:cxn ang="0">
                          <a:pos x="24" y="510"/>
                        </a:cxn>
                        <a:cxn ang="0">
                          <a:pos x="212" y="506"/>
                        </a:cxn>
                        <a:cxn ang="0">
                          <a:pos x="350" y="464"/>
                        </a:cxn>
                      </a:cxnLst>
                      <a:rect l="0" t="0" r="r" b="b"/>
                      <a:pathLst>
                        <a:path w="390" h="510">
                          <a:moveTo>
                            <a:pt x="350" y="464"/>
                          </a:moveTo>
                          <a:lnTo>
                            <a:pt x="338" y="460"/>
                          </a:lnTo>
                          <a:lnTo>
                            <a:pt x="390" y="284"/>
                          </a:lnTo>
                          <a:lnTo>
                            <a:pt x="320" y="164"/>
                          </a:lnTo>
                          <a:lnTo>
                            <a:pt x="280" y="190"/>
                          </a:lnTo>
                          <a:lnTo>
                            <a:pt x="250" y="14"/>
                          </a:lnTo>
                          <a:lnTo>
                            <a:pt x="100" y="0"/>
                          </a:lnTo>
                          <a:lnTo>
                            <a:pt x="100" y="28"/>
                          </a:lnTo>
                          <a:lnTo>
                            <a:pt x="22" y="124"/>
                          </a:lnTo>
                          <a:lnTo>
                            <a:pt x="0" y="232"/>
                          </a:lnTo>
                          <a:lnTo>
                            <a:pt x="12" y="272"/>
                          </a:lnTo>
                          <a:lnTo>
                            <a:pt x="50" y="378"/>
                          </a:lnTo>
                          <a:lnTo>
                            <a:pt x="50" y="486"/>
                          </a:lnTo>
                          <a:lnTo>
                            <a:pt x="24" y="510"/>
                          </a:lnTo>
                          <a:lnTo>
                            <a:pt x="212" y="506"/>
                          </a:lnTo>
                          <a:lnTo>
                            <a:pt x="350" y="464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4" name="Freeform 2870"/>
                    <p:cNvSpPr>
                      <a:spLocks/>
                    </p:cNvSpPr>
                    <p:nvPr/>
                  </p:nvSpPr>
                  <p:spPr bwMode="auto">
                    <a:xfrm>
                      <a:off x="1028" y="1531"/>
                      <a:ext cx="540" cy="942"/>
                    </a:xfrm>
                    <a:custGeom>
                      <a:avLst/>
                      <a:gdLst/>
                      <a:ahLst/>
                      <a:cxnLst>
                        <a:cxn ang="0">
                          <a:pos x="468" y="688"/>
                        </a:cxn>
                        <a:cxn ang="0">
                          <a:pos x="540" y="98"/>
                        </a:cxn>
                        <a:cxn ang="0">
                          <a:pos x="302" y="50"/>
                        </a:cxn>
                        <a:cxn ang="0">
                          <a:pos x="302" y="46"/>
                        </a:cxn>
                        <a:cxn ang="0">
                          <a:pos x="76" y="0"/>
                        </a:cxn>
                        <a:cxn ang="0">
                          <a:pos x="0" y="328"/>
                        </a:cxn>
                        <a:cxn ang="0">
                          <a:pos x="10" y="356"/>
                        </a:cxn>
                        <a:cxn ang="0">
                          <a:pos x="0" y="384"/>
                        </a:cxn>
                        <a:cxn ang="0">
                          <a:pos x="384" y="942"/>
                        </a:cxn>
                        <a:cxn ang="0">
                          <a:pos x="414" y="794"/>
                        </a:cxn>
                        <a:cxn ang="0">
                          <a:pos x="454" y="806"/>
                        </a:cxn>
                        <a:cxn ang="0">
                          <a:pos x="468" y="688"/>
                        </a:cxn>
                        <a:cxn ang="0">
                          <a:pos x="468" y="688"/>
                        </a:cxn>
                        <a:cxn ang="0">
                          <a:pos x="468" y="688"/>
                        </a:cxn>
                      </a:cxnLst>
                      <a:rect l="0" t="0" r="r" b="b"/>
                      <a:pathLst>
                        <a:path w="540" h="942">
                          <a:moveTo>
                            <a:pt x="468" y="688"/>
                          </a:moveTo>
                          <a:lnTo>
                            <a:pt x="540" y="98"/>
                          </a:lnTo>
                          <a:lnTo>
                            <a:pt x="302" y="50"/>
                          </a:lnTo>
                          <a:lnTo>
                            <a:pt x="302" y="46"/>
                          </a:lnTo>
                          <a:lnTo>
                            <a:pt x="76" y="0"/>
                          </a:lnTo>
                          <a:lnTo>
                            <a:pt x="0" y="328"/>
                          </a:lnTo>
                          <a:lnTo>
                            <a:pt x="10" y="356"/>
                          </a:lnTo>
                          <a:lnTo>
                            <a:pt x="0" y="384"/>
                          </a:lnTo>
                          <a:lnTo>
                            <a:pt x="384" y="942"/>
                          </a:lnTo>
                          <a:lnTo>
                            <a:pt x="414" y="794"/>
                          </a:lnTo>
                          <a:lnTo>
                            <a:pt x="454" y="806"/>
                          </a:lnTo>
                          <a:lnTo>
                            <a:pt x="468" y="688"/>
                          </a:lnTo>
                          <a:lnTo>
                            <a:pt x="468" y="688"/>
                          </a:lnTo>
                          <a:lnTo>
                            <a:pt x="468" y="6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5" name="Freeform 2871"/>
                    <p:cNvSpPr>
                      <a:spLocks/>
                    </p:cNvSpPr>
                    <p:nvPr/>
                  </p:nvSpPr>
                  <p:spPr bwMode="auto">
                    <a:xfrm>
                      <a:off x="5194" y="1185"/>
                      <a:ext cx="86" cy="15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8"/>
                        </a:cxn>
                        <a:cxn ang="0">
                          <a:pos x="26" y="156"/>
                        </a:cxn>
                        <a:cxn ang="0">
                          <a:pos x="48" y="108"/>
                        </a:cxn>
                        <a:cxn ang="0">
                          <a:pos x="86" y="40"/>
                        </a:cxn>
                        <a:cxn ang="0">
                          <a:pos x="50" y="0"/>
                        </a:cxn>
                        <a:cxn ang="0">
                          <a:pos x="0" y="18"/>
                        </a:cxn>
                      </a:cxnLst>
                      <a:rect l="0" t="0" r="r" b="b"/>
                      <a:pathLst>
                        <a:path w="86" h="156">
                          <a:moveTo>
                            <a:pt x="0" y="18"/>
                          </a:moveTo>
                          <a:lnTo>
                            <a:pt x="26" y="156"/>
                          </a:lnTo>
                          <a:lnTo>
                            <a:pt x="48" y="108"/>
                          </a:lnTo>
                          <a:lnTo>
                            <a:pt x="86" y="40"/>
                          </a:lnTo>
                          <a:lnTo>
                            <a:pt x="50" y="0"/>
                          </a:lnTo>
                          <a:lnTo>
                            <a:pt x="0" y="1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6" name="Freeform 2872"/>
                    <p:cNvSpPr>
                      <a:spLocks/>
                    </p:cNvSpPr>
                    <p:nvPr/>
                  </p:nvSpPr>
                  <p:spPr bwMode="auto">
                    <a:xfrm>
                      <a:off x="4366" y="1699"/>
                      <a:ext cx="710" cy="474"/>
                    </a:xfrm>
                    <a:custGeom>
                      <a:avLst/>
                      <a:gdLst/>
                      <a:ahLst/>
                      <a:cxnLst>
                        <a:cxn ang="0">
                          <a:pos x="492" y="106"/>
                        </a:cxn>
                        <a:cxn ang="0">
                          <a:pos x="502" y="26"/>
                        </a:cxn>
                        <a:cxn ang="0">
                          <a:pos x="442" y="0"/>
                        </a:cxn>
                        <a:cxn ang="0">
                          <a:pos x="424" y="26"/>
                        </a:cxn>
                        <a:cxn ang="0">
                          <a:pos x="386" y="26"/>
                        </a:cxn>
                        <a:cxn ang="0">
                          <a:pos x="344" y="84"/>
                        </a:cxn>
                        <a:cxn ang="0">
                          <a:pos x="314" y="158"/>
                        </a:cxn>
                        <a:cxn ang="0">
                          <a:pos x="286" y="132"/>
                        </a:cxn>
                        <a:cxn ang="0">
                          <a:pos x="256" y="296"/>
                        </a:cxn>
                        <a:cxn ang="0">
                          <a:pos x="184" y="340"/>
                        </a:cxn>
                        <a:cxn ang="0">
                          <a:pos x="112" y="306"/>
                        </a:cxn>
                        <a:cxn ang="0">
                          <a:pos x="60" y="402"/>
                        </a:cxn>
                        <a:cxn ang="0">
                          <a:pos x="0" y="474"/>
                        </a:cxn>
                        <a:cxn ang="0">
                          <a:pos x="164" y="444"/>
                        </a:cxn>
                        <a:cxn ang="0">
                          <a:pos x="710" y="272"/>
                        </a:cxn>
                        <a:cxn ang="0">
                          <a:pos x="666" y="214"/>
                        </a:cxn>
                        <a:cxn ang="0">
                          <a:pos x="698" y="96"/>
                        </a:cxn>
                        <a:cxn ang="0">
                          <a:pos x="614" y="116"/>
                        </a:cxn>
                        <a:cxn ang="0">
                          <a:pos x="492" y="106"/>
                        </a:cxn>
                      </a:cxnLst>
                      <a:rect l="0" t="0" r="r" b="b"/>
                      <a:pathLst>
                        <a:path w="710" h="474">
                          <a:moveTo>
                            <a:pt x="492" y="106"/>
                          </a:moveTo>
                          <a:lnTo>
                            <a:pt x="502" y="26"/>
                          </a:lnTo>
                          <a:lnTo>
                            <a:pt x="442" y="0"/>
                          </a:lnTo>
                          <a:lnTo>
                            <a:pt x="424" y="26"/>
                          </a:lnTo>
                          <a:lnTo>
                            <a:pt x="386" y="26"/>
                          </a:lnTo>
                          <a:lnTo>
                            <a:pt x="344" y="84"/>
                          </a:lnTo>
                          <a:lnTo>
                            <a:pt x="314" y="158"/>
                          </a:lnTo>
                          <a:lnTo>
                            <a:pt x="286" y="132"/>
                          </a:lnTo>
                          <a:lnTo>
                            <a:pt x="256" y="296"/>
                          </a:lnTo>
                          <a:lnTo>
                            <a:pt x="184" y="340"/>
                          </a:lnTo>
                          <a:lnTo>
                            <a:pt x="112" y="306"/>
                          </a:lnTo>
                          <a:lnTo>
                            <a:pt x="60" y="402"/>
                          </a:lnTo>
                          <a:lnTo>
                            <a:pt x="0" y="474"/>
                          </a:lnTo>
                          <a:lnTo>
                            <a:pt x="164" y="444"/>
                          </a:lnTo>
                          <a:lnTo>
                            <a:pt x="710" y="272"/>
                          </a:lnTo>
                          <a:lnTo>
                            <a:pt x="666" y="214"/>
                          </a:lnTo>
                          <a:lnTo>
                            <a:pt x="698" y="96"/>
                          </a:lnTo>
                          <a:lnTo>
                            <a:pt x="614" y="116"/>
                          </a:lnTo>
                          <a:lnTo>
                            <a:pt x="492" y="10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7" name="Freeform 2873"/>
                    <p:cNvSpPr>
                      <a:spLocks/>
                    </p:cNvSpPr>
                    <p:nvPr/>
                  </p:nvSpPr>
                  <p:spPr bwMode="auto">
                    <a:xfrm>
                      <a:off x="4630" y="1591"/>
                      <a:ext cx="442" cy="222"/>
                    </a:xfrm>
                    <a:custGeom>
                      <a:avLst/>
                      <a:gdLst/>
                      <a:ahLst/>
                      <a:cxnLst>
                        <a:cxn ang="0">
                          <a:pos x="316" y="0"/>
                        </a:cxn>
                        <a:cxn ang="0">
                          <a:pos x="0" y="108"/>
                        </a:cxn>
                        <a:cxn ang="0">
                          <a:pos x="24" y="150"/>
                        </a:cxn>
                        <a:cxn ang="0">
                          <a:pos x="126" y="94"/>
                        </a:cxn>
                        <a:cxn ang="0">
                          <a:pos x="178" y="106"/>
                        </a:cxn>
                        <a:cxn ang="0">
                          <a:pos x="178" y="104"/>
                        </a:cxn>
                        <a:cxn ang="0">
                          <a:pos x="180" y="106"/>
                        </a:cxn>
                        <a:cxn ang="0">
                          <a:pos x="180" y="106"/>
                        </a:cxn>
                        <a:cxn ang="0">
                          <a:pos x="242" y="132"/>
                        </a:cxn>
                        <a:cxn ang="0">
                          <a:pos x="232" y="212"/>
                        </a:cxn>
                        <a:cxn ang="0">
                          <a:pos x="354" y="222"/>
                        </a:cxn>
                        <a:cxn ang="0">
                          <a:pos x="436" y="200"/>
                        </a:cxn>
                        <a:cxn ang="0">
                          <a:pos x="442" y="174"/>
                        </a:cxn>
                        <a:cxn ang="0">
                          <a:pos x="442" y="134"/>
                        </a:cxn>
                        <a:cxn ang="0">
                          <a:pos x="374" y="162"/>
                        </a:cxn>
                        <a:cxn ang="0">
                          <a:pos x="316" y="0"/>
                        </a:cxn>
                      </a:cxnLst>
                      <a:rect l="0" t="0" r="r" b="b"/>
                      <a:pathLst>
                        <a:path w="442" h="222">
                          <a:moveTo>
                            <a:pt x="316" y="0"/>
                          </a:moveTo>
                          <a:lnTo>
                            <a:pt x="0" y="108"/>
                          </a:lnTo>
                          <a:lnTo>
                            <a:pt x="24" y="150"/>
                          </a:lnTo>
                          <a:lnTo>
                            <a:pt x="126" y="94"/>
                          </a:lnTo>
                          <a:lnTo>
                            <a:pt x="178" y="106"/>
                          </a:lnTo>
                          <a:lnTo>
                            <a:pt x="178" y="104"/>
                          </a:lnTo>
                          <a:lnTo>
                            <a:pt x="180" y="106"/>
                          </a:lnTo>
                          <a:lnTo>
                            <a:pt x="180" y="106"/>
                          </a:lnTo>
                          <a:lnTo>
                            <a:pt x="242" y="132"/>
                          </a:lnTo>
                          <a:lnTo>
                            <a:pt x="232" y="212"/>
                          </a:lnTo>
                          <a:lnTo>
                            <a:pt x="354" y="222"/>
                          </a:lnTo>
                          <a:lnTo>
                            <a:pt x="436" y="200"/>
                          </a:lnTo>
                          <a:lnTo>
                            <a:pt x="442" y="174"/>
                          </a:lnTo>
                          <a:lnTo>
                            <a:pt x="442" y="134"/>
                          </a:lnTo>
                          <a:lnTo>
                            <a:pt x="374" y="162"/>
                          </a:lnTo>
                          <a:lnTo>
                            <a:pt x="316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8" name="Freeform 2874"/>
                    <p:cNvSpPr>
                      <a:spLocks/>
                    </p:cNvSpPr>
                    <p:nvPr/>
                  </p:nvSpPr>
                  <p:spPr bwMode="auto">
                    <a:xfrm>
                      <a:off x="2626" y="1951"/>
                      <a:ext cx="12" cy="35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8" y="356"/>
                        </a:cxn>
                        <a:cxn ang="0">
                          <a:pos x="12" y="356"/>
                        </a:cxn>
                        <a:cxn ang="0">
                          <a:pos x="2" y="2"/>
                        </a:cxn>
                        <a:cxn ang="0">
                          <a:pos x="2" y="2"/>
                        </a:cxn>
                      </a:cxnLst>
                      <a:rect l="0" t="0" r="r" b="b"/>
                      <a:pathLst>
                        <a:path w="12" h="356">
                          <a:moveTo>
                            <a:pt x="2" y="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8" y="356"/>
                          </a:lnTo>
                          <a:lnTo>
                            <a:pt x="12" y="356"/>
                          </a:lnTo>
                          <a:lnTo>
                            <a:pt x="2" y="2"/>
                          </a:lnTo>
                          <a:lnTo>
                            <a:pt x="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9" name="Freeform 2875"/>
                    <p:cNvSpPr>
                      <a:spLocks/>
                    </p:cNvSpPr>
                    <p:nvPr/>
                  </p:nvSpPr>
                  <p:spPr bwMode="auto">
                    <a:xfrm>
                      <a:off x="3202" y="187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0" name="Freeform 2876"/>
                    <p:cNvSpPr>
                      <a:spLocks/>
                    </p:cNvSpPr>
                    <p:nvPr/>
                  </p:nvSpPr>
                  <p:spPr bwMode="auto">
                    <a:xfrm>
                      <a:off x="3210" y="1865"/>
                      <a:ext cx="346" cy="12"/>
                    </a:xfrm>
                    <a:custGeom>
                      <a:avLst/>
                      <a:gdLst/>
                      <a:ahLst/>
                      <a:cxnLst>
                        <a:cxn ang="0">
                          <a:pos x="346" y="0"/>
                        </a:cxn>
                        <a:cxn ang="0">
                          <a:pos x="0" y="10"/>
                        </a:cxn>
                        <a:cxn ang="0">
                          <a:pos x="0" y="12"/>
                        </a:cxn>
                        <a:cxn ang="0">
                          <a:pos x="346" y="4"/>
                        </a:cxn>
                        <a:cxn ang="0">
                          <a:pos x="346" y="0"/>
                        </a:cxn>
                      </a:cxnLst>
                      <a:rect l="0" t="0" r="r" b="b"/>
                      <a:pathLst>
                        <a:path w="346" h="12">
                          <a:moveTo>
                            <a:pt x="346" y="0"/>
                          </a:moveTo>
                          <a:lnTo>
                            <a:pt x="0" y="10"/>
                          </a:lnTo>
                          <a:lnTo>
                            <a:pt x="0" y="12"/>
                          </a:lnTo>
                          <a:lnTo>
                            <a:pt x="346" y="4"/>
                          </a:lnTo>
                          <a:lnTo>
                            <a:pt x="34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1" name="Rectangle 28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22" y="3015"/>
                      <a:ext cx="2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2" name="Freeform 2878"/>
                    <p:cNvSpPr>
                      <a:spLocks/>
                    </p:cNvSpPr>
                    <p:nvPr/>
                  </p:nvSpPr>
                  <p:spPr bwMode="auto">
                    <a:xfrm>
                      <a:off x="3970" y="2457"/>
                      <a:ext cx="54" cy="55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52" y="558"/>
                        </a:cxn>
                        <a:cxn ang="0">
                          <a:pos x="54" y="558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54" h="558">
                          <a:moveTo>
                            <a:pt x="0" y="0"/>
                          </a:moveTo>
                          <a:lnTo>
                            <a:pt x="52" y="558"/>
                          </a:lnTo>
                          <a:lnTo>
                            <a:pt x="54" y="558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3" name="Freeform 2879"/>
                    <p:cNvSpPr>
                      <a:spLocks/>
                    </p:cNvSpPr>
                    <p:nvPr/>
                  </p:nvSpPr>
                  <p:spPr bwMode="auto">
                    <a:xfrm>
                      <a:off x="4320" y="2145"/>
                      <a:ext cx="212" cy="248"/>
                    </a:xfrm>
                    <a:custGeom>
                      <a:avLst/>
                      <a:gdLst/>
                      <a:ahLst/>
                      <a:cxnLst>
                        <a:cxn ang="0">
                          <a:pos x="26" y="156"/>
                        </a:cxn>
                        <a:cxn ang="0">
                          <a:pos x="0" y="248"/>
                        </a:cxn>
                        <a:cxn ang="0">
                          <a:pos x="4" y="248"/>
                        </a:cxn>
                        <a:cxn ang="0">
                          <a:pos x="30" y="156"/>
                        </a:cxn>
                        <a:cxn ang="0">
                          <a:pos x="200" y="32"/>
                        </a:cxn>
                        <a:cxn ang="0">
                          <a:pos x="212" y="0"/>
                        </a:cxn>
                        <a:cxn ang="0">
                          <a:pos x="208" y="2"/>
                        </a:cxn>
                        <a:cxn ang="0">
                          <a:pos x="198" y="32"/>
                        </a:cxn>
                        <a:cxn ang="0">
                          <a:pos x="26" y="156"/>
                        </a:cxn>
                      </a:cxnLst>
                      <a:rect l="0" t="0" r="r" b="b"/>
                      <a:pathLst>
                        <a:path w="212" h="248">
                          <a:moveTo>
                            <a:pt x="26" y="156"/>
                          </a:moveTo>
                          <a:lnTo>
                            <a:pt x="0" y="248"/>
                          </a:lnTo>
                          <a:lnTo>
                            <a:pt x="4" y="248"/>
                          </a:lnTo>
                          <a:lnTo>
                            <a:pt x="30" y="156"/>
                          </a:lnTo>
                          <a:lnTo>
                            <a:pt x="200" y="32"/>
                          </a:lnTo>
                          <a:lnTo>
                            <a:pt x="212" y="0"/>
                          </a:lnTo>
                          <a:lnTo>
                            <a:pt x="208" y="2"/>
                          </a:lnTo>
                          <a:lnTo>
                            <a:pt x="198" y="32"/>
                          </a:lnTo>
                          <a:lnTo>
                            <a:pt x="26" y="15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4" name="Freeform 2880"/>
                    <p:cNvSpPr>
                      <a:spLocks/>
                    </p:cNvSpPr>
                    <p:nvPr/>
                  </p:nvSpPr>
                  <p:spPr bwMode="auto">
                    <a:xfrm>
                      <a:off x="4476" y="2001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5" name="Freeform 2881"/>
                    <p:cNvSpPr>
                      <a:spLocks/>
                    </p:cNvSpPr>
                    <p:nvPr/>
                  </p:nvSpPr>
                  <p:spPr bwMode="auto">
                    <a:xfrm>
                      <a:off x="4360" y="2003"/>
                      <a:ext cx="118" cy="172"/>
                    </a:xfrm>
                    <a:custGeom>
                      <a:avLst/>
                      <a:gdLst/>
                      <a:ahLst/>
                      <a:cxnLst>
                        <a:cxn ang="0">
                          <a:pos x="64" y="98"/>
                        </a:cxn>
                        <a:cxn ang="0">
                          <a:pos x="0" y="172"/>
                        </a:cxn>
                        <a:cxn ang="0">
                          <a:pos x="6" y="170"/>
                        </a:cxn>
                        <a:cxn ang="0">
                          <a:pos x="6" y="170"/>
                        </a:cxn>
                        <a:cxn ang="0">
                          <a:pos x="66" y="98"/>
                        </a:cxn>
                        <a:cxn ang="0">
                          <a:pos x="118" y="2"/>
                        </a:cxn>
                        <a:cxn ang="0">
                          <a:pos x="114" y="0"/>
                        </a:cxn>
                        <a:cxn ang="0">
                          <a:pos x="64" y="98"/>
                        </a:cxn>
                      </a:cxnLst>
                      <a:rect l="0" t="0" r="r" b="b"/>
                      <a:pathLst>
                        <a:path w="118" h="172">
                          <a:moveTo>
                            <a:pt x="64" y="98"/>
                          </a:moveTo>
                          <a:lnTo>
                            <a:pt x="0" y="172"/>
                          </a:lnTo>
                          <a:lnTo>
                            <a:pt x="6" y="170"/>
                          </a:lnTo>
                          <a:lnTo>
                            <a:pt x="6" y="170"/>
                          </a:lnTo>
                          <a:lnTo>
                            <a:pt x="66" y="98"/>
                          </a:lnTo>
                          <a:lnTo>
                            <a:pt x="118" y="2"/>
                          </a:lnTo>
                          <a:lnTo>
                            <a:pt x="114" y="0"/>
                          </a:lnTo>
                          <a:lnTo>
                            <a:pt x="64" y="9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6" name="Freeform 2882"/>
                    <p:cNvSpPr>
                      <a:spLocks/>
                    </p:cNvSpPr>
                    <p:nvPr/>
                  </p:nvSpPr>
                  <p:spPr bwMode="auto">
                    <a:xfrm>
                      <a:off x="5072" y="1655"/>
                      <a:ext cx="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6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2" h="6">
                          <a:moveTo>
                            <a:pt x="2" y="6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6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7" name="Freeform 2883"/>
                    <p:cNvSpPr>
                      <a:spLocks/>
                    </p:cNvSpPr>
                    <p:nvPr/>
                  </p:nvSpPr>
                  <p:spPr bwMode="auto">
                    <a:xfrm>
                      <a:off x="4976" y="1581"/>
                      <a:ext cx="96" cy="8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96" y="80"/>
                        </a:cxn>
                        <a:cxn ang="0">
                          <a:pos x="96" y="74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96" h="80">
                          <a:moveTo>
                            <a:pt x="0" y="2"/>
                          </a:moveTo>
                          <a:lnTo>
                            <a:pt x="96" y="80"/>
                          </a:lnTo>
                          <a:lnTo>
                            <a:pt x="96" y="74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8" name="Freeform 2884"/>
                    <p:cNvSpPr>
                      <a:spLocks/>
                    </p:cNvSpPr>
                    <p:nvPr/>
                  </p:nvSpPr>
                  <p:spPr bwMode="auto">
                    <a:xfrm>
                      <a:off x="5104" y="142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2"/>
                          </a:moveTo>
                          <a:lnTo>
                            <a:pt x="2" y="2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9" name="Freeform 2885"/>
                    <p:cNvSpPr>
                      <a:spLocks/>
                    </p:cNvSpPr>
                    <p:nvPr/>
                  </p:nvSpPr>
                  <p:spPr bwMode="auto">
                    <a:xfrm>
                      <a:off x="5216" y="1347"/>
                      <a:ext cx="6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6" y="2"/>
                        </a:cxn>
                        <a:cxn ang="0">
                          <a:pos x="6" y="0"/>
                        </a:cxn>
                        <a:cxn ang="0">
                          <a:pos x="4" y="0"/>
                        </a:cxn>
                        <a:cxn ang="0">
                          <a:pos x="4" y="0"/>
                        </a:cxn>
                        <a:cxn ang="0">
                          <a:pos x="4" y="0"/>
                        </a:cxn>
                      </a:cxnLst>
                      <a:rect l="0" t="0" r="r" b="b"/>
                      <a:pathLst>
                        <a:path w="6" h="2">
                          <a:moveTo>
                            <a:pt x="4" y="0"/>
                          </a:move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6" y="2"/>
                          </a:lnTo>
                          <a:lnTo>
                            <a:pt x="6" y="0"/>
                          </a:lnTo>
                          <a:lnTo>
                            <a:pt x="4" y="0"/>
                          </a:lnTo>
                          <a:lnTo>
                            <a:pt x="4" y="0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0" name="Freeform 2886"/>
                    <p:cNvSpPr>
                      <a:spLocks/>
                    </p:cNvSpPr>
                    <p:nvPr/>
                  </p:nvSpPr>
                  <p:spPr bwMode="auto">
                    <a:xfrm>
                      <a:off x="4982" y="1347"/>
                      <a:ext cx="236" cy="80"/>
                    </a:xfrm>
                    <a:custGeom>
                      <a:avLst/>
                      <a:gdLst/>
                      <a:ahLst/>
                      <a:cxnLst>
                        <a:cxn ang="0">
                          <a:pos x="222" y="0"/>
                        </a:cxn>
                        <a:cxn ang="0">
                          <a:pos x="136" y="40"/>
                        </a:cxn>
                        <a:cxn ang="0">
                          <a:pos x="124" y="70"/>
                        </a:cxn>
                        <a:cxn ang="0">
                          <a:pos x="0" y="42"/>
                        </a:cxn>
                        <a:cxn ang="0">
                          <a:pos x="0" y="44"/>
                        </a:cxn>
                        <a:cxn ang="0">
                          <a:pos x="124" y="72"/>
                        </a:cxn>
                        <a:cxn ang="0">
                          <a:pos x="122" y="80"/>
                        </a:cxn>
                        <a:cxn ang="0">
                          <a:pos x="124" y="78"/>
                        </a:cxn>
                        <a:cxn ang="0">
                          <a:pos x="138" y="40"/>
                        </a:cxn>
                        <a:cxn ang="0">
                          <a:pos x="222" y="2"/>
                        </a:cxn>
                        <a:cxn ang="0">
                          <a:pos x="234" y="2"/>
                        </a:cxn>
                        <a:cxn ang="0">
                          <a:pos x="236" y="0"/>
                        </a:cxn>
                        <a:cxn ang="0">
                          <a:pos x="222" y="0"/>
                        </a:cxn>
                      </a:cxnLst>
                      <a:rect l="0" t="0" r="r" b="b"/>
                      <a:pathLst>
                        <a:path w="236" h="80">
                          <a:moveTo>
                            <a:pt x="222" y="0"/>
                          </a:moveTo>
                          <a:lnTo>
                            <a:pt x="136" y="40"/>
                          </a:lnTo>
                          <a:lnTo>
                            <a:pt x="124" y="70"/>
                          </a:lnTo>
                          <a:lnTo>
                            <a:pt x="0" y="42"/>
                          </a:lnTo>
                          <a:lnTo>
                            <a:pt x="0" y="44"/>
                          </a:lnTo>
                          <a:lnTo>
                            <a:pt x="124" y="72"/>
                          </a:lnTo>
                          <a:lnTo>
                            <a:pt x="122" y="80"/>
                          </a:lnTo>
                          <a:lnTo>
                            <a:pt x="124" y="78"/>
                          </a:lnTo>
                          <a:lnTo>
                            <a:pt x="138" y="40"/>
                          </a:lnTo>
                          <a:lnTo>
                            <a:pt x="222" y="2"/>
                          </a:lnTo>
                          <a:lnTo>
                            <a:pt x="234" y="2"/>
                          </a:lnTo>
                          <a:lnTo>
                            <a:pt x="236" y="0"/>
                          </a:lnTo>
                          <a:lnTo>
                            <a:pt x="22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1" name="Rectangle 28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82" y="917"/>
                      <a:ext cx="6" cy="6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2" name="Freeform 2888"/>
                    <p:cNvSpPr>
                      <a:spLocks/>
                    </p:cNvSpPr>
                    <p:nvPr/>
                  </p:nvSpPr>
                  <p:spPr bwMode="auto">
                    <a:xfrm>
                      <a:off x="888" y="711"/>
                      <a:ext cx="1590" cy="974"/>
                    </a:xfrm>
                    <a:custGeom>
                      <a:avLst/>
                      <a:gdLst/>
                      <a:ahLst/>
                      <a:cxnLst>
                        <a:cxn ang="0">
                          <a:pos x="1590" y="166"/>
                        </a:cxn>
                        <a:cxn ang="0">
                          <a:pos x="1580" y="616"/>
                        </a:cxn>
                        <a:cxn ang="0">
                          <a:pos x="978" y="650"/>
                        </a:cxn>
                        <a:cxn ang="0">
                          <a:pos x="908" y="626"/>
                        </a:cxn>
                        <a:cxn ang="0">
                          <a:pos x="754" y="534"/>
                        </a:cxn>
                        <a:cxn ang="0">
                          <a:pos x="714" y="476"/>
                        </a:cxn>
                        <a:cxn ang="0">
                          <a:pos x="710" y="326"/>
                        </a:cxn>
                        <a:cxn ang="0">
                          <a:pos x="668" y="24"/>
                        </a:cxn>
                        <a:cxn ang="0">
                          <a:pos x="636" y="166"/>
                        </a:cxn>
                        <a:cxn ang="0">
                          <a:pos x="736" y="346"/>
                        </a:cxn>
                        <a:cxn ang="0">
                          <a:pos x="756" y="472"/>
                        </a:cxn>
                        <a:cxn ang="0">
                          <a:pos x="818" y="642"/>
                        </a:cxn>
                        <a:cxn ang="0">
                          <a:pos x="948" y="618"/>
                        </a:cxn>
                        <a:cxn ang="0">
                          <a:pos x="948" y="964"/>
                        </a:cxn>
                        <a:cxn ang="0">
                          <a:pos x="502" y="598"/>
                        </a:cxn>
                        <a:cxn ang="0">
                          <a:pos x="560" y="436"/>
                        </a:cxn>
                        <a:cxn ang="0">
                          <a:pos x="592" y="2"/>
                        </a:cxn>
                        <a:cxn ang="0">
                          <a:pos x="524" y="342"/>
                        </a:cxn>
                        <a:cxn ang="0">
                          <a:pos x="400" y="334"/>
                        </a:cxn>
                        <a:cxn ang="0">
                          <a:pos x="110" y="318"/>
                        </a:cxn>
                        <a:cxn ang="0">
                          <a:pos x="0" y="206"/>
                        </a:cxn>
                        <a:cxn ang="0">
                          <a:pos x="96" y="238"/>
                        </a:cxn>
                        <a:cxn ang="0">
                          <a:pos x="284" y="356"/>
                        </a:cxn>
                        <a:cxn ang="0">
                          <a:pos x="534" y="378"/>
                        </a:cxn>
                        <a:cxn ang="0">
                          <a:pos x="486" y="572"/>
                        </a:cxn>
                        <a:cxn ang="0">
                          <a:pos x="444" y="862"/>
                        </a:cxn>
                        <a:cxn ang="0">
                          <a:pos x="446" y="866"/>
                        </a:cxn>
                        <a:cxn ang="0">
                          <a:pos x="442" y="870"/>
                        </a:cxn>
                        <a:cxn ang="0">
                          <a:pos x="682" y="914"/>
                        </a:cxn>
                        <a:cxn ang="0">
                          <a:pos x="688" y="920"/>
                        </a:cxn>
                        <a:cxn ang="0">
                          <a:pos x="948" y="970"/>
                        </a:cxn>
                        <a:cxn ang="0">
                          <a:pos x="992" y="584"/>
                        </a:cxn>
                        <a:cxn ang="0">
                          <a:pos x="1584" y="624"/>
                        </a:cxn>
                        <a:cxn ang="0">
                          <a:pos x="1586" y="524"/>
                        </a:cxn>
                        <a:cxn ang="0">
                          <a:pos x="1584" y="520"/>
                        </a:cxn>
                      </a:cxnLst>
                      <a:rect l="0" t="0" r="r" b="b"/>
                      <a:pathLst>
                        <a:path w="1590" h="974">
                          <a:moveTo>
                            <a:pt x="1586" y="520"/>
                          </a:moveTo>
                          <a:lnTo>
                            <a:pt x="1590" y="166"/>
                          </a:lnTo>
                          <a:lnTo>
                            <a:pt x="1584" y="164"/>
                          </a:lnTo>
                          <a:lnTo>
                            <a:pt x="1580" y="616"/>
                          </a:lnTo>
                          <a:lnTo>
                            <a:pt x="986" y="578"/>
                          </a:lnTo>
                          <a:lnTo>
                            <a:pt x="978" y="650"/>
                          </a:lnTo>
                          <a:lnTo>
                            <a:pt x="952" y="614"/>
                          </a:lnTo>
                          <a:lnTo>
                            <a:pt x="908" y="626"/>
                          </a:lnTo>
                          <a:lnTo>
                            <a:pt x="824" y="638"/>
                          </a:lnTo>
                          <a:lnTo>
                            <a:pt x="754" y="534"/>
                          </a:lnTo>
                          <a:lnTo>
                            <a:pt x="762" y="464"/>
                          </a:lnTo>
                          <a:lnTo>
                            <a:pt x="714" y="476"/>
                          </a:lnTo>
                          <a:lnTo>
                            <a:pt x="744" y="346"/>
                          </a:lnTo>
                          <a:lnTo>
                            <a:pt x="710" y="326"/>
                          </a:lnTo>
                          <a:lnTo>
                            <a:pt x="644" y="168"/>
                          </a:lnTo>
                          <a:lnTo>
                            <a:pt x="668" y="24"/>
                          </a:lnTo>
                          <a:lnTo>
                            <a:pt x="662" y="22"/>
                          </a:lnTo>
                          <a:lnTo>
                            <a:pt x="636" y="166"/>
                          </a:lnTo>
                          <a:lnTo>
                            <a:pt x="708" y="332"/>
                          </a:lnTo>
                          <a:lnTo>
                            <a:pt x="736" y="346"/>
                          </a:lnTo>
                          <a:lnTo>
                            <a:pt x="706" y="484"/>
                          </a:lnTo>
                          <a:lnTo>
                            <a:pt x="756" y="472"/>
                          </a:lnTo>
                          <a:lnTo>
                            <a:pt x="746" y="534"/>
                          </a:lnTo>
                          <a:lnTo>
                            <a:pt x="818" y="642"/>
                          </a:lnTo>
                          <a:lnTo>
                            <a:pt x="910" y="632"/>
                          </a:lnTo>
                          <a:lnTo>
                            <a:pt x="948" y="618"/>
                          </a:lnTo>
                          <a:lnTo>
                            <a:pt x="976" y="656"/>
                          </a:lnTo>
                          <a:lnTo>
                            <a:pt x="948" y="964"/>
                          </a:lnTo>
                          <a:lnTo>
                            <a:pt x="452" y="864"/>
                          </a:lnTo>
                          <a:lnTo>
                            <a:pt x="502" y="598"/>
                          </a:lnTo>
                          <a:lnTo>
                            <a:pt x="492" y="572"/>
                          </a:lnTo>
                          <a:lnTo>
                            <a:pt x="560" y="436"/>
                          </a:lnTo>
                          <a:lnTo>
                            <a:pt x="530" y="342"/>
                          </a:lnTo>
                          <a:lnTo>
                            <a:pt x="592" y="2"/>
                          </a:lnTo>
                          <a:lnTo>
                            <a:pt x="584" y="0"/>
                          </a:lnTo>
                          <a:lnTo>
                            <a:pt x="524" y="342"/>
                          </a:lnTo>
                          <a:lnTo>
                            <a:pt x="532" y="368"/>
                          </a:lnTo>
                          <a:lnTo>
                            <a:pt x="400" y="334"/>
                          </a:lnTo>
                          <a:lnTo>
                            <a:pt x="284" y="350"/>
                          </a:lnTo>
                          <a:lnTo>
                            <a:pt x="110" y="318"/>
                          </a:lnTo>
                          <a:lnTo>
                            <a:pt x="100" y="234"/>
                          </a:lnTo>
                          <a:lnTo>
                            <a:pt x="0" y="206"/>
                          </a:lnTo>
                          <a:lnTo>
                            <a:pt x="0" y="212"/>
                          </a:lnTo>
                          <a:lnTo>
                            <a:pt x="96" y="238"/>
                          </a:lnTo>
                          <a:lnTo>
                            <a:pt x="104" y="324"/>
                          </a:lnTo>
                          <a:lnTo>
                            <a:pt x="284" y="356"/>
                          </a:lnTo>
                          <a:lnTo>
                            <a:pt x="400" y="340"/>
                          </a:lnTo>
                          <a:lnTo>
                            <a:pt x="534" y="378"/>
                          </a:lnTo>
                          <a:lnTo>
                            <a:pt x="554" y="436"/>
                          </a:lnTo>
                          <a:lnTo>
                            <a:pt x="486" y="572"/>
                          </a:lnTo>
                          <a:lnTo>
                            <a:pt x="494" y="598"/>
                          </a:lnTo>
                          <a:lnTo>
                            <a:pt x="444" y="862"/>
                          </a:lnTo>
                          <a:lnTo>
                            <a:pt x="446" y="862"/>
                          </a:lnTo>
                          <a:lnTo>
                            <a:pt x="446" y="866"/>
                          </a:lnTo>
                          <a:lnTo>
                            <a:pt x="442" y="866"/>
                          </a:lnTo>
                          <a:lnTo>
                            <a:pt x="442" y="870"/>
                          </a:lnTo>
                          <a:lnTo>
                            <a:pt x="680" y="918"/>
                          </a:lnTo>
                          <a:lnTo>
                            <a:pt x="682" y="914"/>
                          </a:lnTo>
                          <a:lnTo>
                            <a:pt x="688" y="914"/>
                          </a:lnTo>
                          <a:lnTo>
                            <a:pt x="688" y="920"/>
                          </a:lnTo>
                          <a:lnTo>
                            <a:pt x="948" y="974"/>
                          </a:lnTo>
                          <a:lnTo>
                            <a:pt x="948" y="970"/>
                          </a:lnTo>
                          <a:lnTo>
                            <a:pt x="954" y="972"/>
                          </a:lnTo>
                          <a:lnTo>
                            <a:pt x="992" y="584"/>
                          </a:lnTo>
                          <a:lnTo>
                            <a:pt x="1584" y="624"/>
                          </a:lnTo>
                          <a:lnTo>
                            <a:pt x="1584" y="624"/>
                          </a:lnTo>
                          <a:lnTo>
                            <a:pt x="1586" y="624"/>
                          </a:lnTo>
                          <a:lnTo>
                            <a:pt x="1586" y="524"/>
                          </a:lnTo>
                          <a:lnTo>
                            <a:pt x="1584" y="524"/>
                          </a:lnTo>
                          <a:lnTo>
                            <a:pt x="1584" y="520"/>
                          </a:lnTo>
                          <a:lnTo>
                            <a:pt x="1586" y="5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3" name="Rectangle 28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66" y="1433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4" name="Freeform 2890"/>
                    <p:cNvSpPr>
                      <a:spLocks/>
                    </p:cNvSpPr>
                    <p:nvPr/>
                  </p:nvSpPr>
                  <p:spPr bwMode="auto">
                    <a:xfrm>
                      <a:off x="1370" y="2791"/>
                      <a:ext cx="2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0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2" y="0"/>
                        </a:cxn>
                      </a:cxnLst>
                      <a:rect l="0" t="0" r="r" b="b"/>
                      <a:pathLst>
                        <a:path w="2">
                          <a:moveTo>
                            <a:pt x="2" y="0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5" name="Freeform 2891"/>
                    <p:cNvSpPr>
                      <a:spLocks/>
                    </p:cNvSpPr>
                    <p:nvPr/>
                  </p:nvSpPr>
                  <p:spPr bwMode="auto">
                    <a:xfrm>
                      <a:off x="1496" y="1629"/>
                      <a:ext cx="80" cy="590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0"/>
                        </a:cxn>
                        <a:cxn ang="0">
                          <a:pos x="0" y="590"/>
                        </a:cxn>
                        <a:cxn ang="0">
                          <a:pos x="4" y="590"/>
                        </a:cxn>
                        <a:cxn ang="0">
                          <a:pos x="80" y="2"/>
                        </a:cxn>
                        <a:cxn ang="0">
                          <a:pos x="72" y="0"/>
                        </a:cxn>
                      </a:cxnLst>
                      <a:rect l="0" t="0" r="r" b="b"/>
                      <a:pathLst>
                        <a:path w="80" h="590">
                          <a:moveTo>
                            <a:pt x="72" y="0"/>
                          </a:moveTo>
                          <a:lnTo>
                            <a:pt x="0" y="590"/>
                          </a:lnTo>
                          <a:lnTo>
                            <a:pt x="4" y="590"/>
                          </a:lnTo>
                          <a:lnTo>
                            <a:pt x="80" y="2"/>
                          </a:lnTo>
                          <a:lnTo>
                            <a:pt x="7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6" name="Freeform 2892"/>
                    <p:cNvSpPr>
                      <a:spLocks/>
                    </p:cNvSpPr>
                    <p:nvPr/>
                  </p:nvSpPr>
                  <p:spPr bwMode="auto">
                    <a:xfrm>
                      <a:off x="766" y="1433"/>
                      <a:ext cx="734" cy="1358"/>
                    </a:xfrm>
                    <a:custGeom>
                      <a:avLst/>
                      <a:gdLst/>
                      <a:ahLst/>
                      <a:cxnLst>
                        <a:cxn ang="0">
                          <a:pos x="618" y="1262"/>
                        </a:cxn>
                        <a:cxn ang="0">
                          <a:pos x="668" y="1154"/>
                        </a:cxn>
                        <a:cxn ang="0">
                          <a:pos x="680" y="1140"/>
                        </a:cxn>
                        <a:cxn ang="0">
                          <a:pos x="648" y="1044"/>
                        </a:cxn>
                        <a:cxn ang="0">
                          <a:pos x="678" y="896"/>
                        </a:cxn>
                        <a:cxn ang="0">
                          <a:pos x="718" y="910"/>
                        </a:cxn>
                        <a:cxn ang="0">
                          <a:pos x="734" y="790"/>
                        </a:cxn>
                        <a:cxn ang="0">
                          <a:pos x="730" y="788"/>
                        </a:cxn>
                        <a:cxn ang="0">
                          <a:pos x="730" y="786"/>
                        </a:cxn>
                        <a:cxn ang="0">
                          <a:pos x="716" y="904"/>
                        </a:cxn>
                        <a:cxn ang="0">
                          <a:pos x="676" y="892"/>
                        </a:cxn>
                        <a:cxn ang="0">
                          <a:pos x="646" y="1040"/>
                        </a:cxn>
                        <a:cxn ang="0">
                          <a:pos x="262" y="482"/>
                        </a:cxn>
                        <a:cxn ang="0">
                          <a:pos x="272" y="454"/>
                        </a:cxn>
                        <a:cxn ang="0">
                          <a:pos x="262" y="426"/>
                        </a:cxn>
                        <a:cxn ang="0">
                          <a:pos x="338" y="98"/>
                        </a:cxn>
                        <a:cxn ang="0">
                          <a:pos x="564" y="144"/>
                        </a:cxn>
                        <a:cxn ang="0">
                          <a:pos x="566" y="140"/>
                        </a:cxn>
                        <a:cxn ang="0">
                          <a:pos x="338" y="9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8"/>
                        </a:cxn>
                        <a:cxn ang="0">
                          <a:pos x="334" y="98"/>
                        </a:cxn>
                        <a:cxn ang="0">
                          <a:pos x="256" y="426"/>
                        </a:cxn>
                        <a:cxn ang="0">
                          <a:pos x="266" y="454"/>
                        </a:cxn>
                        <a:cxn ang="0">
                          <a:pos x="256" y="482"/>
                        </a:cxn>
                        <a:cxn ang="0">
                          <a:pos x="644" y="1044"/>
                        </a:cxn>
                        <a:cxn ang="0">
                          <a:pos x="674" y="1140"/>
                        </a:cxn>
                        <a:cxn ang="0">
                          <a:pos x="664" y="1150"/>
                        </a:cxn>
                        <a:cxn ang="0">
                          <a:pos x="614" y="1260"/>
                        </a:cxn>
                        <a:cxn ang="0">
                          <a:pos x="626" y="1314"/>
                        </a:cxn>
                        <a:cxn ang="0">
                          <a:pos x="600" y="1354"/>
                        </a:cxn>
                        <a:cxn ang="0">
                          <a:pos x="604" y="1358"/>
                        </a:cxn>
                        <a:cxn ang="0">
                          <a:pos x="606" y="1358"/>
                        </a:cxn>
                        <a:cxn ang="0">
                          <a:pos x="630" y="1316"/>
                        </a:cxn>
                        <a:cxn ang="0">
                          <a:pos x="618" y="1262"/>
                        </a:cxn>
                      </a:cxnLst>
                      <a:rect l="0" t="0" r="r" b="b"/>
                      <a:pathLst>
                        <a:path w="734" h="1358">
                          <a:moveTo>
                            <a:pt x="618" y="1262"/>
                          </a:moveTo>
                          <a:lnTo>
                            <a:pt x="668" y="1154"/>
                          </a:lnTo>
                          <a:lnTo>
                            <a:pt x="680" y="1140"/>
                          </a:lnTo>
                          <a:lnTo>
                            <a:pt x="648" y="1044"/>
                          </a:lnTo>
                          <a:lnTo>
                            <a:pt x="678" y="896"/>
                          </a:lnTo>
                          <a:lnTo>
                            <a:pt x="718" y="910"/>
                          </a:lnTo>
                          <a:lnTo>
                            <a:pt x="734" y="790"/>
                          </a:lnTo>
                          <a:lnTo>
                            <a:pt x="730" y="788"/>
                          </a:lnTo>
                          <a:lnTo>
                            <a:pt x="730" y="786"/>
                          </a:lnTo>
                          <a:lnTo>
                            <a:pt x="716" y="904"/>
                          </a:lnTo>
                          <a:lnTo>
                            <a:pt x="676" y="892"/>
                          </a:lnTo>
                          <a:lnTo>
                            <a:pt x="646" y="1040"/>
                          </a:lnTo>
                          <a:lnTo>
                            <a:pt x="262" y="482"/>
                          </a:lnTo>
                          <a:lnTo>
                            <a:pt x="272" y="454"/>
                          </a:lnTo>
                          <a:lnTo>
                            <a:pt x="262" y="426"/>
                          </a:lnTo>
                          <a:lnTo>
                            <a:pt x="338" y="98"/>
                          </a:lnTo>
                          <a:lnTo>
                            <a:pt x="564" y="144"/>
                          </a:lnTo>
                          <a:lnTo>
                            <a:pt x="566" y="140"/>
                          </a:lnTo>
                          <a:lnTo>
                            <a:pt x="338" y="92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8"/>
                          </a:lnTo>
                          <a:lnTo>
                            <a:pt x="334" y="98"/>
                          </a:lnTo>
                          <a:lnTo>
                            <a:pt x="256" y="426"/>
                          </a:lnTo>
                          <a:lnTo>
                            <a:pt x="266" y="454"/>
                          </a:lnTo>
                          <a:lnTo>
                            <a:pt x="256" y="482"/>
                          </a:lnTo>
                          <a:lnTo>
                            <a:pt x="644" y="1044"/>
                          </a:lnTo>
                          <a:lnTo>
                            <a:pt x="674" y="1140"/>
                          </a:lnTo>
                          <a:lnTo>
                            <a:pt x="664" y="1150"/>
                          </a:lnTo>
                          <a:lnTo>
                            <a:pt x="614" y="1260"/>
                          </a:lnTo>
                          <a:lnTo>
                            <a:pt x="626" y="1314"/>
                          </a:lnTo>
                          <a:lnTo>
                            <a:pt x="600" y="1354"/>
                          </a:lnTo>
                          <a:lnTo>
                            <a:pt x="604" y="1358"/>
                          </a:lnTo>
                          <a:lnTo>
                            <a:pt x="606" y="1358"/>
                          </a:lnTo>
                          <a:lnTo>
                            <a:pt x="630" y="1316"/>
                          </a:lnTo>
                          <a:lnTo>
                            <a:pt x="618" y="12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7" name="Freeform 2893"/>
                    <p:cNvSpPr>
                      <a:spLocks/>
                    </p:cNvSpPr>
                    <p:nvPr/>
                  </p:nvSpPr>
                  <p:spPr bwMode="auto">
                    <a:xfrm>
                      <a:off x="1330" y="1573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4" y="4"/>
                        </a:cxn>
                        <a:cxn ang="0">
                          <a:pos x="4" y="0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0"/>
                          </a:move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4" y="4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8" name="Freeform 2894"/>
                    <p:cNvSpPr>
                      <a:spLocks/>
                    </p:cNvSpPr>
                    <p:nvPr/>
                  </p:nvSpPr>
                  <p:spPr bwMode="auto">
                    <a:xfrm>
                      <a:off x="1568" y="1625"/>
                      <a:ext cx="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8" y="6"/>
                        </a:cxn>
                        <a:cxn ang="0">
                          <a:pos x="8" y="0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8" y="0"/>
                          </a:move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8" y="6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9" name="Freeform 2895"/>
                    <p:cNvSpPr>
                      <a:spLocks/>
                    </p:cNvSpPr>
                    <p:nvPr/>
                  </p:nvSpPr>
                  <p:spPr bwMode="auto">
                    <a:xfrm>
                      <a:off x="3476" y="3155"/>
                      <a:ext cx="4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0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4" y="0"/>
                        </a:cxn>
                      </a:cxnLst>
                      <a:rect l="0" t="0" r="r" b="b"/>
                      <a:pathLst>
                        <a:path w="4">
                          <a:moveTo>
                            <a:pt x="4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0" name="Freeform 2896"/>
                    <p:cNvSpPr>
                      <a:spLocks/>
                    </p:cNvSpPr>
                    <p:nvPr/>
                  </p:nvSpPr>
                  <p:spPr bwMode="auto">
                    <a:xfrm>
                      <a:off x="2174" y="2981"/>
                      <a:ext cx="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</a:cxnLst>
                      <a:rect l="0" t="0" r="r" b="b"/>
                      <a:pathLst>
                        <a:path w="2" h="4">
                          <a:moveTo>
                            <a:pt x="2" y="4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1" name="Freeform 2897"/>
                    <p:cNvSpPr>
                      <a:spLocks/>
                    </p:cNvSpPr>
                    <p:nvPr/>
                  </p:nvSpPr>
                  <p:spPr bwMode="auto">
                    <a:xfrm>
                      <a:off x="1910" y="3007"/>
                      <a:ext cx="8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8" y="2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8" h="2">
                          <a:moveTo>
                            <a:pt x="0" y="0"/>
                          </a:moveTo>
                          <a:lnTo>
                            <a:pt x="8" y="2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2" name="Freeform 2898"/>
                    <p:cNvSpPr>
                      <a:spLocks/>
                    </p:cNvSpPr>
                    <p:nvPr/>
                  </p:nvSpPr>
                  <p:spPr bwMode="auto">
                    <a:xfrm>
                      <a:off x="3410" y="2759"/>
                      <a:ext cx="92" cy="396"/>
                    </a:xfrm>
                    <a:custGeom>
                      <a:avLst/>
                      <a:gdLst/>
                      <a:ahLst/>
                      <a:cxnLst>
                        <a:cxn ang="0">
                          <a:pos x="92" y="254"/>
                        </a:cxn>
                        <a:cxn ang="0">
                          <a:pos x="24" y="134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18" y="136"/>
                        </a:cxn>
                        <a:cxn ang="0">
                          <a:pos x="88" y="254"/>
                        </a:cxn>
                        <a:cxn ang="0">
                          <a:pos x="78" y="350"/>
                        </a:cxn>
                        <a:cxn ang="0">
                          <a:pos x="64" y="394"/>
                        </a:cxn>
                        <a:cxn ang="0">
                          <a:pos x="66" y="396"/>
                        </a:cxn>
                        <a:cxn ang="0">
                          <a:pos x="70" y="396"/>
                        </a:cxn>
                        <a:cxn ang="0">
                          <a:pos x="84" y="352"/>
                        </a:cxn>
                        <a:cxn ang="0">
                          <a:pos x="92" y="254"/>
                        </a:cxn>
                      </a:cxnLst>
                      <a:rect l="0" t="0" r="r" b="b"/>
                      <a:pathLst>
                        <a:path w="92" h="396">
                          <a:moveTo>
                            <a:pt x="92" y="254"/>
                          </a:moveTo>
                          <a:lnTo>
                            <a:pt x="24" y="134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18" y="136"/>
                          </a:lnTo>
                          <a:lnTo>
                            <a:pt x="88" y="254"/>
                          </a:lnTo>
                          <a:lnTo>
                            <a:pt x="78" y="350"/>
                          </a:lnTo>
                          <a:lnTo>
                            <a:pt x="64" y="394"/>
                          </a:lnTo>
                          <a:lnTo>
                            <a:pt x="66" y="396"/>
                          </a:lnTo>
                          <a:lnTo>
                            <a:pt x="70" y="396"/>
                          </a:lnTo>
                          <a:lnTo>
                            <a:pt x="84" y="352"/>
                          </a:lnTo>
                          <a:lnTo>
                            <a:pt x="92" y="2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3" name="Rectangle 28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6" y="2219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4" name="Freeform 2900"/>
                    <p:cNvSpPr>
                      <a:spLocks/>
                    </p:cNvSpPr>
                    <p:nvPr/>
                  </p:nvSpPr>
                  <p:spPr bwMode="auto">
                    <a:xfrm>
                      <a:off x="1500" y="1335"/>
                      <a:ext cx="1918" cy="1672"/>
                    </a:xfrm>
                    <a:custGeom>
                      <a:avLst/>
                      <a:gdLst/>
                      <a:ahLst/>
                      <a:cxnLst>
                        <a:cxn ang="0">
                          <a:pos x="1038" y="1058"/>
                        </a:cxn>
                        <a:cxn ang="0">
                          <a:pos x="1320" y="1284"/>
                        </a:cxn>
                        <a:cxn ang="0">
                          <a:pos x="1796" y="1340"/>
                        </a:cxn>
                        <a:cxn ang="0">
                          <a:pos x="1910" y="1424"/>
                        </a:cxn>
                        <a:cxn ang="0">
                          <a:pos x="1918" y="1420"/>
                        </a:cxn>
                        <a:cxn ang="0">
                          <a:pos x="1874" y="1366"/>
                        </a:cxn>
                        <a:cxn ang="0">
                          <a:pos x="1864" y="1366"/>
                        </a:cxn>
                        <a:cxn ang="0">
                          <a:pos x="1798" y="1334"/>
                        </a:cxn>
                        <a:cxn ang="0">
                          <a:pos x="1326" y="1280"/>
                        </a:cxn>
                        <a:cxn ang="0">
                          <a:pos x="1058" y="1050"/>
                        </a:cxn>
                        <a:cxn ang="0">
                          <a:pos x="1830" y="954"/>
                        </a:cxn>
                        <a:cxn ang="0">
                          <a:pos x="1138" y="972"/>
                        </a:cxn>
                        <a:cxn ang="0">
                          <a:pos x="1134" y="974"/>
                        </a:cxn>
                        <a:cxn ang="0">
                          <a:pos x="1052" y="974"/>
                        </a:cxn>
                        <a:cxn ang="0">
                          <a:pos x="508" y="498"/>
                        </a:cxn>
                        <a:cxn ang="0">
                          <a:pos x="1128" y="616"/>
                        </a:cxn>
                        <a:cxn ang="0">
                          <a:pos x="1128" y="618"/>
                        </a:cxn>
                        <a:cxn ang="0">
                          <a:pos x="1734" y="610"/>
                        </a:cxn>
                        <a:cxn ang="0">
                          <a:pos x="1726" y="604"/>
                        </a:cxn>
                        <a:cxn ang="0">
                          <a:pos x="1710" y="542"/>
                        </a:cxn>
                        <a:cxn ang="0">
                          <a:pos x="1726" y="604"/>
                        </a:cxn>
                        <a:cxn ang="0">
                          <a:pos x="1126" y="518"/>
                        </a:cxn>
                        <a:cxn ang="0">
                          <a:pos x="972" y="252"/>
                        </a:cxn>
                        <a:cxn ang="0">
                          <a:pos x="972" y="248"/>
                        </a:cxn>
                        <a:cxn ang="0">
                          <a:pos x="976" y="0"/>
                        </a:cxn>
                        <a:cxn ang="0">
                          <a:pos x="974" y="0"/>
                        </a:cxn>
                        <a:cxn ang="0">
                          <a:pos x="966" y="510"/>
                        </a:cxn>
                        <a:cxn ang="0">
                          <a:pos x="316" y="468"/>
                        </a:cxn>
                        <a:cxn ang="0">
                          <a:pos x="342" y="348"/>
                        </a:cxn>
                        <a:cxn ang="0">
                          <a:pos x="336" y="350"/>
                        </a:cxn>
                        <a:cxn ang="0">
                          <a:pos x="500" y="498"/>
                        </a:cxn>
                        <a:cxn ang="0">
                          <a:pos x="0" y="884"/>
                        </a:cxn>
                        <a:cxn ang="0">
                          <a:pos x="452" y="968"/>
                        </a:cxn>
                        <a:cxn ang="0">
                          <a:pos x="418" y="1672"/>
                        </a:cxn>
                        <a:cxn ang="0">
                          <a:pos x="1050" y="982"/>
                        </a:cxn>
                        <a:cxn ang="0">
                          <a:pos x="1030" y="1050"/>
                        </a:cxn>
                        <a:cxn ang="0">
                          <a:pos x="672" y="1602"/>
                        </a:cxn>
                        <a:cxn ang="0">
                          <a:pos x="674" y="1646"/>
                        </a:cxn>
                        <a:cxn ang="0">
                          <a:pos x="676" y="1610"/>
                        </a:cxn>
                      </a:cxnLst>
                      <a:rect l="0" t="0" r="r" b="b"/>
                      <a:pathLst>
                        <a:path w="1918" h="1672">
                          <a:moveTo>
                            <a:pt x="1046" y="1620"/>
                          </a:moveTo>
                          <a:lnTo>
                            <a:pt x="1038" y="1058"/>
                          </a:lnTo>
                          <a:lnTo>
                            <a:pt x="1308" y="1048"/>
                          </a:lnTo>
                          <a:lnTo>
                            <a:pt x="1320" y="1284"/>
                          </a:lnTo>
                          <a:lnTo>
                            <a:pt x="1528" y="1352"/>
                          </a:lnTo>
                          <a:lnTo>
                            <a:pt x="1796" y="1340"/>
                          </a:lnTo>
                          <a:lnTo>
                            <a:pt x="1906" y="1386"/>
                          </a:lnTo>
                          <a:lnTo>
                            <a:pt x="1910" y="1424"/>
                          </a:lnTo>
                          <a:lnTo>
                            <a:pt x="1910" y="1420"/>
                          </a:lnTo>
                          <a:lnTo>
                            <a:pt x="1918" y="1420"/>
                          </a:lnTo>
                          <a:lnTo>
                            <a:pt x="1914" y="1382"/>
                          </a:lnTo>
                          <a:lnTo>
                            <a:pt x="1874" y="1366"/>
                          </a:lnTo>
                          <a:lnTo>
                            <a:pt x="1874" y="1370"/>
                          </a:lnTo>
                          <a:lnTo>
                            <a:pt x="1864" y="1366"/>
                          </a:lnTo>
                          <a:lnTo>
                            <a:pt x="1864" y="1362"/>
                          </a:lnTo>
                          <a:lnTo>
                            <a:pt x="1798" y="1334"/>
                          </a:lnTo>
                          <a:lnTo>
                            <a:pt x="1528" y="1348"/>
                          </a:lnTo>
                          <a:lnTo>
                            <a:pt x="1326" y="1280"/>
                          </a:lnTo>
                          <a:lnTo>
                            <a:pt x="1312" y="1042"/>
                          </a:lnTo>
                          <a:lnTo>
                            <a:pt x="1058" y="1050"/>
                          </a:lnTo>
                          <a:lnTo>
                            <a:pt x="1056" y="982"/>
                          </a:lnTo>
                          <a:lnTo>
                            <a:pt x="1830" y="954"/>
                          </a:lnTo>
                          <a:lnTo>
                            <a:pt x="1828" y="948"/>
                          </a:lnTo>
                          <a:lnTo>
                            <a:pt x="1138" y="972"/>
                          </a:lnTo>
                          <a:lnTo>
                            <a:pt x="1138" y="974"/>
                          </a:lnTo>
                          <a:lnTo>
                            <a:pt x="1134" y="974"/>
                          </a:lnTo>
                          <a:lnTo>
                            <a:pt x="1134" y="972"/>
                          </a:lnTo>
                          <a:lnTo>
                            <a:pt x="1052" y="974"/>
                          </a:lnTo>
                          <a:lnTo>
                            <a:pt x="458" y="964"/>
                          </a:lnTo>
                          <a:lnTo>
                            <a:pt x="508" y="498"/>
                          </a:lnTo>
                          <a:lnTo>
                            <a:pt x="1120" y="524"/>
                          </a:lnTo>
                          <a:lnTo>
                            <a:pt x="1128" y="616"/>
                          </a:lnTo>
                          <a:lnTo>
                            <a:pt x="1128" y="616"/>
                          </a:lnTo>
                          <a:lnTo>
                            <a:pt x="1128" y="618"/>
                          </a:lnTo>
                          <a:lnTo>
                            <a:pt x="1736" y="610"/>
                          </a:lnTo>
                          <a:lnTo>
                            <a:pt x="1734" y="610"/>
                          </a:lnTo>
                          <a:lnTo>
                            <a:pt x="1726" y="610"/>
                          </a:lnTo>
                          <a:lnTo>
                            <a:pt x="1726" y="604"/>
                          </a:lnTo>
                          <a:lnTo>
                            <a:pt x="1732" y="604"/>
                          </a:lnTo>
                          <a:lnTo>
                            <a:pt x="1710" y="542"/>
                          </a:lnTo>
                          <a:lnTo>
                            <a:pt x="1704" y="542"/>
                          </a:lnTo>
                          <a:lnTo>
                            <a:pt x="1726" y="604"/>
                          </a:lnTo>
                          <a:lnTo>
                            <a:pt x="1132" y="612"/>
                          </a:lnTo>
                          <a:lnTo>
                            <a:pt x="1126" y="518"/>
                          </a:lnTo>
                          <a:lnTo>
                            <a:pt x="968" y="514"/>
                          </a:lnTo>
                          <a:lnTo>
                            <a:pt x="972" y="252"/>
                          </a:lnTo>
                          <a:lnTo>
                            <a:pt x="972" y="252"/>
                          </a:lnTo>
                          <a:lnTo>
                            <a:pt x="972" y="248"/>
                          </a:lnTo>
                          <a:lnTo>
                            <a:pt x="972" y="248"/>
                          </a:lnTo>
                          <a:lnTo>
                            <a:pt x="976" y="0"/>
                          </a:lnTo>
                          <a:lnTo>
                            <a:pt x="974" y="0"/>
                          </a:lnTo>
                          <a:lnTo>
                            <a:pt x="974" y="0"/>
                          </a:lnTo>
                          <a:lnTo>
                            <a:pt x="972" y="0"/>
                          </a:lnTo>
                          <a:lnTo>
                            <a:pt x="966" y="510"/>
                          </a:lnTo>
                          <a:lnTo>
                            <a:pt x="508" y="496"/>
                          </a:lnTo>
                          <a:lnTo>
                            <a:pt x="316" y="468"/>
                          </a:lnTo>
                          <a:lnTo>
                            <a:pt x="344" y="348"/>
                          </a:lnTo>
                          <a:lnTo>
                            <a:pt x="342" y="348"/>
                          </a:lnTo>
                          <a:lnTo>
                            <a:pt x="342" y="352"/>
                          </a:lnTo>
                          <a:lnTo>
                            <a:pt x="336" y="350"/>
                          </a:lnTo>
                          <a:lnTo>
                            <a:pt x="312" y="472"/>
                          </a:lnTo>
                          <a:lnTo>
                            <a:pt x="500" y="498"/>
                          </a:lnTo>
                          <a:lnTo>
                            <a:pt x="452" y="964"/>
                          </a:lnTo>
                          <a:lnTo>
                            <a:pt x="0" y="884"/>
                          </a:lnTo>
                          <a:lnTo>
                            <a:pt x="0" y="888"/>
                          </a:lnTo>
                          <a:lnTo>
                            <a:pt x="452" y="968"/>
                          </a:lnTo>
                          <a:lnTo>
                            <a:pt x="410" y="1672"/>
                          </a:lnTo>
                          <a:lnTo>
                            <a:pt x="418" y="1672"/>
                          </a:lnTo>
                          <a:lnTo>
                            <a:pt x="458" y="968"/>
                          </a:lnTo>
                          <a:lnTo>
                            <a:pt x="1050" y="982"/>
                          </a:lnTo>
                          <a:lnTo>
                            <a:pt x="1050" y="1050"/>
                          </a:lnTo>
                          <a:lnTo>
                            <a:pt x="1030" y="1050"/>
                          </a:lnTo>
                          <a:lnTo>
                            <a:pt x="1038" y="1610"/>
                          </a:lnTo>
                          <a:lnTo>
                            <a:pt x="672" y="1602"/>
                          </a:lnTo>
                          <a:lnTo>
                            <a:pt x="670" y="1642"/>
                          </a:lnTo>
                          <a:lnTo>
                            <a:pt x="674" y="1646"/>
                          </a:lnTo>
                          <a:lnTo>
                            <a:pt x="676" y="1648"/>
                          </a:lnTo>
                          <a:lnTo>
                            <a:pt x="676" y="1610"/>
                          </a:lnTo>
                          <a:lnTo>
                            <a:pt x="1046" y="16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5" name="Freeform 2901"/>
                    <p:cNvSpPr>
                      <a:spLocks/>
                    </p:cNvSpPr>
                    <p:nvPr/>
                  </p:nvSpPr>
                  <p:spPr bwMode="auto">
                    <a:xfrm>
                      <a:off x="3104" y="1481"/>
                      <a:ext cx="106" cy="394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136"/>
                        </a:cxn>
                        <a:cxn ang="0">
                          <a:pos x="8" y="0"/>
                        </a:cxn>
                        <a:cxn ang="0">
                          <a:pos x="0" y="2"/>
                        </a:cxn>
                        <a:cxn ang="0">
                          <a:pos x="4" y="140"/>
                        </a:cxn>
                        <a:cxn ang="0">
                          <a:pos x="98" y="394"/>
                        </a:cxn>
                        <a:cxn ang="0">
                          <a:pos x="106" y="394"/>
                        </a:cxn>
                        <a:cxn ang="0">
                          <a:pos x="12" y="136"/>
                        </a:cxn>
                      </a:cxnLst>
                      <a:rect l="0" t="0" r="r" b="b"/>
                      <a:pathLst>
                        <a:path w="106" h="394">
                          <a:moveTo>
                            <a:pt x="12" y="136"/>
                          </a:moveTo>
                          <a:lnTo>
                            <a:pt x="8" y="0"/>
                          </a:lnTo>
                          <a:lnTo>
                            <a:pt x="0" y="2"/>
                          </a:lnTo>
                          <a:lnTo>
                            <a:pt x="4" y="140"/>
                          </a:lnTo>
                          <a:lnTo>
                            <a:pt x="98" y="394"/>
                          </a:lnTo>
                          <a:lnTo>
                            <a:pt x="106" y="394"/>
                          </a:lnTo>
                          <a:lnTo>
                            <a:pt x="12" y="13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6" name="Freeform 2902"/>
                    <p:cNvSpPr>
                      <a:spLocks/>
                    </p:cNvSpPr>
                    <p:nvPr/>
                  </p:nvSpPr>
                  <p:spPr bwMode="auto">
                    <a:xfrm>
                      <a:off x="3014" y="847"/>
                      <a:ext cx="98" cy="634"/>
                    </a:xfrm>
                    <a:custGeom>
                      <a:avLst/>
                      <a:gdLst/>
                      <a:ahLst/>
                      <a:cxnLst>
                        <a:cxn ang="0">
                          <a:pos x="98" y="626"/>
                        </a:cxn>
                        <a:cxn ang="0">
                          <a:pos x="92" y="448"/>
                        </a:cxn>
                        <a:cxn ang="0">
                          <a:pos x="62" y="410"/>
                        </a:cxn>
                        <a:cxn ang="0">
                          <a:pos x="80" y="378"/>
                        </a:cxn>
                        <a:cxn ang="0">
                          <a:pos x="6" y="2"/>
                        </a:cxn>
                        <a:cxn ang="0">
                          <a:pos x="0" y="0"/>
                        </a:cxn>
                        <a:cxn ang="0">
                          <a:pos x="74" y="378"/>
                        </a:cxn>
                        <a:cxn ang="0">
                          <a:pos x="54" y="410"/>
                        </a:cxn>
                        <a:cxn ang="0">
                          <a:pos x="84" y="448"/>
                        </a:cxn>
                        <a:cxn ang="0">
                          <a:pos x="90" y="634"/>
                        </a:cxn>
                        <a:cxn ang="0">
                          <a:pos x="90" y="626"/>
                        </a:cxn>
                        <a:cxn ang="0">
                          <a:pos x="98" y="626"/>
                        </a:cxn>
                      </a:cxnLst>
                      <a:rect l="0" t="0" r="r" b="b"/>
                      <a:pathLst>
                        <a:path w="98" h="634">
                          <a:moveTo>
                            <a:pt x="98" y="626"/>
                          </a:moveTo>
                          <a:lnTo>
                            <a:pt x="92" y="448"/>
                          </a:lnTo>
                          <a:lnTo>
                            <a:pt x="62" y="410"/>
                          </a:lnTo>
                          <a:lnTo>
                            <a:pt x="80" y="378"/>
                          </a:lnTo>
                          <a:lnTo>
                            <a:pt x="6" y="2"/>
                          </a:lnTo>
                          <a:lnTo>
                            <a:pt x="0" y="0"/>
                          </a:lnTo>
                          <a:lnTo>
                            <a:pt x="74" y="378"/>
                          </a:lnTo>
                          <a:lnTo>
                            <a:pt x="54" y="410"/>
                          </a:lnTo>
                          <a:lnTo>
                            <a:pt x="84" y="448"/>
                          </a:lnTo>
                          <a:lnTo>
                            <a:pt x="90" y="634"/>
                          </a:lnTo>
                          <a:lnTo>
                            <a:pt x="90" y="626"/>
                          </a:lnTo>
                          <a:lnTo>
                            <a:pt x="98" y="6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7" name="Rectangle 29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28" y="1951"/>
                      <a:ext cx="1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8" name="Rectangle 29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34" y="2307"/>
                      <a:ext cx="4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9" name="Freeform 2905"/>
                    <p:cNvSpPr>
                      <a:spLocks/>
                    </p:cNvSpPr>
                    <p:nvPr/>
                  </p:nvSpPr>
                  <p:spPr bwMode="auto">
                    <a:xfrm>
                      <a:off x="3202" y="1875"/>
                      <a:ext cx="8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2" y="2"/>
                        </a:cxn>
                        <a:cxn ang="0">
                          <a:pos x="8" y="2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8" h="2">
                          <a:moveTo>
                            <a:pt x="0" y="0"/>
                          </a:moveTo>
                          <a:lnTo>
                            <a:pt x="2" y="2"/>
                          </a:lnTo>
                          <a:lnTo>
                            <a:pt x="8" y="2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0" name="Freeform 2906"/>
                    <p:cNvSpPr>
                      <a:spLocks/>
                    </p:cNvSpPr>
                    <p:nvPr/>
                  </p:nvSpPr>
                  <p:spPr bwMode="auto">
                    <a:xfrm>
                      <a:off x="1836" y="1681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6"/>
                        </a:cxn>
                        <a:cxn ang="0">
                          <a:pos x="6" y="2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0" y="4"/>
                          </a:moveTo>
                          <a:lnTo>
                            <a:pt x="6" y="6"/>
                          </a:lnTo>
                          <a:lnTo>
                            <a:pt x="6" y="2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1" name="Rectangle 29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72" y="1335"/>
                      <a:ext cx="2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2" name="Freeform 2908"/>
                    <p:cNvSpPr>
                      <a:spLocks/>
                    </p:cNvSpPr>
                    <p:nvPr/>
                  </p:nvSpPr>
                  <p:spPr bwMode="auto">
                    <a:xfrm>
                      <a:off x="1496" y="2219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4" y="4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4" y="4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3" name="Freeform 2909"/>
                    <p:cNvSpPr>
                      <a:spLocks/>
                    </p:cNvSpPr>
                    <p:nvPr/>
                  </p:nvSpPr>
                  <p:spPr bwMode="auto">
                    <a:xfrm>
                      <a:off x="2472" y="1581"/>
                      <a:ext cx="644" cy="62"/>
                    </a:xfrm>
                    <a:custGeom>
                      <a:avLst/>
                      <a:gdLst/>
                      <a:ahLst/>
                      <a:cxnLst>
                        <a:cxn ang="0">
                          <a:pos x="644" y="62"/>
                        </a:cxn>
                        <a:cxn ang="0">
                          <a:pos x="642" y="54"/>
                        </a:cxn>
                        <a:cxn ang="0">
                          <a:pos x="474" y="0"/>
                        </a:cxn>
                        <a:cxn ang="0">
                          <a:pos x="0" y="2"/>
                        </a:cxn>
                        <a:cxn ang="0">
                          <a:pos x="0" y="6"/>
                        </a:cxn>
                        <a:cxn ang="0">
                          <a:pos x="474" y="4"/>
                        </a:cxn>
                        <a:cxn ang="0">
                          <a:pos x="644" y="62"/>
                        </a:cxn>
                      </a:cxnLst>
                      <a:rect l="0" t="0" r="r" b="b"/>
                      <a:pathLst>
                        <a:path w="644" h="62">
                          <a:moveTo>
                            <a:pt x="644" y="62"/>
                          </a:moveTo>
                          <a:lnTo>
                            <a:pt x="642" y="54"/>
                          </a:lnTo>
                          <a:lnTo>
                            <a:pt x="474" y="0"/>
                          </a:lnTo>
                          <a:lnTo>
                            <a:pt x="0" y="2"/>
                          </a:lnTo>
                          <a:lnTo>
                            <a:pt x="0" y="6"/>
                          </a:lnTo>
                          <a:lnTo>
                            <a:pt x="474" y="4"/>
                          </a:lnTo>
                          <a:lnTo>
                            <a:pt x="644" y="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4" name="Rectangle 29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72" y="1583"/>
                      <a:ext cx="1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5" name="Freeform 2911"/>
                    <p:cNvSpPr>
                      <a:spLocks/>
                    </p:cNvSpPr>
                    <p:nvPr/>
                  </p:nvSpPr>
                  <p:spPr bwMode="auto">
                    <a:xfrm>
                      <a:off x="3896" y="1623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4"/>
                        </a:cxn>
                        <a:cxn ang="0">
                          <a:pos x="4" y="4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  <a:cxn ang="0">
                          <a:pos x="2" y="6"/>
                        </a:cxn>
                        <a:cxn ang="0">
                          <a:pos x="4" y="4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4" y="4"/>
                          </a:moveTo>
                          <a:lnTo>
                            <a:pt x="4" y="4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lnTo>
                            <a:pt x="2" y="6"/>
                          </a:lnTo>
                          <a:lnTo>
                            <a:pt x="4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6" name="Freeform 2912"/>
                    <p:cNvSpPr>
                      <a:spLocks/>
                    </p:cNvSpPr>
                    <p:nvPr/>
                  </p:nvSpPr>
                  <p:spPr bwMode="auto">
                    <a:xfrm>
                      <a:off x="3440" y="1043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4"/>
                        </a:cxn>
                        <a:cxn ang="0">
                          <a:pos x="0" y="6"/>
                        </a:cxn>
                        <a:cxn ang="0">
                          <a:pos x="4" y="6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6" y="0"/>
                          </a:moveTo>
                          <a:lnTo>
                            <a:pt x="0" y="4"/>
                          </a:lnTo>
                          <a:lnTo>
                            <a:pt x="0" y="6"/>
                          </a:lnTo>
                          <a:lnTo>
                            <a:pt x="4" y="6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7" name="Freeform 2913"/>
                    <p:cNvSpPr>
                      <a:spLocks/>
                    </p:cNvSpPr>
                    <p:nvPr/>
                  </p:nvSpPr>
                  <p:spPr bwMode="auto">
                    <a:xfrm>
                      <a:off x="3362" y="1049"/>
                      <a:ext cx="576" cy="118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30"/>
                        </a:cxn>
                        <a:cxn ang="0">
                          <a:pos x="30" y="268"/>
                        </a:cxn>
                        <a:cxn ang="0">
                          <a:pos x="168" y="352"/>
                        </a:cxn>
                        <a:cxn ang="0">
                          <a:pos x="178" y="410"/>
                        </a:cxn>
                        <a:cxn ang="0">
                          <a:pos x="194" y="484"/>
                        </a:cxn>
                        <a:cxn ang="0">
                          <a:pos x="266" y="554"/>
                        </a:cxn>
                        <a:cxn ang="0">
                          <a:pos x="274" y="610"/>
                        </a:cxn>
                        <a:cxn ang="0">
                          <a:pos x="214" y="676"/>
                        </a:cxn>
                        <a:cxn ang="0">
                          <a:pos x="234" y="716"/>
                        </a:cxn>
                        <a:cxn ang="0">
                          <a:pos x="194" y="786"/>
                        </a:cxn>
                        <a:cxn ang="0">
                          <a:pos x="194" y="816"/>
                        </a:cxn>
                        <a:cxn ang="0">
                          <a:pos x="196" y="816"/>
                        </a:cxn>
                        <a:cxn ang="0">
                          <a:pos x="196" y="820"/>
                        </a:cxn>
                        <a:cxn ang="0">
                          <a:pos x="194" y="820"/>
                        </a:cxn>
                        <a:cxn ang="0">
                          <a:pos x="194" y="834"/>
                        </a:cxn>
                        <a:cxn ang="0">
                          <a:pos x="292" y="960"/>
                        </a:cxn>
                        <a:cxn ang="0">
                          <a:pos x="324" y="960"/>
                        </a:cxn>
                        <a:cxn ang="0">
                          <a:pos x="324" y="1040"/>
                        </a:cxn>
                        <a:cxn ang="0">
                          <a:pos x="404" y="1098"/>
                        </a:cxn>
                        <a:cxn ang="0">
                          <a:pos x="434" y="1180"/>
                        </a:cxn>
                        <a:cxn ang="0">
                          <a:pos x="456" y="1136"/>
                        </a:cxn>
                        <a:cxn ang="0">
                          <a:pos x="506" y="1162"/>
                        </a:cxn>
                        <a:cxn ang="0">
                          <a:pos x="548" y="1106"/>
                        </a:cxn>
                        <a:cxn ang="0">
                          <a:pos x="560" y="1024"/>
                        </a:cxn>
                        <a:cxn ang="0">
                          <a:pos x="576" y="942"/>
                        </a:cxn>
                        <a:cxn ang="0">
                          <a:pos x="538" y="578"/>
                        </a:cxn>
                        <a:cxn ang="0">
                          <a:pos x="536" y="580"/>
                        </a:cxn>
                        <a:cxn ang="0">
                          <a:pos x="534" y="578"/>
                        </a:cxn>
                        <a:cxn ang="0">
                          <a:pos x="574" y="942"/>
                        </a:cxn>
                        <a:cxn ang="0">
                          <a:pos x="554" y="1024"/>
                        </a:cxn>
                        <a:cxn ang="0">
                          <a:pos x="546" y="1106"/>
                        </a:cxn>
                        <a:cxn ang="0">
                          <a:pos x="506" y="1158"/>
                        </a:cxn>
                        <a:cxn ang="0">
                          <a:pos x="456" y="1130"/>
                        </a:cxn>
                        <a:cxn ang="0">
                          <a:pos x="434" y="1172"/>
                        </a:cxn>
                        <a:cxn ang="0">
                          <a:pos x="406" y="1094"/>
                        </a:cxn>
                        <a:cxn ang="0">
                          <a:pos x="328" y="1040"/>
                        </a:cxn>
                        <a:cxn ang="0">
                          <a:pos x="328" y="956"/>
                        </a:cxn>
                        <a:cxn ang="0">
                          <a:pos x="294" y="956"/>
                        </a:cxn>
                        <a:cxn ang="0">
                          <a:pos x="198" y="834"/>
                        </a:cxn>
                        <a:cxn ang="0">
                          <a:pos x="198" y="786"/>
                        </a:cxn>
                        <a:cxn ang="0">
                          <a:pos x="240" y="716"/>
                        </a:cxn>
                        <a:cxn ang="0">
                          <a:pos x="220" y="676"/>
                        </a:cxn>
                        <a:cxn ang="0">
                          <a:pos x="276" y="610"/>
                        </a:cxn>
                        <a:cxn ang="0">
                          <a:pos x="268" y="550"/>
                        </a:cxn>
                        <a:cxn ang="0">
                          <a:pos x="198" y="484"/>
                        </a:cxn>
                        <a:cxn ang="0">
                          <a:pos x="170" y="350"/>
                        </a:cxn>
                        <a:cxn ang="0">
                          <a:pos x="32" y="268"/>
                        </a:cxn>
                        <a:cxn ang="0">
                          <a:pos x="4" y="134"/>
                        </a:cxn>
                        <a:cxn ang="0">
                          <a:pos x="40" y="92"/>
                        </a:cxn>
                        <a:cxn ang="0">
                          <a:pos x="82" y="0"/>
                        </a:cxn>
                        <a:cxn ang="0">
                          <a:pos x="78" y="0"/>
                        </a:cxn>
                        <a:cxn ang="0">
                          <a:pos x="40" y="88"/>
                        </a:cxn>
                        <a:cxn ang="0">
                          <a:pos x="0" y="130"/>
                        </a:cxn>
                      </a:cxnLst>
                      <a:rect l="0" t="0" r="r" b="b"/>
                      <a:pathLst>
                        <a:path w="576" h="1180">
                          <a:moveTo>
                            <a:pt x="0" y="130"/>
                          </a:moveTo>
                          <a:lnTo>
                            <a:pt x="30" y="268"/>
                          </a:lnTo>
                          <a:lnTo>
                            <a:pt x="168" y="352"/>
                          </a:lnTo>
                          <a:lnTo>
                            <a:pt x="178" y="410"/>
                          </a:lnTo>
                          <a:lnTo>
                            <a:pt x="194" y="484"/>
                          </a:lnTo>
                          <a:lnTo>
                            <a:pt x="266" y="554"/>
                          </a:lnTo>
                          <a:lnTo>
                            <a:pt x="274" y="610"/>
                          </a:lnTo>
                          <a:lnTo>
                            <a:pt x="214" y="676"/>
                          </a:lnTo>
                          <a:lnTo>
                            <a:pt x="234" y="716"/>
                          </a:lnTo>
                          <a:lnTo>
                            <a:pt x="194" y="786"/>
                          </a:lnTo>
                          <a:lnTo>
                            <a:pt x="194" y="816"/>
                          </a:lnTo>
                          <a:lnTo>
                            <a:pt x="196" y="816"/>
                          </a:lnTo>
                          <a:lnTo>
                            <a:pt x="196" y="820"/>
                          </a:lnTo>
                          <a:lnTo>
                            <a:pt x="194" y="820"/>
                          </a:lnTo>
                          <a:lnTo>
                            <a:pt x="194" y="834"/>
                          </a:lnTo>
                          <a:lnTo>
                            <a:pt x="292" y="960"/>
                          </a:lnTo>
                          <a:lnTo>
                            <a:pt x="324" y="960"/>
                          </a:lnTo>
                          <a:lnTo>
                            <a:pt x="324" y="1040"/>
                          </a:lnTo>
                          <a:lnTo>
                            <a:pt x="404" y="1098"/>
                          </a:lnTo>
                          <a:lnTo>
                            <a:pt x="434" y="1180"/>
                          </a:lnTo>
                          <a:lnTo>
                            <a:pt x="456" y="1136"/>
                          </a:lnTo>
                          <a:lnTo>
                            <a:pt x="506" y="1162"/>
                          </a:lnTo>
                          <a:lnTo>
                            <a:pt x="548" y="1106"/>
                          </a:lnTo>
                          <a:lnTo>
                            <a:pt x="560" y="1024"/>
                          </a:lnTo>
                          <a:lnTo>
                            <a:pt x="576" y="942"/>
                          </a:lnTo>
                          <a:lnTo>
                            <a:pt x="538" y="578"/>
                          </a:lnTo>
                          <a:lnTo>
                            <a:pt x="536" y="580"/>
                          </a:lnTo>
                          <a:lnTo>
                            <a:pt x="534" y="578"/>
                          </a:lnTo>
                          <a:lnTo>
                            <a:pt x="574" y="942"/>
                          </a:lnTo>
                          <a:lnTo>
                            <a:pt x="554" y="1024"/>
                          </a:lnTo>
                          <a:lnTo>
                            <a:pt x="546" y="1106"/>
                          </a:lnTo>
                          <a:lnTo>
                            <a:pt x="506" y="1158"/>
                          </a:lnTo>
                          <a:lnTo>
                            <a:pt x="456" y="1130"/>
                          </a:lnTo>
                          <a:lnTo>
                            <a:pt x="434" y="1172"/>
                          </a:lnTo>
                          <a:lnTo>
                            <a:pt x="406" y="1094"/>
                          </a:lnTo>
                          <a:lnTo>
                            <a:pt x="328" y="1040"/>
                          </a:lnTo>
                          <a:lnTo>
                            <a:pt x="328" y="956"/>
                          </a:lnTo>
                          <a:lnTo>
                            <a:pt x="294" y="956"/>
                          </a:lnTo>
                          <a:lnTo>
                            <a:pt x="198" y="834"/>
                          </a:lnTo>
                          <a:lnTo>
                            <a:pt x="198" y="786"/>
                          </a:lnTo>
                          <a:lnTo>
                            <a:pt x="240" y="716"/>
                          </a:lnTo>
                          <a:lnTo>
                            <a:pt x="220" y="676"/>
                          </a:lnTo>
                          <a:lnTo>
                            <a:pt x="276" y="610"/>
                          </a:lnTo>
                          <a:lnTo>
                            <a:pt x="268" y="550"/>
                          </a:lnTo>
                          <a:lnTo>
                            <a:pt x="198" y="484"/>
                          </a:lnTo>
                          <a:lnTo>
                            <a:pt x="170" y="350"/>
                          </a:lnTo>
                          <a:lnTo>
                            <a:pt x="32" y="268"/>
                          </a:lnTo>
                          <a:lnTo>
                            <a:pt x="4" y="134"/>
                          </a:lnTo>
                          <a:lnTo>
                            <a:pt x="40" y="92"/>
                          </a:lnTo>
                          <a:lnTo>
                            <a:pt x="82" y="0"/>
                          </a:lnTo>
                          <a:lnTo>
                            <a:pt x="78" y="0"/>
                          </a:lnTo>
                          <a:lnTo>
                            <a:pt x="40" y="88"/>
                          </a:lnTo>
                          <a:lnTo>
                            <a:pt x="0" y="13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8" name="Rectangle 29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6" y="1865"/>
                      <a:ext cx="2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9" name="Freeform 2915"/>
                    <p:cNvSpPr>
                      <a:spLocks/>
                    </p:cNvSpPr>
                    <p:nvPr/>
                  </p:nvSpPr>
                  <p:spPr bwMode="auto">
                    <a:xfrm>
                      <a:off x="3112" y="1457"/>
                      <a:ext cx="428" cy="24"/>
                    </a:xfrm>
                    <a:custGeom>
                      <a:avLst/>
                      <a:gdLst/>
                      <a:ahLst/>
                      <a:cxnLst>
                        <a:cxn ang="0">
                          <a:pos x="428" y="6"/>
                        </a:cxn>
                        <a:cxn ang="0">
                          <a:pos x="426" y="0"/>
                        </a:cxn>
                        <a:cxn ang="0">
                          <a:pos x="0" y="16"/>
                        </a:cxn>
                        <a:cxn ang="0">
                          <a:pos x="0" y="24"/>
                        </a:cxn>
                        <a:cxn ang="0">
                          <a:pos x="428" y="6"/>
                        </a:cxn>
                      </a:cxnLst>
                      <a:rect l="0" t="0" r="r" b="b"/>
                      <a:pathLst>
                        <a:path w="428" h="24">
                          <a:moveTo>
                            <a:pt x="428" y="6"/>
                          </a:moveTo>
                          <a:lnTo>
                            <a:pt x="426" y="0"/>
                          </a:lnTo>
                          <a:lnTo>
                            <a:pt x="0" y="16"/>
                          </a:lnTo>
                          <a:lnTo>
                            <a:pt x="0" y="24"/>
                          </a:lnTo>
                          <a:lnTo>
                            <a:pt x="428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0" name="Freeform 2916"/>
                    <p:cNvSpPr>
                      <a:spLocks/>
                    </p:cNvSpPr>
                    <p:nvPr/>
                  </p:nvSpPr>
                  <p:spPr bwMode="auto">
                    <a:xfrm>
                      <a:off x="3104" y="1481"/>
                      <a:ext cx="1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0" y="2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h="2">
                          <a:moveTo>
                            <a:pt x="0" y="2"/>
                          </a:moveTo>
                          <a:lnTo>
                            <a:pt x="0" y="2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1" name="Freeform 2917"/>
                    <p:cNvSpPr>
                      <a:spLocks/>
                    </p:cNvSpPr>
                    <p:nvPr/>
                  </p:nvSpPr>
                  <p:spPr bwMode="auto">
                    <a:xfrm>
                      <a:off x="3104" y="1473"/>
                      <a:ext cx="8" cy="10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0" y="8"/>
                        </a:cxn>
                        <a:cxn ang="0">
                          <a:pos x="0" y="10"/>
                        </a:cxn>
                        <a:cxn ang="0">
                          <a:pos x="8" y="8"/>
                        </a:cxn>
                        <a:cxn ang="0">
                          <a:pos x="8" y="0"/>
                        </a:cxn>
                      </a:cxnLst>
                      <a:rect l="0" t="0" r="r" b="b"/>
                      <a:pathLst>
                        <a:path w="8" h="10">
                          <a:moveTo>
                            <a:pt x="8" y="0"/>
                          </a:moveTo>
                          <a:lnTo>
                            <a:pt x="0" y="0"/>
                          </a:lnTo>
                          <a:lnTo>
                            <a:pt x="0" y="8"/>
                          </a:lnTo>
                          <a:lnTo>
                            <a:pt x="0" y="10"/>
                          </a:lnTo>
                          <a:lnTo>
                            <a:pt x="8" y="8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2" name="Freeform 2918"/>
                    <p:cNvSpPr>
                      <a:spLocks/>
                    </p:cNvSpPr>
                    <p:nvPr/>
                  </p:nvSpPr>
                  <p:spPr bwMode="auto">
                    <a:xfrm>
                      <a:off x="2474" y="1229"/>
                      <a:ext cx="61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12" y="0"/>
                        </a:cxn>
                        <a:cxn ang="0">
                          <a:pos x="0" y="2"/>
                        </a:cxn>
                        <a:cxn ang="0">
                          <a:pos x="0" y="6"/>
                        </a:cxn>
                        <a:cxn ang="0">
                          <a:pos x="610" y="4"/>
                        </a:cxn>
                        <a:cxn ang="0">
                          <a:pos x="612" y="0"/>
                        </a:cxn>
                      </a:cxnLst>
                      <a:rect l="0" t="0" r="r" b="b"/>
                      <a:pathLst>
                        <a:path w="612" h="6">
                          <a:moveTo>
                            <a:pt x="612" y="0"/>
                          </a:moveTo>
                          <a:lnTo>
                            <a:pt x="0" y="2"/>
                          </a:lnTo>
                          <a:lnTo>
                            <a:pt x="0" y="6"/>
                          </a:lnTo>
                          <a:lnTo>
                            <a:pt x="610" y="4"/>
                          </a:lnTo>
                          <a:lnTo>
                            <a:pt x="61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3" name="Rectangle 29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72" y="1231"/>
                      <a:ext cx="2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4" name="Freeform 2920"/>
                    <p:cNvSpPr>
                      <a:spLocks/>
                    </p:cNvSpPr>
                    <p:nvPr/>
                  </p:nvSpPr>
                  <p:spPr bwMode="auto">
                    <a:xfrm>
                      <a:off x="3808" y="1181"/>
                      <a:ext cx="1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4"/>
                        </a:cxn>
                        <a:cxn ang="0">
                          <a:pos x="14" y="4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  <a:cxn ang="0">
                          <a:pos x="4" y="4"/>
                        </a:cxn>
                      </a:cxnLst>
                      <a:rect l="0" t="0" r="r" b="b"/>
                      <a:pathLst>
                        <a:path w="14" h="4">
                          <a:moveTo>
                            <a:pt x="4" y="4"/>
                          </a:moveTo>
                          <a:lnTo>
                            <a:pt x="14" y="4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lnTo>
                            <a:pt x="4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5" name="Freeform 2921"/>
                    <p:cNvSpPr>
                      <a:spLocks/>
                    </p:cNvSpPr>
                    <p:nvPr/>
                  </p:nvSpPr>
                  <p:spPr bwMode="auto">
                    <a:xfrm>
                      <a:off x="3540" y="1063"/>
                      <a:ext cx="272" cy="122"/>
                    </a:xfrm>
                    <a:custGeom>
                      <a:avLst/>
                      <a:gdLst/>
                      <a:ahLst/>
                      <a:cxnLst>
                        <a:cxn ang="0">
                          <a:pos x="230" y="84"/>
                        </a:cxn>
                        <a:cxn ang="0">
                          <a:pos x="240" y="122"/>
                        </a:cxn>
                        <a:cxn ang="0">
                          <a:pos x="272" y="122"/>
                        </a:cxn>
                        <a:cxn ang="0">
                          <a:pos x="268" y="122"/>
                        </a:cxn>
                        <a:cxn ang="0">
                          <a:pos x="268" y="118"/>
                        </a:cxn>
                        <a:cxn ang="0">
                          <a:pos x="242" y="118"/>
                        </a:cxn>
                        <a:cxn ang="0">
                          <a:pos x="236" y="80"/>
                        </a:cxn>
                        <a:cxn ang="0">
                          <a:pos x="24" y="52"/>
                        </a:cxn>
                        <a:cxn ang="0">
                          <a:pos x="6" y="0"/>
                        </a:cxn>
                        <a:cxn ang="0">
                          <a:pos x="0" y="0"/>
                        </a:cxn>
                        <a:cxn ang="0">
                          <a:pos x="22" y="58"/>
                        </a:cxn>
                        <a:cxn ang="0">
                          <a:pos x="230" y="84"/>
                        </a:cxn>
                      </a:cxnLst>
                      <a:rect l="0" t="0" r="r" b="b"/>
                      <a:pathLst>
                        <a:path w="272" h="122">
                          <a:moveTo>
                            <a:pt x="230" y="84"/>
                          </a:moveTo>
                          <a:lnTo>
                            <a:pt x="240" y="122"/>
                          </a:lnTo>
                          <a:lnTo>
                            <a:pt x="272" y="122"/>
                          </a:lnTo>
                          <a:lnTo>
                            <a:pt x="268" y="122"/>
                          </a:lnTo>
                          <a:lnTo>
                            <a:pt x="268" y="118"/>
                          </a:lnTo>
                          <a:lnTo>
                            <a:pt x="242" y="118"/>
                          </a:lnTo>
                          <a:lnTo>
                            <a:pt x="236" y="80"/>
                          </a:lnTo>
                          <a:lnTo>
                            <a:pt x="24" y="52"/>
                          </a:lnTo>
                          <a:lnTo>
                            <a:pt x="6" y="0"/>
                          </a:lnTo>
                          <a:lnTo>
                            <a:pt x="0" y="0"/>
                          </a:lnTo>
                          <a:lnTo>
                            <a:pt x="22" y="58"/>
                          </a:lnTo>
                          <a:lnTo>
                            <a:pt x="230" y="8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6" name="Freeform 2922"/>
                    <p:cNvSpPr>
                      <a:spLocks/>
                    </p:cNvSpPr>
                    <p:nvPr/>
                  </p:nvSpPr>
                  <p:spPr bwMode="auto">
                    <a:xfrm>
                      <a:off x="3232" y="1939"/>
                      <a:ext cx="142" cy="762"/>
                    </a:xfrm>
                    <a:custGeom>
                      <a:avLst/>
                      <a:gdLst/>
                      <a:ahLst/>
                      <a:cxnLst>
                        <a:cxn ang="0">
                          <a:pos x="28" y="66"/>
                        </a:cxn>
                        <a:cxn ang="0">
                          <a:pos x="46" y="0"/>
                        </a:cxn>
                        <a:cxn ang="0">
                          <a:pos x="0" y="0"/>
                        </a:cxn>
                        <a:cxn ang="0">
                          <a:pos x="2" y="6"/>
                        </a:cxn>
                        <a:cxn ang="0">
                          <a:pos x="38" y="6"/>
                        </a:cxn>
                        <a:cxn ang="0">
                          <a:pos x="22" y="68"/>
                        </a:cxn>
                        <a:cxn ang="0">
                          <a:pos x="76" y="96"/>
                        </a:cxn>
                        <a:cxn ang="0">
                          <a:pos x="96" y="344"/>
                        </a:cxn>
                        <a:cxn ang="0">
                          <a:pos x="102" y="344"/>
                        </a:cxn>
                        <a:cxn ang="0">
                          <a:pos x="100" y="350"/>
                        </a:cxn>
                        <a:cxn ang="0">
                          <a:pos x="98" y="350"/>
                        </a:cxn>
                        <a:cxn ang="0">
                          <a:pos x="132" y="758"/>
                        </a:cxn>
                        <a:cxn ang="0">
                          <a:pos x="142" y="762"/>
                        </a:cxn>
                        <a:cxn ang="0">
                          <a:pos x="110" y="404"/>
                        </a:cxn>
                        <a:cxn ang="0">
                          <a:pos x="106" y="404"/>
                        </a:cxn>
                        <a:cxn ang="0">
                          <a:pos x="106" y="400"/>
                        </a:cxn>
                        <a:cxn ang="0">
                          <a:pos x="110" y="400"/>
                        </a:cxn>
                        <a:cxn ang="0">
                          <a:pos x="82" y="90"/>
                        </a:cxn>
                        <a:cxn ang="0">
                          <a:pos x="28" y="66"/>
                        </a:cxn>
                      </a:cxnLst>
                      <a:rect l="0" t="0" r="r" b="b"/>
                      <a:pathLst>
                        <a:path w="142" h="762">
                          <a:moveTo>
                            <a:pt x="28" y="66"/>
                          </a:moveTo>
                          <a:lnTo>
                            <a:pt x="46" y="0"/>
                          </a:lnTo>
                          <a:lnTo>
                            <a:pt x="0" y="0"/>
                          </a:lnTo>
                          <a:lnTo>
                            <a:pt x="2" y="6"/>
                          </a:lnTo>
                          <a:lnTo>
                            <a:pt x="38" y="6"/>
                          </a:lnTo>
                          <a:lnTo>
                            <a:pt x="22" y="68"/>
                          </a:lnTo>
                          <a:lnTo>
                            <a:pt x="76" y="96"/>
                          </a:lnTo>
                          <a:lnTo>
                            <a:pt x="96" y="344"/>
                          </a:lnTo>
                          <a:lnTo>
                            <a:pt x="102" y="344"/>
                          </a:lnTo>
                          <a:lnTo>
                            <a:pt x="100" y="350"/>
                          </a:lnTo>
                          <a:lnTo>
                            <a:pt x="98" y="350"/>
                          </a:lnTo>
                          <a:lnTo>
                            <a:pt x="132" y="758"/>
                          </a:lnTo>
                          <a:lnTo>
                            <a:pt x="142" y="762"/>
                          </a:lnTo>
                          <a:lnTo>
                            <a:pt x="110" y="404"/>
                          </a:lnTo>
                          <a:lnTo>
                            <a:pt x="106" y="404"/>
                          </a:lnTo>
                          <a:lnTo>
                            <a:pt x="106" y="400"/>
                          </a:lnTo>
                          <a:lnTo>
                            <a:pt x="110" y="400"/>
                          </a:lnTo>
                          <a:lnTo>
                            <a:pt x="82" y="90"/>
                          </a:lnTo>
                          <a:lnTo>
                            <a:pt x="28" y="6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7" name="Freeform 2923"/>
                    <p:cNvSpPr>
                      <a:spLocks/>
                    </p:cNvSpPr>
                    <p:nvPr/>
                  </p:nvSpPr>
                  <p:spPr bwMode="auto">
                    <a:xfrm>
                      <a:off x="3364" y="2697"/>
                      <a:ext cx="10" cy="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10" y="8"/>
                        </a:cxn>
                        <a:cxn ang="0">
                          <a:pos x="10" y="4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10" h="8">
                          <a:moveTo>
                            <a:pt x="0" y="4"/>
                          </a:moveTo>
                          <a:lnTo>
                            <a:pt x="10" y="8"/>
                          </a:lnTo>
                          <a:lnTo>
                            <a:pt x="10" y="4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8" name="Freeform 2924"/>
                    <p:cNvSpPr>
                      <a:spLocks/>
                    </p:cNvSpPr>
                    <p:nvPr/>
                  </p:nvSpPr>
                  <p:spPr bwMode="auto">
                    <a:xfrm>
                      <a:off x="3328" y="2283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0"/>
                        </a:cxn>
                        <a:cxn ang="0">
                          <a:pos x="2" y="6"/>
                        </a:cxn>
                        <a:cxn ang="0">
                          <a:pos x="4" y="6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6" y="0"/>
                          </a:moveTo>
                          <a:lnTo>
                            <a:pt x="0" y="0"/>
                          </a:lnTo>
                          <a:lnTo>
                            <a:pt x="2" y="6"/>
                          </a:lnTo>
                          <a:lnTo>
                            <a:pt x="4" y="6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9" name="Freeform 2925"/>
                    <p:cNvSpPr>
                      <a:spLocks/>
                    </p:cNvSpPr>
                    <p:nvPr/>
                  </p:nvSpPr>
                  <p:spPr bwMode="auto">
                    <a:xfrm>
                      <a:off x="3226" y="1939"/>
                      <a:ext cx="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6"/>
                        </a:cxn>
                        <a:cxn ang="0">
                          <a:pos x="8" y="6"/>
                        </a:cxn>
                        <a:cxn ang="0">
                          <a:pos x="6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0" y="0"/>
                          </a:moveTo>
                          <a:lnTo>
                            <a:pt x="0" y="6"/>
                          </a:lnTo>
                          <a:lnTo>
                            <a:pt x="8" y="6"/>
                          </a:lnTo>
                          <a:lnTo>
                            <a:pt x="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0" name="Freeform 2926"/>
                    <p:cNvSpPr>
                      <a:spLocks/>
                    </p:cNvSpPr>
                    <p:nvPr/>
                  </p:nvSpPr>
                  <p:spPr bwMode="auto">
                    <a:xfrm>
                      <a:off x="5076" y="1971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4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  <a:cxn ang="0">
                          <a:pos x="4" y="4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4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lnTo>
                            <a:pt x="4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1" name="Freeform 2927"/>
                    <p:cNvSpPr>
                      <a:spLocks/>
                    </p:cNvSpPr>
                    <p:nvPr/>
                  </p:nvSpPr>
                  <p:spPr bwMode="auto">
                    <a:xfrm>
                      <a:off x="3342" y="1971"/>
                      <a:ext cx="1736" cy="412"/>
                    </a:xfrm>
                    <a:custGeom>
                      <a:avLst/>
                      <a:gdLst/>
                      <a:ahLst/>
                      <a:cxnLst>
                        <a:cxn ang="0">
                          <a:pos x="1024" y="202"/>
                        </a:cxn>
                        <a:cxn ang="0">
                          <a:pos x="1022" y="206"/>
                        </a:cxn>
                        <a:cxn ang="0">
                          <a:pos x="1014" y="210"/>
                        </a:cxn>
                        <a:cxn ang="0">
                          <a:pos x="1018" y="204"/>
                        </a:cxn>
                        <a:cxn ang="0">
                          <a:pos x="756" y="258"/>
                        </a:cxn>
                        <a:cxn ang="0">
                          <a:pos x="476" y="304"/>
                        </a:cxn>
                        <a:cxn ang="0">
                          <a:pos x="454" y="308"/>
                        </a:cxn>
                        <a:cxn ang="0">
                          <a:pos x="454" y="402"/>
                        </a:cxn>
                        <a:cxn ang="0">
                          <a:pos x="374" y="408"/>
                        </a:cxn>
                        <a:cxn ang="0">
                          <a:pos x="390" y="360"/>
                        </a:cxn>
                        <a:cxn ang="0">
                          <a:pos x="0" y="368"/>
                        </a:cxn>
                        <a:cxn ang="0">
                          <a:pos x="0" y="372"/>
                        </a:cxn>
                        <a:cxn ang="0">
                          <a:pos x="384" y="364"/>
                        </a:cxn>
                        <a:cxn ang="0">
                          <a:pos x="366" y="412"/>
                        </a:cxn>
                        <a:cxn ang="0">
                          <a:pos x="450" y="406"/>
                        </a:cxn>
                        <a:cxn ang="0">
                          <a:pos x="450" y="404"/>
                        </a:cxn>
                        <a:cxn ang="0">
                          <a:pos x="454" y="404"/>
                        </a:cxn>
                        <a:cxn ang="0">
                          <a:pos x="454" y="406"/>
                        </a:cxn>
                        <a:cxn ang="0">
                          <a:pos x="456" y="406"/>
                        </a:cxn>
                        <a:cxn ang="0">
                          <a:pos x="456" y="310"/>
                        </a:cxn>
                        <a:cxn ang="0">
                          <a:pos x="478" y="310"/>
                        </a:cxn>
                        <a:cxn ang="0">
                          <a:pos x="756" y="264"/>
                        </a:cxn>
                        <a:cxn ang="0">
                          <a:pos x="1186" y="176"/>
                        </a:cxn>
                        <a:cxn ang="0">
                          <a:pos x="1186" y="176"/>
                        </a:cxn>
                        <a:cxn ang="0">
                          <a:pos x="1188" y="174"/>
                        </a:cxn>
                        <a:cxn ang="0">
                          <a:pos x="1192" y="172"/>
                        </a:cxn>
                        <a:cxn ang="0">
                          <a:pos x="1190" y="174"/>
                        </a:cxn>
                        <a:cxn ang="0">
                          <a:pos x="1736" y="4"/>
                        </a:cxn>
                        <a:cxn ang="0">
                          <a:pos x="1734" y="0"/>
                        </a:cxn>
                        <a:cxn ang="0">
                          <a:pos x="1188" y="172"/>
                        </a:cxn>
                        <a:cxn ang="0">
                          <a:pos x="1024" y="202"/>
                        </a:cxn>
                      </a:cxnLst>
                      <a:rect l="0" t="0" r="r" b="b"/>
                      <a:pathLst>
                        <a:path w="1736" h="412">
                          <a:moveTo>
                            <a:pt x="1024" y="202"/>
                          </a:moveTo>
                          <a:lnTo>
                            <a:pt x="1022" y="206"/>
                          </a:lnTo>
                          <a:lnTo>
                            <a:pt x="1014" y="210"/>
                          </a:lnTo>
                          <a:lnTo>
                            <a:pt x="1018" y="204"/>
                          </a:lnTo>
                          <a:lnTo>
                            <a:pt x="756" y="258"/>
                          </a:lnTo>
                          <a:lnTo>
                            <a:pt x="476" y="304"/>
                          </a:lnTo>
                          <a:lnTo>
                            <a:pt x="454" y="308"/>
                          </a:lnTo>
                          <a:lnTo>
                            <a:pt x="454" y="402"/>
                          </a:lnTo>
                          <a:lnTo>
                            <a:pt x="374" y="408"/>
                          </a:lnTo>
                          <a:lnTo>
                            <a:pt x="390" y="360"/>
                          </a:lnTo>
                          <a:lnTo>
                            <a:pt x="0" y="368"/>
                          </a:lnTo>
                          <a:lnTo>
                            <a:pt x="0" y="372"/>
                          </a:lnTo>
                          <a:lnTo>
                            <a:pt x="384" y="364"/>
                          </a:lnTo>
                          <a:lnTo>
                            <a:pt x="366" y="412"/>
                          </a:lnTo>
                          <a:lnTo>
                            <a:pt x="450" y="406"/>
                          </a:lnTo>
                          <a:lnTo>
                            <a:pt x="450" y="404"/>
                          </a:lnTo>
                          <a:lnTo>
                            <a:pt x="454" y="404"/>
                          </a:lnTo>
                          <a:lnTo>
                            <a:pt x="454" y="406"/>
                          </a:lnTo>
                          <a:lnTo>
                            <a:pt x="456" y="406"/>
                          </a:lnTo>
                          <a:lnTo>
                            <a:pt x="456" y="310"/>
                          </a:lnTo>
                          <a:lnTo>
                            <a:pt x="478" y="310"/>
                          </a:lnTo>
                          <a:lnTo>
                            <a:pt x="756" y="264"/>
                          </a:lnTo>
                          <a:lnTo>
                            <a:pt x="1186" y="176"/>
                          </a:lnTo>
                          <a:lnTo>
                            <a:pt x="1186" y="176"/>
                          </a:lnTo>
                          <a:lnTo>
                            <a:pt x="1188" y="174"/>
                          </a:lnTo>
                          <a:lnTo>
                            <a:pt x="1192" y="172"/>
                          </a:lnTo>
                          <a:lnTo>
                            <a:pt x="1190" y="174"/>
                          </a:lnTo>
                          <a:lnTo>
                            <a:pt x="1736" y="4"/>
                          </a:lnTo>
                          <a:lnTo>
                            <a:pt x="1734" y="0"/>
                          </a:lnTo>
                          <a:lnTo>
                            <a:pt x="1188" y="172"/>
                          </a:lnTo>
                          <a:lnTo>
                            <a:pt x="1024" y="20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2" name="Freeform 2928"/>
                    <p:cNvSpPr>
                      <a:spLocks/>
                    </p:cNvSpPr>
                    <p:nvPr/>
                  </p:nvSpPr>
                  <p:spPr bwMode="auto">
                    <a:xfrm>
                      <a:off x="4528" y="2143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2" y="2"/>
                        </a:cxn>
                        <a:cxn ang="0">
                          <a:pos x="0" y="4"/>
                        </a:cxn>
                        <a:cxn ang="0">
                          <a:pos x="4" y="2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6" y="0"/>
                          </a:moveTo>
                          <a:lnTo>
                            <a:pt x="2" y="2"/>
                          </a:lnTo>
                          <a:lnTo>
                            <a:pt x="0" y="4"/>
                          </a:lnTo>
                          <a:lnTo>
                            <a:pt x="4" y="2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3" name="Freeform 2929"/>
                    <p:cNvSpPr>
                      <a:spLocks/>
                    </p:cNvSpPr>
                    <p:nvPr/>
                  </p:nvSpPr>
                  <p:spPr bwMode="auto">
                    <a:xfrm>
                      <a:off x="4356" y="2173"/>
                      <a:ext cx="10" cy="8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2"/>
                        </a:cxn>
                        <a:cxn ang="0">
                          <a:pos x="0" y="8"/>
                        </a:cxn>
                        <a:cxn ang="0">
                          <a:pos x="8" y="4"/>
                        </a:cxn>
                        <a:cxn ang="0">
                          <a:pos x="10" y="0"/>
                        </a:cxn>
                        <a:cxn ang="0">
                          <a:pos x="10" y="0"/>
                        </a:cxn>
                        <a:cxn ang="0">
                          <a:pos x="4" y="2"/>
                        </a:cxn>
                      </a:cxnLst>
                      <a:rect l="0" t="0" r="r" b="b"/>
                      <a:pathLst>
                        <a:path w="10" h="8">
                          <a:moveTo>
                            <a:pt x="4" y="2"/>
                          </a:moveTo>
                          <a:lnTo>
                            <a:pt x="0" y="8"/>
                          </a:lnTo>
                          <a:lnTo>
                            <a:pt x="8" y="4"/>
                          </a:lnTo>
                          <a:lnTo>
                            <a:pt x="10" y="0"/>
                          </a:lnTo>
                          <a:lnTo>
                            <a:pt x="10" y="0"/>
                          </a:lnTo>
                          <a:lnTo>
                            <a:pt x="4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4" name="Rectangle 29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38" y="2339"/>
                      <a:ext cx="4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5" name="Freeform 2931"/>
                    <p:cNvSpPr>
                      <a:spLocks/>
                    </p:cNvSpPr>
                    <p:nvPr/>
                  </p:nvSpPr>
                  <p:spPr bwMode="auto">
                    <a:xfrm>
                      <a:off x="4880" y="2389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6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2" y="6"/>
                          </a:move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0" y="6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6" name="Freeform 2932"/>
                    <p:cNvSpPr>
                      <a:spLocks/>
                    </p:cNvSpPr>
                    <p:nvPr/>
                  </p:nvSpPr>
                  <p:spPr bwMode="auto">
                    <a:xfrm>
                      <a:off x="3904" y="3041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2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4"/>
                          </a:moveTo>
                          <a:lnTo>
                            <a:pt x="6" y="2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7" name="Freeform 2933"/>
                    <p:cNvSpPr>
                      <a:spLocks/>
                    </p:cNvSpPr>
                    <p:nvPr/>
                  </p:nvSpPr>
                  <p:spPr bwMode="auto">
                    <a:xfrm>
                      <a:off x="3418" y="2285"/>
                      <a:ext cx="1464" cy="756"/>
                    </a:xfrm>
                    <a:custGeom>
                      <a:avLst/>
                      <a:gdLst/>
                      <a:ahLst/>
                      <a:cxnLst>
                        <a:cxn ang="0">
                          <a:pos x="1250" y="34"/>
                        </a:cxn>
                        <a:cxn ang="0">
                          <a:pos x="1218" y="0"/>
                        </a:cxn>
                        <a:cxn ang="0">
                          <a:pos x="968" y="98"/>
                        </a:cxn>
                        <a:cxn ang="0">
                          <a:pos x="906" y="108"/>
                        </a:cxn>
                        <a:cxn ang="0">
                          <a:pos x="906" y="108"/>
                        </a:cxn>
                        <a:cxn ang="0">
                          <a:pos x="900" y="112"/>
                        </a:cxn>
                        <a:cxn ang="0">
                          <a:pos x="902" y="108"/>
                        </a:cxn>
                        <a:cxn ang="0">
                          <a:pos x="554" y="166"/>
                        </a:cxn>
                        <a:cxn ang="0">
                          <a:pos x="348" y="186"/>
                        </a:cxn>
                        <a:cxn ang="0">
                          <a:pos x="378" y="92"/>
                        </a:cxn>
                        <a:cxn ang="0">
                          <a:pos x="374" y="92"/>
                        </a:cxn>
                        <a:cxn ang="0">
                          <a:pos x="270" y="410"/>
                        </a:cxn>
                        <a:cxn ang="0">
                          <a:pos x="280" y="450"/>
                        </a:cxn>
                        <a:cxn ang="0">
                          <a:pos x="0" y="470"/>
                        </a:cxn>
                        <a:cxn ang="0">
                          <a:pos x="0" y="474"/>
                        </a:cxn>
                        <a:cxn ang="0">
                          <a:pos x="280" y="454"/>
                        </a:cxn>
                        <a:cxn ang="0">
                          <a:pos x="310" y="544"/>
                        </a:cxn>
                        <a:cxn ang="0">
                          <a:pos x="276" y="694"/>
                        </a:cxn>
                        <a:cxn ang="0">
                          <a:pos x="448" y="684"/>
                        </a:cxn>
                        <a:cxn ang="0">
                          <a:pos x="486" y="756"/>
                        </a:cxn>
                        <a:cxn ang="0">
                          <a:pos x="490" y="756"/>
                        </a:cxn>
                        <a:cxn ang="0">
                          <a:pos x="452" y="678"/>
                        </a:cxn>
                        <a:cxn ang="0">
                          <a:pos x="280" y="692"/>
                        </a:cxn>
                        <a:cxn ang="0">
                          <a:pos x="312" y="542"/>
                        </a:cxn>
                        <a:cxn ang="0">
                          <a:pos x="274" y="410"/>
                        </a:cxn>
                        <a:cxn ang="0">
                          <a:pos x="348" y="192"/>
                        </a:cxn>
                        <a:cxn ang="0">
                          <a:pos x="552" y="170"/>
                        </a:cxn>
                        <a:cxn ang="0">
                          <a:pos x="780" y="134"/>
                        </a:cxn>
                        <a:cxn ang="0">
                          <a:pos x="780" y="132"/>
                        </a:cxn>
                        <a:cxn ang="0">
                          <a:pos x="786" y="130"/>
                        </a:cxn>
                        <a:cxn ang="0">
                          <a:pos x="786" y="132"/>
                        </a:cxn>
                        <a:cxn ang="0">
                          <a:pos x="968" y="102"/>
                        </a:cxn>
                        <a:cxn ang="0">
                          <a:pos x="1218" y="6"/>
                        </a:cxn>
                        <a:cxn ang="0">
                          <a:pos x="1248" y="38"/>
                        </a:cxn>
                        <a:cxn ang="0">
                          <a:pos x="1330" y="22"/>
                        </a:cxn>
                        <a:cxn ang="0">
                          <a:pos x="1462" y="110"/>
                        </a:cxn>
                        <a:cxn ang="0">
                          <a:pos x="1464" y="104"/>
                        </a:cxn>
                        <a:cxn ang="0">
                          <a:pos x="1330" y="16"/>
                        </a:cxn>
                        <a:cxn ang="0">
                          <a:pos x="1250" y="34"/>
                        </a:cxn>
                      </a:cxnLst>
                      <a:rect l="0" t="0" r="r" b="b"/>
                      <a:pathLst>
                        <a:path w="1464" h="756">
                          <a:moveTo>
                            <a:pt x="1250" y="34"/>
                          </a:moveTo>
                          <a:lnTo>
                            <a:pt x="1218" y="0"/>
                          </a:lnTo>
                          <a:lnTo>
                            <a:pt x="968" y="98"/>
                          </a:lnTo>
                          <a:lnTo>
                            <a:pt x="906" y="108"/>
                          </a:lnTo>
                          <a:lnTo>
                            <a:pt x="906" y="108"/>
                          </a:lnTo>
                          <a:lnTo>
                            <a:pt x="900" y="112"/>
                          </a:lnTo>
                          <a:lnTo>
                            <a:pt x="902" y="108"/>
                          </a:lnTo>
                          <a:lnTo>
                            <a:pt x="554" y="166"/>
                          </a:lnTo>
                          <a:lnTo>
                            <a:pt x="348" y="186"/>
                          </a:lnTo>
                          <a:lnTo>
                            <a:pt x="378" y="92"/>
                          </a:lnTo>
                          <a:lnTo>
                            <a:pt x="374" y="92"/>
                          </a:lnTo>
                          <a:lnTo>
                            <a:pt x="270" y="410"/>
                          </a:lnTo>
                          <a:lnTo>
                            <a:pt x="280" y="450"/>
                          </a:lnTo>
                          <a:lnTo>
                            <a:pt x="0" y="470"/>
                          </a:lnTo>
                          <a:lnTo>
                            <a:pt x="0" y="474"/>
                          </a:lnTo>
                          <a:lnTo>
                            <a:pt x="280" y="454"/>
                          </a:lnTo>
                          <a:lnTo>
                            <a:pt x="310" y="544"/>
                          </a:lnTo>
                          <a:lnTo>
                            <a:pt x="276" y="694"/>
                          </a:lnTo>
                          <a:lnTo>
                            <a:pt x="448" y="684"/>
                          </a:lnTo>
                          <a:lnTo>
                            <a:pt x="486" y="756"/>
                          </a:lnTo>
                          <a:lnTo>
                            <a:pt x="490" y="756"/>
                          </a:lnTo>
                          <a:lnTo>
                            <a:pt x="452" y="678"/>
                          </a:lnTo>
                          <a:lnTo>
                            <a:pt x="280" y="692"/>
                          </a:lnTo>
                          <a:lnTo>
                            <a:pt x="312" y="542"/>
                          </a:lnTo>
                          <a:lnTo>
                            <a:pt x="274" y="410"/>
                          </a:lnTo>
                          <a:lnTo>
                            <a:pt x="348" y="192"/>
                          </a:lnTo>
                          <a:lnTo>
                            <a:pt x="552" y="170"/>
                          </a:lnTo>
                          <a:lnTo>
                            <a:pt x="780" y="134"/>
                          </a:lnTo>
                          <a:lnTo>
                            <a:pt x="780" y="132"/>
                          </a:lnTo>
                          <a:lnTo>
                            <a:pt x="786" y="130"/>
                          </a:lnTo>
                          <a:lnTo>
                            <a:pt x="786" y="132"/>
                          </a:lnTo>
                          <a:lnTo>
                            <a:pt x="968" y="102"/>
                          </a:lnTo>
                          <a:lnTo>
                            <a:pt x="1218" y="6"/>
                          </a:lnTo>
                          <a:lnTo>
                            <a:pt x="1248" y="38"/>
                          </a:lnTo>
                          <a:lnTo>
                            <a:pt x="1330" y="22"/>
                          </a:lnTo>
                          <a:lnTo>
                            <a:pt x="1462" y="110"/>
                          </a:lnTo>
                          <a:lnTo>
                            <a:pt x="1464" y="104"/>
                          </a:lnTo>
                          <a:lnTo>
                            <a:pt x="1330" y="16"/>
                          </a:lnTo>
                          <a:lnTo>
                            <a:pt x="1250" y="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8" name="Rectangle 29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0" y="2759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9" name="Freeform 2935"/>
                    <p:cNvSpPr>
                      <a:spLocks/>
                    </p:cNvSpPr>
                    <p:nvPr/>
                  </p:nvSpPr>
                  <p:spPr bwMode="auto">
                    <a:xfrm>
                      <a:off x="4318" y="2393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0"/>
                        </a:cxn>
                        <a:cxn ang="0">
                          <a:pos x="6" y="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4"/>
                          </a:moveTo>
                          <a:lnTo>
                            <a:pt x="6" y="0"/>
                          </a:lnTo>
                          <a:lnTo>
                            <a:pt x="6" y="0"/>
                          </a:lnTo>
                          <a:lnTo>
                            <a:pt x="2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0" name="Freeform 2936"/>
                    <p:cNvSpPr>
                      <a:spLocks/>
                    </p:cNvSpPr>
                    <p:nvPr/>
                  </p:nvSpPr>
                  <p:spPr bwMode="auto">
                    <a:xfrm>
                      <a:off x="3410" y="2755"/>
                      <a:ext cx="8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0" y="4"/>
                        </a:cxn>
                        <a:cxn ang="0">
                          <a:pos x="8" y="4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8" h="4">
                          <a:moveTo>
                            <a:pt x="0" y="4"/>
                          </a:moveTo>
                          <a:lnTo>
                            <a:pt x="0" y="4"/>
                          </a:lnTo>
                          <a:lnTo>
                            <a:pt x="8" y="4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1" name="Rectangle 29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92" y="2375"/>
                      <a:ext cx="4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2" name="Freeform 2938"/>
                    <p:cNvSpPr>
                      <a:spLocks/>
                    </p:cNvSpPr>
                    <p:nvPr/>
                  </p:nvSpPr>
                  <p:spPr bwMode="auto">
                    <a:xfrm>
                      <a:off x="4106" y="2997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4"/>
                        </a:cxn>
                        <a:cxn ang="0">
                          <a:pos x="4" y="0"/>
                        </a:cxn>
                        <a:cxn ang="0">
                          <a:pos x="0" y="2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4"/>
                          </a:moveTo>
                          <a:lnTo>
                            <a:pt x="6" y="4"/>
                          </a:lnTo>
                          <a:lnTo>
                            <a:pt x="4" y="0"/>
                          </a:lnTo>
                          <a:lnTo>
                            <a:pt x="0" y="2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3" name="Freeform 2939"/>
                    <p:cNvSpPr>
                      <a:spLocks/>
                    </p:cNvSpPr>
                    <p:nvPr/>
                  </p:nvSpPr>
                  <p:spPr bwMode="auto">
                    <a:xfrm>
                      <a:off x="4062" y="2417"/>
                      <a:ext cx="668" cy="582"/>
                    </a:xfrm>
                    <a:custGeom>
                      <a:avLst/>
                      <a:gdLst/>
                      <a:ahLst/>
                      <a:cxnLst>
                        <a:cxn ang="0">
                          <a:pos x="278" y="474"/>
                        </a:cxn>
                        <a:cxn ang="0">
                          <a:pos x="280" y="486"/>
                        </a:cxn>
                        <a:cxn ang="0">
                          <a:pos x="302" y="516"/>
                        </a:cxn>
                        <a:cxn ang="0">
                          <a:pos x="562" y="474"/>
                        </a:cxn>
                        <a:cxn ang="0">
                          <a:pos x="604" y="488"/>
                        </a:cxn>
                        <a:cxn ang="0">
                          <a:pos x="604" y="438"/>
                        </a:cxn>
                        <a:cxn ang="0">
                          <a:pos x="668" y="438"/>
                        </a:cxn>
                        <a:cxn ang="0">
                          <a:pos x="668" y="430"/>
                        </a:cxn>
                        <a:cxn ang="0">
                          <a:pos x="598" y="432"/>
                        </a:cxn>
                        <a:cxn ang="0">
                          <a:pos x="598" y="480"/>
                        </a:cxn>
                        <a:cxn ang="0">
                          <a:pos x="564" y="468"/>
                        </a:cxn>
                        <a:cxn ang="0">
                          <a:pos x="302" y="510"/>
                        </a:cxn>
                        <a:cxn ang="0">
                          <a:pos x="284" y="486"/>
                        </a:cxn>
                        <a:cxn ang="0">
                          <a:pos x="262" y="330"/>
                        </a:cxn>
                        <a:cxn ang="0">
                          <a:pos x="142" y="0"/>
                        </a:cxn>
                        <a:cxn ang="0">
                          <a:pos x="136" y="2"/>
                        </a:cxn>
                        <a:cxn ang="0">
                          <a:pos x="260" y="332"/>
                        </a:cxn>
                        <a:cxn ang="0">
                          <a:pos x="278" y="468"/>
                        </a:cxn>
                        <a:cxn ang="0">
                          <a:pos x="0" y="492"/>
                        </a:cxn>
                        <a:cxn ang="0">
                          <a:pos x="44" y="582"/>
                        </a:cxn>
                        <a:cxn ang="0">
                          <a:pos x="48" y="580"/>
                        </a:cxn>
                        <a:cxn ang="0">
                          <a:pos x="4" y="494"/>
                        </a:cxn>
                        <a:cxn ang="0">
                          <a:pos x="278" y="474"/>
                        </a:cxn>
                      </a:cxnLst>
                      <a:rect l="0" t="0" r="r" b="b"/>
                      <a:pathLst>
                        <a:path w="668" h="582">
                          <a:moveTo>
                            <a:pt x="278" y="474"/>
                          </a:moveTo>
                          <a:lnTo>
                            <a:pt x="280" y="486"/>
                          </a:lnTo>
                          <a:lnTo>
                            <a:pt x="302" y="516"/>
                          </a:lnTo>
                          <a:lnTo>
                            <a:pt x="562" y="474"/>
                          </a:lnTo>
                          <a:lnTo>
                            <a:pt x="604" y="488"/>
                          </a:lnTo>
                          <a:lnTo>
                            <a:pt x="604" y="438"/>
                          </a:lnTo>
                          <a:lnTo>
                            <a:pt x="668" y="438"/>
                          </a:lnTo>
                          <a:lnTo>
                            <a:pt x="668" y="430"/>
                          </a:lnTo>
                          <a:lnTo>
                            <a:pt x="598" y="432"/>
                          </a:lnTo>
                          <a:lnTo>
                            <a:pt x="598" y="480"/>
                          </a:lnTo>
                          <a:lnTo>
                            <a:pt x="564" y="468"/>
                          </a:lnTo>
                          <a:lnTo>
                            <a:pt x="302" y="510"/>
                          </a:lnTo>
                          <a:lnTo>
                            <a:pt x="284" y="486"/>
                          </a:lnTo>
                          <a:lnTo>
                            <a:pt x="262" y="330"/>
                          </a:lnTo>
                          <a:lnTo>
                            <a:pt x="142" y="0"/>
                          </a:lnTo>
                          <a:lnTo>
                            <a:pt x="136" y="2"/>
                          </a:lnTo>
                          <a:lnTo>
                            <a:pt x="260" y="332"/>
                          </a:lnTo>
                          <a:lnTo>
                            <a:pt x="278" y="468"/>
                          </a:lnTo>
                          <a:lnTo>
                            <a:pt x="0" y="492"/>
                          </a:lnTo>
                          <a:lnTo>
                            <a:pt x="44" y="582"/>
                          </a:lnTo>
                          <a:lnTo>
                            <a:pt x="48" y="580"/>
                          </a:lnTo>
                          <a:lnTo>
                            <a:pt x="4" y="494"/>
                          </a:lnTo>
                          <a:lnTo>
                            <a:pt x="278" y="47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4" name="Freeform 2940"/>
                    <p:cNvSpPr>
                      <a:spLocks/>
                    </p:cNvSpPr>
                    <p:nvPr/>
                  </p:nvSpPr>
                  <p:spPr bwMode="auto">
                    <a:xfrm>
                      <a:off x="4198" y="2415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2"/>
                        </a:cxn>
                        <a:cxn ang="0">
                          <a:pos x="0" y="4"/>
                        </a:cxn>
                        <a:cxn ang="0">
                          <a:pos x="6" y="2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6" y="0"/>
                          </a:moveTo>
                          <a:lnTo>
                            <a:pt x="0" y="2"/>
                          </a:lnTo>
                          <a:lnTo>
                            <a:pt x="0" y="4"/>
                          </a:lnTo>
                          <a:lnTo>
                            <a:pt x="6" y="2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5" name="Freeform 2941"/>
                    <p:cNvSpPr>
                      <a:spLocks/>
                    </p:cNvSpPr>
                    <p:nvPr/>
                  </p:nvSpPr>
                  <p:spPr bwMode="auto">
                    <a:xfrm>
                      <a:off x="4750" y="2669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4" y="2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2" y="6"/>
                          </a:moveTo>
                          <a:lnTo>
                            <a:pt x="4" y="2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6" name="Freeform 2942"/>
                    <p:cNvSpPr>
                      <a:spLocks/>
                    </p:cNvSpPr>
                    <p:nvPr/>
                  </p:nvSpPr>
                  <p:spPr bwMode="auto">
                    <a:xfrm>
                      <a:off x="4436" y="2359"/>
                      <a:ext cx="316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54" y="50"/>
                        </a:cxn>
                        <a:cxn ang="0">
                          <a:pos x="6" y="54"/>
                        </a:cxn>
                        <a:cxn ang="0">
                          <a:pos x="28" y="0"/>
                        </a:cxn>
                        <a:cxn ang="0">
                          <a:pos x="22" y="2"/>
                        </a:cxn>
                        <a:cxn ang="0">
                          <a:pos x="0" y="56"/>
                        </a:cxn>
                        <a:cxn ang="0">
                          <a:pos x="52" y="54"/>
                        </a:cxn>
                        <a:cxn ang="0">
                          <a:pos x="52" y="88"/>
                        </a:cxn>
                        <a:cxn ang="0">
                          <a:pos x="314" y="312"/>
                        </a:cxn>
                        <a:cxn ang="0">
                          <a:pos x="316" y="310"/>
                        </a:cxn>
                        <a:cxn ang="0">
                          <a:pos x="54" y="86"/>
                        </a:cxn>
                        <a:cxn ang="0">
                          <a:pos x="54" y="50"/>
                        </a:cxn>
                      </a:cxnLst>
                      <a:rect l="0" t="0" r="r" b="b"/>
                      <a:pathLst>
                        <a:path w="316" h="312">
                          <a:moveTo>
                            <a:pt x="54" y="50"/>
                          </a:moveTo>
                          <a:lnTo>
                            <a:pt x="6" y="54"/>
                          </a:lnTo>
                          <a:lnTo>
                            <a:pt x="28" y="0"/>
                          </a:lnTo>
                          <a:lnTo>
                            <a:pt x="22" y="2"/>
                          </a:lnTo>
                          <a:lnTo>
                            <a:pt x="0" y="56"/>
                          </a:lnTo>
                          <a:lnTo>
                            <a:pt x="52" y="54"/>
                          </a:lnTo>
                          <a:lnTo>
                            <a:pt x="52" y="88"/>
                          </a:lnTo>
                          <a:lnTo>
                            <a:pt x="314" y="312"/>
                          </a:lnTo>
                          <a:lnTo>
                            <a:pt x="316" y="310"/>
                          </a:lnTo>
                          <a:lnTo>
                            <a:pt x="54" y="86"/>
                          </a:lnTo>
                          <a:lnTo>
                            <a:pt x="54" y="5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7" name="Freeform 2943"/>
                    <p:cNvSpPr>
                      <a:spLocks/>
                    </p:cNvSpPr>
                    <p:nvPr/>
                  </p:nvSpPr>
                  <p:spPr bwMode="auto">
                    <a:xfrm>
                      <a:off x="4258" y="1551"/>
                      <a:ext cx="1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2"/>
                        </a:cxn>
                        <a:cxn ang="0">
                          <a:pos x="6" y="0"/>
                        </a:cxn>
                        <a:cxn ang="0">
                          <a:pos x="0" y="2"/>
                        </a:cxn>
                        <a:cxn ang="0">
                          <a:pos x="6" y="4"/>
                        </a:cxn>
                        <a:cxn ang="0">
                          <a:pos x="12" y="2"/>
                        </a:cxn>
                      </a:cxnLst>
                      <a:rect l="0" t="0" r="r" b="b"/>
                      <a:pathLst>
                        <a:path w="12" h="4">
                          <a:moveTo>
                            <a:pt x="12" y="2"/>
                          </a:moveTo>
                          <a:lnTo>
                            <a:pt x="6" y="0"/>
                          </a:lnTo>
                          <a:lnTo>
                            <a:pt x="0" y="2"/>
                          </a:lnTo>
                          <a:lnTo>
                            <a:pt x="6" y="4"/>
                          </a:lnTo>
                          <a:lnTo>
                            <a:pt x="1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8" name="Freeform 2944"/>
                    <p:cNvSpPr>
                      <a:spLocks/>
                    </p:cNvSpPr>
                    <p:nvPr/>
                  </p:nvSpPr>
                  <p:spPr bwMode="auto">
                    <a:xfrm>
                      <a:off x="3924" y="1599"/>
                      <a:ext cx="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6"/>
                        </a:cxn>
                        <a:cxn ang="0">
                          <a:pos x="2" y="6"/>
                        </a:cxn>
                        <a:cxn ang="0">
                          <a:pos x="8" y="0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6" y="0"/>
                          </a:moveTo>
                          <a:lnTo>
                            <a:pt x="0" y="6"/>
                          </a:lnTo>
                          <a:lnTo>
                            <a:pt x="2" y="6"/>
                          </a:lnTo>
                          <a:lnTo>
                            <a:pt x="8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9" name="Freeform 2945"/>
                    <p:cNvSpPr>
                      <a:spLocks/>
                    </p:cNvSpPr>
                    <p:nvPr/>
                  </p:nvSpPr>
                  <p:spPr bwMode="auto">
                    <a:xfrm>
                      <a:off x="3926" y="1553"/>
                      <a:ext cx="338" cy="342"/>
                    </a:xfrm>
                    <a:custGeom>
                      <a:avLst/>
                      <a:gdLst/>
                      <a:ahLst/>
                      <a:cxnLst>
                        <a:cxn ang="0">
                          <a:pos x="258" y="342"/>
                        </a:cxn>
                        <a:cxn ang="0">
                          <a:pos x="258" y="340"/>
                        </a:cxn>
                        <a:cxn ang="0">
                          <a:pos x="262" y="340"/>
                        </a:cxn>
                        <a:cxn ang="0">
                          <a:pos x="196" y="46"/>
                        </a:cxn>
                        <a:cxn ang="0">
                          <a:pos x="338" y="2"/>
                        </a:cxn>
                        <a:cxn ang="0">
                          <a:pos x="332" y="0"/>
                        </a:cxn>
                        <a:cxn ang="0">
                          <a:pos x="194" y="42"/>
                        </a:cxn>
                        <a:cxn ang="0">
                          <a:pos x="6" y="46"/>
                        </a:cxn>
                        <a:cxn ang="0">
                          <a:pos x="0" y="52"/>
                        </a:cxn>
                        <a:cxn ang="0">
                          <a:pos x="190" y="46"/>
                        </a:cxn>
                        <a:cxn ang="0">
                          <a:pos x="258" y="342"/>
                        </a:cxn>
                      </a:cxnLst>
                      <a:rect l="0" t="0" r="r" b="b"/>
                      <a:pathLst>
                        <a:path w="338" h="342">
                          <a:moveTo>
                            <a:pt x="258" y="342"/>
                          </a:moveTo>
                          <a:lnTo>
                            <a:pt x="258" y="340"/>
                          </a:lnTo>
                          <a:lnTo>
                            <a:pt x="262" y="340"/>
                          </a:lnTo>
                          <a:lnTo>
                            <a:pt x="196" y="46"/>
                          </a:lnTo>
                          <a:lnTo>
                            <a:pt x="338" y="2"/>
                          </a:lnTo>
                          <a:lnTo>
                            <a:pt x="332" y="0"/>
                          </a:lnTo>
                          <a:lnTo>
                            <a:pt x="194" y="42"/>
                          </a:lnTo>
                          <a:lnTo>
                            <a:pt x="6" y="46"/>
                          </a:lnTo>
                          <a:lnTo>
                            <a:pt x="0" y="52"/>
                          </a:lnTo>
                          <a:lnTo>
                            <a:pt x="190" y="46"/>
                          </a:lnTo>
                          <a:lnTo>
                            <a:pt x="258" y="3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0" name="Freeform 2946"/>
                    <p:cNvSpPr>
                      <a:spLocks/>
                    </p:cNvSpPr>
                    <p:nvPr/>
                  </p:nvSpPr>
                  <p:spPr bwMode="auto">
                    <a:xfrm>
                      <a:off x="3914" y="1897"/>
                      <a:ext cx="278" cy="234"/>
                    </a:xfrm>
                    <a:custGeom>
                      <a:avLst/>
                      <a:gdLst/>
                      <a:ahLst/>
                      <a:cxnLst>
                        <a:cxn ang="0">
                          <a:pos x="274" y="12"/>
                        </a:cxn>
                        <a:cxn ang="0">
                          <a:pos x="236" y="52"/>
                        </a:cxn>
                        <a:cxn ang="0">
                          <a:pos x="186" y="160"/>
                        </a:cxn>
                        <a:cxn ang="0">
                          <a:pos x="158" y="146"/>
                        </a:cxn>
                        <a:cxn ang="0">
                          <a:pos x="78" y="200"/>
                        </a:cxn>
                        <a:cxn ang="0">
                          <a:pos x="54" y="186"/>
                        </a:cxn>
                        <a:cxn ang="0">
                          <a:pos x="0" y="230"/>
                        </a:cxn>
                        <a:cxn ang="0">
                          <a:pos x="0" y="234"/>
                        </a:cxn>
                        <a:cxn ang="0">
                          <a:pos x="54" y="190"/>
                        </a:cxn>
                        <a:cxn ang="0">
                          <a:pos x="78" y="206"/>
                        </a:cxn>
                        <a:cxn ang="0">
                          <a:pos x="158" y="150"/>
                        </a:cxn>
                        <a:cxn ang="0">
                          <a:pos x="188" y="164"/>
                        </a:cxn>
                        <a:cxn ang="0">
                          <a:pos x="238" y="54"/>
                        </a:cxn>
                        <a:cxn ang="0">
                          <a:pos x="278" y="14"/>
                        </a:cxn>
                        <a:cxn ang="0">
                          <a:pos x="274" y="2"/>
                        </a:cxn>
                        <a:cxn ang="0">
                          <a:pos x="270" y="0"/>
                        </a:cxn>
                        <a:cxn ang="0">
                          <a:pos x="274" y="12"/>
                        </a:cxn>
                      </a:cxnLst>
                      <a:rect l="0" t="0" r="r" b="b"/>
                      <a:pathLst>
                        <a:path w="278" h="234">
                          <a:moveTo>
                            <a:pt x="274" y="12"/>
                          </a:moveTo>
                          <a:lnTo>
                            <a:pt x="236" y="52"/>
                          </a:lnTo>
                          <a:lnTo>
                            <a:pt x="186" y="160"/>
                          </a:lnTo>
                          <a:lnTo>
                            <a:pt x="158" y="146"/>
                          </a:lnTo>
                          <a:lnTo>
                            <a:pt x="78" y="200"/>
                          </a:lnTo>
                          <a:lnTo>
                            <a:pt x="54" y="186"/>
                          </a:lnTo>
                          <a:lnTo>
                            <a:pt x="0" y="230"/>
                          </a:lnTo>
                          <a:lnTo>
                            <a:pt x="0" y="234"/>
                          </a:lnTo>
                          <a:lnTo>
                            <a:pt x="54" y="190"/>
                          </a:lnTo>
                          <a:lnTo>
                            <a:pt x="78" y="206"/>
                          </a:lnTo>
                          <a:lnTo>
                            <a:pt x="158" y="150"/>
                          </a:lnTo>
                          <a:lnTo>
                            <a:pt x="188" y="164"/>
                          </a:lnTo>
                          <a:lnTo>
                            <a:pt x="238" y="54"/>
                          </a:lnTo>
                          <a:lnTo>
                            <a:pt x="278" y="14"/>
                          </a:lnTo>
                          <a:lnTo>
                            <a:pt x="274" y="2"/>
                          </a:lnTo>
                          <a:lnTo>
                            <a:pt x="270" y="0"/>
                          </a:lnTo>
                          <a:lnTo>
                            <a:pt x="274" y="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1" name="Freeform 2947"/>
                    <p:cNvSpPr>
                      <a:spLocks/>
                    </p:cNvSpPr>
                    <p:nvPr/>
                  </p:nvSpPr>
                  <p:spPr bwMode="auto">
                    <a:xfrm>
                      <a:off x="4808" y="169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2" name="Freeform 2948"/>
                    <p:cNvSpPr>
                      <a:spLocks/>
                    </p:cNvSpPr>
                    <p:nvPr/>
                  </p:nvSpPr>
                  <p:spPr bwMode="auto">
                    <a:xfrm>
                      <a:off x="4184" y="1895"/>
                      <a:ext cx="1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0" y="2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h="2">
                          <a:moveTo>
                            <a:pt x="0" y="2"/>
                          </a:moveTo>
                          <a:lnTo>
                            <a:pt x="0" y="2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3" name="Freeform 2949"/>
                    <p:cNvSpPr>
                      <a:spLocks/>
                    </p:cNvSpPr>
                    <p:nvPr/>
                  </p:nvSpPr>
                  <p:spPr bwMode="auto">
                    <a:xfrm>
                      <a:off x="4188" y="1469"/>
                      <a:ext cx="336" cy="534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466"/>
                        </a:cxn>
                        <a:cxn ang="0">
                          <a:pos x="196" y="454"/>
                        </a:cxn>
                        <a:cxn ang="0">
                          <a:pos x="220" y="470"/>
                        </a:cxn>
                        <a:cxn ang="0">
                          <a:pos x="234" y="512"/>
                        </a:cxn>
                        <a:cxn ang="0">
                          <a:pos x="286" y="534"/>
                        </a:cxn>
                        <a:cxn ang="0">
                          <a:pos x="288" y="532"/>
                        </a:cxn>
                        <a:cxn ang="0">
                          <a:pos x="236" y="510"/>
                        </a:cxn>
                        <a:cxn ang="0">
                          <a:pos x="226" y="474"/>
                        </a:cxn>
                        <a:cxn ang="0">
                          <a:pos x="232" y="480"/>
                        </a:cxn>
                        <a:cxn ang="0">
                          <a:pos x="290" y="348"/>
                        </a:cxn>
                        <a:cxn ang="0">
                          <a:pos x="324" y="288"/>
                        </a:cxn>
                        <a:cxn ang="0">
                          <a:pos x="334" y="210"/>
                        </a:cxn>
                        <a:cxn ang="0">
                          <a:pos x="334" y="208"/>
                        </a:cxn>
                        <a:cxn ang="0">
                          <a:pos x="334" y="208"/>
                        </a:cxn>
                        <a:cxn ang="0">
                          <a:pos x="336" y="200"/>
                        </a:cxn>
                        <a:cxn ang="0">
                          <a:pos x="262" y="0"/>
                        </a:cxn>
                        <a:cxn ang="0">
                          <a:pos x="260" y="6"/>
                        </a:cxn>
                        <a:cxn ang="0">
                          <a:pos x="330" y="202"/>
                        </a:cxn>
                        <a:cxn ang="0">
                          <a:pos x="320" y="286"/>
                        </a:cxn>
                        <a:cxn ang="0">
                          <a:pos x="288" y="346"/>
                        </a:cxn>
                        <a:cxn ang="0">
                          <a:pos x="232" y="470"/>
                        </a:cxn>
                        <a:cxn ang="0">
                          <a:pos x="198" y="450"/>
                        </a:cxn>
                        <a:cxn ang="0">
                          <a:pos x="106" y="462"/>
                        </a:cxn>
                        <a:cxn ang="0">
                          <a:pos x="0" y="424"/>
                        </a:cxn>
                        <a:cxn ang="0">
                          <a:pos x="0" y="430"/>
                        </a:cxn>
                        <a:cxn ang="0">
                          <a:pos x="106" y="466"/>
                        </a:cxn>
                      </a:cxnLst>
                      <a:rect l="0" t="0" r="r" b="b"/>
                      <a:pathLst>
                        <a:path w="336" h="534">
                          <a:moveTo>
                            <a:pt x="106" y="466"/>
                          </a:moveTo>
                          <a:lnTo>
                            <a:pt x="196" y="454"/>
                          </a:lnTo>
                          <a:lnTo>
                            <a:pt x="220" y="470"/>
                          </a:lnTo>
                          <a:lnTo>
                            <a:pt x="234" y="512"/>
                          </a:lnTo>
                          <a:lnTo>
                            <a:pt x="286" y="534"/>
                          </a:lnTo>
                          <a:lnTo>
                            <a:pt x="288" y="532"/>
                          </a:lnTo>
                          <a:lnTo>
                            <a:pt x="236" y="510"/>
                          </a:lnTo>
                          <a:lnTo>
                            <a:pt x="226" y="474"/>
                          </a:lnTo>
                          <a:lnTo>
                            <a:pt x="232" y="480"/>
                          </a:lnTo>
                          <a:lnTo>
                            <a:pt x="290" y="348"/>
                          </a:lnTo>
                          <a:lnTo>
                            <a:pt x="324" y="288"/>
                          </a:lnTo>
                          <a:lnTo>
                            <a:pt x="334" y="210"/>
                          </a:lnTo>
                          <a:lnTo>
                            <a:pt x="334" y="208"/>
                          </a:lnTo>
                          <a:lnTo>
                            <a:pt x="334" y="208"/>
                          </a:lnTo>
                          <a:lnTo>
                            <a:pt x="336" y="200"/>
                          </a:lnTo>
                          <a:lnTo>
                            <a:pt x="262" y="0"/>
                          </a:lnTo>
                          <a:lnTo>
                            <a:pt x="260" y="6"/>
                          </a:lnTo>
                          <a:lnTo>
                            <a:pt x="330" y="202"/>
                          </a:lnTo>
                          <a:lnTo>
                            <a:pt x="320" y="286"/>
                          </a:lnTo>
                          <a:lnTo>
                            <a:pt x="288" y="346"/>
                          </a:lnTo>
                          <a:lnTo>
                            <a:pt x="232" y="470"/>
                          </a:lnTo>
                          <a:lnTo>
                            <a:pt x="198" y="450"/>
                          </a:lnTo>
                          <a:lnTo>
                            <a:pt x="106" y="462"/>
                          </a:lnTo>
                          <a:lnTo>
                            <a:pt x="0" y="424"/>
                          </a:lnTo>
                          <a:lnTo>
                            <a:pt x="0" y="430"/>
                          </a:lnTo>
                          <a:lnTo>
                            <a:pt x="106" y="46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4" name="Freeform 2950"/>
                    <p:cNvSpPr>
                      <a:spLocks/>
                    </p:cNvSpPr>
                    <p:nvPr/>
                  </p:nvSpPr>
                  <p:spPr bwMode="auto">
                    <a:xfrm>
                      <a:off x="4478" y="1699"/>
                      <a:ext cx="330" cy="340"/>
                    </a:xfrm>
                    <a:custGeom>
                      <a:avLst/>
                      <a:gdLst/>
                      <a:ahLst/>
                      <a:cxnLst>
                        <a:cxn ang="0">
                          <a:pos x="328" y="0"/>
                        </a:cxn>
                        <a:cxn ang="0">
                          <a:pos x="312" y="22"/>
                        </a:cxn>
                        <a:cxn ang="0">
                          <a:pos x="272" y="22"/>
                        </a:cxn>
                        <a:cxn ang="0">
                          <a:pos x="230" y="84"/>
                        </a:cxn>
                        <a:cxn ang="0">
                          <a:pos x="202" y="154"/>
                        </a:cxn>
                        <a:cxn ang="0">
                          <a:pos x="172" y="130"/>
                        </a:cxn>
                        <a:cxn ang="0">
                          <a:pos x="142" y="294"/>
                        </a:cxn>
                        <a:cxn ang="0">
                          <a:pos x="72" y="336"/>
                        </a:cxn>
                        <a:cxn ang="0">
                          <a:pos x="0" y="304"/>
                        </a:cxn>
                        <a:cxn ang="0">
                          <a:pos x="0" y="304"/>
                        </a:cxn>
                        <a:cxn ang="0">
                          <a:pos x="0" y="306"/>
                        </a:cxn>
                        <a:cxn ang="0">
                          <a:pos x="72" y="340"/>
                        </a:cxn>
                        <a:cxn ang="0">
                          <a:pos x="144" y="296"/>
                        </a:cxn>
                        <a:cxn ang="0">
                          <a:pos x="174" y="132"/>
                        </a:cxn>
                        <a:cxn ang="0">
                          <a:pos x="202" y="158"/>
                        </a:cxn>
                        <a:cxn ang="0">
                          <a:pos x="232" y="84"/>
                        </a:cxn>
                        <a:cxn ang="0">
                          <a:pos x="274" y="26"/>
                        </a:cxn>
                        <a:cxn ang="0">
                          <a:pos x="312" y="26"/>
                        </a:cxn>
                        <a:cxn ang="0">
                          <a:pos x="330" y="0"/>
                        </a:cxn>
                        <a:cxn ang="0">
                          <a:pos x="330" y="0"/>
                        </a:cxn>
                        <a:cxn ang="0">
                          <a:pos x="328" y="0"/>
                        </a:cxn>
                      </a:cxnLst>
                      <a:rect l="0" t="0" r="r" b="b"/>
                      <a:pathLst>
                        <a:path w="330" h="340">
                          <a:moveTo>
                            <a:pt x="328" y="0"/>
                          </a:moveTo>
                          <a:lnTo>
                            <a:pt x="312" y="22"/>
                          </a:lnTo>
                          <a:lnTo>
                            <a:pt x="272" y="22"/>
                          </a:lnTo>
                          <a:lnTo>
                            <a:pt x="230" y="84"/>
                          </a:lnTo>
                          <a:lnTo>
                            <a:pt x="202" y="154"/>
                          </a:lnTo>
                          <a:lnTo>
                            <a:pt x="172" y="130"/>
                          </a:lnTo>
                          <a:lnTo>
                            <a:pt x="142" y="294"/>
                          </a:lnTo>
                          <a:lnTo>
                            <a:pt x="72" y="336"/>
                          </a:lnTo>
                          <a:lnTo>
                            <a:pt x="0" y="304"/>
                          </a:lnTo>
                          <a:lnTo>
                            <a:pt x="0" y="304"/>
                          </a:lnTo>
                          <a:lnTo>
                            <a:pt x="0" y="306"/>
                          </a:lnTo>
                          <a:lnTo>
                            <a:pt x="72" y="340"/>
                          </a:lnTo>
                          <a:lnTo>
                            <a:pt x="144" y="296"/>
                          </a:lnTo>
                          <a:lnTo>
                            <a:pt x="174" y="132"/>
                          </a:lnTo>
                          <a:lnTo>
                            <a:pt x="202" y="158"/>
                          </a:lnTo>
                          <a:lnTo>
                            <a:pt x="232" y="84"/>
                          </a:lnTo>
                          <a:lnTo>
                            <a:pt x="274" y="26"/>
                          </a:lnTo>
                          <a:lnTo>
                            <a:pt x="312" y="26"/>
                          </a:lnTo>
                          <a:lnTo>
                            <a:pt x="330" y="0"/>
                          </a:lnTo>
                          <a:lnTo>
                            <a:pt x="330" y="0"/>
                          </a:lnTo>
                          <a:lnTo>
                            <a:pt x="3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5" name="Freeform 2951"/>
                    <p:cNvSpPr>
                      <a:spLocks/>
                    </p:cNvSpPr>
                    <p:nvPr/>
                  </p:nvSpPr>
                  <p:spPr bwMode="auto">
                    <a:xfrm>
                      <a:off x="4474" y="2001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2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4" y="4"/>
                        </a:cxn>
                        <a:cxn ang="0">
                          <a:pos x="4" y="2"/>
                        </a:cxn>
                        <a:cxn ang="0">
                          <a:pos x="4" y="2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2"/>
                          </a:move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4" y="4"/>
                          </a:lnTo>
                          <a:lnTo>
                            <a:pt x="4" y="2"/>
                          </a:lnTo>
                          <a:lnTo>
                            <a:pt x="4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6" name="Freeform 2952"/>
                    <p:cNvSpPr>
                      <a:spLocks/>
                    </p:cNvSpPr>
                    <p:nvPr/>
                  </p:nvSpPr>
                  <p:spPr bwMode="auto">
                    <a:xfrm>
                      <a:off x="4184" y="1893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0" y="4"/>
                        </a:cxn>
                        <a:cxn ang="0">
                          <a:pos x="4" y="6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0" y="2"/>
                          </a:moveTo>
                          <a:lnTo>
                            <a:pt x="0" y="4"/>
                          </a:lnTo>
                          <a:lnTo>
                            <a:pt x="4" y="6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7" name="Freeform 2953"/>
                    <p:cNvSpPr>
                      <a:spLocks/>
                    </p:cNvSpPr>
                    <p:nvPr/>
                  </p:nvSpPr>
                  <p:spPr bwMode="auto">
                    <a:xfrm>
                      <a:off x="5064" y="1789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6"/>
                        </a:cxn>
                        <a:cxn ang="0">
                          <a:pos x="4" y="0"/>
                        </a:cxn>
                        <a:cxn ang="0">
                          <a:pos x="2" y="2"/>
                        </a:cxn>
                        <a:cxn ang="0">
                          <a:pos x="0" y="6"/>
                        </a:cxn>
                        <a:cxn ang="0">
                          <a:pos x="4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4" y="6"/>
                          </a:moveTo>
                          <a:lnTo>
                            <a:pt x="4" y="0"/>
                          </a:lnTo>
                          <a:lnTo>
                            <a:pt x="2" y="2"/>
                          </a:lnTo>
                          <a:lnTo>
                            <a:pt x="0" y="6"/>
                          </a:lnTo>
                          <a:lnTo>
                            <a:pt x="4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8" name="Freeform 2954"/>
                    <p:cNvSpPr>
                      <a:spLocks/>
                    </p:cNvSpPr>
                    <p:nvPr/>
                  </p:nvSpPr>
                  <p:spPr bwMode="auto">
                    <a:xfrm>
                      <a:off x="4808" y="1697"/>
                      <a:ext cx="258" cy="118"/>
                    </a:xfrm>
                    <a:custGeom>
                      <a:avLst/>
                      <a:gdLst/>
                      <a:ahLst/>
                      <a:cxnLst>
                        <a:cxn ang="0">
                          <a:pos x="54" y="106"/>
                        </a:cxn>
                        <a:cxn ang="0">
                          <a:pos x="64" y="26"/>
                        </a:cxn>
                        <a:cxn ang="0">
                          <a:pos x="2" y="0"/>
                        </a:cxn>
                        <a:cxn ang="0">
                          <a:pos x="2" y="0"/>
                        </a:cxn>
                        <a:cxn ang="0">
                          <a:pos x="2" y="2"/>
                        </a:cxn>
                        <a:cxn ang="0">
                          <a:pos x="0" y="2"/>
                        </a:cxn>
                        <a:cxn ang="0">
                          <a:pos x="60" y="28"/>
                        </a:cxn>
                        <a:cxn ang="0">
                          <a:pos x="50" y="108"/>
                        </a:cxn>
                        <a:cxn ang="0">
                          <a:pos x="172" y="118"/>
                        </a:cxn>
                        <a:cxn ang="0">
                          <a:pos x="256" y="98"/>
                        </a:cxn>
                        <a:cxn ang="0">
                          <a:pos x="258" y="94"/>
                        </a:cxn>
                        <a:cxn ang="0">
                          <a:pos x="176" y="116"/>
                        </a:cxn>
                        <a:cxn ang="0">
                          <a:pos x="54" y="106"/>
                        </a:cxn>
                      </a:cxnLst>
                      <a:rect l="0" t="0" r="r" b="b"/>
                      <a:pathLst>
                        <a:path w="258" h="118">
                          <a:moveTo>
                            <a:pt x="54" y="106"/>
                          </a:moveTo>
                          <a:lnTo>
                            <a:pt x="64" y="26"/>
                          </a:lnTo>
                          <a:lnTo>
                            <a:pt x="2" y="0"/>
                          </a:lnTo>
                          <a:lnTo>
                            <a:pt x="2" y="0"/>
                          </a:lnTo>
                          <a:lnTo>
                            <a:pt x="2" y="2"/>
                          </a:lnTo>
                          <a:lnTo>
                            <a:pt x="0" y="2"/>
                          </a:lnTo>
                          <a:lnTo>
                            <a:pt x="60" y="28"/>
                          </a:lnTo>
                          <a:lnTo>
                            <a:pt x="50" y="108"/>
                          </a:lnTo>
                          <a:lnTo>
                            <a:pt x="172" y="118"/>
                          </a:lnTo>
                          <a:lnTo>
                            <a:pt x="256" y="98"/>
                          </a:lnTo>
                          <a:lnTo>
                            <a:pt x="258" y="94"/>
                          </a:lnTo>
                          <a:lnTo>
                            <a:pt x="176" y="116"/>
                          </a:lnTo>
                          <a:lnTo>
                            <a:pt x="54" y="10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9" name="Freeform 2955"/>
                    <p:cNvSpPr>
                      <a:spLocks/>
                    </p:cNvSpPr>
                    <p:nvPr/>
                  </p:nvSpPr>
                  <p:spPr bwMode="auto">
                    <a:xfrm>
                      <a:off x="4522" y="1673"/>
                      <a:ext cx="286" cy="72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56"/>
                        </a:cxn>
                        <a:cxn ang="0">
                          <a:pos x="106" y="26"/>
                        </a:cxn>
                        <a:cxn ang="0">
                          <a:pos x="132" y="72"/>
                        </a:cxn>
                        <a:cxn ang="0">
                          <a:pos x="238" y="16"/>
                        </a:cxn>
                        <a:cxn ang="0">
                          <a:pos x="284" y="26"/>
                        </a:cxn>
                        <a:cxn ang="0">
                          <a:pos x="286" y="24"/>
                        </a:cxn>
                        <a:cxn ang="0">
                          <a:pos x="234" y="12"/>
                        </a:cxn>
                        <a:cxn ang="0">
                          <a:pos x="132" y="68"/>
                        </a:cxn>
                        <a:cxn ang="0">
                          <a:pos x="108" y="26"/>
                        </a:cxn>
                        <a:cxn ang="0">
                          <a:pos x="108" y="26"/>
                        </a:cxn>
                        <a:cxn ang="0">
                          <a:pos x="106" y="24"/>
                        </a:cxn>
                        <a:cxn ang="0">
                          <a:pos x="20" y="5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0" y="6"/>
                        </a:cxn>
                        <a:cxn ang="0">
                          <a:pos x="18" y="56"/>
                        </a:cxn>
                      </a:cxnLst>
                      <a:rect l="0" t="0" r="r" b="b"/>
                      <a:pathLst>
                        <a:path w="286" h="72">
                          <a:moveTo>
                            <a:pt x="18" y="56"/>
                          </a:moveTo>
                          <a:lnTo>
                            <a:pt x="106" y="26"/>
                          </a:lnTo>
                          <a:lnTo>
                            <a:pt x="132" y="72"/>
                          </a:lnTo>
                          <a:lnTo>
                            <a:pt x="238" y="16"/>
                          </a:lnTo>
                          <a:lnTo>
                            <a:pt x="284" y="26"/>
                          </a:lnTo>
                          <a:lnTo>
                            <a:pt x="286" y="24"/>
                          </a:lnTo>
                          <a:lnTo>
                            <a:pt x="234" y="12"/>
                          </a:lnTo>
                          <a:lnTo>
                            <a:pt x="132" y="68"/>
                          </a:lnTo>
                          <a:lnTo>
                            <a:pt x="108" y="26"/>
                          </a:lnTo>
                          <a:lnTo>
                            <a:pt x="108" y="26"/>
                          </a:lnTo>
                          <a:lnTo>
                            <a:pt x="106" y="24"/>
                          </a:lnTo>
                          <a:lnTo>
                            <a:pt x="20" y="50"/>
                          </a:ln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0" y="6"/>
                          </a:lnTo>
                          <a:lnTo>
                            <a:pt x="18" y="5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0" name="Freeform 2956"/>
                    <p:cNvSpPr>
                      <a:spLocks/>
                    </p:cNvSpPr>
                    <p:nvPr/>
                  </p:nvSpPr>
                  <p:spPr bwMode="auto">
                    <a:xfrm>
                      <a:off x="4806" y="1697"/>
                      <a:ext cx="4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2"/>
                        </a:cxn>
                        <a:cxn ang="0">
                          <a:pos x="2" y="2"/>
                        </a:cxn>
                        <a:cxn ang="0">
                          <a:pos x="4" y="2"/>
                        </a:cxn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</a:cxnLst>
                      <a:rect l="0" t="0" r="r" b="b"/>
                      <a:pathLst>
                        <a:path w="4" h="2">
                          <a:moveTo>
                            <a:pt x="2" y="2"/>
                          </a:moveTo>
                          <a:lnTo>
                            <a:pt x="2" y="2"/>
                          </a:lnTo>
                          <a:lnTo>
                            <a:pt x="4" y="2"/>
                          </a:ln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1" name="Rectangle 29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2" y="1677"/>
                      <a:ext cx="1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2" name="Freeform 2958"/>
                    <p:cNvSpPr>
                      <a:spLocks/>
                    </p:cNvSpPr>
                    <p:nvPr/>
                  </p:nvSpPr>
                  <p:spPr bwMode="auto">
                    <a:xfrm>
                      <a:off x="4516" y="1321"/>
                      <a:ext cx="490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462" y="258"/>
                        </a:cxn>
                        <a:cxn ang="0">
                          <a:pos x="490" y="190"/>
                        </a:cxn>
                        <a:cxn ang="0">
                          <a:pos x="452" y="138"/>
                        </a:cxn>
                        <a:cxn ang="0">
                          <a:pos x="462" y="68"/>
                        </a:cxn>
                        <a:cxn ang="0">
                          <a:pos x="382" y="0"/>
                        </a:cxn>
                        <a:cxn ang="0">
                          <a:pos x="18" y="120"/>
                        </a:cxn>
                        <a:cxn ang="0">
                          <a:pos x="2" y="74"/>
                        </a:cxn>
                        <a:cxn ang="0">
                          <a:pos x="0" y="76"/>
                        </a:cxn>
                        <a:cxn ang="0">
                          <a:pos x="16" y="124"/>
                        </a:cxn>
                        <a:cxn ang="0">
                          <a:pos x="382" y="4"/>
                        </a:cxn>
                        <a:cxn ang="0">
                          <a:pos x="458" y="70"/>
                        </a:cxn>
                        <a:cxn ang="0">
                          <a:pos x="448" y="138"/>
                        </a:cxn>
                        <a:cxn ang="0">
                          <a:pos x="488" y="190"/>
                        </a:cxn>
                        <a:cxn ang="0">
                          <a:pos x="458" y="256"/>
                        </a:cxn>
                        <a:cxn ang="0">
                          <a:pos x="428" y="266"/>
                        </a:cxn>
                        <a:cxn ang="0">
                          <a:pos x="430" y="270"/>
                        </a:cxn>
                        <a:cxn ang="0">
                          <a:pos x="462" y="258"/>
                        </a:cxn>
                      </a:cxnLst>
                      <a:rect l="0" t="0" r="r" b="b"/>
                      <a:pathLst>
                        <a:path w="490" h="270">
                          <a:moveTo>
                            <a:pt x="462" y="258"/>
                          </a:moveTo>
                          <a:lnTo>
                            <a:pt x="490" y="190"/>
                          </a:lnTo>
                          <a:lnTo>
                            <a:pt x="452" y="138"/>
                          </a:lnTo>
                          <a:lnTo>
                            <a:pt x="462" y="68"/>
                          </a:lnTo>
                          <a:lnTo>
                            <a:pt x="382" y="0"/>
                          </a:lnTo>
                          <a:lnTo>
                            <a:pt x="18" y="120"/>
                          </a:lnTo>
                          <a:lnTo>
                            <a:pt x="2" y="74"/>
                          </a:lnTo>
                          <a:lnTo>
                            <a:pt x="0" y="76"/>
                          </a:lnTo>
                          <a:lnTo>
                            <a:pt x="16" y="124"/>
                          </a:lnTo>
                          <a:lnTo>
                            <a:pt x="382" y="4"/>
                          </a:lnTo>
                          <a:lnTo>
                            <a:pt x="458" y="70"/>
                          </a:lnTo>
                          <a:lnTo>
                            <a:pt x="448" y="138"/>
                          </a:lnTo>
                          <a:lnTo>
                            <a:pt x="488" y="190"/>
                          </a:lnTo>
                          <a:lnTo>
                            <a:pt x="458" y="256"/>
                          </a:lnTo>
                          <a:lnTo>
                            <a:pt x="428" y="266"/>
                          </a:lnTo>
                          <a:lnTo>
                            <a:pt x="430" y="270"/>
                          </a:lnTo>
                          <a:lnTo>
                            <a:pt x="462" y="25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3" name="Freeform 2959"/>
                    <p:cNvSpPr>
                      <a:spLocks/>
                    </p:cNvSpPr>
                    <p:nvPr/>
                  </p:nvSpPr>
                  <p:spPr bwMode="auto">
                    <a:xfrm>
                      <a:off x="4626" y="1587"/>
                      <a:ext cx="320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112"/>
                        </a:cxn>
                        <a:cxn ang="0">
                          <a:pos x="320" y="4"/>
                        </a:cxn>
                        <a:cxn ang="0">
                          <a:pos x="318" y="0"/>
                        </a:cxn>
                        <a:cxn ang="0">
                          <a:pos x="0" y="110"/>
                        </a:cxn>
                        <a:cxn ang="0">
                          <a:pos x="2" y="110"/>
                        </a:cxn>
                        <a:cxn ang="0">
                          <a:pos x="2" y="110"/>
                        </a:cxn>
                        <a:cxn ang="0">
                          <a:pos x="4" y="112"/>
                        </a:cxn>
                      </a:cxnLst>
                      <a:rect l="0" t="0" r="r" b="b"/>
                      <a:pathLst>
                        <a:path w="320" h="112">
                          <a:moveTo>
                            <a:pt x="4" y="112"/>
                          </a:moveTo>
                          <a:lnTo>
                            <a:pt x="320" y="4"/>
                          </a:lnTo>
                          <a:lnTo>
                            <a:pt x="318" y="0"/>
                          </a:lnTo>
                          <a:lnTo>
                            <a:pt x="0" y="110"/>
                          </a:lnTo>
                          <a:lnTo>
                            <a:pt x="2" y="110"/>
                          </a:lnTo>
                          <a:lnTo>
                            <a:pt x="2" y="110"/>
                          </a:lnTo>
                          <a:lnTo>
                            <a:pt x="4" y="1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4" name="Freeform 2960"/>
                    <p:cNvSpPr>
                      <a:spLocks/>
                    </p:cNvSpPr>
                    <p:nvPr/>
                  </p:nvSpPr>
                  <p:spPr bwMode="auto">
                    <a:xfrm>
                      <a:off x="4628" y="1697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2"/>
                        </a:cxn>
                        <a:cxn ang="0">
                          <a:pos x="2" y="2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2" y="2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2"/>
                          </a:lnTo>
                          <a:lnTo>
                            <a:pt x="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5" name="Rectangle 29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72" y="1723"/>
                      <a:ext cx="2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6" name="Rectangle 29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944" y="1587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7" name="Freeform 2963"/>
                    <p:cNvSpPr>
                      <a:spLocks/>
                    </p:cNvSpPr>
                    <p:nvPr/>
                  </p:nvSpPr>
                  <p:spPr bwMode="auto">
                    <a:xfrm>
                      <a:off x="4946" y="1591"/>
                      <a:ext cx="126" cy="16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58" y="162"/>
                        </a:cxn>
                        <a:cxn ang="0">
                          <a:pos x="126" y="134"/>
                        </a:cxn>
                        <a:cxn ang="0">
                          <a:pos x="126" y="132"/>
                        </a:cxn>
                        <a:cxn ang="0">
                          <a:pos x="62" y="158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26" h="162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58" y="162"/>
                          </a:lnTo>
                          <a:lnTo>
                            <a:pt x="126" y="134"/>
                          </a:lnTo>
                          <a:lnTo>
                            <a:pt x="126" y="132"/>
                          </a:lnTo>
                          <a:lnTo>
                            <a:pt x="62" y="15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8" name="Freeform 2964"/>
                    <p:cNvSpPr>
                      <a:spLocks/>
                    </p:cNvSpPr>
                    <p:nvPr/>
                  </p:nvSpPr>
                  <p:spPr bwMode="auto">
                    <a:xfrm>
                      <a:off x="4944" y="1587"/>
                      <a:ext cx="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  <a:cxn ang="0">
                          <a:pos x="2" y="4"/>
                        </a:cxn>
                      </a:cxnLst>
                      <a:rect l="0" t="0" r="r" b="b"/>
                      <a:pathLst>
                        <a:path w="2" h="4">
                          <a:moveTo>
                            <a:pt x="2" y="4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lnTo>
                            <a:pt x="2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9" name="Freeform 2965"/>
                    <p:cNvSpPr>
                      <a:spLocks/>
                    </p:cNvSpPr>
                    <p:nvPr/>
                  </p:nvSpPr>
                  <p:spPr bwMode="auto">
                    <a:xfrm>
                      <a:off x="5280" y="1225"/>
                      <a:ext cx="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</a:cxnLst>
                      <a:rect l="0" t="0" r="r" b="b"/>
                      <a:pathLst>
                        <a:path w="2" h="4">
                          <a:moveTo>
                            <a:pt x="2" y="4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0" name="Freeform 2966"/>
                    <p:cNvSpPr>
                      <a:spLocks/>
                    </p:cNvSpPr>
                    <p:nvPr/>
                  </p:nvSpPr>
                  <p:spPr bwMode="auto">
                    <a:xfrm>
                      <a:off x="5218" y="1341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2" y="6"/>
                        </a:cxn>
                        <a:cxn ang="0">
                          <a:pos x="4" y="4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2" y="6"/>
                          </a:moveTo>
                          <a:lnTo>
                            <a:pt x="2" y="6"/>
                          </a:lnTo>
                          <a:lnTo>
                            <a:pt x="4" y="4"/>
                          </a:ln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1" name="Freeform 2967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2" name="Freeform 2968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3" name="Freeform 2969"/>
                    <p:cNvSpPr>
                      <a:spLocks/>
                    </p:cNvSpPr>
                    <p:nvPr/>
                  </p:nvSpPr>
                  <p:spPr bwMode="auto">
                    <a:xfrm>
                      <a:off x="5190" y="1183"/>
                      <a:ext cx="90" cy="16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0"/>
                        </a:cxn>
                        <a:cxn ang="0">
                          <a:pos x="28" y="162"/>
                        </a:cxn>
                        <a:cxn ang="0">
                          <a:pos x="30" y="158"/>
                        </a:cxn>
                        <a:cxn ang="0">
                          <a:pos x="4" y="20"/>
                        </a:cxn>
                        <a:cxn ang="0">
                          <a:pos x="54" y="2"/>
                        </a:cxn>
                        <a:cxn ang="0">
                          <a:pos x="90" y="42"/>
                        </a:cxn>
                        <a:cxn ang="0">
                          <a:pos x="90" y="42"/>
                        </a:cxn>
                        <a:cxn ang="0">
                          <a:pos x="54" y="0"/>
                        </a:cxn>
                        <a:cxn ang="0">
                          <a:pos x="0" y="20"/>
                        </a:cxn>
                      </a:cxnLst>
                      <a:rect l="0" t="0" r="r" b="b"/>
                      <a:pathLst>
                        <a:path w="90" h="162">
                          <a:moveTo>
                            <a:pt x="0" y="20"/>
                          </a:moveTo>
                          <a:lnTo>
                            <a:pt x="28" y="162"/>
                          </a:lnTo>
                          <a:lnTo>
                            <a:pt x="30" y="158"/>
                          </a:lnTo>
                          <a:lnTo>
                            <a:pt x="4" y="20"/>
                          </a:lnTo>
                          <a:lnTo>
                            <a:pt x="54" y="2"/>
                          </a:lnTo>
                          <a:lnTo>
                            <a:pt x="90" y="42"/>
                          </a:lnTo>
                          <a:lnTo>
                            <a:pt x="90" y="42"/>
                          </a:lnTo>
                          <a:lnTo>
                            <a:pt x="54" y="0"/>
                          </a:lnTo>
                          <a:lnTo>
                            <a:pt x="0" y="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4" name="Rectangle 29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20" y="1347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5" name="Freeform 2971"/>
                    <p:cNvSpPr>
                      <a:spLocks/>
                    </p:cNvSpPr>
                    <p:nvPr/>
                  </p:nvSpPr>
                  <p:spPr bwMode="auto">
                    <a:xfrm>
                      <a:off x="5086" y="815"/>
                      <a:ext cx="166" cy="2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126" y="220"/>
                        </a:cxn>
                        <a:cxn ang="0">
                          <a:pos x="166" y="248"/>
                        </a:cxn>
                        <a:cxn ang="0">
                          <a:pos x="166" y="246"/>
                        </a:cxn>
                        <a:cxn ang="0">
                          <a:pos x="126" y="218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66" h="248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126" y="220"/>
                          </a:lnTo>
                          <a:lnTo>
                            <a:pt x="166" y="248"/>
                          </a:lnTo>
                          <a:lnTo>
                            <a:pt x="166" y="246"/>
                          </a:lnTo>
                          <a:lnTo>
                            <a:pt x="126" y="21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6" name="Freeform 2972"/>
                    <p:cNvSpPr>
                      <a:spLocks/>
                    </p:cNvSpPr>
                    <p:nvPr/>
                  </p:nvSpPr>
                  <p:spPr bwMode="auto">
                    <a:xfrm>
                      <a:off x="1412" y="711"/>
                      <a:ext cx="64" cy="34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42"/>
                        </a:cxn>
                        <a:cxn ang="0">
                          <a:pos x="64" y="0"/>
                        </a:cxn>
                        <a:cxn ang="0">
                          <a:pos x="60" y="0"/>
                        </a:cxn>
                        <a:cxn ang="0">
                          <a:pos x="0" y="342"/>
                        </a:cxn>
                      </a:cxnLst>
                      <a:rect l="0" t="0" r="r" b="b"/>
                      <a:pathLst>
                        <a:path w="64" h="342">
                          <a:moveTo>
                            <a:pt x="0" y="342"/>
                          </a:moveTo>
                          <a:lnTo>
                            <a:pt x="64" y="0"/>
                          </a:lnTo>
                          <a:lnTo>
                            <a:pt x="60" y="0"/>
                          </a:lnTo>
                          <a:lnTo>
                            <a:pt x="0" y="3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7" name="Freeform 2973"/>
                    <p:cNvSpPr>
                      <a:spLocks/>
                    </p:cNvSpPr>
                    <p:nvPr/>
                  </p:nvSpPr>
                  <p:spPr bwMode="auto">
                    <a:xfrm>
                      <a:off x="760" y="923"/>
                      <a:ext cx="682" cy="650"/>
                    </a:xfrm>
                    <a:custGeom>
                      <a:avLst/>
                      <a:gdLst/>
                      <a:ahLst/>
                      <a:cxnLst>
                        <a:cxn ang="0">
                          <a:pos x="528" y="128"/>
                        </a:cxn>
                        <a:cxn ang="0">
                          <a:pos x="412" y="144"/>
                        </a:cxn>
                        <a:cxn ang="0">
                          <a:pos x="232" y="112"/>
                        </a:cxn>
                        <a:cxn ang="0">
                          <a:pos x="224" y="26"/>
                        </a:cxn>
                        <a:cxn ang="0">
                          <a:pos x="128" y="0"/>
                        </a:cxn>
                        <a:cxn ang="0">
                          <a:pos x="128" y="20"/>
                        </a:cxn>
                        <a:cxn ang="0">
                          <a:pos x="0" y="410"/>
                        </a:cxn>
                        <a:cxn ang="0">
                          <a:pos x="6" y="510"/>
                        </a:cxn>
                        <a:cxn ang="0">
                          <a:pos x="344" y="602"/>
                        </a:cxn>
                        <a:cxn ang="0">
                          <a:pos x="572" y="650"/>
                        </a:cxn>
                        <a:cxn ang="0">
                          <a:pos x="622" y="386"/>
                        </a:cxn>
                        <a:cxn ang="0">
                          <a:pos x="614" y="360"/>
                        </a:cxn>
                        <a:cxn ang="0">
                          <a:pos x="682" y="224"/>
                        </a:cxn>
                        <a:cxn ang="0">
                          <a:pos x="662" y="166"/>
                        </a:cxn>
                        <a:cxn ang="0">
                          <a:pos x="528" y="128"/>
                        </a:cxn>
                      </a:cxnLst>
                      <a:rect l="0" t="0" r="r" b="b"/>
                      <a:pathLst>
                        <a:path w="682" h="650">
                          <a:moveTo>
                            <a:pt x="528" y="128"/>
                          </a:moveTo>
                          <a:lnTo>
                            <a:pt x="412" y="144"/>
                          </a:lnTo>
                          <a:lnTo>
                            <a:pt x="232" y="112"/>
                          </a:lnTo>
                          <a:lnTo>
                            <a:pt x="224" y="26"/>
                          </a:lnTo>
                          <a:lnTo>
                            <a:pt x="128" y="0"/>
                          </a:lnTo>
                          <a:lnTo>
                            <a:pt x="128" y="20"/>
                          </a:lnTo>
                          <a:lnTo>
                            <a:pt x="0" y="410"/>
                          </a:lnTo>
                          <a:lnTo>
                            <a:pt x="6" y="510"/>
                          </a:lnTo>
                          <a:lnTo>
                            <a:pt x="344" y="602"/>
                          </a:lnTo>
                          <a:lnTo>
                            <a:pt x="572" y="650"/>
                          </a:lnTo>
                          <a:lnTo>
                            <a:pt x="622" y="386"/>
                          </a:lnTo>
                          <a:lnTo>
                            <a:pt x="614" y="360"/>
                          </a:lnTo>
                          <a:lnTo>
                            <a:pt x="682" y="224"/>
                          </a:lnTo>
                          <a:lnTo>
                            <a:pt x="662" y="166"/>
                          </a:lnTo>
                          <a:lnTo>
                            <a:pt x="528" y="12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8" name="Freeform 2974"/>
                    <p:cNvSpPr>
                      <a:spLocks/>
                    </p:cNvSpPr>
                    <p:nvPr/>
                  </p:nvSpPr>
                  <p:spPr bwMode="auto">
                    <a:xfrm>
                      <a:off x="888" y="593"/>
                      <a:ext cx="588" cy="486"/>
                    </a:xfrm>
                    <a:custGeom>
                      <a:avLst/>
                      <a:gdLst/>
                      <a:ahLst/>
                      <a:cxnLst>
                        <a:cxn ang="0">
                          <a:pos x="198" y="12"/>
                        </a:cxn>
                        <a:cxn ang="0">
                          <a:pos x="118" y="92"/>
                        </a:cxn>
                        <a:cxn ang="0">
                          <a:pos x="0" y="0"/>
                        </a:cxn>
                        <a:cxn ang="0">
                          <a:pos x="0" y="324"/>
                        </a:cxn>
                        <a:cxn ang="0">
                          <a:pos x="100" y="352"/>
                        </a:cxn>
                        <a:cxn ang="0">
                          <a:pos x="110" y="436"/>
                        </a:cxn>
                        <a:cxn ang="0">
                          <a:pos x="284" y="468"/>
                        </a:cxn>
                        <a:cxn ang="0">
                          <a:pos x="400" y="452"/>
                        </a:cxn>
                        <a:cxn ang="0">
                          <a:pos x="532" y="486"/>
                        </a:cxn>
                        <a:cxn ang="0">
                          <a:pos x="524" y="460"/>
                        </a:cxn>
                        <a:cxn ang="0">
                          <a:pos x="584" y="118"/>
                        </a:cxn>
                        <a:cxn ang="0">
                          <a:pos x="588" y="118"/>
                        </a:cxn>
                        <a:cxn ang="0">
                          <a:pos x="588" y="116"/>
                        </a:cxn>
                        <a:cxn ang="0">
                          <a:pos x="198" y="12"/>
                        </a:cxn>
                      </a:cxnLst>
                      <a:rect l="0" t="0" r="r" b="b"/>
                      <a:pathLst>
                        <a:path w="588" h="486">
                          <a:moveTo>
                            <a:pt x="198" y="12"/>
                          </a:moveTo>
                          <a:lnTo>
                            <a:pt x="118" y="92"/>
                          </a:lnTo>
                          <a:lnTo>
                            <a:pt x="0" y="0"/>
                          </a:lnTo>
                          <a:lnTo>
                            <a:pt x="0" y="324"/>
                          </a:lnTo>
                          <a:lnTo>
                            <a:pt x="100" y="352"/>
                          </a:lnTo>
                          <a:lnTo>
                            <a:pt x="110" y="436"/>
                          </a:lnTo>
                          <a:lnTo>
                            <a:pt x="284" y="468"/>
                          </a:lnTo>
                          <a:lnTo>
                            <a:pt x="400" y="452"/>
                          </a:lnTo>
                          <a:lnTo>
                            <a:pt x="532" y="486"/>
                          </a:lnTo>
                          <a:lnTo>
                            <a:pt x="524" y="460"/>
                          </a:lnTo>
                          <a:lnTo>
                            <a:pt x="584" y="118"/>
                          </a:lnTo>
                          <a:lnTo>
                            <a:pt x="588" y="118"/>
                          </a:lnTo>
                          <a:lnTo>
                            <a:pt x="588" y="116"/>
                          </a:lnTo>
                          <a:lnTo>
                            <a:pt x="198" y="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9" name="Freeform 2975"/>
                    <p:cNvSpPr>
                      <a:spLocks/>
                    </p:cNvSpPr>
                    <p:nvPr/>
                  </p:nvSpPr>
                  <p:spPr bwMode="auto">
                    <a:xfrm>
                      <a:off x="1412" y="1053"/>
                      <a:ext cx="8" cy="26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26"/>
                        </a:cxn>
                        <a:cxn ang="0">
                          <a:pos x="0" y="0"/>
                        </a:cxn>
                        <a:cxn ang="0">
                          <a:pos x="8" y="26"/>
                        </a:cxn>
                        <a:cxn ang="0">
                          <a:pos x="8" y="26"/>
                        </a:cxn>
                      </a:cxnLst>
                      <a:rect l="0" t="0" r="r" b="b"/>
                      <a:pathLst>
                        <a:path w="8" h="26">
                          <a:moveTo>
                            <a:pt x="8" y="26"/>
                          </a:moveTo>
                          <a:lnTo>
                            <a:pt x="0" y="0"/>
                          </a:lnTo>
                          <a:lnTo>
                            <a:pt x="8" y="26"/>
                          </a:lnTo>
                          <a:lnTo>
                            <a:pt x="8" y="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0" name="Freeform 2979"/>
                    <p:cNvSpPr>
                      <a:spLocks/>
                    </p:cNvSpPr>
                    <p:nvPr/>
                  </p:nvSpPr>
                  <p:spPr bwMode="auto">
                    <a:xfrm>
                      <a:off x="1594" y="1057"/>
                      <a:ext cx="182" cy="296"/>
                    </a:xfrm>
                    <a:custGeom>
                      <a:avLst/>
                      <a:gdLst/>
                      <a:ahLst/>
                      <a:cxnLst>
                        <a:cxn ang="0">
                          <a:pos x="50" y="126"/>
                        </a:cxn>
                        <a:cxn ang="0">
                          <a:pos x="40" y="188"/>
                        </a:cxn>
                        <a:cxn ang="0">
                          <a:pos x="112" y="296"/>
                        </a:cxn>
                        <a:cxn ang="0">
                          <a:pos x="182" y="284"/>
                        </a:cxn>
                        <a:cxn ang="0">
                          <a:pos x="118" y="292"/>
                        </a:cxn>
                        <a:cxn ang="0">
                          <a:pos x="48" y="188"/>
                        </a:cxn>
                        <a:cxn ang="0">
                          <a:pos x="56" y="118"/>
                        </a:cxn>
                        <a:cxn ang="0">
                          <a:pos x="8" y="130"/>
                        </a:cxn>
                        <a:cxn ang="0">
                          <a:pos x="38" y="0"/>
                        </a:cxn>
                        <a:cxn ang="0">
                          <a:pos x="0" y="138"/>
                        </a:cxn>
                        <a:cxn ang="0">
                          <a:pos x="50" y="126"/>
                        </a:cxn>
                      </a:cxnLst>
                      <a:rect l="0" t="0" r="r" b="b"/>
                      <a:pathLst>
                        <a:path w="182" h="296">
                          <a:moveTo>
                            <a:pt x="50" y="126"/>
                          </a:moveTo>
                          <a:lnTo>
                            <a:pt x="40" y="188"/>
                          </a:lnTo>
                          <a:lnTo>
                            <a:pt x="112" y="296"/>
                          </a:lnTo>
                          <a:lnTo>
                            <a:pt x="182" y="284"/>
                          </a:lnTo>
                          <a:lnTo>
                            <a:pt x="118" y="292"/>
                          </a:lnTo>
                          <a:lnTo>
                            <a:pt x="48" y="188"/>
                          </a:lnTo>
                          <a:lnTo>
                            <a:pt x="56" y="118"/>
                          </a:lnTo>
                          <a:lnTo>
                            <a:pt x="8" y="130"/>
                          </a:lnTo>
                          <a:lnTo>
                            <a:pt x="38" y="0"/>
                          </a:lnTo>
                          <a:lnTo>
                            <a:pt x="0" y="138"/>
                          </a:lnTo>
                          <a:lnTo>
                            <a:pt x="50" y="1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1" name="Freeform 2980"/>
                    <p:cNvSpPr>
                      <a:spLocks/>
                    </p:cNvSpPr>
                    <p:nvPr/>
                  </p:nvSpPr>
                  <p:spPr bwMode="auto">
                    <a:xfrm>
                      <a:off x="1706" y="1329"/>
                      <a:ext cx="130" cy="24"/>
                    </a:xfrm>
                    <a:custGeom>
                      <a:avLst/>
                      <a:gdLst/>
                      <a:ahLst/>
                      <a:cxnLst>
                        <a:cxn ang="0">
                          <a:pos x="92" y="14"/>
                        </a:cxn>
                        <a:cxn ang="0">
                          <a:pos x="130" y="0"/>
                        </a:cxn>
                        <a:cxn ang="0">
                          <a:pos x="98" y="6"/>
                        </a:cxn>
                        <a:cxn ang="0">
                          <a:pos x="90" y="8"/>
                        </a:cxn>
                        <a:cxn ang="0">
                          <a:pos x="70" y="12"/>
                        </a:cxn>
                        <a:cxn ang="0">
                          <a:pos x="0" y="24"/>
                        </a:cxn>
                        <a:cxn ang="0">
                          <a:pos x="92" y="14"/>
                        </a:cxn>
                      </a:cxnLst>
                      <a:rect l="0" t="0" r="r" b="b"/>
                      <a:pathLst>
                        <a:path w="130" h="24">
                          <a:moveTo>
                            <a:pt x="92" y="14"/>
                          </a:moveTo>
                          <a:lnTo>
                            <a:pt x="130" y="0"/>
                          </a:lnTo>
                          <a:lnTo>
                            <a:pt x="98" y="6"/>
                          </a:lnTo>
                          <a:lnTo>
                            <a:pt x="90" y="8"/>
                          </a:lnTo>
                          <a:lnTo>
                            <a:pt x="70" y="12"/>
                          </a:lnTo>
                          <a:lnTo>
                            <a:pt x="0" y="24"/>
                          </a:lnTo>
                          <a:lnTo>
                            <a:pt x="92" y="1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2" name="Freeform 2981"/>
                    <p:cNvSpPr>
                      <a:spLocks/>
                    </p:cNvSpPr>
                    <p:nvPr/>
                  </p:nvSpPr>
                  <p:spPr bwMode="auto">
                    <a:xfrm>
                      <a:off x="1868" y="875"/>
                      <a:ext cx="606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600" y="452"/>
                        </a:cxn>
                        <a:cxn ang="0">
                          <a:pos x="6" y="414"/>
                        </a:cxn>
                        <a:cxn ang="0">
                          <a:pos x="0" y="476"/>
                        </a:cxn>
                        <a:cxn ang="0">
                          <a:pos x="12" y="420"/>
                        </a:cxn>
                        <a:cxn ang="0">
                          <a:pos x="606" y="460"/>
                        </a:cxn>
                        <a:cxn ang="0">
                          <a:pos x="604" y="0"/>
                        </a:cxn>
                        <a:cxn ang="0">
                          <a:pos x="600" y="452"/>
                        </a:cxn>
                      </a:cxnLst>
                      <a:rect l="0" t="0" r="r" b="b"/>
                      <a:pathLst>
                        <a:path w="606" h="476">
                          <a:moveTo>
                            <a:pt x="600" y="452"/>
                          </a:moveTo>
                          <a:lnTo>
                            <a:pt x="6" y="414"/>
                          </a:lnTo>
                          <a:lnTo>
                            <a:pt x="0" y="476"/>
                          </a:lnTo>
                          <a:lnTo>
                            <a:pt x="12" y="420"/>
                          </a:lnTo>
                          <a:lnTo>
                            <a:pt x="606" y="460"/>
                          </a:lnTo>
                          <a:lnTo>
                            <a:pt x="604" y="0"/>
                          </a:lnTo>
                          <a:lnTo>
                            <a:pt x="600" y="45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3" name="Freeform 2982"/>
                    <p:cNvSpPr>
                      <a:spLocks/>
                    </p:cNvSpPr>
                    <p:nvPr/>
                  </p:nvSpPr>
                  <p:spPr bwMode="auto">
                    <a:xfrm>
                      <a:off x="2472" y="875"/>
                      <a:ext cx="614" cy="460"/>
                    </a:xfrm>
                    <a:custGeom>
                      <a:avLst/>
                      <a:gdLst/>
                      <a:ahLst/>
                      <a:cxnLst>
                        <a:cxn ang="0">
                          <a:pos x="612" y="358"/>
                        </a:cxn>
                        <a:cxn ang="0">
                          <a:pos x="614" y="354"/>
                        </a:cxn>
                        <a:cxn ang="0">
                          <a:pos x="2" y="356"/>
                        </a:cxn>
                        <a:cxn ang="0">
                          <a:pos x="6" y="2"/>
                        </a:cxn>
                        <a:cxn ang="0">
                          <a:pos x="0" y="0"/>
                        </a:cxn>
                        <a:cxn ang="0">
                          <a:pos x="2" y="460"/>
                        </a:cxn>
                        <a:cxn ang="0">
                          <a:pos x="2" y="360"/>
                        </a:cxn>
                        <a:cxn ang="0">
                          <a:pos x="612" y="358"/>
                        </a:cxn>
                      </a:cxnLst>
                      <a:rect l="0" t="0" r="r" b="b"/>
                      <a:pathLst>
                        <a:path w="614" h="460">
                          <a:moveTo>
                            <a:pt x="612" y="358"/>
                          </a:moveTo>
                          <a:lnTo>
                            <a:pt x="614" y="354"/>
                          </a:lnTo>
                          <a:lnTo>
                            <a:pt x="2" y="356"/>
                          </a:lnTo>
                          <a:lnTo>
                            <a:pt x="6" y="2"/>
                          </a:lnTo>
                          <a:lnTo>
                            <a:pt x="0" y="0"/>
                          </a:lnTo>
                          <a:lnTo>
                            <a:pt x="2" y="460"/>
                          </a:lnTo>
                          <a:lnTo>
                            <a:pt x="2" y="360"/>
                          </a:lnTo>
                          <a:lnTo>
                            <a:pt x="612" y="35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4" name="Freeform 2983"/>
                    <p:cNvSpPr>
                      <a:spLocks/>
                    </p:cNvSpPr>
                    <p:nvPr/>
                  </p:nvSpPr>
                  <p:spPr bwMode="auto">
                    <a:xfrm>
                      <a:off x="1804" y="1325"/>
                      <a:ext cx="62" cy="4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0"/>
                        </a:cxn>
                        <a:cxn ang="0">
                          <a:pos x="32" y="4"/>
                        </a:cxn>
                        <a:cxn ang="0">
                          <a:pos x="60" y="42"/>
                        </a:cxn>
                        <a:cxn ang="0">
                          <a:pos x="62" y="34"/>
                        </a:cxn>
                        <a:cxn ang="0">
                          <a:pos x="36" y="0"/>
                        </a:cxn>
                        <a:cxn ang="0">
                          <a:pos x="0" y="10"/>
                        </a:cxn>
                      </a:cxnLst>
                      <a:rect l="0" t="0" r="r" b="b"/>
                      <a:pathLst>
                        <a:path w="62" h="42">
                          <a:moveTo>
                            <a:pt x="0" y="10"/>
                          </a:moveTo>
                          <a:lnTo>
                            <a:pt x="32" y="4"/>
                          </a:lnTo>
                          <a:lnTo>
                            <a:pt x="60" y="42"/>
                          </a:lnTo>
                          <a:lnTo>
                            <a:pt x="62" y="34"/>
                          </a:lnTo>
                          <a:lnTo>
                            <a:pt x="36" y="0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5" name="Freeform 2984"/>
                    <p:cNvSpPr>
                      <a:spLocks/>
                    </p:cNvSpPr>
                    <p:nvPr/>
                  </p:nvSpPr>
                  <p:spPr bwMode="auto">
                    <a:xfrm>
                      <a:off x="1866" y="1351"/>
                      <a:ext cx="2" cy="1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0"/>
                        </a:cxn>
                        <a:cxn ang="0">
                          <a:pos x="2" y="0"/>
                        </a:cxn>
                        <a:cxn ang="0">
                          <a:pos x="0" y="8"/>
                        </a:cxn>
                        <a:cxn ang="0">
                          <a:pos x="0" y="10"/>
                        </a:cxn>
                      </a:cxnLst>
                      <a:rect l="0" t="0" r="r" b="b"/>
                      <a:pathLst>
                        <a:path w="2" h="10">
                          <a:moveTo>
                            <a:pt x="0" y="10"/>
                          </a:moveTo>
                          <a:lnTo>
                            <a:pt x="2" y="0"/>
                          </a:lnTo>
                          <a:lnTo>
                            <a:pt x="0" y="8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6" name="Freeform 2985"/>
                    <p:cNvSpPr>
                      <a:spLocks/>
                    </p:cNvSpPr>
                    <p:nvPr/>
                  </p:nvSpPr>
                  <p:spPr bwMode="auto">
                    <a:xfrm>
                      <a:off x="1776" y="1335"/>
                      <a:ext cx="2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8" y="0"/>
                        </a:cxn>
                        <a:cxn ang="0">
                          <a:pos x="0" y="6"/>
                        </a:cxn>
                        <a:cxn ang="0">
                          <a:pos x="20" y="2"/>
                        </a:cxn>
                        <a:cxn ang="0">
                          <a:pos x="28" y="0"/>
                        </a:cxn>
                      </a:cxnLst>
                      <a:rect l="0" t="0" r="r" b="b"/>
                      <a:pathLst>
                        <a:path w="28" h="6">
                          <a:moveTo>
                            <a:pt x="28" y="0"/>
                          </a:moveTo>
                          <a:lnTo>
                            <a:pt x="0" y="6"/>
                          </a:lnTo>
                          <a:lnTo>
                            <a:pt x="20" y="2"/>
                          </a:lnTo>
                          <a:lnTo>
                            <a:pt x="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7" name="Freeform 2986"/>
                    <p:cNvSpPr>
                      <a:spLocks/>
                    </p:cNvSpPr>
                    <p:nvPr/>
                  </p:nvSpPr>
                  <p:spPr bwMode="auto">
                    <a:xfrm>
                      <a:off x="1340" y="709"/>
                      <a:ext cx="524" cy="966"/>
                    </a:xfrm>
                    <a:custGeom>
                      <a:avLst/>
                      <a:gdLst/>
                      <a:ahLst/>
                      <a:cxnLst>
                        <a:cxn ang="0">
                          <a:pos x="458" y="634"/>
                        </a:cxn>
                        <a:cxn ang="0">
                          <a:pos x="366" y="644"/>
                        </a:cxn>
                        <a:cxn ang="0">
                          <a:pos x="294" y="536"/>
                        </a:cxn>
                        <a:cxn ang="0">
                          <a:pos x="304" y="474"/>
                        </a:cxn>
                        <a:cxn ang="0">
                          <a:pos x="254" y="486"/>
                        </a:cxn>
                        <a:cxn ang="0">
                          <a:pos x="284" y="348"/>
                        </a:cxn>
                        <a:cxn ang="0">
                          <a:pos x="256" y="334"/>
                        </a:cxn>
                        <a:cxn ang="0">
                          <a:pos x="184" y="168"/>
                        </a:cxn>
                        <a:cxn ang="0">
                          <a:pos x="210" y="24"/>
                        </a:cxn>
                        <a:cxn ang="0">
                          <a:pos x="212" y="26"/>
                        </a:cxn>
                        <a:cxn ang="0">
                          <a:pos x="214" y="22"/>
                        </a:cxn>
                        <a:cxn ang="0">
                          <a:pos x="136" y="0"/>
                        </a:cxn>
                        <a:cxn ang="0">
                          <a:pos x="136" y="2"/>
                        </a:cxn>
                        <a:cxn ang="0">
                          <a:pos x="140" y="4"/>
                        </a:cxn>
                        <a:cxn ang="0">
                          <a:pos x="78" y="344"/>
                        </a:cxn>
                        <a:cxn ang="0">
                          <a:pos x="108" y="438"/>
                        </a:cxn>
                        <a:cxn ang="0">
                          <a:pos x="40" y="574"/>
                        </a:cxn>
                        <a:cxn ang="0">
                          <a:pos x="50" y="600"/>
                        </a:cxn>
                        <a:cxn ang="0">
                          <a:pos x="0" y="866"/>
                        </a:cxn>
                        <a:cxn ang="0">
                          <a:pos x="496" y="966"/>
                        </a:cxn>
                        <a:cxn ang="0">
                          <a:pos x="524" y="658"/>
                        </a:cxn>
                        <a:cxn ang="0">
                          <a:pos x="496" y="620"/>
                        </a:cxn>
                        <a:cxn ang="0">
                          <a:pos x="458" y="634"/>
                        </a:cxn>
                      </a:cxnLst>
                      <a:rect l="0" t="0" r="r" b="b"/>
                      <a:pathLst>
                        <a:path w="524" h="966">
                          <a:moveTo>
                            <a:pt x="458" y="634"/>
                          </a:moveTo>
                          <a:lnTo>
                            <a:pt x="366" y="644"/>
                          </a:lnTo>
                          <a:lnTo>
                            <a:pt x="294" y="536"/>
                          </a:lnTo>
                          <a:lnTo>
                            <a:pt x="304" y="474"/>
                          </a:lnTo>
                          <a:lnTo>
                            <a:pt x="254" y="486"/>
                          </a:lnTo>
                          <a:lnTo>
                            <a:pt x="284" y="348"/>
                          </a:lnTo>
                          <a:lnTo>
                            <a:pt x="256" y="334"/>
                          </a:lnTo>
                          <a:lnTo>
                            <a:pt x="184" y="168"/>
                          </a:lnTo>
                          <a:lnTo>
                            <a:pt x="210" y="24"/>
                          </a:lnTo>
                          <a:lnTo>
                            <a:pt x="212" y="26"/>
                          </a:lnTo>
                          <a:lnTo>
                            <a:pt x="214" y="22"/>
                          </a:lnTo>
                          <a:lnTo>
                            <a:pt x="136" y="0"/>
                          </a:lnTo>
                          <a:lnTo>
                            <a:pt x="136" y="2"/>
                          </a:lnTo>
                          <a:lnTo>
                            <a:pt x="140" y="4"/>
                          </a:lnTo>
                          <a:lnTo>
                            <a:pt x="78" y="344"/>
                          </a:lnTo>
                          <a:lnTo>
                            <a:pt x="108" y="438"/>
                          </a:lnTo>
                          <a:lnTo>
                            <a:pt x="40" y="574"/>
                          </a:lnTo>
                          <a:lnTo>
                            <a:pt x="50" y="600"/>
                          </a:lnTo>
                          <a:lnTo>
                            <a:pt x="0" y="866"/>
                          </a:lnTo>
                          <a:lnTo>
                            <a:pt x="496" y="966"/>
                          </a:lnTo>
                          <a:lnTo>
                            <a:pt x="524" y="658"/>
                          </a:lnTo>
                          <a:lnTo>
                            <a:pt x="496" y="620"/>
                          </a:lnTo>
                          <a:lnTo>
                            <a:pt x="458" y="6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8" name="Freeform 2987"/>
                    <p:cNvSpPr>
                      <a:spLocks/>
                    </p:cNvSpPr>
                    <p:nvPr/>
                  </p:nvSpPr>
                  <p:spPr bwMode="auto">
                    <a:xfrm>
                      <a:off x="3108" y="1621"/>
                      <a:ext cx="118" cy="318"/>
                    </a:xfrm>
                    <a:custGeom>
                      <a:avLst/>
                      <a:gdLst/>
                      <a:ahLst/>
                      <a:cxnLst>
                        <a:cxn ang="0">
                          <a:pos x="94" y="254"/>
                        </a:cxn>
                        <a:cxn ang="0">
                          <a:pos x="94" y="256"/>
                        </a:cxn>
                        <a:cxn ang="0">
                          <a:pos x="96" y="256"/>
                        </a:cxn>
                        <a:cxn ang="0">
                          <a:pos x="118" y="318"/>
                        </a:cxn>
                        <a:cxn ang="0">
                          <a:pos x="0" y="0"/>
                        </a:cxn>
                        <a:cxn ang="0">
                          <a:pos x="94" y="254"/>
                        </a:cxn>
                        <a:cxn ang="0">
                          <a:pos x="94" y="254"/>
                        </a:cxn>
                      </a:cxnLst>
                      <a:rect l="0" t="0" r="r" b="b"/>
                      <a:pathLst>
                        <a:path w="118" h="318">
                          <a:moveTo>
                            <a:pt x="94" y="254"/>
                          </a:moveTo>
                          <a:lnTo>
                            <a:pt x="94" y="256"/>
                          </a:lnTo>
                          <a:lnTo>
                            <a:pt x="96" y="256"/>
                          </a:lnTo>
                          <a:lnTo>
                            <a:pt x="118" y="318"/>
                          </a:lnTo>
                          <a:lnTo>
                            <a:pt x="0" y="0"/>
                          </a:lnTo>
                          <a:lnTo>
                            <a:pt x="94" y="254"/>
                          </a:lnTo>
                          <a:lnTo>
                            <a:pt x="94" y="2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9" name="Freeform 2988"/>
                    <p:cNvSpPr>
                      <a:spLocks/>
                    </p:cNvSpPr>
                    <p:nvPr/>
                  </p:nvSpPr>
                  <p:spPr bwMode="auto">
                    <a:xfrm>
                      <a:off x="3098" y="1295"/>
                      <a:ext cx="10" cy="32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188"/>
                        </a:cxn>
                        <a:cxn ang="0">
                          <a:pos x="6" y="188"/>
                        </a:cxn>
                        <a:cxn ang="0">
                          <a:pos x="10" y="326"/>
                        </a:cxn>
                        <a:cxn ang="0">
                          <a:pos x="0" y="0"/>
                        </a:cxn>
                        <a:cxn ang="0">
                          <a:pos x="6" y="186"/>
                        </a:cxn>
                        <a:cxn ang="0">
                          <a:pos x="6" y="188"/>
                        </a:cxn>
                      </a:cxnLst>
                      <a:rect l="0" t="0" r="r" b="b"/>
                      <a:pathLst>
                        <a:path w="10" h="326">
                          <a:moveTo>
                            <a:pt x="6" y="188"/>
                          </a:moveTo>
                          <a:lnTo>
                            <a:pt x="6" y="188"/>
                          </a:lnTo>
                          <a:lnTo>
                            <a:pt x="10" y="326"/>
                          </a:lnTo>
                          <a:lnTo>
                            <a:pt x="0" y="0"/>
                          </a:lnTo>
                          <a:lnTo>
                            <a:pt x="6" y="186"/>
                          </a:lnTo>
                          <a:lnTo>
                            <a:pt x="6" y="1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0" name="Freeform 2989"/>
                    <p:cNvSpPr>
                      <a:spLocks/>
                    </p:cNvSpPr>
                    <p:nvPr/>
                  </p:nvSpPr>
                  <p:spPr bwMode="auto">
                    <a:xfrm>
                      <a:off x="2468" y="877"/>
                      <a:ext cx="648" cy="972"/>
                    </a:xfrm>
                    <a:custGeom>
                      <a:avLst/>
                      <a:gdLst/>
                      <a:ahLst/>
                      <a:cxnLst>
                        <a:cxn ang="0">
                          <a:pos x="478" y="708"/>
                        </a:cxn>
                        <a:cxn ang="0">
                          <a:pos x="648" y="766"/>
                        </a:cxn>
                        <a:cxn ang="0">
                          <a:pos x="646" y="758"/>
                        </a:cxn>
                        <a:cxn ang="0">
                          <a:pos x="478" y="704"/>
                        </a:cxn>
                        <a:cxn ang="0">
                          <a:pos x="4" y="706"/>
                        </a:cxn>
                        <a:cxn ang="0">
                          <a:pos x="8" y="458"/>
                        </a:cxn>
                        <a:cxn ang="0">
                          <a:pos x="6" y="458"/>
                        </a:cxn>
                        <a:cxn ang="0">
                          <a:pos x="6" y="358"/>
                        </a:cxn>
                        <a:cxn ang="0">
                          <a:pos x="616" y="356"/>
                        </a:cxn>
                        <a:cxn ang="0">
                          <a:pos x="618" y="352"/>
                        </a:cxn>
                        <a:cxn ang="0">
                          <a:pos x="6" y="354"/>
                        </a:cxn>
                        <a:cxn ang="0">
                          <a:pos x="10" y="0"/>
                        </a:cxn>
                        <a:cxn ang="0">
                          <a:pos x="8" y="0"/>
                        </a:cxn>
                        <a:cxn ang="0">
                          <a:pos x="0" y="972"/>
                        </a:cxn>
                        <a:cxn ang="0">
                          <a:pos x="4" y="710"/>
                        </a:cxn>
                        <a:cxn ang="0">
                          <a:pos x="478" y="708"/>
                        </a:cxn>
                      </a:cxnLst>
                      <a:rect l="0" t="0" r="r" b="b"/>
                      <a:pathLst>
                        <a:path w="648" h="972">
                          <a:moveTo>
                            <a:pt x="478" y="708"/>
                          </a:moveTo>
                          <a:lnTo>
                            <a:pt x="648" y="766"/>
                          </a:lnTo>
                          <a:lnTo>
                            <a:pt x="646" y="758"/>
                          </a:lnTo>
                          <a:lnTo>
                            <a:pt x="478" y="704"/>
                          </a:lnTo>
                          <a:lnTo>
                            <a:pt x="4" y="706"/>
                          </a:lnTo>
                          <a:lnTo>
                            <a:pt x="8" y="458"/>
                          </a:lnTo>
                          <a:lnTo>
                            <a:pt x="6" y="458"/>
                          </a:lnTo>
                          <a:lnTo>
                            <a:pt x="6" y="358"/>
                          </a:lnTo>
                          <a:lnTo>
                            <a:pt x="616" y="356"/>
                          </a:lnTo>
                          <a:lnTo>
                            <a:pt x="618" y="352"/>
                          </a:lnTo>
                          <a:lnTo>
                            <a:pt x="6" y="354"/>
                          </a:lnTo>
                          <a:lnTo>
                            <a:pt x="10" y="0"/>
                          </a:lnTo>
                          <a:lnTo>
                            <a:pt x="8" y="0"/>
                          </a:lnTo>
                          <a:lnTo>
                            <a:pt x="0" y="972"/>
                          </a:lnTo>
                          <a:lnTo>
                            <a:pt x="4" y="710"/>
                          </a:lnTo>
                          <a:lnTo>
                            <a:pt x="478" y="70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1" name="Freeform 2990"/>
                    <p:cNvSpPr>
                      <a:spLocks/>
                    </p:cNvSpPr>
                    <p:nvPr/>
                  </p:nvSpPr>
                  <p:spPr bwMode="auto">
                    <a:xfrm>
                      <a:off x="2632" y="1939"/>
                      <a:ext cx="602" cy="8"/>
                    </a:xfrm>
                    <a:custGeom>
                      <a:avLst/>
                      <a:gdLst/>
                      <a:ahLst/>
                      <a:cxnLst>
                        <a:cxn ang="0">
                          <a:pos x="602" y="6"/>
                        </a:cxn>
                        <a:cxn ang="0">
                          <a:pos x="594" y="0"/>
                        </a:cxn>
                        <a:cxn ang="0">
                          <a:pos x="0" y="8"/>
                        </a:cxn>
                        <a:cxn ang="0">
                          <a:pos x="602" y="6"/>
                        </a:cxn>
                      </a:cxnLst>
                      <a:rect l="0" t="0" r="r" b="b"/>
                      <a:pathLst>
                        <a:path w="602" h="8">
                          <a:moveTo>
                            <a:pt x="602" y="6"/>
                          </a:moveTo>
                          <a:lnTo>
                            <a:pt x="594" y="0"/>
                          </a:lnTo>
                          <a:lnTo>
                            <a:pt x="0" y="8"/>
                          </a:lnTo>
                          <a:lnTo>
                            <a:pt x="60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2" name="Freeform 2991"/>
                    <p:cNvSpPr>
                      <a:spLocks/>
                    </p:cNvSpPr>
                    <p:nvPr/>
                  </p:nvSpPr>
                  <p:spPr bwMode="auto">
                    <a:xfrm>
                      <a:off x="3014" y="847"/>
                      <a:ext cx="74" cy="378"/>
                    </a:xfrm>
                    <a:custGeom>
                      <a:avLst/>
                      <a:gdLst/>
                      <a:ahLst/>
                      <a:cxnLst>
                        <a:cxn ang="0">
                          <a:pos x="74" y="378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74" y="378"/>
                        </a:cxn>
                      </a:cxnLst>
                      <a:rect l="0" t="0" r="r" b="b"/>
                      <a:pathLst>
                        <a:path w="74" h="378">
                          <a:moveTo>
                            <a:pt x="74" y="378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74" y="37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3" name="Freeform 2992"/>
                    <p:cNvSpPr>
                      <a:spLocks/>
                    </p:cNvSpPr>
                    <p:nvPr/>
                  </p:nvSpPr>
                  <p:spPr bwMode="auto">
                    <a:xfrm>
                      <a:off x="1529" y="729"/>
                      <a:ext cx="944" cy="628"/>
                    </a:xfrm>
                    <a:custGeom>
                      <a:avLst/>
                      <a:gdLst/>
                      <a:ahLst/>
                      <a:cxnLst>
                        <a:cxn ang="0">
                          <a:pos x="260" y="62"/>
                        </a:cxn>
                        <a:cxn ang="0">
                          <a:pos x="22" y="0"/>
                        </a:cxn>
                        <a:cxn ang="0">
                          <a:pos x="20" y="4"/>
                        </a:cxn>
                        <a:cxn ang="0">
                          <a:pos x="24" y="4"/>
                        </a:cxn>
                        <a:cxn ang="0">
                          <a:pos x="0" y="148"/>
                        </a:cxn>
                        <a:cxn ang="0">
                          <a:pos x="66" y="306"/>
                        </a:cxn>
                        <a:cxn ang="0">
                          <a:pos x="100" y="326"/>
                        </a:cxn>
                        <a:cxn ang="0">
                          <a:pos x="70" y="456"/>
                        </a:cxn>
                        <a:cxn ang="0">
                          <a:pos x="118" y="444"/>
                        </a:cxn>
                        <a:cxn ang="0">
                          <a:pos x="110" y="514"/>
                        </a:cxn>
                        <a:cxn ang="0">
                          <a:pos x="180" y="618"/>
                        </a:cxn>
                        <a:cxn ang="0">
                          <a:pos x="244" y="610"/>
                        </a:cxn>
                        <a:cxn ang="0">
                          <a:pos x="272" y="604"/>
                        </a:cxn>
                        <a:cxn ang="0">
                          <a:pos x="308" y="594"/>
                        </a:cxn>
                        <a:cxn ang="0">
                          <a:pos x="334" y="628"/>
                        </a:cxn>
                        <a:cxn ang="0">
                          <a:pos x="336" y="620"/>
                        </a:cxn>
                        <a:cxn ang="0">
                          <a:pos x="342" y="558"/>
                        </a:cxn>
                        <a:cxn ang="0">
                          <a:pos x="936" y="596"/>
                        </a:cxn>
                        <a:cxn ang="0">
                          <a:pos x="940" y="144"/>
                        </a:cxn>
                        <a:cxn ang="0">
                          <a:pos x="944" y="146"/>
                        </a:cxn>
                        <a:cxn ang="0">
                          <a:pos x="944" y="140"/>
                        </a:cxn>
                        <a:cxn ang="0">
                          <a:pos x="260" y="62"/>
                        </a:cxn>
                      </a:cxnLst>
                      <a:rect l="0" t="0" r="r" b="b"/>
                      <a:pathLst>
                        <a:path w="944" h="628">
                          <a:moveTo>
                            <a:pt x="260" y="62"/>
                          </a:moveTo>
                          <a:lnTo>
                            <a:pt x="22" y="0"/>
                          </a:lnTo>
                          <a:lnTo>
                            <a:pt x="20" y="4"/>
                          </a:lnTo>
                          <a:lnTo>
                            <a:pt x="24" y="4"/>
                          </a:lnTo>
                          <a:lnTo>
                            <a:pt x="0" y="148"/>
                          </a:lnTo>
                          <a:lnTo>
                            <a:pt x="66" y="306"/>
                          </a:lnTo>
                          <a:lnTo>
                            <a:pt x="100" y="326"/>
                          </a:lnTo>
                          <a:lnTo>
                            <a:pt x="70" y="456"/>
                          </a:lnTo>
                          <a:lnTo>
                            <a:pt x="118" y="444"/>
                          </a:lnTo>
                          <a:lnTo>
                            <a:pt x="110" y="514"/>
                          </a:lnTo>
                          <a:lnTo>
                            <a:pt x="180" y="618"/>
                          </a:lnTo>
                          <a:lnTo>
                            <a:pt x="244" y="610"/>
                          </a:lnTo>
                          <a:lnTo>
                            <a:pt x="272" y="604"/>
                          </a:lnTo>
                          <a:lnTo>
                            <a:pt x="308" y="594"/>
                          </a:lnTo>
                          <a:lnTo>
                            <a:pt x="334" y="628"/>
                          </a:lnTo>
                          <a:lnTo>
                            <a:pt x="336" y="620"/>
                          </a:lnTo>
                          <a:lnTo>
                            <a:pt x="342" y="558"/>
                          </a:lnTo>
                          <a:lnTo>
                            <a:pt x="936" y="596"/>
                          </a:lnTo>
                          <a:lnTo>
                            <a:pt x="940" y="144"/>
                          </a:lnTo>
                          <a:lnTo>
                            <a:pt x="944" y="146"/>
                          </a:lnTo>
                          <a:lnTo>
                            <a:pt x="944" y="140"/>
                          </a:lnTo>
                          <a:lnTo>
                            <a:pt x="260" y="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4" name="Freeform 2993"/>
                    <p:cNvSpPr>
                      <a:spLocks/>
                    </p:cNvSpPr>
                    <p:nvPr/>
                  </p:nvSpPr>
                  <p:spPr bwMode="auto">
                    <a:xfrm>
                      <a:off x="2946" y="1581"/>
                      <a:ext cx="168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68" y="56"/>
                        </a:cxn>
                        <a:cxn ang="0">
                          <a:pos x="168" y="54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68" h="56">
                          <a:moveTo>
                            <a:pt x="0" y="0"/>
                          </a:moveTo>
                          <a:lnTo>
                            <a:pt x="168" y="56"/>
                          </a:lnTo>
                          <a:lnTo>
                            <a:pt x="168" y="5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5" name="Freeform 2994"/>
                    <p:cNvSpPr>
                      <a:spLocks/>
                    </p:cNvSpPr>
                    <p:nvPr/>
                  </p:nvSpPr>
                  <p:spPr bwMode="auto">
                    <a:xfrm>
                      <a:off x="2474" y="843"/>
                      <a:ext cx="614" cy="388"/>
                    </a:xfrm>
                    <a:custGeom>
                      <a:avLst/>
                      <a:gdLst/>
                      <a:ahLst/>
                      <a:cxnLst>
                        <a:cxn ang="0">
                          <a:pos x="614" y="382"/>
                        </a:cxn>
                        <a:cxn ang="0">
                          <a:pos x="540" y="4"/>
                        </a:cxn>
                        <a:cxn ang="0">
                          <a:pos x="542" y="4"/>
                        </a:cxn>
                        <a:cxn ang="0">
                          <a:pos x="542" y="0"/>
                        </a:cxn>
                        <a:cxn ang="0">
                          <a:pos x="26" y="32"/>
                        </a:cxn>
                        <a:cxn ang="0">
                          <a:pos x="2" y="28"/>
                        </a:cxn>
                        <a:cxn ang="0">
                          <a:pos x="2" y="34"/>
                        </a:cxn>
                        <a:cxn ang="0">
                          <a:pos x="4" y="34"/>
                        </a:cxn>
                        <a:cxn ang="0">
                          <a:pos x="0" y="388"/>
                        </a:cxn>
                        <a:cxn ang="0">
                          <a:pos x="612" y="386"/>
                        </a:cxn>
                        <a:cxn ang="0">
                          <a:pos x="610" y="388"/>
                        </a:cxn>
                        <a:cxn ang="0">
                          <a:pos x="610" y="388"/>
                        </a:cxn>
                        <a:cxn ang="0">
                          <a:pos x="614" y="382"/>
                        </a:cxn>
                      </a:cxnLst>
                      <a:rect l="0" t="0" r="r" b="b"/>
                      <a:pathLst>
                        <a:path w="614" h="388">
                          <a:moveTo>
                            <a:pt x="614" y="382"/>
                          </a:moveTo>
                          <a:lnTo>
                            <a:pt x="540" y="4"/>
                          </a:lnTo>
                          <a:lnTo>
                            <a:pt x="542" y="4"/>
                          </a:lnTo>
                          <a:lnTo>
                            <a:pt x="542" y="0"/>
                          </a:lnTo>
                          <a:lnTo>
                            <a:pt x="26" y="32"/>
                          </a:lnTo>
                          <a:lnTo>
                            <a:pt x="2" y="28"/>
                          </a:lnTo>
                          <a:lnTo>
                            <a:pt x="2" y="34"/>
                          </a:lnTo>
                          <a:lnTo>
                            <a:pt x="4" y="34"/>
                          </a:lnTo>
                          <a:lnTo>
                            <a:pt x="0" y="388"/>
                          </a:lnTo>
                          <a:lnTo>
                            <a:pt x="612" y="386"/>
                          </a:lnTo>
                          <a:lnTo>
                            <a:pt x="610" y="388"/>
                          </a:lnTo>
                          <a:lnTo>
                            <a:pt x="610" y="388"/>
                          </a:lnTo>
                          <a:lnTo>
                            <a:pt x="614" y="38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6" name="Freeform 2995"/>
                    <p:cNvSpPr>
                      <a:spLocks/>
                    </p:cNvSpPr>
                    <p:nvPr/>
                  </p:nvSpPr>
                  <p:spPr bwMode="auto">
                    <a:xfrm>
                      <a:off x="2468" y="1585"/>
                      <a:ext cx="758" cy="362"/>
                    </a:xfrm>
                    <a:custGeom>
                      <a:avLst/>
                      <a:gdLst/>
                      <a:ahLst/>
                      <a:cxnLst>
                        <a:cxn ang="0">
                          <a:pos x="736" y="292"/>
                        </a:cxn>
                        <a:cxn ang="0">
                          <a:pos x="734" y="292"/>
                        </a:cxn>
                        <a:cxn ang="0">
                          <a:pos x="734" y="290"/>
                        </a:cxn>
                        <a:cxn ang="0">
                          <a:pos x="734" y="290"/>
                        </a:cxn>
                        <a:cxn ang="0">
                          <a:pos x="646" y="52"/>
                        </a:cxn>
                        <a:cxn ang="0">
                          <a:pos x="646" y="52"/>
                        </a:cxn>
                        <a:cxn ang="0">
                          <a:pos x="648" y="58"/>
                        </a:cxn>
                        <a:cxn ang="0">
                          <a:pos x="478" y="0"/>
                        </a:cxn>
                        <a:cxn ang="0">
                          <a:pos x="4" y="2"/>
                        </a:cxn>
                        <a:cxn ang="0">
                          <a:pos x="0" y="264"/>
                        </a:cxn>
                        <a:cxn ang="0">
                          <a:pos x="158" y="268"/>
                        </a:cxn>
                        <a:cxn ang="0">
                          <a:pos x="164" y="362"/>
                        </a:cxn>
                        <a:cxn ang="0">
                          <a:pos x="758" y="354"/>
                        </a:cxn>
                        <a:cxn ang="0">
                          <a:pos x="736" y="292"/>
                        </a:cxn>
                      </a:cxnLst>
                      <a:rect l="0" t="0" r="r" b="b"/>
                      <a:pathLst>
                        <a:path w="758" h="362">
                          <a:moveTo>
                            <a:pt x="736" y="292"/>
                          </a:moveTo>
                          <a:lnTo>
                            <a:pt x="734" y="292"/>
                          </a:lnTo>
                          <a:lnTo>
                            <a:pt x="734" y="290"/>
                          </a:lnTo>
                          <a:lnTo>
                            <a:pt x="734" y="290"/>
                          </a:lnTo>
                          <a:lnTo>
                            <a:pt x="646" y="52"/>
                          </a:lnTo>
                          <a:lnTo>
                            <a:pt x="646" y="52"/>
                          </a:lnTo>
                          <a:lnTo>
                            <a:pt x="648" y="58"/>
                          </a:lnTo>
                          <a:lnTo>
                            <a:pt x="478" y="0"/>
                          </a:lnTo>
                          <a:lnTo>
                            <a:pt x="4" y="2"/>
                          </a:lnTo>
                          <a:lnTo>
                            <a:pt x="0" y="264"/>
                          </a:lnTo>
                          <a:lnTo>
                            <a:pt x="158" y="268"/>
                          </a:lnTo>
                          <a:lnTo>
                            <a:pt x="164" y="362"/>
                          </a:lnTo>
                          <a:lnTo>
                            <a:pt x="758" y="354"/>
                          </a:lnTo>
                          <a:lnTo>
                            <a:pt x="736" y="29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7" name="Freeform 2996"/>
                    <p:cNvSpPr>
                      <a:spLocks/>
                    </p:cNvSpPr>
                    <p:nvPr/>
                  </p:nvSpPr>
                  <p:spPr bwMode="auto">
                    <a:xfrm>
                      <a:off x="2472" y="1231"/>
                      <a:ext cx="642" cy="406"/>
                    </a:xfrm>
                    <a:custGeom>
                      <a:avLst/>
                      <a:gdLst/>
                      <a:ahLst/>
                      <a:cxnLst>
                        <a:cxn ang="0">
                          <a:pos x="636" y="390"/>
                        </a:cxn>
                        <a:cxn ang="0">
                          <a:pos x="632" y="252"/>
                        </a:cxn>
                        <a:cxn ang="0">
                          <a:pos x="632" y="252"/>
                        </a:cxn>
                        <a:cxn ang="0">
                          <a:pos x="632" y="250"/>
                        </a:cxn>
                        <a:cxn ang="0">
                          <a:pos x="626" y="64"/>
                        </a:cxn>
                        <a:cxn ang="0">
                          <a:pos x="596" y="26"/>
                        </a:cxn>
                        <a:cxn ang="0">
                          <a:pos x="612" y="0"/>
                        </a:cxn>
                        <a:cxn ang="0">
                          <a:pos x="612" y="0"/>
                        </a:cxn>
                        <a:cxn ang="0">
                          <a:pos x="612" y="2"/>
                        </a:cxn>
                        <a:cxn ang="0">
                          <a:pos x="2" y="4"/>
                        </a:cxn>
                        <a:cxn ang="0">
                          <a:pos x="2" y="104"/>
                        </a:cxn>
                        <a:cxn ang="0">
                          <a:pos x="4" y="104"/>
                        </a:cxn>
                        <a:cxn ang="0">
                          <a:pos x="0" y="352"/>
                        </a:cxn>
                        <a:cxn ang="0">
                          <a:pos x="474" y="350"/>
                        </a:cxn>
                        <a:cxn ang="0">
                          <a:pos x="642" y="404"/>
                        </a:cxn>
                        <a:cxn ang="0">
                          <a:pos x="642" y="406"/>
                        </a:cxn>
                        <a:cxn ang="0">
                          <a:pos x="642" y="406"/>
                        </a:cxn>
                        <a:cxn ang="0">
                          <a:pos x="636" y="390"/>
                        </a:cxn>
                      </a:cxnLst>
                      <a:rect l="0" t="0" r="r" b="b"/>
                      <a:pathLst>
                        <a:path w="642" h="406">
                          <a:moveTo>
                            <a:pt x="636" y="390"/>
                          </a:moveTo>
                          <a:lnTo>
                            <a:pt x="632" y="252"/>
                          </a:lnTo>
                          <a:lnTo>
                            <a:pt x="632" y="252"/>
                          </a:lnTo>
                          <a:lnTo>
                            <a:pt x="632" y="250"/>
                          </a:lnTo>
                          <a:lnTo>
                            <a:pt x="626" y="64"/>
                          </a:lnTo>
                          <a:lnTo>
                            <a:pt x="596" y="26"/>
                          </a:lnTo>
                          <a:lnTo>
                            <a:pt x="612" y="0"/>
                          </a:lnTo>
                          <a:lnTo>
                            <a:pt x="612" y="0"/>
                          </a:lnTo>
                          <a:lnTo>
                            <a:pt x="612" y="2"/>
                          </a:lnTo>
                          <a:lnTo>
                            <a:pt x="2" y="4"/>
                          </a:lnTo>
                          <a:lnTo>
                            <a:pt x="2" y="104"/>
                          </a:lnTo>
                          <a:lnTo>
                            <a:pt x="4" y="104"/>
                          </a:lnTo>
                          <a:lnTo>
                            <a:pt x="0" y="352"/>
                          </a:lnTo>
                          <a:lnTo>
                            <a:pt x="474" y="350"/>
                          </a:lnTo>
                          <a:lnTo>
                            <a:pt x="642" y="404"/>
                          </a:lnTo>
                          <a:lnTo>
                            <a:pt x="642" y="406"/>
                          </a:lnTo>
                          <a:lnTo>
                            <a:pt x="642" y="406"/>
                          </a:lnTo>
                          <a:lnTo>
                            <a:pt x="636" y="39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8" name="Freeform 2997"/>
                    <p:cNvSpPr>
                      <a:spLocks/>
                    </p:cNvSpPr>
                    <p:nvPr/>
                  </p:nvSpPr>
                  <p:spPr bwMode="auto">
                    <a:xfrm>
                      <a:off x="3112" y="1457"/>
                      <a:ext cx="524" cy="418"/>
                    </a:xfrm>
                    <a:custGeom>
                      <a:avLst/>
                      <a:gdLst/>
                      <a:ahLst/>
                      <a:cxnLst>
                        <a:cxn ang="0">
                          <a:pos x="524" y="202"/>
                        </a:cxn>
                        <a:cxn ang="0">
                          <a:pos x="516" y="146"/>
                        </a:cxn>
                        <a:cxn ang="0">
                          <a:pos x="444" y="76"/>
                        </a:cxn>
                        <a:cxn ang="0">
                          <a:pos x="428" y="2"/>
                        </a:cxn>
                        <a:cxn ang="0">
                          <a:pos x="428" y="0"/>
                        </a:cxn>
                        <a:cxn ang="0">
                          <a:pos x="416" y="0"/>
                        </a:cxn>
                        <a:cxn ang="0">
                          <a:pos x="426" y="0"/>
                        </a:cxn>
                        <a:cxn ang="0">
                          <a:pos x="428" y="6"/>
                        </a:cxn>
                        <a:cxn ang="0">
                          <a:pos x="0" y="24"/>
                        </a:cxn>
                        <a:cxn ang="0">
                          <a:pos x="4" y="160"/>
                        </a:cxn>
                        <a:cxn ang="0">
                          <a:pos x="98" y="418"/>
                        </a:cxn>
                        <a:cxn ang="0">
                          <a:pos x="444" y="408"/>
                        </a:cxn>
                        <a:cxn ang="0">
                          <a:pos x="444" y="378"/>
                        </a:cxn>
                        <a:cxn ang="0">
                          <a:pos x="484" y="308"/>
                        </a:cxn>
                        <a:cxn ang="0">
                          <a:pos x="464" y="268"/>
                        </a:cxn>
                        <a:cxn ang="0">
                          <a:pos x="524" y="202"/>
                        </a:cxn>
                      </a:cxnLst>
                      <a:rect l="0" t="0" r="r" b="b"/>
                      <a:pathLst>
                        <a:path w="524" h="418">
                          <a:moveTo>
                            <a:pt x="524" y="202"/>
                          </a:moveTo>
                          <a:lnTo>
                            <a:pt x="516" y="146"/>
                          </a:lnTo>
                          <a:lnTo>
                            <a:pt x="444" y="76"/>
                          </a:lnTo>
                          <a:lnTo>
                            <a:pt x="428" y="2"/>
                          </a:lnTo>
                          <a:lnTo>
                            <a:pt x="428" y="0"/>
                          </a:lnTo>
                          <a:lnTo>
                            <a:pt x="416" y="0"/>
                          </a:lnTo>
                          <a:lnTo>
                            <a:pt x="426" y="0"/>
                          </a:lnTo>
                          <a:lnTo>
                            <a:pt x="428" y="6"/>
                          </a:lnTo>
                          <a:lnTo>
                            <a:pt x="0" y="24"/>
                          </a:lnTo>
                          <a:lnTo>
                            <a:pt x="4" y="160"/>
                          </a:lnTo>
                          <a:lnTo>
                            <a:pt x="98" y="418"/>
                          </a:lnTo>
                          <a:lnTo>
                            <a:pt x="444" y="408"/>
                          </a:lnTo>
                          <a:lnTo>
                            <a:pt x="444" y="378"/>
                          </a:lnTo>
                          <a:lnTo>
                            <a:pt x="484" y="308"/>
                          </a:lnTo>
                          <a:lnTo>
                            <a:pt x="464" y="268"/>
                          </a:lnTo>
                          <a:lnTo>
                            <a:pt x="524" y="20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9" name="Freeform 2998"/>
                    <p:cNvSpPr>
                      <a:spLocks/>
                    </p:cNvSpPr>
                    <p:nvPr/>
                  </p:nvSpPr>
                  <p:spPr bwMode="auto">
                    <a:xfrm>
                      <a:off x="3016" y="835"/>
                      <a:ext cx="586" cy="638"/>
                    </a:xfrm>
                    <a:custGeom>
                      <a:avLst/>
                      <a:gdLst/>
                      <a:ahLst/>
                      <a:cxnLst>
                        <a:cxn ang="0">
                          <a:pos x="514" y="566"/>
                        </a:cxn>
                        <a:cxn ang="0">
                          <a:pos x="376" y="482"/>
                        </a:cxn>
                        <a:cxn ang="0">
                          <a:pos x="346" y="344"/>
                        </a:cxn>
                        <a:cxn ang="0">
                          <a:pos x="386" y="302"/>
                        </a:cxn>
                        <a:cxn ang="0">
                          <a:pos x="424" y="214"/>
                        </a:cxn>
                        <a:cxn ang="0">
                          <a:pos x="418" y="216"/>
                        </a:cxn>
                        <a:cxn ang="0">
                          <a:pos x="506" y="108"/>
                        </a:cxn>
                        <a:cxn ang="0">
                          <a:pos x="586" y="54"/>
                        </a:cxn>
                        <a:cxn ang="0">
                          <a:pos x="406" y="54"/>
                        </a:cxn>
                        <a:cxn ang="0">
                          <a:pos x="158" y="0"/>
                        </a:cxn>
                        <a:cxn ang="0">
                          <a:pos x="0" y="8"/>
                        </a:cxn>
                        <a:cxn ang="0">
                          <a:pos x="0" y="12"/>
                        </a:cxn>
                        <a:cxn ang="0">
                          <a:pos x="4" y="14"/>
                        </a:cxn>
                        <a:cxn ang="0">
                          <a:pos x="78" y="390"/>
                        </a:cxn>
                        <a:cxn ang="0">
                          <a:pos x="60" y="422"/>
                        </a:cxn>
                        <a:cxn ang="0">
                          <a:pos x="90" y="460"/>
                        </a:cxn>
                        <a:cxn ang="0">
                          <a:pos x="96" y="638"/>
                        </a:cxn>
                        <a:cxn ang="0">
                          <a:pos x="512" y="622"/>
                        </a:cxn>
                        <a:cxn ang="0">
                          <a:pos x="524" y="622"/>
                        </a:cxn>
                        <a:cxn ang="0">
                          <a:pos x="514" y="566"/>
                        </a:cxn>
                      </a:cxnLst>
                      <a:rect l="0" t="0" r="r" b="b"/>
                      <a:pathLst>
                        <a:path w="586" h="638">
                          <a:moveTo>
                            <a:pt x="514" y="566"/>
                          </a:moveTo>
                          <a:lnTo>
                            <a:pt x="376" y="482"/>
                          </a:lnTo>
                          <a:lnTo>
                            <a:pt x="346" y="344"/>
                          </a:lnTo>
                          <a:lnTo>
                            <a:pt x="386" y="302"/>
                          </a:lnTo>
                          <a:lnTo>
                            <a:pt x="424" y="214"/>
                          </a:lnTo>
                          <a:lnTo>
                            <a:pt x="418" y="216"/>
                          </a:lnTo>
                          <a:lnTo>
                            <a:pt x="506" y="108"/>
                          </a:lnTo>
                          <a:lnTo>
                            <a:pt x="586" y="54"/>
                          </a:lnTo>
                          <a:lnTo>
                            <a:pt x="406" y="54"/>
                          </a:lnTo>
                          <a:lnTo>
                            <a:pt x="158" y="0"/>
                          </a:lnTo>
                          <a:lnTo>
                            <a:pt x="0" y="8"/>
                          </a:lnTo>
                          <a:lnTo>
                            <a:pt x="0" y="12"/>
                          </a:lnTo>
                          <a:lnTo>
                            <a:pt x="4" y="14"/>
                          </a:lnTo>
                          <a:lnTo>
                            <a:pt x="78" y="390"/>
                          </a:lnTo>
                          <a:lnTo>
                            <a:pt x="60" y="422"/>
                          </a:lnTo>
                          <a:lnTo>
                            <a:pt x="90" y="460"/>
                          </a:lnTo>
                          <a:lnTo>
                            <a:pt x="96" y="638"/>
                          </a:lnTo>
                          <a:lnTo>
                            <a:pt x="512" y="622"/>
                          </a:lnTo>
                          <a:lnTo>
                            <a:pt x="524" y="622"/>
                          </a:lnTo>
                          <a:lnTo>
                            <a:pt x="514" y="566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0" name="Freeform 2999"/>
                    <p:cNvSpPr>
                      <a:spLocks/>
                    </p:cNvSpPr>
                    <p:nvPr/>
                  </p:nvSpPr>
                  <p:spPr bwMode="auto">
                    <a:xfrm>
                      <a:off x="3686" y="2005"/>
                      <a:ext cx="82" cy="138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84"/>
                        </a:cxn>
                        <a:cxn ang="0">
                          <a:pos x="4" y="0"/>
                        </a:cxn>
                        <a:cxn ang="0">
                          <a:pos x="0" y="84"/>
                        </a:cxn>
                        <a:cxn ang="0">
                          <a:pos x="82" y="138"/>
                        </a:cxn>
                        <a:cxn ang="0">
                          <a:pos x="4" y="84"/>
                        </a:cxn>
                      </a:cxnLst>
                      <a:rect l="0" t="0" r="r" b="b"/>
                      <a:pathLst>
                        <a:path w="82" h="138">
                          <a:moveTo>
                            <a:pt x="4" y="84"/>
                          </a:moveTo>
                          <a:lnTo>
                            <a:pt x="4" y="0"/>
                          </a:lnTo>
                          <a:lnTo>
                            <a:pt x="0" y="84"/>
                          </a:lnTo>
                          <a:lnTo>
                            <a:pt x="82" y="138"/>
                          </a:lnTo>
                          <a:lnTo>
                            <a:pt x="4" y="8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1" name="Freeform 3000"/>
                    <p:cNvSpPr>
                      <a:spLocks/>
                    </p:cNvSpPr>
                    <p:nvPr/>
                  </p:nvSpPr>
                  <p:spPr bwMode="auto">
                    <a:xfrm>
                      <a:off x="3686" y="2083"/>
                      <a:ext cx="234" cy="146"/>
                    </a:xfrm>
                    <a:custGeom>
                      <a:avLst/>
                      <a:gdLst/>
                      <a:ahLst/>
                      <a:cxnLst>
                        <a:cxn ang="0">
                          <a:pos x="110" y="146"/>
                        </a:cxn>
                        <a:cxn ang="0">
                          <a:pos x="132" y="102"/>
                        </a:cxn>
                        <a:cxn ang="0">
                          <a:pos x="182" y="128"/>
                        </a:cxn>
                        <a:cxn ang="0">
                          <a:pos x="224" y="72"/>
                        </a:cxn>
                        <a:cxn ang="0">
                          <a:pos x="234" y="0"/>
                        </a:cxn>
                        <a:cxn ang="0">
                          <a:pos x="222" y="72"/>
                        </a:cxn>
                        <a:cxn ang="0">
                          <a:pos x="182" y="124"/>
                        </a:cxn>
                        <a:cxn ang="0">
                          <a:pos x="132" y="96"/>
                        </a:cxn>
                        <a:cxn ang="0">
                          <a:pos x="110" y="138"/>
                        </a:cxn>
                        <a:cxn ang="0">
                          <a:pos x="82" y="60"/>
                        </a:cxn>
                        <a:cxn ang="0">
                          <a:pos x="0" y="6"/>
                        </a:cxn>
                        <a:cxn ang="0">
                          <a:pos x="80" y="64"/>
                        </a:cxn>
                        <a:cxn ang="0">
                          <a:pos x="110" y="146"/>
                        </a:cxn>
                      </a:cxnLst>
                      <a:rect l="0" t="0" r="r" b="b"/>
                      <a:pathLst>
                        <a:path w="234" h="146">
                          <a:moveTo>
                            <a:pt x="110" y="146"/>
                          </a:moveTo>
                          <a:lnTo>
                            <a:pt x="132" y="102"/>
                          </a:lnTo>
                          <a:lnTo>
                            <a:pt x="182" y="128"/>
                          </a:lnTo>
                          <a:lnTo>
                            <a:pt x="224" y="72"/>
                          </a:lnTo>
                          <a:lnTo>
                            <a:pt x="234" y="0"/>
                          </a:lnTo>
                          <a:lnTo>
                            <a:pt x="222" y="72"/>
                          </a:lnTo>
                          <a:lnTo>
                            <a:pt x="182" y="124"/>
                          </a:lnTo>
                          <a:lnTo>
                            <a:pt x="132" y="96"/>
                          </a:lnTo>
                          <a:lnTo>
                            <a:pt x="110" y="138"/>
                          </a:lnTo>
                          <a:lnTo>
                            <a:pt x="82" y="60"/>
                          </a:lnTo>
                          <a:lnTo>
                            <a:pt x="0" y="6"/>
                          </a:lnTo>
                          <a:lnTo>
                            <a:pt x="80" y="64"/>
                          </a:lnTo>
                          <a:lnTo>
                            <a:pt x="110" y="14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2" name="Freeform 3001"/>
                    <p:cNvSpPr>
                      <a:spLocks/>
                    </p:cNvSpPr>
                    <p:nvPr/>
                  </p:nvSpPr>
                  <p:spPr bwMode="auto">
                    <a:xfrm>
                      <a:off x="3908" y="1991"/>
                      <a:ext cx="28" cy="16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64"/>
                        </a:cxn>
                        <a:cxn ang="0">
                          <a:pos x="12" y="92"/>
                        </a:cxn>
                        <a:cxn ang="0">
                          <a:pos x="14" y="82"/>
                        </a:cxn>
                        <a:cxn ang="0">
                          <a:pos x="16" y="72"/>
                        </a:cxn>
                        <a:cxn ang="0">
                          <a:pos x="28" y="0"/>
                        </a:cxn>
                        <a:cxn ang="0">
                          <a:pos x="8" y="82"/>
                        </a:cxn>
                        <a:cxn ang="0">
                          <a:pos x="0" y="164"/>
                        </a:cxn>
                      </a:cxnLst>
                      <a:rect l="0" t="0" r="r" b="b"/>
                      <a:pathLst>
                        <a:path w="28" h="164">
                          <a:moveTo>
                            <a:pt x="0" y="164"/>
                          </a:moveTo>
                          <a:lnTo>
                            <a:pt x="12" y="92"/>
                          </a:lnTo>
                          <a:lnTo>
                            <a:pt x="14" y="82"/>
                          </a:lnTo>
                          <a:lnTo>
                            <a:pt x="16" y="72"/>
                          </a:lnTo>
                          <a:lnTo>
                            <a:pt x="28" y="0"/>
                          </a:lnTo>
                          <a:lnTo>
                            <a:pt x="8" y="82"/>
                          </a:lnTo>
                          <a:lnTo>
                            <a:pt x="0" y="16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3" name="Freeform 3003"/>
                    <p:cNvSpPr>
                      <a:spLocks/>
                    </p:cNvSpPr>
                    <p:nvPr/>
                  </p:nvSpPr>
                  <p:spPr bwMode="auto">
                    <a:xfrm>
                      <a:off x="3920" y="2063"/>
                      <a:ext cx="4" cy="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0"/>
                        </a:cxn>
                        <a:cxn ang="0">
                          <a:pos x="4" y="0"/>
                        </a:cxn>
                        <a:cxn ang="0">
                          <a:pos x="2" y="10"/>
                        </a:cxn>
                        <a:cxn ang="0">
                          <a:pos x="0" y="20"/>
                        </a:cxn>
                      </a:cxnLst>
                      <a:rect l="0" t="0" r="r" b="b"/>
                      <a:pathLst>
                        <a:path w="4" h="20">
                          <a:moveTo>
                            <a:pt x="0" y="20"/>
                          </a:moveTo>
                          <a:lnTo>
                            <a:pt x="4" y="0"/>
                          </a:lnTo>
                          <a:lnTo>
                            <a:pt x="2" y="10"/>
                          </a:lnTo>
                          <a:lnTo>
                            <a:pt x="0" y="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4" name="Freeform 3004"/>
                    <p:cNvSpPr>
                      <a:spLocks/>
                    </p:cNvSpPr>
                    <p:nvPr/>
                  </p:nvSpPr>
                  <p:spPr bwMode="auto">
                    <a:xfrm>
                      <a:off x="3968" y="2043"/>
                      <a:ext cx="104" cy="60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54"/>
                        </a:cxn>
                        <a:cxn ang="0">
                          <a:pos x="0" y="40"/>
                        </a:cxn>
                        <a:cxn ang="0">
                          <a:pos x="24" y="60"/>
                        </a:cxn>
                        <a:cxn ang="0">
                          <a:pos x="104" y="0"/>
                        </a:cxn>
                        <a:cxn ang="0">
                          <a:pos x="24" y="54"/>
                        </a:cxn>
                      </a:cxnLst>
                      <a:rect l="0" t="0" r="r" b="b"/>
                      <a:pathLst>
                        <a:path w="104" h="60">
                          <a:moveTo>
                            <a:pt x="24" y="54"/>
                          </a:moveTo>
                          <a:lnTo>
                            <a:pt x="0" y="40"/>
                          </a:lnTo>
                          <a:lnTo>
                            <a:pt x="24" y="60"/>
                          </a:lnTo>
                          <a:lnTo>
                            <a:pt x="104" y="0"/>
                          </a:lnTo>
                          <a:lnTo>
                            <a:pt x="24" y="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5" name="Freeform 3005"/>
                    <p:cNvSpPr>
                      <a:spLocks/>
                    </p:cNvSpPr>
                    <p:nvPr/>
                  </p:nvSpPr>
                  <p:spPr bwMode="auto">
                    <a:xfrm>
                      <a:off x="4100" y="1909"/>
                      <a:ext cx="88" cy="1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48"/>
                        </a:cxn>
                        <a:cxn ang="0">
                          <a:pos x="52" y="42"/>
                        </a:cxn>
                        <a:cxn ang="0">
                          <a:pos x="88" y="0"/>
                        </a:cxn>
                        <a:cxn ang="0">
                          <a:pos x="50" y="40"/>
                        </a:cxn>
                        <a:cxn ang="0">
                          <a:pos x="0" y="148"/>
                        </a:cxn>
                      </a:cxnLst>
                      <a:rect l="0" t="0" r="r" b="b"/>
                      <a:pathLst>
                        <a:path w="88" h="148">
                          <a:moveTo>
                            <a:pt x="0" y="148"/>
                          </a:moveTo>
                          <a:lnTo>
                            <a:pt x="52" y="42"/>
                          </a:lnTo>
                          <a:lnTo>
                            <a:pt x="88" y="0"/>
                          </a:lnTo>
                          <a:lnTo>
                            <a:pt x="50" y="40"/>
                          </a:lnTo>
                          <a:lnTo>
                            <a:pt x="0" y="14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6" name="Freeform 3006"/>
                    <p:cNvSpPr>
                      <a:spLocks/>
                    </p:cNvSpPr>
                    <p:nvPr/>
                  </p:nvSpPr>
                  <p:spPr bwMode="auto">
                    <a:xfrm>
                      <a:off x="3914" y="2083"/>
                      <a:ext cx="78" cy="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4"/>
                        </a:cxn>
                        <a:cxn ang="0">
                          <a:pos x="0" y="48"/>
                        </a:cxn>
                        <a:cxn ang="0">
                          <a:pos x="54" y="4"/>
                        </a:cxn>
                        <a:cxn ang="0">
                          <a:pos x="78" y="20"/>
                        </a:cxn>
                        <a:cxn ang="0">
                          <a:pos x="54" y="0"/>
                        </a:cxn>
                        <a:cxn ang="0">
                          <a:pos x="0" y="44"/>
                        </a:cxn>
                      </a:cxnLst>
                      <a:rect l="0" t="0" r="r" b="b"/>
                      <a:pathLst>
                        <a:path w="78" h="48">
                          <a:moveTo>
                            <a:pt x="0" y="44"/>
                          </a:moveTo>
                          <a:lnTo>
                            <a:pt x="0" y="48"/>
                          </a:lnTo>
                          <a:lnTo>
                            <a:pt x="54" y="4"/>
                          </a:lnTo>
                          <a:lnTo>
                            <a:pt x="78" y="20"/>
                          </a:lnTo>
                          <a:lnTo>
                            <a:pt x="54" y="0"/>
                          </a:lnTo>
                          <a:lnTo>
                            <a:pt x="0" y="4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7" name="Freeform 3007"/>
                    <p:cNvSpPr>
                      <a:spLocks/>
                    </p:cNvSpPr>
                    <p:nvPr/>
                  </p:nvSpPr>
                  <p:spPr bwMode="auto">
                    <a:xfrm>
                      <a:off x="3992" y="1951"/>
                      <a:ext cx="160" cy="152"/>
                    </a:xfrm>
                    <a:custGeom>
                      <a:avLst/>
                      <a:gdLst/>
                      <a:ahLst/>
                      <a:cxnLst>
                        <a:cxn ang="0">
                          <a:pos x="80" y="92"/>
                        </a:cxn>
                        <a:cxn ang="0">
                          <a:pos x="0" y="152"/>
                        </a:cxn>
                        <a:cxn ang="0">
                          <a:pos x="80" y="96"/>
                        </a:cxn>
                        <a:cxn ang="0">
                          <a:pos x="110" y="110"/>
                        </a:cxn>
                        <a:cxn ang="0">
                          <a:pos x="160" y="0"/>
                        </a:cxn>
                        <a:cxn ang="0">
                          <a:pos x="108" y="106"/>
                        </a:cxn>
                        <a:cxn ang="0">
                          <a:pos x="80" y="92"/>
                        </a:cxn>
                      </a:cxnLst>
                      <a:rect l="0" t="0" r="r" b="b"/>
                      <a:pathLst>
                        <a:path w="160" h="152">
                          <a:moveTo>
                            <a:pt x="80" y="92"/>
                          </a:moveTo>
                          <a:lnTo>
                            <a:pt x="0" y="152"/>
                          </a:lnTo>
                          <a:lnTo>
                            <a:pt x="80" y="96"/>
                          </a:lnTo>
                          <a:lnTo>
                            <a:pt x="110" y="110"/>
                          </a:lnTo>
                          <a:lnTo>
                            <a:pt x="160" y="0"/>
                          </a:lnTo>
                          <a:lnTo>
                            <a:pt x="108" y="106"/>
                          </a:lnTo>
                          <a:lnTo>
                            <a:pt x="80" y="9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8" name="Freeform 3008"/>
                    <p:cNvSpPr>
                      <a:spLocks/>
                    </p:cNvSpPr>
                    <p:nvPr/>
                  </p:nvSpPr>
                  <p:spPr bwMode="auto">
                    <a:xfrm>
                      <a:off x="4184" y="1895"/>
                      <a:ext cx="4" cy="1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4" y="14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4" h="14">
                          <a:moveTo>
                            <a:pt x="0" y="2"/>
                          </a:moveTo>
                          <a:lnTo>
                            <a:pt x="4" y="14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9" name="Freeform 3010"/>
                    <p:cNvSpPr>
                      <a:spLocks/>
                    </p:cNvSpPr>
                    <p:nvPr/>
                  </p:nvSpPr>
                  <p:spPr bwMode="auto">
                    <a:xfrm>
                      <a:off x="3900" y="1599"/>
                      <a:ext cx="288" cy="524"/>
                    </a:xfrm>
                    <a:custGeom>
                      <a:avLst/>
                      <a:gdLst/>
                      <a:ahLst/>
                      <a:cxnLst>
                        <a:cxn ang="0">
                          <a:pos x="92" y="498"/>
                        </a:cxn>
                        <a:cxn ang="0">
                          <a:pos x="172" y="444"/>
                        </a:cxn>
                        <a:cxn ang="0">
                          <a:pos x="200" y="458"/>
                        </a:cxn>
                        <a:cxn ang="0">
                          <a:pos x="250" y="350"/>
                        </a:cxn>
                        <a:cxn ang="0">
                          <a:pos x="288" y="310"/>
                        </a:cxn>
                        <a:cxn ang="0">
                          <a:pos x="284" y="298"/>
                        </a:cxn>
                        <a:cxn ang="0">
                          <a:pos x="284" y="298"/>
                        </a:cxn>
                        <a:cxn ang="0">
                          <a:pos x="284" y="296"/>
                        </a:cxn>
                        <a:cxn ang="0">
                          <a:pos x="216" y="0"/>
                        </a:cxn>
                        <a:cxn ang="0">
                          <a:pos x="26" y="6"/>
                        </a:cxn>
                        <a:cxn ang="0">
                          <a:pos x="0" y="28"/>
                        </a:cxn>
                        <a:cxn ang="0">
                          <a:pos x="38" y="392"/>
                        </a:cxn>
                        <a:cxn ang="0">
                          <a:pos x="24" y="464"/>
                        </a:cxn>
                        <a:cxn ang="0">
                          <a:pos x="20" y="484"/>
                        </a:cxn>
                        <a:cxn ang="0">
                          <a:pos x="14" y="524"/>
                        </a:cxn>
                        <a:cxn ang="0">
                          <a:pos x="68" y="484"/>
                        </a:cxn>
                        <a:cxn ang="0">
                          <a:pos x="92" y="498"/>
                        </a:cxn>
                      </a:cxnLst>
                      <a:rect l="0" t="0" r="r" b="b"/>
                      <a:pathLst>
                        <a:path w="288" h="524">
                          <a:moveTo>
                            <a:pt x="92" y="498"/>
                          </a:moveTo>
                          <a:lnTo>
                            <a:pt x="172" y="444"/>
                          </a:lnTo>
                          <a:lnTo>
                            <a:pt x="200" y="458"/>
                          </a:lnTo>
                          <a:lnTo>
                            <a:pt x="250" y="350"/>
                          </a:lnTo>
                          <a:lnTo>
                            <a:pt x="288" y="310"/>
                          </a:lnTo>
                          <a:lnTo>
                            <a:pt x="284" y="298"/>
                          </a:lnTo>
                          <a:lnTo>
                            <a:pt x="284" y="298"/>
                          </a:lnTo>
                          <a:lnTo>
                            <a:pt x="284" y="296"/>
                          </a:lnTo>
                          <a:lnTo>
                            <a:pt x="216" y="0"/>
                          </a:lnTo>
                          <a:lnTo>
                            <a:pt x="26" y="6"/>
                          </a:lnTo>
                          <a:lnTo>
                            <a:pt x="0" y="28"/>
                          </a:lnTo>
                          <a:lnTo>
                            <a:pt x="38" y="392"/>
                          </a:lnTo>
                          <a:lnTo>
                            <a:pt x="24" y="464"/>
                          </a:lnTo>
                          <a:lnTo>
                            <a:pt x="20" y="484"/>
                          </a:lnTo>
                          <a:lnTo>
                            <a:pt x="14" y="524"/>
                          </a:lnTo>
                          <a:lnTo>
                            <a:pt x="68" y="484"/>
                          </a:lnTo>
                          <a:lnTo>
                            <a:pt x="92" y="498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0" name="Freeform 3011"/>
                    <p:cNvSpPr>
                      <a:spLocks/>
                    </p:cNvSpPr>
                    <p:nvPr/>
                  </p:nvSpPr>
                  <p:spPr bwMode="auto">
                    <a:xfrm>
                      <a:off x="3970" y="2457"/>
                      <a:ext cx="32" cy="35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32" y="350"/>
                        </a:cxn>
                        <a:cxn ang="0">
                          <a:pos x="8" y="68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32" h="350">
                          <a:moveTo>
                            <a:pt x="0" y="0"/>
                          </a:moveTo>
                          <a:lnTo>
                            <a:pt x="32" y="350"/>
                          </a:lnTo>
                          <a:lnTo>
                            <a:pt x="8" y="68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1" name="Freeform 3012"/>
                    <p:cNvSpPr>
                      <a:spLocks/>
                    </p:cNvSpPr>
                    <p:nvPr/>
                  </p:nvSpPr>
                  <p:spPr bwMode="auto">
                    <a:xfrm>
                      <a:off x="3692" y="2455"/>
                      <a:ext cx="328" cy="586"/>
                    </a:xfrm>
                    <a:custGeom>
                      <a:avLst/>
                      <a:gdLst/>
                      <a:ahLst/>
                      <a:cxnLst>
                        <a:cxn ang="0">
                          <a:pos x="278" y="0"/>
                        </a:cxn>
                        <a:cxn ang="0">
                          <a:pos x="74" y="22"/>
                        </a:cxn>
                        <a:cxn ang="0">
                          <a:pos x="0" y="240"/>
                        </a:cxn>
                        <a:cxn ang="0">
                          <a:pos x="38" y="372"/>
                        </a:cxn>
                        <a:cxn ang="0">
                          <a:pos x="6" y="522"/>
                        </a:cxn>
                        <a:cxn ang="0">
                          <a:pos x="178" y="508"/>
                        </a:cxn>
                        <a:cxn ang="0">
                          <a:pos x="216" y="586"/>
                        </a:cxn>
                        <a:cxn ang="0">
                          <a:pos x="298" y="560"/>
                        </a:cxn>
                        <a:cxn ang="0">
                          <a:pos x="328" y="560"/>
                        </a:cxn>
                        <a:cxn ang="0">
                          <a:pos x="310" y="352"/>
                        </a:cxn>
                        <a:cxn ang="0">
                          <a:pos x="278" y="2"/>
                        </a:cxn>
                        <a:cxn ang="0">
                          <a:pos x="280" y="2"/>
                        </a:cxn>
                        <a:cxn ang="0">
                          <a:pos x="286" y="70"/>
                        </a:cxn>
                        <a:cxn ang="0">
                          <a:pos x="280" y="0"/>
                        </a:cxn>
                        <a:cxn ang="0">
                          <a:pos x="278" y="0"/>
                        </a:cxn>
                      </a:cxnLst>
                      <a:rect l="0" t="0" r="r" b="b"/>
                      <a:pathLst>
                        <a:path w="328" h="586">
                          <a:moveTo>
                            <a:pt x="278" y="0"/>
                          </a:moveTo>
                          <a:lnTo>
                            <a:pt x="74" y="22"/>
                          </a:lnTo>
                          <a:lnTo>
                            <a:pt x="0" y="240"/>
                          </a:lnTo>
                          <a:lnTo>
                            <a:pt x="38" y="372"/>
                          </a:lnTo>
                          <a:lnTo>
                            <a:pt x="6" y="522"/>
                          </a:lnTo>
                          <a:lnTo>
                            <a:pt x="178" y="508"/>
                          </a:lnTo>
                          <a:lnTo>
                            <a:pt x="216" y="586"/>
                          </a:lnTo>
                          <a:lnTo>
                            <a:pt x="298" y="560"/>
                          </a:lnTo>
                          <a:lnTo>
                            <a:pt x="328" y="560"/>
                          </a:lnTo>
                          <a:lnTo>
                            <a:pt x="310" y="352"/>
                          </a:lnTo>
                          <a:lnTo>
                            <a:pt x="278" y="2"/>
                          </a:lnTo>
                          <a:lnTo>
                            <a:pt x="280" y="2"/>
                          </a:lnTo>
                          <a:lnTo>
                            <a:pt x="286" y="70"/>
                          </a:lnTo>
                          <a:lnTo>
                            <a:pt x="280" y="0"/>
                          </a:lnTo>
                          <a:lnTo>
                            <a:pt x="278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2" name="Freeform 3013"/>
                    <p:cNvSpPr>
                      <a:spLocks/>
                    </p:cNvSpPr>
                    <p:nvPr/>
                  </p:nvSpPr>
                  <p:spPr bwMode="auto">
                    <a:xfrm>
                      <a:off x="4002" y="2807"/>
                      <a:ext cx="20" cy="208"/>
                    </a:xfrm>
                    <a:custGeom>
                      <a:avLst/>
                      <a:gdLst/>
                      <a:ahLst/>
                      <a:cxnLst>
                        <a:cxn ang="0">
                          <a:pos x="20" y="208"/>
                        </a:cxn>
                        <a:cxn ang="0">
                          <a:pos x="0" y="0"/>
                        </a:cxn>
                        <a:cxn ang="0">
                          <a:pos x="18" y="208"/>
                        </a:cxn>
                        <a:cxn ang="0">
                          <a:pos x="20" y="208"/>
                        </a:cxn>
                      </a:cxnLst>
                      <a:rect l="0" t="0" r="r" b="b"/>
                      <a:pathLst>
                        <a:path w="20" h="208">
                          <a:moveTo>
                            <a:pt x="20" y="208"/>
                          </a:moveTo>
                          <a:lnTo>
                            <a:pt x="0" y="0"/>
                          </a:lnTo>
                          <a:lnTo>
                            <a:pt x="18" y="208"/>
                          </a:lnTo>
                          <a:lnTo>
                            <a:pt x="20" y="20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3" name="Freeform 3014"/>
                    <p:cNvSpPr>
                      <a:spLocks/>
                    </p:cNvSpPr>
                    <p:nvPr/>
                  </p:nvSpPr>
                  <p:spPr bwMode="auto">
                    <a:xfrm>
                      <a:off x="3972" y="2419"/>
                      <a:ext cx="368" cy="596"/>
                    </a:xfrm>
                    <a:custGeom>
                      <a:avLst/>
                      <a:gdLst/>
                      <a:ahLst/>
                      <a:cxnLst>
                        <a:cxn ang="0">
                          <a:pos x="368" y="466"/>
                        </a:cxn>
                        <a:cxn ang="0">
                          <a:pos x="350" y="330"/>
                        </a:cxn>
                        <a:cxn ang="0">
                          <a:pos x="226" y="0"/>
                        </a:cxn>
                        <a:cxn ang="0">
                          <a:pos x="0" y="36"/>
                        </a:cxn>
                        <a:cxn ang="0">
                          <a:pos x="6" y="106"/>
                        </a:cxn>
                        <a:cxn ang="0">
                          <a:pos x="52" y="596"/>
                        </a:cxn>
                        <a:cxn ang="0">
                          <a:pos x="96" y="596"/>
                        </a:cxn>
                        <a:cxn ang="0">
                          <a:pos x="134" y="580"/>
                        </a:cxn>
                        <a:cxn ang="0">
                          <a:pos x="90" y="490"/>
                        </a:cxn>
                        <a:cxn ang="0">
                          <a:pos x="368" y="466"/>
                        </a:cxn>
                      </a:cxnLst>
                      <a:rect l="0" t="0" r="r" b="b"/>
                      <a:pathLst>
                        <a:path w="368" h="596">
                          <a:moveTo>
                            <a:pt x="368" y="466"/>
                          </a:moveTo>
                          <a:lnTo>
                            <a:pt x="350" y="330"/>
                          </a:lnTo>
                          <a:lnTo>
                            <a:pt x="226" y="0"/>
                          </a:lnTo>
                          <a:lnTo>
                            <a:pt x="0" y="36"/>
                          </a:lnTo>
                          <a:lnTo>
                            <a:pt x="6" y="106"/>
                          </a:lnTo>
                          <a:lnTo>
                            <a:pt x="52" y="596"/>
                          </a:lnTo>
                          <a:lnTo>
                            <a:pt x="96" y="596"/>
                          </a:lnTo>
                          <a:lnTo>
                            <a:pt x="134" y="580"/>
                          </a:lnTo>
                          <a:lnTo>
                            <a:pt x="90" y="490"/>
                          </a:lnTo>
                          <a:lnTo>
                            <a:pt x="368" y="46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4" name="Freeform 3015"/>
                    <p:cNvSpPr>
                      <a:spLocks/>
                    </p:cNvSpPr>
                    <p:nvPr/>
                  </p:nvSpPr>
                  <p:spPr bwMode="auto">
                    <a:xfrm>
                      <a:off x="4436" y="2409"/>
                      <a:ext cx="54" cy="3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6"/>
                        </a:cxn>
                        <a:cxn ang="0">
                          <a:pos x="52" y="4"/>
                        </a:cxn>
                        <a:cxn ang="0">
                          <a:pos x="52" y="38"/>
                        </a:cxn>
                        <a:cxn ang="0">
                          <a:pos x="54" y="0"/>
                        </a:cxn>
                        <a:cxn ang="0">
                          <a:pos x="0" y="6"/>
                        </a:cxn>
                      </a:cxnLst>
                      <a:rect l="0" t="0" r="r" b="b"/>
                      <a:pathLst>
                        <a:path w="54" h="38">
                          <a:moveTo>
                            <a:pt x="0" y="6"/>
                          </a:moveTo>
                          <a:lnTo>
                            <a:pt x="52" y="4"/>
                          </a:lnTo>
                          <a:lnTo>
                            <a:pt x="52" y="38"/>
                          </a:lnTo>
                          <a:lnTo>
                            <a:pt x="54" y="0"/>
                          </a:lnTo>
                          <a:lnTo>
                            <a:pt x="0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5" name="Freeform 3016"/>
                    <p:cNvSpPr>
                      <a:spLocks/>
                    </p:cNvSpPr>
                    <p:nvPr/>
                  </p:nvSpPr>
                  <p:spPr bwMode="auto">
                    <a:xfrm>
                      <a:off x="4436" y="2373"/>
                      <a:ext cx="54" cy="42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40"/>
                        </a:cxn>
                        <a:cxn ang="0">
                          <a:pos x="22" y="0"/>
                        </a:cxn>
                        <a:cxn ang="0">
                          <a:pos x="0" y="42"/>
                        </a:cxn>
                        <a:cxn ang="0">
                          <a:pos x="54" y="36"/>
                        </a:cxn>
                        <a:cxn ang="0">
                          <a:pos x="6" y="40"/>
                        </a:cxn>
                      </a:cxnLst>
                      <a:rect l="0" t="0" r="r" b="b"/>
                      <a:pathLst>
                        <a:path w="54" h="42">
                          <a:moveTo>
                            <a:pt x="6" y="40"/>
                          </a:moveTo>
                          <a:lnTo>
                            <a:pt x="22" y="0"/>
                          </a:lnTo>
                          <a:lnTo>
                            <a:pt x="0" y="42"/>
                          </a:lnTo>
                          <a:lnTo>
                            <a:pt x="54" y="36"/>
                          </a:lnTo>
                          <a:lnTo>
                            <a:pt x="6" y="4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6" name="Freeform 3017"/>
                    <p:cNvSpPr>
                      <a:spLocks/>
                    </p:cNvSpPr>
                    <p:nvPr/>
                  </p:nvSpPr>
                  <p:spPr bwMode="auto">
                    <a:xfrm>
                      <a:off x="4488" y="2409"/>
                      <a:ext cx="264" cy="260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0"/>
                        </a:cxn>
                        <a:cxn ang="0">
                          <a:pos x="0" y="38"/>
                        </a:cxn>
                        <a:cxn ang="0">
                          <a:pos x="264" y="260"/>
                        </a:cxn>
                        <a:cxn ang="0">
                          <a:pos x="2" y="36"/>
                        </a:cxn>
                        <a:cxn ang="0">
                          <a:pos x="2" y="0"/>
                        </a:cxn>
                      </a:cxnLst>
                      <a:rect l="0" t="0" r="r" b="b"/>
                      <a:pathLst>
                        <a:path w="264" h="260">
                          <a:moveTo>
                            <a:pt x="2" y="0"/>
                          </a:moveTo>
                          <a:lnTo>
                            <a:pt x="0" y="38"/>
                          </a:lnTo>
                          <a:lnTo>
                            <a:pt x="264" y="260"/>
                          </a:lnTo>
                          <a:lnTo>
                            <a:pt x="2" y="36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7" name="Freeform 3018"/>
                    <p:cNvSpPr>
                      <a:spLocks/>
                    </p:cNvSpPr>
                    <p:nvPr/>
                  </p:nvSpPr>
                  <p:spPr bwMode="auto">
                    <a:xfrm>
                      <a:off x="4436" y="2359"/>
                      <a:ext cx="28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28" y="0"/>
                        </a:cxn>
                        <a:cxn ang="0">
                          <a:pos x="22" y="2"/>
                        </a:cxn>
                        <a:cxn ang="0">
                          <a:pos x="0" y="56"/>
                        </a:cxn>
                        <a:cxn ang="0">
                          <a:pos x="22" y="14"/>
                        </a:cxn>
                        <a:cxn ang="0">
                          <a:pos x="28" y="0"/>
                        </a:cxn>
                      </a:cxnLst>
                      <a:rect l="0" t="0" r="r" b="b"/>
                      <a:pathLst>
                        <a:path w="28" h="56">
                          <a:moveTo>
                            <a:pt x="28" y="0"/>
                          </a:moveTo>
                          <a:lnTo>
                            <a:pt x="22" y="2"/>
                          </a:lnTo>
                          <a:lnTo>
                            <a:pt x="0" y="56"/>
                          </a:lnTo>
                          <a:lnTo>
                            <a:pt x="22" y="14"/>
                          </a:lnTo>
                          <a:lnTo>
                            <a:pt x="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8" name="Freeform 3019"/>
                    <p:cNvSpPr>
                      <a:spLocks/>
                    </p:cNvSpPr>
                    <p:nvPr/>
                  </p:nvSpPr>
                  <p:spPr bwMode="auto">
                    <a:xfrm>
                      <a:off x="4442" y="2291"/>
                      <a:ext cx="438" cy="37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22"/>
                        </a:cxn>
                        <a:cxn ang="0">
                          <a:pos x="48" y="118"/>
                        </a:cxn>
                        <a:cxn ang="0">
                          <a:pos x="48" y="154"/>
                        </a:cxn>
                        <a:cxn ang="0">
                          <a:pos x="310" y="378"/>
                        </a:cxn>
                        <a:cxn ang="0">
                          <a:pos x="422" y="176"/>
                        </a:cxn>
                        <a:cxn ang="0">
                          <a:pos x="438" y="104"/>
                        </a:cxn>
                        <a:cxn ang="0">
                          <a:pos x="306" y="16"/>
                        </a:cxn>
                        <a:cxn ang="0">
                          <a:pos x="224" y="32"/>
                        </a:cxn>
                        <a:cxn ang="0">
                          <a:pos x="194" y="0"/>
                        </a:cxn>
                        <a:cxn ang="0">
                          <a:pos x="24" y="66"/>
                        </a:cxn>
                        <a:cxn ang="0">
                          <a:pos x="16" y="82"/>
                        </a:cxn>
                        <a:cxn ang="0">
                          <a:pos x="0" y="122"/>
                        </a:cxn>
                      </a:cxnLst>
                      <a:rect l="0" t="0" r="r" b="b"/>
                      <a:pathLst>
                        <a:path w="438" h="378">
                          <a:moveTo>
                            <a:pt x="0" y="122"/>
                          </a:moveTo>
                          <a:lnTo>
                            <a:pt x="48" y="118"/>
                          </a:lnTo>
                          <a:lnTo>
                            <a:pt x="48" y="154"/>
                          </a:lnTo>
                          <a:lnTo>
                            <a:pt x="310" y="378"/>
                          </a:lnTo>
                          <a:lnTo>
                            <a:pt x="422" y="176"/>
                          </a:lnTo>
                          <a:lnTo>
                            <a:pt x="438" y="104"/>
                          </a:lnTo>
                          <a:lnTo>
                            <a:pt x="306" y="16"/>
                          </a:lnTo>
                          <a:lnTo>
                            <a:pt x="224" y="32"/>
                          </a:lnTo>
                          <a:lnTo>
                            <a:pt x="194" y="0"/>
                          </a:lnTo>
                          <a:lnTo>
                            <a:pt x="24" y="66"/>
                          </a:lnTo>
                          <a:lnTo>
                            <a:pt x="16" y="82"/>
                          </a:lnTo>
                          <a:lnTo>
                            <a:pt x="0" y="12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9" name="Freeform 3020"/>
                    <p:cNvSpPr>
                      <a:spLocks/>
                    </p:cNvSpPr>
                    <p:nvPr/>
                  </p:nvSpPr>
                  <p:spPr bwMode="auto">
                    <a:xfrm>
                      <a:off x="4346" y="2849"/>
                      <a:ext cx="320" cy="84"/>
                    </a:xfrm>
                    <a:custGeom>
                      <a:avLst/>
                      <a:gdLst/>
                      <a:ahLst/>
                      <a:cxnLst>
                        <a:cxn ang="0">
                          <a:pos x="278" y="42"/>
                        </a:cxn>
                        <a:cxn ang="0">
                          <a:pos x="320" y="56"/>
                        </a:cxn>
                        <a:cxn ang="0">
                          <a:pos x="314" y="0"/>
                        </a:cxn>
                        <a:cxn ang="0">
                          <a:pos x="314" y="48"/>
                        </a:cxn>
                        <a:cxn ang="0">
                          <a:pos x="280" y="36"/>
                        </a:cxn>
                        <a:cxn ang="0">
                          <a:pos x="18" y="78"/>
                        </a:cxn>
                        <a:cxn ang="0">
                          <a:pos x="0" y="54"/>
                        </a:cxn>
                        <a:cxn ang="0">
                          <a:pos x="18" y="84"/>
                        </a:cxn>
                        <a:cxn ang="0">
                          <a:pos x="278" y="42"/>
                        </a:cxn>
                      </a:cxnLst>
                      <a:rect l="0" t="0" r="r" b="b"/>
                      <a:pathLst>
                        <a:path w="320" h="84">
                          <a:moveTo>
                            <a:pt x="278" y="42"/>
                          </a:moveTo>
                          <a:lnTo>
                            <a:pt x="320" y="56"/>
                          </a:lnTo>
                          <a:lnTo>
                            <a:pt x="314" y="0"/>
                          </a:lnTo>
                          <a:lnTo>
                            <a:pt x="314" y="48"/>
                          </a:lnTo>
                          <a:lnTo>
                            <a:pt x="280" y="36"/>
                          </a:lnTo>
                          <a:lnTo>
                            <a:pt x="18" y="78"/>
                          </a:lnTo>
                          <a:lnTo>
                            <a:pt x="0" y="54"/>
                          </a:lnTo>
                          <a:lnTo>
                            <a:pt x="18" y="84"/>
                          </a:lnTo>
                          <a:lnTo>
                            <a:pt x="278" y="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0" name="Freeform 3021"/>
                    <p:cNvSpPr>
                      <a:spLocks/>
                    </p:cNvSpPr>
                    <p:nvPr/>
                  </p:nvSpPr>
                  <p:spPr bwMode="auto">
                    <a:xfrm>
                      <a:off x="4660" y="2847"/>
                      <a:ext cx="70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70" y="4"/>
                        </a:cxn>
                        <a:cxn ang="0">
                          <a:pos x="7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70" h="4">
                          <a:moveTo>
                            <a:pt x="0" y="2"/>
                          </a:moveTo>
                          <a:lnTo>
                            <a:pt x="70" y="4"/>
                          </a:lnTo>
                          <a:lnTo>
                            <a:pt x="7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1" name="Freeform 3022"/>
                    <p:cNvSpPr>
                      <a:spLocks/>
                    </p:cNvSpPr>
                    <p:nvPr/>
                  </p:nvSpPr>
                  <p:spPr bwMode="auto">
                    <a:xfrm>
                      <a:off x="4660" y="2849"/>
                      <a:ext cx="70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56"/>
                        </a:cxn>
                        <a:cxn ang="0">
                          <a:pos x="6" y="6"/>
                        </a:cxn>
                        <a:cxn ang="0">
                          <a:pos x="70" y="6"/>
                        </a:cxn>
                        <a:cxn ang="0">
                          <a:pos x="70" y="2"/>
                        </a:cxn>
                        <a:cxn ang="0">
                          <a:pos x="0" y="0"/>
                        </a:cxn>
                        <a:cxn ang="0">
                          <a:pos x="6" y="56"/>
                        </a:cxn>
                      </a:cxnLst>
                      <a:rect l="0" t="0" r="r" b="b"/>
                      <a:pathLst>
                        <a:path w="70" h="56">
                          <a:moveTo>
                            <a:pt x="6" y="56"/>
                          </a:moveTo>
                          <a:lnTo>
                            <a:pt x="6" y="6"/>
                          </a:lnTo>
                          <a:lnTo>
                            <a:pt x="70" y="6"/>
                          </a:lnTo>
                          <a:lnTo>
                            <a:pt x="70" y="2"/>
                          </a:lnTo>
                          <a:lnTo>
                            <a:pt x="0" y="0"/>
                          </a:lnTo>
                          <a:lnTo>
                            <a:pt x="6" y="5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2" name="Freeform 3023"/>
                    <p:cNvSpPr>
                      <a:spLocks/>
                    </p:cNvSpPr>
                    <p:nvPr/>
                  </p:nvSpPr>
                  <p:spPr bwMode="auto">
                    <a:xfrm>
                      <a:off x="4340" y="2891"/>
                      <a:ext cx="24" cy="42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42"/>
                        </a:cxn>
                        <a:cxn ang="0">
                          <a:pos x="6" y="12"/>
                        </a:cxn>
                        <a:cxn ang="0">
                          <a:pos x="0" y="0"/>
                        </a:cxn>
                        <a:cxn ang="0">
                          <a:pos x="2" y="12"/>
                        </a:cxn>
                        <a:cxn ang="0">
                          <a:pos x="24" y="42"/>
                        </a:cxn>
                      </a:cxnLst>
                      <a:rect l="0" t="0" r="r" b="b"/>
                      <a:pathLst>
                        <a:path w="24" h="42">
                          <a:moveTo>
                            <a:pt x="24" y="42"/>
                          </a:moveTo>
                          <a:lnTo>
                            <a:pt x="6" y="12"/>
                          </a:lnTo>
                          <a:lnTo>
                            <a:pt x="0" y="0"/>
                          </a:lnTo>
                          <a:lnTo>
                            <a:pt x="2" y="12"/>
                          </a:lnTo>
                          <a:lnTo>
                            <a:pt x="24" y="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3" name="Freeform 3024"/>
                    <p:cNvSpPr>
                      <a:spLocks/>
                    </p:cNvSpPr>
                    <p:nvPr/>
                  </p:nvSpPr>
                  <p:spPr bwMode="auto">
                    <a:xfrm>
                      <a:off x="4066" y="2911"/>
                      <a:ext cx="4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44" y="86"/>
                        </a:cxn>
                        <a:cxn ang="0">
                          <a:pos x="44" y="86"/>
                        </a:cxn>
                        <a:cxn ang="0">
                          <a:pos x="0" y="0"/>
                        </a:cxn>
                        <a:cxn ang="0">
                          <a:pos x="44" y="86"/>
                        </a:cxn>
                      </a:cxnLst>
                      <a:rect l="0" t="0" r="r" b="b"/>
                      <a:pathLst>
                        <a:path w="44" h="86">
                          <a:moveTo>
                            <a:pt x="44" y="86"/>
                          </a:moveTo>
                          <a:lnTo>
                            <a:pt x="44" y="86"/>
                          </a:lnTo>
                          <a:lnTo>
                            <a:pt x="0" y="0"/>
                          </a:lnTo>
                          <a:lnTo>
                            <a:pt x="44" y="8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4" name="Freeform 3025"/>
                    <p:cNvSpPr>
                      <a:spLocks/>
                    </p:cNvSpPr>
                    <p:nvPr/>
                  </p:nvSpPr>
                  <p:spPr bwMode="auto">
                    <a:xfrm>
                      <a:off x="4204" y="2357"/>
                      <a:ext cx="546" cy="570"/>
                    </a:xfrm>
                    <a:custGeom>
                      <a:avLst/>
                      <a:gdLst/>
                      <a:ahLst/>
                      <a:cxnLst>
                        <a:cxn ang="0">
                          <a:pos x="422" y="528"/>
                        </a:cxn>
                        <a:cxn ang="0">
                          <a:pos x="456" y="540"/>
                        </a:cxn>
                        <a:cxn ang="0">
                          <a:pos x="456" y="492"/>
                        </a:cxn>
                        <a:cxn ang="0">
                          <a:pos x="526" y="490"/>
                        </a:cxn>
                        <a:cxn ang="0">
                          <a:pos x="526" y="494"/>
                        </a:cxn>
                        <a:cxn ang="0">
                          <a:pos x="526" y="494"/>
                        </a:cxn>
                        <a:cxn ang="0">
                          <a:pos x="512" y="378"/>
                        </a:cxn>
                        <a:cxn ang="0">
                          <a:pos x="546" y="314"/>
                        </a:cxn>
                        <a:cxn ang="0">
                          <a:pos x="284" y="90"/>
                        </a:cxn>
                        <a:cxn ang="0">
                          <a:pos x="284" y="56"/>
                        </a:cxn>
                        <a:cxn ang="0">
                          <a:pos x="232" y="58"/>
                        </a:cxn>
                        <a:cxn ang="0">
                          <a:pos x="254" y="4"/>
                        </a:cxn>
                        <a:cxn ang="0">
                          <a:pos x="260" y="2"/>
                        </a:cxn>
                        <a:cxn ang="0">
                          <a:pos x="254" y="16"/>
                        </a:cxn>
                        <a:cxn ang="0">
                          <a:pos x="262" y="0"/>
                        </a:cxn>
                        <a:cxn ang="0">
                          <a:pos x="182" y="30"/>
                        </a:cxn>
                        <a:cxn ang="0">
                          <a:pos x="0" y="60"/>
                        </a:cxn>
                        <a:cxn ang="0">
                          <a:pos x="120" y="390"/>
                        </a:cxn>
                        <a:cxn ang="0">
                          <a:pos x="142" y="546"/>
                        </a:cxn>
                        <a:cxn ang="0">
                          <a:pos x="160" y="570"/>
                        </a:cxn>
                        <a:cxn ang="0">
                          <a:pos x="422" y="528"/>
                        </a:cxn>
                      </a:cxnLst>
                      <a:rect l="0" t="0" r="r" b="b"/>
                      <a:pathLst>
                        <a:path w="546" h="570">
                          <a:moveTo>
                            <a:pt x="422" y="528"/>
                          </a:moveTo>
                          <a:lnTo>
                            <a:pt x="456" y="540"/>
                          </a:lnTo>
                          <a:lnTo>
                            <a:pt x="456" y="492"/>
                          </a:lnTo>
                          <a:lnTo>
                            <a:pt x="526" y="490"/>
                          </a:lnTo>
                          <a:lnTo>
                            <a:pt x="526" y="494"/>
                          </a:lnTo>
                          <a:lnTo>
                            <a:pt x="526" y="494"/>
                          </a:lnTo>
                          <a:lnTo>
                            <a:pt x="512" y="378"/>
                          </a:lnTo>
                          <a:lnTo>
                            <a:pt x="546" y="314"/>
                          </a:lnTo>
                          <a:lnTo>
                            <a:pt x="284" y="90"/>
                          </a:lnTo>
                          <a:lnTo>
                            <a:pt x="284" y="56"/>
                          </a:lnTo>
                          <a:lnTo>
                            <a:pt x="232" y="58"/>
                          </a:lnTo>
                          <a:lnTo>
                            <a:pt x="254" y="4"/>
                          </a:lnTo>
                          <a:lnTo>
                            <a:pt x="260" y="2"/>
                          </a:lnTo>
                          <a:lnTo>
                            <a:pt x="254" y="16"/>
                          </a:lnTo>
                          <a:lnTo>
                            <a:pt x="262" y="0"/>
                          </a:lnTo>
                          <a:lnTo>
                            <a:pt x="182" y="30"/>
                          </a:lnTo>
                          <a:lnTo>
                            <a:pt x="0" y="60"/>
                          </a:lnTo>
                          <a:lnTo>
                            <a:pt x="120" y="390"/>
                          </a:lnTo>
                          <a:lnTo>
                            <a:pt x="142" y="546"/>
                          </a:lnTo>
                          <a:lnTo>
                            <a:pt x="160" y="570"/>
                          </a:lnTo>
                          <a:lnTo>
                            <a:pt x="422" y="52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5" name="Freeform 3026"/>
                    <p:cNvSpPr>
                      <a:spLocks/>
                    </p:cNvSpPr>
                    <p:nvPr/>
                  </p:nvSpPr>
                  <p:spPr bwMode="auto">
                    <a:xfrm>
                      <a:off x="4066" y="2851"/>
                      <a:ext cx="926" cy="666"/>
                    </a:xfrm>
                    <a:custGeom>
                      <a:avLst/>
                      <a:gdLst/>
                      <a:ahLst/>
                      <a:cxnLst>
                        <a:cxn ang="0">
                          <a:pos x="896" y="342"/>
                        </a:cxn>
                        <a:cxn ang="0">
                          <a:pos x="808" y="232"/>
                        </a:cxn>
                        <a:cxn ang="0">
                          <a:pos x="808" y="182"/>
                        </a:cxn>
                        <a:cxn ang="0">
                          <a:pos x="668" y="20"/>
                        </a:cxn>
                        <a:cxn ang="0">
                          <a:pos x="664" y="0"/>
                        </a:cxn>
                        <a:cxn ang="0">
                          <a:pos x="664" y="0"/>
                        </a:cxn>
                        <a:cxn ang="0">
                          <a:pos x="664" y="4"/>
                        </a:cxn>
                        <a:cxn ang="0">
                          <a:pos x="600" y="4"/>
                        </a:cxn>
                        <a:cxn ang="0">
                          <a:pos x="600" y="54"/>
                        </a:cxn>
                        <a:cxn ang="0">
                          <a:pos x="558" y="40"/>
                        </a:cxn>
                        <a:cxn ang="0">
                          <a:pos x="298" y="82"/>
                        </a:cxn>
                        <a:cxn ang="0">
                          <a:pos x="276" y="52"/>
                        </a:cxn>
                        <a:cxn ang="0">
                          <a:pos x="274" y="40"/>
                        </a:cxn>
                        <a:cxn ang="0">
                          <a:pos x="0" y="60"/>
                        </a:cxn>
                        <a:cxn ang="0">
                          <a:pos x="44" y="146"/>
                        </a:cxn>
                        <a:cxn ang="0">
                          <a:pos x="132" y="108"/>
                        </a:cxn>
                        <a:cxn ang="0">
                          <a:pos x="242" y="154"/>
                        </a:cxn>
                        <a:cxn ang="0">
                          <a:pos x="242" y="192"/>
                        </a:cxn>
                        <a:cxn ang="0">
                          <a:pos x="298" y="192"/>
                        </a:cxn>
                        <a:cxn ang="0">
                          <a:pos x="380" y="128"/>
                        </a:cxn>
                        <a:cxn ang="0">
                          <a:pos x="558" y="206"/>
                        </a:cxn>
                        <a:cxn ang="0">
                          <a:pos x="558" y="368"/>
                        </a:cxn>
                        <a:cxn ang="0">
                          <a:pos x="598" y="382"/>
                        </a:cxn>
                        <a:cxn ang="0">
                          <a:pos x="638" y="478"/>
                        </a:cxn>
                        <a:cxn ang="0">
                          <a:pos x="776" y="584"/>
                        </a:cxn>
                        <a:cxn ang="0">
                          <a:pos x="776" y="626"/>
                        </a:cxn>
                        <a:cxn ang="0">
                          <a:pos x="830" y="666"/>
                        </a:cxn>
                        <a:cxn ang="0">
                          <a:pos x="886" y="610"/>
                        </a:cxn>
                        <a:cxn ang="0">
                          <a:pos x="916" y="610"/>
                        </a:cxn>
                        <a:cxn ang="0">
                          <a:pos x="926" y="518"/>
                        </a:cxn>
                        <a:cxn ang="0">
                          <a:pos x="896" y="342"/>
                        </a:cxn>
                      </a:cxnLst>
                      <a:rect l="0" t="0" r="r" b="b"/>
                      <a:pathLst>
                        <a:path w="926" h="666">
                          <a:moveTo>
                            <a:pt x="896" y="342"/>
                          </a:moveTo>
                          <a:lnTo>
                            <a:pt x="808" y="232"/>
                          </a:lnTo>
                          <a:lnTo>
                            <a:pt x="808" y="182"/>
                          </a:lnTo>
                          <a:lnTo>
                            <a:pt x="668" y="20"/>
                          </a:lnTo>
                          <a:lnTo>
                            <a:pt x="664" y="0"/>
                          </a:lnTo>
                          <a:lnTo>
                            <a:pt x="664" y="0"/>
                          </a:lnTo>
                          <a:lnTo>
                            <a:pt x="664" y="4"/>
                          </a:lnTo>
                          <a:lnTo>
                            <a:pt x="600" y="4"/>
                          </a:lnTo>
                          <a:lnTo>
                            <a:pt x="600" y="54"/>
                          </a:lnTo>
                          <a:lnTo>
                            <a:pt x="558" y="40"/>
                          </a:lnTo>
                          <a:lnTo>
                            <a:pt x="298" y="82"/>
                          </a:lnTo>
                          <a:lnTo>
                            <a:pt x="276" y="52"/>
                          </a:lnTo>
                          <a:lnTo>
                            <a:pt x="274" y="40"/>
                          </a:lnTo>
                          <a:lnTo>
                            <a:pt x="0" y="60"/>
                          </a:lnTo>
                          <a:lnTo>
                            <a:pt x="44" y="146"/>
                          </a:lnTo>
                          <a:lnTo>
                            <a:pt x="132" y="108"/>
                          </a:lnTo>
                          <a:lnTo>
                            <a:pt x="242" y="154"/>
                          </a:lnTo>
                          <a:lnTo>
                            <a:pt x="242" y="192"/>
                          </a:lnTo>
                          <a:lnTo>
                            <a:pt x="298" y="192"/>
                          </a:lnTo>
                          <a:lnTo>
                            <a:pt x="380" y="128"/>
                          </a:lnTo>
                          <a:lnTo>
                            <a:pt x="558" y="206"/>
                          </a:lnTo>
                          <a:lnTo>
                            <a:pt x="558" y="368"/>
                          </a:lnTo>
                          <a:lnTo>
                            <a:pt x="598" y="382"/>
                          </a:lnTo>
                          <a:lnTo>
                            <a:pt x="638" y="478"/>
                          </a:lnTo>
                          <a:lnTo>
                            <a:pt x="776" y="584"/>
                          </a:lnTo>
                          <a:lnTo>
                            <a:pt x="776" y="626"/>
                          </a:lnTo>
                          <a:lnTo>
                            <a:pt x="830" y="666"/>
                          </a:lnTo>
                          <a:lnTo>
                            <a:pt x="886" y="610"/>
                          </a:lnTo>
                          <a:lnTo>
                            <a:pt x="916" y="610"/>
                          </a:lnTo>
                          <a:lnTo>
                            <a:pt x="926" y="518"/>
                          </a:lnTo>
                          <a:lnTo>
                            <a:pt x="896" y="34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6" name="Freeform 3027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7" name="Freeform 3028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8" name="Freeform 3029"/>
                    <p:cNvSpPr>
                      <a:spLocks/>
                    </p:cNvSpPr>
                    <p:nvPr/>
                  </p:nvSpPr>
                  <p:spPr bwMode="auto">
                    <a:xfrm>
                      <a:off x="4448" y="1469"/>
                      <a:ext cx="76" cy="202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0"/>
                        </a:cxn>
                        <a:cxn ang="0">
                          <a:pos x="0" y="6"/>
                        </a:cxn>
                        <a:cxn ang="0">
                          <a:pos x="6" y="24"/>
                        </a:cxn>
                        <a:cxn ang="0">
                          <a:pos x="74" y="202"/>
                        </a:cxn>
                        <a:cxn ang="0">
                          <a:pos x="76" y="200"/>
                        </a:cxn>
                        <a:cxn ang="0">
                          <a:pos x="2" y="0"/>
                        </a:cxn>
                      </a:cxnLst>
                      <a:rect l="0" t="0" r="r" b="b"/>
                      <a:pathLst>
                        <a:path w="76" h="202">
                          <a:moveTo>
                            <a:pt x="2" y="0"/>
                          </a:moveTo>
                          <a:lnTo>
                            <a:pt x="0" y="6"/>
                          </a:lnTo>
                          <a:lnTo>
                            <a:pt x="6" y="24"/>
                          </a:lnTo>
                          <a:lnTo>
                            <a:pt x="74" y="202"/>
                          </a:lnTo>
                          <a:lnTo>
                            <a:pt x="76" y="200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9" name="Freeform 3030"/>
                    <p:cNvSpPr>
                      <a:spLocks/>
                    </p:cNvSpPr>
                    <p:nvPr/>
                  </p:nvSpPr>
                  <p:spPr bwMode="auto">
                    <a:xfrm>
                      <a:off x="4414" y="1681"/>
                      <a:ext cx="392" cy="354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268"/>
                        </a:cxn>
                        <a:cxn ang="0">
                          <a:pos x="0" y="264"/>
                        </a:cxn>
                        <a:cxn ang="0">
                          <a:pos x="10" y="298"/>
                        </a:cxn>
                        <a:cxn ang="0">
                          <a:pos x="62" y="320"/>
                        </a:cxn>
                        <a:cxn ang="0">
                          <a:pos x="62" y="320"/>
                        </a:cxn>
                        <a:cxn ang="0">
                          <a:pos x="64" y="322"/>
                        </a:cxn>
                        <a:cxn ang="0">
                          <a:pos x="136" y="354"/>
                        </a:cxn>
                        <a:cxn ang="0">
                          <a:pos x="206" y="312"/>
                        </a:cxn>
                        <a:cxn ang="0">
                          <a:pos x="236" y="148"/>
                        </a:cxn>
                        <a:cxn ang="0">
                          <a:pos x="266" y="172"/>
                        </a:cxn>
                        <a:cxn ang="0">
                          <a:pos x="294" y="102"/>
                        </a:cxn>
                        <a:cxn ang="0">
                          <a:pos x="336" y="40"/>
                        </a:cxn>
                        <a:cxn ang="0">
                          <a:pos x="376" y="40"/>
                        </a:cxn>
                        <a:cxn ang="0">
                          <a:pos x="392" y="18"/>
                        </a:cxn>
                        <a:cxn ang="0">
                          <a:pos x="346" y="8"/>
                        </a:cxn>
                        <a:cxn ang="0">
                          <a:pos x="240" y="64"/>
                        </a:cxn>
                        <a:cxn ang="0">
                          <a:pos x="214" y="18"/>
                        </a:cxn>
                        <a:cxn ang="0">
                          <a:pos x="126" y="48"/>
                        </a:cxn>
                        <a:cxn ang="0">
                          <a:pos x="110" y="0"/>
                        </a:cxn>
                        <a:cxn ang="0">
                          <a:pos x="98" y="76"/>
                        </a:cxn>
                        <a:cxn ang="0">
                          <a:pos x="6" y="268"/>
                        </a:cxn>
                      </a:cxnLst>
                      <a:rect l="0" t="0" r="r" b="b"/>
                      <a:pathLst>
                        <a:path w="392" h="354">
                          <a:moveTo>
                            <a:pt x="6" y="268"/>
                          </a:moveTo>
                          <a:lnTo>
                            <a:pt x="0" y="264"/>
                          </a:lnTo>
                          <a:lnTo>
                            <a:pt x="10" y="298"/>
                          </a:lnTo>
                          <a:lnTo>
                            <a:pt x="62" y="320"/>
                          </a:lnTo>
                          <a:lnTo>
                            <a:pt x="62" y="320"/>
                          </a:lnTo>
                          <a:lnTo>
                            <a:pt x="64" y="322"/>
                          </a:lnTo>
                          <a:lnTo>
                            <a:pt x="136" y="354"/>
                          </a:lnTo>
                          <a:lnTo>
                            <a:pt x="206" y="312"/>
                          </a:lnTo>
                          <a:lnTo>
                            <a:pt x="236" y="148"/>
                          </a:lnTo>
                          <a:lnTo>
                            <a:pt x="266" y="172"/>
                          </a:lnTo>
                          <a:lnTo>
                            <a:pt x="294" y="102"/>
                          </a:lnTo>
                          <a:lnTo>
                            <a:pt x="336" y="40"/>
                          </a:lnTo>
                          <a:lnTo>
                            <a:pt x="376" y="40"/>
                          </a:lnTo>
                          <a:lnTo>
                            <a:pt x="392" y="18"/>
                          </a:lnTo>
                          <a:lnTo>
                            <a:pt x="346" y="8"/>
                          </a:lnTo>
                          <a:lnTo>
                            <a:pt x="240" y="64"/>
                          </a:lnTo>
                          <a:lnTo>
                            <a:pt x="214" y="18"/>
                          </a:lnTo>
                          <a:lnTo>
                            <a:pt x="126" y="48"/>
                          </a:lnTo>
                          <a:lnTo>
                            <a:pt x="110" y="0"/>
                          </a:lnTo>
                          <a:lnTo>
                            <a:pt x="98" y="76"/>
                          </a:lnTo>
                          <a:lnTo>
                            <a:pt x="6" y="26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0" name="Freeform 3031"/>
                    <p:cNvSpPr>
                      <a:spLocks/>
                    </p:cNvSpPr>
                    <p:nvPr/>
                  </p:nvSpPr>
                  <p:spPr bwMode="auto">
                    <a:xfrm>
                      <a:off x="4414" y="1943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6" y="6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6" y="6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1" name="Freeform 3032"/>
                    <p:cNvSpPr>
                      <a:spLocks/>
                    </p:cNvSpPr>
                    <p:nvPr/>
                  </p:nvSpPr>
                  <p:spPr bwMode="auto">
                    <a:xfrm>
                      <a:off x="4512" y="1679"/>
                      <a:ext cx="12" cy="7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8"/>
                        </a:cxn>
                        <a:cxn ang="0">
                          <a:pos x="12" y="2"/>
                        </a:cxn>
                        <a:cxn ang="0">
                          <a:pos x="10" y="0"/>
                        </a:cxn>
                        <a:cxn ang="0">
                          <a:pos x="0" y="78"/>
                        </a:cxn>
                      </a:cxnLst>
                      <a:rect l="0" t="0" r="r" b="b"/>
                      <a:pathLst>
                        <a:path w="12" h="78">
                          <a:moveTo>
                            <a:pt x="0" y="78"/>
                          </a:moveTo>
                          <a:lnTo>
                            <a:pt x="12" y="2"/>
                          </a:lnTo>
                          <a:lnTo>
                            <a:pt x="10" y="0"/>
                          </a:lnTo>
                          <a:lnTo>
                            <a:pt x="0" y="7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2" name="Freeform 3033"/>
                    <p:cNvSpPr>
                      <a:spLocks/>
                    </p:cNvSpPr>
                    <p:nvPr/>
                  </p:nvSpPr>
                  <p:spPr bwMode="auto">
                    <a:xfrm>
                      <a:off x="4420" y="1757"/>
                      <a:ext cx="92" cy="192"/>
                    </a:xfrm>
                    <a:custGeom>
                      <a:avLst/>
                      <a:gdLst/>
                      <a:ahLst/>
                      <a:cxnLst>
                        <a:cxn ang="0">
                          <a:pos x="58" y="60"/>
                        </a:cxn>
                        <a:cxn ang="0">
                          <a:pos x="0" y="192"/>
                        </a:cxn>
                        <a:cxn ang="0">
                          <a:pos x="92" y="0"/>
                        </a:cxn>
                        <a:cxn ang="0">
                          <a:pos x="58" y="60"/>
                        </a:cxn>
                      </a:cxnLst>
                      <a:rect l="0" t="0" r="r" b="b"/>
                      <a:pathLst>
                        <a:path w="92" h="192">
                          <a:moveTo>
                            <a:pt x="58" y="60"/>
                          </a:moveTo>
                          <a:lnTo>
                            <a:pt x="0" y="192"/>
                          </a:lnTo>
                          <a:lnTo>
                            <a:pt x="92" y="0"/>
                          </a:lnTo>
                          <a:lnTo>
                            <a:pt x="58" y="6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3" name="Freeform 3034"/>
                    <p:cNvSpPr>
                      <a:spLocks/>
                    </p:cNvSpPr>
                    <p:nvPr/>
                  </p:nvSpPr>
                  <p:spPr bwMode="auto">
                    <a:xfrm>
                      <a:off x="4522" y="1671"/>
                      <a:ext cx="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6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6"/>
                        </a:cxn>
                      </a:cxnLst>
                      <a:rect l="0" t="0" r="r" b="b"/>
                      <a:pathLst>
                        <a:path w="2" h="6">
                          <a:moveTo>
                            <a:pt x="0" y="6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4" name="Freeform 3035"/>
                    <p:cNvSpPr>
                      <a:spLocks/>
                    </p:cNvSpPr>
                    <p:nvPr/>
                  </p:nvSpPr>
                  <p:spPr bwMode="auto">
                    <a:xfrm>
                      <a:off x="4122" y="1471"/>
                      <a:ext cx="396" cy="468"/>
                    </a:xfrm>
                    <a:custGeom>
                      <a:avLst/>
                      <a:gdLst/>
                      <a:ahLst/>
                      <a:cxnLst>
                        <a:cxn ang="0">
                          <a:pos x="282" y="50"/>
                        </a:cxn>
                        <a:cxn ang="0">
                          <a:pos x="234" y="78"/>
                        </a:cxn>
                        <a:cxn ang="0">
                          <a:pos x="206" y="104"/>
                        </a:cxn>
                        <a:cxn ang="0">
                          <a:pos x="142" y="84"/>
                        </a:cxn>
                        <a:cxn ang="0">
                          <a:pos x="0" y="128"/>
                        </a:cxn>
                        <a:cxn ang="0">
                          <a:pos x="66" y="422"/>
                        </a:cxn>
                        <a:cxn ang="0">
                          <a:pos x="172" y="460"/>
                        </a:cxn>
                        <a:cxn ang="0">
                          <a:pos x="264" y="448"/>
                        </a:cxn>
                        <a:cxn ang="0">
                          <a:pos x="298" y="468"/>
                        </a:cxn>
                        <a:cxn ang="0">
                          <a:pos x="354" y="344"/>
                        </a:cxn>
                        <a:cxn ang="0">
                          <a:pos x="386" y="284"/>
                        </a:cxn>
                        <a:cxn ang="0">
                          <a:pos x="396" y="200"/>
                        </a:cxn>
                        <a:cxn ang="0">
                          <a:pos x="332" y="22"/>
                        </a:cxn>
                        <a:cxn ang="0">
                          <a:pos x="324" y="0"/>
                        </a:cxn>
                        <a:cxn ang="0">
                          <a:pos x="282" y="50"/>
                        </a:cxn>
                      </a:cxnLst>
                      <a:rect l="0" t="0" r="r" b="b"/>
                      <a:pathLst>
                        <a:path w="396" h="468">
                          <a:moveTo>
                            <a:pt x="282" y="50"/>
                          </a:moveTo>
                          <a:lnTo>
                            <a:pt x="234" y="78"/>
                          </a:lnTo>
                          <a:lnTo>
                            <a:pt x="206" y="104"/>
                          </a:lnTo>
                          <a:lnTo>
                            <a:pt x="142" y="84"/>
                          </a:lnTo>
                          <a:lnTo>
                            <a:pt x="0" y="128"/>
                          </a:lnTo>
                          <a:lnTo>
                            <a:pt x="66" y="422"/>
                          </a:lnTo>
                          <a:lnTo>
                            <a:pt x="172" y="460"/>
                          </a:lnTo>
                          <a:lnTo>
                            <a:pt x="264" y="448"/>
                          </a:lnTo>
                          <a:lnTo>
                            <a:pt x="298" y="468"/>
                          </a:lnTo>
                          <a:lnTo>
                            <a:pt x="354" y="344"/>
                          </a:lnTo>
                          <a:lnTo>
                            <a:pt x="386" y="284"/>
                          </a:lnTo>
                          <a:lnTo>
                            <a:pt x="396" y="200"/>
                          </a:lnTo>
                          <a:lnTo>
                            <a:pt x="332" y="22"/>
                          </a:lnTo>
                          <a:lnTo>
                            <a:pt x="324" y="0"/>
                          </a:lnTo>
                          <a:lnTo>
                            <a:pt x="282" y="5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5" name="Freeform 3036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6" name="Freeform 3037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7" name="Freeform 3038"/>
                    <p:cNvSpPr>
                      <a:spLocks/>
                    </p:cNvSpPr>
                    <p:nvPr/>
                  </p:nvSpPr>
                  <p:spPr bwMode="auto">
                    <a:xfrm>
                      <a:off x="4534" y="1321"/>
                      <a:ext cx="472" cy="260"/>
                    </a:xfrm>
                    <a:custGeom>
                      <a:avLst/>
                      <a:gdLst/>
                      <a:ahLst/>
                      <a:cxnLst>
                        <a:cxn ang="0">
                          <a:pos x="472" y="190"/>
                        </a:cxn>
                        <a:cxn ang="0">
                          <a:pos x="434" y="138"/>
                        </a:cxn>
                        <a:cxn ang="0">
                          <a:pos x="444" y="68"/>
                        </a:cxn>
                        <a:cxn ang="0">
                          <a:pos x="364" y="0"/>
                        </a:cxn>
                        <a:cxn ang="0">
                          <a:pos x="0" y="120"/>
                        </a:cxn>
                        <a:cxn ang="0">
                          <a:pos x="364" y="4"/>
                        </a:cxn>
                        <a:cxn ang="0">
                          <a:pos x="440" y="70"/>
                        </a:cxn>
                        <a:cxn ang="0">
                          <a:pos x="430" y="138"/>
                        </a:cxn>
                        <a:cxn ang="0">
                          <a:pos x="470" y="190"/>
                        </a:cxn>
                        <a:cxn ang="0">
                          <a:pos x="442" y="260"/>
                        </a:cxn>
                        <a:cxn ang="0">
                          <a:pos x="444" y="258"/>
                        </a:cxn>
                        <a:cxn ang="0">
                          <a:pos x="472" y="190"/>
                        </a:cxn>
                      </a:cxnLst>
                      <a:rect l="0" t="0" r="r" b="b"/>
                      <a:pathLst>
                        <a:path w="472" h="260">
                          <a:moveTo>
                            <a:pt x="472" y="190"/>
                          </a:moveTo>
                          <a:lnTo>
                            <a:pt x="434" y="138"/>
                          </a:lnTo>
                          <a:lnTo>
                            <a:pt x="444" y="68"/>
                          </a:lnTo>
                          <a:lnTo>
                            <a:pt x="364" y="0"/>
                          </a:lnTo>
                          <a:lnTo>
                            <a:pt x="0" y="120"/>
                          </a:lnTo>
                          <a:lnTo>
                            <a:pt x="364" y="4"/>
                          </a:lnTo>
                          <a:lnTo>
                            <a:pt x="440" y="70"/>
                          </a:lnTo>
                          <a:lnTo>
                            <a:pt x="430" y="138"/>
                          </a:lnTo>
                          <a:lnTo>
                            <a:pt x="470" y="190"/>
                          </a:lnTo>
                          <a:lnTo>
                            <a:pt x="442" y="260"/>
                          </a:lnTo>
                          <a:lnTo>
                            <a:pt x="444" y="258"/>
                          </a:lnTo>
                          <a:lnTo>
                            <a:pt x="472" y="19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8" name="Freeform 3039"/>
                    <p:cNvSpPr>
                      <a:spLocks/>
                    </p:cNvSpPr>
                    <p:nvPr/>
                  </p:nvSpPr>
                  <p:spPr bwMode="auto">
                    <a:xfrm>
                      <a:off x="4516" y="1325"/>
                      <a:ext cx="382" cy="1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2"/>
                        </a:cxn>
                        <a:cxn ang="0">
                          <a:pos x="16" y="120"/>
                        </a:cxn>
                        <a:cxn ang="0">
                          <a:pos x="382" y="0"/>
                        </a:cxn>
                        <a:cxn ang="0">
                          <a:pos x="18" y="116"/>
                        </a:cxn>
                        <a:cxn ang="0">
                          <a:pos x="2" y="70"/>
                        </a:cxn>
                        <a:cxn ang="0">
                          <a:pos x="0" y="72"/>
                        </a:cxn>
                      </a:cxnLst>
                      <a:rect l="0" t="0" r="r" b="b"/>
                      <a:pathLst>
                        <a:path w="382" h="120">
                          <a:moveTo>
                            <a:pt x="0" y="72"/>
                          </a:moveTo>
                          <a:lnTo>
                            <a:pt x="16" y="120"/>
                          </a:lnTo>
                          <a:lnTo>
                            <a:pt x="382" y="0"/>
                          </a:lnTo>
                          <a:lnTo>
                            <a:pt x="18" y="116"/>
                          </a:lnTo>
                          <a:lnTo>
                            <a:pt x="2" y="70"/>
                          </a:lnTo>
                          <a:lnTo>
                            <a:pt x="0" y="7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9" name="Freeform 3040"/>
                    <p:cNvSpPr>
                      <a:spLocks/>
                    </p:cNvSpPr>
                    <p:nvPr/>
                  </p:nvSpPr>
                  <p:spPr bwMode="auto">
                    <a:xfrm>
                      <a:off x="4946" y="1581"/>
                      <a:ext cx="126" cy="16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0"/>
                        </a:cxn>
                        <a:cxn ang="0">
                          <a:pos x="62" y="168"/>
                        </a:cxn>
                        <a:cxn ang="0">
                          <a:pos x="126" y="142"/>
                        </a:cxn>
                        <a:cxn ang="0">
                          <a:pos x="126" y="80"/>
                        </a:cxn>
                        <a:cxn ang="0">
                          <a:pos x="30" y="2"/>
                        </a:cxn>
                        <a:cxn ang="0">
                          <a:pos x="30" y="0"/>
                        </a:cxn>
                        <a:cxn ang="0">
                          <a:pos x="0" y="10"/>
                        </a:cxn>
                      </a:cxnLst>
                      <a:rect l="0" t="0" r="r" b="b"/>
                      <a:pathLst>
                        <a:path w="126" h="168">
                          <a:moveTo>
                            <a:pt x="0" y="10"/>
                          </a:moveTo>
                          <a:lnTo>
                            <a:pt x="62" y="168"/>
                          </a:lnTo>
                          <a:lnTo>
                            <a:pt x="126" y="142"/>
                          </a:lnTo>
                          <a:lnTo>
                            <a:pt x="126" y="80"/>
                          </a:lnTo>
                          <a:lnTo>
                            <a:pt x="30" y="2"/>
                          </a:lnTo>
                          <a:lnTo>
                            <a:pt x="30" y="0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0" name="Freeform 3041"/>
                    <p:cNvSpPr>
                      <a:spLocks/>
                    </p:cNvSpPr>
                    <p:nvPr/>
                  </p:nvSpPr>
                  <p:spPr bwMode="auto">
                    <a:xfrm>
                      <a:off x="4446" y="1325"/>
                      <a:ext cx="558" cy="398"/>
                    </a:xfrm>
                    <a:custGeom>
                      <a:avLst/>
                      <a:gdLst/>
                      <a:ahLst/>
                      <a:cxnLst>
                        <a:cxn ang="0">
                          <a:pos x="528" y="66"/>
                        </a:cxn>
                        <a:cxn ang="0">
                          <a:pos x="452" y="0"/>
                        </a:cxn>
                        <a:cxn ang="0">
                          <a:pos x="86" y="120"/>
                        </a:cxn>
                        <a:cxn ang="0">
                          <a:pos x="70" y="72"/>
                        </a:cxn>
                        <a:cxn ang="0">
                          <a:pos x="72" y="70"/>
                        </a:cxn>
                        <a:cxn ang="0">
                          <a:pos x="88" y="116"/>
                        </a:cxn>
                        <a:cxn ang="0">
                          <a:pos x="72" y="64"/>
                        </a:cxn>
                        <a:cxn ang="0">
                          <a:pos x="0" y="146"/>
                        </a:cxn>
                        <a:cxn ang="0">
                          <a:pos x="8" y="168"/>
                        </a:cxn>
                        <a:cxn ang="0">
                          <a:pos x="2" y="150"/>
                        </a:cxn>
                        <a:cxn ang="0">
                          <a:pos x="4" y="144"/>
                        </a:cxn>
                        <a:cxn ang="0">
                          <a:pos x="78" y="344"/>
                        </a:cxn>
                        <a:cxn ang="0">
                          <a:pos x="76" y="346"/>
                        </a:cxn>
                        <a:cxn ang="0">
                          <a:pos x="78" y="348"/>
                        </a:cxn>
                        <a:cxn ang="0">
                          <a:pos x="96" y="398"/>
                        </a:cxn>
                        <a:cxn ang="0">
                          <a:pos x="182" y="372"/>
                        </a:cxn>
                        <a:cxn ang="0">
                          <a:pos x="180" y="372"/>
                        </a:cxn>
                        <a:cxn ang="0">
                          <a:pos x="498" y="262"/>
                        </a:cxn>
                        <a:cxn ang="0">
                          <a:pos x="498" y="262"/>
                        </a:cxn>
                        <a:cxn ang="0">
                          <a:pos x="498" y="262"/>
                        </a:cxn>
                        <a:cxn ang="0">
                          <a:pos x="528" y="252"/>
                        </a:cxn>
                        <a:cxn ang="0">
                          <a:pos x="558" y="186"/>
                        </a:cxn>
                        <a:cxn ang="0">
                          <a:pos x="518" y="134"/>
                        </a:cxn>
                        <a:cxn ang="0">
                          <a:pos x="528" y="66"/>
                        </a:cxn>
                      </a:cxnLst>
                      <a:rect l="0" t="0" r="r" b="b"/>
                      <a:pathLst>
                        <a:path w="558" h="398">
                          <a:moveTo>
                            <a:pt x="528" y="66"/>
                          </a:moveTo>
                          <a:lnTo>
                            <a:pt x="452" y="0"/>
                          </a:lnTo>
                          <a:lnTo>
                            <a:pt x="86" y="120"/>
                          </a:lnTo>
                          <a:lnTo>
                            <a:pt x="70" y="72"/>
                          </a:lnTo>
                          <a:lnTo>
                            <a:pt x="72" y="70"/>
                          </a:lnTo>
                          <a:lnTo>
                            <a:pt x="88" y="116"/>
                          </a:lnTo>
                          <a:lnTo>
                            <a:pt x="72" y="64"/>
                          </a:lnTo>
                          <a:lnTo>
                            <a:pt x="0" y="146"/>
                          </a:lnTo>
                          <a:lnTo>
                            <a:pt x="8" y="168"/>
                          </a:lnTo>
                          <a:lnTo>
                            <a:pt x="2" y="150"/>
                          </a:lnTo>
                          <a:lnTo>
                            <a:pt x="4" y="144"/>
                          </a:lnTo>
                          <a:lnTo>
                            <a:pt x="78" y="344"/>
                          </a:lnTo>
                          <a:lnTo>
                            <a:pt x="76" y="346"/>
                          </a:lnTo>
                          <a:lnTo>
                            <a:pt x="78" y="348"/>
                          </a:lnTo>
                          <a:lnTo>
                            <a:pt x="96" y="398"/>
                          </a:lnTo>
                          <a:lnTo>
                            <a:pt x="182" y="372"/>
                          </a:lnTo>
                          <a:lnTo>
                            <a:pt x="180" y="372"/>
                          </a:lnTo>
                          <a:lnTo>
                            <a:pt x="498" y="262"/>
                          </a:lnTo>
                          <a:lnTo>
                            <a:pt x="498" y="262"/>
                          </a:lnTo>
                          <a:lnTo>
                            <a:pt x="498" y="262"/>
                          </a:lnTo>
                          <a:lnTo>
                            <a:pt x="528" y="252"/>
                          </a:lnTo>
                          <a:lnTo>
                            <a:pt x="558" y="186"/>
                          </a:lnTo>
                          <a:lnTo>
                            <a:pt x="518" y="134"/>
                          </a:lnTo>
                          <a:lnTo>
                            <a:pt x="528" y="6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1" name="Freeform 3042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2" name="Freeform 3043"/>
                    <p:cNvSpPr>
                      <a:spLocks/>
                    </p:cNvSpPr>
                    <p:nvPr/>
                  </p:nvSpPr>
                  <p:spPr bwMode="auto">
                    <a:xfrm>
                      <a:off x="4982" y="1389"/>
                      <a:ext cx="74" cy="1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74" y="18"/>
                        </a:cxn>
                        <a:cxn ang="0">
                          <a:pos x="14" y="4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74" h="18">
                          <a:moveTo>
                            <a:pt x="0" y="2"/>
                          </a:moveTo>
                          <a:lnTo>
                            <a:pt x="74" y="18"/>
                          </a:lnTo>
                          <a:lnTo>
                            <a:pt x="14" y="4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3" name="Freeform 3044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4" name="Freeform 3045"/>
                    <p:cNvSpPr>
                      <a:spLocks/>
                    </p:cNvSpPr>
                    <p:nvPr/>
                  </p:nvSpPr>
                  <p:spPr bwMode="auto">
                    <a:xfrm>
                      <a:off x="5056" y="1407"/>
                      <a:ext cx="50" cy="14"/>
                    </a:xfrm>
                    <a:custGeom>
                      <a:avLst/>
                      <a:gdLst/>
                      <a:ahLst/>
                      <a:cxnLst>
                        <a:cxn ang="0">
                          <a:pos x="50" y="12"/>
                        </a:cxn>
                        <a:cxn ang="0">
                          <a:pos x="0" y="0"/>
                        </a:cxn>
                        <a:cxn ang="0">
                          <a:pos x="50" y="14"/>
                        </a:cxn>
                        <a:cxn ang="0">
                          <a:pos x="50" y="12"/>
                        </a:cxn>
                      </a:cxnLst>
                      <a:rect l="0" t="0" r="r" b="b"/>
                      <a:pathLst>
                        <a:path w="50" h="14">
                          <a:moveTo>
                            <a:pt x="50" y="12"/>
                          </a:moveTo>
                          <a:lnTo>
                            <a:pt x="0" y="0"/>
                          </a:lnTo>
                          <a:lnTo>
                            <a:pt x="50" y="14"/>
                          </a:lnTo>
                          <a:lnTo>
                            <a:pt x="50" y="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5" name="Freeform 3046"/>
                    <p:cNvSpPr>
                      <a:spLocks/>
                    </p:cNvSpPr>
                    <p:nvPr/>
                  </p:nvSpPr>
                  <p:spPr bwMode="auto">
                    <a:xfrm>
                      <a:off x="4968" y="1387"/>
                      <a:ext cx="138" cy="268"/>
                    </a:xfrm>
                    <a:custGeom>
                      <a:avLst/>
                      <a:gdLst/>
                      <a:ahLst/>
                      <a:cxnLst>
                        <a:cxn ang="0">
                          <a:pos x="10" y="2"/>
                        </a:cxn>
                        <a:cxn ang="0">
                          <a:pos x="0" y="72"/>
                        </a:cxn>
                        <a:cxn ang="0">
                          <a:pos x="38" y="124"/>
                        </a:cxn>
                        <a:cxn ang="0">
                          <a:pos x="10" y="192"/>
                        </a:cxn>
                        <a:cxn ang="0">
                          <a:pos x="8" y="194"/>
                        </a:cxn>
                        <a:cxn ang="0">
                          <a:pos x="8" y="196"/>
                        </a:cxn>
                        <a:cxn ang="0">
                          <a:pos x="10" y="194"/>
                        </a:cxn>
                        <a:cxn ang="0">
                          <a:pos x="104" y="268"/>
                        </a:cxn>
                        <a:cxn ang="0">
                          <a:pos x="104" y="226"/>
                        </a:cxn>
                        <a:cxn ang="0">
                          <a:pos x="134" y="80"/>
                        </a:cxn>
                        <a:cxn ang="0">
                          <a:pos x="104" y="56"/>
                        </a:cxn>
                        <a:cxn ang="0">
                          <a:pos x="136" y="40"/>
                        </a:cxn>
                        <a:cxn ang="0">
                          <a:pos x="138" y="34"/>
                        </a:cxn>
                        <a:cxn ang="0">
                          <a:pos x="88" y="20"/>
                        </a:cxn>
                        <a:cxn ang="0">
                          <a:pos x="14" y="4"/>
                        </a:cxn>
                        <a:cxn ang="0">
                          <a:pos x="14" y="2"/>
                        </a:cxn>
                        <a:cxn ang="0">
                          <a:pos x="28" y="6"/>
                        </a:cxn>
                        <a:cxn ang="0">
                          <a:pos x="6" y="0"/>
                        </a:cxn>
                        <a:cxn ang="0">
                          <a:pos x="10" y="2"/>
                        </a:cxn>
                      </a:cxnLst>
                      <a:rect l="0" t="0" r="r" b="b"/>
                      <a:pathLst>
                        <a:path w="138" h="268">
                          <a:moveTo>
                            <a:pt x="10" y="2"/>
                          </a:moveTo>
                          <a:lnTo>
                            <a:pt x="0" y="72"/>
                          </a:lnTo>
                          <a:lnTo>
                            <a:pt x="38" y="124"/>
                          </a:lnTo>
                          <a:lnTo>
                            <a:pt x="10" y="192"/>
                          </a:lnTo>
                          <a:lnTo>
                            <a:pt x="8" y="194"/>
                          </a:lnTo>
                          <a:lnTo>
                            <a:pt x="8" y="196"/>
                          </a:lnTo>
                          <a:lnTo>
                            <a:pt x="10" y="194"/>
                          </a:lnTo>
                          <a:lnTo>
                            <a:pt x="104" y="268"/>
                          </a:lnTo>
                          <a:lnTo>
                            <a:pt x="104" y="226"/>
                          </a:lnTo>
                          <a:lnTo>
                            <a:pt x="134" y="80"/>
                          </a:lnTo>
                          <a:lnTo>
                            <a:pt x="104" y="56"/>
                          </a:lnTo>
                          <a:lnTo>
                            <a:pt x="136" y="40"/>
                          </a:lnTo>
                          <a:lnTo>
                            <a:pt x="138" y="34"/>
                          </a:lnTo>
                          <a:lnTo>
                            <a:pt x="88" y="20"/>
                          </a:lnTo>
                          <a:lnTo>
                            <a:pt x="14" y="4"/>
                          </a:lnTo>
                          <a:lnTo>
                            <a:pt x="14" y="2"/>
                          </a:lnTo>
                          <a:lnTo>
                            <a:pt x="28" y="6"/>
                          </a:lnTo>
                          <a:lnTo>
                            <a:pt x="6" y="0"/>
                          </a:lnTo>
                          <a:lnTo>
                            <a:pt x="1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6" name="Freeform 3047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12" cy="82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82"/>
                        </a:cxn>
                        <a:cxn ang="0">
                          <a:pos x="0" y="0"/>
                        </a:cxn>
                        <a:cxn ang="0">
                          <a:pos x="6" y="58"/>
                        </a:cxn>
                        <a:cxn ang="0">
                          <a:pos x="12" y="82"/>
                        </a:cxn>
                      </a:cxnLst>
                      <a:rect l="0" t="0" r="r" b="b"/>
                      <a:pathLst>
                        <a:path w="12" h="82">
                          <a:moveTo>
                            <a:pt x="12" y="82"/>
                          </a:moveTo>
                          <a:lnTo>
                            <a:pt x="0" y="0"/>
                          </a:lnTo>
                          <a:lnTo>
                            <a:pt x="6" y="58"/>
                          </a:lnTo>
                          <a:lnTo>
                            <a:pt x="12" y="8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7" name="Freeform 3048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8" y="34"/>
                        </a:cxn>
                        <a:cxn ang="0">
                          <a:pos x="38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38" y="132"/>
                          </a:move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8" y="34"/>
                          </a:lnTo>
                          <a:lnTo>
                            <a:pt x="38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8" name="Freeform 3049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8" cy="34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34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8" y="34"/>
                        </a:cxn>
                      </a:cxnLst>
                      <a:rect l="0" t="0" r="r" b="b"/>
                      <a:pathLst>
                        <a:path w="8" h="34">
                          <a:moveTo>
                            <a:pt x="8" y="34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8" y="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9" name="Freeform 3050"/>
                    <p:cNvSpPr>
                      <a:spLocks/>
                    </p:cNvSpPr>
                    <p:nvPr/>
                  </p:nvSpPr>
                  <p:spPr bwMode="auto">
                    <a:xfrm>
                      <a:off x="5066" y="1335"/>
                      <a:ext cx="50" cy="54"/>
                    </a:xfrm>
                    <a:custGeom>
                      <a:avLst/>
                      <a:gdLst/>
                      <a:ahLst/>
                      <a:cxnLst>
                        <a:cxn ang="0">
                          <a:pos x="50" y="54"/>
                        </a:cxn>
                        <a:cxn ang="0">
                          <a:pos x="0" y="0"/>
                        </a:cxn>
                        <a:cxn ang="0">
                          <a:pos x="46" y="50"/>
                        </a:cxn>
                        <a:cxn ang="0">
                          <a:pos x="50" y="54"/>
                        </a:cxn>
                      </a:cxnLst>
                      <a:rect l="0" t="0" r="r" b="b"/>
                      <a:pathLst>
                        <a:path w="50" h="54">
                          <a:moveTo>
                            <a:pt x="50" y="54"/>
                          </a:moveTo>
                          <a:lnTo>
                            <a:pt x="0" y="0"/>
                          </a:lnTo>
                          <a:lnTo>
                            <a:pt x="46" y="50"/>
                          </a:lnTo>
                          <a:lnTo>
                            <a:pt x="50" y="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0" name="Freeform 3051"/>
                    <p:cNvSpPr>
                      <a:spLocks/>
                    </p:cNvSpPr>
                    <p:nvPr/>
                  </p:nvSpPr>
                  <p:spPr bwMode="auto">
                    <a:xfrm>
                      <a:off x="5060" y="1311"/>
                      <a:ext cx="52" cy="7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26"/>
                        </a:cxn>
                        <a:cxn ang="0">
                          <a:pos x="52" y="74"/>
                        </a:cxn>
                        <a:cxn ang="0">
                          <a:pos x="6" y="24"/>
                        </a:cxn>
                        <a:cxn ang="0">
                          <a:pos x="0" y="0"/>
                        </a:cxn>
                        <a:cxn ang="0">
                          <a:pos x="4" y="26"/>
                        </a:cxn>
                      </a:cxnLst>
                      <a:rect l="0" t="0" r="r" b="b"/>
                      <a:pathLst>
                        <a:path w="52" h="74">
                          <a:moveTo>
                            <a:pt x="4" y="26"/>
                          </a:moveTo>
                          <a:lnTo>
                            <a:pt x="52" y="74"/>
                          </a:lnTo>
                          <a:lnTo>
                            <a:pt x="6" y="24"/>
                          </a:lnTo>
                          <a:lnTo>
                            <a:pt x="0" y="0"/>
                          </a:lnTo>
                          <a:lnTo>
                            <a:pt x="4" y="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</p:grpSp>
              <p:sp>
                <p:nvSpPr>
                  <p:cNvPr id="26" name="Line 3080"/>
                  <p:cNvSpPr>
                    <a:spLocks noChangeShapeType="1"/>
                  </p:cNvSpPr>
                  <p:nvPr/>
                </p:nvSpPr>
                <p:spPr bwMode="auto">
                  <a:xfrm>
                    <a:off x="4360909" y="5385612"/>
                    <a:ext cx="1493" cy="1493"/>
                  </a:xfrm>
                  <a:prstGeom prst="line">
                    <a:avLst/>
                  </a:prstGeom>
                  <a:grpFill/>
                  <a:ln w="12700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da-DK">
                      <a:solidFill>
                        <a:prstClr val="white"/>
                      </a:solidFill>
                      <a:ea typeface="ＭＳ Ｐゴシック" pitchFamily="-97" charset="-128"/>
                    </a:endParaRPr>
                  </a:p>
                </p:txBody>
              </p:sp>
            </p:grpSp>
            <p:sp>
              <p:nvSpPr>
                <p:cNvPr id="21" name="Line 3117"/>
                <p:cNvSpPr>
                  <a:spLocks noChangeShapeType="1"/>
                </p:cNvSpPr>
                <p:nvPr/>
              </p:nvSpPr>
              <p:spPr bwMode="auto">
                <a:xfrm>
                  <a:off x="7947449" y="1089044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22" name="Line 3118"/>
                <p:cNvSpPr>
                  <a:spLocks noChangeShapeType="1"/>
                </p:cNvSpPr>
                <p:nvPr/>
              </p:nvSpPr>
              <p:spPr bwMode="auto">
                <a:xfrm>
                  <a:off x="7947449" y="1089044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23" name="Line 3119"/>
                <p:cNvSpPr>
                  <a:spLocks noChangeShapeType="1"/>
                </p:cNvSpPr>
                <p:nvPr/>
              </p:nvSpPr>
              <p:spPr bwMode="auto">
                <a:xfrm>
                  <a:off x="7875804" y="1954760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24" name="Line 3120"/>
                <p:cNvSpPr>
                  <a:spLocks noChangeShapeType="1"/>
                </p:cNvSpPr>
                <p:nvPr/>
              </p:nvSpPr>
              <p:spPr bwMode="auto">
                <a:xfrm>
                  <a:off x="8240002" y="1742809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</p:grpSp>
        </p:grpSp>
      </p:grpSp>
      <p:sp>
        <p:nvSpPr>
          <p:cNvPr id="221" name="Content Placeholder 2"/>
          <p:cNvSpPr txBox="1">
            <a:spLocks/>
          </p:cNvSpPr>
          <p:nvPr/>
        </p:nvSpPr>
        <p:spPr>
          <a:xfrm>
            <a:off x="4419600" y="4746017"/>
            <a:ext cx="42672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13 Participating Agencies </a:t>
            </a: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+LRRB+FHWA+TRB</a:t>
            </a:r>
          </a:p>
          <a:p>
            <a:pPr marL="457200" lvl="1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+ University of Washington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22" name="Content Placeholder 2"/>
          <p:cNvSpPr txBox="1">
            <a:spLocks/>
          </p:cNvSpPr>
          <p:nvPr/>
        </p:nvSpPr>
        <p:spPr>
          <a:xfrm>
            <a:off x="3373829" y="3581400"/>
            <a:ext cx="2569771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+Ontario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56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5532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Mission Statement</a:t>
            </a:r>
            <a:endParaRPr 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1828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i="1" dirty="0">
                <a:solidFill>
                  <a:schemeClr val="bg1">
                    <a:lumMod val="95000"/>
                  </a:schemeClr>
                </a:solidFill>
              </a:rPr>
              <a:t>Strategic Implementation Through Cooperative Pavement Research</a:t>
            </a:r>
          </a:p>
          <a:p>
            <a:pPr marL="0" indent="0" algn="ctr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4" name="Gruppe 251"/>
          <p:cNvGrpSpPr/>
          <p:nvPr/>
        </p:nvGrpSpPr>
        <p:grpSpPr>
          <a:xfrm>
            <a:off x="2382848" y="3352800"/>
            <a:ext cx="4378303" cy="2759238"/>
            <a:chOff x="1449633" y="627625"/>
            <a:chExt cx="7103818" cy="4930930"/>
          </a:xfrm>
          <a:solidFill>
            <a:schemeClr val="bg1">
              <a:lumMod val="50000"/>
            </a:schemeClr>
          </a:solidFill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058305" y="2788156"/>
              <a:ext cx="1017833" cy="564136"/>
            </a:xfrm>
            <a:custGeom>
              <a:avLst/>
              <a:gdLst/>
              <a:ahLst/>
              <a:cxnLst>
                <a:cxn ang="0">
                  <a:pos x="630" y="82"/>
                </a:cxn>
                <a:cxn ang="0">
                  <a:pos x="616" y="40"/>
                </a:cxn>
                <a:cxn ang="0">
                  <a:pos x="592" y="24"/>
                </a:cxn>
                <a:cxn ang="0">
                  <a:pos x="502" y="36"/>
                </a:cxn>
                <a:cxn ang="0">
                  <a:pos x="396" y="0"/>
                </a:cxn>
                <a:cxn ang="0">
                  <a:pos x="400" y="12"/>
                </a:cxn>
                <a:cxn ang="0">
                  <a:pos x="360" y="52"/>
                </a:cxn>
                <a:cxn ang="0">
                  <a:pos x="310" y="162"/>
                </a:cxn>
                <a:cxn ang="0">
                  <a:pos x="280" y="148"/>
                </a:cxn>
                <a:cxn ang="0">
                  <a:pos x="200" y="204"/>
                </a:cxn>
                <a:cxn ang="0">
                  <a:pos x="176" y="188"/>
                </a:cxn>
                <a:cxn ang="0">
                  <a:pos x="122" y="232"/>
                </a:cxn>
                <a:cxn ang="0">
                  <a:pos x="122" y="228"/>
                </a:cxn>
                <a:cxn ang="0">
                  <a:pos x="176" y="184"/>
                </a:cxn>
                <a:cxn ang="0">
                  <a:pos x="122" y="224"/>
                </a:cxn>
                <a:cxn ang="0">
                  <a:pos x="118" y="256"/>
                </a:cxn>
                <a:cxn ang="0">
                  <a:pos x="76" y="312"/>
                </a:cxn>
                <a:cxn ang="0">
                  <a:pos x="26" y="286"/>
                </a:cxn>
                <a:cxn ang="0">
                  <a:pos x="4" y="330"/>
                </a:cxn>
                <a:cxn ang="0">
                  <a:pos x="0" y="322"/>
                </a:cxn>
                <a:cxn ang="0">
                  <a:pos x="6" y="378"/>
                </a:cxn>
                <a:cxn ang="0">
                  <a:pos x="26" y="376"/>
                </a:cxn>
                <a:cxn ang="0">
                  <a:pos x="306" y="330"/>
                </a:cxn>
                <a:cxn ang="0">
                  <a:pos x="568" y="276"/>
                </a:cxn>
                <a:cxn ang="0">
                  <a:pos x="632" y="202"/>
                </a:cxn>
                <a:cxn ang="0">
                  <a:pos x="682" y="104"/>
                </a:cxn>
                <a:cxn ang="0">
                  <a:pos x="630" y="82"/>
                </a:cxn>
              </a:cxnLst>
              <a:rect l="0" t="0" r="r" b="b"/>
              <a:pathLst>
                <a:path w="682" h="378">
                  <a:moveTo>
                    <a:pt x="630" y="82"/>
                  </a:moveTo>
                  <a:lnTo>
                    <a:pt x="616" y="40"/>
                  </a:lnTo>
                  <a:lnTo>
                    <a:pt x="592" y="24"/>
                  </a:lnTo>
                  <a:lnTo>
                    <a:pt x="502" y="36"/>
                  </a:lnTo>
                  <a:lnTo>
                    <a:pt x="396" y="0"/>
                  </a:lnTo>
                  <a:lnTo>
                    <a:pt x="400" y="12"/>
                  </a:lnTo>
                  <a:lnTo>
                    <a:pt x="360" y="52"/>
                  </a:lnTo>
                  <a:lnTo>
                    <a:pt x="310" y="162"/>
                  </a:lnTo>
                  <a:lnTo>
                    <a:pt x="280" y="148"/>
                  </a:lnTo>
                  <a:lnTo>
                    <a:pt x="200" y="204"/>
                  </a:lnTo>
                  <a:lnTo>
                    <a:pt x="176" y="188"/>
                  </a:lnTo>
                  <a:lnTo>
                    <a:pt x="122" y="232"/>
                  </a:lnTo>
                  <a:lnTo>
                    <a:pt x="122" y="228"/>
                  </a:lnTo>
                  <a:lnTo>
                    <a:pt x="176" y="184"/>
                  </a:lnTo>
                  <a:lnTo>
                    <a:pt x="122" y="224"/>
                  </a:lnTo>
                  <a:lnTo>
                    <a:pt x="118" y="256"/>
                  </a:lnTo>
                  <a:lnTo>
                    <a:pt x="76" y="312"/>
                  </a:lnTo>
                  <a:lnTo>
                    <a:pt x="26" y="286"/>
                  </a:lnTo>
                  <a:lnTo>
                    <a:pt x="4" y="330"/>
                  </a:lnTo>
                  <a:lnTo>
                    <a:pt x="0" y="322"/>
                  </a:lnTo>
                  <a:lnTo>
                    <a:pt x="6" y="378"/>
                  </a:lnTo>
                  <a:lnTo>
                    <a:pt x="26" y="376"/>
                  </a:lnTo>
                  <a:lnTo>
                    <a:pt x="306" y="330"/>
                  </a:lnTo>
                  <a:lnTo>
                    <a:pt x="568" y="276"/>
                  </a:lnTo>
                  <a:lnTo>
                    <a:pt x="632" y="202"/>
                  </a:lnTo>
                  <a:lnTo>
                    <a:pt x="682" y="104"/>
                  </a:lnTo>
                  <a:lnTo>
                    <a:pt x="630" y="8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solidFill>
                  <a:prstClr val="white"/>
                </a:solidFill>
                <a:ea typeface="ＭＳ Ｐゴシック" pitchFamily="-97" charset="-128"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5200601" y="2732497"/>
              <a:ext cx="877545" cy="761136"/>
            </a:xfrm>
            <a:custGeom>
              <a:avLst/>
              <a:gdLst/>
              <a:ahLst/>
              <a:cxnLst>
                <a:cxn ang="0">
                  <a:pos x="556" y="278"/>
                </a:cxn>
                <a:cxn ang="0">
                  <a:pos x="476" y="220"/>
                </a:cxn>
                <a:cxn ang="0">
                  <a:pos x="476" y="140"/>
                </a:cxn>
                <a:cxn ang="0">
                  <a:pos x="444" y="140"/>
                </a:cxn>
                <a:cxn ang="0">
                  <a:pos x="346" y="14"/>
                </a:cxn>
                <a:cxn ang="0">
                  <a:pos x="346" y="0"/>
                </a:cxn>
                <a:cxn ang="0">
                  <a:pos x="0" y="8"/>
                </a:cxn>
                <a:cxn ang="0">
                  <a:pos x="22" y="70"/>
                </a:cxn>
                <a:cxn ang="0">
                  <a:pos x="68" y="70"/>
                </a:cxn>
                <a:cxn ang="0">
                  <a:pos x="50" y="136"/>
                </a:cxn>
                <a:cxn ang="0">
                  <a:pos x="104" y="160"/>
                </a:cxn>
                <a:cxn ang="0">
                  <a:pos x="132" y="470"/>
                </a:cxn>
                <a:cxn ang="0">
                  <a:pos x="522" y="462"/>
                </a:cxn>
                <a:cxn ang="0">
                  <a:pos x="506" y="510"/>
                </a:cxn>
                <a:cxn ang="0">
                  <a:pos x="586" y="504"/>
                </a:cxn>
                <a:cxn ang="0">
                  <a:pos x="586" y="410"/>
                </a:cxn>
                <a:cxn ang="0">
                  <a:pos x="588" y="408"/>
                </a:cxn>
                <a:cxn ang="0">
                  <a:pos x="582" y="352"/>
                </a:cxn>
                <a:cxn ang="0">
                  <a:pos x="556" y="278"/>
                </a:cxn>
              </a:cxnLst>
              <a:rect l="0" t="0" r="r" b="b"/>
              <a:pathLst>
                <a:path w="588" h="510">
                  <a:moveTo>
                    <a:pt x="556" y="278"/>
                  </a:moveTo>
                  <a:lnTo>
                    <a:pt x="476" y="220"/>
                  </a:lnTo>
                  <a:lnTo>
                    <a:pt x="476" y="140"/>
                  </a:lnTo>
                  <a:lnTo>
                    <a:pt x="444" y="140"/>
                  </a:lnTo>
                  <a:lnTo>
                    <a:pt x="346" y="14"/>
                  </a:lnTo>
                  <a:lnTo>
                    <a:pt x="346" y="0"/>
                  </a:lnTo>
                  <a:lnTo>
                    <a:pt x="0" y="8"/>
                  </a:lnTo>
                  <a:lnTo>
                    <a:pt x="22" y="70"/>
                  </a:lnTo>
                  <a:lnTo>
                    <a:pt x="68" y="70"/>
                  </a:lnTo>
                  <a:lnTo>
                    <a:pt x="50" y="136"/>
                  </a:lnTo>
                  <a:lnTo>
                    <a:pt x="104" y="160"/>
                  </a:lnTo>
                  <a:lnTo>
                    <a:pt x="132" y="470"/>
                  </a:lnTo>
                  <a:lnTo>
                    <a:pt x="522" y="462"/>
                  </a:lnTo>
                  <a:lnTo>
                    <a:pt x="506" y="510"/>
                  </a:lnTo>
                  <a:lnTo>
                    <a:pt x="586" y="504"/>
                  </a:lnTo>
                  <a:lnTo>
                    <a:pt x="586" y="410"/>
                  </a:lnTo>
                  <a:lnTo>
                    <a:pt x="588" y="408"/>
                  </a:lnTo>
                  <a:lnTo>
                    <a:pt x="582" y="352"/>
                  </a:lnTo>
                  <a:lnTo>
                    <a:pt x="556" y="278"/>
                  </a:lnTo>
                  <a:close/>
                </a:path>
              </a:pathLst>
            </a:custGeom>
            <a:solidFill>
              <a:srgbClr val="7030A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solidFill>
                  <a:prstClr val="white"/>
                </a:solidFill>
                <a:ea typeface="ＭＳ Ｐゴシック" pitchFamily="-97" charset="-128"/>
              </a:endParaRPr>
            </a:p>
          </p:txBody>
        </p:sp>
        <p:grpSp>
          <p:nvGrpSpPr>
            <p:cNvPr id="7" name="Gruppe 360"/>
            <p:cNvGrpSpPr/>
            <p:nvPr/>
          </p:nvGrpSpPr>
          <p:grpSpPr>
            <a:xfrm>
              <a:off x="1449633" y="627625"/>
              <a:ext cx="7103818" cy="4930930"/>
              <a:chOff x="1449633" y="627625"/>
              <a:chExt cx="7103818" cy="4930930"/>
            </a:xfrm>
            <a:grpFill/>
          </p:grpSpPr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5419725" y="1465887"/>
                <a:ext cx="751182" cy="872831"/>
              </a:xfrm>
              <a:custGeom>
                <a:avLst/>
                <a:gdLst/>
                <a:ahLst/>
                <a:cxnLst>
                  <a:cxn ang="0">
                    <a:pos x="404" y="538"/>
                  </a:cxn>
                  <a:cxn ang="0">
                    <a:pos x="490" y="542"/>
                  </a:cxn>
                  <a:cxn ang="0">
                    <a:pos x="464" y="400"/>
                  </a:cxn>
                  <a:cxn ang="0">
                    <a:pos x="494" y="172"/>
                  </a:cxn>
                  <a:cxn ang="0">
                    <a:pos x="446" y="160"/>
                  </a:cxn>
                  <a:cxn ang="0">
                    <a:pos x="414" y="160"/>
                  </a:cxn>
                  <a:cxn ang="0">
                    <a:pos x="404" y="122"/>
                  </a:cxn>
                  <a:cxn ang="0">
                    <a:pos x="196" y="96"/>
                  </a:cxn>
                  <a:cxn ang="0">
                    <a:pos x="174" y="38"/>
                  </a:cxn>
                  <a:cxn ang="0">
                    <a:pos x="146" y="38"/>
                  </a:cxn>
                  <a:cxn ang="0">
                    <a:pos x="146" y="0"/>
                  </a:cxn>
                  <a:cxn ang="0">
                    <a:pos x="78" y="24"/>
                  </a:cxn>
                  <a:cxn ang="0">
                    <a:pos x="36" y="116"/>
                  </a:cxn>
                  <a:cxn ang="0">
                    <a:pos x="0" y="158"/>
                  </a:cxn>
                  <a:cxn ang="0">
                    <a:pos x="28" y="292"/>
                  </a:cxn>
                  <a:cxn ang="0">
                    <a:pos x="166" y="374"/>
                  </a:cxn>
                  <a:cxn ang="0">
                    <a:pos x="194" y="508"/>
                  </a:cxn>
                  <a:cxn ang="0">
                    <a:pos x="264" y="574"/>
                  </a:cxn>
                  <a:cxn ang="0">
                    <a:pos x="352" y="568"/>
                  </a:cxn>
                  <a:cxn ang="0">
                    <a:pos x="404" y="538"/>
                  </a:cxn>
                </a:cxnLst>
                <a:rect l="0" t="0" r="r" b="b"/>
                <a:pathLst>
                  <a:path w="494" h="574">
                    <a:moveTo>
                      <a:pt x="404" y="538"/>
                    </a:moveTo>
                    <a:lnTo>
                      <a:pt x="490" y="542"/>
                    </a:lnTo>
                    <a:lnTo>
                      <a:pt x="464" y="400"/>
                    </a:lnTo>
                    <a:lnTo>
                      <a:pt x="494" y="172"/>
                    </a:lnTo>
                    <a:lnTo>
                      <a:pt x="446" y="160"/>
                    </a:lnTo>
                    <a:lnTo>
                      <a:pt x="414" y="160"/>
                    </a:lnTo>
                    <a:lnTo>
                      <a:pt x="404" y="122"/>
                    </a:lnTo>
                    <a:lnTo>
                      <a:pt x="196" y="96"/>
                    </a:lnTo>
                    <a:lnTo>
                      <a:pt x="174" y="38"/>
                    </a:lnTo>
                    <a:lnTo>
                      <a:pt x="146" y="38"/>
                    </a:lnTo>
                    <a:lnTo>
                      <a:pt x="146" y="0"/>
                    </a:lnTo>
                    <a:lnTo>
                      <a:pt x="78" y="24"/>
                    </a:lnTo>
                    <a:lnTo>
                      <a:pt x="36" y="116"/>
                    </a:lnTo>
                    <a:lnTo>
                      <a:pt x="0" y="158"/>
                    </a:lnTo>
                    <a:lnTo>
                      <a:pt x="28" y="292"/>
                    </a:lnTo>
                    <a:lnTo>
                      <a:pt x="166" y="374"/>
                    </a:lnTo>
                    <a:lnTo>
                      <a:pt x="194" y="508"/>
                    </a:lnTo>
                    <a:lnTo>
                      <a:pt x="264" y="574"/>
                    </a:lnTo>
                    <a:lnTo>
                      <a:pt x="352" y="568"/>
                    </a:lnTo>
                    <a:lnTo>
                      <a:pt x="404" y="538"/>
                    </a:lnTo>
                    <a:close/>
                  </a:path>
                </a:pathLst>
              </a:custGeom>
              <a:solidFill>
                <a:srgbClr val="7030A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>
                  <a:solidFill>
                    <a:prstClr val="white"/>
                  </a:solidFill>
                  <a:ea typeface="ＭＳ Ｐゴシック" pitchFamily="-97" charset="-128"/>
                </a:endParaRPr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5714724" y="2283975"/>
                <a:ext cx="571750" cy="1000562"/>
              </a:xfrm>
              <a:custGeom>
                <a:avLst/>
                <a:gdLst/>
                <a:ahLst/>
                <a:cxnLst>
                  <a:cxn ang="0">
                    <a:pos x="336" y="64"/>
                  </a:cxn>
                  <a:cxn ang="0">
                    <a:pos x="300" y="26"/>
                  </a:cxn>
                  <a:cxn ang="0">
                    <a:pos x="296" y="4"/>
                  </a:cxn>
                  <a:cxn ang="0">
                    <a:pos x="210" y="0"/>
                  </a:cxn>
                  <a:cxn ang="0">
                    <a:pos x="158" y="30"/>
                  </a:cxn>
                  <a:cxn ang="0">
                    <a:pos x="70" y="36"/>
                  </a:cxn>
                  <a:cxn ang="0">
                    <a:pos x="78" y="96"/>
                  </a:cxn>
                  <a:cxn ang="0">
                    <a:pos x="22" y="162"/>
                  </a:cxn>
                  <a:cxn ang="0">
                    <a:pos x="42" y="202"/>
                  </a:cxn>
                  <a:cxn ang="0">
                    <a:pos x="0" y="272"/>
                  </a:cxn>
                  <a:cxn ang="0">
                    <a:pos x="0" y="320"/>
                  </a:cxn>
                  <a:cxn ang="0">
                    <a:pos x="96" y="442"/>
                  </a:cxn>
                  <a:cxn ang="0">
                    <a:pos x="130" y="442"/>
                  </a:cxn>
                  <a:cxn ang="0">
                    <a:pos x="130" y="526"/>
                  </a:cxn>
                  <a:cxn ang="0">
                    <a:pos x="208" y="580"/>
                  </a:cxn>
                  <a:cxn ang="0">
                    <a:pos x="236" y="658"/>
                  </a:cxn>
                  <a:cxn ang="0">
                    <a:pos x="258" y="616"/>
                  </a:cxn>
                  <a:cxn ang="0">
                    <a:pos x="308" y="644"/>
                  </a:cxn>
                  <a:cxn ang="0">
                    <a:pos x="348" y="592"/>
                  </a:cxn>
                  <a:cxn ang="0">
                    <a:pos x="356" y="510"/>
                  </a:cxn>
                  <a:cxn ang="0">
                    <a:pos x="376" y="428"/>
                  </a:cxn>
                  <a:cxn ang="0">
                    <a:pos x="336" y="64"/>
                  </a:cxn>
                </a:cxnLst>
                <a:rect l="0" t="0" r="r" b="b"/>
                <a:pathLst>
                  <a:path w="376" h="658">
                    <a:moveTo>
                      <a:pt x="336" y="64"/>
                    </a:moveTo>
                    <a:lnTo>
                      <a:pt x="300" y="26"/>
                    </a:lnTo>
                    <a:lnTo>
                      <a:pt x="296" y="4"/>
                    </a:lnTo>
                    <a:lnTo>
                      <a:pt x="210" y="0"/>
                    </a:lnTo>
                    <a:lnTo>
                      <a:pt x="158" y="30"/>
                    </a:lnTo>
                    <a:lnTo>
                      <a:pt x="70" y="36"/>
                    </a:lnTo>
                    <a:lnTo>
                      <a:pt x="78" y="96"/>
                    </a:lnTo>
                    <a:lnTo>
                      <a:pt x="22" y="162"/>
                    </a:lnTo>
                    <a:lnTo>
                      <a:pt x="42" y="202"/>
                    </a:lnTo>
                    <a:lnTo>
                      <a:pt x="0" y="272"/>
                    </a:lnTo>
                    <a:lnTo>
                      <a:pt x="0" y="320"/>
                    </a:lnTo>
                    <a:lnTo>
                      <a:pt x="96" y="442"/>
                    </a:lnTo>
                    <a:lnTo>
                      <a:pt x="130" y="442"/>
                    </a:lnTo>
                    <a:lnTo>
                      <a:pt x="130" y="526"/>
                    </a:lnTo>
                    <a:lnTo>
                      <a:pt x="208" y="580"/>
                    </a:lnTo>
                    <a:lnTo>
                      <a:pt x="236" y="658"/>
                    </a:lnTo>
                    <a:lnTo>
                      <a:pt x="258" y="616"/>
                    </a:lnTo>
                    <a:lnTo>
                      <a:pt x="308" y="644"/>
                    </a:lnTo>
                    <a:lnTo>
                      <a:pt x="348" y="592"/>
                    </a:lnTo>
                    <a:lnTo>
                      <a:pt x="356" y="510"/>
                    </a:lnTo>
                    <a:lnTo>
                      <a:pt x="376" y="428"/>
                    </a:lnTo>
                    <a:lnTo>
                      <a:pt x="336" y="64"/>
                    </a:lnTo>
                    <a:close/>
                  </a:path>
                </a:pathLst>
              </a:custGeom>
              <a:solidFill>
                <a:srgbClr val="7030A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>
                  <a:solidFill>
                    <a:prstClr val="white"/>
                  </a:solidFill>
                  <a:ea typeface="ＭＳ Ｐゴシック" pitchFamily="-97" charset="-128"/>
                </a:endParaRPr>
              </a:p>
            </p:txBody>
          </p:sp>
          <p:grpSp>
            <p:nvGrpSpPr>
              <p:cNvPr id="10" name="Gruppe 313"/>
              <p:cNvGrpSpPr/>
              <p:nvPr/>
            </p:nvGrpSpPr>
            <p:grpSpPr>
              <a:xfrm>
                <a:off x="1449633" y="627625"/>
                <a:ext cx="7103818" cy="4930930"/>
                <a:chOff x="1449633" y="456175"/>
                <a:chExt cx="7103818" cy="4930930"/>
              </a:xfrm>
              <a:grpFill/>
            </p:grpSpPr>
            <p:sp>
              <p:nvSpPr>
                <p:cNvPr id="11" name="Freeform 3053"/>
                <p:cNvSpPr>
                  <a:spLocks/>
                </p:cNvSpPr>
                <p:nvPr/>
              </p:nvSpPr>
              <p:spPr bwMode="auto">
                <a:xfrm>
                  <a:off x="7807144" y="1160689"/>
                  <a:ext cx="149261" cy="57017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6" y="312"/>
                    </a:cxn>
                    <a:cxn ang="0">
                      <a:pos x="100" y="382"/>
                    </a:cxn>
                    <a:cxn ang="0">
                      <a:pos x="94" y="324"/>
                    </a:cxn>
                    <a:cxn ang="0">
                      <a:pos x="30" y="9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0" h="382">
                      <a:moveTo>
                        <a:pt x="0" y="0"/>
                      </a:moveTo>
                      <a:lnTo>
                        <a:pt x="86" y="312"/>
                      </a:lnTo>
                      <a:lnTo>
                        <a:pt x="100" y="382"/>
                      </a:lnTo>
                      <a:lnTo>
                        <a:pt x="94" y="324"/>
                      </a:lnTo>
                      <a:lnTo>
                        <a:pt x="30" y="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2" name="Freeform 3054"/>
                <p:cNvSpPr>
                  <a:spLocks/>
                </p:cNvSpPr>
                <p:nvPr/>
              </p:nvSpPr>
              <p:spPr bwMode="auto">
                <a:xfrm>
                  <a:off x="7147408" y="1109940"/>
                  <a:ext cx="895569" cy="814968"/>
                </a:xfrm>
                <a:custGeom>
                  <a:avLst/>
                  <a:gdLst/>
                  <a:ahLst/>
                  <a:cxnLst>
                    <a:cxn ang="0">
                      <a:pos x="546" y="442"/>
                    </a:cxn>
                    <a:cxn ang="0">
                      <a:pos x="542" y="416"/>
                    </a:cxn>
                    <a:cxn ang="0">
                      <a:pos x="528" y="346"/>
                    </a:cxn>
                    <a:cxn ang="0">
                      <a:pos x="442" y="34"/>
                    </a:cxn>
                    <a:cxn ang="0">
                      <a:pos x="434" y="0"/>
                    </a:cxn>
                    <a:cxn ang="0">
                      <a:pos x="434" y="0"/>
                    </a:cxn>
                    <a:cxn ang="0">
                      <a:pos x="434" y="0"/>
                    </a:cxn>
                    <a:cxn ang="0">
                      <a:pos x="308" y="48"/>
                    </a:cxn>
                    <a:cxn ang="0">
                      <a:pos x="238" y="208"/>
                    </a:cxn>
                    <a:cxn ang="0">
                      <a:pos x="246" y="234"/>
                    </a:cxn>
                    <a:cxn ang="0">
                      <a:pos x="216" y="290"/>
                    </a:cxn>
                    <a:cxn ang="0">
                      <a:pos x="84" y="318"/>
                    </a:cxn>
                    <a:cxn ang="0">
                      <a:pos x="46" y="398"/>
                    </a:cxn>
                    <a:cxn ang="0">
                      <a:pos x="58" y="426"/>
                    </a:cxn>
                    <a:cxn ang="0">
                      <a:pos x="0" y="494"/>
                    </a:cxn>
                    <a:cxn ang="0">
                      <a:pos x="16" y="546"/>
                    </a:cxn>
                    <a:cxn ang="0">
                      <a:pos x="380" y="426"/>
                    </a:cxn>
                    <a:cxn ang="0">
                      <a:pos x="456" y="492"/>
                    </a:cxn>
                    <a:cxn ang="0">
                      <a:pos x="478" y="498"/>
                    </a:cxn>
                    <a:cxn ang="0">
                      <a:pos x="588" y="522"/>
                    </a:cxn>
                    <a:cxn ang="0">
                      <a:pos x="600" y="496"/>
                    </a:cxn>
                    <a:cxn ang="0">
                      <a:pos x="594" y="490"/>
                    </a:cxn>
                    <a:cxn ang="0">
                      <a:pos x="546" y="442"/>
                    </a:cxn>
                  </a:cxnLst>
                  <a:rect l="0" t="0" r="r" b="b"/>
                  <a:pathLst>
                    <a:path w="600" h="546">
                      <a:moveTo>
                        <a:pt x="546" y="442"/>
                      </a:moveTo>
                      <a:lnTo>
                        <a:pt x="542" y="416"/>
                      </a:lnTo>
                      <a:lnTo>
                        <a:pt x="528" y="346"/>
                      </a:lnTo>
                      <a:lnTo>
                        <a:pt x="442" y="34"/>
                      </a:lnTo>
                      <a:lnTo>
                        <a:pt x="434" y="0"/>
                      </a:lnTo>
                      <a:lnTo>
                        <a:pt x="434" y="0"/>
                      </a:lnTo>
                      <a:lnTo>
                        <a:pt x="434" y="0"/>
                      </a:lnTo>
                      <a:lnTo>
                        <a:pt x="308" y="48"/>
                      </a:lnTo>
                      <a:lnTo>
                        <a:pt x="238" y="208"/>
                      </a:lnTo>
                      <a:lnTo>
                        <a:pt x="246" y="234"/>
                      </a:lnTo>
                      <a:lnTo>
                        <a:pt x="216" y="290"/>
                      </a:lnTo>
                      <a:lnTo>
                        <a:pt x="84" y="318"/>
                      </a:lnTo>
                      <a:lnTo>
                        <a:pt x="46" y="398"/>
                      </a:lnTo>
                      <a:lnTo>
                        <a:pt x="58" y="426"/>
                      </a:lnTo>
                      <a:lnTo>
                        <a:pt x="0" y="494"/>
                      </a:lnTo>
                      <a:lnTo>
                        <a:pt x="16" y="546"/>
                      </a:lnTo>
                      <a:lnTo>
                        <a:pt x="380" y="426"/>
                      </a:lnTo>
                      <a:lnTo>
                        <a:pt x="456" y="492"/>
                      </a:lnTo>
                      <a:lnTo>
                        <a:pt x="478" y="498"/>
                      </a:lnTo>
                      <a:lnTo>
                        <a:pt x="588" y="522"/>
                      </a:lnTo>
                      <a:lnTo>
                        <a:pt x="600" y="496"/>
                      </a:lnTo>
                      <a:lnTo>
                        <a:pt x="594" y="490"/>
                      </a:lnTo>
                      <a:lnTo>
                        <a:pt x="546" y="442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 dirty="0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3" name="Freeform 3055"/>
                <p:cNvSpPr>
                  <a:spLocks/>
                </p:cNvSpPr>
                <p:nvPr/>
              </p:nvSpPr>
              <p:spPr bwMode="auto">
                <a:xfrm>
                  <a:off x="8183283" y="1315921"/>
                  <a:ext cx="59705" cy="41793"/>
                </a:xfrm>
                <a:custGeom>
                  <a:avLst/>
                  <a:gdLst/>
                  <a:ahLst/>
                  <a:cxnLst>
                    <a:cxn ang="0">
                      <a:pos x="40" y="28"/>
                    </a:cxn>
                    <a:cxn ang="0">
                      <a:pos x="40" y="24"/>
                    </a:cxn>
                    <a:cxn ang="0">
                      <a:pos x="0" y="0"/>
                    </a:cxn>
                    <a:cxn ang="0">
                      <a:pos x="40" y="28"/>
                    </a:cxn>
                  </a:cxnLst>
                  <a:rect l="0" t="0" r="r" b="b"/>
                  <a:pathLst>
                    <a:path w="40" h="28">
                      <a:moveTo>
                        <a:pt x="40" y="28"/>
                      </a:moveTo>
                      <a:lnTo>
                        <a:pt x="40" y="24"/>
                      </a:lnTo>
                      <a:lnTo>
                        <a:pt x="0" y="0"/>
                      </a:lnTo>
                      <a:lnTo>
                        <a:pt x="40" y="28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4" name="Freeform 3056"/>
                <p:cNvSpPr>
                  <a:spLocks/>
                </p:cNvSpPr>
                <p:nvPr/>
              </p:nvSpPr>
              <p:spPr bwMode="auto">
                <a:xfrm>
                  <a:off x="7995213" y="456175"/>
                  <a:ext cx="558238" cy="895569"/>
                </a:xfrm>
                <a:custGeom>
                  <a:avLst/>
                  <a:gdLst/>
                  <a:ahLst/>
                  <a:cxnLst>
                    <a:cxn ang="0">
                      <a:pos x="284" y="228"/>
                    </a:cxn>
                    <a:cxn ang="0">
                      <a:pos x="244" y="202"/>
                    </a:cxn>
                    <a:cxn ang="0">
                      <a:pos x="136" y="0"/>
                    </a:cxn>
                    <a:cxn ang="0">
                      <a:pos x="84" y="68"/>
                    </a:cxn>
                    <a:cxn ang="0">
                      <a:pos x="46" y="54"/>
                    </a:cxn>
                    <a:cxn ang="0">
                      <a:pos x="46" y="228"/>
                    </a:cxn>
                    <a:cxn ang="0">
                      <a:pos x="0" y="356"/>
                    </a:cxn>
                    <a:cxn ang="0">
                      <a:pos x="126" y="576"/>
                    </a:cxn>
                    <a:cxn ang="0">
                      <a:pos x="166" y="600"/>
                    </a:cxn>
                    <a:cxn ang="0">
                      <a:pos x="166" y="540"/>
                    </a:cxn>
                    <a:cxn ang="0">
                      <a:pos x="244" y="404"/>
                    </a:cxn>
                    <a:cxn ang="0">
                      <a:pos x="294" y="378"/>
                    </a:cxn>
                    <a:cxn ang="0">
                      <a:pos x="294" y="336"/>
                    </a:cxn>
                    <a:cxn ang="0">
                      <a:pos x="374" y="202"/>
                    </a:cxn>
                    <a:cxn ang="0">
                      <a:pos x="284" y="228"/>
                    </a:cxn>
                  </a:cxnLst>
                  <a:rect l="0" t="0" r="r" b="b"/>
                  <a:pathLst>
                    <a:path w="374" h="600">
                      <a:moveTo>
                        <a:pt x="284" y="228"/>
                      </a:moveTo>
                      <a:lnTo>
                        <a:pt x="244" y="202"/>
                      </a:lnTo>
                      <a:lnTo>
                        <a:pt x="136" y="0"/>
                      </a:lnTo>
                      <a:lnTo>
                        <a:pt x="84" y="68"/>
                      </a:lnTo>
                      <a:lnTo>
                        <a:pt x="46" y="54"/>
                      </a:lnTo>
                      <a:lnTo>
                        <a:pt x="46" y="228"/>
                      </a:lnTo>
                      <a:lnTo>
                        <a:pt x="0" y="356"/>
                      </a:lnTo>
                      <a:lnTo>
                        <a:pt x="126" y="576"/>
                      </a:lnTo>
                      <a:lnTo>
                        <a:pt x="166" y="600"/>
                      </a:lnTo>
                      <a:lnTo>
                        <a:pt x="166" y="540"/>
                      </a:lnTo>
                      <a:lnTo>
                        <a:pt x="244" y="404"/>
                      </a:lnTo>
                      <a:lnTo>
                        <a:pt x="294" y="378"/>
                      </a:lnTo>
                      <a:lnTo>
                        <a:pt x="294" y="336"/>
                      </a:lnTo>
                      <a:lnTo>
                        <a:pt x="374" y="202"/>
                      </a:lnTo>
                      <a:lnTo>
                        <a:pt x="284" y="228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5" name="Freeform 3057"/>
                <p:cNvSpPr>
                  <a:spLocks/>
                </p:cNvSpPr>
                <p:nvPr/>
              </p:nvSpPr>
              <p:spPr bwMode="auto">
                <a:xfrm>
                  <a:off x="7798188" y="1047250"/>
                  <a:ext cx="176129" cy="504504"/>
                </a:xfrm>
                <a:custGeom>
                  <a:avLst/>
                  <a:gdLst/>
                  <a:ahLst/>
                  <a:cxnLst>
                    <a:cxn ang="0">
                      <a:pos x="110" y="84"/>
                    </a:cxn>
                    <a:cxn ang="0">
                      <a:pos x="110" y="84"/>
                    </a:cxn>
                    <a:cxn ang="0">
                      <a:pos x="112" y="64"/>
                    </a:cxn>
                    <a:cxn ang="0">
                      <a:pos x="112" y="42"/>
                    </a:cxn>
                    <a:cxn ang="0">
                      <a:pos x="110" y="20"/>
                    </a:cxn>
                    <a:cxn ang="0">
                      <a:pos x="106" y="0"/>
                    </a:cxn>
                    <a:cxn ang="0">
                      <a:pos x="0" y="40"/>
                    </a:cxn>
                    <a:cxn ang="0">
                      <a:pos x="0" y="42"/>
                    </a:cxn>
                    <a:cxn ang="0">
                      <a:pos x="2" y="42"/>
                    </a:cxn>
                    <a:cxn ang="0">
                      <a:pos x="40" y="174"/>
                    </a:cxn>
                    <a:cxn ang="0">
                      <a:pos x="80" y="318"/>
                    </a:cxn>
                    <a:cxn ang="0">
                      <a:pos x="86" y="338"/>
                    </a:cxn>
                    <a:cxn ang="0">
                      <a:pos x="86" y="338"/>
                    </a:cxn>
                    <a:cxn ang="0">
                      <a:pos x="118" y="330"/>
                    </a:cxn>
                    <a:cxn ang="0">
                      <a:pos x="118" y="330"/>
                    </a:cxn>
                    <a:cxn ang="0">
                      <a:pos x="110" y="302"/>
                    </a:cxn>
                    <a:cxn ang="0">
                      <a:pos x="106" y="270"/>
                    </a:cxn>
                    <a:cxn ang="0">
                      <a:pos x="104" y="234"/>
                    </a:cxn>
                    <a:cxn ang="0">
                      <a:pos x="104" y="198"/>
                    </a:cxn>
                    <a:cxn ang="0">
                      <a:pos x="106" y="132"/>
                    </a:cxn>
                    <a:cxn ang="0">
                      <a:pos x="108" y="104"/>
                    </a:cxn>
                    <a:cxn ang="0">
                      <a:pos x="110" y="84"/>
                    </a:cxn>
                    <a:cxn ang="0">
                      <a:pos x="110" y="84"/>
                    </a:cxn>
                  </a:cxnLst>
                  <a:rect l="0" t="0" r="r" b="b"/>
                  <a:pathLst>
                    <a:path w="118" h="338">
                      <a:moveTo>
                        <a:pt x="110" y="84"/>
                      </a:moveTo>
                      <a:lnTo>
                        <a:pt x="110" y="84"/>
                      </a:lnTo>
                      <a:lnTo>
                        <a:pt x="112" y="64"/>
                      </a:lnTo>
                      <a:lnTo>
                        <a:pt x="112" y="42"/>
                      </a:lnTo>
                      <a:lnTo>
                        <a:pt x="110" y="20"/>
                      </a:lnTo>
                      <a:lnTo>
                        <a:pt x="106" y="0"/>
                      </a:lnTo>
                      <a:lnTo>
                        <a:pt x="0" y="40"/>
                      </a:lnTo>
                      <a:lnTo>
                        <a:pt x="0" y="42"/>
                      </a:lnTo>
                      <a:lnTo>
                        <a:pt x="2" y="42"/>
                      </a:lnTo>
                      <a:lnTo>
                        <a:pt x="40" y="174"/>
                      </a:lnTo>
                      <a:lnTo>
                        <a:pt x="80" y="318"/>
                      </a:lnTo>
                      <a:lnTo>
                        <a:pt x="86" y="338"/>
                      </a:lnTo>
                      <a:lnTo>
                        <a:pt x="86" y="338"/>
                      </a:lnTo>
                      <a:lnTo>
                        <a:pt x="118" y="330"/>
                      </a:lnTo>
                      <a:lnTo>
                        <a:pt x="118" y="330"/>
                      </a:lnTo>
                      <a:lnTo>
                        <a:pt x="110" y="302"/>
                      </a:lnTo>
                      <a:lnTo>
                        <a:pt x="106" y="270"/>
                      </a:lnTo>
                      <a:lnTo>
                        <a:pt x="104" y="234"/>
                      </a:lnTo>
                      <a:lnTo>
                        <a:pt x="104" y="198"/>
                      </a:lnTo>
                      <a:lnTo>
                        <a:pt x="106" y="132"/>
                      </a:lnTo>
                      <a:lnTo>
                        <a:pt x="108" y="104"/>
                      </a:lnTo>
                      <a:lnTo>
                        <a:pt x="110" y="84"/>
                      </a:lnTo>
                      <a:lnTo>
                        <a:pt x="110" y="84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6" name="Freeform 3058"/>
                <p:cNvSpPr>
                  <a:spLocks/>
                </p:cNvSpPr>
                <p:nvPr/>
              </p:nvSpPr>
              <p:spPr bwMode="auto">
                <a:xfrm>
                  <a:off x="7953420" y="984561"/>
                  <a:ext cx="292552" cy="555253"/>
                </a:xfrm>
                <a:custGeom>
                  <a:avLst/>
                  <a:gdLst/>
                  <a:ahLst/>
                  <a:cxnLst>
                    <a:cxn ang="0">
                      <a:pos x="156" y="224"/>
                    </a:cxn>
                    <a:cxn ang="0">
                      <a:pos x="30" y="6"/>
                    </a:cxn>
                    <a:cxn ang="0">
                      <a:pos x="30" y="4"/>
                    </a:cxn>
                    <a:cxn ang="0">
                      <a:pos x="156" y="222"/>
                    </a:cxn>
                    <a:cxn ang="0">
                      <a:pos x="30" y="0"/>
                    </a:cxn>
                    <a:cxn ang="0">
                      <a:pos x="16" y="36"/>
                    </a:cxn>
                    <a:cxn ang="0">
                      <a:pos x="2" y="42"/>
                    </a:cxn>
                    <a:cxn ang="0">
                      <a:pos x="2" y="42"/>
                    </a:cxn>
                    <a:cxn ang="0">
                      <a:pos x="6" y="62"/>
                    </a:cxn>
                    <a:cxn ang="0">
                      <a:pos x="8" y="84"/>
                    </a:cxn>
                    <a:cxn ang="0">
                      <a:pos x="8" y="106"/>
                    </a:cxn>
                    <a:cxn ang="0">
                      <a:pos x="6" y="126"/>
                    </a:cxn>
                    <a:cxn ang="0">
                      <a:pos x="6" y="126"/>
                    </a:cxn>
                    <a:cxn ang="0">
                      <a:pos x="4" y="146"/>
                    </a:cxn>
                    <a:cxn ang="0">
                      <a:pos x="2" y="174"/>
                    </a:cxn>
                    <a:cxn ang="0">
                      <a:pos x="0" y="240"/>
                    </a:cxn>
                    <a:cxn ang="0">
                      <a:pos x="0" y="276"/>
                    </a:cxn>
                    <a:cxn ang="0">
                      <a:pos x="2" y="312"/>
                    </a:cxn>
                    <a:cxn ang="0">
                      <a:pos x="6" y="344"/>
                    </a:cxn>
                    <a:cxn ang="0">
                      <a:pos x="14" y="372"/>
                    </a:cxn>
                    <a:cxn ang="0">
                      <a:pos x="14" y="372"/>
                    </a:cxn>
                    <a:cxn ang="0">
                      <a:pos x="44" y="362"/>
                    </a:cxn>
                    <a:cxn ang="0">
                      <a:pos x="74" y="350"/>
                    </a:cxn>
                    <a:cxn ang="0">
                      <a:pos x="100" y="334"/>
                    </a:cxn>
                    <a:cxn ang="0">
                      <a:pos x="114" y="326"/>
                    </a:cxn>
                    <a:cxn ang="0">
                      <a:pos x="124" y="316"/>
                    </a:cxn>
                    <a:cxn ang="0">
                      <a:pos x="124" y="316"/>
                    </a:cxn>
                    <a:cxn ang="0">
                      <a:pos x="134" y="308"/>
                    </a:cxn>
                    <a:cxn ang="0">
                      <a:pos x="144" y="300"/>
                    </a:cxn>
                    <a:cxn ang="0">
                      <a:pos x="154" y="296"/>
                    </a:cxn>
                    <a:cxn ang="0">
                      <a:pos x="164" y="292"/>
                    </a:cxn>
                    <a:cxn ang="0">
                      <a:pos x="182" y="288"/>
                    </a:cxn>
                    <a:cxn ang="0">
                      <a:pos x="196" y="288"/>
                    </a:cxn>
                    <a:cxn ang="0">
                      <a:pos x="196" y="250"/>
                    </a:cxn>
                    <a:cxn ang="0">
                      <a:pos x="156" y="224"/>
                    </a:cxn>
                  </a:cxnLst>
                  <a:rect l="0" t="0" r="r" b="b"/>
                  <a:pathLst>
                    <a:path w="196" h="372">
                      <a:moveTo>
                        <a:pt x="156" y="224"/>
                      </a:moveTo>
                      <a:lnTo>
                        <a:pt x="30" y="6"/>
                      </a:lnTo>
                      <a:lnTo>
                        <a:pt x="30" y="4"/>
                      </a:lnTo>
                      <a:lnTo>
                        <a:pt x="156" y="222"/>
                      </a:lnTo>
                      <a:lnTo>
                        <a:pt x="30" y="0"/>
                      </a:lnTo>
                      <a:lnTo>
                        <a:pt x="16" y="36"/>
                      </a:lnTo>
                      <a:lnTo>
                        <a:pt x="2" y="42"/>
                      </a:lnTo>
                      <a:lnTo>
                        <a:pt x="2" y="42"/>
                      </a:lnTo>
                      <a:lnTo>
                        <a:pt x="6" y="62"/>
                      </a:lnTo>
                      <a:lnTo>
                        <a:pt x="8" y="84"/>
                      </a:lnTo>
                      <a:lnTo>
                        <a:pt x="8" y="106"/>
                      </a:lnTo>
                      <a:lnTo>
                        <a:pt x="6" y="126"/>
                      </a:lnTo>
                      <a:lnTo>
                        <a:pt x="6" y="126"/>
                      </a:lnTo>
                      <a:lnTo>
                        <a:pt x="4" y="146"/>
                      </a:lnTo>
                      <a:lnTo>
                        <a:pt x="2" y="174"/>
                      </a:lnTo>
                      <a:lnTo>
                        <a:pt x="0" y="240"/>
                      </a:lnTo>
                      <a:lnTo>
                        <a:pt x="0" y="276"/>
                      </a:lnTo>
                      <a:lnTo>
                        <a:pt x="2" y="312"/>
                      </a:lnTo>
                      <a:lnTo>
                        <a:pt x="6" y="344"/>
                      </a:lnTo>
                      <a:lnTo>
                        <a:pt x="14" y="372"/>
                      </a:lnTo>
                      <a:lnTo>
                        <a:pt x="14" y="372"/>
                      </a:lnTo>
                      <a:lnTo>
                        <a:pt x="44" y="362"/>
                      </a:lnTo>
                      <a:lnTo>
                        <a:pt x="74" y="350"/>
                      </a:lnTo>
                      <a:lnTo>
                        <a:pt x="100" y="334"/>
                      </a:lnTo>
                      <a:lnTo>
                        <a:pt x="114" y="326"/>
                      </a:lnTo>
                      <a:lnTo>
                        <a:pt x="124" y="316"/>
                      </a:lnTo>
                      <a:lnTo>
                        <a:pt x="124" y="316"/>
                      </a:lnTo>
                      <a:lnTo>
                        <a:pt x="134" y="308"/>
                      </a:lnTo>
                      <a:lnTo>
                        <a:pt x="144" y="300"/>
                      </a:lnTo>
                      <a:lnTo>
                        <a:pt x="154" y="296"/>
                      </a:lnTo>
                      <a:lnTo>
                        <a:pt x="164" y="292"/>
                      </a:lnTo>
                      <a:lnTo>
                        <a:pt x="182" y="288"/>
                      </a:lnTo>
                      <a:lnTo>
                        <a:pt x="196" y="288"/>
                      </a:lnTo>
                      <a:lnTo>
                        <a:pt x="196" y="250"/>
                      </a:lnTo>
                      <a:lnTo>
                        <a:pt x="156" y="224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7" name="Freeform 3059"/>
                <p:cNvSpPr>
                  <a:spLocks/>
                </p:cNvSpPr>
                <p:nvPr/>
              </p:nvSpPr>
              <p:spPr bwMode="auto">
                <a:xfrm>
                  <a:off x="7947449" y="1575636"/>
                  <a:ext cx="247774" cy="271656"/>
                </a:xfrm>
                <a:custGeom>
                  <a:avLst/>
                  <a:gdLst/>
                  <a:ahLst/>
                  <a:cxnLst>
                    <a:cxn ang="0">
                      <a:pos x="2" y="46"/>
                    </a:cxn>
                    <a:cxn ang="0">
                      <a:pos x="12" y="128"/>
                    </a:cxn>
                    <a:cxn ang="0">
                      <a:pos x="64" y="182"/>
                    </a:cxn>
                    <a:cxn ang="0">
                      <a:pos x="60" y="178"/>
                    </a:cxn>
                    <a:cxn ang="0">
                      <a:pos x="64" y="182"/>
                    </a:cxn>
                    <a:cxn ang="0">
                      <a:pos x="66" y="178"/>
                    </a:cxn>
                    <a:cxn ang="0">
                      <a:pos x="150" y="138"/>
                    </a:cxn>
                    <a:cxn ang="0">
                      <a:pos x="164" y="138"/>
                    </a:cxn>
                    <a:cxn ang="0">
                      <a:pos x="166" y="138"/>
                    </a:cxn>
                    <a:cxn ang="0">
                      <a:pos x="138" y="0"/>
                    </a:cxn>
                    <a:cxn ang="0">
                      <a:pos x="0" y="44"/>
                    </a:cxn>
                    <a:cxn ang="0">
                      <a:pos x="2" y="46"/>
                    </a:cxn>
                  </a:cxnLst>
                  <a:rect l="0" t="0" r="r" b="b"/>
                  <a:pathLst>
                    <a:path w="166" h="182">
                      <a:moveTo>
                        <a:pt x="2" y="46"/>
                      </a:moveTo>
                      <a:lnTo>
                        <a:pt x="12" y="128"/>
                      </a:lnTo>
                      <a:lnTo>
                        <a:pt x="64" y="182"/>
                      </a:lnTo>
                      <a:lnTo>
                        <a:pt x="60" y="178"/>
                      </a:lnTo>
                      <a:lnTo>
                        <a:pt x="64" y="182"/>
                      </a:lnTo>
                      <a:lnTo>
                        <a:pt x="66" y="178"/>
                      </a:lnTo>
                      <a:lnTo>
                        <a:pt x="150" y="138"/>
                      </a:lnTo>
                      <a:lnTo>
                        <a:pt x="164" y="138"/>
                      </a:lnTo>
                      <a:lnTo>
                        <a:pt x="166" y="138"/>
                      </a:lnTo>
                      <a:lnTo>
                        <a:pt x="138" y="0"/>
                      </a:lnTo>
                      <a:lnTo>
                        <a:pt x="0" y="44"/>
                      </a:lnTo>
                      <a:lnTo>
                        <a:pt x="2" y="46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18" name="Freeform 3060"/>
                <p:cNvSpPr>
                  <a:spLocks/>
                </p:cNvSpPr>
                <p:nvPr/>
              </p:nvSpPr>
              <p:spPr bwMode="auto">
                <a:xfrm>
                  <a:off x="7923568" y="1417419"/>
                  <a:ext cx="498533" cy="226877"/>
                </a:xfrm>
                <a:custGeom>
                  <a:avLst/>
                  <a:gdLst/>
                  <a:ahLst/>
                  <a:cxnLst>
                    <a:cxn ang="0">
                      <a:pos x="292" y="16"/>
                    </a:cxn>
                    <a:cxn ang="0">
                      <a:pos x="264" y="68"/>
                    </a:cxn>
                    <a:cxn ang="0">
                      <a:pos x="214" y="2"/>
                    </a:cxn>
                    <a:cxn ang="0">
                      <a:pos x="214" y="0"/>
                    </a:cxn>
                    <a:cxn ang="0">
                      <a:pos x="214" y="0"/>
                    </a:cxn>
                    <a:cxn ang="0">
                      <a:pos x="202" y="0"/>
                    </a:cxn>
                    <a:cxn ang="0">
                      <a:pos x="184" y="2"/>
                    </a:cxn>
                    <a:cxn ang="0">
                      <a:pos x="174" y="6"/>
                    </a:cxn>
                    <a:cxn ang="0">
                      <a:pos x="162" y="12"/>
                    </a:cxn>
                    <a:cxn ang="0">
                      <a:pos x="152" y="18"/>
                    </a:cxn>
                    <a:cxn ang="0">
                      <a:pos x="142" y="26"/>
                    </a:cxn>
                    <a:cxn ang="0">
                      <a:pos x="142" y="26"/>
                    </a:cxn>
                    <a:cxn ang="0">
                      <a:pos x="128" y="38"/>
                    </a:cxn>
                    <a:cxn ang="0">
                      <a:pos x="112" y="50"/>
                    </a:cxn>
                    <a:cxn ang="0">
                      <a:pos x="96" y="60"/>
                    </a:cxn>
                    <a:cxn ang="0">
                      <a:pos x="76" y="68"/>
                    </a:cxn>
                    <a:cxn ang="0">
                      <a:pos x="38" y="82"/>
                    </a:cxn>
                    <a:cxn ang="0">
                      <a:pos x="0" y="90"/>
                    </a:cxn>
                    <a:cxn ang="0">
                      <a:pos x="16" y="150"/>
                    </a:cxn>
                    <a:cxn ang="0">
                      <a:pos x="154" y="106"/>
                    </a:cxn>
                    <a:cxn ang="0">
                      <a:pos x="154" y="102"/>
                    </a:cxn>
                    <a:cxn ang="0">
                      <a:pos x="170" y="96"/>
                    </a:cxn>
                    <a:cxn ang="0">
                      <a:pos x="206" y="82"/>
                    </a:cxn>
                    <a:cxn ang="0">
                      <a:pos x="242" y="122"/>
                    </a:cxn>
                    <a:cxn ang="0">
                      <a:pos x="244" y="122"/>
                    </a:cxn>
                    <a:cxn ang="0">
                      <a:pos x="254" y="152"/>
                    </a:cxn>
                    <a:cxn ang="0">
                      <a:pos x="334" y="152"/>
                    </a:cxn>
                    <a:cxn ang="0">
                      <a:pos x="334" y="84"/>
                    </a:cxn>
                    <a:cxn ang="0">
                      <a:pos x="292" y="16"/>
                    </a:cxn>
                  </a:cxnLst>
                  <a:rect l="0" t="0" r="r" b="b"/>
                  <a:pathLst>
                    <a:path w="334" h="152">
                      <a:moveTo>
                        <a:pt x="292" y="16"/>
                      </a:moveTo>
                      <a:lnTo>
                        <a:pt x="264" y="68"/>
                      </a:lnTo>
                      <a:lnTo>
                        <a:pt x="214" y="2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02" y="0"/>
                      </a:lnTo>
                      <a:lnTo>
                        <a:pt x="184" y="2"/>
                      </a:lnTo>
                      <a:lnTo>
                        <a:pt x="174" y="6"/>
                      </a:lnTo>
                      <a:lnTo>
                        <a:pt x="162" y="12"/>
                      </a:lnTo>
                      <a:lnTo>
                        <a:pt x="152" y="18"/>
                      </a:lnTo>
                      <a:lnTo>
                        <a:pt x="142" y="26"/>
                      </a:lnTo>
                      <a:lnTo>
                        <a:pt x="142" y="26"/>
                      </a:lnTo>
                      <a:lnTo>
                        <a:pt x="128" y="38"/>
                      </a:lnTo>
                      <a:lnTo>
                        <a:pt x="112" y="50"/>
                      </a:lnTo>
                      <a:lnTo>
                        <a:pt x="96" y="60"/>
                      </a:lnTo>
                      <a:lnTo>
                        <a:pt x="76" y="68"/>
                      </a:lnTo>
                      <a:lnTo>
                        <a:pt x="38" y="82"/>
                      </a:lnTo>
                      <a:lnTo>
                        <a:pt x="0" y="90"/>
                      </a:lnTo>
                      <a:lnTo>
                        <a:pt x="16" y="150"/>
                      </a:lnTo>
                      <a:lnTo>
                        <a:pt x="154" y="106"/>
                      </a:lnTo>
                      <a:lnTo>
                        <a:pt x="154" y="102"/>
                      </a:lnTo>
                      <a:lnTo>
                        <a:pt x="170" y="96"/>
                      </a:lnTo>
                      <a:lnTo>
                        <a:pt x="206" y="82"/>
                      </a:lnTo>
                      <a:lnTo>
                        <a:pt x="242" y="122"/>
                      </a:lnTo>
                      <a:lnTo>
                        <a:pt x="244" y="122"/>
                      </a:lnTo>
                      <a:lnTo>
                        <a:pt x="254" y="152"/>
                      </a:lnTo>
                      <a:lnTo>
                        <a:pt x="334" y="152"/>
                      </a:lnTo>
                      <a:lnTo>
                        <a:pt x="334" y="84"/>
                      </a:lnTo>
                      <a:lnTo>
                        <a:pt x="292" y="16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grpSp>
              <p:nvGrpSpPr>
                <p:cNvPr id="19" name="Gruppe 312"/>
                <p:cNvGrpSpPr/>
                <p:nvPr/>
              </p:nvGrpSpPr>
              <p:grpSpPr>
                <a:xfrm>
                  <a:off x="1449633" y="664433"/>
                  <a:ext cx="6841620" cy="4722672"/>
                  <a:chOff x="1449633" y="664433"/>
                  <a:chExt cx="6841620" cy="4722672"/>
                </a:xfrm>
                <a:grpFill/>
              </p:grpSpPr>
              <p:grpSp>
                <p:nvGrpSpPr>
                  <p:cNvPr id="24" name="Group 3052"/>
                  <p:cNvGrpSpPr>
                    <a:grpSpLocks/>
                  </p:cNvGrpSpPr>
                  <p:nvPr/>
                </p:nvGrpSpPr>
                <p:grpSpPr bwMode="auto">
                  <a:xfrm>
                    <a:off x="1449633" y="664433"/>
                    <a:ext cx="6841620" cy="4644660"/>
                    <a:chOff x="698" y="593"/>
                    <a:chExt cx="4584" cy="3112"/>
                  </a:xfrm>
                  <a:grpFill/>
                </p:grpSpPr>
                <p:sp>
                  <p:nvSpPr>
                    <p:cNvPr id="26" name="Freeform 2853"/>
                    <p:cNvSpPr>
                      <a:spLocks/>
                    </p:cNvSpPr>
                    <p:nvPr/>
                  </p:nvSpPr>
                  <p:spPr bwMode="auto">
                    <a:xfrm>
                      <a:off x="5218" y="134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7" name="Freeform 2854"/>
                    <p:cNvSpPr>
                      <a:spLocks/>
                    </p:cNvSpPr>
                    <p:nvPr/>
                  </p:nvSpPr>
                  <p:spPr bwMode="auto">
                    <a:xfrm>
                      <a:off x="1372" y="2223"/>
                      <a:ext cx="580" cy="784"/>
                    </a:xfrm>
                    <a:custGeom>
                      <a:avLst/>
                      <a:gdLst/>
                      <a:ahLst/>
                      <a:cxnLst>
                        <a:cxn ang="0">
                          <a:pos x="128" y="0"/>
                        </a:cxn>
                        <a:cxn ang="0">
                          <a:pos x="112" y="120"/>
                        </a:cxn>
                        <a:cxn ang="0">
                          <a:pos x="72" y="106"/>
                        </a:cxn>
                        <a:cxn ang="0">
                          <a:pos x="42" y="254"/>
                        </a:cxn>
                        <a:cxn ang="0">
                          <a:pos x="74" y="350"/>
                        </a:cxn>
                        <a:cxn ang="0">
                          <a:pos x="62" y="364"/>
                        </a:cxn>
                        <a:cxn ang="0">
                          <a:pos x="12" y="472"/>
                        </a:cxn>
                        <a:cxn ang="0">
                          <a:pos x="24" y="526"/>
                        </a:cxn>
                        <a:cxn ang="0">
                          <a:pos x="0" y="568"/>
                        </a:cxn>
                        <a:cxn ang="0">
                          <a:pos x="362" y="768"/>
                        </a:cxn>
                        <a:cxn ang="0">
                          <a:pos x="538" y="784"/>
                        </a:cxn>
                        <a:cxn ang="0">
                          <a:pos x="580" y="80"/>
                        </a:cxn>
                        <a:cxn ang="0">
                          <a:pos x="128" y="0"/>
                        </a:cxn>
                      </a:cxnLst>
                      <a:rect l="0" t="0" r="r" b="b"/>
                      <a:pathLst>
                        <a:path w="580" h="784">
                          <a:moveTo>
                            <a:pt x="128" y="0"/>
                          </a:moveTo>
                          <a:lnTo>
                            <a:pt x="112" y="120"/>
                          </a:lnTo>
                          <a:lnTo>
                            <a:pt x="72" y="106"/>
                          </a:lnTo>
                          <a:lnTo>
                            <a:pt x="42" y="254"/>
                          </a:lnTo>
                          <a:lnTo>
                            <a:pt x="74" y="350"/>
                          </a:lnTo>
                          <a:lnTo>
                            <a:pt x="62" y="364"/>
                          </a:lnTo>
                          <a:lnTo>
                            <a:pt x="12" y="472"/>
                          </a:lnTo>
                          <a:lnTo>
                            <a:pt x="24" y="526"/>
                          </a:lnTo>
                          <a:lnTo>
                            <a:pt x="0" y="568"/>
                          </a:lnTo>
                          <a:lnTo>
                            <a:pt x="362" y="768"/>
                          </a:lnTo>
                          <a:lnTo>
                            <a:pt x="538" y="784"/>
                          </a:lnTo>
                          <a:lnTo>
                            <a:pt x="580" y="80"/>
                          </a:lnTo>
                          <a:lnTo>
                            <a:pt x="1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8" name="Freeform 2855"/>
                    <p:cNvSpPr>
                      <a:spLocks/>
                    </p:cNvSpPr>
                    <p:nvPr/>
                  </p:nvSpPr>
                  <p:spPr bwMode="auto">
                    <a:xfrm>
                      <a:off x="3418" y="2739"/>
                      <a:ext cx="560" cy="468"/>
                    </a:xfrm>
                    <a:custGeom>
                      <a:avLst/>
                      <a:gdLst/>
                      <a:ahLst/>
                      <a:cxnLst>
                        <a:cxn ang="0">
                          <a:pos x="276" y="240"/>
                        </a:cxn>
                        <a:cxn ang="0">
                          <a:pos x="310" y="90"/>
                        </a:cxn>
                        <a:cxn ang="0">
                          <a:pos x="280" y="0"/>
                        </a:cxn>
                        <a:cxn ang="0">
                          <a:pos x="0" y="20"/>
                        </a:cxn>
                        <a:cxn ang="0">
                          <a:pos x="16" y="154"/>
                        </a:cxn>
                        <a:cxn ang="0">
                          <a:pos x="84" y="274"/>
                        </a:cxn>
                        <a:cxn ang="0">
                          <a:pos x="76" y="372"/>
                        </a:cxn>
                        <a:cxn ang="0">
                          <a:pos x="62" y="416"/>
                        </a:cxn>
                        <a:cxn ang="0">
                          <a:pos x="174" y="440"/>
                        </a:cxn>
                        <a:cxn ang="0">
                          <a:pos x="282" y="426"/>
                        </a:cxn>
                        <a:cxn ang="0">
                          <a:pos x="264" y="468"/>
                        </a:cxn>
                        <a:cxn ang="0">
                          <a:pos x="354" y="468"/>
                        </a:cxn>
                        <a:cxn ang="0">
                          <a:pos x="390" y="426"/>
                        </a:cxn>
                        <a:cxn ang="0">
                          <a:pos x="412" y="454"/>
                        </a:cxn>
                        <a:cxn ang="0">
                          <a:pos x="480" y="400"/>
                        </a:cxn>
                        <a:cxn ang="0">
                          <a:pos x="502" y="454"/>
                        </a:cxn>
                        <a:cxn ang="0">
                          <a:pos x="540" y="454"/>
                        </a:cxn>
                        <a:cxn ang="0">
                          <a:pos x="560" y="412"/>
                        </a:cxn>
                        <a:cxn ang="0">
                          <a:pos x="512" y="344"/>
                        </a:cxn>
                        <a:cxn ang="0">
                          <a:pos x="480" y="304"/>
                        </a:cxn>
                        <a:cxn ang="0">
                          <a:pos x="486" y="302"/>
                        </a:cxn>
                        <a:cxn ang="0">
                          <a:pos x="448" y="230"/>
                        </a:cxn>
                        <a:cxn ang="0">
                          <a:pos x="276" y="240"/>
                        </a:cxn>
                      </a:cxnLst>
                      <a:rect l="0" t="0" r="r" b="b"/>
                      <a:pathLst>
                        <a:path w="560" h="468">
                          <a:moveTo>
                            <a:pt x="276" y="240"/>
                          </a:moveTo>
                          <a:lnTo>
                            <a:pt x="310" y="90"/>
                          </a:lnTo>
                          <a:lnTo>
                            <a:pt x="280" y="0"/>
                          </a:lnTo>
                          <a:lnTo>
                            <a:pt x="0" y="20"/>
                          </a:lnTo>
                          <a:lnTo>
                            <a:pt x="16" y="154"/>
                          </a:lnTo>
                          <a:lnTo>
                            <a:pt x="84" y="274"/>
                          </a:lnTo>
                          <a:lnTo>
                            <a:pt x="76" y="372"/>
                          </a:lnTo>
                          <a:lnTo>
                            <a:pt x="62" y="416"/>
                          </a:lnTo>
                          <a:lnTo>
                            <a:pt x="174" y="440"/>
                          </a:lnTo>
                          <a:lnTo>
                            <a:pt x="282" y="426"/>
                          </a:lnTo>
                          <a:lnTo>
                            <a:pt x="264" y="468"/>
                          </a:lnTo>
                          <a:lnTo>
                            <a:pt x="354" y="468"/>
                          </a:lnTo>
                          <a:lnTo>
                            <a:pt x="390" y="426"/>
                          </a:lnTo>
                          <a:lnTo>
                            <a:pt x="412" y="454"/>
                          </a:lnTo>
                          <a:lnTo>
                            <a:pt x="480" y="400"/>
                          </a:lnTo>
                          <a:lnTo>
                            <a:pt x="502" y="454"/>
                          </a:lnTo>
                          <a:lnTo>
                            <a:pt x="540" y="454"/>
                          </a:lnTo>
                          <a:lnTo>
                            <a:pt x="560" y="412"/>
                          </a:lnTo>
                          <a:lnTo>
                            <a:pt x="512" y="344"/>
                          </a:lnTo>
                          <a:lnTo>
                            <a:pt x="480" y="304"/>
                          </a:lnTo>
                          <a:lnTo>
                            <a:pt x="486" y="302"/>
                          </a:lnTo>
                          <a:lnTo>
                            <a:pt x="448" y="230"/>
                          </a:lnTo>
                          <a:lnTo>
                            <a:pt x="276" y="24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9" name="Freeform 2856"/>
                    <p:cNvSpPr>
                      <a:spLocks/>
                    </p:cNvSpPr>
                    <p:nvPr/>
                  </p:nvSpPr>
                  <p:spPr bwMode="auto">
                    <a:xfrm>
                      <a:off x="1918" y="2303"/>
                      <a:ext cx="632" cy="712"/>
                    </a:xfrm>
                    <a:custGeom>
                      <a:avLst/>
                      <a:gdLst/>
                      <a:ahLst/>
                      <a:cxnLst>
                        <a:cxn ang="0">
                          <a:pos x="254" y="634"/>
                        </a:cxn>
                        <a:cxn ang="0">
                          <a:pos x="620" y="642"/>
                        </a:cxn>
                        <a:cxn ang="0">
                          <a:pos x="612" y="82"/>
                        </a:cxn>
                        <a:cxn ang="0">
                          <a:pos x="632" y="82"/>
                        </a:cxn>
                        <a:cxn ang="0">
                          <a:pos x="632" y="14"/>
                        </a:cxn>
                        <a:cxn ang="0">
                          <a:pos x="40" y="0"/>
                        </a:cxn>
                        <a:cxn ang="0">
                          <a:pos x="0" y="704"/>
                        </a:cxn>
                        <a:cxn ang="0">
                          <a:pos x="104" y="712"/>
                        </a:cxn>
                        <a:cxn ang="0">
                          <a:pos x="104" y="660"/>
                        </a:cxn>
                        <a:cxn ang="0">
                          <a:pos x="252" y="676"/>
                        </a:cxn>
                        <a:cxn ang="0">
                          <a:pos x="256" y="678"/>
                        </a:cxn>
                        <a:cxn ang="0">
                          <a:pos x="252" y="674"/>
                        </a:cxn>
                        <a:cxn ang="0">
                          <a:pos x="254" y="634"/>
                        </a:cxn>
                      </a:cxnLst>
                      <a:rect l="0" t="0" r="r" b="b"/>
                      <a:pathLst>
                        <a:path w="632" h="712">
                          <a:moveTo>
                            <a:pt x="254" y="634"/>
                          </a:moveTo>
                          <a:lnTo>
                            <a:pt x="620" y="642"/>
                          </a:lnTo>
                          <a:lnTo>
                            <a:pt x="612" y="82"/>
                          </a:lnTo>
                          <a:lnTo>
                            <a:pt x="632" y="82"/>
                          </a:lnTo>
                          <a:lnTo>
                            <a:pt x="632" y="14"/>
                          </a:lnTo>
                          <a:lnTo>
                            <a:pt x="40" y="0"/>
                          </a:lnTo>
                          <a:lnTo>
                            <a:pt x="0" y="704"/>
                          </a:lnTo>
                          <a:lnTo>
                            <a:pt x="104" y="712"/>
                          </a:lnTo>
                          <a:lnTo>
                            <a:pt x="104" y="660"/>
                          </a:lnTo>
                          <a:lnTo>
                            <a:pt x="252" y="676"/>
                          </a:lnTo>
                          <a:lnTo>
                            <a:pt x="256" y="678"/>
                          </a:lnTo>
                          <a:lnTo>
                            <a:pt x="252" y="674"/>
                          </a:lnTo>
                          <a:lnTo>
                            <a:pt x="254" y="6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0" name="Freeform 2857"/>
                    <p:cNvSpPr>
                      <a:spLocks/>
                    </p:cNvSpPr>
                    <p:nvPr/>
                  </p:nvSpPr>
                  <p:spPr bwMode="auto">
                    <a:xfrm>
                      <a:off x="2176" y="2383"/>
                      <a:ext cx="1322" cy="1322"/>
                    </a:xfrm>
                    <a:custGeom>
                      <a:avLst/>
                      <a:gdLst/>
                      <a:ahLst/>
                      <a:cxnLst>
                        <a:cxn ang="0">
                          <a:pos x="1312" y="726"/>
                        </a:cxn>
                        <a:cxn ang="0">
                          <a:pos x="1322" y="630"/>
                        </a:cxn>
                        <a:cxn ang="0">
                          <a:pos x="1252" y="512"/>
                        </a:cxn>
                        <a:cxn ang="0">
                          <a:pos x="1234" y="376"/>
                        </a:cxn>
                        <a:cxn ang="0">
                          <a:pos x="1234" y="376"/>
                        </a:cxn>
                        <a:cxn ang="0">
                          <a:pos x="1234" y="376"/>
                        </a:cxn>
                        <a:cxn ang="0">
                          <a:pos x="1230" y="338"/>
                        </a:cxn>
                        <a:cxn ang="0">
                          <a:pos x="1120" y="292"/>
                        </a:cxn>
                        <a:cxn ang="0">
                          <a:pos x="852" y="304"/>
                        </a:cxn>
                        <a:cxn ang="0">
                          <a:pos x="644" y="236"/>
                        </a:cxn>
                        <a:cxn ang="0">
                          <a:pos x="632" y="0"/>
                        </a:cxn>
                        <a:cxn ang="0">
                          <a:pos x="362" y="10"/>
                        </a:cxn>
                        <a:cxn ang="0">
                          <a:pos x="370" y="572"/>
                        </a:cxn>
                        <a:cxn ang="0">
                          <a:pos x="0" y="562"/>
                        </a:cxn>
                        <a:cxn ang="0">
                          <a:pos x="0" y="600"/>
                        </a:cxn>
                        <a:cxn ang="0">
                          <a:pos x="174" y="756"/>
                        </a:cxn>
                        <a:cxn ang="0">
                          <a:pos x="212" y="878"/>
                        </a:cxn>
                        <a:cxn ang="0">
                          <a:pos x="372" y="958"/>
                        </a:cxn>
                        <a:cxn ang="0">
                          <a:pos x="442" y="850"/>
                        </a:cxn>
                        <a:cxn ang="0">
                          <a:pos x="562" y="864"/>
                        </a:cxn>
                        <a:cxn ang="0">
                          <a:pos x="770" y="1254"/>
                        </a:cxn>
                        <a:cxn ang="0">
                          <a:pos x="978" y="1322"/>
                        </a:cxn>
                        <a:cxn ang="0">
                          <a:pos x="1008" y="1268"/>
                        </a:cxn>
                        <a:cxn ang="0">
                          <a:pos x="968" y="1146"/>
                        </a:cxn>
                        <a:cxn ang="0">
                          <a:pos x="968" y="1014"/>
                        </a:cxn>
                        <a:cxn ang="0">
                          <a:pos x="1286" y="768"/>
                        </a:cxn>
                        <a:cxn ang="0">
                          <a:pos x="1300" y="772"/>
                        </a:cxn>
                        <a:cxn ang="0">
                          <a:pos x="1298" y="770"/>
                        </a:cxn>
                        <a:cxn ang="0">
                          <a:pos x="1312" y="726"/>
                        </a:cxn>
                      </a:cxnLst>
                      <a:rect l="0" t="0" r="r" b="b"/>
                      <a:pathLst>
                        <a:path w="1322" h="1322">
                          <a:moveTo>
                            <a:pt x="1312" y="726"/>
                          </a:moveTo>
                          <a:lnTo>
                            <a:pt x="1322" y="630"/>
                          </a:lnTo>
                          <a:lnTo>
                            <a:pt x="1252" y="512"/>
                          </a:lnTo>
                          <a:lnTo>
                            <a:pt x="1234" y="376"/>
                          </a:lnTo>
                          <a:lnTo>
                            <a:pt x="1234" y="376"/>
                          </a:lnTo>
                          <a:lnTo>
                            <a:pt x="1234" y="376"/>
                          </a:lnTo>
                          <a:lnTo>
                            <a:pt x="1230" y="338"/>
                          </a:lnTo>
                          <a:lnTo>
                            <a:pt x="1120" y="292"/>
                          </a:lnTo>
                          <a:lnTo>
                            <a:pt x="852" y="304"/>
                          </a:lnTo>
                          <a:lnTo>
                            <a:pt x="644" y="236"/>
                          </a:lnTo>
                          <a:lnTo>
                            <a:pt x="632" y="0"/>
                          </a:lnTo>
                          <a:lnTo>
                            <a:pt x="362" y="10"/>
                          </a:lnTo>
                          <a:lnTo>
                            <a:pt x="370" y="572"/>
                          </a:lnTo>
                          <a:lnTo>
                            <a:pt x="0" y="562"/>
                          </a:lnTo>
                          <a:lnTo>
                            <a:pt x="0" y="600"/>
                          </a:lnTo>
                          <a:lnTo>
                            <a:pt x="174" y="756"/>
                          </a:lnTo>
                          <a:lnTo>
                            <a:pt x="212" y="878"/>
                          </a:lnTo>
                          <a:lnTo>
                            <a:pt x="372" y="958"/>
                          </a:lnTo>
                          <a:lnTo>
                            <a:pt x="442" y="850"/>
                          </a:lnTo>
                          <a:lnTo>
                            <a:pt x="562" y="864"/>
                          </a:lnTo>
                          <a:lnTo>
                            <a:pt x="770" y="1254"/>
                          </a:lnTo>
                          <a:lnTo>
                            <a:pt x="978" y="1322"/>
                          </a:lnTo>
                          <a:lnTo>
                            <a:pt x="1008" y="1268"/>
                          </a:lnTo>
                          <a:lnTo>
                            <a:pt x="968" y="1146"/>
                          </a:lnTo>
                          <a:lnTo>
                            <a:pt x="968" y="1014"/>
                          </a:lnTo>
                          <a:lnTo>
                            <a:pt x="1286" y="768"/>
                          </a:lnTo>
                          <a:lnTo>
                            <a:pt x="1300" y="772"/>
                          </a:lnTo>
                          <a:lnTo>
                            <a:pt x="1298" y="770"/>
                          </a:lnTo>
                          <a:lnTo>
                            <a:pt x="1312" y="72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1" name="Freeform 2858"/>
                    <p:cNvSpPr>
                      <a:spLocks/>
                    </p:cNvSpPr>
                    <p:nvPr/>
                  </p:nvSpPr>
                  <p:spPr bwMode="auto">
                    <a:xfrm>
                      <a:off x="3342" y="2335"/>
                      <a:ext cx="450" cy="420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382"/>
                        </a:cxn>
                        <a:cxn ang="0">
                          <a:pos x="76" y="420"/>
                        </a:cxn>
                        <a:cxn ang="0">
                          <a:pos x="356" y="400"/>
                        </a:cxn>
                        <a:cxn ang="0">
                          <a:pos x="346" y="360"/>
                        </a:cxn>
                        <a:cxn ang="0">
                          <a:pos x="450" y="42"/>
                        </a:cxn>
                        <a:cxn ang="0">
                          <a:pos x="366" y="48"/>
                        </a:cxn>
                        <a:cxn ang="0">
                          <a:pos x="384" y="0"/>
                        </a:cxn>
                        <a:cxn ang="0">
                          <a:pos x="0" y="8"/>
                        </a:cxn>
                        <a:cxn ang="0">
                          <a:pos x="32" y="366"/>
                        </a:cxn>
                        <a:cxn ang="0">
                          <a:pos x="72" y="382"/>
                        </a:cxn>
                      </a:cxnLst>
                      <a:rect l="0" t="0" r="r" b="b"/>
                      <a:pathLst>
                        <a:path w="450" h="420">
                          <a:moveTo>
                            <a:pt x="72" y="382"/>
                          </a:moveTo>
                          <a:lnTo>
                            <a:pt x="76" y="420"/>
                          </a:lnTo>
                          <a:lnTo>
                            <a:pt x="356" y="400"/>
                          </a:lnTo>
                          <a:lnTo>
                            <a:pt x="346" y="360"/>
                          </a:lnTo>
                          <a:lnTo>
                            <a:pt x="450" y="42"/>
                          </a:lnTo>
                          <a:lnTo>
                            <a:pt x="366" y="48"/>
                          </a:lnTo>
                          <a:lnTo>
                            <a:pt x="384" y="0"/>
                          </a:lnTo>
                          <a:lnTo>
                            <a:pt x="0" y="8"/>
                          </a:lnTo>
                          <a:lnTo>
                            <a:pt x="32" y="366"/>
                          </a:lnTo>
                          <a:lnTo>
                            <a:pt x="72" y="38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2" name="Freeform 2859"/>
                    <p:cNvSpPr>
                      <a:spLocks/>
                    </p:cNvSpPr>
                    <p:nvPr/>
                  </p:nvSpPr>
                  <p:spPr bwMode="auto">
                    <a:xfrm>
                      <a:off x="2556" y="2289"/>
                      <a:ext cx="808" cy="40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8"/>
                        </a:cxn>
                        <a:cxn ang="0">
                          <a:pos x="2" y="96"/>
                        </a:cxn>
                        <a:cxn ang="0">
                          <a:pos x="256" y="88"/>
                        </a:cxn>
                        <a:cxn ang="0">
                          <a:pos x="270" y="326"/>
                        </a:cxn>
                        <a:cxn ang="0">
                          <a:pos x="472" y="394"/>
                        </a:cxn>
                        <a:cxn ang="0">
                          <a:pos x="742" y="380"/>
                        </a:cxn>
                        <a:cxn ang="0">
                          <a:pos x="808" y="408"/>
                        </a:cxn>
                        <a:cxn ang="0">
                          <a:pos x="774" y="0"/>
                        </a:cxn>
                        <a:cxn ang="0">
                          <a:pos x="0" y="28"/>
                        </a:cxn>
                      </a:cxnLst>
                      <a:rect l="0" t="0" r="r" b="b"/>
                      <a:pathLst>
                        <a:path w="808" h="408">
                          <a:moveTo>
                            <a:pt x="0" y="28"/>
                          </a:moveTo>
                          <a:lnTo>
                            <a:pt x="2" y="96"/>
                          </a:lnTo>
                          <a:lnTo>
                            <a:pt x="256" y="88"/>
                          </a:lnTo>
                          <a:lnTo>
                            <a:pt x="270" y="326"/>
                          </a:lnTo>
                          <a:lnTo>
                            <a:pt x="472" y="394"/>
                          </a:lnTo>
                          <a:lnTo>
                            <a:pt x="742" y="380"/>
                          </a:lnTo>
                          <a:lnTo>
                            <a:pt x="808" y="408"/>
                          </a:lnTo>
                          <a:lnTo>
                            <a:pt x="774" y="0"/>
                          </a:lnTo>
                          <a:lnTo>
                            <a:pt x="0" y="2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3" name="Freeform 2860"/>
                    <p:cNvSpPr>
                      <a:spLocks/>
                    </p:cNvSpPr>
                    <p:nvPr/>
                  </p:nvSpPr>
                  <p:spPr bwMode="auto">
                    <a:xfrm>
                      <a:off x="1500" y="1631"/>
                      <a:ext cx="500" cy="66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88"/>
                        </a:cxn>
                        <a:cxn ang="0">
                          <a:pos x="452" y="668"/>
                        </a:cxn>
                        <a:cxn ang="0">
                          <a:pos x="500" y="202"/>
                        </a:cxn>
                        <a:cxn ang="0">
                          <a:pos x="312" y="176"/>
                        </a:cxn>
                        <a:cxn ang="0">
                          <a:pos x="336" y="54"/>
                        </a:cxn>
                        <a:cxn ang="0">
                          <a:pos x="76" y="0"/>
                        </a:cxn>
                        <a:cxn ang="0">
                          <a:pos x="0" y="588"/>
                        </a:cxn>
                      </a:cxnLst>
                      <a:rect l="0" t="0" r="r" b="b"/>
                      <a:pathLst>
                        <a:path w="500" h="668">
                          <a:moveTo>
                            <a:pt x="0" y="588"/>
                          </a:moveTo>
                          <a:lnTo>
                            <a:pt x="452" y="668"/>
                          </a:lnTo>
                          <a:lnTo>
                            <a:pt x="500" y="202"/>
                          </a:lnTo>
                          <a:lnTo>
                            <a:pt x="312" y="176"/>
                          </a:lnTo>
                          <a:lnTo>
                            <a:pt x="336" y="54"/>
                          </a:lnTo>
                          <a:lnTo>
                            <a:pt x="76" y="0"/>
                          </a:lnTo>
                          <a:lnTo>
                            <a:pt x="0" y="5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4" name="Freeform 2861"/>
                    <p:cNvSpPr>
                      <a:spLocks/>
                    </p:cNvSpPr>
                    <p:nvPr/>
                  </p:nvSpPr>
                  <p:spPr bwMode="auto">
                    <a:xfrm>
                      <a:off x="3546" y="929"/>
                      <a:ext cx="532" cy="252"/>
                    </a:xfrm>
                    <a:custGeom>
                      <a:avLst/>
                      <a:gdLst/>
                      <a:ahLst/>
                      <a:cxnLst>
                        <a:cxn ang="0">
                          <a:pos x="230" y="214"/>
                        </a:cxn>
                        <a:cxn ang="0">
                          <a:pos x="236" y="252"/>
                        </a:cxn>
                        <a:cxn ang="0">
                          <a:pos x="262" y="252"/>
                        </a:cxn>
                        <a:cxn ang="0">
                          <a:pos x="284" y="200"/>
                        </a:cxn>
                        <a:cxn ang="0">
                          <a:pos x="362" y="160"/>
                        </a:cxn>
                        <a:cxn ang="0">
                          <a:pos x="444" y="122"/>
                        </a:cxn>
                        <a:cxn ang="0">
                          <a:pos x="532" y="122"/>
                        </a:cxn>
                        <a:cxn ang="0">
                          <a:pos x="444" y="14"/>
                        </a:cxn>
                        <a:cxn ang="0">
                          <a:pos x="306" y="96"/>
                        </a:cxn>
                        <a:cxn ang="0">
                          <a:pos x="244" y="106"/>
                        </a:cxn>
                        <a:cxn ang="0">
                          <a:pos x="206" y="70"/>
                        </a:cxn>
                        <a:cxn ang="0">
                          <a:pos x="154" y="80"/>
                        </a:cxn>
                        <a:cxn ang="0">
                          <a:pos x="174" y="0"/>
                        </a:cxn>
                        <a:cxn ang="0">
                          <a:pos x="4" y="134"/>
                        </a:cxn>
                        <a:cxn ang="0">
                          <a:pos x="0" y="134"/>
                        </a:cxn>
                        <a:cxn ang="0">
                          <a:pos x="18" y="186"/>
                        </a:cxn>
                        <a:cxn ang="0">
                          <a:pos x="230" y="214"/>
                        </a:cxn>
                      </a:cxnLst>
                      <a:rect l="0" t="0" r="r" b="b"/>
                      <a:pathLst>
                        <a:path w="532" h="252">
                          <a:moveTo>
                            <a:pt x="230" y="214"/>
                          </a:moveTo>
                          <a:lnTo>
                            <a:pt x="236" y="252"/>
                          </a:lnTo>
                          <a:lnTo>
                            <a:pt x="262" y="252"/>
                          </a:lnTo>
                          <a:lnTo>
                            <a:pt x="284" y="200"/>
                          </a:lnTo>
                          <a:lnTo>
                            <a:pt x="362" y="160"/>
                          </a:lnTo>
                          <a:lnTo>
                            <a:pt x="444" y="122"/>
                          </a:lnTo>
                          <a:lnTo>
                            <a:pt x="532" y="122"/>
                          </a:lnTo>
                          <a:lnTo>
                            <a:pt x="444" y="14"/>
                          </a:lnTo>
                          <a:lnTo>
                            <a:pt x="306" y="96"/>
                          </a:lnTo>
                          <a:lnTo>
                            <a:pt x="244" y="106"/>
                          </a:lnTo>
                          <a:lnTo>
                            <a:pt x="206" y="70"/>
                          </a:lnTo>
                          <a:lnTo>
                            <a:pt x="154" y="80"/>
                          </a:lnTo>
                          <a:lnTo>
                            <a:pt x="174" y="0"/>
                          </a:lnTo>
                          <a:lnTo>
                            <a:pt x="4" y="134"/>
                          </a:lnTo>
                          <a:lnTo>
                            <a:pt x="0" y="134"/>
                          </a:lnTo>
                          <a:lnTo>
                            <a:pt x="18" y="186"/>
                          </a:lnTo>
                          <a:lnTo>
                            <a:pt x="230" y="214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5" name="Freeform 2862"/>
                    <p:cNvSpPr>
                      <a:spLocks/>
                    </p:cNvSpPr>
                    <p:nvPr/>
                  </p:nvSpPr>
                  <p:spPr bwMode="auto">
                    <a:xfrm>
                      <a:off x="1958" y="1833"/>
                      <a:ext cx="676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670" y="118"/>
                        </a:cxn>
                        <a:cxn ang="0">
                          <a:pos x="662" y="26"/>
                        </a:cxn>
                        <a:cxn ang="0">
                          <a:pos x="50" y="0"/>
                        </a:cxn>
                        <a:cxn ang="0">
                          <a:pos x="0" y="466"/>
                        </a:cxn>
                        <a:cxn ang="0">
                          <a:pos x="594" y="476"/>
                        </a:cxn>
                        <a:cxn ang="0">
                          <a:pos x="676" y="474"/>
                        </a:cxn>
                        <a:cxn ang="0">
                          <a:pos x="668" y="118"/>
                        </a:cxn>
                        <a:cxn ang="0">
                          <a:pos x="670" y="118"/>
                        </a:cxn>
                      </a:cxnLst>
                      <a:rect l="0" t="0" r="r" b="b"/>
                      <a:pathLst>
                        <a:path w="676" h="476">
                          <a:moveTo>
                            <a:pt x="670" y="118"/>
                          </a:moveTo>
                          <a:lnTo>
                            <a:pt x="662" y="26"/>
                          </a:lnTo>
                          <a:lnTo>
                            <a:pt x="50" y="0"/>
                          </a:lnTo>
                          <a:lnTo>
                            <a:pt x="0" y="466"/>
                          </a:lnTo>
                          <a:lnTo>
                            <a:pt x="594" y="476"/>
                          </a:lnTo>
                          <a:lnTo>
                            <a:pt x="676" y="474"/>
                          </a:lnTo>
                          <a:lnTo>
                            <a:pt x="668" y="118"/>
                          </a:lnTo>
                          <a:lnTo>
                            <a:pt x="670" y="11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6" name="Freeform 2863"/>
                    <p:cNvSpPr>
                      <a:spLocks/>
                    </p:cNvSpPr>
                    <p:nvPr/>
                  </p:nvSpPr>
                  <p:spPr bwMode="auto">
                    <a:xfrm>
                      <a:off x="698" y="1433"/>
                      <a:ext cx="742" cy="1358"/>
                    </a:xfrm>
                    <a:custGeom>
                      <a:avLst/>
                      <a:gdLst/>
                      <a:ahLst/>
                      <a:cxnLst>
                        <a:cxn ang="0">
                          <a:pos x="694" y="1314"/>
                        </a:cxn>
                        <a:cxn ang="0">
                          <a:pos x="682" y="1260"/>
                        </a:cxn>
                        <a:cxn ang="0">
                          <a:pos x="732" y="1150"/>
                        </a:cxn>
                        <a:cxn ang="0">
                          <a:pos x="742" y="1140"/>
                        </a:cxn>
                        <a:cxn ang="0">
                          <a:pos x="712" y="1044"/>
                        </a:cxn>
                        <a:cxn ang="0">
                          <a:pos x="324" y="482"/>
                        </a:cxn>
                        <a:cxn ang="0">
                          <a:pos x="334" y="454"/>
                        </a:cxn>
                        <a:cxn ang="0">
                          <a:pos x="324" y="426"/>
                        </a:cxn>
                        <a:cxn ang="0">
                          <a:pos x="402" y="98"/>
                        </a:cxn>
                        <a:cxn ang="0">
                          <a:pos x="70" y="8"/>
                        </a:cxn>
                        <a:cxn ang="0">
                          <a:pos x="68" y="0"/>
                        </a:cxn>
                        <a:cxn ang="0">
                          <a:pos x="70" y="34"/>
                        </a:cxn>
                        <a:cxn ang="0">
                          <a:pos x="0" y="156"/>
                        </a:cxn>
                        <a:cxn ang="0">
                          <a:pos x="42" y="278"/>
                        </a:cxn>
                        <a:cxn ang="0">
                          <a:pos x="32" y="384"/>
                        </a:cxn>
                        <a:cxn ang="0">
                          <a:pos x="102" y="534"/>
                        </a:cxn>
                        <a:cxn ang="0">
                          <a:pos x="102" y="614"/>
                        </a:cxn>
                        <a:cxn ang="0">
                          <a:pos x="122" y="682"/>
                        </a:cxn>
                        <a:cxn ang="0">
                          <a:pos x="90" y="734"/>
                        </a:cxn>
                        <a:cxn ang="0">
                          <a:pos x="190" y="870"/>
                        </a:cxn>
                        <a:cxn ang="0">
                          <a:pos x="190" y="1006"/>
                        </a:cxn>
                        <a:cxn ang="0">
                          <a:pos x="360" y="1114"/>
                        </a:cxn>
                        <a:cxn ang="0">
                          <a:pos x="360" y="1178"/>
                        </a:cxn>
                        <a:cxn ang="0">
                          <a:pos x="450" y="1236"/>
                        </a:cxn>
                        <a:cxn ang="0">
                          <a:pos x="450" y="1342"/>
                        </a:cxn>
                        <a:cxn ang="0">
                          <a:pos x="668" y="1354"/>
                        </a:cxn>
                        <a:cxn ang="0">
                          <a:pos x="672" y="1358"/>
                        </a:cxn>
                        <a:cxn ang="0">
                          <a:pos x="668" y="1354"/>
                        </a:cxn>
                        <a:cxn ang="0">
                          <a:pos x="694" y="1314"/>
                        </a:cxn>
                      </a:cxnLst>
                      <a:rect l="0" t="0" r="r" b="b"/>
                      <a:pathLst>
                        <a:path w="742" h="1358">
                          <a:moveTo>
                            <a:pt x="694" y="1314"/>
                          </a:moveTo>
                          <a:lnTo>
                            <a:pt x="682" y="1260"/>
                          </a:lnTo>
                          <a:lnTo>
                            <a:pt x="732" y="1150"/>
                          </a:lnTo>
                          <a:lnTo>
                            <a:pt x="742" y="1140"/>
                          </a:lnTo>
                          <a:lnTo>
                            <a:pt x="712" y="1044"/>
                          </a:lnTo>
                          <a:lnTo>
                            <a:pt x="324" y="482"/>
                          </a:lnTo>
                          <a:lnTo>
                            <a:pt x="334" y="454"/>
                          </a:lnTo>
                          <a:lnTo>
                            <a:pt x="324" y="426"/>
                          </a:lnTo>
                          <a:lnTo>
                            <a:pt x="402" y="98"/>
                          </a:lnTo>
                          <a:lnTo>
                            <a:pt x="70" y="8"/>
                          </a:lnTo>
                          <a:lnTo>
                            <a:pt x="68" y="0"/>
                          </a:lnTo>
                          <a:lnTo>
                            <a:pt x="70" y="34"/>
                          </a:lnTo>
                          <a:lnTo>
                            <a:pt x="0" y="156"/>
                          </a:lnTo>
                          <a:lnTo>
                            <a:pt x="42" y="278"/>
                          </a:lnTo>
                          <a:lnTo>
                            <a:pt x="32" y="384"/>
                          </a:lnTo>
                          <a:lnTo>
                            <a:pt x="102" y="534"/>
                          </a:lnTo>
                          <a:lnTo>
                            <a:pt x="102" y="614"/>
                          </a:lnTo>
                          <a:lnTo>
                            <a:pt x="122" y="682"/>
                          </a:lnTo>
                          <a:lnTo>
                            <a:pt x="90" y="734"/>
                          </a:lnTo>
                          <a:lnTo>
                            <a:pt x="190" y="870"/>
                          </a:lnTo>
                          <a:lnTo>
                            <a:pt x="190" y="1006"/>
                          </a:lnTo>
                          <a:lnTo>
                            <a:pt x="360" y="1114"/>
                          </a:lnTo>
                          <a:lnTo>
                            <a:pt x="360" y="1178"/>
                          </a:lnTo>
                          <a:lnTo>
                            <a:pt x="450" y="1236"/>
                          </a:lnTo>
                          <a:lnTo>
                            <a:pt x="450" y="1342"/>
                          </a:lnTo>
                          <a:lnTo>
                            <a:pt x="668" y="1354"/>
                          </a:lnTo>
                          <a:lnTo>
                            <a:pt x="672" y="1358"/>
                          </a:lnTo>
                          <a:lnTo>
                            <a:pt x="668" y="1354"/>
                          </a:lnTo>
                          <a:lnTo>
                            <a:pt x="694" y="1314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7" name="Freeform 2864"/>
                    <p:cNvSpPr>
                      <a:spLocks/>
                    </p:cNvSpPr>
                    <p:nvPr/>
                  </p:nvSpPr>
                  <p:spPr bwMode="auto">
                    <a:xfrm>
                      <a:off x="1816" y="1295"/>
                      <a:ext cx="656" cy="550"/>
                    </a:xfrm>
                    <a:custGeom>
                      <a:avLst/>
                      <a:gdLst/>
                      <a:ahLst/>
                      <a:cxnLst>
                        <a:cxn ang="0">
                          <a:pos x="26" y="388"/>
                        </a:cxn>
                        <a:cxn ang="0">
                          <a:pos x="28" y="388"/>
                        </a:cxn>
                        <a:cxn ang="0">
                          <a:pos x="0" y="508"/>
                        </a:cxn>
                        <a:cxn ang="0">
                          <a:pos x="192" y="536"/>
                        </a:cxn>
                        <a:cxn ang="0">
                          <a:pos x="650" y="550"/>
                        </a:cxn>
                        <a:cxn ang="0">
                          <a:pos x="656" y="40"/>
                        </a:cxn>
                        <a:cxn ang="0">
                          <a:pos x="64" y="0"/>
                        </a:cxn>
                        <a:cxn ang="0">
                          <a:pos x="26" y="388"/>
                        </a:cxn>
                      </a:cxnLst>
                      <a:rect l="0" t="0" r="r" b="b"/>
                      <a:pathLst>
                        <a:path w="656" h="550">
                          <a:moveTo>
                            <a:pt x="26" y="388"/>
                          </a:moveTo>
                          <a:lnTo>
                            <a:pt x="28" y="388"/>
                          </a:lnTo>
                          <a:lnTo>
                            <a:pt x="0" y="508"/>
                          </a:lnTo>
                          <a:lnTo>
                            <a:pt x="192" y="536"/>
                          </a:lnTo>
                          <a:lnTo>
                            <a:pt x="650" y="550"/>
                          </a:lnTo>
                          <a:lnTo>
                            <a:pt x="656" y="40"/>
                          </a:lnTo>
                          <a:lnTo>
                            <a:pt x="64" y="0"/>
                          </a:lnTo>
                          <a:lnTo>
                            <a:pt x="26" y="3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8" name="Freeform 2865"/>
                    <p:cNvSpPr>
                      <a:spLocks/>
                    </p:cNvSpPr>
                    <p:nvPr/>
                  </p:nvSpPr>
                  <p:spPr bwMode="auto">
                    <a:xfrm>
                      <a:off x="3766" y="2147"/>
                      <a:ext cx="762" cy="324"/>
                    </a:xfrm>
                    <a:custGeom>
                      <a:avLst/>
                      <a:gdLst/>
                      <a:ahLst/>
                      <a:cxnLst>
                        <a:cxn ang="0">
                          <a:pos x="206" y="304"/>
                        </a:cxn>
                        <a:cxn ang="0">
                          <a:pos x="554" y="246"/>
                        </a:cxn>
                        <a:cxn ang="0">
                          <a:pos x="580" y="154"/>
                        </a:cxn>
                        <a:cxn ang="0">
                          <a:pos x="752" y="30"/>
                        </a:cxn>
                        <a:cxn ang="0">
                          <a:pos x="762" y="0"/>
                        </a:cxn>
                        <a:cxn ang="0">
                          <a:pos x="762" y="0"/>
                        </a:cxn>
                        <a:cxn ang="0">
                          <a:pos x="332" y="88"/>
                        </a:cxn>
                        <a:cxn ang="0">
                          <a:pos x="54" y="134"/>
                        </a:cxn>
                        <a:cxn ang="0">
                          <a:pos x="32" y="134"/>
                        </a:cxn>
                        <a:cxn ang="0">
                          <a:pos x="32" y="230"/>
                        </a:cxn>
                        <a:cxn ang="0">
                          <a:pos x="30" y="230"/>
                        </a:cxn>
                        <a:cxn ang="0">
                          <a:pos x="0" y="324"/>
                        </a:cxn>
                        <a:cxn ang="0">
                          <a:pos x="206" y="304"/>
                        </a:cxn>
                      </a:cxnLst>
                      <a:rect l="0" t="0" r="r" b="b"/>
                      <a:pathLst>
                        <a:path w="762" h="324">
                          <a:moveTo>
                            <a:pt x="206" y="304"/>
                          </a:moveTo>
                          <a:lnTo>
                            <a:pt x="554" y="246"/>
                          </a:lnTo>
                          <a:lnTo>
                            <a:pt x="580" y="154"/>
                          </a:lnTo>
                          <a:lnTo>
                            <a:pt x="752" y="30"/>
                          </a:lnTo>
                          <a:lnTo>
                            <a:pt x="762" y="0"/>
                          </a:lnTo>
                          <a:lnTo>
                            <a:pt x="762" y="0"/>
                          </a:lnTo>
                          <a:lnTo>
                            <a:pt x="332" y="88"/>
                          </a:lnTo>
                          <a:lnTo>
                            <a:pt x="54" y="134"/>
                          </a:lnTo>
                          <a:lnTo>
                            <a:pt x="32" y="134"/>
                          </a:lnTo>
                          <a:lnTo>
                            <a:pt x="32" y="230"/>
                          </a:lnTo>
                          <a:lnTo>
                            <a:pt x="30" y="230"/>
                          </a:lnTo>
                          <a:lnTo>
                            <a:pt x="0" y="324"/>
                          </a:lnTo>
                          <a:lnTo>
                            <a:pt x="206" y="304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39" name="Freeform 2866"/>
                    <p:cNvSpPr>
                      <a:spLocks/>
                    </p:cNvSpPr>
                    <p:nvPr/>
                  </p:nvSpPr>
                  <p:spPr bwMode="auto">
                    <a:xfrm>
                      <a:off x="4324" y="1975"/>
                      <a:ext cx="788" cy="418"/>
                    </a:xfrm>
                    <a:custGeom>
                      <a:avLst/>
                      <a:gdLst/>
                      <a:ahLst/>
                      <a:cxnLst>
                        <a:cxn ang="0">
                          <a:pos x="196" y="202"/>
                        </a:cxn>
                        <a:cxn ang="0">
                          <a:pos x="26" y="326"/>
                        </a:cxn>
                        <a:cxn ang="0">
                          <a:pos x="0" y="418"/>
                        </a:cxn>
                        <a:cxn ang="0">
                          <a:pos x="62" y="408"/>
                        </a:cxn>
                        <a:cxn ang="0">
                          <a:pos x="312" y="310"/>
                        </a:cxn>
                        <a:cxn ang="0">
                          <a:pos x="344" y="344"/>
                        </a:cxn>
                        <a:cxn ang="0">
                          <a:pos x="424" y="326"/>
                        </a:cxn>
                        <a:cxn ang="0">
                          <a:pos x="558" y="414"/>
                        </a:cxn>
                        <a:cxn ang="0">
                          <a:pos x="560" y="408"/>
                        </a:cxn>
                        <a:cxn ang="0">
                          <a:pos x="628" y="368"/>
                        </a:cxn>
                        <a:cxn ang="0">
                          <a:pos x="628" y="328"/>
                        </a:cxn>
                        <a:cxn ang="0">
                          <a:pos x="678" y="248"/>
                        </a:cxn>
                        <a:cxn ang="0">
                          <a:pos x="738" y="248"/>
                        </a:cxn>
                        <a:cxn ang="0">
                          <a:pos x="788" y="128"/>
                        </a:cxn>
                        <a:cxn ang="0">
                          <a:pos x="788" y="46"/>
                        </a:cxn>
                        <a:cxn ang="0">
                          <a:pos x="754" y="0"/>
                        </a:cxn>
                        <a:cxn ang="0">
                          <a:pos x="208" y="170"/>
                        </a:cxn>
                        <a:cxn ang="0">
                          <a:pos x="196" y="202"/>
                        </a:cxn>
                      </a:cxnLst>
                      <a:rect l="0" t="0" r="r" b="b"/>
                      <a:pathLst>
                        <a:path w="788" h="418">
                          <a:moveTo>
                            <a:pt x="196" y="202"/>
                          </a:moveTo>
                          <a:lnTo>
                            <a:pt x="26" y="326"/>
                          </a:lnTo>
                          <a:lnTo>
                            <a:pt x="0" y="418"/>
                          </a:lnTo>
                          <a:lnTo>
                            <a:pt x="62" y="408"/>
                          </a:lnTo>
                          <a:lnTo>
                            <a:pt x="312" y="310"/>
                          </a:lnTo>
                          <a:lnTo>
                            <a:pt x="344" y="344"/>
                          </a:lnTo>
                          <a:lnTo>
                            <a:pt x="424" y="326"/>
                          </a:lnTo>
                          <a:lnTo>
                            <a:pt x="558" y="414"/>
                          </a:lnTo>
                          <a:lnTo>
                            <a:pt x="560" y="408"/>
                          </a:lnTo>
                          <a:lnTo>
                            <a:pt x="628" y="368"/>
                          </a:lnTo>
                          <a:lnTo>
                            <a:pt x="628" y="328"/>
                          </a:lnTo>
                          <a:lnTo>
                            <a:pt x="678" y="248"/>
                          </a:lnTo>
                          <a:lnTo>
                            <a:pt x="738" y="248"/>
                          </a:lnTo>
                          <a:lnTo>
                            <a:pt x="788" y="128"/>
                          </a:lnTo>
                          <a:lnTo>
                            <a:pt x="788" y="46"/>
                          </a:lnTo>
                          <a:lnTo>
                            <a:pt x="754" y="0"/>
                          </a:lnTo>
                          <a:lnTo>
                            <a:pt x="208" y="170"/>
                          </a:lnTo>
                          <a:lnTo>
                            <a:pt x="196" y="20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0" name="Freeform 2867"/>
                    <p:cNvSpPr>
                      <a:spLocks/>
                    </p:cNvSpPr>
                    <p:nvPr/>
                  </p:nvSpPr>
                  <p:spPr bwMode="auto">
                    <a:xfrm>
                      <a:off x="5106" y="1349"/>
                      <a:ext cx="110" cy="76"/>
                    </a:xfrm>
                    <a:custGeom>
                      <a:avLst/>
                      <a:gdLst/>
                      <a:ahLst/>
                      <a:cxnLst>
                        <a:cxn ang="0">
                          <a:pos x="14" y="38"/>
                        </a:cxn>
                        <a:cxn ang="0">
                          <a:pos x="0" y="76"/>
                        </a:cxn>
                        <a:cxn ang="0">
                          <a:pos x="46" y="52"/>
                        </a:cxn>
                        <a:cxn ang="0">
                          <a:pos x="106" y="12"/>
                        </a:cxn>
                        <a:cxn ang="0">
                          <a:pos x="110" y="0"/>
                        </a:cxn>
                        <a:cxn ang="0">
                          <a:pos x="98" y="0"/>
                        </a:cxn>
                        <a:cxn ang="0">
                          <a:pos x="14" y="38"/>
                        </a:cxn>
                      </a:cxnLst>
                      <a:rect l="0" t="0" r="r" b="b"/>
                      <a:pathLst>
                        <a:path w="110" h="76">
                          <a:moveTo>
                            <a:pt x="14" y="38"/>
                          </a:moveTo>
                          <a:lnTo>
                            <a:pt x="0" y="76"/>
                          </a:lnTo>
                          <a:lnTo>
                            <a:pt x="46" y="52"/>
                          </a:lnTo>
                          <a:lnTo>
                            <a:pt x="106" y="12"/>
                          </a:lnTo>
                          <a:lnTo>
                            <a:pt x="110" y="0"/>
                          </a:lnTo>
                          <a:lnTo>
                            <a:pt x="98" y="0"/>
                          </a:lnTo>
                          <a:lnTo>
                            <a:pt x="14" y="3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1" name="Freeform 2868"/>
                    <p:cNvSpPr>
                      <a:spLocks/>
                    </p:cNvSpPr>
                    <p:nvPr/>
                  </p:nvSpPr>
                  <p:spPr bwMode="auto">
                    <a:xfrm>
                      <a:off x="2628" y="1945"/>
                      <a:ext cx="700" cy="362"/>
                    </a:xfrm>
                    <a:custGeom>
                      <a:avLst/>
                      <a:gdLst/>
                      <a:ahLst/>
                      <a:cxnLst>
                        <a:cxn ang="0">
                          <a:pos x="626" y="62"/>
                        </a:cxn>
                        <a:cxn ang="0">
                          <a:pos x="642" y="0"/>
                        </a:cxn>
                        <a:cxn ang="0">
                          <a:pos x="606" y="0"/>
                        </a:cxn>
                        <a:cxn ang="0">
                          <a:pos x="608" y="0"/>
                        </a:cxn>
                        <a:cxn ang="0">
                          <a:pos x="0" y="8"/>
                        </a:cxn>
                        <a:cxn ang="0">
                          <a:pos x="10" y="362"/>
                        </a:cxn>
                        <a:cxn ang="0">
                          <a:pos x="700" y="338"/>
                        </a:cxn>
                        <a:cxn ang="0">
                          <a:pos x="680" y="90"/>
                        </a:cxn>
                        <a:cxn ang="0">
                          <a:pos x="626" y="62"/>
                        </a:cxn>
                      </a:cxnLst>
                      <a:rect l="0" t="0" r="r" b="b"/>
                      <a:pathLst>
                        <a:path w="700" h="362">
                          <a:moveTo>
                            <a:pt x="626" y="62"/>
                          </a:moveTo>
                          <a:lnTo>
                            <a:pt x="642" y="0"/>
                          </a:lnTo>
                          <a:lnTo>
                            <a:pt x="606" y="0"/>
                          </a:lnTo>
                          <a:lnTo>
                            <a:pt x="608" y="0"/>
                          </a:lnTo>
                          <a:lnTo>
                            <a:pt x="0" y="8"/>
                          </a:lnTo>
                          <a:lnTo>
                            <a:pt x="10" y="362"/>
                          </a:lnTo>
                          <a:lnTo>
                            <a:pt x="700" y="338"/>
                          </a:lnTo>
                          <a:lnTo>
                            <a:pt x="680" y="90"/>
                          </a:lnTo>
                          <a:lnTo>
                            <a:pt x="626" y="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2" name="Freeform 2869"/>
                    <p:cNvSpPr>
                      <a:spLocks/>
                    </p:cNvSpPr>
                    <p:nvPr/>
                  </p:nvSpPr>
                  <p:spPr bwMode="auto">
                    <a:xfrm>
                      <a:off x="3908" y="1089"/>
                      <a:ext cx="390" cy="510"/>
                    </a:xfrm>
                    <a:custGeom>
                      <a:avLst/>
                      <a:gdLst/>
                      <a:ahLst/>
                      <a:cxnLst>
                        <a:cxn ang="0">
                          <a:pos x="350" y="464"/>
                        </a:cxn>
                        <a:cxn ang="0">
                          <a:pos x="338" y="460"/>
                        </a:cxn>
                        <a:cxn ang="0">
                          <a:pos x="390" y="284"/>
                        </a:cxn>
                        <a:cxn ang="0">
                          <a:pos x="320" y="164"/>
                        </a:cxn>
                        <a:cxn ang="0">
                          <a:pos x="280" y="190"/>
                        </a:cxn>
                        <a:cxn ang="0">
                          <a:pos x="250" y="14"/>
                        </a:cxn>
                        <a:cxn ang="0">
                          <a:pos x="100" y="0"/>
                        </a:cxn>
                        <a:cxn ang="0">
                          <a:pos x="100" y="28"/>
                        </a:cxn>
                        <a:cxn ang="0">
                          <a:pos x="22" y="124"/>
                        </a:cxn>
                        <a:cxn ang="0">
                          <a:pos x="0" y="232"/>
                        </a:cxn>
                        <a:cxn ang="0">
                          <a:pos x="12" y="272"/>
                        </a:cxn>
                        <a:cxn ang="0">
                          <a:pos x="50" y="378"/>
                        </a:cxn>
                        <a:cxn ang="0">
                          <a:pos x="50" y="486"/>
                        </a:cxn>
                        <a:cxn ang="0">
                          <a:pos x="24" y="510"/>
                        </a:cxn>
                        <a:cxn ang="0">
                          <a:pos x="212" y="506"/>
                        </a:cxn>
                        <a:cxn ang="0">
                          <a:pos x="350" y="464"/>
                        </a:cxn>
                      </a:cxnLst>
                      <a:rect l="0" t="0" r="r" b="b"/>
                      <a:pathLst>
                        <a:path w="390" h="510">
                          <a:moveTo>
                            <a:pt x="350" y="464"/>
                          </a:moveTo>
                          <a:lnTo>
                            <a:pt x="338" y="460"/>
                          </a:lnTo>
                          <a:lnTo>
                            <a:pt x="390" y="284"/>
                          </a:lnTo>
                          <a:lnTo>
                            <a:pt x="320" y="164"/>
                          </a:lnTo>
                          <a:lnTo>
                            <a:pt x="280" y="190"/>
                          </a:lnTo>
                          <a:lnTo>
                            <a:pt x="250" y="14"/>
                          </a:lnTo>
                          <a:lnTo>
                            <a:pt x="100" y="0"/>
                          </a:lnTo>
                          <a:lnTo>
                            <a:pt x="100" y="28"/>
                          </a:lnTo>
                          <a:lnTo>
                            <a:pt x="22" y="124"/>
                          </a:lnTo>
                          <a:lnTo>
                            <a:pt x="0" y="232"/>
                          </a:lnTo>
                          <a:lnTo>
                            <a:pt x="12" y="272"/>
                          </a:lnTo>
                          <a:lnTo>
                            <a:pt x="50" y="378"/>
                          </a:lnTo>
                          <a:lnTo>
                            <a:pt x="50" y="486"/>
                          </a:lnTo>
                          <a:lnTo>
                            <a:pt x="24" y="510"/>
                          </a:lnTo>
                          <a:lnTo>
                            <a:pt x="212" y="506"/>
                          </a:lnTo>
                          <a:lnTo>
                            <a:pt x="350" y="464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3" name="Freeform 2870"/>
                    <p:cNvSpPr>
                      <a:spLocks/>
                    </p:cNvSpPr>
                    <p:nvPr/>
                  </p:nvSpPr>
                  <p:spPr bwMode="auto">
                    <a:xfrm>
                      <a:off x="1028" y="1531"/>
                      <a:ext cx="540" cy="942"/>
                    </a:xfrm>
                    <a:custGeom>
                      <a:avLst/>
                      <a:gdLst/>
                      <a:ahLst/>
                      <a:cxnLst>
                        <a:cxn ang="0">
                          <a:pos x="468" y="688"/>
                        </a:cxn>
                        <a:cxn ang="0">
                          <a:pos x="540" y="98"/>
                        </a:cxn>
                        <a:cxn ang="0">
                          <a:pos x="302" y="50"/>
                        </a:cxn>
                        <a:cxn ang="0">
                          <a:pos x="302" y="46"/>
                        </a:cxn>
                        <a:cxn ang="0">
                          <a:pos x="76" y="0"/>
                        </a:cxn>
                        <a:cxn ang="0">
                          <a:pos x="0" y="328"/>
                        </a:cxn>
                        <a:cxn ang="0">
                          <a:pos x="10" y="356"/>
                        </a:cxn>
                        <a:cxn ang="0">
                          <a:pos x="0" y="384"/>
                        </a:cxn>
                        <a:cxn ang="0">
                          <a:pos x="384" y="942"/>
                        </a:cxn>
                        <a:cxn ang="0">
                          <a:pos x="414" y="794"/>
                        </a:cxn>
                        <a:cxn ang="0">
                          <a:pos x="454" y="806"/>
                        </a:cxn>
                        <a:cxn ang="0">
                          <a:pos x="468" y="688"/>
                        </a:cxn>
                        <a:cxn ang="0">
                          <a:pos x="468" y="688"/>
                        </a:cxn>
                        <a:cxn ang="0">
                          <a:pos x="468" y="688"/>
                        </a:cxn>
                      </a:cxnLst>
                      <a:rect l="0" t="0" r="r" b="b"/>
                      <a:pathLst>
                        <a:path w="540" h="942">
                          <a:moveTo>
                            <a:pt x="468" y="688"/>
                          </a:moveTo>
                          <a:lnTo>
                            <a:pt x="540" y="98"/>
                          </a:lnTo>
                          <a:lnTo>
                            <a:pt x="302" y="50"/>
                          </a:lnTo>
                          <a:lnTo>
                            <a:pt x="302" y="46"/>
                          </a:lnTo>
                          <a:lnTo>
                            <a:pt x="76" y="0"/>
                          </a:lnTo>
                          <a:lnTo>
                            <a:pt x="0" y="328"/>
                          </a:lnTo>
                          <a:lnTo>
                            <a:pt x="10" y="356"/>
                          </a:lnTo>
                          <a:lnTo>
                            <a:pt x="0" y="384"/>
                          </a:lnTo>
                          <a:lnTo>
                            <a:pt x="384" y="942"/>
                          </a:lnTo>
                          <a:lnTo>
                            <a:pt x="414" y="794"/>
                          </a:lnTo>
                          <a:lnTo>
                            <a:pt x="454" y="806"/>
                          </a:lnTo>
                          <a:lnTo>
                            <a:pt x="468" y="688"/>
                          </a:lnTo>
                          <a:lnTo>
                            <a:pt x="468" y="688"/>
                          </a:lnTo>
                          <a:lnTo>
                            <a:pt x="468" y="6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4" name="Freeform 2871"/>
                    <p:cNvSpPr>
                      <a:spLocks/>
                    </p:cNvSpPr>
                    <p:nvPr/>
                  </p:nvSpPr>
                  <p:spPr bwMode="auto">
                    <a:xfrm>
                      <a:off x="5194" y="1185"/>
                      <a:ext cx="86" cy="15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8"/>
                        </a:cxn>
                        <a:cxn ang="0">
                          <a:pos x="26" y="156"/>
                        </a:cxn>
                        <a:cxn ang="0">
                          <a:pos x="48" y="108"/>
                        </a:cxn>
                        <a:cxn ang="0">
                          <a:pos x="86" y="40"/>
                        </a:cxn>
                        <a:cxn ang="0">
                          <a:pos x="50" y="0"/>
                        </a:cxn>
                        <a:cxn ang="0">
                          <a:pos x="0" y="18"/>
                        </a:cxn>
                      </a:cxnLst>
                      <a:rect l="0" t="0" r="r" b="b"/>
                      <a:pathLst>
                        <a:path w="86" h="156">
                          <a:moveTo>
                            <a:pt x="0" y="18"/>
                          </a:moveTo>
                          <a:lnTo>
                            <a:pt x="26" y="156"/>
                          </a:lnTo>
                          <a:lnTo>
                            <a:pt x="48" y="108"/>
                          </a:lnTo>
                          <a:lnTo>
                            <a:pt x="86" y="40"/>
                          </a:lnTo>
                          <a:lnTo>
                            <a:pt x="50" y="0"/>
                          </a:lnTo>
                          <a:lnTo>
                            <a:pt x="0" y="1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5" name="Freeform 2872"/>
                    <p:cNvSpPr>
                      <a:spLocks/>
                    </p:cNvSpPr>
                    <p:nvPr/>
                  </p:nvSpPr>
                  <p:spPr bwMode="auto">
                    <a:xfrm>
                      <a:off x="4366" y="1699"/>
                      <a:ext cx="710" cy="474"/>
                    </a:xfrm>
                    <a:custGeom>
                      <a:avLst/>
                      <a:gdLst/>
                      <a:ahLst/>
                      <a:cxnLst>
                        <a:cxn ang="0">
                          <a:pos x="492" y="106"/>
                        </a:cxn>
                        <a:cxn ang="0">
                          <a:pos x="502" y="26"/>
                        </a:cxn>
                        <a:cxn ang="0">
                          <a:pos x="442" y="0"/>
                        </a:cxn>
                        <a:cxn ang="0">
                          <a:pos x="424" y="26"/>
                        </a:cxn>
                        <a:cxn ang="0">
                          <a:pos x="386" y="26"/>
                        </a:cxn>
                        <a:cxn ang="0">
                          <a:pos x="344" y="84"/>
                        </a:cxn>
                        <a:cxn ang="0">
                          <a:pos x="314" y="158"/>
                        </a:cxn>
                        <a:cxn ang="0">
                          <a:pos x="286" y="132"/>
                        </a:cxn>
                        <a:cxn ang="0">
                          <a:pos x="256" y="296"/>
                        </a:cxn>
                        <a:cxn ang="0">
                          <a:pos x="184" y="340"/>
                        </a:cxn>
                        <a:cxn ang="0">
                          <a:pos x="112" y="306"/>
                        </a:cxn>
                        <a:cxn ang="0">
                          <a:pos x="60" y="402"/>
                        </a:cxn>
                        <a:cxn ang="0">
                          <a:pos x="0" y="474"/>
                        </a:cxn>
                        <a:cxn ang="0">
                          <a:pos x="164" y="444"/>
                        </a:cxn>
                        <a:cxn ang="0">
                          <a:pos x="710" y="272"/>
                        </a:cxn>
                        <a:cxn ang="0">
                          <a:pos x="666" y="214"/>
                        </a:cxn>
                        <a:cxn ang="0">
                          <a:pos x="698" y="96"/>
                        </a:cxn>
                        <a:cxn ang="0">
                          <a:pos x="614" y="116"/>
                        </a:cxn>
                        <a:cxn ang="0">
                          <a:pos x="492" y="106"/>
                        </a:cxn>
                      </a:cxnLst>
                      <a:rect l="0" t="0" r="r" b="b"/>
                      <a:pathLst>
                        <a:path w="710" h="474">
                          <a:moveTo>
                            <a:pt x="492" y="106"/>
                          </a:moveTo>
                          <a:lnTo>
                            <a:pt x="502" y="26"/>
                          </a:lnTo>
                          <a:lnTo>
                            <a:pt x="442" y="0"/>
                          </a:lnTo>
                          <a:lnTo>
                            <a:pt x="424" y="26"/>
                          </a:lnTo>
                          <a:lnTo>
                            <a:pt x="386" y="26"/>
                          </a:lnTo>
                          <a:lnTo>
                            <a:pt x="344" y="84"/>
                          </a:lnTo>
                          <a:lnTo>
                            <a:pt x="314" y="158"/>
                          </a:lnTo>
                          <a:lnTo>
                            <a:pt x="286" y="132"/>
                          </a:lnTo>
                          <a:lnTo>
                            <a:pt x="256" y="296"/>
                          </a:lnTo>
                          <a:lnTo>
                            <a:pt x="184" y="340"/>
                          </a:lnTo>
                          <a:lnTo>
                            <a:pt x="112" y="306"/>
                          </a:lnTo>
                          <a:lnTo>
                            <a:pt x="60" y="402"/>
                          </a:lnTo>
                          <a:lnTo>
                            <a:pt x="0" y="474"/>
                          </a:lnTo>
                          <a:lnTo>
                            <a:pt x="164" y="444"/>
                          </a:lnTo>
                          <a:lnTo>
                            <a:pt x="710" y="272"/>
                          </a:lnTo>
                          <a:lnTo>
                            <a:pt x="666" y="214"/>
                          </a:lnTo>
                          <a:lnTo>
                            <a:pt x="698" y="96"/>
                          </a:lnTo>
                          <a:lnTo>
                            <a:pt x="614" y="116"/>
                          </a:lnTo>
                          <a:lnTo>
                            <a:pt x="492" y="10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6" name="Freeform 2873"/>
                    <p:cNvSpPr>
                      <a:spLocks/>
                    </p:cNvSpPr>
                    <p:nvPr/>
                  </p:nvSpPr>
                  <p:spPr bwMode="auto">
                    <a:xfrm>
                      <a:off x="4630" y="1591"/>
                      <a:ext cx="442" cy="222"/>
                    </a:xfrm>
                    <a:custGeom>
                      <a:avLst/>
                      <a:gdLst/>
                      <a:ahLst/>
                      <a:cxnLst>
                        <a:cxn ang="0">
                          <a:pos x="316" y="0"/>
                        </a:cxn>
                        <a:cxn ang="0">
                          <a:pos x="0" y="108"/>
                        </a:cxn>
                        <a:cxn ang="0">
                          <a:pos x="24" y="150"/>
                        </a:cxn>
                        <a:cxn ang="0">
                          <a:pos x="126" y="94"/>
                        </a:cxn>
                        <a:cxn ang="0">
                          <a:pos x="178" y="106"/>
                        </a:cxn>
                        <a:cxn ang="0">
                          <a:pos x="178" y="104"/>
                        </a:cxn>
                        <a:cxn ang="0">
                          <a:pos x="180" y="106"/>
                        </a:cxn>
                        <a:cxn ang="0">
                          <a:pos x="180" y="106"/>
                        </a:cxn>
                        <a:cxn ang="0">
                          <a:pos x="242" y="132"/>
                        </a:cxn>
                        <a:cxn ang="0">
                          <a:pos x="232" y="212"/>
                        </a:cxn>
                        <a:cxn ang="0">
                          <a:pos x="354" y="222"/>
                        </a:cxn>
                        <a:cxn ang="0">
                          <a:pos x="436" y="200"/>
                        </a:cxn>
                        <a:cxn ang="0">
                          <a:pos x="442" y="174"/>
                        </a:cxn>
                        <a:cxn ang="0">
                          <a:pos x="442" y="134"/>
                        </a:cxn>
                        <a:cxn ang="0">
                          <a:pos x="374" y="162"/>
                        </a:cxn>
                        <a:cxn ang="0">
                          <a:pos x="316" y="0"/>
                        </a:cxn>
                      </a:cxnLst>
                      <a:rect l="0" t="0" r="r" b="b"/>
                      <a:pathLst>
                        <a:path w="442" h="222">
                          <a:moveTo>
                            <a:pt x="316" y="0"/>
                          </a:moveTo>
                          <a:lnTo>
                            <a:pt x="0" y="108"/>
                          </a:lnTo>
                          <a:lnTo>
                            <a:pt x="24" y="150"/>
                          </a:lnTo>
                          <a:lnTo>
                            <a:pt x="126" y="94"/>
                          </a:lnTo>
                          <a:lnTo>
                            <a:pt x="178" y="106"/>
                          </a:lnTo>
                          <a:lnTo>
                            <a:pt x="178" y="104"/>
                          </a:lnTo>
                          <a:lnTo>
                            <a:pt x="180" y="106"/>
                          </a:lnTo>
                          <a:lnTo>
                            <a:pt x="180" y="106"/>
                          </a:lnTo>
                          <a:lnTo>
                            <a:pt x="242" y="132"/>
                          </a:lnTo>
                          <a:lnTo>
                            <a:pt x="232" y="212"/>
                          </a:lnTo>
                          <a:lnTo>
                            <a:pt x="354" y="222"/>
                          </a:lnTo>
                          <a:lnTo>
                            <a:pt x="436" y="200"/>
                          </a:lnTo>
                          <a:lnTo>
                            <a:pt x="442" y="174"/>
                          </a:lnTo>
                          <a:lnTo>
                            <a:pt x="442" y="134"/>
                          </a:lnTo>
                          <a:lnTo>
                            <a:pt x="374" y="162"/>
                          </a:lnTo>
                          <a:lnTo>
                            <a:pt x="316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7" name="Freeform 2874"/>
                    <p:cNvSpPr>
                      <a:spLocks/>
                    </p:cNvSpPr>
                    <p:nvPr/>
                  </p:nvSpPr>
                  <p:spPr bwMode="auto">
                    <a:xfrm>
                      <a:off x="2626" y="1951"/>
                      <a:ext cx="12" cy="35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8" y="356"/>
                        </a:cxn>
                        <a:cxn ang="0">
                          <a:pos x="12" y="356"/>
                        </a:cxn>
                        <a:cxn ang="0">
                          <a:pos x="2" y="2"/>
                        </a:cxn>
                        <a:cxn ang="0">
                          <a:pos x="2" y="2"/>
                        </a:cxn>
                      </a:cxnLst>
                      <a:rect l="0" t="0" r="r" b="b"/>
                      <a:pathLst>
                        <a:path w="12" h="356">
                          <a:moveTo>
                            <a:pt x="2" y="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8" y="356"/>
                          </a:lnTo>
                          <a:lnTo>
                            <a:pt x="12" y="356"/>
                          </a:lnTo>
                          <a:lnTo>
                            <a:pt x="2" y="2"/>
                          </a:lnTo>
                          <a:lnTo>
                            <a:pt x="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8" name="Freeform 2875"/>
                    <p:cNvSpPr>
                      <a:spLocks/>
                    </p:cNvSpPr>
                    <p:nvPr/>
                  </p:nvSpPr>
                  <p:spPr bwMode="auto">
                    <a:xfrm>
                      <a:off x="3202" y="187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9" name="Freeform 2876"/>
                    <p:cNvSpPr>
                      <a:spLocks/>
                    </p:cNvSpPr>
                    <p:nvPr/>
                  </p:nvSpPr>
                  <p:spPr bwMode="auto">
                    <a:xfrm>
                      <a:off x="3210" y="1865"/>
                      <a:ext cx="346" cy="12"/>
                    </a:xfrm>
                    <a:custGeom>
                      <a:avLst/>
                      <a:gdLst/>
                      <a:ahLst/>
                      <a:cxnLst>
                        <a:cxn ang="0">
                          <a:pos x="346" y="0"/>
                        </a:cxn>
                        <a:cxn ang="0">
                          <a:pos x="0" y="10"/>
                        </a:cxn>
                        <a:cxn ang="0">
                          <a:pos x="0" y="12"/>
                        </a:cxn>
                        <a:cxn ang="0">
                          <a:pos x="346" y="4"/>
                        </a:cxn>
                        <a:cxn ang="0">
                          <a:pos x="346" y="0"/>
                        </a:cxn>
                      </a:cxnLst>
                      <a:rect l="0" t="0" r="r" b="b"/>
                      <a:pathLst>
                        <a:path w="346" h="12">
                          <a:moveTo>
                            <a:pt x="346" y="0"/>
                          </a:moveTo>
                          <a:lnTo>
                            <a:pt x="0" y="10"/>
                          </a:lnTo>
                          <a:lnTo>
                            <a:pt x="0" y="12"/>
                          </a:lnTo>
                          <a:lnTo>
                            <a:pt x="346" y="4"/>
                          </a:lnTo>
                          <a:lnTo>
                            <a:pt x="34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0" name="Rectangle 28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22" y="3015"/>
                      <a:ext cx="2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1" name="Freeform 2878"/>
                    <p:cNvSpPr>
                      <a:spLocks/>
                    </p:cNvSpPr>
                    <p:nvPr/>
                  </p:nvSpPr>
                  <p:spPr bwMode="auto">
                    <a:xfrm>
                      <a:off x="3970" y="2457"/>
                      <a:ext cx="54" cy="55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52" y="558"/>
                        </a:cxn>
                        <a:cxn ang="0">
                          <a:pos x="54" y="558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54" h="558">
                          <a:moveTo>
                            <a:pt x="0" y="0"/>
                          </a:moveTo>
                          <a:lnTo>
                            <a:pt x="52" y="558"/>
                          </a:lnTo>
                          <a:lnTo>
                            <a:pt x="54" y="558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2" name="Freeform 2879"/>
                    <p:cNvSpPr>
                      <a:spLocks/>
                    </p:cNvSpPr>
                    <p:nvPr/>
                  </p:nvSpPr>
                  <p:spPr bwMode="auto">
                    <a:xfrm>
                      <a:off x="4320" y="2145"/>
                      <a:ext cx="212" cy="248"/>
                    </a:xfrm>
                    <a:custGeom>
                      <a:avLst/>
                      <a:gdLst/>
                      <a:ahLst/>
                      <a:cxnLst>
                        <a:cxn ang="0">
                          <a:pos x="26" y="156"/>
                        </a:cxn>
                        <a:cxn ang="0">
                          <a:pos x="0" y="248"/>
                        </a:cxn>
                        <a:cxn ang="0">
                          <a:pos x="4" y="248"/>
                        </a:cxn>
                        <a:cxn ang="0">
                          <a:pos x="30" y="156"/>
                        </a:cxn>
                        <a:cxn ang="0">
                          <a:pos x="200" y="32"/>
                        </a:cxn>
                        <a:cxn ang="0">
                          <a:pos x="212" y="0"/>
                        </a:cxn>
                        <a:cxn ang="0">
                          <a:pos x="208" y="2"/>
                        </a:cxn>
                        <a:cxn ang="0">
                          <a:pos x="198" y="32"/>
                        </a:cxn>
                        <a:cxn ang="0">
                          <a:pos x="26" y="156"/>
                        </a:cxn>
                      </a:cxnLst>
                      <a:rect l="0" t="0" r="r" b="b"/>
                      <a:pathLst>
                        <a:path w="212" h="248">
                          <a:moveTo>
                            <a:pt x="26" y="156"/>
                          </a:moveTo>
                          <a:lnTo>
                            <a:pt x="0" y="248"/>
                          </a:lnTo>
                          <a:lnTo>
                            <a:pt x="4" y="248"/>
                          </a:lnTo>
                          <a:lnTo>
                            <a:pt x="30" y="156"/>
                          </a:lnTo>
                          <a:lnTo>
                            <a:pt x="200" y="32"/>
                          </a:lnTo>
                          <a:lnTo>
                            <a:pt x="212" y="0"/>
                          </a:lnTo>
                          <a:lnTo>
                            <a:pt x="208" y="2"/>
                          </a:lnTo>
                          <a:lnTo>
                            <a:pt x="198" y="32"/>
                          </a:lnTo>
                          <a:lnTo>
                            <a:pt x="26" y="15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3" name="Freeform 2880"/>
                    <p:cNvSpPr>
                      <a:spLocks/>
                    </p:cNvSpPr>
                    <p:nvPr/>
                  </p:nvSpPr>
                  <p:spPr bwMode="auto">
                    <a:xfrm>
                      <a:off x="4476" y="2001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4" name="Freeform 2881"/>
                    <p:cNvSpPr>
                      <a:spLocks/>
                    </p:cNvSpPr>
                    <p:nvPr/>
                  </p:nvSpPr>
                  <p:spPr bwMode="auto">
                    <a:xfrm>
                      <a:off x="4360" y="2003"/>
                      <a:ext cx="118" cy="172"/>
                    </a:xfrm>
                    <a:custGeom>
                      <a:avLst/>
                      <a:gdLst/>
                      <a:ahLst/>
                      <a:cxnLst>
                        <a:cxn ang="0">
                          <a:pos x="64" y="98"/>
                        </a:cxn>
                        <a:cxn ang="0">
                          <a:pos x="0" y="172"/>
                        </a:cxn>
                        <a:cxn ang="0">
                          <a:pos x="6" y="170"/>
                        </a:cxn>
                        <a:cxn ang="0">
                          <a:pos x="6" y="170"/>
                        </a:cxn>
                        <a:cxn ang="0">
                          <a:pos x="66" y="98"/>
                        </a:cxn>
                        <a:cxn ang="0">
                          <a:pos x="118" y="2"/>
                        </a:cxn>
                        <a:cxn ang="0">
                          <a:pos x="114" y="0"/>
                        </a:cxn>
                        <a:cxn ang="0">
                          <a:pos x="64" y="98"/>
                        </a:cxn>
                      </a:cxnLst>
                      <a:rect l="0" t="0" r="r" b="b"/>
                      <a:pathLst>
                        <a:path w="118" h="172">
                          <a:moveTo>
                            <a:pt x="64" y="98"/>
                          </a:moveTo>
                          <a:lnTo>
                            <a:pt x="0" y="172"/>
                          </a:lnTo>
                          <a:lnTo>
                            <a:pt x="6" y="170"/>
                          </a:lnTo>
                          <a:lnTo>
                            <a:pt x="6" y="170"/>
                          </a:lnTo>
                          <a:lnTo>
                            <a:pt x="66" y="98"/>
                          </a:lnTo>
                          <a:lnTo>
                            <a:pt x="118" y="2"/>
                          </a:lnTo>
                          <a:lnTo>
                            <a:pt x="114" y="0"/>
                          </a:lnTo>
                          <a:lnTo>
                            <a:pt x="64" y="9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5" name="Freeform 2882"/>
                    <p:cNvSpPr>
                      <a:spLocks/>
                    </p:cNvSpPr>
                    <p:nvPr/>
                  </p:nvSpPr>
                  <p:spPr bwMode="auto">
                    <a:xfrm>
                      <a:off x="5072" y="1655"/>
                      <a:ext cx="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6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2" h="6">
                          <a:moveTo>
                            <a:pt x="2" y="6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6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6" name="Freeform 2883"/>
                    <p:cNvSpPr>
                      <a:spLocks/>
                    </p:cNvSpPr>
                    <p:nvPr/>
                  </p:nvSpPr>
                  <p:spPr bwMode="auto">
                    <a:xfrm>
                      <a:off x="4976" y="1581"/>
                      <a:ext cx="96" cy="8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96" y="80"/>
                        </a:cxn>
                        <a:cxn ang="0">
                          <a:pos x="96" y="74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96" h="80">
                          <a:moveTo>
                            <a:pt x="0" y="2"/>
                          </a:moveTo>
                          <a:lnTo>
                            <a:pt x="96" y="80"/>
                          </a:lnTo>
                          <a:lnTo>
                            <a:pt x="96" y="74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7" name="Freeform 2884"/>
                    <p:cNvSpPr>
                      <a:spLocks/>
                    </p:cNvSpPr>
                    <p:nvPr/>
                  </p:nvSpPr>
                  <p:spPr bwMode="auto">
                    <a:xfrm>
                      <a:off x="5104" y="142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2"/>
                          </a:moveTo>
                          <a:lnTo>
                            <a:pt x="2" y="2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8" name="Freeform 2885"/>
                    <p:cNvSpPr>
                      <a:spLocks/>
                    </p:cNvSpPr>
                    <p:nvPr/>
                  </p:nvSpPr>
                  <p:spPr bwMode="auto">
                    <a:xfrm>
                      <a:off x="5216" y="1347"/>
                      <a:ext cx="6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6" y="2"/>
                        </a:cxn>
                        <a:cxn ang="0">
                          <a:pos x="6" y="0"/>
                        </a:cxn>
                        <a:cxn ang="0">
                          <a:pos x="4" y="0"/>
                        </a:cxn>
                        <a:cxn ang="0">
                          <a:pos x="4" y="0"/>
                        </a:cxn>
                        <a:cxn ang="0">
                          <a:pos x="4" y="0"/>
                        </a:cxn>
                      </a:cxnLst>
                      <a:rect l="0" t="0" r="r" b="b"/>
                      <a:pathLst>
                        <a:path w="6" h="2">
                          <a:moveTo>
                            <a:pt x="4" y="0"/>
                          </a:move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6" y="2"/>
                          </a:lnTo>
                          <a:lnTo>
                            <a:pt x="6" y="0"/>
                          </a:lnTo>
                          <a:lnTo>
                            <a:pt x="4" y="0"/>
                          </a:lnTo>
                          <a:lnTo>
                            <a:pt x="4" y="0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9" name="Freeform 2886"/>
                    <p:cNvSpPr>
                      <a:spLocks/>
                    </p:cNvSpPr>
                    <p:nvPr/>
                  </p:nvSpPr>
                  <p:spPr bwMode="auto">
                    <a:xfrm>
                      <a:off x="4982" y="1347"/>
                      <a:ext cx="236" cy="80"/>
                    </a:xfrm>
                    <a:custGeom>
                      <a:avLst/>
                      <a:gdLst/>
                      <a:ahLst/>
                      <a:cxnLst>
                        <a:cxn ang="0">
                          <a:pos x="222" y="0"/>
                        </a:cxn>
                        <a:cxn ang="0">
                          <a:pos x="136" y="40"/>
                        </a:cxn>
                        <a:cxn ang="0">
                          <a:pos x="124" y="70"/>
                        </a:cxn>
                        <a:cxn ang="0">
                          <a:pos x="0" y="42"/>
                        </a:cxn>
                        <a:cxn ang="0">
                          <a:pos x="0" y="44"/>
                        </a:cxn>
                        <a:cxn ang="0">
                          <a:pos x="124" y="72"/>
                        </a:cxn>
                        <a:cxn ang="0">
                          <a:pos x="122" y="80"/>
                        </a:cxn>
                        <a:cxn ang="0">
                          <a:pos x="124" y="78"/>
                        </a:cxn>
                        <a:cxn ang="0">
                          <a:pos x="138" y="40"/>
                        </a:cxn>
                        <a:cxn ang="0">
                          <a:pos x="222" y="2"/>
                        </a:cxn>
                        <a:cxn ang="0">
                          <a:pos x="234" y="2"/>
                        </a:cxn>
                        <a:cxn ang="0">
                          <a:pos x="236" y="0"/>
                        </a:cxn>
                        <a:cxn ang="0">
                          <a:pos x="222" y="0"/>
                        </a:cxn>
                      </a:cxnLst>
                      <a:rect l="0" t="0" r="r" b="b"/>
                      <a:pathLst>
                        <a:path w="236" h="80">
                          <a:moveTo>
                            <a:pt x="222" y="0"/>
                          </a:moveTo>
                          <a:lnTo>
                            <a:pt x="136" y="40"/>
                          </a:lnTo>
                          <a:lnTo>
                            <a:pt x="124" y="70"/>
                          </a:lnTo>
                          <a:lnTo>
                            <a:pt x="0" y="42"/>
                          </a:lnTo>
                          <a:lnTo>
                            <a:pt x="0" y="44"/>
                          </a:lnTo>
                          <a:lnTo>
                            <a:pt x="124" y="72"/>
                          </a:lnTo>
                          <a:lnTo>
                            <a:pt x="122" y="80"/>
                          </a:lnTo>
                          <a:lnTo>
                            <a:pt x="124" y="78"/>
                          </a:lnTo>
                          <a:lnTo>
                            <a:pt x="138" y="40"/>
                          </a:lnTo>
                          <a:lnTo>
                            <a:pt x="222" y="2"/>
                          </a:lnTo>
                          <a:lnTo>
                            <a:pt x="234" y="2"/>
                          </a:lnTo>
                          <a:lnTo>
                            <a:pt x="236" y="0"/>
                          </a:lnTo>
                          <a:lnTo>
                            <a:pt x="22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0" name="Rectangle 28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82" y="917"/>
                      <a:ext cx="6" cy="6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1" name="Freeform 2888"/>
                    <p:cNvSpPr>
                      <a:spLocks/>
                    </p:cNvSpPr>
                    <p:nvPr/>
                  </p:nvSpPr>
                  <p:spPr bwMode="auto">
                    <a:xfrm>
                      <a:off x="888" y="711"/>
                      <a:ext cx="1590" cy="974"/>
                    </a:xfrm>
                    <a:custGeom>
                      <a:avLst/>
                      <a:gdLst/>
                      <a:ahLst/>
                      <a:cxnLst>
                        <a:cxn ang="0">
                          <a:pos x="1590" y="166"/>
                        </a:cxn>
                        <a:cxn ang="0">
                          <a:pos x="1580" y="616"/>
                        </a:cxn>
                        <a:cxn ang="0">
                          <a:pos x="978" y="650"/>
                        </a:cxn>
                        <a:cxn ang="0">
                          <a:pos x="908" y="626"/>
                        </a:cxn>
                        <a:cxn ang="0">
                          <a:pos x="754" y="534"/>
                        </a:cxn>
                        <a:cxn ang="0">
                          <a:pos x="714" y="476"/>
                        </a:cxn>
                        <a:cxn ang="0">
                          <a:pos x="710" y="326"/>
                        </a:cxn>
                        <a:cxn ang="0">
                          <a:pos x="668" y="24"/>
                        </a:cxn>
                        <a:cxn ang="0">
                          <a:pos x="636" y="166"/>
                        </a:cxn>
                        <a:cxn ang="0">
                          <a:pos x="736" y="346"/>
                        </a:cxn>
                        <a:cxn ang="0">
                          <a:pos x="756" y="472"/>
                        </a:cxn>
                        <a:cxn ang="0">
                          <a:pos x="818" y="642"/>
                        </a:cxn>
                        <a:cxn ang="0">
                          <a:pos x="948" y="618"/>
                        </a:cxn>
                        <a:cxn ang="0">
                          <a:pos x="948" y="964"/>
                        </a:cxn>
                        <a:cxn ang="0">
                          <a:pos x="502" y="598"/>
                        </a:cxn>
                        <a:cxn ang="0">
                          <a:pos x="560" y="436"/>
                        </a:cxn>
                        <a:cxn ang="0">
                          <a:pos x="592" y="2"/>
                        </a:cxn>
                        <a:cxn ang="0">
                          <a:pos x="524" y="342"/>
                        </a:cxn>
                        <a:cxn ang="0">
                          <a:pos x="400" y="334"/>
                        </a:cxn>
                        <a:cxn ang="0">
                          <a:pos x="110" y="318"/>
                        </a:cxn>
                        <a:cxn ang="0">
                          <a:pos x="0" y="206"/>
                        </a:cxn>
                        <a:cxn ang="0">
                          <a:pos x="96" y="238"/>
                        </a:cxn>
                        <a:cxn ang="0">
                          <a:pos x="284" y="356"/>
                        </a:cxn>
                        <a:cxn ang="0">
                          <a:pos x="534" y="378"/>
                        </a:cxn>
                        <a:cxn ang="0">
                          <a:pos x="486" y="572"/>
                        </a:cxn>
                        <a:cxn ang="0">
                          <a:pos x="444" y="862"/>
                        </a:cxn>
                        <a:cxn ang="0">
                          <a:pos x="446" y="866"/>
                        </a:cxn>
                        <a:cxn ang="0">
                          <a:pos x="442" y="870"/>
                        </a:cxn>
                        <a:cxn ang="0">
                          <a:pos x="682" y="914"/>
                        </a:cxn>
                        <a:cxn ang="0">
                          <a:pos x="688" y="920"/>
                        </a:cxn>
                        <a:cxn ang="0">
                          <a:pos x="948" y="970"/>
                        </a:cxn>
                        <a:cxn ang="0">
                          <a:pos x="992" y="584"/>
                        </a:cxn>
                        <a:cxn ang="0">
                          <a:pos x="1584" y="624"/>
                        </a:cxn>
                        <a:cxn ang="0">
                          <a:pos x="1586" y="524"/>
                        </a:cxn>
                        <a:cxn ang="0">
                          <a:pos x="1584" y="520"/>
                        </a:cxn>
                      </a:cxnLst>
                      <a:rect l="0" t="0" r="r" b="b"/>
                      <a:pathLst>
                        <a:path w="1590" h="974">
                          <a:moveTo>
                            <a:pt x="1586" y="520"/>
                          </a:moveTo>
                          <a:lnTo>
                            <a:pt x="1590" y="166"/>
                          </a:lnTo>
                          <a:lnTo>
                            <a:pt x="1584" y="164"/>
                          </a:lnTo>
                          <a:lnTo>
                            <a:pt x="1580" y="616"/>
                          </a:lnTo>
                          <a:lnTo>
                            <a:pt x="986" y="578"/>
                          </a:lnTo>
                          <a:lnTo>
                            <a:pt x="978" y="650"/>
                          </a:lnTo>
                          <a:lnTo>
                            <a:pt x="952" y="614"/>
                          </a:lnTo>
                          <a:lnTo>
                            <a:pt x="908" y="626"/>
                          </a:lnTo>
                          <a:lnTo>
                            <a:pt x="824" y="638"/>
                          </a:lnTo>
                          <a:lnTo>
                            <a:pt x="754" y="534"/>
                          </a:lnTo>
                          <a:lnTo>
                            <a:pt x="762" y="464"/>
                          </a:lnTo>
                          <a:lnTo>
                            <a:pt x="714" y="476"/>
                          </a:lnTo>
                          <a:lnTo>
                            <a:pt x="744" y="346"/>
                          </a:lnTo>
                          <a:lnTo>
                            <a:pt x="710" y="326"/>
                          </a:lnTo>
                          <a:lnTo>
                            <a:pt x="644" y="168"/>
                          </a:lnTo>
                          <a:lnTo>
                            <a:pt x="668" y="24"/>
                          </a:lnTo>
                          <a:lnTo>
                            <a:pt x="662" y="22"/>
                          </a:lnTo>
                          <a:lnTo>
                            <a:pt x="636" y="166"/>
                          </a:lnTo>
                          <a:lnTo>
                            <a:pt x="708" y="332"/>
                          </a:lnTo>
                          <a:lnTo>
                            <a:pt x="736" y="346"/>
                          </a:lnTo>
                          <a:lnTo>
                            <a:pt x="706" y="484"/>
                          </a:lnTo>
                          <a:lnTo>
                            <a:pt x="756" y="472"/>
                          </a:lnTo>
                          <a:lnTo>
                            <a:pt x="746" y="534"/>
                          </a:lnTo>
                          <a:lnTo>
                            <a:pt x="818" y="642"/>
                          </a:lnTo>
                          <a:lnTo>
                            <a:pt x="910" y="632"/>
                          </a:lnTo>
                          <a:lnTo>
                            <a:pt x="948" y="618"/>
                          </a:lnTo>
                          <a:lnTo>
                            <a:pt x="976" y="656"/>
                          </a:lnTo>
                          <a:lnTo>
                            <a:pt x="948" y="964"/>
                          </a:lnTo>
                          <a:lnTo>
                            <a:pt x="452" y="864"/>
                          </a:lnTo>
                          <a:lnTo>
                            <a:pt x="502" y="598"/>
                          </a:lnTo>
                          <a:lnTo>
                            <a:pt x="492" y="572"/>
                          </a:lnTo>
                          <a:lnTo>
                            <a:pt x="560" y="436"/>
                          </a:lnTo>
                          <a:lnTo>
                            <a:pt x="530" y="342"/>
                          </a:lnTo>
                          <a:lnTo>
                            <a:pt x="592" y="2"/>
                          </a:lnTo>
                          <a:lnTo>
                            <a:pt x="584" y="0"/>
                          </a:lnTo>
                          <a:lnTo>
                            <a:pt x="524" y="342"/>
                          </a:lnTo>
                          <a:lnTo>
                            <a:pt x="532" y="368"/>
                          </a:lnTo>
                          <a:lnTo>
                            <a:pt x="400" y="334"/>
                          </a:lnTo>
                          <a:lnTo>
                            <a:pt x="284" y="350"/>
                          </a:lnTo>
                          <a:lnTo>
                            <a:pt x="110" y="318"/>
                          </a:lnTo>
                          <a:lnTo>
                            <a:pt x="100" y="234"/>
                          </a:lnTo>
                          <a:lnTo>
                            <a:pt x="0" y="206"/>
                          </a:lnTo>
                          <a:lnTo>
                            <a:pt x="0" y="212"/>
                          </a:lnTo>
                          <a:lnTo>
                            <a:pt x="96" y="238"/>
                          </a:lnTo>
                          <a:lnTo>
                            <a:pt x="104" y="324"/>
                          </a:lnTo>
                          <a:lnTo>
                            <a:pt x="284" y="356"/>
                          </a:lnTo>
                          <a:lnTo>
                            <a:pt x="400" y="340"/>
                          </a:lnTo>
                          <a:lnTo>
                            <a:pt x="534" y="378"/>
                          </a:lnTo>
                          <a:lnTo>
                            <a:pt x="554" y="436"/>
                          </a:lnTo>
                          <a:lnTo>
                            <a:pt x="486" y="572"/>
                          </a:lnTo>
                          <a:lnTo>
                            <a:pt x="494" y="598"/>
                          </a:lnTo>
                          <a:lnTo>
                            <a:pt x="444" y="862"/>
                          </a:lnTo>
                          <a:lnTo>
                            <a:pt x="446" y="862"/>
                          </a:lnTo>
                          <a:lnTo>
                            <a:pt x="446" y="866"/>
                          </a:lnTo>
                          <a:lnTo>
                            <a:pt x="442" y="866"/>
                          </a:lnTo>
                          <a:lnTo>
                            <a:pt x="442" y="870"/>
                          </a:lnTo>
                          <a:lnTo>
                            <a:pt x="680" y="918"/>
                          </a:lnTo>
                          <a:lnTo>
                            <a:pt x="682" y="914"/>
                          </a:lnTo>
                          <a:lnTo>
                            <a:pt x="688" y="914"/>
                          </a:lnTo>
                          <a:lnTo>
                            <a:pt x="688" y="920"/>
                          </a:lnTo>
                          <a:lnTo>
                            <a:pt x="948" y="974"/>
                          </a:lnTo>
                          <a:lnTo>
                            <a:pt x="948" y="970"/>
                          </a:lnTo>
                          <a:lnTo>
                            <a:pt x="954" y="972"/>
                          </a:lnTo>
                          <a:lnTo>
                            <a:pt x="992" y="584"/>
                          </a:lnTo>
                          <a:lnTo>
                            <a:pt x="1584" y="624"/>
                          </a:lnTo>
                          <a:lnTo>
                            <a:pt x="1584" y="624"/>
                          </a:lnTo>
                          <a:lnTo>
                            <a:pt x="1586" y="624"/>
                          </a:lnTo>
                          <a:lnTo>
                            <a:pt x="1586" y="524"/>
                          </a:lnTo>
                          <a:lnTo>
                            <a:pt x="1584" y="524"/>
                          </a:lnTo>
                          <a:lnTo>
                            <a:pt x="1584" y="520"/>
                          </a:lnTo>
                          <a:lnTo>
                            <a:pt x="1586" y="5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2" name="Rectangle 28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66" y="1433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3" name="Freeform 2890"/>
                    <p:cNvSpPr>
                      <a:spLocks/>
                    </p:cNvSpPr>
                    <p:nvPr/>
                  </p:nvSpPr>
                  <p:spPr bwMode="auto">
                    <a:xfrm>
                      <a:off x="1370" y="2791"/>
                      <a:ext cx="2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0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2" y="0"/>
                        </a:cxn>
                      </a:cxnLst>
                      <a:rect l="0" t="0" r="r" b="b"/>
                      <a:pathLst>
                        <a:path w="2">
                          <a:moveTo>
                            <a:pt x="2" y="0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4" name="Freeform 2891"/>
                    <p:cNvSpPr>
                      <a:spLocks/>
                    </p:cNvSpPr>
                    <p:nvPr/>
                  </p:nvSpPr>
                  <p:spPr bwMode="auto">
                    <a:xfrm>
                      <a:off x="1496" y="1629"/>
                      <a:ext cx="80" cy="590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0"/>
                        </a:cxn>
                        <a:cxn ang="0">
                          <a:pos x="0" y="590"/>
                        </a:cxn>
                        <a:cxn ang="0">
                          <a:pos x="4" y="590"/>
                        </a:cxn>
                        <a:cxn ang="0">
                          <a:pos x="80" y="2"/>
                        </a:cxn>
                        <a:cxn ang="0">
                          <a:pos x="72" y="0"/>
                        </a:cxn>
                      </a:cxnLst>
                      <a:rect l="0" t="0" r="r" b="b"/>
                      <a:pathLst>
                        <a:path w="80" h="590">
                          <a:moveTo>
                            <a:pt x="72" y="0"/>
                          </a:moveTo>
                          <a:lnTo>
                            <a:pt x="0" y="590"/>
                          </a:lnTo>
                          <a:lnTo>
                            <a:pt x="4" y="590"/>
                          </a:lnTo>
                          <a:lnTo>
                            <a:pt x="80" y="2"/>
                          </a:lnTo>
                          <a:lnTo>
                            <a:pt x="7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5" name="Freeform 2892"/>
                    <p:cNvSpPr>
                      <a:spLocks/>
                    </p:cNvSpPr>
                    <p:nvPr/>
                  </p:nvSpPr>
                  <p:spPr bwMode="auto">
                    <a:xfrm>
                      <a:off x="766" y="1433"/>
                      <a:ext cx="734" cy="1358"/>
                    </a:xfrm>
                    <a:custGeom>
                      <a:avLst/>
                      <a:gdLst/>
                      <a:ahLst/>
                      <a:cxnLst>
                        <a:cxn ang="0">
                          <a:pos x="618" y="1262"/>
                        </a:cxn>
                        <a:cxn ang="0">
                          <a:pos x="668" y="1154"/>
                        </a:cxn>
                        <a:cxn ang="0">
                          <a:pos x="680" y="1140"/>
                        </a:cxn>
                        <a:cxn ang="0">
                          <a:pos x="648" y="1044"/>
                        </a:cxn>
                        <a:cxn ang="0">
                          <a:pos x="678" y="896"/>
                        </a:cxn>
                        <a:cxn ang="0">
                          <a:pos x="718" y="910"/>
                        </a:cxn>
                        <a:cxn ang="0">
                          <a:pos x="734" y="790"/>
                        </a:cxn>
                        <a:cxn ang="0">
                          <a:pos x="730" y="788"/>
                        </a:cxn>
                        <a:cxn ang="0">
                          <a:pos x="730" y="786"/>
                        </a:cxn>
                        <a:cxn ang="0">
                          <a:pos x="716" y="904"/>
                        </a:cxn>
                        <a:cxn ang="0">
                          <a:pos x="676" y="892"/>
                        </a:cxn>
                        <a:cxn ang="0">
                          <a:pos x="646" y="1040"/>
                        </a:cxn>
                        <a:cxn ang="0">
                          <a:pos x="262" y="482"/>
                        </a:cxn>
                        <a:cxn ang="0">
                          <a:pos x="272" y="454"/>
                        </a:cxn>
                        <a:cxn ang="0">
                          <a:pos x="262" y="426"/>
                        </a:cxn>
                        <a:cxn ang="0">
                          <a:pos x="338" y="98"/>
                        </a:cxn>
                        <a:cxn ang="0">
                          <a:pos x="564" y="144"/>
                        </a:cxn>
                        <a:cxn ang="0">
                          <a:pos x="566" y="140"/>
                        </a:cxn>
                        <a:cxn ang="0">
                          <a:pos x="338" y="9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8"/>
                        </a:cxn>
                        <a:cxn ang="0">
                          <a:pos x="334" y="98"/>
                        </a:cxn>
                        <a:cxn ang="0">
                          <a:pos x="256" y="426"/>
                        </a:cxn>
                        <a:cxn ang="0">
                          <a:pos x="266" y="454"/>
                        </a:cxn>
                        <a:cxn ang="0">
                          <a:pos x="256" y="482"/>
                        </a:cxn>
                        <a:cxn ang="0">
                          <a:pos x="644" y="1044"/>
                        </a:cxn>
                        <a:cxn ang="0">
                          <a:pos x="674" y="1140"/>
                        </a:cxn>
                        <a:cxn ang="0">
                          <a:pos x="664" y="1150"/>
                        </a:cxn>
                        <a:cxn ang="0">
                          <a:pos x="614" y="1260"/>
                        </a:cxn>
                        <a:cxn ang="0">
                          <a:pos x="626" y="1314"/>
                        </a:cxn>
                        <a:cxn ang="0">
                          <a:pos x="600" y="1354"/>
                        </a:cxn>
                        <a:cxn ang="0">
                          <a:pos x="604" y="1358"/>
                        </a:cxn>
                        <a:cxn ang="0">
                          <a:pos x="606" y="1358"/>
                        </a:cxn>
                        <a:cxn ang="0">
                          <a:pos x="630" y="1316"/>
                        </a:cxn>
                        <a:cxn ang="0">
                          <a:pos x="618" y="1262"/>
                        </a:cxn>
                      </a:cxnLst>
                      <a:rect l="0" t="0" r="r" b="b"/>
                      <a:pathLst>
                        <a:path w="734" h="1358">
                          <a:moveTo>
                            <a:pt x="618" y="1262"/>
                          </a:moveTo>
                          <a:lnTo>
                            <a:pt x="668" y="1154"/>
                          </a:lnTo>
                          <a:lnTo>
                            <a:pt x="680" y="1140"/>
                          </a:lnTo>
                          <a:lnTo>
                            <a:pt x="648" y="1044"/>
                          </a:lnTo>
                          <a:lnTo>
                            <a:pt x="678" y="896"/>
                          </a:lnTo>
                          <a:lnTo>
                            <a:pt x="718" y="910"/>
                          </a:lnTo>
                          <a:lnTo>
                            <a:pt x="734" y="790"/>
                          </a:lnTo>
                          <a:lnTo>
                            <a:pt x="730" y="788"/>
                          </a:lnTo>
                          <a:lnTo>
                            <a:pt x="730" y="786"/>
                          </a:lnTo>
                          <a:lnTo>
                            <a:pt x="716" y="904"/>
                          </a:lnTo>
                          <a:lnTo>
                            <a:pt x="676" y="892"/>
                          </a:lnTo>
                          <a:lnTo>
                            <a:pt x="646" y="1040"/>
                          </a:lnTo>
                          <a:lnTo>
                            <a:pt x="262" y="482"/>
                          </a:lnTo>
                          <a:lnTo>
                            <a:pt x="272" y="454"/>
                          </a:lnTo>
                          <a:lnTo>
                            <a:pt x="262" y="426"/>
                          </a:lnTo>
                          <a:lnTo>
                            <a:pt x="338" y="98"/>
                          </a:lnTo>
                          <a:lnTo>
                            <a:pt x="564" y="144"/>
                          </a:lnTo>
                          <a:lnTo>
                            <a:pt x="566" y="140"/>
                          </a:lnTo>
                          <a:lnTo>
                            <a:pt x="338" y="92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8"/>
                          </a:lnTo>
                          <a:lnTo>
                            <a:pt x="334" y="98"/>
                          </a:lnTo>
                          <a:lnTo>
                            <a:pt x="256" y="426"/>
                          </a:lnTo>
                          <a:lnTo>
                            <a:pt x="266" y="454"/>
                          </a:lnTo>
                          <a:lnTo>
                            <a:pt x="256" y="482"/>
                          </a:lnTo>
                          <a:lnTo>
                            <a:pt x="644" y="1044"/>
                          </a:lnTo>
                          <a:lnTo>
                            <a:pt x="674" y="1140"/>
                          </a:lnTo>
                          <a:lnTo>
                            <a:pt x="664" y="1150"/>
                          </a:lnTo>
                          <a:lnTo>
                            <a:pt x="614" y="1260"/>
                          </a:lnTo>
                          <a:lnTo>
                            <a:pt x="626" y="1314"/>
                          </a:lnTo>
                          <a:lnTo>
                            <a:pt x="600" y="1354"/>
                          </a:lnTo>
                          <a:lnTo>
                            <a:pt x="604" y="1358"/>
                          </a:lnTo>
                          <a:lnTo>
                            <a:pt x="606" y="1358"/>
                          </a:lnTo>
                          <a:lnTo>
                            <a:pt x="630" y="1316"/>
                          </a:lnTo>
                          <a:lnTo>
                            <a:pt x="618" y="12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6" name="Freeform 2893"/>
                    <p:cNvSpPr>
                      <a:spLocks/>
                    </p:cNvSpPr>
                    <p:nvPr/>
                  </p:nvSpPr>
                  <p:spPr bwMode="auto">
                    <a:xfrm>
                      <a:off x="1330" y="1573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4" y="4"/>
                        </a:cxn>
                        <a:cxn ang="0">
                          <a:pos x="4" y="0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0"/>
                          </a:move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4" y="4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7" name="Freeform 2894"/>
                    <p:cNvSpPr>
                      <a:spLocks/>
                    </p:cNvSpPr>
                    <p:nvPr/>
                  </p:nvSpPr>
                  <p:spPr bwMode="auto">
                    <a:xfrm>
                      <a:off x="1568" y="1625"/>
                      <a:ext cx="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8" y="6"/>
                        </a:cxn>
                        <a:cxn ang="0">
                          <a:pos x="8" y="0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8" y="0"/>
                          </a:move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8" y="6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8" name="Freeform 2895"/>
                    <p:cNvSpPr>
                      <a:spLocks/>
                    </p:cNvSpPr>
                    <p:nvPr/>
                  </p:nvSpPr>
                  <p:spPr bwMode="auto">
                    <a:xfrm>
                      <a:off x="3476" y="3155"/>
                      <a:ext cx="4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0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4" y="0"/>
                        </a:cxn>
                      </a:cxnLst>
                      <a:rect l="0" t="0" r="r" b="b"/>
                      <a:pathLst>
                        <a:path w="4">
                          <a:moveTo>
                            <a:pt x="4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9" name="Freeform 2896"/>
                    <p:cNvSpPr>
                      <a:spLocks/>
                    </p:cNvSpPr>
                    <p:nvPr/>
                  </p:nvSpPr>
                  <p:spPr bwMode="auto">
                    <a:xfrm>
                      <a:off x="2174" y="2981"/>
                      <a:ext cx="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</a:cxnLst>
                      <a:rect l="0" t="0" r="r" b="b"/>
                      <a:pathLst>
                        <a:path w="2" h="4">
                          <a:moveTo>
                            <a:pt x="2" y="4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0" name="Freeform 2897"/>
                    <p:cNvSpPr>
                      <a:spLocks/>
                    </p:cNvSpPr>
                    <p:nvPr/>
                  </p:nvSpPr>
                  <p:spPr bwMode="auto">
                    <a:xfrm>
                      <a:off x="1910" y="3007"/>
                      <a:ext cx="8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8" y="2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8" h="2">
                          <a:moveTo>
                            <a:pt x="0" y="0"/>
                          </a:moveTo>
                          <a:lnTo>
                            <a:pt x="8" y="2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1" name="Freeform 2898"/>
                    <p:cNvSpPr>
                      <a:spLocks/>
                    </p:cNvSpPr>
                    <p:nvPr/>
                  </p:nvSpPr>
                  <p:spPr bwMode="auto">
                    <a:xfrm>
                      <a:off x="3410" y="2759"/>
                      <a:ext cx="92" cy="396"/>
                    </a:xfrm>
                    <a:custGeom>
                      <a:avLst/>
                      <a:gdLst/>
                      <a:ahLst/>
                      <a:cxnLst>
                        <a:cxn ang="0">
                          <a:pos x="92" y="254"/>
                        </a:cxn>
                        <a:cxn ang="0">
                          <a:pos x="24" y="134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18" y="136"/>
                        </a:cxn>
                        <a:cxn ang="0">
                          <a:pos x="88" y="254"/>
                        </a:cxn>
                        <a:cxn ang="0">
                          <a:pos x="78" y="350"/>
                        </a:cxn>
                        <a:cxn ang="0">
                          <a:pos x="64" y="394"/>
                        </a:cxn>
                        <a:cxn ang="0">
                          <a:pos x="66" y="396"/>
                        </a:cxn>
                        <a:cxn ang="0">
                          <a:pos x="70" y="396"/>
                        </a:cxn>
                        <a:cxn ang="0">
                          <a:pos x="84" y="352"/>
                        </a:cxn>
                        <a:cxn ang="0">
                          <a:pos x="92" y="254"/>
                        </a:cxn>
                      </a:cxnLst>
                      <a:rect l="0" t="0" r="r" b="b"/>
                      <a:pathLst>
                        <a:path w="92" h="396">
                          <a:moveTo>
                            <a:pt x="92" y="254"/>
                          </a:moveTo>
                          <a:lnTo>
                            <a:pt x="24" y="134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18" y="136"/>
                          </a:lnTo>
                          <a:lnTo>
                            <a:pt x="88" y="254"/>
                          </a:lnTo>
                          <a:lnTo>
                            <a:pt x="78" y="350"/>
                          </a:lnTo>
                          <a:lnTo>
                            <a:pt x="64" y="394"/>
                          </a:lnTo>
                          <a:lnTo>
                            <a:pt x="66" y="396"/>
                          </a:lnTo>
                          <a:lnTo>
                            <a:pt x="70" y="396"/>
                          </a:lnTo>
                          <a:lnTo>
                            <a:pt x="84" y="352"/>
                          </a:lnTo>
                          <a:lnTo>
                            <a:pt x="92" y="2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2" name="Rectangle 28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6" y="2219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3" name="Freeform 2900"/>
                    <p:cNvSpPr>
                      <a:spLocks/>
                    </p:cNvSpPr>
                    <p:nvPr/>
                  </p:nvSpPr>
                  <p:spPr bwMode="auto">
                    <a:xfrm>
                      <a:off x="1500" y="1335"/>
                      <a:ext cx="1918" cy="1672"/>
                    </a:xfrm>
                    <a:custGeom>
                      <a:avLst/>
                      <a:gdLst/>
                      <a:ahLst/>
                      <a:cxnLst>
                        <a:cxn ang="0">
                          <a:pos x="1038" y="1058"/>
                        </a:cxn>
                        <a:cxn ang="0">
                          <a:pos x="1320" y="1284"/>
                        </a:cxn>
                        <a:cxn ang="0">
                          <a:pos x="1796" y="1340"/>
                        </a:cxn>
                        <a:cxn ang="0">
                          <a:pos x="1910" y="1424"/>
                        </a:cxn>
                        <a:cxn ang="0">
                          <a:pos x="1918" y="1420"/>
                        </a:cxn>
                        <a:cxn ang="0">
                          <a:pos x="1874" y="1366"/>
                        </a:cxn>
                        <a:cxn ang="0">
                          <a:pos x="1864" y="1366"/>
                        </a:cxn>
                        <a:cxn ang="0">
                          <a:pos x="1798" y="1334"/>
                        </a:cxn>
                        <a:cxn ang="0">
                          <a:pos x="1326" y="1280"/>
                        </a:cxn>
                        <a:cxn ang="0">
                          <a:pos x="1058" y="1050"/>
                        </a:cxn>
                        <a:cxn ang="0">
                          <a:pos x="1830" y="954"/>
                        </a:cxn>
                        <a:cxn ang="0">
                          <a:pos x="1138" y="972"/>
                        </a:cxn>
                        <a:cxn ang="0">
                          <a:pos x="1134" y="974"/>
                        </a:cxn>
                        <a:cxn ang="0">
                          <a:pos x="1052" y="974"/>
                        </a:cxn>
                        <a:cxn ang="0">
                          <a:pos x="508" y="498"/>
                        </a:cxn>
                        <a:cxn ang="0">
                          <a:pos x="1128" y="616"/>
                        </a:cxn>
                        <a:cxn ang="0">
                          <a:pos x="1128" y="618"/>
                        </a:cxn>
                        <a:cxn ang="0">
                          <a:pos x="1734" y="610"/>
                        </a:cxn>
                        <a:cxn ang="0">
                          <a:pos x="1726" y="604"/>
                        </a:cxn>
                        <a:cxn ang="0">
                          <a:pos x="1710" y="542"/>
                        </a:cxn>
                        <a:cxn ang="0">
                          <a:pos x="1726" y="604"/>
                        </a:cxn>
                        <a:cxn ang="0">
                          <a:pos x="1126" y="518"/>
                        </a:cxn>
                        <a:cxn ang="0">
                          <a:pos x="972" y="252"/>
                        </a:cxn>
                        <a:cxn ang="0">
                          <a:pos x="972" y="248"/>
                        </a:cxn>
                        <a:cxn ang="0">
                          <a:pos x="976" y="0"/>
                        </a:cxn>
                        <a:cxn ang="0">
                          <a:pos x="974" y="0"/>
                        </a:cxn>
                        <a:cxn ang="0">
                          <a:pos x="966" y="510"/>
                        </a:cxn>
                        <a:cxn ang="0">
                          <a:pos x="316" y="468"/>
                        </a:cxn>
                        <a:cxn ang="0">
                          <a:pos x="342" y="348"/>
                        </a:cxn>
                        <a:cxn ang="0">
                          <a:pos x="336" y="350"/>
                        </a:cxn>
                        <a:cxn ang="0">
                          <a:pos x="500" y="498"/>
                        </a:cxn>
                        <a:cxn ang="0">
                          <a:pos x="0" y="884"/>
                        </a:cxn>
                        <a:cxn ang="0">
                          <a:pos x="452" y="968"/>
                        </a:cxn>
                        <a:cxn ang="0">
                          <a:pos x="418" y="1672"/>
                        </a:cxn>
                        <a:cxn ang="0">
                          <a:pos x="1050" y="982"/>
                        </a:cxn>
                        <a:cxn ang="0">
                          <a:pos x="1030" y="1050"/>
                        </a:cxn>
                        <a:cxn ang="0">
                          <a:pos x="672" y="1602"/>
                        </a:cxn>
                        <a:cxn ang="0">
                          <a:pos x="674" y="1646"/>
                        </a:cxn>
                        <a:cxn ang="0">
                          <a:pos x="676" y="1610"/>
                        </a:cxn>
                      </a:cxnLst>
                      <a:rect l="0" t="0" r="r" b="b"/>
                      <a:pathLst>
                        <a:path w="1918" h="1672">
                          <a:moveTo>
                            <a:pt x="1046" y="1620"/>
                          </a:moveTo>
                          <a:lnTo>
                            <a:pt x="1038" y="1058"/>
                          </a:lnTo>
                          <a:lnTo>
                            <a:pt x="1308" y="1048"/>
                          </a:lnTo>
                          <a:lnTo>
                            <a:pt x="1320" y="1284"/>
                          </a:lnTo>
                          <a:lnTo>
                            <a:pt x="1528" y="1352"/>
                          </a:lnTo>
                          <a:lnTo>
                            <a:pt x="1796" y="1340"/>
                          </a:lnTo>
                          <a:lnTo>
                            <a:pt x="1906" y="1386"/>
                          </a:lnTo>
                          <a:lnTo>
                            <a:pt x="1910" y="1424"/>
                          </a:lnTo>
                          <a:lnTo>
                            <a:pt x="1910" y="1420"/>
                          </a:lnTo>
                          <a:lnTo>
                            <a:pt x="1918" y="1420"/>
                          </a:lnTo>
                          <a:lnTo>
                            <a:pt x="1914" y="1382"/>
                          </a:lnTo>
                          <a:lnTo>
                            <a:pt x="1874" y="1366"/>
                          </a:lnTo>
                          <a:lnTo>
                            <a:pt x="1874" y="1370"/>
                          </a:lnTo>
                          <a:lnTo>
                            <a:pt x="1864" y="1366"/>
                          </a:lnTo>
                          <a:lnTo>
                            <a:pt x="1864" y="1362"/>
                          </a:lnTo>
                          <a:lnTo>
                            <a:pt x="1798" y="1334"/>
                          </a:lnTo>
                          <a:lnTo>
                            <a:pt x="1528" y="1348"/>
                          </a:lnTo>
                          <a:lnTo>
                            <a:pt x="1326" y="1280"/>
                          </a:lnTo>
                          <a:lnTo>
                            <a:pt x="1312" y="1042"/>
                          </a:lnTo>
                          <a:lnTo>
                            <a:pt x="1058" y="1050"/>
                          </a:lnTo>
                          <a:lnTo>
                            <a:pt x="1056" y="982"/>
                          </a:lnTo>
                          <a:lnTo>
                            <a:pt x="1830" y="954"/>
                          </a:lnTo>
                          <a:lnTo>
                            <a:pt x="1828" y="948"/>
                          </a:lnTo>
                          <a:lnTo>
                            <a:pt x="1138" y="972"/>
                          </a:lnTo>
                          <a:lnTo>
                            <a:pt x="1138" y="974"/>
                          </a:lnTo>
                          <a:lnTo>
                            <a:pt x="1134" y="974"/>
                          </a:lnTo>
                          <a:lnTo>
                            <a:pt x="1134" y="972"/>
                          </a:lnTo>
                          <a:lnTo>
                            <a:pt x="1052" y="974"/>
                          </a:lnTo>
                          <a:lnTo>
                            <a:pt x="458" y="964"/>
                          </a:lnTo>
                          <a:lnTo>
                            <a:pt x="508" y="498"/>
                          </a:lnTo>
                          <a:lnTo>
                            <a:pt x="1120" y="524"/>
                          </a:lnTo>
                          <a:lnTo>
                            <a:pt x="1128" y="616"/>
                          </a:lnTo>
                          <a:lnTo>
                            <a:pt x="1128" y="616"/>
                          </a:lnTo>
                          <a:lnTo>
                            <a:pt x="1128" y="618"/>
                          </a:lnTo>
                          <a:lnTo>
                            <a:pt x="1736" y="610"/>
                          </a:lnTo>
                          <a:lnTo>
                            <a:pt x="1734" y="610"/>
                          </a:lnTo>
                          <a:lnTo>
                            <a:pt x="1726" y="610"/>
                          </a:lnTo>
                          <a:lnTo>
                            <a:pt x="1726" y="604"/>
                          </a:lnTo>
                          <a:lnTo>
                            <a:pt x="1732" y="604"/>
                          </a:lnTo>
                          <a:lnTo>
                            <a:pt x="1710" y="542"/>
                          </a:lnTo>
                          <a:lnTo>
                            <a:pt x="1704" y="542"/>
                          </a:lnTo>
                          <a:lnTo>
                            <a:pt x="1726" y="604"/>
                          </a:lnTo>
                          <a:lnTo>
                            <a:pt x="1132" y="612"/>
                          </a:lnTo>
                          <a:lnTo>
                            <a:pt x="1126" y="518"/>
                          </a:lnTo>
                          <a:lnTo>
                            <a:pt x="968" y="514"/>
                          </a:lnTo>
                          <a:lnTo>
                            <a:pt x="972" y="252"/>
                          </a:lnTo>
                          <a:lnTo>
                            <a:pt x="972" y="252"/>
                          </a:lnTo>
                          <a:lnTo>
                            <a:pt x="972" y="248"/>
                          </a:lnTo>
                          <a:lnTo>
                            <a:pt x="972" y="248"/>
                          </a:lnTo>
                          <a:lnTo>
                            <a:pt x="976" y="0"/>
                          </a:lnTo>
                          <a:lnTo>
                            <a:pt x="974" y="0"/>
                          </a:lnTo>
                          <a:lnTo>
                            <a:pt x="974" y="0"/>
                          </a:lnTo>
                          <a:lnTo>
                            <a:pt x="972" y="0"/>
                          </a:lnTo>
                          <a:lnTo>
                            <a:pt x="966" y="510"/>
                          </a:lnTo>
                          <a:lnTo>
                            <a:pt x="508" y="496"/>
                          </a:lnTo>
                          <a:lnTo>
                            <a:pt x="316" y="468"/>
                          </a:lnTo>
                          <a:lnTo>
                            <a:pt x="344" y="348"/>
                          </a:lnTo>
                          <a:lnTo>
                            <a:pt x="342" y="348"/>
                          </a:lnTo>
                          <a:lnTo>
                            <a:pt x="342" y="352"/>
                          </a:lnTo>
                          <a:lnTo>
                            <a:pt x="336" y="350"/>
                          </a:lnTo>
                          <a:lnTo>
                            <a:pt x="312" y="472"/>
                          </a:lnTo>
                          <a:lnTo>
                            <a:pt x="500" y="498"/>
                          </a:lnTo>
                          <a:lnTo>
                            <a:pt x="452" y="964"/>
                          </a:lnTo>
                          <a:lnTo>
                            <a:pt x="0" y="884"/>
                          </a:lnTo>
                          <a:lnTo>
                            <a:pt x="0" y="888"/>
                          </a:lnTo>
                          <a:lnTo>
                            <a:pt x="452" y="968"/>
                          </a:lnTo>
                          <a:lnTo>
                            <a:pt x="410" y="1672"/>
                          </a:lnTo>
                          <a:lnTo>
                            <a:pt x="418" y="1672"/>
                          </a:lnTo>
                          <a:lnTo>
                            <a:pt x="458" y="968"/>
                          </a:lnTo>
                          <a:lnTo>
                            <a:pt x="1050" y="982"/>
                          </a:lnTo>
                          <a:lnTo>
                            <a:pt x="1050" y="1050"/>
                          </a:lnTo>
                          <a:lnTo>
                            <a:pt x="1030" y="1050"/>
                          </a:lnTo>
                          <a:lnTo>
                            <a:pt x="1038" y="1610"/>
                          </a:lnTo>
                          <a:lnTo>
                            <a:pt x="672" y="1602"/>
                          </a:lnTo>
                          <a:lnTo>
                            <a:pt x="670" y="1642"/>
                          </a:lnTo>
                          <a:lnTo>
                            <a:pt x="674" y="1646"/>
                          </a:lnTo>
                          <a:lnTo>
                            <a:pt x="676" y="1648"/>
                          </a:lnTo>
                          <a:lnTo>
                            <a:pt x="676" y="1610"/>
                          </a:lnTo>
                          <a:lnTo>
                            <a:pt x="1046" y="16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4" name="Freeform 2901"/>
                    <p:cNvSpPr>
                      <a:spLocks/>
                    </p:cNvSpPr>
                    <p:nvPr/>
                  </p:nvSpPr>
                  <p:spPr bwMode="auto">
                    <a:xfrm>
                      <a:off x="3104" y="1481"/>
                      <a:ext cx="106" cy="394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136"/>
                        </a:cxn>
                        <a:cxn ang="0">
                          <a:pos x="8" y="0"/>
                        </a:cxn>
                        <a:cxn ang="0">
                          <a:pos x="0" y="2"/>
                        </a:cxn>
                        <a:cxn ang="0">
                          <a:pos x="4" y="140"/>
                        </a:cxn>
                        <a:cxn ang="0">
                          <a:pos x="98" y="394"/>
                        </a:cxn>
                        <a:cxn ang="0">
                          <a:pos x="106" y="394"/>
                        </a:cxn>
                        <a:cxn ang="0">
                          <a:pos x="12" y="136"/>
                        </a:cxn>
                      </a:cxnLst>
                      <a:rect l="0" t="0" r="r" b="b"/>
                      <a:pathLst>
                        <a:path w="106" h="394">
                          <a:moveTo>
                            <a:pt x="12" y="136"/>
                          </a:moveTo>
                          <a:lnTo>
                            <a:pt x="8" y="0"/>
                          </a:lnTo>
                          <a:lnTo>
                            <a:pt x="0" y="2"/>
                          </a:lnTo>
                          <a:lnTo>
                            <a:pt x="4" y="140"/>
                          </a:lnTo>
                          <a:lnTo>
                            <a:pt x="98" y="394"/>
                          </a:lnTo>
                          <a:lnTo>
                            <a:pt x="106" y="394"/>
                          </a:lnTo>
                          <a:lnTo>
                            <a:pt x="12" y="13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5" name="Freeform 2902"/>
                    <p:cNvSpPr>
                      <a:spLocks/>
                    </p:cNvSpPr>
                    <p:nvPr/>
                  </p:nvSpPr>
                  <p:spPr bwMode="auto">
                    <a:xfrm>
                      <a:off x="3014" y="847"/>
                      <a:ext cx="98" cy="634"/>
                    </a:xfrm>
                    <a:custGeom>
                      <a:avLst/>
                      <a:gdLst/>
                      <a:ahLst/>
                      <a:cxnLst>
                        <a:cxn ang="0">
                          <a:pos x="98" y="626"/>
                        </a:cxn>
                        <a:cxn ang="0">
                          <a:pos x="92" y="448"/>
                        </a:cxn>
                        <a:cxn ang="0">
                          <a:pos x="62" y="410"/>
                        </a:cxn>
                        <a:cxn ang="0">
                          <a:pos x="80" y="378"/>
                        </a:cxn>
                        <a:cxn ang="0">
                          <a:pos x="6" y="2"/>
                        </a:cxn>
                        <a:cxn ang="0">
                          <a:pos x="0" y="0"/>
                        </a:cxn>
                        <a:cxn ang="0">
                          <a:pos x="74" y="378"/>
                        </a:cxn>
                        <a:cxn ang="0">
                          <a:pos x="54" y="410"/>
                        </a:cxn>
                        <a:cxn ang="0">
                          <a:pos x="84" y="448"/>
                        </a:cxn>
                        <a:cxn ang="0">
                          <a:pos x="90" y="634"/>
                        </a:cxn>
                        <a:cxn ang="0">
                          <a:pos x="90" y="626"/>
                        </a:cxn>
                        <a:cxn ang="0">
                          <a:pos x="98" y="626"/>
                        </a:cxn>
                      </a:cxnLst>
                      <a:rect l="0" t="0" r="r" b="b"/>
                      <a:pathLst>
                        <a:path w="98" h="634">
                          <a:moveTo>
                            <a:pt x="98" y="626"/>
                          </a:moveTo>
                          <a:lnTo>
                            <a:pt x="92" y="448"/>
                          </a:lnTo>
                          <a:lnTo>
                            <a:pt x="62" y="410"/>
                          </a:lnTo>
                          <a:lnTo>
                            <a:pt x="80" y="378"/>
                          </a:lnTo>
                          <a:lnTo>
                            <a:pt x="6" y="2"/>
                          </a:lnTo>
                          <a:lnTo>
                            <a:pt x="0" y="0"/>
                          </a:lnTo>
                          <a:lnTo>
                            <a:pt x="74" y="378"/>
                          </a:lnTo>
                          <a:lnTo>
                            <a:pt x="54" y="410"/>
                          </a:lnTo>
                          <a:lnTo>
                            <a:pt x="84" y="448"/>
                          </a:lnTo>
                          <a:lnTo>
                            <a:pt x="90" y="634"/>
                          </a:lnTo>
                          <a:lnTo>
                            <a:pt x="90" y="626"/>
                          </a:lnTo>
                          <a:lnTo>
                            <a:pt x="98" y="6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6" name="Rectangle 29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28" y="1951"/>
                      <a:ext cx="1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7" name="Rectangle 29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34" y="2307"/>
                      <a:ext cx="4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8" name="Freeform 2905"/>
                    <p:cNvSpPr>
                      <a:spLocks/>
                    </p:cNvSpPr>
                    <p:nvPr/>
                  </p:nvSpPr>
                  <p:spPr bwMode="auto">
                    <a:xfrm>
                      <a:off x="3202" y="1875"/>
                      <a:ext cx="8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2" y="2"/>
                        </a:cxn>
                        <a:cxn ang="0">
                          <a:pos x="8" y="2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8" h="2">
                          <a:moveTo>
                            <a:pt x="0" y="0"/>
                          </a:moveTo>
                          <a:lnTo>
                            <a:pt x="2" y="2"/>
                          </a:lnTo>
                          <a:lnTo>
                            <a:pt x="8" y="2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9" name="Freeform 2906"/>
                    <p:cNvSpPr>
                      <a:spLocks/>
                    </p:cNvSpPr>
                    <p:nvPr/>
                  </p:nvSpPr>
                  <p:spPr bwMode="auto">
                    <a:xfrm>
                      <a:off x="1836" y="1681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6"/>
                        </a:cxn>
                        <a:cxn ang="0">
                          <a:pos x="6" y="2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0" y="4"/>
                          </a:moveTo>
                          <a:lnTo>
                            <a:pt x="6" y="6"/>
                          </a:lnTo>
                          <a:lnTo>
                            <a:pt x="6" y="2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0" name="Rectangle 29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72" y="1335"/>
                      <a:ext cx="2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1" name="Freeform 2908"/>
                    <p:cNvSpPr>
                      <a:spLocks/>
                    </p:cNvSpPr>
                    <p:nvPr/>
                  </p:nvSpPr>
                  <p:spPr bwMode="auto">
                    <a:xfrm>
                      <a:off x="1496" y="2219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4" y="4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4" y="4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2" name="Freeform 2909"/>
                    <p:cNvSpPr>
                      <a:spLocks/>
                    </p:cNvSpPr>
                    <p:nvPr/>
                  </p:nvSpPr>
                  <p:spPr bwMode="auto">
                    <a:xfrm>
                      <a:off x="2472" y="1581"/>
                      <a:ext cx="644" cy="62"/>
                    </a:xfrm>
                    <a:custGeom>
                      <a:avLst/>
                      <a:gdLst/>
                      <a:ahLst/>
                      <a:cxnLst>
                        <a:cxn ang="0">
                          <a:pos x="644" y="62"/>
                        </a:cxn>
                        <a:cxn ang="0">
                          <a:pos x="642" y="54"/>
                        </a:cxn>
                        <a:cxn ang="0">
                          <a:pos x="474" y="0"/>
                        </a:cxn>
                        <a:cxn ang="0">
                          <a:pos x="0" y="2"/>
                        </a:cxn>
                        <a:cxn ang="0">
                          <a:pos x="0" y="6"/>
                        </a:cxn>
                        <a:cxn ang="0">
                          <a:pos x="474" y="4"/>
                        </a:cxn>
                        <a:cxn ang="0">
                          <a:pos x="644" y="62"/>
                        </a:cxn>
                      </a:cxnLst>
                      <a:rect l="0" t="0" r="r" b="b"/>
                      <a:pathLst>
                        <a:path w="644" h="62">
                          <a:moveTo>
                            <a:pt x="644" y="62"/>
                          </a:moveTo>
                          <a:lnTo>
                            <a:pt x="642" y="54"/>
                          </a:lnTo>
                          <a:lnTo>
                            <a:pt x="474" y="0"/>
                          </a:lnTo>
                          <a:lnTo>
                            <a:pt x="0" y="2"/>
                          </a:lnTo>
                          <a:lnTo>
                            <a:pt x="0" y="6"/>
                          </a:lnTo>
                          <a:lnTo>
                            <a:pt x="474" y="4"/>
                          </a:lnTo>
                          <a:lnTo>
                            <a:pt x="644" y="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3" name="Rectangle 29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72" y="1583"/>
                      <a:ext cx="1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4" name="Freeform 2911"/>
                    <p:cNvSpPr>
                      <a:spLocks/>
                    </p:cNvSpPr>
                    <p:nvPr/>
                  </p:nvSpPr>
                  <p:spPr bwMode="auto">
                    <a:xfrm>
                      <a:off x="3896" y="1623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4"/>
                        </a:cxn>
                        <a:cxn ang="0">
                          <a:pos x="4" y="4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  <a:cxn ang="0">
                          <a:pos x="2" y="6"/>
                        </a:cxn>
                        <a:cxn ang="0">
                          <a:pos x="4" y="4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4" y="4"/>
                          </a:moveTo>
                          <a:lnTo>
                            <a:pt x="4" y="4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lnTo>
                            <a:pt x="2" y="6"/>
                          </a:lnTo>
                          <a:lnTo>
                            <a:pt x="4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5" name="Freeform 2912"/>
                    <p:cNvSpPr>
                      <a:spLocks/>
                    </p:cNvSpPr>
                    <p:nvPr/>
                  </p:nvSpPr>
                  <p:spPr bwMode="auto">
                    <a:xfrm>
                      <a:off x="3440" y="1043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4"/>
                        </a:cxn>
                        <a:cxn ang="0">
                          <a:pos x="0" y="6"/>
                        </a:cxn>
                        <a:cxn ang="0">
                          <a:pos x="4" y="6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6" y="0"/>
                          </a:moveTo>
                          <a:lnTo>
                            <a:pt x="0" y="4"/>
                          </a:lnTo>
                          <a:lnTo>
                            <a:pt x="0" y="6"/>
                          </a:lnTo>
                          <a:lnTo>
                            <a:pt x="4" y="6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6" name="Freeform 2913"/>
                    <p:cNvSpPr>
                      <a:spLocks/>
                    </p:cNvSpPr>
                    <p:nvPr/>
                  </p:nvSpPr>
                  <p:spPr bwMode="auto">
                    <a:xfrm>
                      <a:off x="3362" y="1049"/>
                      <a:ext cx="576" cy="118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30"/>
                        </a:cxn>
                        <a:cxn ang="0">
                          <a:pos x="30" y="268"/>
                        </a:cxn>
                        <a:cxn ang="0">
                          <a:pos x="168" y="352"/>
                        </a:cxn>
                        <a:cxn ang="0">
                          <a:pos x="178" y="410"/>
                        </a:cxn>
                        <a:cxn ang="0">
                          <a:pos x="194" y="484"/>
                        </a:cxn>
                        <a:cxn ang="0">
                          <a:pos x="266" y="554"/>
                        </a:cxn>
                        <a:cxn ang="0">
                          <a:pos x="274" y="610"/>
                        </a:cxn>
                        <a:cxn ang="0">
                          <a:pos x="214" y="676"/>
                        </a:cxn>
                        <a:cxn ang="0">
                          <a:pos x="234" y="716"/>
                        </a:cxn>
                        <a:cxn ang="0">
                          <a:pos x="194" y="786"/>
                        </a:cxn>
                        <a:cxn ang="0">
                          <a:pos x="194" y="816"/>
                        </a:cxn>
                        <a:cxn ang="0">
                          <a:pos x="196" y="816"/>
                        </a:cxn>
                        <a:cxn ang="0">
                          <a:pos x="196" y="820"/>
                        </a:cxn>
                        <a:cxn ang="0">
                          <a:pos x="194" y="820"/>
                        </a:cxn>
                        <a:cxn ang="0">
                          <a:pos x="194" y="834"/>
                        </a:cxn>
                        <a:cxn ang="0">
                          <a:pos x="292" y="960"/>
                        </a:cxn>
                        <a:cxn ang="0">
                          <a:pos x="324" y="960"/>
                        </a:cxn>
                        <a:cxn ang="0">
                          <a:pos x="324" y="1040"/>
                        </a:cxn>
                        <a:cxn ang="0">
                          <a:pos x="404" y="1098"/>
                        </a:cxn>
                        <a:cxn ang="0">
                          <a:pos x="434" y="1180"/>
                        </a:cxn>
                        <a:cxn ang="0">
                          <a:pos x="456" y="1136"/>
                        </a:cxn>
                        <a:cxn ang="0">
                          <a:pos x="506" y="1162"/>
                        </a:cxn>
                        <a:cxn ang="0">
                          <a:pos x="548" y="1106"/>
                        </a:cxn>
                        <a:cxn ang="0">
                          <a:pos x="560" y="1024"/>
                        </a:cxn>
                        <a:cxn ang="0">
                          <a:pos x="576" y="942"/>
                        </a:cxn>
                        <a:cxn ang="0">
                          <a:pos x="538" y="578"/>
                        </a:cxn>
                        <a:cxn ang="0">
                          <a:pos x="536" y="580"/>
                        </a:cxn>
                        <a:cxn ang="0">
                          <a:pos x="534" y="578"/>
                        </a:cxn>
                        <a:cxn ang="0">
                          <a:pos x="574" y="942"/>
                        </a:cxn>
                        <a:cxn ang="0">
                          <a:pos x="554" y="1024"/>
                        </a:cxn>
                        <a:cxn ang="0">
                          <a:pos x="546" y="1106"/>
                        </a:cxn>
                        <a:cxn ang="0">
                          <a:pos x="506" y="1158"/>
                        </a:cxn>
                        <a:cxn ang="0">
                          <a:pos x="456" y="1130"/>
                        </a:cxn>
                        <a:cxn ang="0">
                          <a:pos x="434" y="1172"/>
                        </a:cxn>
                        <a:cxn ang="0">
                          <a:pos x="406" y="1094"/>
                        </a:cxn>
                        <a:cxn ang="0">
                          <a:pos x="328" y="1040"/>
                        </a:cxn>
                        <a:cxn ang="0">
                          <a:pos x="328" y="956"/>
                        </a:cxn>
                        <a:cxn ang="0">
                          <a:pos x="294" y="956"/>
                        </a:cxn>
                        <a:cxn ang="0">
                          <a:pos x="198" y="834"/>
                        </a:cxn>
                        <a:cxn ang="0">
                          <a:pos x="198" y="786"/>
                        </a:cxn>
                        <a:cxn ang="0">
                          <a:pos x="240" y="716"/>
                        </a:cxn>
                        <a:cxn ang="0">
                          <a:pos x="220" y="676"/>
                        </a:cxn>
                        <a:cxn ang="0">
                          <a:pos x="276" y="610"/>
                        </a:cxn>
                        <a:cxn ang="0">
                          <a:pos x="268" y="550"/>
                        </a:cxn>
                        <a:cxn ang="0">
                          <a:pos x="198" y="484"/>
                        </a:cxn>
                        <a:cxn ang="0">
                          <a:pos x="170" y="350"/>
                        </a:cxn>
                        <a:cxn ang="0">
                          <a:pos x="32" y="268"/>
                        </a:cxn>
                        <a:cxn ang="0">
                          <a:pos x="4" y="134"/>
                        </a:cxn>
                        <a:cxn ang="0">
                          <a:pos x="40" y="92"/>
                        </a:cxn>
                        <a:cxn ang="0">
                          <a:pos x="82" y="0"/>
                        </a:cxn>
                        <a:cxn ang="0">
                          <a:pos x="78" y="0"/>
                        </a:cxn>
                        <a:cxn ang="0">
                          <a:pos x="40" y="88"/>
                        </a:cxn>
                        <a:cxn ang="0">
                          <a:pos x="0" y="130"/>
                        </a:cxn>
                      </a:cxnLst>
                      <a:rect l="0" t="0" r="r" b="b"/>
                      <a:pathLst>
                        <a:path w="576" h="1180">
                          <a:moveTo>
                            <a:pt x="0" y="130"/>
                          </a:moveTo>
                          <a:lnTo>
                            <a:pt x="30" y="268"/>
                          </a:lnTo>
                          <a:lnTo>
                            <a:pt x="168" y="352"/>
                          </a:lnTo>
                          <a:lnTo>
                            <a:pt x="178" y="410"/>
                          </a:lnTo>
                          <a:lnTo>
                            <a:pt x="194" y="484"/>
                          </a:lnTo>
                          <a:lnTo>
                            <a:pt x="266" y="554"/>
                          </a:lnTo>
                          <a:lnTo>
                            <a:pt x="274" y="610"/>
                          </a:lnTo>
                          <a:lnTo>
                            <a:pt x="214" y="676"/>
                          </a:lnTo>
                          <a:lnTo>
                            <a:pt x="234" y="716"/>
                          </a:lnTo>
                          <a:lnTo>
                            <a:pt x="194" y="786"/>
                          </a:lnTo>
                          <a:lnTo>
                            <a:pt x="194" y="816"/>
                          </a:lnTo>
                          <a:lnTo>
                            <a:pt x="196" y="816"/>
                          </a:lnTo>
                          <a:lnTo>
                            <a:pt x="196" y="820"/>
                          </a:lnTo>
                          <a:lnTo>
                            <a:pt x="194" y="820"/>
                          </a:lnTo>
                          <a:lnTo>
                            <a:pt x="194" y="834"/>
                          </a:lnTo>
                          <a:lnTo>
                            <a:pt x="292" y="960"/>
                          </a:lnTo>
                          <a:lnTo>
                            <a:pt x="324" y="960"/>
                          </a:lnTo>
                          <a:lnTo>
                            <a:pt x="324" y="1040"/>
                          </a:lnTo>
                          <a:lnTo>
                            <a:pt x="404" y="1098"/>
                          </a:lnTo>
                          <a:lnTo>
                            <a:pt x="434" y="1180"/>
                          </a:lnTo>
                          <a:lnTo>
                            <a:pt x="456" y="1136"/>
                          </a:lnTo>
                          <a:lnTo>
                            <a:pt x="506" y="1162"/>
                          </a:lnTo>
                          <a:lnTo>
                            <a:pt x="548" y="1106"/>
                          </a:lnTo>
                          <a:lnTo>
                            <a:pt x="560" y="1024"/>
                          </a:lnTo>
                          <a:lnTo>
                            <a:pt x="576" y="942"/>
                          </a:lnTo>
                          <a:lnTo>
                            <a:pt x="538" y="578"/>
                          </a:lnTo>
                          <a:lnTo>
                            <a:pt x="536" y="580"/>
                          </a:lnTo>
                          <a:lnTo>
                            <a:pt x="534" y="578"/>
                          </a:lnTo>
                          <a:lnTo>
                            <a:pt x="574" y="942"/>
                          </a:lnTo>
                          <a:lnTo>
                            <a:pt x="554" y="1024"/>
                          </a:lnTo>
                          <a:lnTo>
                            <a:pt x="546" y="1106"/>
                          </a:lnTo>
                          <a:lnTo>
                            <a:pt x="506" y="1158"/>
                          </a:lnTo>
                          <a:lnTo>
                            <a:pt x="456" y="1130"/>
                          </a:lnTo>
                          <a:lnTo>
                            <a:pt x="434" y="1172"/>
                          </a:lnTo>
                          <a:lnTo>
                            <a:pt x="406" y="1094"/>
                          </a:lnTo>
                          <a:lnTo>
                            <a:pt x="328" y="1040"/>
                          </a:lnTo>
                          <a:lnTo>
                            <a:pt x="328" y="956"/>
                          </a:lnTo>
                          <a:lnTo>
                            <a:pt x="294" y="956"/>
                          </a:lnTo>
                          <a:lnTo>
                            <a:pt x="198" y="834"/>
                          </a:lnTo>
                          <a:lnTo>
                            <a:pt x="198" y="786"/>
                          </a:lnTo>
                          <a:lnTo>
                            <a:pt x="240" y="716"/>
                          </a:lnTo>
                          <a:lnTo>
                            <a:pt x="220" y="676"/>
                          </a:lnTo>
                          <a:lnTo>
                            <a:pt x="276" y="610"/>
                          </a:lnTo>
                          <a:lnTo>
                            <a:pt x="268" y="550"/>
                          </a:lnTo>
                          <a:lnTo>
                            <a:pt x="198" y="484"/>
                          </a:lnTo>
                          <a:lnTo>
                            <a:pt x="170" y="350"/>
                          </a:lnTo>
                          <a:lnTo>
                            <a:pt x="32" y="268"/>
                          </a:lnTo>
                          <a:lnTo>
                            <a:pt x="4" y="134"/>
                          </a:lnTo>
                          <a:lnTo>
                            <a:pt x="40" y="92"/>
                          </a:lnTo>
                          <a:lnTo>
                            <a:pt x="82" y="0"/>
                          </a:lnTo>
                          <a:lnTo>
                            <a:pt x="78" y="0"/>
                          </a:lnTo>
                          <a:lnTo>
                            <a:pt x="40" y="88"/>
                          </a:lnTo>
                          <a:lnTo>
                            <a:pt x="0" y="13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7" name="Rectangle 29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6" y="1865"/>
                      <a:ext cx="2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8" name="Freeform 2915"/>
                    <p:cNvSpPr>
                      <a:spLocks/>
                    </p:cNvSpPr>
                    <p:nvPr/>
                  </p:nvSpPr>
                  <p:spPr bwMode="auto">
                    <a:xfrm>
                      <a:off x="3112" y="1457"/>
                      <a:ext cx="428" cy="24"/>
                    </a:xfrm>
                    <a:custGeom>
                      <a:avLst/>
                      <a:gdLst/>
                      <a:ahLst/>
                      <a:cxnLst>
                        <a:cxn ang="0">
                          <a:pos x="428" y="6"/>
                        </a:cxn>
                        <a:cxn ang="0">
                          <a:pos x="426" y="0"/>
                        </a:cxn>
                        <a:cxn ang="0">
                          <a:pos x="0" y="16"/>
                        </a:cxn>
                        <a:cxn ang="0">
                          <a:pos x="0" y="24"/>
                        </a:cxn>
                        <a:cxn ang="0">
                          <a:pos x="428" y="6"/>
                        </a:cxn>
                      </a:cxnLst>
                      <a:rect l="0" t="0" r="r" b="b"/>
                      <a:pathLst>
                        <a:path w="428" h="24">
                          <a:moveTo>
                            <a:pt x="428" y="6"/>
                          </a:moveTo>
                          <a:lnTo>
                            <a:pt x="426" y="0"/>
                          </a:lnTo>
                          <a:lnTo>
                            <a:pt x="0" y="16"/>
                          </a:lnTo>
                          <a:lnTo>
                            <a:pt x="0" y="24"/>
                          </a:lnTo>
                          <a:lnTo>
                            <a:pt x="428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9" name="Freeform 2916"/>
                    <p:cNvSpPr>
                      <a:spLocks/>
                    </p:cNvSpPr>
                    <p:nvPr/>
                  </p:nvSpPr>
                  <p:spPr bwMode="auto">
                    <a:xfrm>
                      <a:off x="3104" y="1481"/>
                      <a:ext cx="1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0" y="2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h="2">
                          <a:moveTo>
                            <a:pt x="0" y="2"/>
                          </a:moveTo>
                          <a:lnTo>
                            <a:pt x="0" y="2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0" name="Freeform 2917"/>
                    <p:cNvSpPr>
                      <a:spLocks/>
                    </p:cNvSpPr>
                    <p:nvPr/>
                  </p:nvSpPr>
                  <p:spPr bwMode="auto">
                    <a:xfrm>
                      <a:off x="3104" y="1473"/>
                      <a:ext cx="8" cy="10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0" y="8"/>
                        </a:cxn>
                        <a:cxn ang="0">
                          <a:pos x="0" y="10"/>
                        </a:cxn>
                        <a:cxn ang="0">
                          <a:pos x="8" y="8"/>
                        </a:cxn>
                        <a:cxn ang="0">
                          <a:pos x="8" y="0"/>
                        </a:cxn>
                      </a:cxnLst>
                      <a:rect l="0" t="0" r="r" b="b"/>
                      <a:pathLst>
                        <a:path w="8" h="10">
                          <a:moveTo>
                            <a:pt x="8" y="0"/>
                          </a:moveTo>
                          <a:lnTo>
                            <a:pt x="0" y="0"/>
                          </a:lnTo>
                          <a:lnTo>
                            <a:pt x="0" y="8"/>
                          </a:lnTo>
                          <a:lnTo>
                            <a:pt x="0" y="10"/>
                          </a:lnTo>
                          <a:lnTo>
                            <a:pt x="8" y="8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1" name="Freeform 2918"/>
                    <p:cNvSpPr>
                      <a:spLocks/>
                    </p:cNvSpPr>
                    <p:nvPr/>
                  </p:nvSpPr>
                  <p:spPr bwMode="auto">
                    <a:xfrm>
                      <a:off x="2474" y="1229"/>
                      <a:ext cx="61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12" y="0"/>
                        </a:cxn>
                        <a:cxn ang="0">
                          <a:pos x="0" y="2"/>
                        </a:cxn>
                        <a:cxn ang="0">
                          <a:pos x="0" y="6"/>
                        </a:cxn>
                        <a:cxn ang="0">
                          <a:pos x="610" y="4"/>
                        </a:cxn>
                        <a:cxn ang="0">
                          <a:pos x="612" y="0"/>
                        </a:cxn>
                      </a:cxnLst>
                      <a:rect l="0" t="0" r="r" b="b"/>
                      <a:pathLst>
                        <a:path w="612" h="6">
                          <a:moveTo>
                            <a:pt x="612" y="0"/>
                          </a:moveTo>
                          <a:lnTo>
                            <a:pt x="0" y="2"/>
                          </a:lnTo>
                          <a:lnTo>
                            <a:pt x="0" y="6"/>
                          </a:lnTo>
                          <a:lnTo>
                            <a:pt x="610" y="4"/>
                          </a:lnTo>
                          <a:lnTo>
                            <a:pt x="61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2" name="Rectangle 29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72" y="1231"/>
                      <a:ext cx="2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3" name="Freeform 2920"/>
                    <p:cNvSpPr>
                      <a:spLocks/>
                    </p:cNvSpPr>
                    <p:nvPr/>
                  </p:nvSpPr>
                  <p:spPr bwMode="auto">
                    <a:xfrm>
                      <a:off x="3808" y="1181"/>
                      <a:ext cx="1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4"/>
                        </a:cxn>
                        <a:cxn ang="0">
                          <a:pos x="14" y="4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  <a:cxn ang="0">
                          <a:pos x="4" y="4"/>
                        </a:cxn>
                      </a:cxnLst>
                      <a:rect l="0" t="0" r="r" b="b"/>
                      <a:pathLst>
                        <a:path w="14" h="4">
                          <a:moveTo>
                            <a:pt x="4" y="4"/>
                          </a:moveTo>
                          <a:lnTo>
                            <a:pt x="14" y="4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lnTo>
                            <a:pt x="4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4" name="Freeform 2921"/>
                    <p:cNvSpPr>
                      <a:spLocks/>
                    </p:cNvSpPr>
                    <p:nvPr/>
                  </p:nvSpPr>
                  <p:spPr bwMode="auto">
                    <a:xfrm>
                      <a:off x="3540" y="1063"/>
                      <a:ext cx="272" cy="122"/>
                    </a:xfrm>
                    <a:custGeom>
                      <a:avLst/>
                      <a:gdLst/>
                      <a:ahLst/>
                      <a:cxnLst>
                        <a:cxn ang="0">
                          <a:pos x="230" y="84"/>
                        </a:cxn>
                        <a:cxn ang="0">
                          <a:pos x="240" y="122"/>
                        </a:cxn>
                        <a:cxn ang="0">
                          <a:pos x="272" y="122"/>
                        </a:cxn>
                        <a:cxn ang="0">
                          <a:pos x="268" y="122"/>
                        </a:cxn>
                        <a:cxn ang="0">
                          <a:pos x="268" y="118"/>
                        </a:cxn>
                        <a:cxn ang="0">
                          <a:pos x="242" y="118"/>
                        </a:cxn>
                        <a:cxn ang="0">
                          <a:pos x="236" y="80"/>
                        </a:cxn>
                        <a:cxn ang="0">
                          <a:pos x="24" y="52"/>
                        </a:cxn>
                        <a:cxn ang="0">
                          <a:pos x="6" y="0"/>
                        </a:cxn>
                        <a:cxn ang="0">
                          <a:pos x="0" y="0"/>
                        </a:cxn>
                        <a:cxn ang="0">
                          <a:pos x="22" y="58"/>
                        </a:cxn>
                        <a:cxn ang="0">
                          <a:pos x="230" y="84"/>
                        </a:cxn>
                      </a:cxnLst>
                      <a:rect l="0" t="0" r="r" b="b"/>
                      <a:pathLst>
                        <a:path w="272" h="122">
                          <a:moveTo>
                            <a:pt x="230" y="84"/>
                          </a:moveTo>
                          <a:lnTo>
                            <a:pt x="240" y="122"/>
                          </a:lnTo>
                          <a:lnTo>
                            <a:pt x="272" y="122"/>
                          </a:lnTo>
                          <a:lnTo>
                            <a:pt x="268" y="122"/>
                          </a:lnTo>
                          <a:lnTo>
                            <a:pt x="268" y="118"/>
                          </a:lnTo>
                          <a:lnTo>
                            <a:pt x="242" y="118"/>
                          </a:lnTo>
                          <a:lnTo>
                            <a:pt x="236" y="80"/>
                          </a:lnTo>
                          <a:lnTo>
                            <a:pt x="24" y="52"/>
                          </a:lnTo>
                          <a:lnTo>
                            <a:pt x="6" y="0"/>
                          </a:lnTo>
                          <a:lnTo>
                            <a:pt x="0" y="0"/>
                          </a:lnTo>
                          <a:lnTo>
                            <a:pt x="22" y="58"/>
                          </a:lnTo>
                          <a:lnTo>
                            <a:pt x="230" y="8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5" name="Freeform 2922"/>
                    <p:cNvSpPr>
                      <a:spLocks/>
                    </p:cNvSpPr>
                    <p:nvPr/>
                  </p:nvSpPr>
                  <p:spPr bwMode="auto">
                    <a:xfrm>
                      <a:off x="3232" y="1939"/>
                      <a:ext cx="142" cy="762"/>
                    </a:xfrm>
                    <a:custGeom>
                      <a:avLst/>
                      <a:gdLst/>
                      <a:ahLst/>
                      <a:cxnLst>
                        <a:cxn ang="0">
                          <a:pos x="28" y="66"/>
                        </a:cxn>
                        <a:cxn ang="0">
                          <a:pos x="46" y="0"/>
                        </a:cxn>
                        <a:cxn ang="0">
                          <a:pos x="0" y="0"/>
                        </a:cxn>
                        <a:cxn ang="0">
                          <a:pos x="2" y="6"/>
                        </a:cxn>
                        <a:cxn ang="0">
                          <a:pos x="38" y="6"/>
                        </a:cxn>
                        <a:cxn ang="0">
                          <a:pos x="22" y="68"/>
                        </a:cxn>
                        <a:cxn ang="0">
                          <a:pos x="76" y="96"/>
                        </a:cxn>
                        <a:cxn ang="0">
                          <a:pos x="96" y="344"/>
                        </a:cxn>
                        <a:cxn ang="0">
                          <a:pos x="102" y="344"/>
                        </a:cxn>
                        <a:cxn ang="0">
                          <a:pos x="100" y="350"/>
                        </a:cxn>
                        <a:cxn ang="0">
                          <a:pos x="98" y="350"/>
                        </a:cxn>
                        <a:cxn ang="0">
                          <a:pos x="132" y="758"/>
                        </a:cxn>
                        <a:cxn ang="0">
                          <a:pos x="142" y="762"/>
                        </a:cxn>
                        <a:cxn ang="0">
                          <a:pos x="110" y="404"/>
                        </a:cxn>
                        <a:cxn ang="0">
                          <a:pos x="106" y="404"/>
                        </a:cxn>
                        <a:cxn ang="0">
                          <a:pos x="106" y="400"/>
                        </a:cxn>
                        <a:cxn ang="0">
                          <a:pos x="110" y="400"/>
                        </a:cxn>
                        <a:cxn ang="0">
                          <a:pos x="82" y="90"/>
                        </a:cxn>
                        <a:cxn ang="0">
                          <a:pos x="28" y="66"/>
                        </a:cxn>
                      </a:cxnLst>
                      <a:rect l="0" t="0" r="r" b="b"/>
                      <a:pathLst>
                        <a:path w="142" h="762">
                          <a:moveTo>
                            <a:pt x="28" y="66"/>
                          </a:moveTo>
                          <a:lnTo>
                            <a:pt x="46" y="0"/>
                          </a:lnTo>
                          <a:lnTo>
                            <a:pt x="0" y="0"/>
                          </a:lnTo>
                          <a:lnTo>
                            <a:pt x="2" y="6"/>
                          </a:lnTo>
                          <a:lnTo>
                            <a:pt x="38" y="6"/>
                          </a:lnTo>
                          <a:lnTo>
                            <a:pt x="22" y="68"/>
                          </a:lnTo>
                          <a:lnTo>
                            <a:pt x="76" y="96"/>
                          </a:lnTo>
                          <a:lnTo>
                            <a:pt x="96" y="344"/>
                          </a:lnTo>
                          <a:lnTo>
                            <a:pt x="102" y="344"/>
                          </a:lnTo>
                          <a:lnTo>
                            <a:pt x="100" y="350"/>
                          </a:lnTo>
                          <a:lnTo>
                            <a:pt x="98" y="350"/>
                          </a:lnTo>
                          <a:lnTo>
                            <a:pt x="132" y="758"/>
                          </a:lnTo>
                          <a:lnTo>
                            <a:pt x="142" y="762"/>
                          </a:lnTo>
                          <a:lnTo>
                            <a:pt x="110" y="404"/>
                          </a:lnTo>
                          <a:lnTo>
                            <a:pt x="106" y="404"/>
                          </a:lnTo>
                          <a:lnTo>
                            <a:pt x="106" y="400"/>
                          </a:lnTo>
                          <a:lnTo>
                            <a:pt x="110" y="400"/>
                          </a:lnTo>
                          <a:lnTo>
                            <a:pt x="82" y="90"/>
                          </a:lnTo>
                          <a:lnTo>
                            <a:pt x="28" y="6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6" name="Freeform 2923"/>
                    <p:cNvSpPr>
                      <a:spLocks/>
                    </p:cNvSpPr>
                    <p:nvPr/>
                  </p:nvSpPr>
                  <p:spPr bwMode="auto">
                    <a:xfrm>
                      <a:off x="3364" y="2697"/>
                      <a:ext cx="10" cy="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10" y="8"/>
                        </a:cxn>
                        <a:cxn ang="0">
                          <a:pos x="10" y="4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10" h="8">
                          <a:moveTo>
                            <a:pt x="0" y="4"/>
                          </a:moveTo>
                          <a:lnTo>
                            <a:pt x="10" y="8"/>
                          </a:lnTo>
                          <a:lnTo>
                            <a:pt x="10" y="4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7" name="Freeform 2924"/>
                    <p:cNvSpPr>
                      <a:spLocks/>
                    </p:cNvSpPr>
                    <p:nvPr/>
                  </p:nvSpPr>
                  <p:spPr bwMode="auto">
                    <a:xfrm>
                      <a:off x="3328" y="2283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0"/>
                        </a:cxn>
                        <a:cxn ang="0">
                          <a:pos x="2" y="6"/>
                        </a:cxn>
                        <a:cxn ang="0">
                          <a:pos x="4" y="6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6" y="0"/>
                          </a:moveTo>
                          <a:lnTo>
                            <a:pt x="0" y="0"/>
                          </a:lnTo>
                          <a:lnTo>
                            <a:pt x="2" y="6"/>
                          </a:lnTo>
                          <a:lnTo>
                            <a:pt x="4" y="6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8" name="Freeform 2925"/>
                    <p:cNvSpPr>
                      <a:spLocks/>
                    </p:cNvSpPr>
                    <p:nvPr/>
                  </p:nvSpPr>
                  <p:spPr bwMode="auto">
                    <a:xfrm>
                      <a:off x="3226" y="1939"/>
                      <a:ext cx="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6"/>
                        </a:cxn>
                        <a:cxn ang="0">
                          <a:pos x="8" y="6"/>
                        </a:cxn>
                        <a:cxn ang="0">
                          <a:pos x="6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0" y="0"/>
                          </a:moveTo>
                          <a:lnTo>
                            <a:pt x="0" y="6"/>
                          </a:lnTo>
                          <a:lnTo>
                            <a:pt x="8" y="6"/>
                          </a:lnTo>
                          <a:lnTo>
                            <a:pt x="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9" name="Freeform 2926"/>
                    <p:cNvSpPr>
                      <a:spLocks/>
                    </p:cNvSpPr>
                    <p:nvPr/>
                  </p:nvSpPr>
                  <p:spPr bwMode="auto">
                    <a:xfrm>
                      <a:off x="5076" y="1971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4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  <a:cxn ang="0">
                          <a:pos x="4" y="4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4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lnTo>
                            <a:pt x="4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0" name="Freeform 2927"/>
                    <p:cNvSpPr>
                      <a:spLocks/>
                    </p:cNvSpPr>
                    <p:nvPr/>
                  </p:nvSpPr>
                  <p:spPr bwMode="auto">
                    <a:xfrm>
                      <a:off x="3342" y="1971"/>
                      <a:ext cx="1736" cy="412"/>
                    </a:xfrm>
                    <a:custGeom>
                      <a:avLst/>
                      <a:gdLst/>
                      <a:ahLst/>
                      <a:cxnLst>
                        <a:cxn ang="0">
                          <a:pos x="1024" y="202"/>
                        </a:cxn>
                        <a:cxn ang="0">
                          <a:pos x="1022" y="206"/>
                        </a:cxn>
                        <a:cxn ang="0">
                          <a:pos x="1014" y="210"/>
                        </a:cxn>
                        <a:cxn ang="0">
                          <a:pos x="1018" y="204"/>
                        </a:cxn>
                        <a:cxn ang="0">
                          <a:pos x="756" y="258"/>
                        </a:cxn>
                        <a:cxn ang="0">
                          <a:pos x="476" y="304"/>
                        </a:cxn>
                        <a:cxn ang="0">
                          <a:pos x="454" y="308"/>
                        </a:cxn>
                        <a:cxn ang="0">
                          <a:pos x="454" y="402"/>
                        </a:cxn>
                        <a:cxn ang="0">
                          <a:pos x="374" y="408"/>
                        </a:cxn>
                        <a:cxn ang="0">
                          <a:pos x="390" y="360"/>
                        </a:cxn>
                        <a:cxn ang="0">
                          <a:pos x="0" y="368"/>
                        </a:cxn>
                        <a:cxn ang="0">
                          <a:pos x="0" y="372"/>
                        </a:cxn>
                        <a:cxn ang="0">
                          <a:pos x="384" y="364"/>
                        </a:cxn>
                        <a:cxn ang="0">
                          <a:pos x="366" y="412"/>
                        </a:cxn>
                        <a:cxn ang="0">
                          <a:pos x="450" y="406"/>
                        </a:cxn>
                        <a:cxn ang="0">
                          <a:pos x="450" y="404"/>
                        </a:cxn>
                        <a:cxn ang="0">
                          <a:pos x="454" y="404"/>
                        </a:cxn>
                        <a:cxn ang="0">
                          <a:pos x="454" y="406"/>
                        </a:cxn>
                        <a:cxn ang="0">
                          <a:pos x="456" y="406"/>
                        </a:cxn>
                        <a:cxn ang="0">
                          <a:pos x="456" y="310"/>
                        </a:cxn>
                        <a:cxn ang="0">
                          <a:pos x="478" y="310"/>
                        </a:cxn>
                        <a:cxn ang="0">
                          <a:pos x="756" y="264"/>
                        </a:cxn>
                        <a:cxn ang="0">
                          <a:pos x="1186" y="176"/>
                        </a:cxn>
                        <a:cxn ang="0">
                          <a:pos x="1186" y="176"/>
                        </a:cxn>
                        <a:cxn ang="0">
                          <a:pos x="1188" y="174"/>
                        </a:cxn>
                        <a:cxn ang="0">
                          <a:pos x="1192" y="172"/>
                        </a:cxn>
                        <a:cxn ang="0">
                          <a:pos x="1190" y="174"/>
                        </a:cxn>
                        <a:cxn ang="0">
                          <a:pos x="1736" y="4"/>
                        </a:cxn>
                        <a:cxn ang="0">
                          <a:pos x="1734" y="0"/>
                        </a:cxn>
                        <a:cxn ang="0">
                          <a:pos x="1188" y="172"/>
                        </a:cxn>
                        <a:cxn ang="0">
                          <a:pos x="1024" y="202"/>
                        </a:cxn>
                      </a:cxnLst>
                      <a:rect l="0" t="0" r="r" b="b"/>
                      <a:pathLst>
                        <a:path w="1736" h="412">
                          <a:moveTo>
                            <a:pt x="1024" y="202"/>
                          </a:moveTo>
                          <a:lnTo>
                            <a:pt x="1022" y="206"/>
                          </a:lnTo>
                          <a:lnTo>
                            <a:pt x="1014" y="210"/>
                          </a:lnTo>
                          <a:lnTo>
                            <a:pt x="1018" y="204"/>
                          </a:lnTo>
                          <a:lnTo>
                            <a:pt x="756" y="258"/>
                          </a:lnTo>
                          <a:lnTo>
                            <a:pt x="476" y="304"/>
                          </a:lnTo>
                          <a:lnTo>
                            <a:pt x="454" y="308"/>
                          </a:lnTo>
                          <a:lnTo>
                            <a:pt x="454" y="402"/>
                          </a:lnTo>
                          <a:lnTo>
                            <a:pt x="374" y="408"/>
                          </a:lnTo>
                          <a:lnTo>
                            <a:pt x="390" y="360"/>
                          </a:lnTo>
                          <a:lnTo>
                            <a:pt x="0" y="368"/>
                          </a:lnTo>
                          <a:lnTo>
                            <a:pt x="0" y="372"/>
                          </a:lnTo>
                          <a:lnTo>
                            <a:pt x="384" y="364"/>
                          </a:lnTo>
                          <a:lnTo>
                            <a:pt x="366" y="412"/>
                          </a:lnTo>
                          <a:lnTo>
                            <a:pt x="450" y="406"/>
                          </a:lnTo>
                          <a:lnTo>
                            <a:pt x="450" y="404"/>
                          </a:lnTo>
                          <a:lnTo>
                            <a:pt x="454" y="404"/>
                          </a:lnTo>
                          <a:lnTo>
                            <a:pt x="454" y="406"/>
                          </a:lnTo>
                          <a:lnTo>
                            <a:pt x="456" y="406"/>
                          </a:lnTo>
                          <a:lnTo>
                            <a:pt x="456" y="310"/>
                          </a:lnTo>
                          <a:lnTo>
                            <a:pt x="478" y="310"/>
                          </a:lnTo>
                          <a:lnTo>
                            <a:pt x="756" y="264"/>
                          </a:lnTo>
                          <a:lnTo>
                            <a:pt x="1186" y="176"/>
                          </a:lnTo>
                          <a:lnTo>
                            <a:pt x="1186" y="176"/>
                          </a:lnTo>
                          <a:lnTo>
                            <a:pt x="1188" y="174"/>
                          </a:lnTo>
                          <a:lnTo>
                            <a:pt x="1192" y="172"/>
                          </a:lnTo>
                          <a:lnTo>
                            <a:pt x="1190" y="174"/>
                          </a:lnTo>
                          <a:lnTo>
                            <a:pt x="1736" y="4"/>
                          </a:lnTo>
                          <a:lnTo>
                            <a:pt x="1734" y="0"/>
                          </a:lnTo>
                          <a:lnTo>
                            <a:pt x="1188" y="172"/>
                          </a:lnTo>
                          <a:lnTo>
                            <a:pt x="1024" y="20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1" name="Freeform 2928"/>
                    <p:cNvSpPr>
                      <a:spLocks/>
                    </p:cNvSpPr>
                    <p:nvPr/>
                  </p:nvSpPr>
                  <p:spPr bwMode="auto">
                    <a:xfrm>
                      <a:off x="4528" y="2143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2" y="2"/>
                        </a:cxn>
                        <a:cxn ang="0">
                          <a:pos x="0" y="4"/>
                        </a:cxn>
                        <a:cxn ang="0">
                          <a:pos x="4" y="2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6" y="0"/>
                          </a:moveTo>
                          <a:lnTo>
                            <a:pt x="2" y="2"/>
                          </a:lnTo>
                          <a:lnTo>
                            <a:pt x="0" y="4"/>
                          </a:lnTo>
                          <a:lnTo>
                            <a:pt x="4" y="2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2" name="Freeform 2929"/>
                    <p:cNvSpPr>
                      <a:spLocks/>
                    </p:cNvSpPr>
                    <p:nvPr/>
                  </p:nvSpPr>
                  <p:spPr bwMode="auto">
                    <a:xfrm>
                      <a:off x="4356" y="2173"/>
                      <a:ext cx="10" cy="8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2"/>
                        </a:cxn>
                        <a:cxn ang="0">
                          <a:pos x="0" y="8"/>
                        </a:cxn>
                        <a:cxn ang="0">
                          <a:pos x="8" y="4"/>
                        </a:cxn>
                        <a:cxn ang="0">
                          <a:pos x="10" y="0"/>
                        </a:cxn>
                        <a:cxn ang="0">
                          <a:pos x="10" y="0"/>
                        </a:cxn>
                        <a:cxn ang="0">
                          <a:pos x="4" y="2"/>
                        </a:cxn>
                      </a:cxnLst>
                      <a:rect l="0" t="0" r="r" b="b"/>
                      <a:pathLst>
                        <a:path w="10" h="8">
                          <a:moveTo>
                            <a:pt x="4" y="2"/>
                          </a:moveTo>
                          <a:lnTo>
                            <a:pt x="0" y="8"/>
                          </a:lnTo>
                          <a:lnTo>
                            <a:pt x="8" y="4"/>
                          </a:lnTo>
                          <a:lnTo>
                            <a:pt x="10" y="0"/>
                          </a:lnTo>
                          <a:lnTo>
                            <a:pt x="10" y="0"/>
                          </a:lnTo>
                          <a:lnTo>
                            <a:pt x="4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3" name="Rectangle 29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38" y="2339"/>
                      <a:ext cx="4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4" name="Freeform 2931"/>
                    <p:cNvSpPr>
                      <a:spLocks/>
                    </p:cNvSpPr>
                    <p:nvPr/>
                  </p:nvSpPr>
                  <p:spPr bwMode="auto">
                    <a:xfrm>
                      <a:off x="4880" y="2389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6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2" y="6"/>
                          </a:move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0" y="6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5" name="Freeform 2932"/>
                    <p:cNvSpPr>
                      <a:spLocks/>
                    </p:cNvSpPr>
                    <p:nvPr/>
                  </p:nvSpPr>
                  <p:spPr bwMode="auto">
                    <a:xfrm>
                      <a:off x="3904" y="3041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2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4"/>
                          </a:moveTo>
                          <a:lnTo>
                            <a:pt x="6" y="2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6" name="Freeform 2933"/>
                    <p:cNvSpPr>
                      <a:spLocks/>
                    </p:cNvSpPr>
                    <p:nvPr/>
                  </p:nvSpPr>
                  <p:spPr bwMode="auto">
                    <a:xfrm>
                      <a:off x="3418" y="2285"/>
                      <a:ext cx="1464" cy="756"/>
                    </a:xfrm>
                    <a:custGeom>
                      <a:avLst/>
                      <a:gdLst/>
                      <a:ahLst/>
                      <a:cxnLst>
                        <a:cxn ang="0">
                          <a:pos x="1250" y="34"/>
                        </a:cxn>
                        <a:cxn ang="0">
                          <a:pos x="1218" y="0"/>
                        </a:cxn>
                        <a:cxn ang="0">
                          <a:pos x="968" y="98"/>
                        </a:cxn>
                        <a:cxn ang="0">
                          <a:pos x="906" y="108"/>
                        </a:cxn>
                        <a:cxn ang="0">
                          <a:pos x="906" y="108"/>
                        </a:cxn>
                        <a:cxn ang="0">
                          <a:pos x="900" y="112"/>
                        </a:cxn>
                        <a:cxn ang="0">
                          <a:pos x="902" y="108"/>
                        </a:cxn>
                        <a:cxn ang="0">
                          <a:pos x="554" y="166"/>
                        </a:cxn>
                        <a:cxn ang="0">
                          <a:pos x="348" y="186"/>
                        </a:cxn>
                        <a:cxn ang="0">
                          <a:pos x="378" y="92"/>
                        </a:cxn>
                        <a:cxn ang="0">
                          <a:pos x="374" y="92"/>
                        </a:cxn>
                        <a:cxn ang="0">
                          <a:pos x="270" y="410"/>
                        </a:cxn>
                        <a:cxn ang="0">
                          <a:pos x="280" y="450"/>
                        </a:cxn>
                        <a:cxn ang="0">
                          <a:pos x="0" y="470"/>
                        </a:cxn>
                        <a:cxn ang="0">
                          <a:pos x="0" y="474"/>
                        </a:cxn>
                        <a:cxn ang="0">
                          <a:pos x="280" y="454"/>
                        </a:cxn>
                        <a:cxn ang="0">
                          <a:pos x="310" y="544"/>
                        </a:cxn>
                        <a:cxn ang="0">
                          <a:pos x="276" y="694"/>
                        </a:cxn>
                        <a:cxn ang="0">
                          <a:pos x="448" y="684"/>
                        </a:cxn>
                        <a:cxn ang="0">
                          <a:pos x="486" y="756"/>
                        </a:cxn>
                        <a:cxn ang="0">
                          <a:pos x="490" y="756"/>
                        </a:cxn>
                        <a:cxn ang="0">
                          <a:pos x="452" y="678"/>
                        </a:cxn>
                        <a:cxn ang="0">
                          <a:pos x="280" y="692"/>
                        </a:cxn>
                        <a:cxn ang="0">
                          <a:pos x="312" y="542"/>
                        </a:cxn>
                        <a:cxn ang="0">
                          <a:pos x="274" y="410"/>
                        </a:cxn>
                        <a:cxn ang="0">
                          <a:pos x="348" y="192"/>
                        </a:cxn>
                        <a:cxn ang="0">
                          <a:pos x="552" y="170"/>
                        </a:cxn>
                        <a:cxn ang="0">
                          <a:pos x="780" y="134"/>
                        </a:cxn>
                        <a:cxn ang="0">
                          <a:pos x="780" y="132"/>
                        </a:cxn>
                        <a:cxn ang="0">
                          <a:pos x="786" y="130"/>
                        </a:cxn>
                        <a:cxn ang="0">
                          <a:pos x="786" y="132"/>
                        </a:cxn>
                        <a:cxn ang="0">
                          <a:pos x="968" y="102"/>
                        </a:cxn>
                        <a:cxn ang="0">
                          <a:pos x="1218" y="6"/>
                        </a:cxn>
                        <a:cxn ang="0">
                          <a:pos x="1248" y="38"/>
                        </a:cxn>
                        <a:cxn ang="0">
                          <a:pos x="1330" y="22"/>
                        </a:cxn>
                        <a:cxn ang="0">
                          <a:pos x="1462" y="110"/>
                        </a:cxn>
                        <a:cxn ang="0">
                          <a:pos x="1464" y="104"/>
                        </a:cxn>
                        <a:cxn ang="0">
                          <a:pos x="1330" y="16"/>
                        </a:cxn>
                        <a:cxn ang="0">
                          <a:pos x="1250" y="34"/>
                        </a:cxn>
                      </a:cxnLst>
                      <a:rect l="0" t="0" r="r" b="b"/>
                      <a:pathLst>
                        <a:path w="1464" h="756">
                          <a:moveTo>
                            <a:pt x="1250" y="34"/>
                          </a:moveTo>
                          <a:lnTo>
                            <a:pt x="1218" y="0"/>
                          </a:lnTo>
                          <a:lnTo>
                            <a:pt x="968" y="98"/>
                          </a:lnTo>
                          <a:lnTo>
                            <a:pt x="906" y="108"/>
                          </a:lnTo>
                          <a:lnTo>
                            <a:pt x="906" y="108"/>
                          </a:lnTo>
                          <a:lnTo>
                            <a:pt x="900" y="112"/>
                          </a:lnTo>
                          <a:lnTo>
                            <a:pt x="902" y="108"/>
                          </a:lnTo>
                          <a:lnTo>
                            <a:pt x="554" y="166"/>
                          </a:lnTo>
                          <a:lnTo>
                            <a:pt x="348" y="186"/>
                          </a:lnTo>
                          <a:lnTo>
                            <a:pt x="378" y="92"/>
                          </a:lnTo>
                          <a:lnTo>
                            <a:pt x="374" y="92"/>
                          </a:lnTo>
                          <a:lnTo>
                            <a:pt x="270" y="410"/>
                          </a:lnTo>
                          <a:lnTo>
                            <a:pt x="280" y="450"/>
                          </a:lnTo>
                          <a:lnTo>
                            <a:pt x="0" y="470"/>
                          </a:lnTo>
                          <a:lnTo>
                            <a:pt x="0" y="474"/>
                          </a:lnTo>
                          <a:lnTo>
                            <a:pt x="280" y="454"/>
                          </a:lnTo>
                          <a:lnTo>
                            <a:pt x="310" y="544"/>
                          </a:lnTo>
                          <a:lnTo>
                            <a:pt x="276" y="694"/>
                          </a:lnTo>
                          <a:lnTo>
                            <a:pt x="448" y="684"/>
                          </a:lnTo>
                          <a:lnTo>
                            <a:pt x="486" y="756"/>
                          </a:lnTo>
                          <a:lnTo>
                            <a:pt x="490" y="756"/>
                          </a:lnTo>
                          <a:lnTo>
                            <a:pt x="452" y="678"/>
                          </a:lnTo>
                          <a:lnTo>
                            <a:pt x="280" y="692"/>
                          </a:lnTo>
                          <a:lnTo>
                            <a:pt x="312" y="542"/>
                          </a:lnTo>
                          <a:lnTo>
                            <a:pt x="274" y="410"/>
                          </a:lnTo>
                          <a:lnTo>
                            <a:pt x="348" y="192"/>
                          </a:lnTo>
                          <a:lnTo>
                            <a:pt x="552" y="170"/>
                          </a:lnTo>
                          <a:lnTo>
                            <a:pt x="780" y="134"/>
                          </a:lnTo>
                          <a:lnTo>
                            <a:pt x="780" y="132"/>
                          </a:lnTo>
                          <a:lnTo>
                            <a:pt x="786" y="130"/>
                          </a:lnTo>
                          <a:lnTo>
                            <a:pt x="786" y="132"/>
                          </a:lnTo>
                          <a:lnTo>
                            <a:pt x="968" y="102"/>
                          </a:lnTo>
                          <a:lnTo>
                            <a:pt x="1218" y="6"/>
                          </a:lnTo>
                          <a:lnTo>
                            <a:pt x="1248" y="38"/>
                          </a:lnTo>
                          <a:lnTo>
                            <a:pt x="1330" y="22"/>
                          </a:lnTo>
                          <a:lnTo>
                            <a:pt x="1462" y="110"/>
                          </a:lnTo>
                          <a:lnTo>
                            <a:pt x="1464" y="104"/>
                          </a:lnTo>
                          <a:lnTo>
                            <a:pt x="1330" y="16"/>
                          </a:lnTo>
                          <a:lnTo>
                            <a:pt x="1250" y="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7" name="Rectangle 29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0" y="2759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8" name="Freeform 2935"/>
                    <p:cNvSpPr>
                      <a:spLocks/>
                    </p:cNvSpPr>
                    <p:nvPr/>
                  </p:nvSpPr>
                  <p:spPr bwMode="auto">
                    <a:xfrm>
                      <a:off x="4318" y="2393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0"/>
                        </a:cxn>
                        <a:cxn ang="0">
                          <a:pos x="6" y="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4"/>
                          </a:moveTo>
                          <a:lnTo>
                            <a:pt x="6" y="0"/>
                          </a:lnTo>
                          <a:lnTo>
                            <a:pt x="6" y="0"/>
                          </a:lnTo>
                          <a:lnTo>
                            <a:pt x="2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9" name="Freeform 2936"/>
                    <p:cNvSpPr>
                      <a:spLocks/>
                    </p:cNvSpPr>
                    <p:nvPr/>
                  </p:nvSpPr>
                  <p:spPr bwMode="auto">
                    <a:xfrm>
                      <a:off x="3410" y="2755"/>
                      <a:ext cx="8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0" y="4"/>
                        </a:cxn>
                        <a:cxn ang="0">
                          <a:pos x="8" y="4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8" h="4">
                          <a:moveTo>
                            <a:pt x="0" y="4"/>
                          </a:moveTo>
                          <a:lnTo>
                            <a:pt x="0" y="4"/>
                          </a:lnTo>
                          <a:lnTo>
                            <a:pt x="8" y="4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0" name="Rectangle 29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92" y="2375"/>
                      <a:ext cx="4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1" name="Freeform 2938"/>
                    <p:cNvSpPr>
                      <a:spLocks/>
                    </p:cNvSpPr>
                    <p:nvPr/>
                  </p:nvSpPr>
                  <p:spPr bwMode="auto">
                    <a:xfrm>
                      <a:off x="4106" y="2997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4"/>
                        </a:cxn>
                        <a:cxn ang="0">
                          <a:pos x="4" y="0"/>
                        </a:cxn>
                        <a:cxn ang="0">
                          <a:pos x="0" y="2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4"/>
                          </a:moveTo>
                          <a:lnTo>
                            <a:pt x="6" y="4"/>
                          </a:lnTo>
                          <a:lnTo>
                            <a:pt x="4" y="0"/>
                          </a:lnTo>
                          <a:lnTo>
                            <a:pt x="0" y="2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2" name="Freeform 2939"/>
                    <p:cNvSpPr>
                      <a:spLocks/>
                    </p:cNvSpPr>
                    <p:nvPr/>
                  </p:nvSpPr>
                  <p:spPr bwMode="auto">
                    <a:xfrm>
                      <a:off x="4062" y="2417"/>
                      <a:ext cx="668" cy="582"/>
                    </a:xfrm>
                    <a:custGeom>
                      <a:avLst/>
                      <a:gdLst/>
                      <a:ahLst/>
                      <a:cxnLst>
                        <a:cxn ang="0">
                          <a:pos x="278" y="474"/>
                        </a:cxn>
                        <a:cxn ang="0">
                          <a:pos x="280" y="486"/>
                        </a:cxn>
                        <a:cxn ang="0">
                          <a:pos x="302" y="516"/>
                        </a:cxn>
                        <a:cxn ang="0">
                          <a:pos x="562" y="474"/>
                        </a:cxn>
                        <a:cxn ang="0">
                          <a:pos x="604" y="488"/>
                        </a:cxn>
                        <a:cxn ang="0">
                          <a:pos x="604" y="438"/>
                        </a:cxn>
                        <a:cxn ang="0">
                          <a:pos x="668" y="438"/>
                        </a:cxn>
                        <a:cxn ang="0">
                          <a:pos x="668" y="430"/>
                        </a:cxn>
                        <a:cxn ang="0">
                          <a:pos x="598" y="432"/>
                        </a:cxn>
                        <a:cxn ang="0">
                          <a:pos x="598" y="480"/>
                        </a:cxn>
                        <a:cxn ang="0">
                          <a:pos x="564" y="468"/>
                        </a:cxn>
                        <a:cxn ang="0">
                          <a:pos x="302" y="510"/>
                        </a:cxn>
                        <a:cxn ang="0">
                          <a:pos x="284" y="486"/>
                        </a:cxn>
                        <a:cxn ang="0">
                          <a:pos x="262" y="330"/>
                        </a:cxn>
                        <a:cxn ang="0">
                          <a:pos x="142" y="0"/>
                        </a:cxn>
                        <a:cxn ang="0">
                          <a:pos x="136" y="2"/>
                        </a:cxn>
                        <a:cxn ang="0">
                          <a:pos x="260" y="332"/>
                        </a:cxn>
                        <a:cxn ang="0">
                          <a:pos x="278" y="468"/>
                        </a:cxn>
                        <a:cxn ang="0">
                          <a:pos x="0" y="492"/>
                        </a:cxn>
                        <a:cxn ang="0">
                          <a:pos x="44" y="582"/>
                        </a:cxn>
                        <a:cxn ang="0">
                          <a:pos x="48" y="580"/>
                        </a:cxn>
                        <a:cxn ang="0">
                          <a:pos x="4" y="494"/>
                        </a:cxn>
                        <a:cxn ang="0">
                          <a:pos x="278" y="474"/>
                        </a:cxn>
                      </a:cxnLst>
                      <a:rect l="0" t="0" r="r" b="b"/>
                      <a:pathLst>
                        <a:path w="668" h="582">
                          <a:moveTo>
                            <a:pt x="278" y="474"/>
                          </a:moveTo>
                          <a:lnTo>
                            <a:pt x="280" y="486"/>
                          </a:lnTo>
                          <a:lnTo>
                            <a:pt x="302" y="516"/>
                          </a:lnTo>
                          <a:lnTo>
                            <a:pt x="562" y="474"/>
                          </a:lnTo>
                          <a:lnTo>
                            <a:pt x="604" y="488"/>
                          </a:lnTo>
                          <a:lnTo>
                            <a:pt x="604" y="438"/>
                          </a:lnTo>
                          <a:lnTo>
                            <a:pt x="668" y="438"/>
                          </a:lnTo>
                          <a:lnTo>
                            <a:pt x="668" y="430"/>
                          </a:lnTo>
                          <a:lnTo>
                            <a:pt x="598" y="432"/>
                          </a:lnTo>
                          <a:lnTo>
                            <a:pt x="598" y="480"/>
                          </a:lnTo>
                          <a:lnTo>
                            <a:pt x="564" y="468"/>
                          </a:lnTo>
                          <a:lnTo>
                            <a:pt x="302" y="510"/>
                          </a:lnTo>
                          <a:lnTo>
                            <a:pt x="284" y="486"/>
                          </a:lnTo>
                          <a:lnTo>
                            <a:pt x="262" y="330"/>
                          </a:lnTo>
                          <a:lnTo>
                            <a:pt x="142" y="0"/>
                          </a:lnTo>
                          <a:lnTo>
                            <a:pt x="136" y="2"/>
                          </a:lnTo>
                          <a:lnTo>
                            <a:pt x="260" y="332"/>
                          </a:lnTo>
                          <a:lnTo>
                            <a:pt x="278" y="468"/>
                          </a:lnTo>
                          <a:lnTo>
                            <a:pt x="0" y="492"/>
                          </a:lnTo>
                          <a:lnTo>
                            <a:pt x="44" y="582"/>
                          </a:lnTo>
                          <a:lnTo>
                            <a:pt x="48" y="580"/>
                          </a:lnTo>
                          <a:lnTo>
                            <a:pt x="4" y="494"/>
                          </a:lnTo>
                          <a:lnTo>
                            <a:pt x="278" y="47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3" name="Freeform 2940"/>
                    <p:cNvSpPr>
                      <a:spLocks/>
                    </p:cNvSpPr>
                    <p:nvPr/>
                  </p:nvSpPr>
                  <p:spPr bwMode="auto">
                    <a:xfrm>
                      <a:off x="4198" y="2415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2"/>
                        </a:cxn>
                        <a:cxn ang="0">
                          <a:pos x="0" y="4"/>
                        </a:cxn>
                        <a:cxn ang="0">
                          <a:pos x="6" y="2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6" y="0"/>
                          </a:moveTo>
                          <a:lnTo>
                            <a:pt x="0" y="2"/>
                          </a:lnTo>
                          <a:lnTo>
                            <a:pt x="0" y="4"/>
                          </a:lnTo>
                          <a:lnTo>
                            <a:pt x="6" y="2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4" name="Freeform 2941"/>
                    <p:cNvSpPr>
                      <a:spLocks/>
                    </p:cNvSpPr>
                    <p:nvPr/>
                  </p:nvSpPr>
                  <p:spPr bwMode="auto">
                    <a:xfrm>
                      <a:off x="4750" y="2669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4" y="2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2" y="6"/>
                          </a:moveTo>
                          <a:lnTo>
                            <a:pt x="4" y="2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5" name="Freeform 2942"/>
                    <p:cNvSpPr>
                      <a:spLocks/>
                    </p:cNvSpPr>
                    <p:nvPr/>
                  </p:nvSpPr>
                  <p:spPr bwMode="auto">
                    <a:xfrm>
                      <a:off x="4436" y="2359"/>
                      <a:ext cx="316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54" y="50"/>
                        </a:cxn>
                        <a:cxn ang="0">
                          <a:pos x="6" y="54"/>
                        </a:cxn>
                        <a:cxn ang="0">
                          <a:pos x="28" y="0"/>
                        </a:cxn>
                        <a:cxn ang="0">
                          <a:pos x="22" y="2"/>
                        </a:cxn>
                        <a:cxn ang="0">
                          <a:pos x="0" y="56"/>
                        </a:cxn>
                        <a:cxn ang="0">
                          <a:pos x="52" y="54"/>
                        </a:cxn>
                        <a:cxn ang="0">
                          <a:pos x="52" y="88"/>
                        </a:cxn>
                        <a:cxn ang="0">
                          <a:pos x="314" y="312"/>
                        </a:cxn>
                        <a:cxn ang="0">
                          <a:pos x="316" y="310"/>
                        </a:cxn>
                        <a:cxn ang="0">
                          <a:pos x="54" y="86"/>
                        </a:cxn>
                        <a:cxn ang="0">
                          <a:pos x="54" y="50"/>
                        </a:cxn>
                      </a:cxnLst>
                      <a:rect l="0" t="0" r="r" b="b"/>
                      <a:pathLst>
                        <a:path w="316" h="312">
                          <a:moveTo>
                            <a:pt x="54" y="50"/>
                          </a:moveTo>
                          <a:lnTo>
                            <a:pt x="6" y="54"/>
                          </a:lnTo>
                          <a:lnTo>
                            <a:pt x="28" y="0"/>
                          </a:lnTo>
                          <a:lnTo>
                            <a:pt x="22" y="2"/>
                          </a:lnTo>
                          <a:lnTo>
                            <a:pt x="0" y="56"/>
                          </a:lnTo>
                          <a:lnTo>
                            <a:pt x="52" y="54"/>
                          </a:lnTo>
                          <a:lnTo>
                            <a:pt x="52" y="88"/>
                          </a:lnTo>
                          <a:lnTo>
                            <a:pt x="314" y="312"/>
                          </a:lnTo>
                          <a:lnTo>
                            <a:pt x="316" y="310"/>
                          </a:lnTo>
                          <a:lnTo>
                            <a:pt x="54" y="86"/>
                          </a:lnTo>
                          <a:lnTo>
                            <a:pt x="54" y="5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6" name="Freeform 2943"/>
                    <p:cNvSpPr>
                      <a:spLocks/>
                    </p:cNvSpPr>
                    <p:nvPr/>
                  </p:nvSpPr>
                  <p:spPr bwMode="auto">
                    <a:xfrm>
                      <a:off x="4258" y="1551"/>
                      <a:ext cx="1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2"/>
                        </a:cxn>
                        <a:cxn ang="0">
                          <a:pos x="6" y="0"/>
                        </a:cxn>
                        <a:cxn ang="0">
                          <a:pos x="0" y="2"/>
                        </a:cxn>
                        <a:cxn ang="0">
                          <a:pos x="6" y="4"/>
                        </a:cxn>
                        <a:cxn ang="0">
                          <a:pos x="12" y="2"/>
                        </a:cxn>
                      </a:cxnLst>
                      <a:rect l="0" t="0" r="r" b="b"/>
                      <a:pathLst>
                        <a:path w="12" h="4">
                          <a:moveTo>
                            <a:pt x="12" y="2"/>
                          </a:moveTo>
                          <a:lnTo>
                            <a:pt x="6" y="0"/>
                          </a:lnTo>
                          <a:lnTo>
                            <a:pt x="0" y="2"/>
                          </a:lnTo>
                          <a:lnTo>
                            <a:pt x="6" y="4"/>
                          </a:lnTo>
                          <a:lnTo>
                            <a:pt x="1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7" name="Freeform 2944"/>
                    <p:cNvSpPr>
                      <a:spLocks/>
                    </p:cNvSpPr>
                    <p:nvPr/>
                  </p:nvSpPr>
                  <p:spPr bwMode="auto">
                    <a:xfrm>
                      <a:off x="3924" y="1599"/>
                      <a:ext cx="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6"/>
                        </a:cxn>
                        <a:cxn ang="0">
                          <a:pos x="2" y="6"/>
                        </a:cxn>
                        <a:cxn ang="0">
                          <a:pos x="8" y="0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6" y="0"/>
                          </a:moveTo>
                          <a:lnTo>
                            <a:pt x="0" y="6"/>
                          </a:lnTo>
                          <a:lnTo>
                            <a:pt x="2" y="6"/>
                          </a:lnTo>
                          <a:lnTo>
                            <a:pt x="8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8" name="Freeform 2945"/>
                    <p:cNvSpPr>
                      <a:spLocks/>
                    </p:cNvSpPr>
                    <p:nvPr/>
                  </p:nvSpPr>
                  <p:spPr bwMode="auto">
                    <a:xfrm>
                      <a:off x="3926" y="1553"/>
                      <a:ext cx="338" cy="342"/>
                    </a:xfrm>
                    <a:custGeom>
                      <a:avLst/>
                      <a:gdLst/>
                      <a:ahLst/>
                      <a:cxnLst>
                        <a:cxn ang="0">
                          <a:pos x="258" y="342"/>
                        </a:cxn>
                        <a:cxn ang="0">
                          <a:pos x="258" y="340"/>
                        </a:cxn>
                        <a:cxn ang="0">
                          <a:pos x="262" y="340"/>
                        </a:cxn>
                        <a:cxn ang="0">
                          <a:pos x="196" y="46"/>
                        </a:cxn>
                        <a:cxn ang="0">
                          <a:pos x="338" y="2"/>
                        </a:cxn>
                        <a:cxn ang="0">
                          <a:pos x="332" y="0"/>
                        </a:cxn>
                        <a:cxn ang="0">
                          <a:pos x="194" y="42"/>
                        </a:cxn>
                        <a:cxn ang="0">
                          <a:pos x="6" y="46"/>
                        </a:cxn>
                        <a:cxn ang="0">
                          <a:pos x="0" y="52"/>
                        </a:cxn>
                        <a:cxn ang="0">
                          <a:pos x="190" y="46"/>
                        </a:cxn>
                        <a:cxn ang="0">
                          <a:pos x="258" y="342"/>
                        </a:cxn>
                      </a:cxnLst>
                      <a:rect l="0" t="0" r="r" b="b"/>
                      <a:pathLst>
                        <a:path w="338" h="342">
                          <a:moveTo>
                            <a:pt x="258" y="342"/>
                          </a:moveTo>
                          <a:lnTo>
                            <a:pt x="258" y="340"/>
                          </a:lnTo>
                          <a:lnTo>
                            <a:pt x="262" y="340"/>
                          </a:lnTo>
                          <a:lnTo>
                            <a:pt x="196" y="46"/>
                          </a:lnTo>
                          <a:lnTo>
                            <a:pt x="338" y="2"/>
                          </a:lnTo>
                          <a:lnTo>
                            <a:pt x="332" y="0"/>
                          </a:lnTo>
                          <a:lnTo>
                            <a:pt x="194" y="42"/>
                          </a:lnTo>
                          <a:lnTo>
                            <a:pt x="6" y="46"/>
                          </a:lnTo>
                          <a:lnTo>
                            <a:pt x="0" y="52"/>
                          </a:lnTo>
                          <a:lnTo>
                            <a:pt x="190" y="46"/>
                          </a:lnTo>
                          <a:lnTo>
                            <a:pt x="258" y="3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9" name="Freeform 2946"/>
                    <p:cNvSpPr>
                      <a:spLocks/>
                    </p:cNvSpPr>
                    <p:nvPr/>
                  </p:nvSpPr>
                  <p:spPr bwMode="auto">
                    <a:xfrm>
                      <a:off x="3914" y="1897"/>
                      <a:ext cx="278" cy="234"/>
                    </a:xfrm>
                    <a:custGeom>
                      <a:avLst/>
                      <a:gdLst/>
                      <a:ahLst/>
                      <a:cxnLst>
                        <a:cxn ang="0">
                          <a:pos x="274" y="12"/>
                        </a:cxn>
                        <a:cxn ang="0">
                          <a:pos x="236" y="52"/>
                        </a:cxn>
                        <a:cxn ang="0">
                          <a:pos x="186" y="160"/>
                        </a:cxn>
                        <a:cxn ang="0">
                          <a:pos x="158" y="146"/>
                        </a:cxn>
                        <a:cxn ang="0">
                          <a:pos x="78" y="200"/>
                        </a:cxn>
                        <a:cxn ang="0">
                          <a:pos x="54" y="186"/>
                        </a:cxn>
                        <a:cxn ang="0">
                          <a:pos x="0" y="230"/>
                        </a:cxn>
                        <a:cxn ang="0">
                          <a:pos x="0" y="234"/>
                        </a:cxn>
                        <a:cxn ang="0">
                          <a:pos x="54" y="190"/>
                        </a:cxn>
                        <a:cxn ang="0">
                          <a:pos x="78" y="206"/>
                        </a:cxn>
                        <a:cxn ang="0">
                          <a:pos x="158" y="150"/>
                        </a:cxn>
                        <a:cxn ang="0">
                          <a:pos x="188" y="164"/>
                        </a:cxn>
                        <a:cxn ang="0">
                          <a:pos x="238" y="54"/>
                        </a:cxn>
                        <a:cxn ang="0">
                          <a:pos x="278" y="14"/>
                        </a:cxn>
                        <a:cxn ang="0">
                          <a:pos x="274" y="2"/>
                        </a:cxn>
                        <a:cxn ang="0">
                          <a:pos x="270" y="0"/>
                        </a:cxn>
                        <a:cxn ang="0">
                          <a:pos x="274" y="12"/>
                        </a:cxn>
                      </a:cxnLst>
                      <a:rect l="0" t="0" r="r" b="b"/>
                      <a:pathLst>
                        <a:path w="278" h="234">
                          <a:moveTo>
                            <a:pt x="274" y="12"/>
                          </a:moveTo>
                          <a:lnTo>
                            <a:pt x="236" y="52"/>
                          </a:lnTo>
                          <a:lnTo>
                            <a:pt x="186" y="160"/>
                          </a:lnTo>
                          <a:lnTo>
                            <a:pt x="158" y="146"/>
                          </a:lnTo>
                          <a:lnTo>
                            <a:pt x="78" y="200"/>
                          </a:lnTo>
                          <a:lnTo>
                            <a:pt x="54" y="186"/>
                          </a:lnTo>
                          <a:lnTo>
                            <a:pt x="0" y="230"/>
                          </a:lnTo>
                          <a:lnTo>
                            <a:pt x="0" y="234"/>
                          </a:lnTo>
                          <a:lnTo>
                            <a:pt x="54" y="190"/>
                          </a:lnTo>
                          <a:lnTo>
                            <a:pt x="78" y="206"/>
                          </a:lnTo>
                          <a:lnTo>
                            <a:pt x="158" y="150"/>
                          </a:lnTo>
                          <a:lnTo>
                            <a:pt x="188" y="164"/>
                          </a:lnTo>
                          <a:lnTo>
                            <a:pt x="238" y="54"/>
                          </a:lnTo>
                          <a:lnTo>
                            <a:pt x="278" y="14"/>
                          </a:lnTo>
                          <a:lnTo>
                            <a:pt x="274" y="2"/>
                          </a:lnTo>
                          <a:lnTo>
                            <a:pt x="270" y="0"/>
                          </a:lnTo>
                          <a:lnTo>
                            <a:pt x="274" y="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0" name="Freeform 2947"/>
                    <p:cNvSpPr>
                      <a:spLocks/>
                    </p:cNvSpPr>
                    <p:nvPr/>
                  </p:nvSpPr>
                  <p:spPr bwMode="auto">
                    <a:xfrm>
                      <a:off x="4808" y="169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1" name="Freeform 2948"/>
                    <p:cNvSpPr>
                      <a:spLocks/>
                    </p:cNvSpPr>
                    <p:nvPr/>
                  </p:nvSpPr>
                  <p:spPr bwMode="auto">
                    <a:xfrm>
                      <a:off x="4184" y="1895"/>
                      <a:ext cx="1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0" y="2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h="2">
                          <a:moveTo>
                            <a:pt x="0" y="2"/>
                          </a:moveTo>
                          <a:lnTo>
                            <a:pt x="0" y="2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2" name="Freeform 2949"/>
                    <p:cNvSpPr>
                      <a:spLocks/>
                    </p:cNvSpPr>
                    <p:nvPr/>
                  </p:nvSpPr>
                  <p:spPr bwMode="auto">
                    <a:xfrm>
                      <a:off x="4188" y="1469"/>
                      <a:ext cx="336" cy="534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466"/>
                        </a:cxn>
                        <a:cxn ang="0">
                          <a:pos x="196" y="454"/>
                        </a:cxn>
                        <a:cxn ang="0">
                          <a:pos x="220" y="470"/>
                        </a:cxn>
                        <a:cxn ang="0">
                          <a:pos x="234" y="512"/>
                        </a:cxn>
                        <a:cxn ang="0">
                          <a:pos x="286" y="534"/>
                        </a:cxn>
                        <a:cxn ang="0">
                          <a:pos x="288" y="532"/>
                        </a:cxn>
                        <a:cxn ang="0">
                          <a:pos x="236" y="510"/>
                        </a:cxn>
                        <a:cxn ang="0">
                          <a:pos x="226" y="474"/>
                        </a:cxn>
                        <a:cxn ang="0">
                          <a:pos x="232" y="480"/>
                        </a:cxn>
                        <a:cxn ang="0">
                          <a:pos x="290" y="348"/>
                        </a:cxn>
                        <a:cxn ang="0">
                          <a:pos x="324" y="288"/>
                        </a:cxn>
                        <a:cxn ang="0">
                          <a:pos x="334" y="210"/>
                        </a:cxn>
                        <a:cxn ang="0">
                          <a:pos x="334" y="208"/>
                        </a:cxn>
                        <a:cxn ang="0">
                          <a:pos x="334" y="208"/>
                        </a:cxn>
                        <a:cxn ang="0">
                          <a:pos x="336" y="200"/>
                        </a:cxn>
                        <a:cxn ang="0">
                          <a:pos x="262" y="0"/>
                        </a:cxn>
                        <a:cxn ang="0">
                          <a:pos x="260" y="6"/>
                        </a:cxn>
                        <a:cxn ang="0">
                          <a:pos x="330" y="202"/>
                        </a:cxn>
                        <a:cxn ang="0">
                          <a:pos x="320" y="286"/>
                        </a:cxn>
                        <a:cxn ang="0">
                          <a:pos x="288" y="346"/>
                        </a:cxn>
                        <a:cxn ang="0">
                          <a:pos x="232" y="470"/>
                        </a:cxn>
                        <a:cxn ang="0">
                          <a:pos x="198" y="450"/>
                        </a:cxn>
                        <a:cxn ang="0">
                          <a:pos x="106" y="462"/>
                        </a:cxn>
                        <a:cxn ang="0">
                          <a:pos x="0" y="424"/>
                        </a:cxn>
                        <a:cxn ang="0">
                          <a:pos x="0" y="430"/>
                        </a:cxn>
                        <a:cxn ang="0">
                          <a:pos x="106" y="466"/>
                        </a:cxn>
                      </a:cxnLst>
                      <a:rect l="0" t="0" r="r" b="b"/>
                      <a:pathLst>
                        <a:path w="336" h="534">
                          <a:moveTo>
                            <a:pt x="106" y="466"/>
                          </a:moveTo>
                          <a:lnTo>
                            <a:pt x="196" y="454"/>
                          </a:lnTo>
                          <a:lnTo>
                            <a:pt x="220" y="470"/>
                          </a:lnTo>
                          <a:lnTo>
                            <a:pt x="234" y="512"/>
                          </a:lnTo>
                          <a:lnTo>
                            <a:pt x="286" y="534"/>
                          </a:lnTo>
                          <a:lnTo>
                            <a:pt x="288" y="532"/>
                          </a:lnTo>
                          <a:lnTo>
                            <a:pt x="236" y="510"/>
                          </a:lnTo>
                          <a:lnTo>
                            <a:pt x="226" y="474"/>
                          </a:lnTo>
                          <a:lnTo>
                            <a:pt x="232" y="480"/>
                          </a:lnTo>
                          <a:lnTo>
                            <a:pt x="290" y="348"/>
                          </a:lnTo>
                          <a:lnTo>
                            <a:pt x="324" y="288"/>
                          </a:lnTo>
                          <a:lnTo>
                            <a:pt x="334" y="210"/>
                          </a:lnTo>
                          <a:lnTo>
                            <a:pt x="334" y="208"/>
                          </a:lnTo>
                          <a:lnTo>
                            <a:pt x="334" y="208"/>
                          </a:lnTo>
                          <a:lnTo>
                            <a:pt x="336" y="200"/>
                          </a:lnTo>
                          <a:lnTo>
                            <a:pt x="262" y="0"/>
                          </a:lnTo>
                          <a:lnTo>
                            <a:pt x="260" y="6"/>
                          </a:lnTo>
                          <a:lnTo>
                            <a:pt x="330" y="202"/>
                          </a:lnTo>
                          <a:lnTo>
                            <a:pt x="320" y="286"/>
                          </a:lnTo>
                          <a:lnTo>
                            <a:pt x="288" y="346"/>
                          </a:lnTo>
                          <a:lnTo>
                            <a:pt x="232" y="470"/>
                          </a:lnTo>
                          <a:lnTo>
                            <a:pt x="198" y="450"/>
                          </a:lnTo>
                          <a:lnTo>
                            <a:pt x="106" y="462"/>
                          </a:lnTo>
                          <a:lnTo>
                            <a:pt x="0" y="424"/>
                          </a:lnTo>
                          <a:lnTo>
                            <a:pt x="0" y="430"/>
                          </a:lnTo>
                          <a:lnTo>
                            <a:pt x="106" y="46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3" name="Freeform 2950"/>
                    <p:cNvSpPr>
                      <a:spLocks/>
                    </p:cNvSpPr>
                    <p:nvPr/>
                  </p:nvSpPr>
                  <p:spPr bwMode="auto">
                    <a:xfrm>
                      <a:off x="4478" y="1699"/>
                      <a:ext cx="330" cy="340"/>
                    </a:xfrm>
                    <a:custGeom>
                      <a:avLst/>
                      <a:gdLst/>
                      <a:ahLst/>
                      <a:cxnLst>
                        <a:cxn ang="0">
                          <a:pos x="328" y="0"/>
                        </a:cxn>
                        <a:cxn ang="0">
                          <a:pos x="312" y="22"/>
                        </a:cxn>
                        <a:cxn ang="0">
                          <a:pos x="272" y="22"/>
                        </a:cxn>
                        <a:cxn ang="0">
                          <a:pos x="230" y="84"/>
                        </a:cxn>
                        <a:cxn ang="0">
                          <a:pos x="202" y="154"/>
                        </a:cxn>
                        <a:cxn ang="0">
                          <a:pos x="172" y="130"/>
                        </a:cxn>
                        <a:cxn ang="0">
                          <a:pos x="142" y="294"/>
                        </a:cxn>
                        <a:cxn ang="0">
                          <a:pos x="72" y="336"/>
                        </a:cxn>
                        <a:cxn ang="0">
                          <a:pos x="0" y="304"/>
                        </a:cxn>
                        <a:cxn ang="0">
                          <a:pos x="0" y="304"/>
                        </a:cxn>
                        <a:cxn ang="0">
                          <a:pos x="0" y="306"/>
                        </a:cxn>
                        <a:cxn ang="0">
                          <a:pos x="72" y="340"/>
                        </a:cxn>
                        <a:cxn ang="0">
                          <a:pos x="144" y="296"/>
                        </a:cxn>
                        <a:cxn ang="0">
                          <a:pos x="174" y="132"/>
                        </a:cxn>
                        <a:cxn ang="0">
                          <a:pos x="202" y="158"/>
                        </a:cxn>
                        <a:cxn ang="0">
                          <a:pos x="232" y="84"/>
                        </a:cxn>
                        <a:cxn ang="0">
                          <a:pos x="274" y="26"/>
                        </a:cxn>
                        <a:cxn ang="0">
                          <a:pos x="312" y="26"/>
                        </a:cxn>
                        <a:cxn ang="0">
                          <a:pos x="330" y="0"/>
                        </a:cxn>
                        <a:cxn ang="0">
                          <a:pos x="330" y="0"/>
                        </a:cxn>
                        <a:cxn ang="0">
                          <a:pos x="328" y="0"/>
                        </a:cxn>
                      </a:cxnLst>
                      <a:rect l="0" t="0" r="r" b="b"/>
                      <a:pathLst>
                        <a:path w="330" h="340">
                          <a:moveTo>
                            <a:pt x="328" y="0"/>
                          </a:moveTo>
                          <a:lnTo>
                            <a:pt x="312" y="22"/>
                          </a:lnTo>
                          <a:lnTo>
                            <a:pt x="272" y="22"/>
                          </a:lnTo>
                          <a:lnTo>
                            <a:pt x="230" y="84"/>
                          </a:lnTo>
                          <a:lnTo>
                            <a:pt x="202" y="154"/>
                          </a:lnTo>
                          <a:lnTo>
                            <a:pt x="172" y="130"/>
                          </a:lnTo>
                          <a:lnTo>
                            <a:pt x="142" y="294"/>
                          </a:lnTo>
                          <a:lnTo>
                            <a:pt x="72" y="336"/>
                          </a:lnTo>
                          <a:lnTo>
                            <a:pt x="0" y="304"/>
                          </a:lnTo>
                          <a:lnTo>
                            <a:pt x="0" y="304"/>
                          </a:lnTo>
                          <a:lnTo>
                            <a:pt x="0" y="306"/>
                          </a:lnTo>
                          <a:lnTo>
                            <a:pt x="72" y="340"/>
                          </a:lnTo>
                          <a:lnTo>
                            <a:pt x="144" y="296"/>
                          </a:lnTo>
                          <a:lnTo>
                            <a:pt x="174" y="132"/>
                          </a:lnTo>
                          <a:lnTo>
                            <a:pt x="202" y="158"/>
                          </a:lnTo>
                          <a:lnTo>
                            <a:pt x="232" y="84"/>
                          </a:lnTo>
                          <a:lnTo>
                            <a:pt x="274" y="26"/>
                          </a:lnTo>
                          <a:lnTo>
                            <a:pt x="312" y="26"/>
                          </a:lnTo>
                          <a:lnTo>
                            <a:pt x="330" y="0"/>
                          </a:lnTo>
                          <a:lnTo>
                            <a:pt x="330" y="0"/>
                          </a:lnTo>
                          <a:lnTo>
                            <a:pt x="3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4" name="Freeform 2951"/>
                    <p:cNvSpPr>
                      <a:spLocks/>
                    </p:cNvSpPr>
                    <p:nvPr/>
                  </p:nvSpPr>
                  <p:spPr bwMode="auto">
                    <a:xfrm>
                      <a:off x="4474" y="2001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2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4" y="4"/>
                        </a:cxn>
                        <a:cxn ang="0">
                          <a:pos x="4" y="2"/>
                        </a:cxn>
                        <a:cxn ang="0">
                          <a:pos x="4" y="2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2"/>
                          </a:move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4" y="4"/>
                          </a:lnTo>
                          <a:lnTo>
                            <a:pt x="4" y="2"/>
                          </a:lnTo>
                          <a:lnTo>
                            <a:pt x="4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5" name="Freeform 2952"/>
                    <p:cNvSpPr>
                      <a:spLocks/>
                    </p:cNvSpPr>
                    <p:nvPr/>
                  </p:nvSpPr>
                  <p:spPr bwMode="auto">
                    <a:xfrm>
                      <a:off x="4184" y="1893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0" y="4"/>
                        </a:cxn>
                        <a:cxn ang="0">
                          <a:pos x="4" y="6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0" y="2"/>
                          </a:moveTo>
                          <a:lnTo>
                            <a:pt x="0" y="4"/>
                          </a:lnTo>
                          <a:lnTo>
                            <a:pt x="4" y="6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6" name="Freeform 2953"/>
                    <p:cNvSpPr>
                      <a:spLocks/>
                    </p:cNvSpPr>
                    <p:nvPr/>
                  </p:nvSpPr>
                  <p:spPr bwMode="auto">
                    <a:xfrm>
                      <a:off x="5064" y="1789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6"/>
                        </a:cxn>
                        <a:cxn ang="0">
                          <a:pos x="4" y="0"/>
                        </a:cxn>
                        <a:cxn ang="0">
                          <a:pos x="2" y="2"/>
                        </a:cxn>
                        <a:cxn ang="0">
                          <a:pos x="0" y="6"/>
                        </a:cxn>
                        <a:cxn ang="0">
                          <a:pos x="4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4" y="6"/>
                          </a:moveTo>
                          <a:lnTo>
                            <a:pt x="4" y="0"/>
                          </a:lnTo>
                          <a:lnTo>
                            <a:pt x="2" y="2"/>
                          </a:lnTo>
                          <a:lnTo>
                            <a:pt x="0" y="6"/>
                          </a:lnTo>
                          <a:lnTo>
                            <a:pt x="4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7" name="Freeform 2954"/>
                    <p:cNvSpPr>
                      <a:spLocks/>
                    </p:cNvSpPr>
                    <p:nvPr/>
                  </p:nvSpPr>
                  <p:spPr bwMode="auto">
                    <a:xfrm>
                      <a:off x="4808" y="1697"/>
                      <a:ext cx="258" cy="118"/>
                    </a:xfrm>
                    <a:custGeom>
                      <a:avLst/>
                      <a:gdLst/>
                      <a:ahLst/>
                      <a:cxnLst>
                        <a:cxn ang="0">
                          <a:pos x="54" y="106"/>
                        </a:cxn>
                        <a:cxn ang="0">
                          <a:pos x="64" y="26"/>
                        </a:cxn>
                        <a:cxn ang="0">
                          <a:pos x="2" y="0"/>
                        </a:cxn>
                        <a:cxn ang="0">
                          <a:pos x="2" y="0"/>
                        </a:cxn>
                        <a:cxn ang="0">
                          <a:pos x="2" y="2"/>
                        </a:cxn>
                        <a:cxn ang="0">
                          <a:pos x="0" y="2"/>
                        </a:cxn>
                        <a:cxn ang="0">
                          <a:pos x="60" y="28"/>
                        </a:cxn>
                        <a:cxn ang="0">
                          <a:pos x="50" y="108"/>
                        </a:cxn>
                        <a:cxn ang="0">
                          <a:pos x="172" y="118"/>
                        </a:cxn>
                        <a:cxn ang="0">
                          <a:pos x="256" y="98"/>
                        </a:cxn>
                        <a:cxn ang="0">
                          <a:pos x="258" y="94"/>
                        </a:cxn>
                        <a:cxn ang="0">
                          <a:pos x="176" y="116"/>
                        </a:cxn>
                        <a:cxn ang="0">
                          <a:pos x="54" y="106"/>
                        </a:cxn>
                      </a:cxnLst>
                      <a:rect l="0" t="0" r="r" b="b"/>
                      <a:pathLst>
                        <a:path w="258" h="118">
                          <a:moveTo>
                            <a:pt x="54" y="106"/>
                          </a:moveTo>
                          <a:lnTo>
                            <a:pt x="64" y="26"/>
                          </a:lnTo>
                          <a:lnTo>
                            <a:pt x="2" y="0"/>
                          </a:lnTo>
                          <a:lnTo>
                            <a:pt x="2" y="0"/>
                          </a:lnTo>
                          <a:lnTo>
                            <a:pt x="2" y="2"/>
                          </a:lnTo>
                          <a:lnTo>
                            <a:pt x="0" y="2"/>
                          </a:lnTo>
                          <a:lnTo>
                            <a:pt x="60" y="28"/>
                          </a:lnTo>
                          <a:lnTo>
                            <a:pt x="50" y="108"/>
                          </a:lnTo>
                          <a:lnTo>
                            <a:pt x="172" y="118"/>
                          </a:lnTo>
                          <a:lnTo>
                            <a:pt x="256" y="98"/>
                          </a:lnTo>
                          <a:lnTo>
                            <a:pt x="258" y="94"/>
                          </a:lnTo>
                          <a:lnTo>
                            <a:pt x="176" y="116"/>
                          </a:lnTo>
                          <a:lnTo>
                            <a:pt x="54" y="10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8" name="Freeform 2955"/>
                    <p:cNvSpPr>
                      <a:spLocks/>
                    </p:cNvSpPr>
                    <p:nvPr/>
                  </p:nvSpPr>
                  <p:spPr bwMode="auto">
                    <a:xfrm>
                      <a:off x="4522" y="1673"/>
                      <a:ext cx="286" cy="72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56"/>
                        </a:cxn>
                        <a:cxn ang="0">
                          <a:pos x="106" y="26"/>
                        </a:cxn>
                        <a:cxn ang="0">
                          <a:pos x="132" y="72"/>
                        </a:cxn>
                        <a:cxn ang="0">
                          <a:pos x="238" y="16"/>
                        </a:cxn>
                        <a:cxn ang="0">
                          <a:pos x="284" y="26"/>
                        </a:cxn>
                        <a:cxn ang="0">
                          <a:pos x="286" y="24"/>
                        </a:cxn>
                        <a:cxn ang="0">
                          <a:pos x="234" y="12"/>
                        </a:cxn>
                        <a:cxn ang="0">
                          <a:pos x="132" y="68"/>
                        </a:cxn>
                        <a:cxn ang="0">
                          <a:pos x="108" y="26"/>
                        </a:cxn>
                        <a:cxn ang="0">
                          <a:pos x="108" y="26"/>
                        </a:cxn>
                        <a:cxn ang="0">
                          <a:pos x="106" y="24"/>
                        </a:cxn>
                        <a:cxn ang="0">
                          <a:pos x="20" y="5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0" y="6"/>
                        </a:cxn>
                        <a:cxn ang="0">
                          <a:pos x="18" y="56"/>
                        </a:cxn>
                      </a:cxnLst>
                      <a:rect l="0" t="0" r="r" b="b"/>
                      <a:pathLst>
                        <a:path w="286" h="72">
                          <a:moveTo>
                            <a:pt x="18" y="56"/>
                          </a:moveTo>
                          <a:lnTo>
                            <a:pt x="106" y="26"/>
                          </a:lnTo>
                          <a:lnTo>
                            <a:pt x="132" y="72"/>
                          </a:lnTo>
                          <a:lnTo>
                            <a:pt x="238" y="16"/>
                          </a:lnTo>
                          <a:lnTo>
                            <a:pt x="284" y="26"/>
                          </a:lnTo>
                          <a:lnTo>
                            <a:pt x="286" y="24"/>
                          </a:lnTo>
                          <a:lnTo>
                            <a:pt x="234" y="12"/>
                          </a:lnTo>
                          <a:lnTo>
                            <a:pt x="132" y="68"/>
                          </a:lnTo>
                          <a:lnTo>
                            <a:pt x="108" y="26"/>
                          </a:lnTo>
                          <a:lnTo>
                            <a:pt x="108" y="26"/>
                          </a:lnTo>
                          <a:lnTo>
                            <a:pt x="106" y="24"/>
                          </a:lnTo>
                          <a:lnTo>
                            <a:pt x="20" y="50"/>
                          </a:ln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0" y="6"/>
                          </a:lnTo>
                          <a:lnTo>
                            <a:pt x="18" y="5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9" name="Freeform 2956"/>
                    <p:cNvSpPr>
                      <a:spLocks/>
                    </p:cNvSpPr>
                    <p:nvPr/>
                  </p:nvSpPr>
                  <p:spPr bwMode="auto">
                    <a:xfrm>
                      <a:off x="4806" y="1697"/>
                      <a:ext cx="4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2"/>
                        </a:cxn>
                        <a:cxn ang="0">
                          <a:pos x="2" y="2"/>
                        </a:cxn>
                        <a:cxn ang="0">
                          <a:pos x="4" y="2"/>
                        </a:cxn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</a:cxnLst>
                      <a:rect l="0" t="0" r="r" b="b"/>
                      <a:pathLst>
                        <a:path w="4" h="2">
                          <a:moveTo>
                            <a:pt x="2" y="2"/>
                          </a:moveTo>
                          <a:lnTo>
                            <a:pt x="2" y="2"/>
                          </a:lnTo>
                          <a:lnTo>
                            <a:pt x="4" y="2"/>
                          </a:ln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0" name="Rectangle 29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2" y="1677"/>
                      <a:ext cx="1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1" name="Freeform 2958"/>
                    <p:cNvSpPr>
                      <a:spLocks/>
                    </p:cNvSpPr>
                    <p:nvPr/>
                  </p:nvSpPr>
                  <p:spPr bwMode="auto">
                    <a:xfrm>
                      <a:off x="4516" y="1321"/>
                      <a:ext cx="490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462" y="258"/>
                        </a:cxn>
                        <a:cxn ang="0">
                          <a:pos x="490" y="190"/>
                        </a:cxn>
                        <a:cxn ang="0">
                          <a:pos x="452" y="138"/>
                        </a:cxn>
                        <a:cxn ang="0">
                          <a:pos x="462" y="68"/>
                        </a:cxn>
                        <a:cxn ang="0">
                          <a:pos x="382" y="0"/>
                        </a:cxn>
                        <a:cxn ang="0">
                          <a:pos x="18" y="120"/>
                        </a:cxn>
                        <a:cxn ang="0">
                          <a:pos x="2" y="74"/>
                        </a:cxn>
                        <a:cxn ang="0">
                          <a:pos x="0" y="76"/>
                        </a:cxn>
                        <a:cxn ang="0">
                          <a:pos x="16" y="124"/>
                        </a:cxn>
                        <a:cxn ang="0">
                          <a:pos x="382" y="4"/>
                        </a:cxn>
                        <a:cxn ang="0">
                          <a:pos x="458" y="70"/>
                        </a:cxn>
                        <a:cxn ang="0">
                          <a:pos x="448" y="138"/>
                        </a:cxn>
                        <a:cxn ang="0">
                          <a:pos x="488" y="190"/>
                        </a:cxn>
                        <a:cxn ang="0">
                          <a:pos x="458" y="256"/>
                        </a:cxn>
                        <a:cxn ang="0">
                          <a:pos x="428" y="266"/>
                        </a:cxn>
                        <a:cxn ang="0">
                          <a:pos x="430" y="270"/>
                        </a:cxn>
                        <a:cxn ang="0">
                          <a:pos x="462" y="258"/>
                        </a:cxn>
                      </a:cxnLst>
                      <a:rect l="0" t="0" r="r" b="b"/>
                      <a:pathLst>
                        <a:path w="490" h="270">
                          <a:moveTo>
                            <a:pt x="462" y="258"/>
                          </a:moveTo>
                          <a:lnTo>
                            <a:pt x="490" y="190"/>
                          </a:lnTo>
                          <a:lnTo>
                            <a:pt x="452" y="138"/>
                          </a:lnTo>
                          <a:lnTo>
                            <a:pt x="462" y="68"/>
                          </a:lnTo>
                          <a:lnTo>
                            <a:pt x="382" y="0"/>
                          </a:lnTo>
                          <a:lnTo>
                            <a:pt x="18" y="120"/>
                          </a:lnTo>
                          <a:lnTo>
                            <a:pt x="2" y="74"/>
                          </a:lnTo>
                          <a:lnTo>
                            <a:pt x="0" y="76"/>
                          </a:lnTo>
                          <a:lnTo>
                            <a:pt x="16" y="124"/>
                          </a:lnTo>
                          <a:lnTo>
                            <a:pt x="382" y="4"/>
                          </a:lnTo>
                          <a:lnTo>
                            <a:pt x="458" y="70"/>
                          </a:lnTo>
                          <a:lnTo>
                            <a:pt x="448" y="138"/>
                          </a:lnTo>
                          <a:lnTo>
                            <a:pt x="488" y="190"/>
                          </a:lnTo>
                          <a:lnTo>
                            <a:pt x="458" y="256"/>
                          </a:lnTo>
                          <a:lnTo>
                            <a:pt x="428" y="266"/>
                          </a:lnTo>
                          <a:lnTo>
                            <a:pt x="430" y="270"/>
                          </a:lnTo>
                          <a:lnTo>
                            <a:pt x="462" y="25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2" name="Freeform 2959"/>
                    <p:cNvSpPr>
                      <a:spLocks/>
                    </p:cNvSpPr>
                    <p:nvPr/>
                  </p:nvSpPr>
                  <p:spPr bwMode="auto">
                    <a:xfrm>
                      <a:off x="4626" y="1587"/>
                      <a:ext cx="320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112"/>
                        </a:cxn>
                        <a:cxn ang="0">
                          <a:pos x="320" y="4"/>
                        </a:cxn>
                        <a:cxn ang="0">
                          <a:pos x="318" y="0"/>
                        </a:cxn>
                        <a:cxn ang="0">
                          <a:pos x="0" y="110"/>
                        </a:cxn>
                        <a:cxn ang="0">
                          <a:pos x="2" y="110"/>
                        </a:cxn>
                        <a:cxn ang="0">
                          <a:pos x="2" y="110"/>
                        </a:cxn>
                        <a:cxn ang="0">
                          <a:pos x="4" y="112"/>
                        </a:cxn>
                      </a:cxnLst>
                      <a:rect l="0" t="0" r="r" b="b"/>
                      <a:pathLst>
                        <a:path w="320" h="112">
                          <a:moveTo>
                            <a:pt x="4" y="112"/>
                          </a:moveTo>
                          <a:lnTo>
                            <a:pt x="320" y="4"/>
                          </a:lnTo>
                          <a:lnTo>
                            <a:pt x="318" y="0"/>
                          </a:lnTo>
                          <a:lnTo>
                            <a:pt x="0" y="110"/>
                          </a:lnTo>
                          <a:lnTo>
                            <a:pt x="2" y="110"/>
                          </a:lnTo>
                          <a:lnTo>
                            <a:pt x="2" y="110"/>
                          </a:lnTo>
                          <a:lnTo>
                            <a:pt x="4" y="1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3" name="Freeform 2960"/>
                    <p:cNvSpPr>
                      <a:spLocks/>
                    </p:cNvSpPr>
                    <p:nvPr/>
                  </p:nvSpPr>
                  <p:spPr bwMode="auto">
                    <a:xfrm>
                      <a:off x="4628" y="1697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2"/>
                        </a:cxn>
                        <a:cxn ang="0">
                          <a:pos x="2" y="2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2" y="2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2"/>
                          </a:lnTo>
                          <a:lnTo>
                            <a:pt x="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4" name="Rectangle 29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72" y="1723"/>
                      <a:ext cx="2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5" name="Rectangle 29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944" y="1587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6" name="Freeform 2963"/>
                    <p:cNvSpPr>
                      <a:spLocks/>
                    </p:cNvSpPr>
                    <p:nvPr/>
                  </p:nvSpPr>
                  <p:spPr bwMode="auto">
                    <a:xfrm>
                      <a:off x="4946" y="1591"/>
                      <a:ext cx="126" cy="16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58" y="162"/>
                        </a:cxn>
                        <a:cxn ang="0">
                          <a:pos x="126" y="134"/>
                        </a:cxn>
                        <a:cxn ang="0">
                          <a:pos x="126" y="132"/>
                        </a:cxn>
                        <a:cxn ang="0">
                          <a:pos x="62" y="158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26" h="162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58" y="162"/>
                          </a:lnTo>
                          <a:lnTo>
                            <a:pt x="126" y="134"/>
                          </a:lnTo>
                          <a:lnTo>
                            <a:pt x="126" y="132"/>
                          </a:lnTo>
                          <a:lnTo>
                            <a:pt x="62" y="15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7" name="Freeform 2964"/>
                    <p:cNvSpPr>
                      <a:spLocks/>
                    </p:cNvSpPr>
                    <p:nvPr/>
                  </p:nvSpPr>
                  <p:spPr bwMode="auto">
                    <a:xfrm>
                      <a:off x="4944" y="1587"/>
                      <a:ext cx="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  <a:cxn ang="0">
                          <a:pos x="2" y="4"/>
                        </a:cxn>
                      </a:cxnLst>
                      <a:rect l="0" t="0" r="r" b="b"/>
                      <a:pathLst>
                        <a:path w="2" h="4">
                          <a:moveTo>
                            <a:pt x="2" y="4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lnTo>
                            <a:pt x="2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8" name="Freeform 2965"/>
                    <p:cNvSpPr>
                      <a:spLocks/>
                    </p:cNvSpPr>
                    <p:nvPr/>
                  </p:nvSpPr>
                  <p:spPr bwMode="auto">
                    <a:xfrm>
                      <a:off x="5280" y="1225"/>
                      <a:ext cx="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</a:cxnLst>
                      <a:rect l="0" t="0" r="r" b="b"/>
                      <a:pathLst>
                        <a:path w="2" h="4">
                          <a:moveTo>
                            <a:pt x="2" y="4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9" name="Freeform 2966"/>
                    <p:cNvSpPr>
                      <a:spLocks/>
                    </p:cNvSpPr>
                    <p:nvPr/>
                  </p:nvSpPr>
                  <p:spPr bwMode="auto">
                    <a:xfrm>
                      <a:off x="5218" y="1341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2" y="6"/>
                        </a:cxn>
                        <a:cxn ang="0">
                          <a:pos x="4" y="4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2" y="6"/>
                          </a:moveTo>
                          <a:lnTo>
                            <a:pt x="2" y="6"/>
                          </a:lnTo>
                          <a:lnTo>
                            <a:pt x="4" y="4"/>
                          </a:ln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0" name="Freeform 2967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1" name="Freeform 2968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2" name="Freeform 2969"/>
                    <p:cNvSpPr>
                      <a:spLocks/>
                    </p:cNvSpPr>
                    <p:nvPr/>
                  </p:nvSpPr>
                  <p:spPr bwMode="auto">
                    <a:xfrm>
                      <a:off x="5190" y="1183"/>
                      <a:ext cx="90" cy="16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0"/>
                        </a:cxn>
                        <a:cxn ang="0">
                          <a:pos x="28" y="162"/>
                        </a:cxn>
                        <a:cxn ang="0">
                          <a:pos x="30" y="158"/>
                        </a:cxn>
                        <a:cxn ang="0">
                          <a:pos x="4" y="20"/>
                        </a:cxn>
                        <a:cxn ang="0">
                          <a:pos x="54" y="2"/>
                        </a:cxn>
                        <a:cxn ang="0">
                          <a:pos x="90" y="42"/>
                        </a:cxn>
                        <a:cxn ang="0">
                          <a:pos x="90" y="42"/>
                        </a:cxn>
                        <a:cxn ang="0">
                          <a:pos x="54" y="0"/>
                        </a:cxn>
                        <a:cxn ang="0">
                          <a:pos x="0" y="20"/>
                        </a:cxn>
                      </a:cxnLst>
                      <a:rect l="0" t="0" r="r" b="b"/>
                      <a:pathLst>
                        <a:path w="90" h="162">
                          <a:moveTo>
                            <a:pt x="0" y="20"/>
                          </a:moveTo>
                          <a:lnTo>
                            <a:pt x="28" y="162"/>
                          </a:lnTo>
                          <a:lnTo>
                            <a:pt x="30" y="158"/>
                          </a:lnTo>
                          <a:lnTo>
                            <a:pt x="4" y="20"/>
                          </a:lnTo>
                          <a:lnTo>
                            <a:pt x="54" y="2"/>
                          </a:lnTo>
                          <a:lnTo>
                            <a:pt x="90" y="42"/>
                          </a:lnTo>
                          <a:lnTo>
                            <a:pt x="90" y="42"/>
                          </a:lnTo>
                          <a:lnTo>
                            <a:pt x="54" y="0"/>
                          </a:lnTo>
                          <a:lnTo>
                            <a:pt x="0" y="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3" name="Rectangle 29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20" y="1347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4" name="Freeform 2971"/>
                    <p:cNvSpPr>
                      <a:spLocks/>
                    </p:cNvSpPr>
                    <p:nvPr/>
                  </p:nvSpPr>
                  <p:spPr bwMode="auto">
                    <a:xfrm>
                      <a:off x="5086" y="815"/>
                      <a:ext cx="166" cy="2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126" y="220"/>
                        </a:cxn>
                        <a:cxn ang="0">
                          <a:pos x="166" y="248"/>
                        </a:cxn>
                        <a:cxn ang="0">
                          <a:pos x="166" y="246"/>
                        </a:cxn>
                        <a:cxn ang="0">
                          <a:pos x="126" y="218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66" h="248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126" y="220"/>
                          </a:lnTo>
                          <a:lnTo>
                            <a:pt x="166" y="248"/>
                          </a:lnTo>
                          <a:lnTo>
                            <a:pt x="166" y="246"/>
                          </a:lnTo>
                          <a:lnTo>
                            <a:pt x="126" y="21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5" name="Freeform 2972"/>
                    <p:cNvSpPr>
                      <a:spLocks/>
                    </p:cNvSpPr>
                    <p:nvPr/>
                  </p:nvSpPr>
                  <p:spPr bwMode="auto">
                    <a:xfrm>
                      <a:off x="1412" y="711"/>
                      <a:ext cx="64" cy="34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42"/>
                        </a:cxn>
                        <a:cxn ang="0">
                          <a:pos x="64" y="0"/>
                        </a:cxn>
                        <a:cxn ang="0">
                          <a:pos x="60" y="0"/>
                        </a:cxn>
                        <a:cxn ang="0">
                          <a:pos x="0" y="342"/>
                        </a:cxn>
                      </a:cxnLst>
                      <a:rect l="0" t="0" r="r" b="b"/>
                      <a:pathLst>
                        <a:path w="64" h="342">
                          <a:moveTo>
                            <a:pt x="0" y="342"/>
                          </a:moveTo>
                          <a:lnTo>
                            <a:pt x="64" y="0"/>
                          </a:lnTo>
                          <a:lnTo>
                            <a:pt x="60" y="0"/>
                          </a:lnTo>
                          <a:lnTo>
                            <a:pt x="0" y="3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6" name="Freeform 2973"/>
                    <p:cNvSpPr>
                      <a:spLocks/>
                    </p:cNvSpPr>
                    <p:nvPr/>
                  </p:nvSpPr>
                  <p:spPr bwMode="auto">
                    <a:xfrm>
                      <a:off x="760" y="923"/>
                      <a:ext cx="682" cy="650"/>
                    </a:xfrm>
                    <a:custGeom>
                      <a:avLst/>
                      <a:gdLst/>
                      <a:ahLst/>
                      <a:cxnLst>
                        <a:cxn ang="0">
                          <a:pos x="528" y="128"/>
                        </a:cxn>
                        <a:cxn ang="0">
                          <a:pos x="412" y="144"/>
                        </a:cxn>
                        <a:cxn ang="0">
                          <a:pos x="232" y="112"/>
                        </a:cxn>
                        <a:cxn ang="0">
                          <a:pos x="224" y="26"/>
                        </a:cxn>
                        <a:cxn ang="0">
                          <a:pos x="128" y="0"/>
                        </a:cxn>
                        <a:cxn ang="0">
                          <a:pos x="128" y="20"/>
                        </a:cxn>
                        <a:cxn ang="0">
                          <a:pos x="0" y="410"/>
                        </a:cxn>
                        <a:cxn ang="0">
                          <a:pos x="6" y="510"/>
                        </a:cxn>
                        <a:cxn ang="0">
                          <a:pos x="344" y="602"/>
                        </a:cxn>
                        <a:cxn ang="0">
                          <a:pos x="572" y="650"/>
                        </a:cxn>
                        <a:cxn ang="0">
                          <a:pos x="622" y="386"/>
                        </a:cxn>
                        <a:cxn ang="0">
                          <a:pos x="614" y="360"/>
                        </a:cxn>
                        <a:cxn ang="0">
                          <a:pos x="682" y="224"/>
                        </a:cxn>
                        <a:cxn ang="0">
                          <a:pos x="662" y="166"/>
                        </a:cxn>
                        <a:cxn ang="0">
                          <a:pos x="528" y="128"/>
                        </a:cxn>
                      </a:cxnLst>
                      <a:rect l="0" t="0" r="r" b="b"/>
                      <a:pathLst>
                        <a:path w="682" h="650">
                          <a:moveTo>
                            <a:pt x="528" y="128"/>
                          </a:moveTo>
                          <a:lnTo>
                            <a:pt x="412" y="144"/>
                          </a:lnTo>
                          <a:lnTo>
                            <a:pt x="232" y="112"/>
                          </a:lnTo>
                          <a:lnTo>
                            <a:pt x="224" y="26"/>
                          </a:lnTo>
                          <a:lnTo>
                            <a:pt x="128" y="0"/>
                          </a:lnTo>
                          <a:lnTo>
                            <a:pt x="128" y="20"/>
                          </a:lnTo>
                          <a:lnTo>
                            <a:pt x="0" y="410"/>
                          </a:lnTo>
                          <a:lnTo>
                            <a:pt x="6" y="510"/>
                          </a:lnTo>
                          <a:lnTo>
                            <a:pt x="344" y="602"/>
                          </a:lnTo>
                          <a:lnTo>
                            <a:pt x="572" y="650"/>
                          </a:lnTo>
                          <a:lnTo>
                            <a:pt x="622" y="386"/>
                          </a:lnTo>
                          <a:lnTo>
                            <a:pt x="614" y="360"/>
                          </a:lnTo>
                          <a:lnTo>
                            <a:pt x="682" y="224"/>
                          </a:lnTo>
                          <a:lnTo>
                            <a:pt x="662" y="166"/>
                          </a:lnTo>
                          <a:lnTo>
                            <a:pt x="528" y="12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7" name="Freeform 2974"/>
                    <p:cNvSpPr>
                      <a:spLocks/>
                    </p:cNvSpPr>
                    <p:nvPr/>
                  </p:nvSpPr>
                  <p:spPr bwMode="auto">
                    <a:xfrm>
                      <a:off x="888" y="593"/>
                      <a:ext cx="588" cy="486"/>
                    </a:xfrm>
                    <a:custGeom>
                      <a:avLst/>
                      <a:gdLst/>
                      <a:ahLst/>
                      <a:cxnLst>
                        <a:cxn ang="0">
                          <a:pos x="198" y="12"/>
                        </a:cxn>
                        <a:cxn ang="0">
                          <a:pos x="118" y="92"/>
                        </a:cxn>
                        <a:cxn ang="0">
                          <a:pos x="0" y="0"/>
                        </a:cxn>
                        <a:cxn ang="0">
                          <a:pos x="0" y="324"/>
                        </a:cxn>
                        <a:cxn ang="0">
                          <a:pos x="100" y="352"/>
                        </a:cxn>
                        <a:cxn ang="0">
                          <a:pos x="110" y="436"/>
                        </a:cxn>
                        <a:cxn ang="0">
                          <a:pos x="284" y="468"/>
                        </a:cxn>
                        <a:cxn ang="0">
                          <a:pos x="400" y="452"/>
                        </a:cxn>
                        <a:cxn ang="0">
                          <a:pos x="532" y="486"/>
                        </a:cxn>
                        <a:cxn ang="0">
                          <a:pos x="524" y="460"/>
                        </a:cxn>
                        <a:cxn ang="0">
                          <a:pos x="584" y="118"/>
                        </a:cxn>
                        <a:cxn ang="0">
                          <a:pos x="588" y="118"/>
                        </a:cxn>
                        <a:cxn ang="0">
                          <a:pos x="588" y="116"/>
                        </a:cxn>
                        <a:cxn ang="0">
                          <a:pos x="198" y="12"/>
                        </a:cxn>
                      </a:cxnLst>
                      <a:rect l="0" t="0" r="r" b="b"/>
                      <a:pathLst>
                        <a:path w="588" h="486">
                          <a:moveTo>
                            <a:pt x="198" y="12"/>
                          </a:moveTo>
                          <a:lnTo>
                            <a:pt x="118" y="92"/>
                          </a:lnTo>
                          <a:lnTo>
                            <a:pt x="0" y="0"/>
                          </a:lnTo>
                          <a:lnTo>
                            <a:pt x="0" y="324"/>
                          </a:lnTo>
                          <a:lnTo>
                            <a:pt x="100" y="352"/>
                          </a:lnTo>
                          <a:lnTo>
                            <a:pt x="110" y="436"/>
                          </a:lnTo>
                          <a:lnTo>
                            <a:pt x="284" y="468"/>
                          </a:lnTo>
                          <a:lnTo>
                            <a:pt x="400" y="452"/>
                          </a:lnTo>
                          <a:lnTo>
                            <a:pt x="532" y="486"/>
                          </a:lnTo>
                          <a:lnTo>
                            <a:pt x="524" y="460"/>
                          </a:lnTo>
                          <a:lnTo>
                            <a:pt x="584" y="118"/>
                          </a:lnTo>
                          <a:lnTo>
                            <a:pt x="588" y="118"/>
                          </a:lnTo>
                          <a:lnTo>
                            <a:pt x="588" y="116"/>
                          </a:lnTo>
                          <a:lnTo>
                            <a:pt x="198" y="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8" name="Freeform 2975"/>
                    <p:cNvSpPr>
                      <a:spLocks/>
                    </p:cNvSpPr>
                    <p:nvPr/>
                  </p:nvSpPr>
                  <p:spPr bwMode="auto">
                    <a:xfrm>
                      <a:off x="1412" y="1053"/>
                      <a:ext cx="8" cy="26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26"/>
                        </a:cxn>
                        <a:cxn ang="0">
                          <a:pos x="0" y="0"/>
                        </a:cxn>
                        <a:cxn ang="0">
                          <a:pos x="8" y="26"/>
                        </a:cxn>
                        <a:cxn ang="0">
                          <a:pos x="8" y="26"/>
                        </a:cxn>
                      </a:cxnLst>
                      <a:rect l="0" t="0" r="r" b="b"/>
                      <a:pathLst>
                        <a:path w="8" h="26">
                          <a:moveTo>
                            <a:pt x="8" y="26"/>
                          </a:moveTo>
                          <a:lnTo>
                            <a:pt x="0" y="0"/>
                          </a:lnTo>
                          <a:lnTo>
                            <a:pt x="8" y="26"/>
                          </a:lnTo>
                          <a:lnTo>
                            <a:pt x="8" y="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9" name="Freeform 2979"/>
                    <p:cNvSpPr>
                      <a:spLocks/>
                    </p:cNvSpPr>
                    <p:nvPr/>
                  </p:nvSpPr>
                  <p:spPr bwMode="auto">
                    <a:xfrm>
                      <a:off x="1594" y="1057"/>
                      <a:ext cx="182" cy="296"/>
                    </a:xfrm>
                    <a:custGeom>
                      <a:avLst/>
                      <a:gdLst/>
                      <a:ahLst/>
                      <a:cxnLst>
                        <a:cxn ang="0">
                          <a:pos x="50" y="126"/>
                        </a:cxn>
                        <a:cxn ang="0">
                          <a:pos x="40" y="188"/>
                        </a:cxn>
                        <a:cxn ang="0">
                          <a:pos x="112" y="296"/>
                        </a:cxn>
                        <a:cxn ang="0">
                          <a:pos x="182" y="284"/>
                        </a:cxn>
                        <a:cxn ang="0">
                          <a:pos x="118" y="292"/>
                        </a:cxn>
                        <a:cxn ang="0">
                          <a:pos x="48" y="188"/>
                        </a:cxn>
                        <a:cxn ang="0">
                          <a:pos x="56" y="118"/>
                        </a:cxn>
                        <a:cxn ang="0">
                          <a:pos x="8" y="130"/>
                        </a:cxn>
                        <a:cxn ang="0">
                          <a:pos x="38" y="0"/>
                        </a:cxn>
                        <a:cxn ang="0">
                          <a:pos x="0" y="138"/>
                        </a:cxn>
                        <a:cxn ang="0">
                          <a:pos x="50" y="126"/>
                        </a:cxn>
                      </a:cxnLst>
                      <a:rect l="0" t="0" r="r" b="b"/>
                      <a:pathLst>
                        <a:path w="182" h="296">
                          <a:moveTo>
                            <a:pt x="50" y="126"/>
                          </a:moveTo>
                          <a:lnTo>
                            <a:pt x="40" y="188"/>
                          </a:lnTo>
                          <a:lnTo>
                            <a:pt x="112" y="296"/>
                          </a:lnTo>
                          <a:lnTo>
                            <a:pt x="182" y="284"/>
                          </a:lnTo>
                          <a:lnTo>
                            <a:pt x="118" y="292"/>
                          </a:lnTo>
                          <a:lnTo>
                            <a:pt x="48" y="188"/>
                          </a:lnTo>
                          <a:lnTo>
                            <a:pt x="56" y="118"/>
                          </a:lnTo>
                          <a:lnTo>
                            <a:pt x="8" y="130"/>
                          </a:lnTo>
                          <a:lnTo>
                            <a:pt x="38" y="0"/>
                          </a:lnTo>
                          <a:lnTo>
                            <a:pt x="0" y="138"/>
                          </a:lnTo>
                          <a:lnTo>
                            <a:pt x="50" y="1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0" name="Freeform 2980"/>
                    <p:cNvSpPr>
                      <a:spLocks/>
                    </p:cNvSpPr>
                    <p:nvPr/>
                  </p:nvSpPr>
                  <p:spPr bwMode="auto">
                    <a:xfrm>
                      <a:off x="1706" y="1329"/>
                      <a:ext cx="130" cy="24"/>
                    </a:xfrm>
                    <a:custGeom>
                      <a:avLst/>
                      <a:gdLst/>
                      <a:ahLst/>
                      <a:cxnLst>
                        <a:cxn ang="0">
                          <a:pos x="92" y="14"/>
                        </a:cxn>
                        <a:cxn ang="0">
                          <a:pos x="130" y="0"/>
                        </a:cxn>
                        <a:cxn ang="0">
                          <a:pos x="98" y="6"/>
                        </a:cxn>
                        <a:cxn ang="0">
                          <a:pos x="90" y="8"/>
                        </a:cxn>
                        <a:cxn ang="0">
                          <a:pos x="70" y="12"/>
                        </a:cxn>
                        <a:cxn ang="0">
                          <a:pos x="0" y="24"/>
                        </a:cxn>
                        <a:cxn ang="0">
                          <a:pos x="92" y="14"/>
                        </a:cxn>
                      </a:cxnLst>
                      <a:rect l="0" t="0" r="r" b="b"/>
                      <a:pathLst>
                        <a:path w="130" h="24">
                          <a:moveTo>
                            <a:pt x="92" y="14"/>
                          </a:moveTo>
                          <a:lnTo>
                            <a:pt x="130" y="0"/>
                          </a:lnTo>
                          <a:lnTo>
                            <a:pt x="98" y="6"/>
                          </a:lnTo>
                          <a:lnTo>
                            <a:pt x="90" y="8"/>
                          </a:lnTo>
                          <a:lnTo>
                            <a:pt x="70" y="12"/>
                          </a:lnTo>
                          <a:lnTo>
                            <a:pt x="0" y="24"/>
                          </a:lnTo>
                          <a:lnTo>
                            <a:pt x="92" y="1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1" name="Freeform 2981"/>
                    <p:cNvSpPr>
                      <a:spLocks/>
                    </p:cNvSpPr>
                    <p:nvPr/>
                  </p:nvSpPr>
                  <p:spPr bwMode="auto">
                    <a:xfrm>
                      <a:off x="1868" y="875"/>
                      <a:ext cx="606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600" y="452"/>
                        </a:cxn>
                        <a:cxn ang="0">
                          <a:pos x="6" y="414"/>
                        </a:cxn>
                        <a:cxn ang="0">
                          <a:pos x="0" y="476"/>
                        </a:cxn>
                        <a:cxn ang="0">
                          <a:pos x="12" y="420"/>
                        </a:cxn>
                        <a:cxn ang="0">
                          <a:pos x="606" y="460"/>
                        </a:cxn>
                        <a:cxn ang="0">
                          <a:pos x="604" y="0"/>
                        </a:cxn>
                        <a:cxn ang="0">
                          <a:pos x="600" y="452"/>
                        </a:cxn>
                      </a:cxnLst>
                      <a:rect l="0" t="0" r="r" b="b"/>
                      <a:pathLst>
                        <a:path w="606" h="476">
                          <a:moveTo>
                            <a:pt x="600" y="452"/>
                          </a:moveTo>
                          <a:lnTo>
                            <a:pt x="6" y="414"/>
                          </a:lnTo>
                          <a:lnTo>
                            <a:pt x="0" y="476"/>
                          </a:lnTo>
                          <a:lnTo>
                            <a:pt x="12" y="420"/>
                          </a:lnTo>
                          <a:lnTo>
                            <a:pt x="606" y="460"/>
                          </a:lnTo>
                          <a:lnTo>
                            <a:pt x="604" y="0"/>
                          </a:lnTo>
                          <a:lnTo>
                            <a:pt x="600" y="45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2" name="Freeform 2982"/>
                    <p:cNvSpPr>
                      <a:spLocks/>
                    </p:cNvSpPr>
                    <p:nvPr/>
                  </p:nvSpPr>
                  <p:spPr bwMode="auto">
                    <a:xfrm>
                      <a:off x="2472" y="875"/>
                      <a:ext cx="614" cy="460"/>
                    </a:xfrm>
                    <a:custGeom>
                      <a:avLst/>
                      <a:gdLst/>
                      <a:ahLst/>
                      <a:cxnLst>
                        <a:cxn ang="0">
                          <a:pos x="612" y="358"/>
                        </a:cxn>
                        <a:cxn ang="0">
                          <a:pos x="614" y="354"/>
                        </a:cxn>
                        <a:cxn ang="0">
                          <a:pos x="2" y="356"/>
                        </a:cxn>
                        <a:cxn ang="0">
                          <a:pos x="6" y="2"/>
                        </a:cxn>
                        <a:cxn ang="0">
                          <a:pos x="0" y="0"/>
                        </a:cxn>
                        <a:cxn ang="0">
                          <a:pos x="2" y="460"/>
                        </a:cxn>
                        <a:cxn ang="0">
                          <a:pos x="2" y="360"/>
                        </a:cxn>
                        <a:cxn ang="0">
                          <a:pos x="612" y="358"/>
                        </a:cxn>
                      </a:cxnLst>
                      <a:rect l="0" t="0" r="r" b="b"/>
                      <a:pathLst>
                        <a:path w="614" h="460">
                          <a:moveTo>
                            <a:pt x="612" y="358"/>
                          </a:moveTo>
                          <a:lnTo>
                            <a:pt x="614" y="354"/>
                          </a:lnTo>
                          <a:lnTo>
                            <a:pt x="2" y="356"/>
                          </a:lnTo>
                          <a:lnTo>
                            <a:pt x="6" y="2"/>
                          </a:lnTo>
                          <a:lnTo>
                            <a:pt x="0" y="0"/>
                          </a:lnTo>
                          <a:lnTo>
                            <a:pt x="2" y="460"/>
                          </a:lnTo>
                          <a:lnTo>
                            <a:pt x="2" y="360"/>
                          </a:lnTo>
                          <a:lnTo>
                            <a:pt x="612" y="35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3" name="Freeform 2983"/>
                    <p:cNvSpPr>
                      <a:spLocks/>
                    </p:cNvSpPr>
                    <p:nvPr/>
                  </p:nvSpPr>
                  <p:spPr bwMode="auto">
                    <a:xfrm>
                      <a:off x="1804" y="1325"/>
                      <a:ext cx="62" cy="4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0"/>
                        </a:cxn>
                        <a:cxn ang="0">
                          <a:pos x="32" y="4"/>
                        </a:cxn>
                        <a:cxn ang="0">
                          <a:pos x="60" y="42"/>
                        </a:cxn>
                        <a:cxn ang="0">
                          <a:pos x="62" y="34"/>
                        </a:cxn>
                        <a:cxn ang="0">
                          <a:pos x="36" y="0"/>
                        </a:cxn>
                        <a:cxn ang="0">
                          <a:pos x="0" y="10"/>
                        </a:cxn>
                      </a:cxnLst>
                      <a:rect l="0" t="0" r="r" b="b"/>
                      <a:pathLst>
                        <a:path w="62" h="42">
                          <a:moveTo>
                            <a:pt x="0" y="10"/>
                          </a:moveTo>
                          <a:lnTo>
                            <a:pt x="32" y="4"/>
                          </a:lnTo>
                          <a:lnTo>
                            <a:pt x="60" y="42"/>
                          </a:lnTo>
                          <a:lnTo>
                            <a:pt x="62" y="34"/>
                          </a:lnTo>
                          <a:lnTo>
                            <a:pt x="36" y="0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4" name="Freeform 2984"/>
                    <p:cNvSpPr>
                      <a:spLocks/>
                    </p:cNvSpPr>
                    <p:nvPr/>
                  </p:nvSpPr>
                  <p:spPr bwMode="auto">
                    <a:xfrm>
                      <a:off x="1866" y="1351"/>
                      <a:ext cx="2" cy="1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0"/>
                        </a:cxn>
                        <a:cxn ang="0">
                          <a:pos x="2" y="0"/>
                        </a:cxn>
                        <a:cxn ang="0">
                          <a:pos x="0" y="8"/>
                        </a:cxn>
                        <a:cxn ang="0">
                          <a:pos x="0" y="10"/>
                        </a:cxn>
                      </a:cxnLst>
                      <a:rect l="0" t="0" r="r" b="b"/>
                      <a:pathLst>
                        <a:path w="2" h="10">
                          <a:moveTo>
                            <a:pt x="0" y="10"/>
                          </a:moveTo>
                          <a:lnTo>
                            <a:pt x="2" y="0"/>
                          </a:lnTo>
                          <a:lnTo>
                            <a:pt x="0" y="8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5" name="Freeform 2985"/>
                    <p:cNvSpPr>
                      <a:spLocks/>
                    </p:cNvSpPr>
                    <p:nvPr/>
                  </p:nvSpPr>
                  <p:spPr bwMode="auto">
                    <a:xfrm>
                      <a:off x="1776" y="1335"/>
                      <a:ext cx="2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8" y="0"/>
                        </a:cxn>
                        <a:cxn ang="0">
                          <a:pos x="0" y="6"/>
                        </a:cxn>
                        <a:cxn ang="0">
                          <a:pos x="20" y="2"/>
                        </a:cxn>
                        <a:cxn ang="0">
                          <a:pos x="28" y="0"/>
                        </a:cxn>
                      </a:cxnLst>
                      <a:rect l="0" t="0" r="r" b="b"/>
                      <a:pathLst>
                        <a:path w="28" h="6">
                          <a:moveTo>
                            <a:pt x="28" y="0"/>
                          </a:moveTo>
                          <a:lnTo>
                            <a:pt x="0" y="6"/>
                          </a:lnTo>
                          <a:lnTo>
                            <a:pt x="20" y="2"/>
                          </a:lnTo>
                          <a:lnTo>
                            <a:pt x="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6" name="Freeform 2986"/>
                    <p:cNvSpPr>
                      <a:spLocks/>
                    </p:cNvSpPr>
                    <p:nvPr/>
                  </p:nvSpPr>
                  <p:spPr bwMode="auto">
                    <a:xfrm>
                      <a:off x="1340" y="709"/>
                      <a:ext cx="524" cy="966"/>
                    </a:xfrm>
                    <a:custGeom>
                      <a:avLst/>
                      <a:gdLst/>
                      <a:ahLst/>
                      <a:cxnLst>
                        <a:cxn ang="0">
                          <a:pos x="458" y="634"/>
                        </a:cxn>
                        <a:cxn ang="0">
                          <a:pos x="366" y="644"/>
                        </a:cxn>
                        <a:cxn ang="0">
                          <a:pos x="294" y="536"/>
                        </a:cxn>
                        <a:cxn ang="0">
                          <a:pos x="304" y="474"/>
                        </a:cxn>
                        <a:cxn ang="0">
                          <a:pos x="254" y="486"/>
                        </a:cxn>
                        <a:cxn ang="0">
                          <a:pos x="284" y="348"/>
                        </a:cxn>
                        <a:cxn ang="0">
                          <a:pos x="256" y="334"/>
                        </a:cxn>
                        <a:cxn ang="0">
                          <a:pos x="184" y="168"/>
                        </a:cxn>
                        <a:cxn ang="0">
                          <a:pos x="210" y="24"/>
                        </a:cxn>
                        <a:cxn ang="0">
                          <a:pos x="212" y="26"/>
                        </a:cxn>
                        <a:cxn ang="0">
                          <a:pos x="214" y="22"/>
                        </a:cxn>
                        <a:cxn ang="0">
                          <a:pos x="136" y="0"/>
                        </a:cxn>
                        <a:cxn ang="0">
                          <a:pos x="136" y="2"/>
                        </a:cxn>
                        <a:cxn ang="0">
                          <a:pos x="140" y="4"/>
                        </a:cxn>
                        <a:cxn ang="0">
                          <a:pos x="78" y="344"/>
                        </a:cxn>
                        <a:cxn ang="0">
                          <a:pos x="108" y="438"/>
                        </a:cxn>
                        <a:cxn ang="0">
                          <a:pos x="40" y="574"/>
                        </a:cxn>
                        <a:cxn ang="0">
                          <a:pos x="50" y="600"/>
                        </a:cxn>
                        <a:cxn ang="0">
                          <a:pos x="0" y="866"/>
                        </a:cxn>
                        <a:cxn ang="0">
                          <a:pos x="496" y="966"/>
                        </a:cxn>
                        <a:cxn ang="0">
                          <a:pos x="524" y="658"/>
                        </a:cxn>
                        <a:cxn ang="0">
                          <a:pos x="496" y="620"/>
                        </a:cxn>
                        <a:cxn ang="0">
                          <a:pos x="458" y="634"/>
                        </a:cxn>
                      </a:cxnLst>
                      <a:rect l="0" t="0" r="r" b="b"/>
                      <a:pathLst>
                        <a:path w="524" h="966">
                          <a:moveTo>
                            <a:pt x="458" y="634"/>
                          </a:moveTo>
                          <a:lnTo>
                            <a:pt x="366" y="644"/>
                          </a:lnTo>
                          <a:lnTo>
                            <a:pt x="294" y="536"/>
                          </a:lnTo>
                          <a:lnTo>
                            <a:pt x="304" y="474"/>
                          </a:lnTo>
                          <a:lnTo>
                            <a:pt x="254" y="486"/>
                          </a:lnTo>
                          <a:lnTo>
                            <a:pt x="284" y="348"/>
                          </a:lnTo>
                          <a:lnTo>
                            <a:pt x="256" y="334"/>
                          </a:lnTo>
                          <a:lnTo>
                            <a:pt x="184" y="168"/>
                          </a:lnTo>
                          <a:lnTo>
                            <a:pt x="210" y="24"/>
                          </a:lnTo>
                          <a:lnTo>
                            <a:pt x="212" y="26"/>
                          </a:lnTo>
                          <a:lnTo>
                            <a:pt x="214" y="22"/>
                          </a:lnTo>
                          <a:lnTo>
                            <a:pt x="136" y="0"/>
                          </a:lnTo>
                          <a:lnTo>
                            <a:pt x="136" y="2"/>
                          </a:lnTo>
                          <a:lnTo>
                            <a:pt x="140" y="4"/>
                          </a:lnTo>
                          <a:lnTo>
                            <a:pt x="78" y="344"/>
                          </a:lnTo>
                          <a:lnTo>
                            <a:pt x="108" y="438"/>
                          </a:lnTo>
                          <a:lnTo>
                            <a:pt x="40" y="574"/>
                          </a:lnTo>
                          <a:lnTo>
                            <a:pt x="50" y="600"/>
                          </a:lnTo>
                          <a:lnTo>
                            <a:pt x="0" y="866"/>
                          </a:lnTo>
                          <a:lnTo>
                            <a:pt x="496" y="966"/>
                          </a:lnTo>
                          <a:lnTo>
                            <a:pt x="524" y="658"/>
                          </a:lnTo>
                          <a:lnTo>
                            <a:pt x="496" y="620"/>
                          </a:lnTo>
                          <a:lnTo>
                            <a:pt x="458" y="6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7" name="Freeform 2987"/>
                    <p:cNvSpPr>
                      <a:spLocks/>
                    </p:cNvSpPr>
                    <p:nvPr/>
                  </p:nvSpPr>
                  <p:spPr bwMode="auto">
                    <a:xfrm>
                      <a:off x="3108" y="1621"/>
                      <a:ext cx="118" cy="318"/>
                    </a:xfrm>
                    <a:custGeom>
                      <a:avLst/>
                      <a:gdLst/>
                      <a:ahLst/>
                      <a:cxnLst>
                        <a:cxn ang="0">
                          <a:pos x="94" y="254"/>
                        </a:cxn>
                        <a:cxn ang="0">
                          <a:pos x="94" y="256"/>
                        </a:cxn>
                        <a:cxn ang="0">
                          <a:pos x="96" y="256"/>
                        </a:cxn>
                        <a:cxn ang="0">
                          <a:pos x="118" y="318"/>
                        </a:cxn>
                        <a:cxn ang="0">
                          <a:pos x="0" y="0"/>
                        </a:cxn>
                        <a:cxn ang="0">
                          <a:pos x="94" y="254"/>
                        </a:cxn>
                        <a:cxn ang="0">
                          <a:pos x="94" y="254"/>
                        </a:cxn>
                      </a:cxnLst>
                      <a:rect l="0" t="0" r="r" b="b"/>
                      <a:pathLst>
                        <a:path w="118" h="318">
                          <a:moveTo>
                            <a:pt x="94" y="254"/>
                          </a:moveTo>
                          <a:lnTo>
                            <a:pt x="94" y="256"/>
                          </a:lnTo>
                          <a:lnTo>
                            <a:pt x="96" y="256"/>
                          </a:lnTo>
                          <a:lnTo>
                            <a:pt x="118" y="318"/>
                          </a:lnTo>
                          <a:lnTo>
                            <a:pt x="0" y="0"/>
                          </a:lnTo>
                          <a:lnTo>
                            <a:pt x="94" y="254"/>
                          </a:lnTo>
                          <a:lnTo>
                            <a:pt x="94" y="2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8" name="Freeform 2988"/>
                    <p:cNvSpPr>
                      <a:spLocks/>
                    </p:cNvSpPr>
                    <p:nvPr/>
                  </p:nvSpPr>
                  <p:spPr bwMode="auto">
                    <a:xfrm>
                      <a:off x="3098" y="1295"/>
                      <a:ext cx="10" cy="32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188"/>
                        </a:cxn>
                        <a:cxn ang="0">
                          <a:pos x="6" y="188"/>
                        </a:cxn>
                        <a:cxn ang="0">
                          <a:pos x="10" y="326"/>
                        </a:cxn>
                        <a:cxn ang="0">
                          <a:pos x="0" y="0"/>
                        </a:cxn>
                        <a:cxn ang="0">
                          <a:pos x="6" y="186"/>
                        </a:cxn>
                        <a:cxn ang="0">
                          <a:pos x="6" y="188"/>
                        </a:cxn>
                      </a:cxnLst>
                      <a:rect l="0" t="0" r="r" b="b"/>
                      <a:pathLst>
                        <a:path w="10" h="326">
                          <a:moveTo>
                            <a:pt x="6" y="188"/>
                          </a:moveTo>
                          <a:lnTo>
                            <a:pt x="6" y="188"/>
                          </a:lnTo>
                          <a:lnTo>
                            <a:pt x="10" y="326"/>
                          </a:lnTo>
                          <a:lnTo>
                            <a:pt x="0" y="0"/>
                          </a:lnTo>
                          <a:lnTo>
                            <a:pt x="6" y="186"/>
                          </a:lnTo>
                          <a:lnTo>
                            <a:pt x="6" y="1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9" name="Freeform 2989"/>
                    <p:cNvSpPr>
                      <a:spLocks/>
                    </p:cNvSpPr>
                    <p:nvPr/>
                  </p:nvSpPr>
                  <p:spPr bwMode="auto">
                    <a:xfrm>
                      <a:off x="2468" y="877"/>
                      <a:ext cx="648" cy="972"/>
                    </a:xfrm>
                    <a:custGeom>
                      <a:avLst/>
                      <a:gdLst/>
                      <a:ahLst/>
                      <a:cxnLst>
                        <a:cxn ang="0">
                          <a:pos x="478" y="708"/>
                        </a:cxn>
                        <a:cxn ang="0">
                          <a:pos x="648" y="766"/>
                        </a:cxn>
                        <a:cxn ang="0">
                          <a:pos x="646" y="758"/>
                        </a:cxn>
                        <a:cxn ang="0">
                          <a:pos x="478" y="704"/>
                        </a:cxn>
                        <a:cxn ang="0">
                          <a:pos x="4" y="706"/>
                        </a:cxn>
                        <a:cxn ang="0">
                          <a:pos x="8" y="458"/>
                        </a:cxn>
                        <a:cxn ang="0">
                          <a:pos x="6" y="458"/>
                        </a:cxn>
                        <a:cxn ang="0">
                          <a:pos x="6" y="358"/>
                        </a:cxn>
                        <a:cxn ang="0">
                          <a:pos x="616" y="356"/>
                        </a:cxn>
                        <a:cxn ang="0">
                          <a:pos x="618" y="352"/>
                        </a:cxn>
                        <a:cxn ang="0">
                          <a:pos x="6" y="354"/>
                        </a:cxn>
                        <a:cxn ang="0">
                          <a:pos x="10" y="0"/>
                        </a:cxn>
                        <a:cxn ang="0">
                          <a:pos x="8" y="0"/>
                        </a:cxn>
                        <a:cxn ang="0">
                          <a:pos x="0" y="972"/>
                        </a:cxn>
                        <a:cxn ang="0">
                          <a:pos x="4" y="710"/>
                        </a:cxn>
                        <a:cxn ang="0">
                          <a:pos x="478" y="708"/>
                        </a:cxn>
                      </a:cxnLst>
                      <a:rect l="0" t="0" r="r" b="b"/>
                      <a:pathLst>
                        <a:path w="648" h="972">
                          <a:moveTo>
                            <a:pt x="478" y="708"/>
                          </a:moveTo>
                          <a:lnTo>
                            <a:pt x="648" y="766"/>
                          </a:lnTo>
                          <a:lnTo>
                            <a:pt x="646" y="758"/>
                          </a:lnTo>
                          <a:lnTo>
                            <a:pt x="478" y="704"/>
                          </a:lnTo>
                          <a:lnTo>
                            <a:pt x="4" y="706"/>
                          </a:lnTo>
                          <a:lnTo>
                            <a:pt x="8" y="458"/>
                          </a:lnTo>
                          <a:lnTo>
                            <a:pt x="6" y="458"/>
                          </a:lnTo>
                          <a:lnTo>
                            <a:pt x="6" y="358"/>
                          </a:lnTo>
                          <a:lnTo>
                            <a:pt x="616" y="356"/>
                          </a:lnTo>
                          <a:lnTo>
                            <a:pt x="618" y="352"/>
                          </a:lnTo>
                          <a:lnTo>
                            <a:pt x="6" y="354"/>
                          </a:lnTo>
                          <a:lnTo>
                            <a:pt x="10" y="0"/>
                          </a:lnTo>
                          <a:lnTo>
                            <a:pt x="8" y="0"/>
                          </a:lnTo>
                          <a:lnTo>
                            <a:pt x="0" y="972"/>
                          </a:lnTo>
                          <a:lnTo>
                            <a:pt x="4" y="710"/>
                          </a:lnTo>
                          <a:lnTo>
                            <a:pt x="478" y="70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0" name="Freeform 2990"/>
                    <p:cNvSpPr>
                      <a:spLocks/>
                    </p:cNvSpPr>
                    <p:nvPr/>
                  </p:nvSpPr>
                  <p:spPr bwMode="auto">
                    <a:xfrm>
                      <a:off x="2632" y="1939"/>
                      <a:ext cx="602" cy="8"/>
                    </a:xfrm>
                    <a:custGeom>
                      <a:avLst/>
                      <a:gdLst/>
                      <a:ahLst/>
                      <a:cxnLst>
                        <a:cxn ang="0">
                          <a:pos x="602" y="6"/>
                        </a:cxn>
                        <a:cxn ang="0">
                          <a:pos x="594" y="0"/>
                        </a:cxn>
                        <a:cxn ang="0">
                          <a:pos x="0" y="8"/>
                        </a:cxn>
                        <a:cxn ang="0">
                          <a:pos x="602" y="6"/>
                        </a:cxn>
                      </a:cxnLst>
                      <a:rect l="0" t="0" r="r" b="b"/>
                      <a:pathLst>
                        <a:path w="602" h="8">
                          <a:moveTo>
                            <a:pt x="602" y="6"/>
                          </a:moveTo>
                          <a:lnTo>
                            <a:pt x="594" y="0"/>
                          </a:lnTo>
                          <a:lnTo>
                            <a:pt x="0" y="8"/>
                          </a:lnTo>
                          <a:lnTo>
                            <a:pt x="60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1" name="Freeform 2991"/>
                    <p:cNvSpPr>
                      <a:spLocks/>
                    </p:cNvSpPr>
                    <p:nvPr/>
                  </p:nvSpPr>
                  <p:spPr bwMode="auto">
                    <a:xfrm>
                      <a:off x="3014" y="847"/>
                      <a:ext cx="74" cy="378"/>
                    </a:xfrm>
                    <a:custGeom>
                      <a:avLst/>
                      <a:gdLst/>
                      <a:ahLst/>
                      <a:cxnLst>
                        <a:cxn ang="0">
                          <a:pos x="74" y="378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74" y="378"/>
                        </a:cxn>
                      </a:cxnLst>
                      <a:rect l="0" t="0" r="r" b="b"/>
                      <a:pathLst>
                        <a:path w="74" h="378">
                          <a:moveTo>
                            <a:pt x="74" y="378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74" y="37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2" name="Freeform 2992"/>
                    <p:cNvSpPr>
                      <a:spLocks/>
                    </p:cNvSpPr>
                    <p:nvPr/>
                  </p:nvSpPr>
                  <p:spPr bwMode="auto">
                    <a:xfrm>
                      <a:off x="1529" y="729"/>
                      <a:ext cx="944" cy="628"/>
                    </a:xfrm>
                    <a:custGeom>
                      <a:avLst/>
                      <a:gdLst/>
                      <a:ahLst/>
                      <a:cxnLst>
                        <a:cxn ang="0">
                          <a:pos x="260" y="62"/>
                        </a:cxn>
                        <a:cxn ang="0">
                          <a:pos x="22" y="0"/>
                        </a:cxn>
                        <a:cxn ang="0">
                          <a:pos x="20" y="4"/>
                        </a:cxn>
                        <a:cxn ang="0">
                          <a:pos x="24" y="4"/>
                        </a:cxn>
                        <a:cxn ang="0">
                          <a:pos x="0" y="148"/>
                        </a:cxn>
                        <a:cxn ang="0">
                          <a:pos x="66" y="306"/>
                        </a:cxn>
                        <a:cxn ang="0">
                          <a:pos x="100" y="326"/>
                        </a:cxn>
                        <a:cxn ang="0">
                          <a:pos x="70" y="456"/>
                        </a:cxn>
                        <a:cxn ang="0">
                          <a:pos x="118" y="444"/>
                        </a:cxn>
                        <a:cxn ang="0">
                          <a:pos x="110" y="514"/>
                        </a:cxn>
                        <a:cxn ang="0">
                          <a:pos x="180" y="618"/>
                        </a:cxn>
                        <a:cxn ang="0">
                          <a:pos x="244" y="610"/>
                        </a:cxn>
                        <a:cxn ang="0">
                          <a:pos x="272" y="604"/>
                        </a:cxn>
                        <a:cxn ang="0">
                          <a:pos x="308" y="594"/>
                        </a:cxn>
                        <a:cxn ang="0">
                          <a:pos x="334" y="628"/>
                        </a:cxn>
                        <a:cxn ang="0">
                          <a:pos x="336" y="620"/>
                        </a:cxn>
                        <a:cxn ang="0">
                          <a:pos x="342" y="558"/>
                        </a:cxn>
                        <a:cxn ang="0">
                          <a:pos x="936" y="596"/>
                        </a:cxn>
                        <a:cxn ang="0">
                          <a:pos x="940" y="144"/>
                        </a:cxn>
                        <a:cxn ang="0">
                          <a:pos x="944" y="146"/>
                        </a:cxn>
                        <a:cxn ang="0">
                          <a:pos x="944" y="140"/>
                        </a:cxn>
                        <a:cxn ang="0">
                          <a:pos x="260" y="62"/>
                        </a:cxn>
                      </a:cxnLst>
                      <a:rect l="0" t="0" r="r" b="b"/>
                      <a:pathLst>
                        <a:path w="944" h="628">
                          <a:moveTo>
                            <a:pt x="260" y="62"/>
                          </a:moveTo>
                          <a:lnTo>
                            <a:pt x="22" y="0"/>
                          </a:lnTo>
                          <a:lnTo>
                            <a:pt x="20" y="4"/>
                          </a:lnTo>
                          <a:lnTo>
                            <a:pt x="24" y="4"/>
                          </a:lnTo>
                          <a:lnTo>
                            <a:pt x="0" y="148"/>
                          </a:lnTo>
                          <a:lnTo>
                            <a:pt x="66" y="306"/>
                          </a:lnTo>
                          <a:lnTo>
                            <a:pt x="100" y="326"/>
                          </a:lnTo>
                          <a:lnTo>
                            <a:pt x="70" y="456"/>
                          </a:lnTo>
                          <a:lnTo>
                            <a:pt x="118" y="444"/>
                          </a:lnTo>
                          <a:lnTo>
                            <a:pt x="110" y="514"/>
                          </a:lnTo>
                          <a:lnTo>
                            <a:pt x="180" y="618"/>
                          </a:lnTo>
                          <a:lnTo>
                            <a:pt x="244" y="610"/>
                          </a:lnTo>
                          <a:lnTo>
                            <a:pt x="272" y="604"/>
                          </a:lnTo>
                          <a:lnTo>
                            <a:pt x="308" y="594"/>
                          </a:lnTo>
                          <a:lnTo>
                            <a:pt x="334" y="628"/>
                          </a:lnTo>
                          <a:lnTo>
                            <a:pt x="336" y="620"/>
                          </a:lnTo>
                          <a:lnTo>
                            <a:pt x="342" y="558"/>
                          </a:lnTo>
                          <a:lnTo>
                            <a:pt x="936" y="596"/>
                          </a:lnTo>
                          <a:lnTo>
                            <a:pt x="940" y="144"/>
                          </a:lnTo>
                          <a:lnTo>
                            <a:pt x="944" y="146"/>
                          </a:lnTo>
                          <a:lnTo>
                            <a:pt x="944" y="140"/>
                          </a:lnTo>
                          <a:lnTo>
                            <a:pt x="260" y="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3" name="Freeform 2993"/>
                    <p:cNvSpPr>
                      <a:spLocks/>
                    </p:cNvSpPr>
                    <p:nvPr/>
                  </p:nvSpPr>
                  <p:spPr bwMode="auto">
                    <a:xfrm>
                      <a:off x="2946" y="1581"/>
                      <a:ext cx="168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68" y="56"/>
                        </a:cxn>
                        <a:cxn ang="0">
                          <a:pos x="168" y="54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68" h="56">
                          <a:moveTo>
                            <a:pt x="0" y="0"/>
                          </a:moveTo>
                          <a:lnTo>
                            <a:pt x="168" y="56"/>
                          </a:lnTo>
                          <a:lnTo>
                            <a:pt x="168" y="5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4" name="Freeform 2994"/>
                    <p:cNvSpPr>
                      <a:spLocks/>
                    </p:cNvSpPr>
                    <p:nvPr/>
                  </p:nvSpPr>
                  <p:spPr bwMode="auto">
                    <a:xfrm>
                      <a:off x="2474" y="843"/>
                      <a:ext cx="614" cy="388"/>
                    </a:xfrm>
                    <a:custGeom>
                      <a:avLst/>
                      <a:gdLst/>
                      <a:ahLst/>
                      <a:cxnLst>
                        <a:cxn ang="0">
                          <a:pos x="614" y="382"/>
                        </a:cxn>
                        <a:cxn ang="0">
                          <a:pos x="540" y="4"/>
                        </a:cxn>
                        <a:cxn ang="0">
                          <a:pos x="542" y="4"/>
                        </a:cxn>
                        <a:cxn ang="0">
                          <a:pos x="542" y="0"/>
                        </a:cxn>
                        <a:cxn ang="0">
                          <a:pos x="26" y="32"/>
                        </a:cxn>
                        <a:cxn ang="0">
                          <a:pos x="2" y="28"/>
                        </a:cxn>
                        <a:cxn ang="0">
                          <a:pos x="2" y="34"/>
                        </a:cxn>
                        <a:cxn ang="0">
                          <a:pos x="4" y="34"/>
                        </a:cxn>
                        <a:cxn ang="0">
                          <a:pos x="0" y="388"/>
                        </a:cxn>
                        <a:cxn ang="0">
                          <a:pos x="612" y="386"/>
                        </a:cxn>
                        <a:cxn ang="0">
                          <a:pos x="610" y="388"/>
                        </a:cxn>
                        <a:cxn ang="0">
                          <a:pos x="610" y="388"/>
                        </a:cxn>
                        <a:cxn ang="0">
                          <a:pos x="614" y="382"/>
                        </a:cxn>
                      </a:cxnLst>
                      <a:rect l="0" t="0" r="r" b="b"/>
                      <a:pathLst>
                        <a:path w="614" h="388">
                          <a:moveTo>
                            <a:pt x="614" y="382"/>
                          </a:moveTo>
                          <a:lnTo>
                            <a:pt x="540" y="4"/>
                          </a:lnTo>
                          <a:lnTo>
                            <a:pt x="542" y="4"/>
                          </a:lnTo>
                          <a:lnTo>
                            <a:pt x="542" y="0"/>
                          </a:lnTo>
                          <a:lnTo>
                            <a:pt x="26" y="32"/>
                          </a:lnTo>
                          <a:lnTo>
                            <a:pt x="2" y="28"/>
                          </a:lnTo>
                          <a:lnTo>
                            <a:pt x="2" y="34"/>
                          </a:lnTo>
                          <a:lnTo>
                            <a:pt x="4" y="34"/>
                          </a:lnTo>
                          <a:lnTo>
                            <a:pt x="0" y="388"/>
                          </a:lnTo>
                          <a:lnTo>
                            <a:pt x="612" y="386"/>
                          </a:lnTo>
                          <a:lnTo>
                            <a:pt x="610" y="388"/>
                          </a:lnTo>
                          <a:lnTo>
                            <a:pt x="610" y="388"/>
                          </a:lnTo>
                          <a:lnTo>
                            <a:pt x="614" y="38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5" name="Freeform 2995"/>
                    <p:cNvSpPr>
                      <a:spLocks/>
                    </p:cNvSpPr>
                    <p:nvPr/>
                  </p:nvSpPr>
                  <p:spPr bwMode="auto">
                    <a:xfrm>
                      <a:off x="2468" y="1585"/>
                      <a:ext cx="758" cy="362"/>
                    </a:xfrm>
                    <a:custGeom>
                      <a:avLst/>
                      <a:gdLst/>
                      <a:ahLst/>
                      <a:cxnLst>
                        <a:cxn ang="0">
                          <a:pos x="736" y="292"/>
                        </a:cxn>
                        <a:cxn ang="0">
                          <a:pos x="734" y="292"/>
                        </a:cxn>
                        <a:cxn ang="0">
                          <a:pos x="734" y="290"/>
                        </a:cxn>
                        <a:cxn ang="0">
                          <a:pos x="734" y="290"/>
                        </a:cxn>
                        <a:cxn ang="0">
                          <a:pos x="646" y="52"/>
                        </a:cxn>
                        <a:cxn ang="0">
                          <a:pos x="646" y="52"/>
                        </a:cxn>
                        <a:cxn ang="0">
                          <a:pos x="648" y="58"/>
                        </a:cxn>
                        <a:cxn ang="0">
                          <a:pos x="478" y="0"/>
                        </a:cxn>
                        <a:cxn ang="0">
                          <a:pos x="4" y="2"/>
                        </a:cxn>
                        <a:cxn ang="0">
                          <a:pos x="0" y="264"/>
                        </a:cxn>
                        <a:cxn ang="0">
                          <a:pos x="158" y="268"/>
                        </a:cxn>
                        <a:cxn ang="0">
                          <a:pos x="164" y="362"/>
                        </a:cxn>
                        <a:cxn ang="0">
                          <a:pos x="758" y="354"/>
                        </a:cxn>
                        <a:cxn ang="0">
                          <a:pos x="736" y="292"/>
                        </a:cxn>
                      </a:cxnLst>
                      <a:rect l="0" t="0" r="r" b="b"/>
                      <a:pathLst>
                        <a:path w="758" h="362">
                          <a:moveTo>
                            <a:pt x="736" y="292"/>
                          </a:moveTo>
                          <a:lnTo>
                            <a:pt x="734" y="292"/>
                          </a:lnTo>
                          <a:lnTo>
                            <a:pt x="734" y="290"/>
                          </a:lnTo>
                          <a:lnTo>
                            <a:pt x="734" y="290"/>
                          </a:lnTo>
                          <a:lnTo>
                            <a:pt x="646" y="52"/>
                          </a:lnTo>
                          <a:lnTo>
                            <a:pt x="646" y="52"/>
                          </a:lnTo>
                          <a:lnTo>
                            <a:pt x="648" y="58"/>
                          </a:lnTo>
                          <a:lnTo>
                            <a:pt x="478" y="0"/>
                          </a:lnTo>
                          <a:lnTo>
                            <a:pt x="4" y="2"/>
                          </a:lnTo>
                          <a:lnTo>
                            <a:pt x="0" y="264"/>
                          </a:lnTo>
                          <a:lnTo>
                            <a:pt x="158" y="268"/>
                          </a:lnTo>
                          <a:lnTo>
                            <a:pt x="164" y="362"/>
                          </a:lnTo>
                          <a:lnTo>
                            <a:pt x="758" y="354"/>
                          </a:lnTo>
                          <a:lnTo>
                            <a:pt x="736" y="29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6" name="Freeform 2996"/>
                    <p:cNvSpPr>
                      <a:spLocks/>
                    </p:cNvSpPr>
                    <p:nvPr/>
                  </p:nvSpPr>
                  <p:spPr bwMode="auto">
                    <a:xfrm>
                      <a:off x="2472" y="1231"/>
                      <a:ext cx="642" cy="406"/>
                    </a:xfrm>
                    <a:custGeom>
                      <a:avLst/>
                      <a:gdLst/>
                      <a:ahLst/>
                      <a:cxnLst>
                        <a:cxn ang="0">
                          <a:pos x="636" y="390"/>
                        </a:cxn>
                        <a:cxn ang="0">
                          <a:pos x="632" y="252"/>
                        </a:cxn>
                        <a:cxn ang="0">
                          <a:pos x="632" y="252"/>
                        </a:cxn>
                        <a:cxn ang="0">
                          <a:pos x="632" y="250"/>
                        </a:cxn>
                        <a:cxn ang="0">
                          <a:pos x="626" y="64"/>
                        </a:cxn>
                        <a:cxn ang="0">
                          <a:pos x="596" y="26"/>
                        </a:cxn>
                        <a:cxn ang="0">
                          <a:pos x="612" y="0"/>
                        </a:cxn>
                        <a:cxn ang="0">
                          <a:pos x="612" y="0"/>
                        </a:cxn>
                        <a:cxn ang="0">
                          <a:pos x="612" y="2"/>
                        </a:cxn>
                        <a:cxn ang="0">
                          <a:pos x="2" y="4"/>
                        </a:cxn>
                        <a:cxn ang="0">
                          <a:pos x="2" y="104"/>
                        </a:cxn>
                        <a:cxn ang="0">
                          <a:pos x="4" y="104"/>
                        </a:cxn>
                        <a:cxn ang="0">
                          <a:pos x="0" y="352"/>
                        </a:cxn>
                        <a:cxn ang="0">
                          <a:pos x="474" y="350"/>
                        </a:cxn>
                        <a:cxn ang="0">
                          <a:pos x="642" y="404"/>
                        </a:cxn>
                        <a:cxn ang="0">
                          <a:pos x="642" y="406"/>
                        </a:cxn>
                        <a:cxn ang="0">
                          <a:pos x="642" y="406"/>
                        </a:cxn>
                        <a:cxn ang="0">
                          <a:pos x="636" y="390"/>
                        </a:cxn>
                      </a:cxnLst>
                      <a:rect l="0" t="0" r="r" b="b"/>
                      <a:pathLst>
                        <a:path w="642" h="406">
                          <a:moveTo>
                            <a:pt x="636" y="390"/>
                          </a:moveTo>
                          <a:lnTo>
                            <a:pt x="632" y="252"/>
                          </a:lnTo>
                          <a:lnTo>
                            <a:pt x="632" y="252"/>
                          </a:lnTo>
                          <a:lnTo>
                            <a:pt x="632" y="250"/>
                          </a:lnTo>
                          <a:lnTo>
                            <a:pt x="626" y="64"/>
                          </a:lnTo>
                          <a:lnTo>
                            <a:pt x="596" y="26"/>
                          </a:lnTo>
                          <a:lnTo>
                            <a:pt x="612" y="0"/>
                          </a:lnTo>
                          <a:lnTo>
                            <a:pt x="612" y="0"/>
                          </a:lnTo>
                          <a:lnTo>
                            <a:pt x="612" y="2"/>
                          </a:lnTo>
                          <a:lnTo>
                            <a:pt x="2" y="4"/>
                          </a:lnTo>
                          <a:lnTo>
                            <a:pt x="2" y="104"/>
                          </a:lnTo>
                          <a:lnTo>
                            <a:pt x="4" y="104"/>
                          </a:lnTo>
                          <a:lnTo>
                            <a:pt x="0" y="352"/>
                          </a:lnTo>
                          <a:lnTo>
                            <a:pt x="474" y="350"/>
                          </a:lnTo>
                          <a:lnTo>
                            <a:pt x="642" y="404"/>
                          </a:lnTo>
                          <a:lnTo>
                            <a:pt x="642" y="406"/>
                          </a:lnTo>
                          <a:lnTo>
                            <a:pt x="642" y="406"/>
                          </a:lnTo>
                          <a:lnTo>
                            <a:pt x="636" y="39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7" name="Freeform 2997"/>
                    <p:cNvSpPr>
                      <a:spLocks/>
                    </p:cNvSpPr>
                    <p:nvPr/>
                  </p:nvSpPr>
                  <p:spPr bwMode="auto">
                    <a:xfrm>
                      <a:off x="3112" y="1457"/>
                      <a:ext cx="524" cy="418"/>
                    </a:xfrm>
                    <a:custGeom>
                      <a:avLst/>
                      <a:gdLst/>
                      <a:ahLst/>
                      <a:cxnLst>
                        <a:cxn ang="0">
                          <a:pos x="524" y="202"/>
                        </a:cxn>
                        <a:cxn ang="0">
                          <a:pos x="516" y="146"/>
                        </a:cxn>
                        <a:cxn ang="0">
                          <a:pos x="444" y="76"/>
                        </a:cxn>
                        <a:cxn ang="0">
                          <a:pos x="428" y="2"/>
                        </a:cxn>
                        <a:cxn ang="0">
                          <a:pos x="428" y="0"/>
                        </a:cxn>
                        <a:cxn ang="0">
                          <a:pos x="416" y="0"/>
                        </a:cxn>
                        <a:cxn ang="0">
                          <a:pos x="426" y="0"/>
                        </a:cxn>
                        <a:cxn ang="0">
                          <a:pos x="428" y="6"/>
                        </a:cxn>
                        <a:cxn ang="0">
                          <a:pos x="0" y="24"/>
                        </a:cxn>
                        <a:cxn ang="0">
                          <a:pos x="4" y="160"/>
                        </a:cxn>
                        <a:cxn ang="0">
                          <a:pos x="98" y="418"/>
                        </a:cxn>
                        <a:cxn ang="0">
                          <a:pos x="444" y="408"/>
                        </a:cxn>
                        <a:cxn ang="0">
                          <a:pos x="444" y="378"/>
                        </a:cxn>
                        <a:cxn ang="0">
                          <a:pos x="484" y="308"/>
                        </a:cxn>
                        <a:cxn ang="0">
                          <a:pos x="464" y="268"/>
                        </a:cxn>
                        <a:cxn ang="0">
                          <a:pos x="524" y="202"/>
                        </a:cxn>
                      </a:cxnLst>
                      <a:rect l="0" t="0" r="r" b="b"/>
                      <a:pathLst>
                        <a:path w="524" h="418">
                          <a:moveTo>
                            <a:pt x="524" y="202"/>
                          </a:moveTo>
                          <a:lnTo>
                            <a:pt x="516" y="146"/>
                          </a:lnTo>
                          <a:lnTo>
                            <a:pt x="444" y="76"/>
                          </a:lnTo>
                          <a:lnTo>
                            <a:pt x="428" y="2"/>
                          </a:lnTo>
                          <a:lnTo>
                            <a:pt x="428" y="0"/>
                          </a:lnTo>
                          <a:lnTo>
                            <a:pt x="416" y="0"/>
                          </a:lnTo>
                          <a:lnTo>
                            <a:pt x="426" y="0"/>
                          </a:lnTo>
                          <a:lnTo>
                            <a:pt x="428" y="6"/>
                          </a:lnTo>
                          <a:lnTo>
                            <a:pt x="0" y="24"/>
                          </a:lnTo>
                          <a:lnTo>
                            <a:pt x="4" y="160"/>
                          </a:lnTo>
                          <a:lnTo>
                            <a:pt x="98" y="418"/>
                          </a:lnTo>
                          <a:lnTo>
                            <a:pt x="444" y="408"/>
                          </a:lnTo>
                          <a:lnTo>
                            <a:pt x="444" y="378"/>
                          </a:lnTo>
                          <a:lnTo>
                            <a:pt x="484" y="308"/>
                          </a:lnTo>
                          <a:lnTo>
                            <a:pt x="464" y="268"/>
                          </a:lnTo>
                          <a:lnTo>
                            <a:pt x="524" y="20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8" name="Freeform 2998"/>
                    <p:cNvSpPr>
                      <a:spLocks/>
                    </p:cNvSpPr>
                    <p:nvPr/>
                  </p:nvSpPr>
                  <p:spPr bwMode="auto">
                    <a:xfrm>
                      <a:off x="3016" y="835"/>
                      <a:ext cx="586" cy="638"/>
                    </a:xfrm>
                    <a:custGeom>
                      <a:avLst/>
                      <a:gdLst/>
                      <a:ahLst/>
                      <a:cxnLst>
                        <a:cxn ang="0">
                          <a:pos x="514" y="566"/>
                        </a:cxn>
                        <a:cxn ang="0">
                          <a:pos x="376" y="482"/>
                        </a:cxn>
                        <a:cxn ang="0">
                          <a:pos x="346" y="344"/>
                        </a:cxn>
                        <a:cxn ang="0">
                          <a:pos x="386" y="302"/>
                        </a:cxn>
                        <a:cxn ang="0">
                          <a:pos x="424" y="214"/>
                        </a:cxn>
                        <a:cxn ang="0">
                          <a:pos x="418" y="216"/>
                        </a:cxn>
                        <a:cxn ang="0">
                          <a:pos x="506" y="108"/>
                        </a:cxn>
                        <a:cxn ang="0">
                          <a:pos x="586" y="54"/>
                        </a:cxn>
                        <a:cxn ang="0">
                          <a:pos x="406" y="54"/>
                        </a:cxn>
                        <a:cxn ang="0">
                          <a:pos x="158" y="0"/>
                        </a:cxn>
                        <a:cxn ang="0">
                          <a:pos x="0" y="8"/>
                        </a:cxn>
                        <a:cxn ang="0">
                          <a:pos x="0" y="12"/>
                        </a:cxn>
                        <a:cxn ang="0">
                          <a:pos x="4" y="14"/>
                        </a:cxn>
                        <a:cxn ang="0">
                          <a:pos x="78" y="390"/>
                        </a:cxn>
                        <a:cxn ang="0">
                          <a:pos x="60" y="422"/>
                        </a:cxn>
                        <a:cxn ang="0">
                          <a:pos x="90" y="460"/>
                        </a:cxn>
                        <a:cxn ang="0">
                          <a:pos x="96" y="638"/>
                        </a:cxn>
                        <a:cxn ang="0">
                          <a:pos x="512" y="622"/>
                        </a:cxn>
                        <a:cxn ang="0">
                          <a:pos x="524" y="622"/>
                        </a:cxn>
                        <a:cxn ang="0">
                          <a:pos x="514" y="566"/>
                        </a:cxn>
                      </a:cxnLst>
                      <a:rect l="0" t="0" r="r" b="b"/>
                      <a:pathLst>
                        <a:path w="586" h="638">
                          <a:moveTo>
                            <a:pt x="514" y="566"/>
                          </a:moveTo>
                          <a:lnTo>
                            <a:pt x="376" y="482"/>
                          </a:lnTo>
                          <a:lnTo>
                            <a:pt x="346" y="344"/>
                          </a:lnTo>
                          <a:lnTo>
                            <a:pt x="386" y="302"/>
                          </a:lnTo>
                          <a:lnTo>
                            <a:pt x="424" y="214"/>
                          </a:lnTo>
                          <a:lnTo>
                            <a:pt x="418" y="216"/>
                          </a:lnTo>
                          <a:lnTo>
                            <a:pt x="506" y="108"/>
                          </a:lnTo>
                          <a:lnTo>
                            <a:pt x="586" y="54"/>
                          </a:lnTo>
                          <a:lnTo>
                            <a:pt x="406" y="54"/>
                          </a:lnTo>
                          <a:lnTo>
                            <a:pt x="158" y="0"/>
                          </a:lnTo>
                          <a:lnTo>
                            <a:pt x="0" y="8"/>
                          </a:lnTo>
                          <a:lnTo>
                            <a:pt x="0" y="12"/>
                          </a:lnTo>
                          <a:lnTo>
                            <a:pt x="4" y="14"/>
                          </a:lnTo>
                          <a:lnTo>
                            <a:pt x="78" y="390"/>
                          </a:lnTo>
                          <a:lnTo>
                            <a:pt x="60" y="422"/>
                          </a:lnTo>
                          <a:lnTo>
                            <a:pt x="90" y="460"/>
                          </a:lnTo>
                          <a:lnTo>
                            <a:pt x="96" y="638"/>
                          </a:lnTo>
                          <a:lnTo>
                            <a:pt x="512" y="622"/>
                          </a:lnTo>
                          <a:lnTo>
                            <a:pt x="524" y="622"/>
                          </a:lnTo>
                          <a:lnTo>
                            <a:pt x="514" y="566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9" name="Freeform 2999"/>
                    <p:cNvSpPr>
                      <a:spLocks/>
                    </p:cNvSpPr>
                    <p:nvPr/>
                  </p:nvSpPr>
                  <p:spPr bwMode="auto">
                    <a:xfrm>
                      <a:off x="3686" y="2005"/>
                      <a:ext cx="82" cy="138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84"/>
                        </a:cxn>
                        <a:cxn ang="0">
                          <a:pos x="4" y="0"/>
                        </a:cxn>
                        <a:cxn ang="0">
                          <a:pos x="0" y="84"/>
                        </a:cxn>
                        <a:cxn ang="0">
                          <a:pos x="82" y="138"/>
                        </a:cxn>
                        <a:cxn ang="0">
                          <a:pos x="4" y="84"/>
                        </a:cxn>
                      </a:cxnLst>
                      <a:rect l="0" t="0" r="r" b="b"/>
                      <a:pathLst>
                        <a:path w="82" h="138">
                          <a:moveTo>
                            <a:pt x="4" y="84"/>
                          </a:moveTo>
                          <a:lnTo>
                            <a:pt x="4" y="0"/>
                          </a:lnTo>
                          <a:lnTo>
                            <a:pt x="0" y="84"/>
                          </a:lnTo>
                          <a:lnTo>
                            <a:pt x="82" y="138"/>
                          </a:lnTo>
                          <a:lnTo>
                            <a:pt x="4" y="8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0" name="Freeform 3000"/>
                    <p:cNvSpPr>
                      <a:spLocks/>
                    </p:cNvSpPr>
                    <p:nvPr/>
                  </p:nvSpPr>
                  <p:spPr bwMode="auto">
                    <a:xfrm>
                      <a:off x="3686" y="2083"/>
                      <a:ext cx="234" cy="146"/>
                    </a:xfrm>
                    <a:custGeom>
                      <a:avLst/>
                      <a:gdLst/>
                      <a:ahLst/>
                      <a:cxnLst>
                        <a:cxn ang="0">
                          <a:pos x="110" y="146"/>
                        </a:cxn>
                        <a:cxn ang="0">
                          <a:pos x="132" y="102"/>
                        </a:cxn>
                        <a:cxn ang="0">
                          <a:pos x="182" y="128"/>
                        </a:cxn>
                        <a:cxn ang="0">
                          <a:pos x="224" y="72"/>
                        </a:cxn>
                        <a:cxn ang="0">
                          <a:pos x="234" y="0"/>
                        </a:cxn>
                        <a:cxn ang="0">
                          <a:pos x="222" y="72"/>
                        </a:cxn>
                        <a:cxn ang="0">
                          <a:pos x="182" y="124"/>
                        </a:cxn>
                        <a:cxn ang="0">
                          <a:pos x="132" y="96"/>
                        </a:cxn>
                        <a:cxn ang="0">
                          <a:pos x="110" y="138"/>
                        </a:cxn>
                        <a:cxn ang="0">
                          <a:pos x="82" y="60"/>
                        </a:cxn>
                        <a:cxn ang="0">
                          <a:pos x="0" y="6"/>
                        </a:cxn>
                        <a:cxn ang="0">
                          <a:pos x="80" y="64"/>
                        </a:cxn>
                        <a:cxn ang="0">
                          <a:pos x="110" y="146"/>
                        </a:cxn>
                      </a:cxnLst>
                      <a:rect l="0" t="0" r="r" b="b"/>
                      <a:pathLst>
                        <a:path w="234" h="146">
                          <a:moveTo>
                            <a:pt x="110" y="146"/>
                          </a:moveTo>
                          <a:lnTo>
                            <a:pt x="132" y="102"/>
                          </a:lnTo>
                          <a:lnTo>
                            <a:pt x="182" y="128"/>
                          </a:lnTo>
                          <a:lnTo>
                            <a:pt x="224" y="72"/>
                          </a:lnTo>
                          <a:lnTo>
                            <a:pt x="234" y="0"/>
                          </a:lnTo>
                          <a:lnTo>
                            <a:pt x="222" y="72"/>
                          </a:lnTo>
                          <a:lnTo>
                            <a:pt x="182" y="124"/>
                          </a:lnTo>
                          <a:lnTo>
                            <a:pt x="132" y="96"/>
                          </a:lnTo>
                          <a:lnTo>
                            <a:pt x="110" y="138"/>
                          </a:lnTo>
                          <a:lnTo>
                            <a:pt x="82" y="60"/>
                          </a:lnTo>
                          <a:lnTo>
                            <a:pt x="0" y="6"/>
                          </a:lnTo>
                          <a:lnTo>
                            <a:pt x="80" y="64"/>
                          </a:lnTo>
                          <a:lnTo>
                            <a:pt x="110" y="14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1" name="Freeform 3001"/>
                    <p:cNvSpPr>
                      <a:spLocks/>
                    </p:cNvSpPr>
                    <p:nvPr/>
                  </p:nvSpPr>
                  <p:spPr bwMode="auto">
                    <a:xfrm>
                      <a:off x="3908" y="1991"/>
                      <a:ext cx="28" cy="16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64"/>
                        </a:cxn>
                        <a:cxn ang="0">
                          <a:pos x="12" y="92"/>
                        </a:cxn>
                        <a:cxn ang="0">
                          <a:pos x="14" y="82"/>
                        </a:cxn>
                        <a:cxn ang="0">
                          <a:pos x="16" y="72"/>
                        </a:cxn>
                        <a:cxn ang="0">
                          <a:pos x="28" y="0"/>
                        </a:cxn>
                        <a:cxn ang="0">
                          <a:pos x="8" y="82"/>
                        </a:cxn>
                        <a:cxn ang="0">
                          <a:pos x="0" y="164"/>
                        </a:cxn>
                      </a:cxnLst>
                      <a:rect l="0" t="0" r="r" b="b"/>
                      <a:pathLst>
                        <a:path w="28" h="164">
                          <a:moveTo>
                            <a:pt x="0" y="164"/>
                          </a:moveTo>
                          <a:lnTo>
                            <a:pt x="12" y="92"/>
                          </a:lnTo>
                          <a:lnTo>
                            <a:pt x="14" y="82"/>
                          </a:lnTo>
                          <a:lnTo>
                            <a:pt x="16" y="72"/>
                          </a:lnTo>
                          <a:lnTo>
                            <a:pt x="28" y="0"/>
                          </a:lnTo>
                          <a:lnTo>
                            <a:pt x="8" y="82"/>
                          </a:lnTo>
                          <a:lnTo>
                            <a:pt x="0" y="16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2" name="Freeform 3003"/>
                    <p:cNvSpPr>
                      <a:spLocks/>
                    </p:cNvSpPr>
                    <p:nvPr/>
                  </p:nvSpPr>
                  <p:spPr bwMode="auto">
                    <a:xfrm>
                      <a:off x="3920" y="2063"/>
                      <a:ext cx="4" cy="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0"/>
                        </a:cxn>
                        <a:cxn ang="0">
                          <a:pos x="4" y="0"/>
                        </a:cxn>
                        <a:cxn ang="0">
                          <a:pos x="2" y="10"/>
                        </a:cxn>
                        <a:cxn ang="0">
                          <a:pos x="0" y="20"/>
                        </a:cxn>
                      </a:cxnLst>
                      <a:rect l="0" t="0" r="r" b="b"/>
                      <a:pathLst>
                        <a:path w="4" h="20">
                          <a:moveTo>
                            <a:pt x="0" y="20"/>
                          </a:moveTo>
                          <a:lnTo>
                            <a:pt x="4" y="0"/>
                          </a:lnTo>
                          <a:lnTo>
                            <a:pt x="2" y="10"/>
                          </a:lnTo>
                          <a:lnTo>
                            <a:pt x="0" y="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3" name="Freeform 3004"/>
                    <p:cNvSpPr>
                      <a:spLocks/>
                    </p:cNvSpPr>
                    <p:nvPr/>
                  </p:nvSpPr>
                  <p:spPr bwMode="auto">
                    <a:xfrm>
                      <a:off x="3968" y="2043"/>
                      <a:ext cx="104" cy="60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54"/>
                        </a:cxn>
                        <a:cxn ang="0">
                          <a:pos x="0" y="40"/>
                        </a:cxn>
                        <a:cxn ang="0">
                          <a:pos x="24" y="60"/>
                        </a:cxn>
                        <a:cxn ang="0">
                          <a:pos x="104" y="0"/>
                        </a:cxn>
                        <a:cxn ang="0">
                          <a:pos x="24" y="54"/>
                        </a:cxn>
                      </a:cxnLst>
                      <a:rect l="0" t="0" r="r" b="b"/>
                      <a:pathLst>
                        <a:path w="104" h="60">
                          <a:moveTo>
                            <a:pt x="24" y="54"/>
                          </a:moveTo>
                          <a:lnTo>
                            <a:pt x="0" y="40"/>
                          </a:lnTo>
                          <a:lnTo>
                            <a:pt x="24" y="60"/>
                          </a:lnTo>
                          <a:lnTo>
                            <a:pt x="104" y="0"/>
                          </a:lnTo>
                          <a:lnTo>
                            <a:pt x="24" y="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4" name="Freeform 3005"/>
                    <p:cNvSpPr>
                      <a:spLocks/>
                    </p:cNvSpPr>
                    <p:nvPr/>
                  </p:nvSpPr>
                  <p:spPr bwMode="auto">
                    <a:xfrm>
                      <a:off x="4100" y="1909"/>
                      <a:ext cx="88" cy="1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48"/>
                        </a:cxn>
                        <a:cxn ang="0">
                          <a:pos x="52" y="42"/>
                        </a:cxn>
                        <a:cxn ang="0">
                          <a:pos x="88" y="0"/>
                        </a:cxn>
                        <a:cxn ang="0">
                          <a:pos x="50" y="40"/>
                        </a:cxn>
                        <a:cxn ang="0">
                          <a:pos x="0" y="148"/>
                        </a:cxn>
                      </a:cxnLst>
                      <a:rect l="0" t="0" r="r" b="b"/>
                      <a:pathLst>
                        <a:path w="88" h="148">
                          <a:moveTo>
                            <a:pt x="0" y="148"/>
                          </a:moveTo>
                          <a:lnTo>
                            <a:pt x="52" y="42"/>
                          </a:lnTo>
                          <a:lnTo>
                            <a:pt x="88" y="0"/>
                          </a:lnTo>
                          <a:lnTo>
                            <a:pt x="50" y="40"/>
                          </a:lnTo>
                          <a:lnTo>
                            <a:pt x="0" y="14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5" name="Freeform 3006"/>
                    <p:cNvSpPr>
                      <a:spLocks/>
                    </p:cNvSpPr>
                    <p:nvPr/>
                  </p:nvSpPr>
                  <p:spPr bwMode="auto">
                    <a:xfrm>
                      <a:off x="3914" y="2083"/>
                      <a:ext cx="78" cy="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4"/>
                        </a:cxn>
                        <a:cxn ang="0">
                          <a:pos x="0" y="48"/>
                        </a:cxn>
                        <a:cxn ang="0">
                          <a:pos x="54" y="4"/>
                        </a:cxn>
                        <a:cxn ang="0">
                          <a:pos x="78" y="20"/>
                        </a:cxn>
                        <a:cxn ang="0">
                          <a:pos x="54" y="0"/>
                        </a:cxn>
                        <a:cxn ang="0">
                          <a:pos x="0" y="44"/>
                        </a:cxn>
                      </a:cxnLst>
                      <a:rect l="0" t="0" r="r" b="b"/>
                      <a:pathLst>
                        <a:path w="78" h="48">
                          <a:moveTo>
                            <a:pt x="0" y="44"/>
                          </a:moveTo>
                          <a:lnTo>
                            <a:pt x="0" y="48"/>
                          </a:lnTo>
                          <a:lnTo>
                            <a:pt x="54" y="4"/>
                          </a:lnTo>
                          <a:lnTo>
                            <a:pt x="78" y="20"/>
                          </a:lnTo>
                          <a:lnTo>
                            <a:pt x="54" y="0"/>
                          </a:lnTo>
                          <a:lnTo>
                            <a:pt x="0" y="4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6" name="Freeform 3007"/>
                    <p:cNvSpPr>
                      <a:spLocks/>
                    </p:cNvSpPr>
                    <p:nvPr/>
                  </p:nvSpPr>
                  <p:spPr bwMode="auto">
                    <a:xfrm>
                      <a:off x="3992" y="1951"/>
                      <a:ext cx="160" cy="152"/>
                    </a:xfrm>
                    <a:custGeom>
                      <a:avLst/>
                      <a:gdLst/>
                      <a:ahLst/>
                      <a:cxnLst>
                        <a:cxn ang="0">
                          <a:pos x="80" y="92"/>
                        </a:cxn>
                        <a:cxn ang="0">
                          <a:pos x="0" y="152"/>
                        </a:cxn>
                        <a:cxn ang="0">
                          <a:pos x="80" y="96"/>
                        </a:cxn>
                        <a:cxn ang="0">
                          <a:pos x="110" y="110"/>
                        </a:cxn>
                        <a:cxn ang="0">
                          <a:pos x="160" y="0"/>
                        </a:cxn>
                        <a:cxn ang="0">
                          <a:pos x="108" y="106"/>
                        </a:cxn>
                        <a:cxn ang="0">
                          <a:pos x="80" y="92"/>
                        </a:cxn>
                      </a:cxnLst>
                      <a:rect l="0" t="0" r="r" b="b"/>
                      <a:pathLst>
                        <a:path w="160" h="152">
                          <a:moveTo>
                            <a:pt x="80" y="92"/>
                          </a:moveTo>
                          <a:lnTo>
                            <a:pt x="0" y="152"/>
                          </a:lnTo>
                          <a:lnTo>
                            <a:pt x="80" y="96"/>
                          </a:lnTo>
                          <a:lnTo>
                            <a:pt x="110" y="110"/>
                          </a:lnTo>
                          <a:lnTo>
                            <a:pt x="160" y="0"/>
                          </a:lnTo>
                          <a:lnTo>
                            <a:pt x="108" y="106"/>
                          </a:lnTo>
                          <a:lnTo>
                            <a:pt x="80" y="9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7" name="Freeform 3008"/>
                    <p:cNvSpPr>
                      <a:spLocks/>
                    </p:cNvSpPr>
                    <p:nvPr/>
                  </p:nvSpPr>
                  <p:spPr bwMode="auto">
                    <a:xfrm>
                      <a:off x="4184" y="1895"/>
                      <a:ext cx="4" cy="1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4" y="14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4" h="14">
                          <a:moveTo>
                            <a:pt x="0" y="2"/>
                          </a:moveTo>
                          <a:lnTo>
                            <a:pt x="4" y="14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8" name="Freeform 3010"/>
                    <p:cNvSpPr>
                      <a:spLocks/>
                    </p:cNvSpPr>
                    <p:nvPr/>
                  </p:nvSpPr>
                  <p:spPr bwMode="auto">
                    <a:xfrm>
                      <a:off x="3900" y="1599"/>
                      <a:ext cx="288" cy="524"/>
                    </a:xfrm>
                    <a:custGeom>
                      <a:avLst/>
                      <a:gdLst/>
                      <a:ahLst/>
                      <a:cxnLst>
                        <a:cxn ang="0">
                          <a:pos x="92" y="498"/>
                        </a:cxn>
                        <a:cxn ang="0">
                          <a:pos x="172" y="444"/>
                        </a:cxn>
                        <a:cxn ang="0">
                          <a:pos x="200" y="458"/>
                        </a:cxn>
                        <a:cxn ang="0">
                          <a:pos x="250" y="350"/>
                        </a:cxn>
                        <a:cxn ang="0">
                          <a:pos x="288" y="310"/>
                        </a:cxn>
                        <a:cxn ang="0">
                          <a:pos x="284" y="298"/>
                        </a:cxn>
                        <a:cxn ang="0">
                          <a:pos x="284" y="298"/>
                        </a:cxn>
                        <a:cxn ang="0">
                          <a:pos x="284" y="296"/>
                        </a:cxn>
                        <a:cxn ang="0">
                          <a:pos x="216" y="0"/>
                        </a:cxn>
                        <a:cxn ang="0">
                          <a:pos x="26" y="6"/>
                        </a:cxn>
                        <a:cxn ang="0">
                          <a:pos x="0" y="28"/>
                        </a:cxn>
                        <a:cxn ang="0">
                          <a:pos x="38" y="392"/>
                        </a:cxn>
                        <a:cxn ang="0">
                          <a:pos x="24" y="464"/>
                        </a:cxn>
                        <a:cxn ang="0">
                          <a:pos x="20" y="484"/>
                        </a:cxn>
                        <a:cxn ang="0">
                          <a:pos x="14" y="524"/>
                        </a:cxn>
                        <a:cxn ang="0">
                          <a:pos x="68" y="484"/>
                        </a:cxn>
                        <a:cxn ang="0">
                          <a:pos x="92" y="498"/>
                        </a:cxn>
                      </a:cxnLst>
                      <a:rect l="0" t="0" r="r" b="b"/>
                      <a:pathLst>
                        <a:path w="288" h="524">
                          <a:moveTo>
                            <a:pt x="92" y="498"/>
                          </a:moveTo>
                          <a:lnTo>
                            <a:pt x="172" y="444"/>
                          </a:lnTo>
                          <a:lnTo>
                            <a:pt x="200" y="458"/>
                          </a:lnTo>
                          <a:lnTo>
                            <a:pt x="250" y="350"/>
                          </a:lnTo>
                          <a:lnTo>
                            <a:pt x="288" y="310"/>
                          </a:lnTo>
                          <a:lnTo>
                            <a:pt x="284" y="298"/>
                          </a:lnTo>
                          <a:lnTo>
                            <a:pt x="284" y="298"/>
                          </a:lnTo>
                          <a:lnTo>
                            <a:pt x="284" y="296"/>
                          </a:lnTo>
                          <a:lnTo>
                            <a:pt x="216" y="0"/>
                          </a:lnTo>
                          <a:lnTo>
                            <a:pt x="26" y="6"/>
                          </a:lnTo>
                          <a:lnTo>
                            <a:pt x="0" y="28"/>
                          </a:lnTo>
                          <a:lnTo>
                            <a:pt x="38" y="392"/>
                          </a:lnTo>
                          <a:lnTo>
                            <a:pt x="24" y="464"/>
                          </a:lnTo>
                          <a:lnTo>
                            <a:pt x="20" y="484"/>
                          </a:lnTo>
                          <a:lnTo>
                            <a:pt x="14" y="524"/>
                          </a:lnTo>
                          <a:lnTo>
                            <a:pt x="68" y="484"/>
                          </a:lnTo>
                          <a:lnTo>
                            <a:pt x="92" y="49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9" name="Freeform 3011"/>
                    <p:cNvSpPr>
                      <a:spLocks/>
                    </p:cNvSpPr>
                    <p:nvPr/>
                  </p:nvSpPr>
                  <p:spPr bwMode="auto">
                    <a:xfrm>
                      <a:off x="3970" y="2457"/>
                      <a:ext cx="32" cy="35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32" y="350"/>
                        </a:cxn>
                        <a:cxn ang="0">
                          <a:pos x="8" y="68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32" h="350">
                          <a:moveTo>
                            <a:pt x="0" y="0"/>
                          </a:moveTo>
                          <a:lnTo>
                            <a:pt x="32" y="350"/>
                          </a:lnTo>
                          <a:lnTo>
                            <a:pt x="8" y="68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0" name="Freeform 3012"/>
                    <p:cNvSpPr>
                      <a:spLocks/>
                    </p:cNvSpPr>
                    <p:nvPr/>
                  </p:nvSpPr>
                  <p:spPr bwMode="auto">
                    <a:xfrm>
                      <a:off x="3692" y="2455"/>
                      <a:ext cx="328" cy="586"/>
                    </a:xfrm>
                    <a:custGeom>
                      <a:avLst/>
                      <a:gdLst/>
                      <a:ahLst/>
                      <a:cxnLst>
                        <a:cxn ang="0">
                          <a:pos x="278" y="0"/>
                        </a:cxn>
                        <a:cxn ang="0">
                          <a:pos x="74" y="22"/>
                        </a:cxn>
                        <a:cxn ang="0">
                          <a:pos x="0" y="240"/>
                        </a:cxn>
                        <a:cxn ang="0">
                          <a:pos x="38" y="372"/>
                        </a:cxn>
                        <a:cxn ang="0">
                          <a:pos x="6" y="522"/>
                        </a:cxn>
                        <a:cxn ang="0">
                          <a:pos x="178" y="508"/>
                        </a:cxn>
                        <a:cxn ang="0">
                          <a:pos x="216" y="586"/>
                        </a:cxn>
                        <a:cxn ang="0">
                          <a:pos x="298" y="560"/>
                        </a:cxn>
                        <a:cxn ang="0">
                          <a:pos x="328" y="560"/>
                        </a:cxn>
                        <a:cxn ang="0">
                          <a:pos x="310" y="352"/>
                        </a:cxn>
                        <a:cxn ang="0">
                          <a:pos x="278" y="2"/>
                        </a:cxn>
                        <a:cxn ang="0">
                          <a:pos x="280" y="2"/>
                        </a:cxn>
                        <a:cxn ang="0">
                          <a:pos x="286" y="70"/>
                        </a:cxn>
                        <a:cxn ang="0">
                          <a:pos x="280" y="0"/>
                        </a:cxn>
                        <a:cxn ang="0">
                          <a:pos x="278" y="0"/>
                        </a:cxn>
                      </a:cxnLst>
                      <a:rect l="0" t="0" r="r" b="b"/>
                      <a:pathLst>
                        <a:path w="328" h="586">
                          <a:moveTo>
                            <a:pt x="278" y="0"/>
                          </a:moveTo>
                          <a:lnTo>
                            <a:pt x="74" y="22"/>
                          </a:lnTo>
                          <a:lnTo>
                            <a:pt x="0" y="240"/>
                          </a:lnTo>
                          <a:lnTo>
                            <a:pt x="38" y="372"/>
                          </a:lnTo>
                          <a:lnTo>
                            <a:pt x="6" y="522"/>
                          </a:lnTo>
                          <a:lnTo>
                            <a:pt x="178" y="508"/>
                          </a:lnTo>
                          <a:lnTo>
                            <a:pt x="216" y="586"/>
                          </a:lnTo>
                          <a:lnTo>
                            <a:pt x="298" y="560"/>
                          </a:lnTo>
                          <a:lnTo>
                            <a:pt x="328" y="560"/>
                          </a:lnTo>
                          <a:lnTo>
                            <a:pt x="310" y="352"/>
                          </a:lnTo>
                          <a:lnTo>
                            <a:pt x="278" y="2"/>
                          </a:lnTo>
                          <a:lnTo>
                            <a:pt x="280" y="2"/>
                          </a:lnTo>
                          <a:lnTo>
                            <a:pt x="286" y="70"/>
                          </a:lnTo>
                          <a:lnTo>
                            <a:pt x="280" y="0"/>
                          </a:lnTo>
                          <a:lnTo>
                            <a:pt x="278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1" name="Freeform 3013"/>
                    <p:cNvSpPr>
                      <a:spLocks/>
                    </p:cNvSpPr>
                    <p:nvPr/>
                  </p:nvSpPr>
                  <p:spPr bwMode="auto">
                    <a:xfrm>
                      <a:off x="4002" y="2807"/>
                      <a:ext cx="20" cy="208"/>
                    </a:xfrm>
                    <a:custGeom>
                      <a:avLst/>
                      <a:gdLst/>
                      <a:ahLst/>
                      <a:cxnLst>
                        <a:cxn ang="0">
                          <a:pos x="20" y="208"/>
                        </a:cxn>
                        <a:cxn ang="0">
                          <a:pos x="0" y="0"/>
                        </a:cxn>
                        <a:cxn ang="0">
                          <a:pos x="18" y="208"/>
                        </a:cxn>
                        <a:cxn ang="0">
                          <a:pos x="20" y="208"/>
                        </a:cxn>
                      </a:cxnLst>
                      <a:rect l="0" t="0" r="r" b="b"/>
                      <a:pathLst>
                        <a:path w="20" h="208">
                          <a:moveTo>
                            <a:pt x="20" y="208"/>
                          </a:moveTo>
                          <a:lnTo>
                            <a:pt x="0" y="0"/>
                          </a:lnTo>
                          <a:lnTo>
                            <a:pt x="18" y="208"/>
                          </a:lnTo>
                          <a:lnTo>
                            <a:pt x="20" y="20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2" name="Freeform 3014"/>
                    <p:cNvSpPr>
                      <a:spLocks/>
                    </p:cNvSpPr>
                    <p:nvPr/>
                  </p:nvSpPr>
                  <p:spPr bwMode="auto">
                    <a:xfrm>
                      <a:off x="3972" y="2419"/>
                      <a:ext cx="368" cy="596"/>
                    </a:xfrm>
                    <a:custGeom>
                      <a:avLst/>
                      <a:gdLst/>
                      <a:ahLst/>
                      <a:cxnLst>
                        <a:cxn ang="0">
                          <a:pos x="368" y="466"/>
                        </a:cxn>
                        <a:cxn ang="0">
                          <a:pos x="350" y="330"/>
                        </a:cxn>
                        <a:cxn ang="0">
                          <a:pos x="226" y="0"/>
                        </a:cxn>
                        <a:cxn ang="0">
                          <a:pos x="0" y="36"/>
                        </a:cxn>
                        <a:cxn ang="0">
                          <a:pos x="6" y="106"/>
                        </a:cxn>
                        <a:cxn ang="0">
                          <a:pos x="52" y="596"/>
                        </a:cxn>
                        <a:cxn ang="0">
                          <a:pos x="96" y="596"/>
                        </a:cxn>
                        <a:cxn ang="0">
                          <a:pos x="134" y="580"/>
                        </a:cxn>
                        <a:cxn ang="0">
                          <a:pos x="90" y="490"/>
                        </a:cxn>
                        <a:cxn ang="0">
                          <a:pos x="368" y="466"/>
                        </a:cxn>
                      </a:cxnLst>
                      <a:rect l="0" t="0" r="r" b="b"/>
                      <a:pathLst>
                        <a:path w="368" h="596">
                          <a:moveTo>
                            <a:pt x="368" y="466"/>
                          </a:moveTo>
                          <a:lnTo>
                            <a:pt x="350" y="330"/>
                          </a:lnTo>
                          <a:lnTo>
                            <a:pt x="226" y="0"/>
                          </a:lnTo>
                          <a:lnTo>
                            <a:pt x="0" y="36"/>
                          </a:lnTo>
                          <a:lnTo>
                            <a:pt x="6" y="106"/>
                          </a:lnTo>
                          <a:lnTo>
                            <a:pt x="52" y="596"/>
                          </a:lnTo>
                          <a:lnTo>
                            <a:pt x="96" y="596"/>
                          </a:lnTo>
                          <a:lnTo>
                            <a:pt x="134" y="580"/>
                          </a:lnTo>
                          <a:lnTo>
                            <a:pt x="90" y="490"/>
                          </a:lnTo>
                          <a:lnTo>
                            <a:pt x="368" y="46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3" name="Freeform 3015"/>
                    <p:cNvSpPr>
                      <a:spLocks/>
                    </p:cNvSpPr>
                    <p:nvPr/>
                  </p:nvSpPr>
                  <p:spPr bwMode="auto">
                    <a:xfrm>
                      <a:off x="4436" y="2409"/>
                      <a:ext cx="54" cy="3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6"/>
                        </a:cxn>
                        <a:cxn ang="0">
                          <a:pos x="52" y="4"/>
                        </a:cxn>
                        <a:cxn ang="0">
                          <a:pos x="52" y="38"/>
                        </a:cxn>
                        <a:cxn ang="0">
                          <a:pos x="54" y="0"/>
                        </a:cxn>
                        <a:cxn ang="0">
                          <a:pos x="0" y="6"/>
                        </a:cxn>
                      </a:cxnLst>
                      <a:rect l="0" t="0" r="r" b="b"/>
                      <a:pathLst>
                        <a:path w="54" h="38">
                          <a:moveTo>
                            <a:pt x="0" y="6"/>
                          </a:moveTo>
                          <a:lnTo>
                            <a:pt x="52" y="4"/>
                          </a:lnTo>
                          <a:lnTo>
                            <a:pt x="52" y="38"/>
                          </a:lnTo>
                          <a:lnTo>
                            <a:pt x="54" y="0"/>
                          </a:lnTo>
                          <a:lnTo>
                            <a:pt x="0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4" name="Freeform 3016"/>
                    <p:cNvSpPr>
                      <a:spLocks/>
                    </p:cNvSpPr>
                    <p:nvPr/>
                  </p:nvSpPr>
                  <p:spPr bwMode="auto">
                    <a:xfrm>
                      <a:off x="4436" y="2373"/>
                      <a:ext cx="54" cy="42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40"/>
                        </a:cxn>
                        <a:cxn ang="0">
                          <a:pos x="22" y="0"/>
                        </a:cxn>
                        <a:cxn ang="0">
                          <a:pos x="0" y="42"/>
                        </a:cxn>
                        <a:cxn ang="0">
                          <a:pos x="54" y="36"/>
                        </a:cxn>
                        <a:cxn ang="0">
                          <a:pos x="6" y="40"/>
                        </a:cxn>
                      </a:cxnLst>
                      <a:rect l="0" t="0" r="r" b="b"/>
                      <a:pathLst>
                        <a:path w="54" h="42">
                          <a:moveTo>
                            <a:pt x="6" y="40"/>
                          </a:moveTo>
                          <a:lnTo>
                            <a:pt x="22" y="0"/>
                          </a:lnTo>
                          <a:lnTo>
                            <a:pt x="0" y="42"/>
                          </a:lnTo>
                          <a:lnTo>
                            <a:pt x="54" y="36"/>
                          </a:lnTo>
                          <a:lnTo>
                            <a:pt x="6" y="4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5" name="Freeform 3017"/>
                    <p:cNvSpPr>
                      <a:spLocks/>
                    </p:cNvSpPr>
                    <p:nvPr/>
                  </p:nvSpPr>
                  <p:spPr bwMode="auto">
                    <a:xfrm>
                      <a:off x="4488" y="2409"/>
                      <a:ext cx="264" cy="260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0"/>
                        </a:cxn>
                        <a:cxn ang="0">
                          <a:pos x="0" y="38"/>
                        </a:cxn>
                        <a:cxn ang="0">
                          <a:pos x="264" y="260"/>
                        </a:cxn>
                        <a:cxn ang="0">
                          <a:pos x="2" y="36"/>
                        </a:cxn>
                        <a:cxn ang="0">
                          <a:pos x="2" y="0"/>
                        </a:cxn>
                      </a:cxnLst>
                      <a:rect l="0" t="0" r="r" b="b"/>
                      <a:pathLst>
                        <a:path w="264" h="260">
                          <a:moveTo>
                            <a:pt x="2" y="0"/>
                          </a:moveTo>
                          <a:lnTo>
                            <a:pt x="0" y="38"/>
                          </a:lnTo>
                          <a:lnTo>
                            <a:pt x="264" y="260"/>
                          </a:lnTo>
                          <a:lnTo>
                            <a:pt x="2" y="36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6" name="Freeform 3018"/>
                    <p:cNvSpPr>
                      <a:spLocks/>
                    </p:cNvSpPr>
                    <p:nvPr/>
                  </p:nvSpPr>
                  <p:spPr bwMode="auto">
                    <a:xfrm>
                      <a:off x="4436" y="2359"/>
                      <a:ext cx="28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28" y="0"/>
                        </a:cxn>
                        <a:cxn ang="0">
                          <a:pos x="22" y="2"/>
                        </a:cxn>
                        <a:cxn ang="0">
                          <a:pos x="0" y="56"/>
                        </a:cxn>
                        <a:cxn ang="0">
                          <a:pos x="22" y="14"/>
                        </a:cxn>
                        <a:cxn ang="0">
                          <a:pos x="28" y="0"/>
                        </a:cxn>
                      </a:cxnLst>
                      <a:rect l="0" t="0" r="r" b="b"/>
                      <a:pathLst>
                        <a:path w="28" h="56">
                          <a:moveTo>
                            <a:pt x="28" y="0"/>
                          </a:moveTo>
                          <a:lnTo>
                            <a:pt x="22" y="2"/>
                          </a:lnTo>
                          <a:lnTo>
                            <a:pt x="0" y="56"/>
                          </a:lnTo>
                          <a:lnTo>
                            <a:pt x="22" y="14"/>
                          </a:lnTo>
                          <a:lnTo>
                            <a:pt x="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7" name="Freeform 3019"/>
                    <p:cNvSpPr>
                      <a:spLocks/>
                    </p:cNvSpPr>
                    <p:nvPr/>
                  </p:nvSpPr>
                  <p:spPr bwMode="auto">
                    <a:xfrm>
                      <a:off x="4442" y="2291"/>
                      <a:ext cx="438" cy="37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22"/>
                        </a:cxn>
                        <a:cxn ang="0">
                          <a:pos x="48" y="118"/>
                        </a:cxn>
                        <a:cxn ang="0">
                          <a:pos x="48" y="154"/>
                        </a:cxn>
                        <a:cxn ang="0">
                          <a:pos x="310" y="378"/>
                        </a:cxn>
                        <a:cxn ang="0">
                          <a:pos x="422" y="176"/>
                        </a:cxn>
                        <a:cxn ang="0">
                          <a:pos x="438" y="104"/>
                        </a:cxn>
                        <a:cxn ang="0">
                          <a:pos x="306" y="16"/>
                        </a:cxn>
                        <a:cxn ang="0">
                          <a:pos x="224" y="32"/>
                        </a:cxn>
                        <a:cxn ang="0">
                          <a:pos x="194" y="0"/>
                        </a:cxn>
                        <a:cxn ang="0">
                          <a:pos x="24" y="66"/>
                        </a:cxn>
                        <a:cxn ang="0">
                          <a:pos x="16" y="82"/>
                        </a:cxn>
                        <a:cxn ang="0">
                          <a:pos x="0" y="122"/>
                        </a:cxn>
                      </a:cxnLst>
                      <a:rect l="0" t="0" r="r" b="b"/>
                      <a:pathLst>
                        <a:path w="438" h="378">
                          <a:moveTo>
                            <a:pt x="0" y="122"/>
                          </a:moveTo>
                          <a:lnTo>
                            <a:pt x="48" y="118"/>
                          </a:lnTo>
                          <a:lnTo>
                            <a:pt x="48" y="154"/>
                          </a:lnTo>
                          <a:lnTo>
                            <a:pt x="310" y="378"/>
                          </a:lnTo>
                          <a:lnTo>
                            <a:pt x="422" y="176"/>
                          </a:lnTo>
                          <a:lnTo>
                            <a:pt x="438" y="104"/>
                          </a:lnTo>
                          <a:lnTo>
                            <a:pt x="306" y="16"/>
                          </a:lnTo>
                          <a:lnTo>
                            <a:pt x="224" y="32"/>
                          </a:lnTo>
                          <a:lnTo>
                            <a:pt x="194" y="0"/>
                          </a:lnTo>
                          <a:lnTo>
                            <a:pt x="24" y="66"/>
                          </a:lnTo>
                          <a:lnTo>
                            <a:pt x="16" y="82"/>
                          </a:lnTo>
                          <a:lnTo>
                            <a:pt x="0" y="12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8" name="Freeform 3020"/>
                    <p:cNvSpPr>
                      <a:spLocks/>
                    </p:cNvSpPr>
                    <p:nvPr/>
                  </p:nvSpPr>
                  <p:spPr bwMode="auto">
                    <a:xfrm>
                      <a:off x="4346" y="2849"/>
                      <a:ext cx="320" cy="84"/>
                    </a:xfrm>
                    <a:custGeom>
                      <a:avLst/>
                      <a:gdLst/>
                      <a:ahLst/>
                      <a:cxnLst>
                        <a:cxn ang="0">
                          <a:pos x="278" y="42"/>
                        </a:cxn>
                        <a:cxn ang="0">
                          <a:pos x="320" y="56"/>
                        </a:cxn>
                        <a:cxn ang="0">
                          <a:pos x="314" y="0"/>
                        </a:cxn>
                        <a:cxn ang="0">
                          <a:pos x="314" y="48"/>
                        </a:cxn>
                        <a:cxn ang="0">
                          <a:pos x="280" y="36"/>
                        </a:cxn>
                        <a:cxn ang="0">
                          <a:pos x="18" y="78"/>
                        </a:cxn>
                        <a:cxn ang="0">
                          <a:pos x="0" y="54"/>
                        </a:cxn>
                        <a:cxn ang="0">
                          <a:pos x="18" y="84"/>
                        </a:cxn>
                        <a:cxn ang="0">
                          <a:pos x="278" y="42"/>
                        </a:cxn>
                      </a:cxnLst>
                      <a:rect l="0" t="0" r="r" b="b"/>
                      <a:pathLst>
                        <a:path w="320" h="84">
                          <a:moveTo>
                            <a:pt x="278" y="42"/>
                          </a:moveTo>
                          <a:lnTo>
                            <a:pt x="320" y="56"/>
                          </a:lnTo>
                          <a:lnTo>
                            <a:pt x="314" y="0"/>
                          </a:lnTo>
                          <a:lnTo>
                            <a:pt x="314" y="48"/>
                          </a:lnTo>
                          <a:lnTo>
                            <a:pt x="280" y="36"/>
                          </a:lnTo>
                          <a:lnTo>
                            <a:pt x="18" y="78"/>
                          </a:lnTo>
                          <a:lnTo>
                            <a:pt x="0" y="54"/>
                          </a:lnTo>
                          <a:lnTo>
                            <a:pt x="18" y="84"/>
                          </a:lnTo>
                          <a:lnTo>
                            <a:pt x="278" y="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9" name="Freeform 3021"/>
                    <p:cNvSpPr>
                      <a:spLocks/>
                    </p:cNvSpPr>
                    <p:nvPr/>
                  </p:nvSpPr>
                  <p:spPr bwMode="auto">
                    <a:xfrm>
                      <a:off x="4660" y="2847"/>
                      <a:ext cx="70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70" y="4"/>
                        </a:cxn>
                        <a:cxn ang="0">
                          <a:pos x="7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70" h="4">
                          <a:moveTo>
                            <a:pt x="0" y="2"/>
                          </a:moveTo>
                          <a:lnTo>
                            <a:pt x="70" y="4"/>
                          </a:lnTo>
                          <a:lnTo>
                            <a:pt x="7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0" name="Freeform 3022"/>
                    <p:cNvSpPr>
                      <a:spLocks/>
                    </p:cNvSpPr>
                    <p:nvPr/>
                  </p:nvSpPr>
                  <p:spPr bwMode="auto">
                    <a:xfrm>
                      <a:off x="4660" y="2849"/>
                      <a:ext cx="70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56"/>
                        </a:cxn>
                        <a:cxn ang="0">
                          <a:pos x="6" y="6"/>
                        </a:cxn>
                        <a:cxn ang="0">
                          <a:pos x="70" y="6"/>
                        </a:cxn>
                        <a:cxn ang="0">
                          <a:pos x="70" y="2"/>
                        </a:cxn>
                        <a:cxn ang="0">
                          <a:pos x="0" y="0"/>
                        </a:cxn>
                        <a:cxn ang="0">
                          <a:pos x="6" y="56"/>
                        </a:cxn>
                      </a:cxnLst>
                      <a:rect l="0" t="0" r="r" b="b"/>
                      <a:pathLst>
                        <a:path w="70" h="56">
                          <a:moveTo>
                            <a:pt x="6" y="56"/>
                          </a:moveTo>
                          <a:lnTo>
                            <a:pt x="6" y="6"/>
                          </a:lnTo>
                          <a:lnTo>
                            <a:pt x="70" y="6"/>
                          </a:lnTo>
                          <a:lnTo>
                            <a:pt x="70" y="2"/>
                          </a:lnTo>
                          <a:lnTo>
                            <a:pt x="0" y="0"/>
                          </a:lnTo>
                          <a:lnTo>
                            <a:pt x="6" y="5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1" name="Freeform 3023"/>
                    <p:cNvSpPr>
                      <a:spLocks/>
                    </p:cNvSpPr>
                    <p:nvPr/>
                  </p:nvSpPr>
                  <p:spPr bwMode="auto">
                    <a:xfrm>
                      <a:off x="4340" y="2891"/>
                      <a:ext cx="24" cy="42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42"/>
                        </a:cxn>
                        <a:cxn ang="0">
                          <a:pos x="6" y="12"/>
                        </a:cxn>
                        <a:cxn ang="0">
                          <a:pos x="0" y="0"/>
                        </a:cxn>
                        <a:cxn ang="0">
                          <a:pos x="2" y="12"/>
                        </a:cxn>
                        <a:cxn ang="0">
                          <a:pos x="24" y="42"/>
                        </a:cxn>
                      </a:cxnLst>
                      <a:rect l="0" t="0" r="r" b="b"/>
                      <a:pathLst>
                        <a:path w="24" h="42">
                          <a:moveTo>
                            <a:pt x="24" y="42"/>
                          </a:moveTo>
                          <a:lnTo>
                            <a:pt x="6" y="12"/>
                          </a:lnTo>
                          <a:lnTo>
                            <a:pt x="0" y="0"/>
                          </a:lnTo>
                          <a:lnTo>
                            <a:pt x="2" y="12"/>
                          </a:lnTo>
                          <a:lnTo>
                            <a:pt x="24" y="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2" name="Freeform 3024"/>
                    <p:cNvSpPr>
                      <a:spLocks/>
                    </p:cNvSpPr>
                    <p:nvPr/>
                  </p:nvSpPr>
                  <p:spPr bwMode="auto">
                    <a:xfrm>
                      <a:off x="4066" y="2911"/>
                      <a:ext cx="4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44" y="86"/>
                        </a:cxn>
                        <a:cxn ang="0">
                          <a:pos x="44" y="86"/>
                        </a:cxn>
                        <a:cxn ang="0">
                          <a:pos x="0" y="0"/>
                        </a:cxn>
                        <a:cxn ang="0">
                          <a:pos x="44" y="86"/>
                        </a:cxn>
                      </a:cxnLst>
                      <a:rect l="0" t="0" r="r" b="b"/>
                      <a:pathLst>
                        <a:path w="44" h="86">
                          <a:moveTo>
                            <a:pt x="44" y="86"/>
                          </a:moveTo>
                          <a:lnTo>
                            <a:pt x="44" y="86"/>
                          </a:lnTo>
                          <a:lnTo>
                            <a:pt x="0" y="0"/>
                          </a:lnTo>
                          <a:lnTo>
                            <a:pt x="44" y="8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3" name="Freeform 3025"/>
                    <p:cNvSpPr>
                      <a:spLocks/>
                    </p:cNvSpPr>
                    <p:nvPr/>
                  </p:nvSpPr>
                  <p:spPr bwMode="auto">
                    <a:xfrm>
                      <a:off x="4204" y="2357"/>
                      <a:ext cx="546" cy="570"/>
                    </a:xfrm>
                    <a:custGeom>
                      <a:avLst/>
                      <a:gdLst/>
                      <a:ahLst/>
                      <a:cxnLst>
                        <a:cxn ang="0">
                          <a:pos x="422" y="528"/>
                        </a:cxn>
                        <a:cxn ang="0">
                          <a:pos x="456" y="540"/>
                        </a:cxn>
                        <a:cxn ang="0">
                          <a:pos x="456" y="492"/>
                        </a:cxn>
                        <a:cxn ang="0">
                          <a:pos x="526" y="490"/>
                        </a:cxn>
                        <a:cxn ang="0">
                          <a:pos x="526" y="494"/>
                        </a:cxn>
                        <a:cxn ang="0">
                          <a:pos x="526" y="494"/>
                        </a:cxn>
                        <a:cxn ang="0">
                          <a:pos x="512" y="378"/>
                        </a:cxn>
                        <a:cxn ang="0">
                          <a:pos x="546" y="314"/>
                        </a:cxn>
                        <a:cxn ang="0">
                          <a:pos x="284" y="90"/>
                        </a:cxn>
                        <a:cxn ang="0">
                          <a:pos x="284" y="56"/>
                        </a:cxn>
                        <a:cxn ang="0">
                          <a:pos x="232" y="58"/>
                        </a:cxn>
                        <a:cxn ang="0">
                          <a:pos x="254" y="4"/>
                        </a:cxn>
                        <a:cxn ang="0">
                          <a:pos x="260" y="2"/>
                        </a:cxn>
                        <a:cxn ang="0">
                          <a:pos x="254" y="16"/>
                        </a:cxn>
                        <a:cxn ang="0">
                          <a:pos x="262" y="0"/>
                        </a:cxn>
                        <a:cxn ang="0">
                          <a:pos x="182" y="30"/>
                        </a:cxn>
                        <a:cxn ang="0">
                          <a:pos x="0" y="60"/>
                        </a:cxn>
                        <a:cxn ang="0">
                          <a:pos x="120" y="390"/>
                        </a:cxn>
                        <a:cxn ang="0">
                          <a:pos x="142" y="546"/>
                        </a:cxn>
                        <a:cxn ang="0">
                          <a:pos x="160" y="570"/>
                        </a:cxn>
                        <a:cxn ang="0">
                          <a:pos x="422" y="528"/>
                        </a:cxn>
                      </a:cxnLst>
                      <a:rect l="0" t="0" r="r" b="b"/>
                      <a:pathLst>
                        <a:path w="546" h="570">
                          <a:moveTo>
                            <a:pt x="422" y="528"/>
                          </a:moveTo>
                          <a:lnTo>
                            <a:pt x="456" y="540"/>
                          </a:lnTo>
                          <a:lnTo>
                            <a:pt x="456" y="492"/>
                          </a:lnTo>
                          <a:lnTo>
                            <a:pt x="526" y="490"/>
                          </a:lnTo>
                          <a:lnTo>
                            <a:pt x="526" y="494"/>
                          </a:lnTo>
                          <a:lnTo>
                            <a:pt x="526" y="494"/>
                          </a:lnTo>
                          <a:lnTo>
                            <a:pt x="512" y="378"/>
                          </a:lnTo>
                          <a:lnTo>
                            <a:pt x="546" y="314"/>
                          </a:lnTo>
                          <a:lnTo>
                            <a:pt x="284" y="90"/>
                          </a:lnTo>
                          <a:lnTo>
                            <a:pt x="284" y="56"/>
                          </a:lnTo>
                          <a:lnTo>
                            <a:pt x="232" y="58"/>
                          </a:lnTo>
                          <a:lnTo>
                            <a:pt x="254" y="4"/>
                          </a:lnTo>
                          <a:lnTo>
                            <a:pt x="260" y="2"/>
                          </a:lnTo>
                          <a:lnTo>
                            <a:pt x="254" y="16"/>
                          </a:lnTo>
                          <a:lnTo>
                            <a:pt x="262" y="0"/>
                          </a:lnTo>
                          <a:lnTo>
                            <a:pt x="182" y="30"/>
                          </a:lnTo>
                          <a:lnTo>
                            <a:pt x="0" y="60"/>
                          </a:lnTo>
                          <a:lnTo>
                            <a:pt x="120" y="390"/>
                          </a:lnTo>
                          <a:lnTo>
                            <a:pt x="142" y="546"/>
                          </a:lnTo>
                          <a:lnTo>
                            <a:pt x="160" y="570"/>
                          </a:lnTo>
                          <a:lnTo>
                            <a:pt x="422" y="52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4" name="Freeform 3026"/>
                    <p:cNvSpPr>
                      <a:spLocks/>
                    </p:cNvSpPr>
                    <p:nvPr/>
                  </p:nvSpPr>
                  <p:spPr bwMode="auto">
                    <a:xfrm>
                      <a:off x="4066" y="2851"/>
                      <a:ext cx="926" cy="666"/>
                    </a:xfrm>
                    <a:custGeom>
                      <a:avLst/>
                      <a:gdLst/>
                      <a:ahLst/>
                      <a:cxnLst>
                        <a:cxn ang="0">
                          <a:pos x="896" y="342"/>
                        </a:cxn>
                        <a:cxn ang="0">
                          <a:pos x="808" y="232"/>
                        </a:cxn>
                        <a:cxn ang="0">
                          <a:pos x="808" y="182"/>
                        </a:cxn>
                        <a:cxn ang="0">
                          <a:pos x="668" y="20"/>
                        </a:cxn>
                        <a:cxn ang="0">
                          <a:pos x="664" y="0"/>
                        </a:cxn>
                        <a:cxn ang="0">
                          <a:pos x="664" y="0"/>
                        </a:cxn>
                        <a:cxn ang="0">
                          <a:pos x="664" y="4"/>
                        </a:cxn>
                        <a:cxn ang="0">
                          <a:pos x="600" y="4"/>
                        </a:cxn>
                        <a:cxn ang="0">
                          <a:pos x="600" y="54"/>
                        </a:cxn>
                        <a:cxn ang="0">
                          <a:pos x="558" y="40"/>
                        </a:cxn>
                        <a:cxn ang="0">
                          <a:pos x="298" y="82"/>
                        </a:cxn>
                        <a:cxn ang="0">
                          <a:pos x="276" y="52"/>
                        </a:cxn>
                        <a:cxn ang="0">
                          <a:pos x="274" y="40"/>
                        </a:cxn>
                        <a:cxn ang="0">
                          <a:pos x="0" y="60"/>
                        </a:cxn>
                        <a:cxn ang="0">
                          <a:pos x="44" y="146"/>
                        </a:cxn>
                        <a:cxn ang="0">
                          <a:pos x="132" y="108"/>
                        </a:cxn>
                        <a:cxn ang="0">
                          <a:pos x="242" y="154"/>
                        </a:cxn>
                        <a:cxn ang="0">
                          <a:pos x="242" y="192"/>
                        </a:cxn>
                        <a:cxn ang="0">
                          <a:pos x="298" y="192"/>
                        </a:cxn>
                        <a:cxn ang="0">
                          <a:pos x="380" y="128"/>
                        </a:cxn>
                        <a:cxn ang="0">
                          <a:pos x="558" y="206"/>
                        </a:cxn>
                        <a:cxn ang="0">
                          <a:pos x="558" y="368"/>
                        </a:cxn>
                        <a:cxn ang="0">
                          <a:pos x="598" y="382"/>
                        </a:cxn>
                        <a:cxn ang="0">
                          <a:pos x="638" y="478"/>
                        </a:cxn>
                        <a:cxn ang="0">
                          <a:pos x="776" y="584"/>
                        </a:cxn>
                        <a:cxn ang="0">
                          <a:pos x="776" y="626"/>
                        </a:cxn>
                        <a:cxn ang="0">
                          <a:pos x="830" y="666"/>
                        </a:cxn>
                        <a:cxn ang="0">
                          <a:pos x="886" y="610"/>
                        </a:cxn>
                        <a:cxn ang="0">
                          <a:pos x="916" y="610"/>
                        </a:cxn>
                        <a:cxn ang="0">
                          <a:pos x="926" y="518"/>
                        </a:cxn>
                        <a:cxn ang="0">
                          <a:pos x="896" y="342"/>
                        </a:cxn>
                      </a:cxnLst>
                      <a:rect l="0" t="0" r="r" b="b"/>
                      <a:pathLst>
                        <a:path w="926" h="666">
                          <a:moveTo>
                            <a:pt x="896" y="342"/>
                          </a:moveTo>
                          <a:lnTo>
                            <a:pt x="808" y="232"/>
                          </a:lnTo>
                          <a:lnTo>
                            <a:pt x="808" y="182"/>
                          </a:lnTo>
                          <a:lnTo>
                            <a:pt x="668" y="20"/>
                          </a:lnTo>
                          <a:lnTo>
                            <a:pt x="664" y="0"/>
                          </a:lnTo>
                          <a:lnTo>
                            <a:pt x="664" y="0"/>
                          </a:lnTo>
                          <a:lnTo>
                            <a:pt x="664" y="4"/>
                          </a:lnTo>
                          <a:lnTo>
                            <a:pt x="600" y="4"/>
                          </a:lnTo>
                          <a:lnTo>
                            <a:pt x="600" y="54"/>
                          </a:lnTo>
                          <a:lnTo>
                            <a:pt x="558" y="40"/>
                          </a:lnTo>
                          <a:lnTo>
                            <a:pt x="298" y="82"/>
                          </a:lnTo>
                          <a:lnTo>
                            <a:pt x="276" y="52"/>
                          </a:lnTo>
                          <a:lnTo>
                            <a:pt x="274" y="40"/>
                          </a:lnTo>
                          <a:lnTo>
                            <a:pt x="0" y="60"/>
                          </a:lnTo>
                          <a:lnTo>
                            <a:pt x="44" y="146"/>
                          </a:lnTo>
                          <a:lnTo>
                            <a:pt x="132" y="108"/>
                          </a:lnTo>
                          <a:lnTo>
                            <a:pt x="242" y="154"/>
                          </a:lnTo>
                          <a:lnTo>
                            <a:pt x="242" y="192"/>
                          </a:lnTo>
                          <a:lnTo>
                            <a:pt x="298" y="192"/>
                          </a:lnTo>
                          <a:lnTo>
                            <a:pt x="380" y="128"/>
                          </a:lnTo>
                          <a:lnTo>
                            <a:pt x="558" y="206"/>
                          </a:lnTo>
                          <a:lnTo>
                            <a:pt x="558" y="368"/>
                          </a:lnTo>
                          <a:lnTo>
                            <a:pt x="598" y="382"/>
                          </a:lnTo>
                          <a:lnTo>
                            <a:pt x="638" y="478"/>
                          </a:lnTo>
                          <a:lnTo>
                            <a:pt x="776" y="584"/>
                          </a:lnTo>
                          <a:lnTo>
                            <a:pt x="776" y="626"/>
                          </a:lnTo>
                          <a:lnTo>
                            <a:pt x="830" y="666"/>
                          </a:lnTo>
                          <a:lnTo>
                            <a:pt x="886" y="610"/>
                          </a:lnTo>
                          <a:lnTo>
                            <a:pt x="916" y="610"/>
                          </a:lnTo>
                          <a:lnTo>
                            <a:pt x="926" y="518"/>
                          </a:lnTo>
                          <a:lnTo>
                            <a:pt x="896" y="34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5" name="Freeform 3027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6" name="Freeform 3028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7" name="Freeform 3029"/>
                    <p:cNvSpPr>
                      <a:spLocks/>
                    </p:cNvSpPr>
                    <p:nvPr/>
                  </p:nvSpPr>
                  <p:spPr bwMode="auto">
                    <a:xfrm>
                      <a:off x="4448" y="1469"/>
                      <a:ext cx="76" cy="202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0"/>
                        </a:cxn>
                        <a:cxn ang="0">
                          <a:pos x="0" y="6"/>
                        </a:cxn>
                        <a:cxn ang="0">
                          <a:pos x="6" y="24"/>
                        </a:cxn>
                        <a:cxn ang="0">
                          <a:pos x="74" y="202"/>
                        </a:cxn>
                        <a:cxn ang="0">
                          <a:pos x="76" y="200"/>
                        </a:cxn>
                        <a:cxn ang="0">
                          <a:pos x="2" y="0"/>
                        </a:cxn>
                      </a:cxnLst>
                      <a:rect l="0" t="0" r="r" b="b"/>
                      <a:pathLst>
                        <a:path w="76" h="202">
                          <a:moveTo>
                            <a:pt x="2" y="0"/>
                          </a:moveTo>
                          <a:lnTo>
                            <a:pt x="0" y="6"/>
                          </a:lnTo>
                          <a:lnTo>
                            <a:pt x="6" y="24"/>
                          </a:lnTo>
                          <a:lnTo>
                            <a:pt x="74" y="202"/>
                          </a:lnTo>
                          <a:lnTo>
                            <a:pt x="76" y="200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8" name="Freeform 3030"/>
                    <p:cNvSpPr>
                      <a:spLocks/>
                    </p:cNvSpPr>
                    <p:nvPr/>
                  </p:nvSpPr>
                  <p:spPr bwMode="auto">
                    <a:xfrm>
                      <a:off x="4414" y="1681"/>
                      <a:ext cx="392" cy="354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268"/>
                        </a:cxn>
                        <a:cxn ang="0">
                          <a:pos x="0" y="264"/>
                        </a:cxn>
                        <a:cxn ang="0">
                          <a:pos x="10" y="298"/>
                        </a:cxn>
                        <a:cxn ang="0">
                          <a:pos x="62" y="320"/>
                        </a:cxn>
                        <a:cxn ang="0">
                          <a:pos x="62" y="320"/>
                        </a:cxn>
                        <a:cxn ang="0">
                          <a:pos x="64" y="322"/>
                        </a:cxn>
                        <a:cxn ang="0">
                          <a:pos x="136" y="354"/>
                        </a:cxn>
                        <a:cxn ang="0">
                          <a:pos x="206" y="312"/>
                        </a:cxn>
                        <a:cxn ang="0">
                          <a:pos x="236" y="148"/>
                        </a:cxn>
                        <a:cxn ang="0">
                          <a:pos x="266" y="172"/>
                        </a:cxn>
                        <a:cxn ang="0">
                          <a:pos x="294" y="102"/>
                        </a:cxn>
                        <a:cxn ang="0">
                          <a:pos x="336" y="40"/>
                        </a:cxn>
                        <a:cxn ang="0">
                          <a:pos x="376" y="40"/>
                        </a:cxn>
                        <a:cxn ang="0">
                          <a:pos x="392" y="18"/>
                        </a:cxn>
                        <a:cxn ang="0">
                          <a:pos x="346" y="8"/>
                        </a:cxn>
                        <a:cxn ang="0">
                          <a:pos x="240" y="64"/>
                        </a:cxn>
                        <a:cxn ang="0">
                          <a:pos x="214" y="18"/>
                        </a:cxn>
                        <a:cxn ang="0">
                          <a:pos x="126" y="48"/>
                        </a:cxn>
                        <a:cxn ang="0">
                          <a:pos x="110" y="0"/>
                        </a:cxn>
                        <a:cxn ang="0">
                          <a:pos x="98" y="76"/>
                        </a:cxn>
                        <a:cxn ang="0">
                          <a:pos x="6" y="268"/>
                        </a:cxn>
                      </a:cxnLst>
                      <a:rect l="0" t="0" r="r" b="b"/>
                      <a:pathLst>
                        <a:path w="392" h="354">
                          <a:moveTo>
                            <a:pt x="6" y="268"/>
                          </a:moveTo>
                          <a:lnTo>
                            <a:pt x="0" y="264"/>
                          </a:lnTo>
                          <a:lnTo>
                            <a:pt x="10" y="298"/>
                          </a:lnTo>
                          <a:lnTo>
                            <a:pt x="62" y="320"/>
                          </a:lnTo>
                          <a:lnTo>
                            <a:pt x="62" y="320"/>
                          </a:lnTo>
                          <a:lnTo>
                            <a:pt x="64" y="322"/>
                          </a:lnTo>
                          <a:lnTo>
                            <a:pt x="136" y="354"/>
                          </a:lnTo>
                          <a:lnTo>
                            <a:pt x="206" y="312"/>
                          </a:lnTo>
                          <a:lnTo>
                            <a:pt x="236" y="148"/>
                          </a:lnTo>
                          <a:lnTo>
                            <a:pt x="266" y="172"/>
                          </a:lnTo>
                          <a:lnTo>
                            <a:pt x="294" y="102"/>
                          </a:lnTo>
                          <a:lnTo>
                            <a:pt x="336" y="40"/>
                          </a:lnTo>
                          <a:lnTo>
                            <a:pt x="376" y="40"/>
                          </a:lnTo>
                          <a:lnTo>
                            <a:pt x="392" y="18"/>
                          </a:lnTo>
                          <a:lnTo>
                            <a:pt x="346" y="8"/>
                          </a:lnTo>
                          <a:lnTo>
                            <a:pt x="240" y="64"/>
                          </a:lnTo>
                          <a:lnTo>
                            <a:pt x="214" y="18"/>
                          </a:lnTo>
                          <a:lnTo>
                            <a:pt x="126" y="48"/>
                          </a:lnTo>
                          <a:lnTo>
                            <a:pt x="110" y="0"/>
                          </a:lnTo>
                          <a:lnTo>
                            <a:pt x="98" y="76"/>
                          </a:lnTo>
                          <a:lnTo>
                            <a:pt x="6" y="26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9" name="Freeform 3031"/>
                    <p:cNvSpPr>
                      <a:spLocks/>
                    </p:cNvSpPr>
                    <p:nvPr/>
                  </p:nvSpPr>
                  <p:spPr bwMode="auto">
                    <a:xfrm>
                      <a:off x="4414" y="1943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6" y="6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6" y="6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0" name="Freeform 3032"/>
                    <p:cNvSpPr>
                      <a:spLocks/>
                    </p:cNvSpPr>
                    <p:nvPr/>
                  </p:nvSpPr>
                  <p:spPr bwMode="auto">
                    <a:xfrm>
                      <a:off x="4512" y="1679"/>
                      <a:ext cx="12" cy="7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8"/>
                        </a:cxn>
                        <a:cxn ang="0">
                          <a:pos x="12" y="2"/>
                        </a:cxn>
                        <a:cxn ang="0">
                          <a:pos x="10" y="0"/>
                        </a:cxn>
                        <a:cxn ang="0">
                          <a:pos x="0" y="78"/>
                        </a:cxn>
                      </a:cxnLst>
                      <a:rect l="0" t="0" r="r" b="b"/>
                      <a:pathLst>
                        <a:path w="12" h="78">
                          <a:moveTo>
                            <a:pt x="0" y="78"/>
                          </a:moveTo>
                          <a:lnTo>
                            <a:pt x="12" y="2"/>
                          </a:lnTo>
                          <a:lnTo>
                            <a:pt x="10" y="0"/>
                          </a:lnTo>
                          <a:lnTo>
                            <a:pt x="0" y="7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1" name="Freeform 3033"/>
                    <p:cNvSpPr>
                      <a:spLocks/>
                    </p:cNvSpPr>
                    <p:nvPr/>
                  </p:nvSpPr>
                  <p:spPr bwMode="auto">
                    <a:xfrm>
                      <a:off x="4420" y="1757"/>
                      <a:ext cx="92" cy="192"/>
                    </a:xfrm>
                    <a:custGeom>
                      <a:avLst/>
                      <a:gdLst/>
                      <a:ahLst/>
                      <a:cxnLst>
                        <a:cxn ang="0">
                          <a:pos x="58" y="60"/>
                        </a:cxn>
                        <a:cxn ang="0">
                          <a:pos x="0" y="192"/>
                        </a:cxn>
                        <a:cxn ang="0">
                          <a:pos x="92" y="0"/>
                        </a:cxn>
                        <a:cxn ang="0">
                          <a:pos x="58" y="60"/>
                        </a:cxn>
                      </a:cxnLst>
                      <a:rect l="0" t="0" r="r" b="b"/>
                      <a:pathLst>
                        <a:path w="92" h="192">
                          <a:moveTo>
                            <a:pt x="58" y="60"/>
                          </a:moveTo>
                          <a:lnTo>
                            <a:pt x="0" y="192"/>
                          </a:lnTo>
                          <a:lnTo>
                            <a:pt x="92" y="0"/>
                          </a:lnTo>
                          <a:lnTo>
                            <a:pt x="58" y="6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2" name="Freeform 3034"/>
                    <p:cNvSpPr>
                      <a:spLocks/>
                    </p:cNvSpPr>
                    <p:nvPr/>
                  </p:nvSpPr>
                  <p:spPr bwMode="auto">
                    <a:xfrm>
                      <a:off x="4522" y="1671"/>
                      <a:ext cx="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6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6"/>
                        </a:cxn>
                      </a:cxnLst>
                      <a:rect l="0" t="0" r="r" b="b"/>
                      <a:pathLst>
                        <a:path w="2" h="6">
                          <a:moveTo>
                            <a:pt x="0" y="6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3" name="Freeform 3035"/>
                    <p:cNvSpPr>
                      <a:spLocks/>
                    </p:cNvSpPr>
                    <p:nvPr/>
                  </p:nvSpPr>
                  <p:spPr bwMode="auto">
                    <a:xfrm>
                      <a:off x="4122" y="1471"/>
                      <a:ext cx="396" cy="468"/>
                    </a:xfrm>
                    <a:custGeom>
                      <a:avLst/>
                      <a:gdLst/>
                      <a:ahLst/>
                      <a:cxnLst>
                        <a:cxn ang="0">
                          <a:pos x="282" y="50"/>
                        </a:cxn>
                        <a:cxn ang="0">
                          <a:pos x="234" y="78"/>
                        </a:cxn>
                        <a:cxn ang="0">
                          <a:pos x="206" y="104"/>
                        </a:cxn>
                        <a:cxn ang="0">
                          <a:pos x="142" y="84"/>
                        </a:cxn>
                        <a:cxn ang="0">
                          <a:pos x="0" y="128"/>
                        </a:cxn>
                        <a:cxn ang="0">
                          <a:pos x="66" y="422"/>
                        </a:cxn>
                        <a:cxn ang="0">
                          <a:pos x="172" y="460"/>
                        </a:cxn>
                        <a:cxn ang="0">
                          <a:pos x="264" y="448"/>
                        </a:cxn>
                        <a:cxn ang="0">
                          <a:pos x="298" y="468"/>
                        </a:cxn>
                        <a:cxn ang="0">
                          <a:pos x="354" y="344"/>
                        </a:cxn>
                        <a:cxn ang="0">
                          <a:pos x="386" y="284"/>
                        </a:cxn>
                        <a:cxn ang="0">
                          <a:pos x="396" y="200"/>
                        </a:cxn>
                        <a:cxn ang="0">
                          <a:pos x="332" y="22"/>
                        </a:cxn>
                        <a:cxn ang="0">
                          <a:pos x="324" y="0"/>
                        </a:cxn>
                        <a:cxn ang="0">
                          <a:pos x="282" y="50"/>
                        </a:cxn>
                      </a:cxnLst>
                      <a:rect l="0" t="0" r="r" b="b"/>
                      <a:pathLst>
                        <a:path w="396" h="468">
                          <a:moveTo>
                            <a:pt x="282" y="50"/>
                          </a:moveTo>
                          <a:lnTo>
                            <a:pt x="234" y="78"/>
                          </a:lnTo>
                          <a:lnTo>
                            <a:pt x="206" y="104"/>
                          </a:lnTo>
                          <a:lnTo>
                            <a:pt x="142" y="84"/>
                          </a:lnTo>
                          <a:lnTo>
                            <a:pt x="0" y="128"/>
                          </a:lnTo>
                          <a:lnTo>
                            <a:pt x="66" y="422"/>
                          </a:lnTo>
                          <a:lnTo>
                            <a:pt x="172" y="460"/>
                          </a:lnTo>
                          <a:lnTo>
                            <a:pt x="264" y="448"/>
                          </a:lnTo>
                          <a:lnTo>
                            <a:pt x="298" y="468"/>
                          </a:lnTo>
                          <a:lnTo>
                            <a:pt x="354" y="344"/>
                          </a:lnTo>
                          <a:lnTo>
                            <a:pt x="386" y="284"/>
                          </a:lnTo>
                          <a:lnTo>
                            <a:pt x="396" y="200"/>
                          </a:lnTo>
                          <a:lnTo>
                            <a:pt x="332" y="22"/>
                          </a:lnTo>
                          <a:lnTo>
                            <a:pt x="324" y="0"/>
                          </a:lnTo>
                          <a:lnTo>
                            <a:pt x="282" y="5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4" name="Freeform 3036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5" name="Freeform 3037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6" name="Freeform 3038"/>
                    <p:cNvSpPr>
                      <a:spLocks/>
                    </p:cNvSpPr>
                    <p:nvPr/>
                  </p:nvSpPr>
                  <p:spPr bwMode="auto">
                    <a:xfrm>
                      <a:off x="4534" y="1321"/>
                      <a:ext cx="472" cy="260"/>
                    </a:xfrm>
                    <a:custGeom>
                      <a:avLst/>
                      <a:gdLst/>
                      <a:ahLst/>
                      <a:cxnLst>
                        <a:cxn ang="0">
                          <a:pos x="472" y="190"/>
                        </a:cxn>
                        <a:cxn ang="0">
                          <a:pos x="434" y="138"/>
                        </a:cxn>
                        <a:cxn ang="0">
                          <a:pos x="444" y="68"/>
                        </a:cxn>
                        <a:cxn ang="0">
                          <a:pos x="364" y="0"/>
                        </a:cxn>
                        <a:cxn ang="0">
                          <a:pos x="0" y="120"/>
                        </a:cxn>
                        <a:cxn ang="0">
                          <a:pos x="364" y="4"/>
                        </a:cxn>
                        <a:cxn ang="0">
                          <a:pos x="440" y="70"/>
                        </a:cxn>
                        <a:cxn ang="0">
                          <a:pos x="430" y="138"/>
                        </a:cxn>
                        <a:cxn ang="0">
                          <a:pos x="470" y="190"/>
                        </a:cxn>
                        <a:cxn ang="0">
                          <a:pos x="442" y="260"/>
                        </a:cxn>
                        <a:cxn ang="0">
                          <a:pos x="444" y="258"/>
                        </a:cxn>
                        <a:cxn ang="0">
                          <a:pos x="472" y="190"/>
                        </a:cxn>
                      </a:cxnLst>
                      <a:rect l="0" t="0" r="r" b="b"/>
                      <a:pathLst>
                        <a:path w="472" h="260">
                          <a:moveTo>
                            <a:pt x="472" y="190"/>
                          </a:moveTo>
                          <a:lnTo>
                            <a:pt x="434" y="138"/>
                          </a:lnTo>
                          <a:lnTo>
                            <a:pt x="444" y="68"/>
                          </a:lnTo>
                          <a:lnTo>
                            <a:pt x="364" y="0"/>
                          </a:lnTo>
                          <a:lnTo>
                            <a:pt x="0" y="120"/>
                          </a:lnTo>
                          <a:lnTo>
                            <a:pt x="364" y="4"/>
                          </a:lnTo>
                          <a:lnTo>
                            <a:pt x="440" y="70"/>
                          </a:lnTo>
                          <a:lnTo>
                            <a:pt x="430" y="138"/>
                          </a:lnTo>
                          <a:lnTo>
                            <a:pt x="470" y="190"/>
                          </a:lnTo>
                          <a:lnTo>
                            <a:pt x="442" y="260"/>
                          </a:lnTo>
                          <a:lnTo>
                            <a:pt x="444" y="258"/>
                          </a:lnTo>
                          <a:lnTo>
                            <a:pt x="472" y="19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7" name="Freeform 3039"/>
                    <p:cNvSpPr>
                      <a:spLocks/>
                    </p:cNvSpPr>
                    <p:nvPr/>
                  </p:nvSpPr>
                  <p:spPr bwMode="auto">
                    <a:xfrm>
                      <a:off x="4516" y="1325"/>
                      <a:ext cx="382" cy="1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2"/>
                        </a:cxn>
                        <a:cxn ang="0">
                          <a:pos x="16" y="120"/>
                        </a:cxn>
                        <a:cxn ang="0">
                          <a:pos x="382" y="0"/>
                        </a:cxn>
                        <a:cxn ang="0">
                          <a:pos x="18" y="116"/>
                        </a:cxn>
                        <a:cxn ang="0">
                          <a:pos x="2" y="70"/>
                        </a:cxn>
                        <a:cxn ang="0">
                          <a:pos x="0" y="72"/>
                        </a:cxn>
                      </a:cxnLst>
                      <a:rect l="0" t="0" r="r" b="b"/>
                      <a:pathLst>
                        <a:path w="382" h="120">
                          <a:moveTo>
                            <a:pt x="0" y="72"/>
                          </a:moveTo>
                          <a:lnTo>
                            <a:pt x="16" y="120"/>
                          </a:lnTo>
                          <a:lnTo>
                            <a:pt x="382" y="0"/>
                          </a:lnTo>
                          <a:lnTo>
                            <a:pt x="18" y="116"/>
                          </a:lnTo>
                          <a:lnTo>
                            <a:pt x="2" y="70"/>
                          </a:lnTo>
                          <a:lnTo>
                            <a:pt x="0" y="7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8" name="Freeform 3040"/>
                    <p:cNvSpPr>
                      <a:spLocks/>
                    </p:cNvSpPr>
                    <p:nvPr/>
                  </p:nvSpPr>
                  <p:spPr bwMode="auto">
                    <a:xfrm>
                      <a:off x="4946" y="1581"/>
                      <a:ext cx="126" cy="16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0"/>
                        </a:cxn>
                        <a:cxn ang="0">
                          <a:pos x="62" y="168"/>
                        </a:cxn>
                        <a:cxn ang="0">
                          <a:pos x="126" y="142"/>
                        </a:cxn>
                        <a:cxn ang="0">
                          <a:pos x="126" y="80"/>
                        </a:cxn>
                        <a:cxn ang="0">
                          <a:pos x="30" y="2"/>
                        </a:cxn>
                        <a:cxn ang="0">
                          <a:pos x="30" y="0"/>
                        </a:cxn>
                        <a:cxn ang="0">
                          <a:pos x="0" y="10"/>
                        </a:cxn>
                      </a:cxnLst>
                      <a:rect l="0" t="0" r="r" b="b"/>
                      <a:pathLst>
                        <a:path w="126" h="168">
                          <a:moveTo>
                            <a:pt x="0" y="10"/>
                          </a:moveTo>
                          <a:lnTo>
                            <a:pt x="62" y="168"/>
                          </a:lnTo>
                          <a:lnTo>
                            <a:pt x="126" y="142"/>
                          </a:lnTo>
                          <a:lnTo>
                            <a:pt x="126" y="80"/>
                          </a:lnTo>
                          <a:lnTo>
                            <a:pt x="30" y="2"/>
                          </a:lnTo>
                          <a:lnTo>
                            <a:pt x="30" y="0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9" name="Freeform 3041"/>
                    <p:cNvSpPr>
                      <a:spLocks/>
                    </p:cNvSpPr>
                    <p:nvPr/>
                  </p:nvSpPr>
                  <p:spPr bwMode="auto">
                    <a:xfrm>
                      <a:off x="4446" y="1325"/>
                      <a:ext cx="558" cy="398"/>
                    </a:xfrm>
                    <a:custGeom>
                      <a:avLst/>
                      <a:gdLst/>
                      <a:ahLst/>
                      <a:cxnLst>
                        <a:cxn ang="0">
                          <a:pos x="528" y="66"/>
                        </a:cxn>
                        <a:cxn ang="0">
                          <a:pos x="452" y="0"/>
                        </a:cxn>
                        <a:cxn ang="0">
                          <a:pos x="86" y="120"/>
                        </a:cxn>
                        <a:cxn ang="0">
                          <a:pos x="70" y="72"/>
                        </a:cxn>
                        <a:cxn ang="0">
                          <a:pos x="72" y="70"/>
                        </a:cxn>
                        <a:cxn ang="0">
                          <a:pos x="88" y="116"/>
                        </a:cxn>
                        <a:cxn ang="0">
                          <a:pos x="72" y="64"/>
                        </a:cxn>
                        <a:cxn ang="0">
                          <a:pos x="0" y="146"/>
                        </a:cxn>
                        <a:cxn ang="0">
                          <a:pos x="8" y="168"/>
                        </a:cxn>
                        <a:cxn ang="0">
                          <a:pos x="2" y="150"/>
                        </a:cxn>
                        <a:cxn ang="0">
                          <a:pos x="4" y="144"/>
                        </a:cxn>
                        <a:cxn ang="0">
                          <a:pos x="78" y="344"/>
                        </a:cxn>
                        <a:cxn ang="0">
                          <a:pos x="76" y="346"/>
                        </a:cxn>
                        <a:cxn ang="0">
                          <a:pos x="78" y="348"/>
                        </a:cxn>
                        <a:cxn ang="0">
                          <a:pos x="96" y="398"/>
                        </a:cxn>
                        <a:cxn ang="0">
                          <a:pos x="182" y="372"/>
                        </a:cxn>
                        <a:cxn ang="0">
                          <a:pos x="180" y="372"/>
                        </a:cxn>
                        <a:cxn ang="0">
                          <a:pos x="498" y="262"/>
                        </a:cxn>
                        <a:cxn ang="0">
                          <a:pos x="498" y="262"/>
                        </a:cxn>
                        <a:cxn ang="0">
                          <a:pos x="498" y="262"/>
                        </a:cxn>
                        <a:cxn ang="0">
                          <a:pos x="528" y="252"/>
                        </a:cxn>
                        <a:cxn ang="0">
                          <a:pos x="558" y="186"/>
                        </a:cxn>
                        <a:cxn ang="0">
                          <a:pos x="518" y="134"/>
                        </a:cxn>
                        <a:cxn ang="0">
                          <a:pos x="528" y="66"/>
                        </a:cxn>
                      </a:cxnLst>
                      <a:rect l="0" t="0" r="r" b="b"/>
                      <a:pathLst>
                        <a:path w="558" h="398">
                          <a:moveTo>
                            <a:pt x="528" y="66"/>
                          </a:moveTo>
                          <a:lnTo>
                            <a:pt x="452" y="0"/>
                          </a:lnTo>
                          <a:lnTo>
                            <a:pt x="86" y="120"/>
                          </a:lnTo>
                          <a:lnTo>
                            <a:pt x="70" y="72"/>
                          </a:lnTo>
                          <a:lnTo>
                            <a:pt x="72" y="70"/>
                          </a:lnTo>
                          <a:lnTo>
                            <a:pt x="88" y="116"/>
                          </a:lnTo>
                          <a:lnTo>
                            <a:pt x="72" y="64"/>
                          </a:lnTo>
                          <a:lnTo>
                            <a:pt x="0" y="146"/>
                          </a:lnTo>
                          <a:lnTo>
                            <a:pt x="8" y="168"/>
                          </a:lnTo>
                          <a:lnTo>
                            <a:pt x="2" y="150"/>
                          </a:lnTo>
                          <a:lnTo>
                            <a:pt x="4" y="144"/>
                          </a:lnTo>
                          <a:lnTo>
                            <a:pt x="78" y="344"/>
                          </a:lnTo>
                          <a:lnTo>
                            <a:pt x="76" y="346"/>
                          </a:lnTo>
                          <a:lnTo>
                            <a:pt x="78" y="348"/>
                          </a:lnTo>
                          <a:lnTo>
                            <a:pt x="96" y="398"/>
                          </a:lnTo>
                          <a:lnTo>
                            <a:pt x="182" y="372"/>
                          </a:lnTo>
                          <a:lnTo>
                            <a:pt x="180" y="372"/>
                          </a:lnTo>
                          <a:lnTo>
                            <a:pt x="498" y="262"/>
                          </a:lnTo>
                          <a:lnTo>
                            <a:pt x="498" y="262"/>
                          </a:lnTo>
                          <a:lnTo>
                            <a:pt x="498" y="262"/>
                          </a:lnTo>
                          <a:lnTo>
                            <a:pt x="528" y="252"/>
                          </a:lnTo>
                          <a:lnTo>
                            <a:pt x="558" y="186"/>
                          </a:lnTo>
                          <a:lnTo>
                            <a:pt x="518" y="134"/>
                          </a:lnTo>
                          <a:lnTo>
                            <a:pt x="528" y="6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0" name="Freeform 3042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1" name="Freeform 3043"/>
                    <p:cNvSpPr>
                      <a:spLocks/>
                    </p:cNvSpPr>
                    <p:nvPr/>
                  </p:nvSpPr>
                  <p:spPr bwMode="auto">
                    <a:xfrm>
                      <a:off x="4982" y="1389"/>
                      <a:ext cx="74" cy="1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74" y="18"/>
                        </a:cxn>
                        <a:cxn ang="0">
                          <a:pos x="14" y="4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74" h="18">
                          <a:moveTo>
                            <a:pt x="0" y="2"/>
                          </a:moveTo>
                          <a:lnTo>
                            <a:pt x="74" y="18"/>
                          </a:lnTo>
                          <a:lnTo>
                            <a:pt x="14" y="4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2" name="Freeform 3044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3" name="Freeform 3045"/>
                    <p:cNvSpPr>
                      <a:spLocks/>
                    </p:cNvSpPr>
                    <p:nvPr/>
                  </p:nvSpPr>
                  <p:spPr bwMode="auto">
                    <a:xfrm>
                      <a:off x="5056" y="1407"/>
                      <a:ext cx="50" cy="14"/>
                    </a:xfrm>
                    <a:custGeom>
                      <a:avLst/>
                      <a:gdLst/>
                      <a:ahLst/>
                      <a:cxnLst>
                        <a:cxn ang="0">
                          <a:pos x="50" y="12"/>
                        </a:cxn>
                        <a:cxn ang="0">
                          <a:pos x="0" y="0"/>
                        </a:cxn>
                        <a:cxn ang="0">
                          <a:pos x="50" y="14"/>
                        </a:cxn>
                        <a:cxn ang="0">
                          <a:pos x="50" y="12"/>
                        </a:cxn>
                      </a:cxnLst>
                      <a:rect l="0" t="0" r="r" b="b"/>
                      <a:pathLst>
                        <a:path w="50" h="14">
                          <a:moveTo>
                            <a:pt x="50" y="12"/>
                          </a:moveTo>
                          <a:lnTo>
                            <a:pt x="0" y="0"/>
                          </a:lnTo>
                          <a:lnTo>
                            <a:pt x="50" y="14"/>
                          </a:lnTo>
                          <a:lnTo>
                            <a:pt x="50" y="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4" name="Freeform 3046"/>
                    <p:cNvSpPr>
                      <a:spLocks/>
                    </p:cNvSpPr>
                    <p:nvPr/>
                  </p:nvSpPr>
                  <p:spPr bwMode="auto">
                    <a:xfrm>
                      <a:off x="4968" y="1387"/>
                      <a:ext cx="138" cy="268"/>
                    </a:xfrm>
                    <a:custGeom>
                      <a:avLst/>
                      <a:gdLst/>
                      <a:ahLst/>
                      <a:cxnLst>
                        <a:cxn ang="0">
                          <a:pos x="10" y="2"/>
                        </a:cxn>
                        <a:cxn ang="0">
                          <a:pos x="0" y="72"/>
                        </a:cxn>
                        <a:cxn ang="0">
                          <a:pos x="38" y="124"/>
                        </a:cxn>
                        <a:cxn ang="0">
                          <a:pos x="10" y="192"/>
                        </a:cxn>
                        <a:cxn ang="0">
                          <a:pos x="8" y="194"/>
                        </a:cxn>
                        <a:cxn ang="0">
                          <a:pos x="8" y="196"/>
                        </a:cxn>
                        <a:cxn ang="0">
                          <a:pos x="10" y="194"/>
                        </a:cxn>
                        <a:cxn ang="0">
                          <a:pos x="104" y="268"/>
                        </a:cxn>
                        <a:cxn ang="0">
                          <a:pos x="104" y="226"/>
                        </a:cxn>
                        <a:cxn ang="0">
                          <a:pos x="134" y="80"/>
                        </a:cxn>
                        <a:cxn ang="0">
                          <a:pos x="104" y="56"/>
                        </a:cxn>
                        <a:cxn ang="0">
                          <a:pos x="136" y="40"/>
                        </a:cxn>
                        <a:cxn ang="0">
                          <a:pos x="138" y="34"/>
                        </a:cxn>
                        <a:cxn ang="0">
                          <a:pos x="88" y="20"/>
                        </a:cxn>
                        <a:cxn ang="0">
                          <a:pos x="14" y="4"/>
                        </a:cxn>
                        <a:cxn ang="0">
                          <a:pos x="14" y="2"/>
                        </a:cxn>
                        <a:cxn ang="0">
                          <a:pos x="28" y="6"/>
                        </a:cxn>
                        <a:cxn ang="0">
                          <a:pos x="6" y="0"/>
                        </a:cxn>
                        <a:cxn ang="0">
                          <a:pos x="10" y="2"/>
                        </a:cxn>
                      </a:cxnLst>
                      <a:rect l="0" t="0" r="r" b="b"/>
                      <a:pathLst>
                        <a:path w="138" h="268">
                          <a:moveTo>
                            <a:pt x="10" y="2"/>
                          </a:moveTo>
                          <a:lnTo>
                            <a:pt x="0" y="72"/>
                          </a:lnTo>
                          <a:lnTo>
                            <a:pt x="38" y="124"/>
                          </a:lnTo>
                          <a:lnTo>
                            <a:pt x="10" y="192"/>
                          </a:lnTo>
                          <a:lnTo>
                            <a:pt x="8" y="194"/>
                          </a:lnTo>
                          <a:lnTo>
                            <a:pt x="8" y="196"/>
                          </a:lnTo>
                          <a:lnTo>
                            <a:pt x="10" y="194"/>
                          </a:lnTo>
                          <a:lnTo>
                            <a:pt x="104" y="268"/>
                          </a:lnTo>
                          <a:lnTo>
                            <a:pt x="104" y="226"/>
                          </a:lnTo>
                          <a:lnTo>
                            <a:pt x="134" y="80"/>
                          </a:lnTo>
                          <a:lnTo>
                            <a:pt x="104" y="56"/>
                          </a:lnTo>
                          <a:lnTo>
                            <a:pt x="136" y="40"/>
                          </a:lnTo>
                          <a:lnTo>
                            <a:pt x="138" y="34"/>
                          </a:lnTo>
                          <a:lnTo>
                            <a:pt x="88" y="20"/>
                          </a:lnTo>
                          <a:lnTo>
                            <a:pt x="14" y="4"/>
                          </a:lnTo>
                          <a:lnTo>
                            <a:pt x="14" y="2"/>
                          </a:lnTo>
                          <a:lnTo>
                            <a:pt x="28" y="6"/>
                          </a:lnTo>
                          <a:lnTo>
                            <a:pt x="6" y="0"/>
                          </a:lnTo>
                          <a:lnTo>
                            <a:pt x="1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5" name="Freeform 3047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12" cy="82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82"/>
                        </a:cxn>
                        <a:cxn ang="0">
                          <a:pos x="0" y="0"/>
                        </a:cxn>
                        <a:cxn ang="0">
                          <a:pos x="6" y="58"/>
                        </a:cxn>
                        <a:cxn ang="0">
                          <a:pos x="12" y="82"/>
                        </a:cxn>
                      </a:cxnLst>
                      <a:rect l="0" t="0" r="r" b="b"/>
                      <a:pathLst>
                        <a:path w="12" h="82">
                          <a:moveTo>
                            <a:pt x="12" y="82"/>
                          </a:moveTo>
                          <a:lnTo>
                            <a:pt x="0" y="0"/>
                          </a:lnTo>
                          <a:lnTo>
                            <a:pt x="6" y="58"/>
                          </a:lnTo>
                          <a:lnTo>
                            <a:pt x="12" y="8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6" name="Freeform 3048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8" y="34"/>
                        </a:cxn>
                        <a:cxn ang="0">
                          <a:pos x="38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38" y="132"/>
                          </a:move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8" y="34"/>
                          </a:lnTo>
                          <a:lnTo>
                            <a:pt x="38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7" name="Freeform 3049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8" cy="34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34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8" y="34"/>
                        </a:cxn>
                      </a:cxnLst>
                      <a:rect l="0" t="0" r="r" b="b"/>
                      <a:pathLst>
                        <a:path w="8" h="34">
                          <a:moveTo>
                            <a:pt x="8" y="34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8" y="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8" name="Freeform 3050"/>
                    <p:cNvSpPr>
                      <a:spLocks/>
                    </p:cNvSpPr>
                    <p:nvPr/>
                  </p:nvSpPr>
                  <p:spPr bwMode="auto">
                    <a:xfrm>
                      <a:off x="5066" y="1335"/>
                      <a:ext cx="50" cy="54"/>
                    </a:xfrm>
                    <a:custGeom>
                      <a:avLst/>
                      <a:gdLst/>
                      <a:ahLst/>
                      <a:cxnLst>
                        <a:cxn ang="0">
                          <a:pos x="50" y="54"/>
                        </a:cxn>
                        <a:cxn ang="0">
                          <a:pos x="0" y="0"/>
                        </a:cxn>
                        <a:cxn ang="0">
                          <a:pos x="46" y="50"/>
                        </a:cxn>
                        <a:cxn ang="0">
                          <a:pos x="50" y="54"/>
                        </a:cxn>
                      </a:cxnLst>
                      <a:rect l="0" t="0" r="r" b="b"/>
                      <a:pathLst>
                        <a:path w="50" h="54">
                          <a:moveTo>
                            <a:pt x="50" y="54"/>
                          </a:moveTo>
                          <a:lnTo>
                            <a:pt x="0" y="0"/>
                          </a:lnTo>
                          <a:lnTo>
                            <a:pt x="46" y="50"/>
                          </a:lnTo>
                          <a:lnTo>
                            <a:pt x="50" y="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9" name="Freeform 3051"/>
                    <p:cNvSpPr>
                      <a:spLocks/>
                    </p:cNvSpPr>
                    <p:nvPr/>
                  </p:nvSpPr>
                  <p:spPr bwMode="auto">
                    <a:xfrm>
                      <a:off x="5060" y="1311"/>
                      <a:ext cx="52" cy="7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26"/>
                        </a:cxn>
                        <a:cxn ang="0">
                          <a:pos x="52" y="74"/>
                        </a:cxn>
                        <a:cxn ang="0">
                          <a:pos x="6" y="24"/>
                        </a:cxn>
                        <a:cxn ang="0">
                          <a:pos x="0" y="0"/>
                        </a:cxn>
                        <a:cxn ang="0">
                          <a:pos x="4" y="26"/>
                        </a:cxn>
                      </a:cxnLst>
                      <a:rect l="0" t="0" r="r" b="b"/>
                      <a:pathLst>
                        <a:path w="52" h="74">
                          <a:moveTo>
                            <a:pt x="4" y="26"/>
                          </a:moveTo>
                          <a:lnTo>
                            <a:pt x="52" y="74"/>
                          </a:lnTo>
                          <a:lnTo>
                            <a:pt x="6" y="24"/>
                          </a:lnTo>
                          <a:lnTo>
                            <a:pt x="0" y="0"/>
                          </a:lnTo>
                          <a:lnTo>
                            <a:pt x="4" y="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</p:grpSp>
              <p:sp>
                <p:nvSpPr>
                  <p:cNvPr id="25" name="Line 3080"/>
                  <p:cNvSpPr>
                    <a:spLocks noChangeShapeType="1"/>
                  </p:cNvSpPr>
                  <p:nvPr/>
                </p:nvSpPr>
                <p:spPr bwMode="auto">
                  <a:xfrm>
                    <a:off x="4360909" y="5385612"/>
                    <a:ext cx="1493" cy="1493"/>
                  </a:xfrm>
                  <a:prstGeom prst="line">
                    <a:avLst/>
                  </a:prstGeom>
                  <a:grpFill/>
                  <a:ln w="12700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da-DK">
                      <a:solidFill>
                        <a:prstClr val="white"/>
                      </a:solidFill>
                      <a:ea typeface="ＭＳ Ｐゴシック" pitchFamily="-97" charset="-128"/>
                    </a:endParaRPr>
                  </a:p>
                </p:txBody>
              </p:sp>
            </p:grpSp>
            <p:sp>
              <p:nvSpPr>
                <p:cNvPr id="20" name="Line 3117"/>
                <p:cNvSpPr>
                  <a:spLocks noChangeShapeType="1"/>
                </p:cNvSpPr>
                <p:nvPr/>
              </p:nvSpPr>
              <p:spPr bwMode="auto">
                <a:xfrm>
                  <a:off x="7947449" y="1089044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21" name="Line 3118"/>
                <p:cNvSpPr>
                  <a:spLocks noChangeShapeType="1"/>
                </p:cNvSpPr>
                <p:nvPr/>
              </p:nvSpPr>
              <p:spPr bwMode="auto">
                <a:xfrm>
                  <a:off x="7947449" y="1089044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22" name="Line 3119"/>
                <p:cNvSpPr>
                  <a:spLocks noChangeShapeType="1"/>
                </p:cNvSpPr>
                <p:nvPr/>
              </p:nvSpPr>
              <p:spPr bwMode="auto">
                <a:xfrm>
                  <a:off x="7875804" y="1954760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23" name="Line 3120"/>
                <p:cNvSpPr>
                  <a:spLocks noChangeShapeType="1"/>
                </p:cNvSpPr>
                <p:nvPr/>
              </p:nvSpPr>
              <p:spPr bwMode="auto">
                <a:xfrm>
                  <a:off x="8240002" y="1742809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2080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33600" y="442555"/>
            <a:ext cx="6629400" cy="646331"/>
          </a:xfrm>
        </p:spPr>
        <p:txBody>
          <a:bodyPr wrap="square">
            <a:spAutoFit/>
          </a:bodyPr>
          <a:lstStyle/>
          <a:p>
            <a:pPr algn="l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NRRA Agency Members</a:t>
            </a:r>
            <a:endParaRPr 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46" y="1199918"/>
            <a:ext cx="1974693" cy="1309880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249" y="2112539"/>
            <a:ext cx="1911750" cy="12681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658" y="1149186"/>
            <a:ext cx="1944549" cy="1289883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421" y="3585015"/>
            <a:ext cx="1974694" cy="1309879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408" y="1524000"/>
            <a:ext cx="1934208" cy="1283024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32647" y="3088193"/>
            <a:ext cx="1371599" cy="1425659"/>
            <a:chOff x="5261137" y="4419600"/>
            <a:chExt cx="1063463" cy="1061577"/>
          </a:xfrm>
        </p:grpSpPr>
        <p:sp>
          <p:nvSpPr>
            <p:cNvPr id="16" name="Rectangle 15"/>
            <p:cNvSpPr/>
            <p:nvPr/>
          </p:nvSpPr>
          <p:spPr>
            <a:xfrm>
              <a:off x="5261137" y="4419600"/>
              <a:ext cx="1063463" cy="106157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40" name="Picture 16" descr="http://wisconsindot.gov/PublishingImages/about-wisdot/newsroom/photo-gal/Logo/web/wisdot-agency-name-logo-red-blue-rgb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1137" y="4433426"/>
              <a:ext cx="1047750" cy="1047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/>
          <p:cNvGrpSpPr/>
          <p:nvPr/>
        </p:nvGrpSpPr>
        <p:grpSpPr>
          <a:xfrm>
            <a:off x="1072546" y="5014954"/>
            <a:ext cx="2708475" cy="910916"/>
            <a:chOff x="5181600" y="1272722"/>
            <a:chExt cx="2708475" cy="910916"/>
          </a:xfrm>
        </p:grpSpPr>
        <p:sp>
          <p:nvSpPr>
            <p:cNvPr id="18" name="Rectangle 17"/>
            <p:cNvSpPr/>
            <p:nvPr/>
          </p:nvSpPr>
          <p:spPr>
            <a:xfrm>
              <a:off x="5181600" y="1272722"/>
              <a:ext cx="2708475" cy="9109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42" name="Picture 18" descr="http://ihub.dot.state.mn.us/communications/images/mndot-email-signature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0700" y="1297420"/>
              <a:ext cx="2619375" cy="857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uppe 251"/>
          <p:cNvGrpSpPr/>
          <p:nvPr/>
        </p:nvGrpSpPr>
        <p:grpSpPr>
          <a:xfrm>
            <a:off x="2372904" y="2807024"/>
            <a:ext cx="4378303" cy="2759238"/>
            <a:chOff x="1449633" y="627625"/>
            <a:chExt cx="7103818" cy="4930930"/>
          </a:xfrm>
          <a:solidFill>
            <a:schemeClr val="bg1">
              <a:lumMod val="50000"/>
            </a:schemeClr>
          </a:solidFill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6058305" y="2788156"/>
              <a:ext cx="1017833" cy="564136"/>
            </a:xfrm>
            <a:custGeom>
              <a:avLst/>
              <a:gdLst/>
              <a:ahLst/>
              <a:cxnLst>
                <a:cxn ang="0">
                  <a:pos x="630" y="82"/>
                </a:cxn>
                <a:cxn ang="0">
                  <a:pos x="616" y="40"/>
                </a:cxn>
                <a:cxn ang="0">
                  <a:pos x="592" y="24"/>
                </a:cxn>
                <a:cxn ang="0">
                  <a:pos x="502" y="36"/>
                </a:cxn>
                <a:cxn ang="0">
                  <a:pos x="396" y="0"/>
                </a:cxn>
                <a:cxn ang="0">
                  <a:pos x="400" y="12"/>
                </a:cxn>
                <a:cxn ang="0">
                  <a:pos x="360" y="52"/>
                </a:cxn>
                <a:cxn ang="0">
                  <a:pos x="310" y="162"/>
                </a:cxn>
                <a:cxn ang="0">
                  <a:pos x="280" y="148"/>
                </a:cxn>
                <a:cxn ang="0">
                  <a:pos x="200" y="204"/>
                </a:cxn>
                <a:cxn ang="0">
                  <a:pos x="176" y="188"/>
                </a:cxn>
                <a:cxn ang="0">
                  <a:pos x="122" y="232"/>
                </a:cxn>
                <a:cxn ang="0">
                  <a:pos x="122" y="228"/>
                </a:cxn>
                <a:cxn ang="0">
                  <a:pos x="176" y="184"/>
                </a:cxn>
                <a:cxn ang="0">
                  <a:pos x="122" y="224"/>
                </a:cxn>
                <a:cxn ang="0">
                  <a:pos x="118" y="256"/>
                </a:cxn>
                <a:cxn ang="0">
                  <a:pos x="76" y="312"/>
                </a:cxn>
                <a:cxn ang="0">
                  <a:pos x="26" y="286"/>
                </a:cxn>
                <a:cxn ang="0">
                  <a:pos x="4" y="330"/>
                </a:cxn>
                <a:cxn ang="0">
                  <a:pos x="0" y="322"/>
                </a:cxn>
                <a:cxn ang="0">
                  <a:pos x="6" y="378"/>
                </a:cxn>
                <a:cxn ang="0">
                  <a:pos x="26" y="376"/>
                </a:cxn>
                <a:cxn ang="0">
                  <a:pos x="306" y="330"/>
                </a:cxn>
                <a:cxn ang="0">
                  <a:pos x="568" y="276"/>
                </a:cxn>
                <a:cxn ang="0">
                  <a:pos x="632" y="202"/>
                </a:cxn>
                <a:cxn ang="0">
                  <a:pos x="682" y="104"/>
                </a:cxn>
                <a:cxn ang="0">
                  <a:pos x="630" y="82"/>
                </a:cxn>
              </a:cxnLst>
              <a:rect l="0" t="0" r="r" b="b"/>
              <a:pathLst>
                <a:path w="682" h="378">
                  <a:moveTo>
                    <a:pt x="630" y="82"/>
                  </a:moveTo>
                  <a:lnTo>
                    <a:pt x="616" y="40"/>
                  </a:lnTo>
                  <a:lnTo>
                    <a:pt x="592" y="24"/>
                  </a:lnTo>
                  <a:lnTo>
                    <a:pt x="502" y="36"/>
                  </a:lnTo>
                  <a:lnTo>
                    <a:pt x="396" y="0"/>
                  </a:lnTo>
                  <a:lnTo>
                    <a:pt x="400" y="12"/>
                  </a:lnTo>
                  <a:lnTo>
                    <a:pt x="360" y="52"/>
                  </a:lnTo>
                  <a:lnTo>
                    <a:pt x="310" y="162"/>
                  </a:lnTo>
                  <a:lnTo>
                    <a:pt x="280" y="148"/>
                  </a:lnTo>
                  <a:lnTo>
                    <a:pt x="200" y="204"/>
                  </a:lnTo>
                  <a:lnTo>
                    <a:pt x="176" y="188"/>
                  </a:lnTo>
                  <a:lnTo>
                    <a:pt x="122" y="232"/>
                  </a:lnTo>
                  <a:lnTo>
                    <a:pt x="122" y="228"/>
                  </a:lnTo>
                  <a:lnTo>
                    <a:pt x="176" y="184"/>
                  </a:lnTo>
                  <a:lnTo>
                    <a:pt x="122" y="224"/>
                  </a:lnTo>
                  <a:lnTo>
                    <a:pt x="118" y="256"/>
                  </a:lnTo>
                  <a:lnTo>
                    <a:pt x="76" y="312"/>
                  </a:lnTo>
                  <a:lnTo>
                    <a:pt x="26" y="286"/>
                  </a:lnTo>
                  <a:lnTo>
                    <a:pt x="4" y="330"/>
                  </a:lnTo>
                  <a:lnTo>
                    <a:pt x="0" y="322"/>
                  </a:lnTo>
                  <a:lnTo>
                    <a:pt x="6" y="378"/>
                  </a:lnTo>
                  <a:lnTo>
                    <a:pt x="26" y="376"/>
                  </a:lnTo>
                  <a:lnTo>
                    <a:pt x="306" y="330"/>
                  </a:lnTo>
                  <a:lnTo>
                    <a:pt x="568" y="276"/>
                  </a:lnTo>
                  <a:lnTo>
                    <a:pt x="632" y="202"/>
                  </a:lnTo>
                  <a:lnTo>
                    <a:pt x="682" y="104"/>
                  </a:lnTo>
                  <a:lnTo>
                    <a:pt x="630" y="8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solidFill>
                  <a:prstClr val="white"/>
                </a:solidFill>
                <a:ea typeface="ＭＳ Ｐゴシック" pitchFamily="-97" charset="-128"/>
              </a:endParaRPr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5200601" y="2732497"/>
              <a:ext cx="877545" cy="761136"/>
            </a:xfrm>
            <a:custGeom>
              <a:avLst/>
              <a:gdLst/>
              <a:ahLst/>
              <a:cxnLst>
                <a:cxn ang="0">
                  <a:pos x="556" y="278"/>
                </a:cxn>
                <a:cxn ang="0">
                  <a:pos x="476" y="220"/>
                </a:cxn>
                <a:cxn ang="0">
                  <a:pos x="476" y="140"/>
                </a:cxn>
                <a:cxn ang="0">
                  <a:pos x="444" y="140"/>
                </a:cxn>
                <a:cxn ang="0">
                  <a:pos x="346" y="14"/>
                </a:cxn>
                <a:cxn ang="0">
                  <a:pos x="346" y="0"/>
                </a:cxn>
                <a:cxn ang="0">
                  <a:pos x="0" y="8"/>
                </a:cxn>
                <a:cxn ang="0">
                  <a:pos x="22" y="70"/>
                </a:cxn>
                <a:cxn ang="0">
                  <a:pos x="68" y="70"/>
                </a:cxn>
                <a:cxn ang="0">
                  <a:pos x="50" y="136"/>
                </a:cxn>
                <a:cxn ang="0">
                  <a:pos x="104" y="160"/>
                </a:cxn>
                <a:cxn ang="0">
                  <a:pos x="132" y="470"/>
                </a:cxn>
                <a:cxn ang="0">
                  <a:pos x="522" y="462"/>
                </a:cxn>
                <a:cxn ang="0">
                  <a:pos x="506" y="510"/>
                </a:cxn>
                <a:cxn ang="0">
                  <a:pos x="586" y="504"/>
                </a:cxn>
                <a:cxn ang="0">
                  <a:pos x="586" y="410"/>
                </a:cxn>
                <a:cxn ang="0">
                  <a:pos x="588" y="408"/>
                </a:cxn>
                <a:cxn ang="0">
                  <a:pos x="582" y="352"/>
                </a:cxn>
                <a:cxn ang="0">
                  <a:pos x="556" y="278"/>
                </a:cxn>
              </a:cxnLst>
              <a:rect l="0" t="0" r="r" b="b"/>
              <a:pathLst>
                <a:path w="588" h="510">
                  <a:moveTo>
                    <a:pt x="556" y="278"/>
                  </a:moveTo>
                  <a:lnTo>
                    <a:pt x="476" y="220"/>
                  </a:lnTo>
                  <a:lnTo>
                    <a:pt x="476" y="140"/>
                  </a:lnTo>
                  <a:lnTo>
                    <a:pt x="444" y="140"/>
                  </a:lnTo>
                  <a:lnTo>
                    <a:pt x="346" y="14"/>
                  </a:lnTo>
                  <a:lnTo>
                    <a:pt x="346" y="0"/>
                  </a:lnTo>
                  <a:lnTo>
                    <a:pt x="0" y="8"/>
                  </a:lnTo>
                  <a:lnTo>
                    <a:pt x="22" y="70"/>
                  </a:lnTo>
                  <a:lnTo>
                    <a:pt x="68" y="70"/>
                  </a:lnTo>
                  <a:lnTo>
                    <a:pt x="50" y="136"/>
                  </a:lnTo>
                  <a:lnTo>
                    <a:pt x="104" y="160"/>
                  </a:lnTo>
                  <a:lnTo>
                    <a:pt x="132" y="470"/>
                  </a:lnTo>
                  <a:lnTo>
                    <a:pt x="522" y="462"/>
                  </a:lnTo>
                  <a:lnTo>
                    <a:pt x="506" y="510"/>
                  </a:lnTo>
                  <a:lnTo>
                    <a:pt x="586" y="504"/>
                  </a:lnTo>
                  <a:lnTo>
                    <a:pt x="586" y="410"/>
                  </a:lnTo>
                  <a:lnTo>
                    <a:pt x="588" y="408"/>
                  </a:lnTo>
                  <a:lnTo>
                    <a:pt x="582" y="352"/>
                  </a:lnTo>
                  <a:lnTo>
                    <a:pt x="556" y="278"/>
                  </a:lnTo>
                  <a:close/>
                </a:path>
              </a:pathLst>
            </a:custGeom>
            <a:solidFill>
              <a:srgbClr val="7030A0"/>
            </a:solidFill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solidFill>
                  <a:prstClr val="white"/>
                </a:solidFill>
                <a:ea typeface="ＭＳ Ｐゴシック" pitchFamily="-97" charset="-128"/>
              </a:endParaRPr>
            </a:p>
          </p:txBody>
        </p:sp>
        <p:grpSp>
          <p:nvGrpSpPr>
            <p:cNvPr id="29" name="Gruppe 360"/>
            <p:cNvGrpSpPr/>
            <p:nvPr/>
          </p:nvGrpSpPr>
          <p:grpSpPr>
            <a:xfrm>
              <a:off x="1449633" y="627625"/>
              <a:ext cx="7103818" cy="4930930"/>
              <a:chOff x="1449633" y="627625"/>
              <a:chExt cx="7103818" cy="4930930"/>
            </a:xfrm>
            <a:grpFill/>
          </p:grpSpPr>
          <p:sp>
            <p:nvSpPr>
              <p:cNvPr id="30" name="Freeform 6"/>
              <p:cNvSpPr>
                <a:spLocks/>
              </p:cNvSpPr>
              <p:nvPr/>
            </p:nvSpPr>
            <p:spPr bwMode="auto">
              <a:xfrm>
                <a:off x="5419725" y="1465887"/>
                <a:ext cx="751182" cy="872831"/>
              </a:xfrm>
              <a:custGeom>
                <a:avLst/>
                <a:gdLst/>
                <a:ahLst/>
                <a:cxnLst>
                  <a:cxn ang="0">
                    <a:pos x="404" y="538"/>
                  </a:cxn>
                  <a:cxn ang="0">
                    <a:pos x="490" y="542"/>
                  </a:cxn>
                  <a:cxn ang="0">
                    <a:pos x="464" y="400"/>
                  </a:cxn>
                  <a:cxn ang="0">
                    <a:pos x="494" y="172"/>
                  </a:cxn>
                  <a:cxn ang="0">
                    <a:pos x="446" y="160"/>
                  </a:cxn>
                  <a:cxn ang="0">
                    <a:pos x="414" y="160"/>
                  </a:cxn>
                  <a:cxn ang="0">
                    <a:pos x="404" y="122"/>
                  </a:cxn>
                  <a:cxn ang="0">
                    <a:pos x="196" y="96"/>
                  </a:cxn>
                  <a:cxn ang="0">
                    <a:pos x="174" y="38"/>
                  </a:cxn>
                  <a:cxn ang="0">
                    <a:pos x="146" y="38"/>
                  </a:cxn>
                  <a:cxn ang="0">
                    <a:pos x="146" y="0"/>
                  </a:cxn>
                  <a:cxn ang="0">
                    <a:pos x="78" y="24"/>
                  </a:cxn>
                  <a:cxn ang="0">
                    <a:pos x="36" y="116"/>
                  </a:cxn>
                  <a:cxn ang="0">
                    <a:pos x="0" y="158"/>
                  </a:cxn>
                  <a:cxn ang="0">
                    <a:pos x="28" y="292"/>
                  </a:cxn>
                  <a:cxn ang="0">
                    <a:pos x="166" y="374"/>
                  </a:cxn>
                  <a:cxn ang="0">
                    <a:pos x="194" y="508"/>
                  </a:cxn>
                  <a:cxn ang="0">
                    <a:pos x="264" y="574"/>
                  </a:cxn>
                  <a:cxn ang="0">
                    <a:pos x="352" y="568"/>
                  </a:cxn>
                  <a:cxn ang="0">
                    <a:pos x="404" y="538"/>
                  </a:cxn>
                </a:cxnLst>
                <a:rect l="0" t="0" r="r" b="b"/>
                <a:pathLst>
                  <a:path w="494" h="574">
                    <a:moveTo>
                      <a:pt x="404" y="538"/>
                    </a:moveTo>
                    <a:lnTo>
                      <a:pt x="490" y="542"/>
                    </a:lnTo>
                    <a:lnTo>
                      <a:pt x="464" y="400"/>
                    </a:lnTo>
                    <a:lnTo>
                      <a:pt x="494" y="172"/>
                    </a:lnTo>
                    <a:lnTo>
                      <a:pt x="446" y="160"/>
                    </a:lnTo>
                    <a:lnTo>
                      <a:pt x="414" y="160"/>
                    </a:lnTo>
                    <a:lnTo>
                      <a:pt x="404" y="122"/>
                    </a:lnTo>
                    <a:lnTo>
                      <a:pt x="196" y="96"/>
                    </a:lnTo>
                    <a:lnTo>
                      <a:pt x="174" y="38"/>
                    </a:lnTo>
                    <a:lnTo>
                      <a:pt x="146" y="38"/>
                    </a:lnTo>
                    <a:lnTo>
                      <a:pt x="146" y="0"/>
                    </a:lnTo>
                    <a:lnTo>
                      <a:pt x="78" y="24"/>
                    </a:lnTo>
                    <a:lnTo>
                      <a:pt x="36" y="116"/>
                    </a:lnTo>
                    <a:lnTo>
                      <a:pt x="0" y="158"/>
                    </a:lnTo>
                    <a:lnTo>
                      <a:pt x="28" y="292"/>
                    </a:lnTo>
                    <a:lnTo>
                      <a:pt x="166" y="374"/>
                    </a:lnTo>
                    <a:lnTo>
                      <a:pt x="194" y="508"/>
                    </a:lnTo>
                    <a:lnTo>
                      <a:pt x="264" y="574"/>
                    </a:lnTo>
                    <a:lnTo>
                      <a:pt x="352" y="568"/>
                    </a:lnTo>
                    <a:lnTo>
                      <a:pt x="404" y="538"/>
                    </a:lnTo>
                    <a:close/>
                  </a:path>
                </a:pathLst>
              </a:custGeom>
              <a:solidFill>
                <a:srgbClr val="7030A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>
                  <a:solidFill>
                    <a:prstClr val="white"/>
                  </a:solidFill>
                  <a:ea typeface="ＭＳ Ｐゴシック" pitchFamily="-97" charset="-128"/>
                </a:endParaRPr>
              </a:p>
            </p:txBody>
          </p:sp>
          <p:sp>
            <p:nvSpPr>
              <p:cNvPr id="31" name="Freeform 7"/>
              <p:cNvSpPr>
                <a:spLocks/>
              </p:cNvSpPr>
              <p:nvPr/>
            </p:nvSpPr>
            <p:spPr bwMode="auto">
              <a:xfrm>
                <a:off x="5714724" y="2283975"/>
                <a:ext cx="571750" cy="1000562"/>
              </a:xfrm>
              <a:custGeom>
                <a:avLst/>
                <a:gdLst/>
                <a:ahLst/>
                <a:cxnLst>
                  <a:cxn ang="0">
                    <a:pos x="336" y="64"/>
                  </a:cxn>
                  <a:cxn ang="0">
                    <a:pos x="300" y="26"/>
                  </a:cxn>
                  <a:cxn ang="0">
                    <a:pos x="296" y="4"/>
                  </a:cxn>
                  <a:cxn ang="0">
                    <a:pos x="210" y="0"/>
                  </a:cxn>
                  <a:cxn ang="0">
                    <a:pos x="158" y="30"/>
                  </a:cxn>
                  <a:cxn ang="0">
                    <a:pos x="70" y="36"/>
                  </a:cxn>
                  <a:cxn ang="0">
                    <a:pos x="78" y="96"/>
                  </a:cxn>
                  <a:cxn ang="0">
                    <a:pos x="22" y="162"/>
                  </a:cxn>
                  <a:cxn ang="0">
                    <a:pos x="42" y="202"/>
                  </a:cxn>
                  <a:cxn ang="0">
                    <a:pos x="0" y="272"/>
                  </a:cxn>
                  <a:cxn ang="0">
                    <a:pos x="0" y="320"/>
                  </a:cxn>
                  <a:cxn ang="0">
                    <a:pos x="96" y="442"/>
                  </a:cxn>
                  <a:cxn ang="0">
                    <a:pos x="130" y="442"/>
                  </a:cxn>
                  <a:cxn ang="0">
                    <a:pos x="130" y="526"/>
                  </a:cxn>
                  <a:cxn ang="0">
                    <a:pos x="208" y="580"/>
                  </a:cxn>
                  <a:cxn ang="0">
                    <a:pos x="236" y="658"/>
                  </a:cxn>
                  <a:cxn ang="0">
                    <a:pos x="258" y="616"/>
                  </a:cxn>
                  <a:cxn ang="0">
                    <a:pos x="308" y="644"/>
                  </a:cxn>
                  <a:cxn ang="0">
                    <a:pos x="348" y="592"/>
                  </a:cxn>
                  <a:cxn ang="0">
                    <a:pos x="356" y="510"/>
                  </a:cxn>
                  <a:cxn ang="0">
                    <a:pos x="376" y="428"/>
                  </a:cxn>
                  <a:cxn ang="0">
                    <a:pos x="336" y="64"/>
                  </a:cxn>
                </a:cxnLst>
                <a:rect l="0" t="0" r="r" b="b"/>
                <a:pathLst>
                  <a:path w="376" h="658">
                    <a:moveTo>
                      <a:pt x="336" y="64"/>
                    </a:moveTo>
                    <a:lnTo>
                      <a:pt x="300" y="26"/>
                    </a:lnTo>
                    <a:lnTo>
                      <a:pt x="296" y="4"/>
                    </a:lnTo>
                    <a:lnTo>
                      <a:pt x="210" y="0"/>
                    </a:lnTo>
                    <a:lnTo>
                      <a:pt x="158" y="30"/>
                    </a:lnTo>
                    <a:lnTo>
                      <a:pt x="70" y="36"/>
                    </a:lnTo>
                    <a:lnTo>
                      <a:pt x="78" y="96"/>
                    </a:lnTo>
                    <a:lnTo>
                      <a:pt x="22" y="162"/>
                    </a:lnTo>
                    <a:lnTo>
                      <a:pt x="42" y="202"/>
                    </a:lnTo>
                    <a:lnTo>
                      <a:pt x="0" y="272"/>
                    </a:lnTo>
                    <a:lnTo>
                      <a:pt x="0" y="320"/>
                    </a:lnTo>
                    <a:lnTo>
                      <a:pt x="96" y="442"/>
                    </a:lnTo>
                    <a:lnTo>
                      <a:pt x="130" y="442"/>
                    </a:lnTo>
                    <a:lnTo>
                      <a:pt x="130" y="526"/>
                    </a:lnTo>
                    <a:lnTo>
                      <a:pt x="208" y="580"/>
                    </a:lnTo>
                    <a:lnTo>
                      <a:pt x="236" y="658"/>
                    </a:lnTo>
                    <a:lnTo>
                      <a:pt x="258" y="616"/>
                    </a:lnTo>
                    <a:lnTo>
                      <a:pt x="308" y="644"/>
                    </a:lnTo>
                    <a:lnTo>
                      <a:pt x="348" y="592"/>
                    </a:lnTo>
                    <a:lnTo>
                      <a:pt x="356" y="510"/>
                    </a:lnTo>
                    <a:lnTo>
                      <a:pt x="376" y="428"/>
                    </a:lnTo>
                    <a:lnTo>
                      <a:pt x="336" y="64"/>
                    </a:lnTo>
                    <a:close/>
                  </a:path>
                </a:pathLst>
              </a:custGeom>
              <a:solidFill>
                <a:srgbClr val="7030A0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>
                  <a:solidFill>
                    <a:prstClr val="white"/>
                  </a:solidFill>
                  <a:ea typeface="ＭＳ Ｐゴシック" pitchFamily="-97" charset="-128"/>
                </a:endParaRPr>
              </a:p>
            </p:txBody>
          </p:sp>
          <p:grpSp>
            <p:nvGrpSpPr>
              <p:cNvPr id="32" name="Gruppe 313"/>
              <p:cNvGrpSpPr/>
              <p:nvPr/>
            </p:nvGrpSpPr>
            <p:grpSpPr>
              <a:xfrm>
                <a:off x="1449633" y="627625"/>
                <a:ext cx="7103818" cy="4930930"/>
                <a:chOff x="1449633" y="456175"/>
                <a:chExt cx="7103818" cy="4930930"/>
              </a:xfrm>
              <a:grpFill/>
            </p:grpSpPr>
            <p:sp>
              <p:nvSpPr>
                <p:cNvPr id="33" name="Freeform 3053"/>
                <p:cNvSpPr>
                  <a:spLocks/>
                </p:cNvSpPr>
                <p:nvPr/>
              </p:nvSpPr>
              <p:spPr bwMode="auto">
                <a:xfrm>
                  <a:off x="7807144" y="1160689"/>
                  <a:ext cx="149261" cy="57017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6" y="312"/>
                    </a:cxn>
                    <a:cxn ang="0">
                      <a:pos x="100" y="382"/>
                    </a:cxn>
                    <a:cxn ang="0">
                      <a:pos x="94" y="324"/>
                    </a:cxn>
                    <a:cxn ang="0">
                      <a:pos x="30" y="9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0" h="382">
                      <a:moveTo>
                        <a:pt x="0" y="0"/>
                      </a:moveTo>
                      <a:lnTo>
                        <a:pt x="86" y="312"/>
                      </a:lnTo>
                      <a:lnTo>
                        <a:pt x="100" y="382"/>
                      </a:lnTo>
                      <a:lnTo>
                        <a:pt x="94" y="324"/>
                      </a:lnTo>
                      <a:lnTo>
                        <a:pt x="30" y="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34" name="Freeform 3054"/>
                <p:cNvSpPr>
                  <a:spLocks/>
                </p:cNvSpPr>
                <p:nvPr/>
              </p:nvSpPr>
              <p:spPr bwMode="auto">
                <a:xfrm>
                  <a:off x="7147408" y="1109940"/>
                  <a:ext cx="895569" cy="814968"/>
                </a:xfrm>
                <a:custGeom>
                  <a:avLst/>
                  <a:gdLst/>
                  <a:ahLst/>
                  <a:cxnLst>
                    <a:cxn ang="0">
                      <a:pos x="546" y="442"/>
                    </a:cxn>
                    <a:cxn ang="0">
                      <a:pos x="542" y="416"/>
                    </a:cxn>
                    <a:cxn ang="0">
                      <a:pos x="528" y="346"/>
                    </a:cxn>
                    <a:cxn ang="0">
                      <a:pos x="442" y="34"/>
                    </a:cxn>
                    <a:cxn ang="0">
                      <a:pos x="434" y="0"/>
                    </a:cxn>
                    <a:cxn ang="0">
                      <a:pos x="434" y="0"/>
                    </a:cxn>
                    <a:cxn ang="0">
                      <a:pos x="434" y="0"/>
                    </a:cxn>
                    <a:cxn ang="0">
                      <a:pos x="308" y="48"/>
                    </a:cxn>
                    <a:cxn ang="0">
                      <a:pos x="238" y="208"/>
                    </a:cxn>
                    <a:cxn ang="0">
                      <a:pos x="246" y="234"/>
                    </a:cxn>
                    <a:cxn ang="0">
                      <a:pos x="216" y="290"/>
                    </a:cxn>
                    <a:cxn ang="0">
                      <a:pos x="84" y="318"/>
                    </a:cxn>
                    <a:cxn ang="0">
                      <a:pos x="46" y="398"/>
                    </a:cxn>
                    <a:cxn ang="0">
                      <a:pos x="58" y="426"/>
                    </a:cxn>
                    <a:cxn ang="0">
                      <a:pos x="0" y="494"/>
                    </a:cxn>
                    <a:cxn ang="0">
                      <a:pos x="16" y="546"/>
                    </a:cxn>
                    <a:cxn ang="0">
                      <a:pos x="380" y="426"/>
                    </a:cxn>
                    <a:cxn ang="0">
                      <a:pos x="456" y="492"/>
                    </a:cxn>
                    <a:cxn ang="0">
                      <a:pos x="478" y="498"/>
                    </a:cxn>
                    <a:cxn ang="0">
                      <a:pos x="588" y="522"/>
                    </a:cxn>
                    <a:cxn ang="0">
                      <a:pos x="600" y="496"/>
                    </a:cxn>
                    <a:cxn ang="0">
                      <a:pos x="594" y="490"/>
                    </a:cxn>
                    <a:cxn ang="0">
                      <a:pos x="546" y="442"/>
                    </a:cxn>
                  </a:cxnLst>
                  <a:rect l="0" t="0" r="r" b="b"/>
                  <a:pathLst>
                    <a:path w="600" h="546">
                      <a:moveTo>
                        <a:pt x="546" y="442"/>
                      </a:moveTo>
                      <a:lnTo>
                        <a:pt x="542" y="416"/>
                      </a:lnTo>
                      <a:lnTo>
                        <a:pt x="528" y="346"/>
                      </a:lnTo>
                      <a:lnTo>
                        <a:pt x="442" y="34"/>
                      </a:lnTo>
                      <a:lnTo>
                        <a:pt x="434" y="0"/>
                      </a:lnTo>
                      <a:lnTo>
                        <a:pt x="434" y="0"/>
                      </a:lnTo>
                      <a:lnTo>
                        <a:pt x="434" y="0"/>
                      </a:lnTo>
                      <a:lnTo>
                        <a:pt x="308" y="48"/>
                      </a:lnTo>
                      <a:lnTo>
                        <a:pt x="238" y="208"/>
                      </a:lnTo>
                      <a:lnTo>
                        <a:pt x="246" y="234"/>
                      </a:lnTo>
                      <a:lnTo>
                        <a:pt x="216" y="290"/>
                      </a:lnTo>
                      <a:lnTo>
                        <a:pt x="84" y="318"/>
                      </a:lnTo>
                      <a:lnTo>
                        <a:pt x="46" y="398"/>
                      </a:lnTo>
                      <a:lnTo>
                        <a:pt x="58" y="426"/>
                      </a:lnTo>
                      <a:lnTo>
                        <a:pt x="0" y="494"/>
                      </a:lnTo>
                      <a:lnTo>
                        <a:pt x="16" y="546"/>
                      </a:lnTo>
                      <a:lnTo>
                        <a:pt x="380" y="426"/>
                      </a:lnTo>
                      <a:lnTo>
                        <a:pt x="456" y="492"/>
                      </a:lnTo>
                      <a:lnTo>
                        <a:pt x="478" y="498"/>
                      </a:lnTo>
                      <a:lnTo>
                        <a:pt x="588" y="522"/>
                      </a:lnTo>
                      <a:lnTo>
                        <a:pt x="600" y="496"/>
                      </a:lnTo>
                      <a:lnTo>
                        <a:pt x="594" y="490"/>
                      </a:lnTo>
                      <a:lnTo>
                        <a:pt x="546" y="44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 dirty="0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35" name="Freeform 3055"/>
                <p:cNvSpPr>
                  <a:spLocks/>
                </p:cNvSpPr>
                <p:nvPr/>
              </p:nvSpPr>
              <p:spPr bwMode="auto">
                <a:xfrm>
                  <a:off x="8183283" y="1315921"/>
                  <a:ext cx="59705" cy="41793"/>
                </a:xfrm>
                <a:custGeom>
                  <a:avLst/>
                  <a:gdLst/>
                  <a:ahLst/>
                  <a:cxnLst>
                    <a:cxn ang="0">
                      <a:pos x="40" y="28"/>
                    </a:cxn>
                    <a:cxn ang="0">
                      <a:pos x="40" y="24"/>
                    </a:cxn>
                    <a:cxn ang="0">
                      <a:pos x="0" y="0"/>
                    </a:cxn>
                    <a:cxn ang="0">
                      <a:pos x="40" y="28"/>
                    </a:cxn>
                  </a:cxnLst>
                  <a:rect l="0" t="0" r="r" b="b"/>
                  <a:pathLst>
                    <a:path w="40" h="28">
                      <a:moveTo>
                        <a:pt x="40" y="28"/>
                      </a:moveTo>
                      <a:lnTo>
                        <a:pt x="40" y="24"/>
                      </a:lnTo>
                      <a:lnTo>
                        <a:pt x="0" y="0"/>
                      </a:lnTo>
                      <a:lnTo>
                        <a:pt x="40" y="28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36" name="Freeform 3056"/>
                <p:cNvSpPr>
                  <a:spLocks/>
                </p:cNvSpPr>
                <p:nvPr/>
              </p:nvSpPr>
              <p:spPr bwMode="auto">
                <a:xfrm>
                  <a:off x="7995213" y="456175"/>
                  <a:ext cx="558238" cy="895569"/>
                </a:xfrm>
                <a:custGeom>
                  <a:avLst/>
                  <a:gdLst/>
                  <a:ahLst/>
                  <a:cxnLst>
                    <a:cxn ang="0">
                      <a:pos x="284" y="228"/>
                    </a:cxn>
                    <a:cxn ang="0">
                      <a:pos x="244" y="202"/>
                    </a:cxn>
                    <a:cxn ang="0">
                      <a:pos x="136" y="0"/>
                    </a:cxn>
                    <a:cxn ang="0">
                      <a:pos x="84" y="68"/>
                    </a:cxn>
                    <a:cxn ang="0">
                      <a:pos x="46" y="54"/>
                    </a:cxn>
                    <a:cxn ang="0">
                      <a:pos x="46" y="228"/>
                    </a:cxn>
                    <a:cxn ang="0">
                      <a:pos x="0" y="356"/>
                    </a:cxn>
                    <a:cxn ang="0">
                      <a:pos x="126" y="576"/>
                    </a:cxn>
                    <a:cxn ang="0">
                      <a:pos x="166" y="600"/>
                    </a:cxn>
                    <a:cxn ang="0">
                      <a:pos x="166" y="540"/>
                    </a:cxn>
                    <a:cxn ang="0">
                      <a:pos x="244" y="404"/>
                    </a:cxn>
                    <a:cxn ang="0">
                      <a:pos x="294" y="378"/>
                    </a:cxn>
                    <a:cxn ang="0">
                      <a:pos x="294" y="336"/>
                    </a:cxn>
                    <a:cxn ang="0">
                      <a:pos x="374" y="202"/>
                    </a:cxn>
                    <a:cxn ang="0">
                      <a:pos x="284" y="228"/>
                    </a:cxn>
                  </a:cxnLst>
                  <a:rect l="0" t="0" r="r" b="b"/>
                  <a:pathLst>
                    <a:path w="374" h="600">
                      <a:moveTo>
                        <a:pt x="284" y="228"/>
                      </a:moveTo>
                      <a:lnTo>
                        <a:pt x="244" y="202"/>
                      </a:lnTo>
                      <a:lnTo>
                        <a:pt x="136" y="0"/>
                      </a:lnTo>
                      <a:lnTo>
                        <a:pt x="84" y="68"/>
                      </a:lnTo>
                      <a:lnTo>
                        <a:pt x="46" y="54"/>
                      </a:lnTo>
                      <a:lnTo>
                        <a:pt x="46" y="228"/>
                      </a:lnTo>
                      <a:lnTo>
                        <a:pt x="0" y="356"/>
                      </a:lnTo>
                      <a:lnTo>
                        <a:pt x="126" y="576"/>
                      </a:lnTo>
                      <a:lnTo>
                        <a:pt x="166" y="600"/>
                      </a:lnTo>
                      <a:lnTo>
                        <a:pt x="166" y="540"/>
                      </a:lnTo>
                      <a:lnTo>
                        <a:pt x="244" y="404"/>
                      </a:lnTo>
                      <a:lnTo>
                        <a:pt x="294" y="378"/>
                      </a:lnTo>
                      <a:lnTo>
                        <a:pt x="294" y="336"/>
                      </a:lnTo>
                      <a:lnTo>
                        <a:pt x="374" y="202"/>
                      </a:lnTo>
                      <a:lnTo>
                        <a:pt x="284" y="228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37" name="Freeform 3057"/>
                <p:cNvSpPr>
                  <a:spLocks/>
                </p:cNvSpPr>
                <p:nvPr/>
              </p:nvSpPr>
              <p:spPr bwMode="auto">
                <a:xfrm>
                  <a:off x="7798188" y="1047250"/>
                  <a:ext cx="176129" cy="504504"/>
                </a:xfrm>
                <a:custGeom>
                  <a:avLst/>
                  <a:gdLst/>
                  <a:ahLst/>
                  <a:cxnLst>
                    <a:cxn ang="0">
                      <a:pos x="110" y="84"/>
                    </a:cxn>
                    <a:cxn ang="0">
                      <a:pos x="110" y="84"/>
                    </a:cxn>
                    <a:cxn ang="0">
                      <a:pos x="112" y="64"/>
                    </a:cxn>
                    <a:cxn ang="0">
                      <a:pos x="112" y="42"/>
                    </a:cxn>
                    <a:cxn ang="0">
                      <a:pos x="110" y="20"/>
                    </a:cxn>
                    <a:cxn ang="0">
                      <a:pos x="106" y="0"/>
                    </a:cxn>
                    <a:cxn ang="0">
                      <a:pos x="0" y="40"/>
                    </a:cxn>
                    <a:cxn ang="0">
                      <a:pos x="0" y="42"/>
                    </a:cxn>
                    <a:cxn ang="0">
                      <a:pos x="2" y="42"/>
                    </a:cxn>
                    <a:cxn ang="0">
                      <a:pos x="40" y="174"/>
                    </a:cxn>
                    <a:cxn ang="0">
                      <a:pos x="80" y="318"/>
                    </a:cxn>
                    <a:cxn ang="0">
                      <a:pos x="86" y="338"/>
                    </a:cxn>
                    <a:cxn ang="0">
                      <a:pos x="86" y="338"/>
                    </a:cxn>
                    <a:cxn ang="0">
                      <a:pos x="118" y="330"/>
                    </a:cxn>
                    <a:cxn ang="0">
                      <a:pos x="118" y="330"/>
                    </a:cxn>
                    <a:cxn ang="0">
                      <a:pos x="110" y="302"/>
                    </a:cxn>
                    <a:cxn ang="0">
                      <a:pos x="106" y="270"/>
                    </a:cxn>
                    <a:cxn ang="0">
                      <a:pos x="104" y="234"/>
                    </a:cxn>
                    <a:cxn ang="0">
                      <a:pos x="104" y="198"/>
                    </a:cxn>
                    <a:cxn ang="0">
                      <a:pos x="106" y="132"/>
                    </a:cxn>
                    <a:cxn ang="0">
                      <a:pos x="108" y="104"/>
                    </a:cxn>
                    <a:cxn ang="0">
                      <a:pos x="110" y="84"/>
                    </a:cxn>
                    <a:cxn ang="0">
                      <a:pos x="110" y="84"/>
                    </a:cxn>
                  </a:cxnLst>
                  <a:rect l="0" t="0" r="r" b="b"/>
                  <a:pathLst>
                    <a:path w="118" h="338">
                      <a:moveTo>
                        <a:pt x="110" y="84"/>
                      </a:moveTo>
                      <a:lnTo>
                        <a:pt x="110" y="84"/>
                      </a:lnTo>
                      <a:lnTo>
                        <a:pt x="112" y="64"/>
                      </a:lnTo>
                      <a:lnTo>
                        <a:pt x="112" y="42"/>
                      </a:lnTo>
                      <a:lnTo>
                        <a:pt x="110" y="20"/>
                      </a:lnTo>
                      <a:lnTo>
                        <a:pt x="106" y="0"/>
                      </a:lnTo>
                      <a:lnTo>
                        <a:pt x="0" y="40"/>
                      </a:lnTo>
                      <a:lnTo>
                        <a:pt x="0" y="42"/>
                      </a:lnTo>
                      <a:lnTo>
                        <a:pt x="2" y="42"/>
                      </a:lnTo>
                      <a:lnTo>
                        <a:pt x="40" y="174"/>
                      </a:lnTo>
                      <a:lnTo>
                        <a:pt x="80" y="318"/>
                      </a:lnTo>
                      <a:lnTo>
                        <a:pt x="86" y="338"/>
                      </a:lnTo>
                      <a:lnTo>
                        <a:pt x="86" y="338"/>
                      </a:lnTo>
                      <a:lnTo>
                        <a:pt x="118" y="330"/>
                      </a:lnTo>
                      <a:lnTo>
                        <a:pt x="118" y="330"/>
                      </a:lnTo>
                      <a:lnTo>
                        <a:pt x="110" y="302"/>
                      </a:lnTo>
                      <a:lnTo>
                        <a:pt x="106" y="270"/>
                      </a:lnTo>
                      <a:lnTo>
                        <a:pt x="104" y="234"/>
                      </a:lnTo>
                      <a:lnTo>
                        <a:pt x="104" y="198"/>
                      </a:lnTo>
                      <a:lnTo>
                        <a:pt x="106" y="132"/>
                      </a:lnTo>
                      <a:lnTo>
                        <a:pt x="108" y="104"/>
                      </a:lnTo>
                      <a:lnTo>
                        <a:pt x="110" y="84"/>
                      </a:lnTo>
                      <a:lnTo>
                        <a:pt x="110" y="84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38" name="Freeform 3058"/>
                <p:cNvSpPr>
                  <a:spLocks/>
                </p:cNvSpPr>
                <p:nvPr/>
              </p:nvSpPr>
              <p:spPr bwMode="auto">
                <a:xfrm>
                  <a:off x="7953420" y="984561"/>
                  <a:ext cx="292552" cy="555253"/>
                </a:xfrm>
                <a:custGeom>
                  <a:avLst/>
                  <a:gdLst/>
                  <a:ahLst/>
                  <a:cxnLst>
                    <a:cxn ang="0">
                      <a:pos x="156" y="224"/>
                    </a:cxn>
                    <a:cxn ang="0">
                      <a:pos x="30" y="6"/>
                    </a:cxn>
                    <a:cxn ang="0">
                      <a:pos x="30" y="4"/>
                    </a:cxn>
                    <a:cxn ang="0">
                      <a:pos x="156" y="222"/>
                    </a:cxn>
                    <a:cxn ang="0">
                      <a:pos x="30" y="0"/>
                    </a:cxn>
                    <a:cxn ang="0">
                      <a:pos x="16" y="36"/>
                    </a:cxn>
                    <a:cxn ang="0">
                      <a:pos x="2" y="42"/>
                    </a:cxn>
                    <a:cxn ang="0">
                      <a:pos x="2" y="42"/>
                    </a:cxn>
                    <a:cxn ang="0">
                      <a:pos x="6" y="62"/>
                    </a:cxn>
                    <a:cxn ang="0">
                      <a:pos x="8" y="84"/>
                    </a:cxn>
                    <a:cxn ang="0">
                      <a:pos x="8" y="106"/>
                    </a:cxn>
                    <a:cxn ang="0">
                      <a:pos x="6" y="126"/>
                    </a:cxn>
                    <a:cxn ang="0">
                      <a:pos x="6" y="126"/>
                    </a:cxn>
                    <a:cxn ang="0">
                      <a:pos x="4" y="146"/>
                    </a:cxn>
                    <a:cxn ang="0">
                      <a:pos x="2" y="174"/>
                    </a:cxn>
                    <a:cxn ang="0">
                      <a:pos x="0" y="240"/>
                    </a:cxn>
                    <a:cxn ang="0">
                      <a:pos x="0" y="276"/>
                    </a:cxn>
                    <a:cxn ang="0">
                      <a:pos x="2" y="312"/>
                    </a:cxn>
                    <a:cxn ang="0">
                      <a:pos x="6" y="344"/>
                    </a:cxn>
                    <a:cxn ang="0">
                      <a:pos x="14" y="372"/>
                    </a:cxn>
                    <a:cxn ang="0">
                      <a:pos x="14" y="372"/>
                    </a:cxn>
                    <a:cxn ang="0">
                      <a:pos x="44" y="362"/>
                    </a:cxn>
                    <a:cxn ang="0">
                      <a:pos x="74" y="350"/>
                    </a:cxn>
                    <a:cxn ang="0">
                      <a:pos x="100" y="334"/>
                    </a:cxn>
                    <a:cxn ang="0">
                      <a:pos x="114" y="326"/>
                    </a:cxn>
                    <a:cxn ang="0">
                      <a:pos x="124" y="316"/>
                    </a:cxn>
                    <a:cxn ang="0">
                      <a:pos x="124" y="316"/>
                    </a:cxn>
                    <a:cxn ang="0">
                      <a:pos x="134" y="308"/>
                    </a:cxn>
                    <a:cxn ang="0">
                      <a:pos x="144" y="300"/>
                    </a:cxn>
                    <a:cxn ang="0">
                      <a:pos x="154" y="296"/>
                    </a:cxn>
                    <a:cxn ang="0">
                      <a:pos x="164" y="292"/>
                    </a:cxn>
                    <a:cxn ang="0">
                      <a:pos x="182" y="288"/>
                    </a:cxn>
                    <a:cxn ang="0">
                      <a:pos x="196" y="288"/>
                    </a:cxn>
                    <a:cxn ang="0">
                      <a:pos x="196" y="250"/>
                    </a:cxn>
                    <a:cxn ang="0">
                      <a:pos x="156" y="224"/>
                    </a:cxn>
                  </a:cxnLst>
                  <a:rect l="0" t="0" r="r" b="b"/>
                  <a:pathLst>
                    <a:path w="196" h="372">
                      <a:moveTo>
                        <a:pt x="156" y="224"/>
                      </a:moveTo>
                      <a:lnTo>
                        <a:pt x="30" y="6"/>
                      </a:lnTo>
                      <a:lnTo>
                        <a:pt x="30" y="4"/>
                      </a:lnTo>
                      <a:lnTo>
                        <a:pt x="156" y="222"/>
                      </a:lnTo>
                      <a:lnTo>
                        <a:pt x="30" y="0"/>
                      </a:lnTo>
                      <a:lnTo>
                        <a:pt x="16" y="36"/>
                      </a:lnTo>
                      <a:lnTo>
                        <a:pt x="2" y="42"/>
                      </a:lnTo>
                      <a:lnTo>
                        <a:pt x="2" y="42"/>
                      </a:lnTo>
                      <a:lnTo>
                        <a:pt x="6" y="62"/>
                      </a:lnTo>
                      <a:lnTo>
                        <a:pt x="8" y="84"/>
                      </a:lnTo>
                      <a:lnTo>
                        <a:pt x="8" y="106"/>
                      </a:lnTo>
                      <a:lnTo>
                        <a:pt x="6" y="126"/>
                      </a:lnTo>
                      <a:lnTo>
                        <a:pt x="6" y="126"/>
                      </a:lnTo>
                      <a:lnTo>
                        <a:pt x="4" y="146"/>
                      </a:lnTo>
                      <a:lnTo>
                        <a:pt x="2" y="174"/>
                      </a:lnTo>
                      <a:lnTo>
                        <a:pt x="0" y="240"/>
                      </a:lnTo>
                      <a:lnTo>
                        <a:pt x="0" y="276"/>
                      </a:lnTo>
                      <a:lnTo>
                        <a:pt x="2" y="312"/>
                      </a:lnTo>
                      <a:lnTo>
                        <a:pt x="6" y="344"/>
                      </a:lnTo>
                      <a:lnTo>
                        <a:pt x="14" y="372"/>
                      </a:lnTo>
                      <a:lnTo>
                        <a:pt x="14" y="372"/>
                      </a:lnTo>
                      <a:lnTo>
                        <a:pt x="44" y="362"/>
                      </a:lnTo>
                      <a:lnTo>
                        <a:pt x="74" y="350"/>
                      </a:lnTo>
                      <a:lnTo>
                        <a:pt x="100" y="334"/>
                      </a:lnTo>
                      <a:lnTo>
                        <a:pt x="114" y="326"/>
                      </a:lnTo>
                      <a:lnTo>
                        <a:pt x="124" y="316"/>
                      </a:lnTo>
                      <a:lnTo>
                        <a:pt x="124" y="316"/>
                      </a:lnTo>
                      <a:lnTo>
                        <a:pt x="134" y="308"/>
                      </a:lnTo>
                      <a:lnTo>
                        <a:pt x="144" y="300"/>
                      </a:lnTo>
                      <a:lnTo>
                        <a:pt x="154" y="296"/>
                      </a:lnTo>
                      <a:lnTo>
                        <a:pt x="164" y="292"/>
                      </a:lnTo>
                      <a:lnTo>
                        <a:pt x="182" y="288"/>
                      </a:lnTo>
                      <a:lnTo>
                        <a:pt x="196" y="288"/>
                      </a:lnTo>
                      <a:lnTo>
                        <a:pt x="196" y="250"/>
                      </a:lnTo>
                      <a:lnTo>
                        <a:pt x="156" y="224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39" name="Freeform 3059"/>
                <p:cNvSpPr>
                  <a:spLocks/>
                </p:cNvSpPr>
                <p:nvPr/>
              </p:nvSpPr>
              <p:spPr bwMode="auto">
                <a:xfrm>
                  <a:off x="7947449" y="1575636"/>
                  <a:ext cx="247774" cy="271656"/>
                </a:xfrm>
                <a:custGeom>
                  <a:avLst/>
                  <a:gdLst/>
                  <a:ahLst/>
                  <a:cxnLst>
                    <a:cxn ang="0">
                      <a:pos x="2" y="46"/>
                    </a:cxn>
                    <a:cxn ang="0">
                      <a:pos x="12" y="128"/>
                    </a:cxn>
                    <a:cxn ang="0">
                      <a:pos x="64" y="182"/>
                    </a:cxn>
                    <a:cxn ang="0">
                      <a:pos x="60" y="178"/>
                    </a:cxn>
                    <a:cxn ang="0">
                      <a:pos x="64" y="182"/>
                    </a:cxn>
                    <a:cxn ang="0">
                      <a:pos x="66" y="178"/>
                    </a:cxn>
                    <a:cxn ang="0">
                      <a:pos x="150" y="138"/>
                    </a:cxn>
                    <a:cxn ang="0">
                      <a:pos x="164" y="138"/>
                    </a:cxn>
                    <a:cxn ang="0">
                      <a:pos x="166" y="138"/>
                    </a:cxn>
                    <a:cxn ang="0">
                      <a:pos x="138" y="0"/>
                    </a:cxn>
                    <a:cxn ang="0">
                      <a:pos x="0" y="44"/>
                    </a:cxn>
                    <a:cxn ang="0">
                      <a:pos x="2" y="46"/>
                    </a:cxn>
                  </a:cxnLst>
                  <a:rect l="0" t="0" r="r" b="b"/>
                  <a:pathLst>
                    <a:path w="166" h="182">
                      <a:moveTo>
                        <a:pt x="2" y="46"/>
                      </a:moveTo>
                      <a:lnTo>
                        <a:pt x="12" y="128"/>
                      </a:lnTo>
                      <a:lnTo>
                        <a:pt x="64" y="182"/>
                      </a:lnTo>
                      <a:lnTo>
                        <a:pt x="60" y="178"/>
                      </a:lnTo>
                      <a:lnTo>
                        <a:pt x="64" y="182"/>
                      </a:lnTo>
                      <a:lnTo>
                        <a:pt x="66" y="178"/>
                      </a:lnTo>
                      <a:lnTo>
                        <a:pt x="150" y="138"/>
                      </a:lnTo>
                      <a:lnTo>
                        <a:pt x="164" y="138"/>
                      </a:lnTo>
                      <a:lnTo>
                        <a:pt x="166" y="138"/>
                      </a:lnTo>
                      <a:lnTo>
                        <a:pt x="138" y="0"/>
                      </a:lnTo>
                      <a:lnTo>
                        <a:pt x="0" y="44"/>
                      </a:lnTo>
                      <a:lnTo>
                        <a:pt x="2" y="46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40" name="Freeform 3060"/>
                <p:cNvSpPr>
                  <a:spLocks/>
                </p:cNvSpPr>
                <p:nvPr/>
              </p:nvSpPr>
              <p:spPr bwMode="auto">
                <a:xfrm>
                  <a:off x="7923568" y="1417419"/>
                  <a:ext cx="498533" cy="226877"/>
                </a:xfrm>
                <a:custGeom>
                  <a:avLst/>
                  <a:gdLst/>
                  <a:ahLst/>
                  <a:cxnLst>
                    <a:cxn ang="0">
                      <a:pos x="292" y="16"/>
                    </a:cxn>
                    <a:cxn ang="0">
                      <a:pos x="264" y="68"/>
                    </a:cxn>
                    <a:cxn ang="0">
                      <a:pos x="214" y="2"/>
                    </a:cxn>
                    <a:cxn ang="0">
                      <a:pos x="214" y="0"/>
                    </a:cxn>
                    <a:cxn ang="0">
                      <a:pos x="214" y="0"/>
                    </a:cxn>
                    <a:cxn ang="0">
                      <a:pos x="202" y="0"/>
                    </a:cxn>
                    <a:cxn ang="0">
                      <a:pos x="184" y="2"/>
                    </a:cxn>
                    <a:cxn ang="0">
                      <a:pos x="174" y="6"/>
                    </a:cxn>
                    <a:cxn ang="0">
                      <a:pos x="162" y="12"/>
                    </a:cxn>
                    <a:cxn ang="0">
                      <a:pos x="152" y="18"/>
                    </a:cxn>
                    <a:cxn ang="0">
                      <a:pos x="142" y="26"/>
                    </a:cxn>
                    <a:cxn ang="0">
                      <a:pos x="142" y="26"/>
                    </a:cxn>
                    <a:cxn ang="0">
                      <a:pos x="128" y="38"/>
                    </a:cxn>
                    <a:cxn ang="0">
                      <a:pos x="112" y="50"/>
                    </a:cxn>
                    <a:cxn ang="0">
                      <a:pos x="96" y="60"/>
                    </a:cxn>
                    <a:cxn ang="0">
                      <a:pos x="76" y="68"/>
                    </a:cxn>
                    <a:cxn ang="0">
                      <a:pos x="38" y="82"/>
                    </a:cxn>
                    <a:cxn ang="0">
                      <a:pos x="0" y="90"/>
                    </a:cxn>
                    <a:cxn ang="0">
                      <a:pos x="16" y="150"/>
                    </a:cxn>
                    <a:cxn ang="0">
                      <a:pos x="154" y="106"/>
                    </a:cxn>
                    <a:cxn ang="0">
                      <a:pos x="154" y="102"/>
                    </a:cxn>
                    <a:cxn ang="0">
                      <a:pos x="170" y="96"/>
                    </a:cxn>
                    <a:cxn ang="0">
                      <a:pos x="206" y="82"/>
                    </a:cxn>
                    <a:cxn ang="0">
                      <a:pos x="242" y="122"/>
                    </a:cxn>
                    <a:cxn ang="0">
                      <a:pos x="244" y="122"/>
                    </a:cxn>
                    <a:cxn ang="0">
                      <a:pos x="254" y="152"/>
                    </a:cxn>
                    <a:cxn ang="0">
                      <a:pos x="334" y="152"/>
                    </a:cxn>
                    <a:cxn ang="0">
                      <a:pos x="334" y="84"/>
                    </a:cxn>
                    <a:cxn ang="0">
                      <a:pos x="292" y="16"/>
                    </a:cxn>
                  </a:cxnLst>
                  <a:rect l="0" t="0" r="r" b="b"/>
                  <a:pathLst>
                    <a:path w="334" h="152">
                      <a:moveTo>
                        <a:pt x="292" y="16"/>
                      </a:moveTo>
                      <a:lnTo>
                        <a:pt x="264" y="68"/>
                      </a:lnTo>
                      <a:lnTo>
                        <a:pt x="214" y="2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02" y="0"/>
                      </a:lnTo>
                      <a:lnTo>
                        <a:pt x="184" y="2"/>
                      </a:lnTo>
                      <a:lnTo>
                        <a:pt x="174" y="6"/>
                      </a:lnTo>
                      <a:lnTo>
                        <a:pt x="162" y="12"/>
                      </a:lnTo>
                      <a:lnTo>
                        <a:pt x="152" y="18"/>
                      </a:lnTo>
                      <a:lnTo>
                        <a:pt x="142" y="26"/>
                      </a:lnTo>
                      <a:lnTo>
                        <a:pt x="142" y="26"/>
                      </a:lnTo>
                      <a:lnTo>
                        <a:pt x="128" y="38"/>
                      </a:lnTo>
                      <a:lnTo>
                        <a:pt x="112" y="50"/>
                      </a:lnTo>
                      <a:lnTo>
                        <a:pt x="96" y="60"/>
                      </a:lnTo>
                      <a:lnTo>
                        <a:pt x="76" y="68"/>
                      </a:lnTo>
                      <a:lnTo>
                        <a:pt x="38" y="82"/>
                      </a:lnTo>
                      <a:lnTo>
                        <a:pt x="0" y="90"/>
                      </a:lnTo>
                      <a:lnTo>
                        <a:pt x="16" y="150"/>
                      </a:lnTo>
                      <a:lnTo>
                        <a:pt x="154" y="106"/>
                      </a:lnTo>
                      <a:lnTo>
                        <a:pt x="154" y="102"/>
                      </a:lnTo>
                      <a:lnTo>
                        <a:pt x="170" y="96"/>
                      </a:lnTo>
                      <a:lnTo>
                        <a:pt x="206" y="82"/>
                      </a:lnTo>
                      <a:lnTo>
                        <a:pt x="242" y="122"/>
                      </a:lnTo>
                      <a:lnTo>
                        <a:pt x="244" y="122"/>
                      </a:lnTo>
                      <a:lnTo>
                        <a:pt x="254" y="152"/>
                      </a:lnTo>
                      <a:lnTo>
                        <a:pt x="334" y="152"/>
                      </a:lnTo>
                      <a:lnTo>
                        <a:pt x="334" y="84"/>
                      </a:lnTo>
                      <a:lnTo>
                        <a:pt x="292" y="16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grpSp>
              <p:nvGrpSpPr>
                <p:cNvPr id="41" name="Gruppe 312"/>
                <p:cNvGrpSpPr/>
                <p:nvPr/>
              </p:nvGrpSpPr>
              <p:grpSpPr>
                <a:xfrm>
                  <a:off x="1449633" y="664433"/>
                  <a:ext cx="6841620" cy="4722672"/>
                  <a:chOff x="1449633" y="664433"/>
                  <a:chExt cx="6841620" cy="4722672"/>
                </a:xfrm>
                <a:grpFill/>
              </p:grpSpPr>
              <p:grpSp>
                <p:nvGrpSpPr>
                  <p:cNvPr id="46" name="Group 3052"/>
                  <p:cNvGrpSpPr>
                    <a:grpSpLocks/>
                  </p:cNvGrpSpPr>
                  <p:nvPr/>
                </p:nvGrpSpPr>
                <p:grpSpPr bwMode="auto">
                  <a:xfrm>
                    <a:off x="1449633" y="664433"/>
                    <a:ext cx="6841620" cy="4644660"/>
                    <a:chOff x="698" y="593"/>
                    <a:chExt cx="4584" cy="3112"/>
                  </a:xfrm>
                  <a:grpFill/>
                </p:grpSpPr>
                <p:sp>
                  <p:nvSpPr>
                    <p:cNvPr id="48" name="Freeform 2853"/>
                    <p:cNvSpPr>
                      <a:spLocks/>
                    </p:cNvSpPr>
                    <p:nvPr/>
                  </p:nvSpPr>
                  <p:spPr bwMode="auto">
                    <a:xfrm>
                      <a:off x="5218" y="134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49" name="Freeform 2854"/>
                    <p:cNvSpPr>
                      <a:spLocks/>
                    </p:cNvSpPr>
                    <p:nvPr/>
                  </p:nvSpPr>
                  <p:spPr bwMode="auto">
                    <a:xfrm>
                      <a:off x="1372" y="2223"/>
                      <a:ext cx="580" cy="784"/>
                    </a:xfrm>
                    <a:custGeom>
                      <a:avLst/>
                      <a:gdLst/>
                      <a:ahLst/>
                      <a:cxnLst>
                        <a:cxn ang="0">
                          <a:pos x="128" y="0"/>
                        </a:cxn>
                        <a:cxn ang="0">
                          <a:pos x="112" y="120"/>
                        </a:cxn>
                        <a:cxn ang="0">
                          <a:pos x="72" y="106"/>
                        </a:cxn>
                        <a:cxn ang="0">
                          <a:pos x="42" y="254"/>
                        </a:cxn>
                        <a:cxn ang="0">
                          <a:pos x="74" y="350"/>
                        </a:cxn>
                        <a:cxn ang="0">
                          <a:pos x="62" y="364"/>
                        </a:cxn>
                        <a:cxn ang="0">
                          <a:pos x="12" y="472"/>
                        </a:cxn>
                        <a:cxn ang="0">
                          <a:pos x="24" y="526"/>
                        </a:cxn>
                        <a:cxn ang="0">
                          <a:pos x="0" y="568"/>
                        </a:cxn>
                        <a:cxn ang="0">
                          <a:pos x="362" y="768"/>
                        </a:cxn>
                        <a:cxn ang="0">
                          <a:pos x="538" y="784"/>
                        </a:cxn>
                        <a:cxn ang="0">
                          <a:pos x="580" y="80"/>
                        </a:cxn>
                        <a:cxn ang="0">
                          <a:pos x="128" y="0"/>
                        </a:cxn>
                      </a:cxnLst>
                      <a:rect l="0" t="0" r="r" b="b"/>
                      <a:pathLst>
                        <a:path w="580" h="784">
                          <a:moveTo>
                            <a:pt x="128" y="0"/>
                          </a:moveTo>
                          <a:lnTo>
                            <a:pt x="112" y="120"/>
                          </a:lnTo>
                          <a:lnTo>
                            <a:pt x="72" y="106"/>
                          </a:lnTo>
                          <a:lnTo>
                            <a:pt x="42" y="254"/>
                          </a:lnTo>
                          <a:lnTo>
                            <a:pt x="74" y="350"/>
                          </a:lnTo>
                          <a:lnTo>
                            <a:pt x="62" y="364"/>
                          </a:lnTo>
                          <a:lnTo>
                            <a:pt x="12" y="472"/>
                          </a:lnTo>
                          <a:lnTo>
                            <a:pt x="24" y="526"/>
                          </a:lnTo>
                          <a:lnTo>
                            <a:pt x="0" y="568"/>
                          </a:lnTo>
                          <a:lnTo>
                            <a:pt x="362" y="768"/>
                          </a:lnTo>
                          <a:lnTo>
                            <a:pt x="538" y="784"/>
                          </a:lnTo>
                          <a:lnTo>
                            <a:pt x="580" y="80"/>
                          </a:lnTo>
                          <a:lnTo>
                            <a:pt x="1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0" name="Freeform 2855"/>
                    <p:cNvSpPr>
                      <a:spLocks/>
                    </p:cNvSpPr>
                    <p:nvPr/>
                  </p:nvSpPr>
                  <p:spPr bwMode="auto">
                    <a:xfrm>
                      <a:off x="3418" y="2739"/>
                      <a:ext cx="560" cy="468"/>
                    </a:xfrm>
                    <a:custGeom>
                      <a:avLst/>
                      <a:gdLst/>
                      <a:ahLst/>
                      <a:cxnLst>
                        <a:cxn ang="0">
                          <a:pos x="276" y="240"/>
                        </a:cxn>
                        <a:cxn ang="0">
                          <a:pos x="310" y="90"/>
                        </a:cxn>
                        <a:cxn ang="0">
                          <a:pos x="280" y="0"/>
                        </a:cxn>
                        <a:cxn ang="0">
                          <a:pos x="0" y="20"/>
                        </a:cxn>
                        <a:cxn ang="0">
                          <a:pos x="16" y="154"/>
                        </a:cxn>
                        <a:cxn ang="0">
                          <a:pos x="84" y="274"/>
                        </a:cxn>
                        <a:cxn ang="0">
                          <a:pos x="76" y="372"/>
                        </a:cxn>
                        <a:cxn ang="0">
                          <a:pos x="62" y="416"/>
                        </a:cxn>
                        <a:cxn ang="0">
                          <a:pos x="174" y="440"/>
                        </a:cxn>
                        <a:cxn ang="0">
                          <a:pos x="282" y="426"/>
                        </a:cxn>
                        <a:cxn ang="0">
                          <a:pos x="264" y="468"/>
                        </a:cxn>
                        <a:cxn ang="0">
                          <a:pos x="354" y="468"/>
                        </a:cxn>
                        <a:cxn ang="0">
                          <a:pos x="390" y="426"/>
                        </a:cxn>
                        <a:cxn ang="0">
                          <a:pos x="412" y="454"/>
                        </a:cxn>
                        <a:cxn ang="0">
                          <a:pos x="480" y="400"/>
                        </a:cxn>
                        <a:cxn ang="0">
                          <a:pos x="502" y="454"/>
                        </a:cxn>
                        <a:cxn ang="0">
                          <a:pos x="540" y="454"/>
                        </a:cxn>
                        <a:cxn ang="0">
                          <a:pos x="560" y="412"/>
                        </a:cxn>
                        <a:cxn ang="0">
                          <a:pos x="512" y="344"/>
                        </a:cxn>
                        <a:cxn ang="0">
                          <a:pos x="480" y="304"/>
                        </a:cxn>
                        <a:cxn ang="0">
                          <a:pos x="486" y="302"/>
                        </a:cxn>
                        <a:cxn ang="0">
                          <a:pos x="448" y="230"/>
                        </a:cxn>
                        <a:cxn ang="0">
                          <a:pos x="276" y="240"/>
                        </a:cxn>
                      </a:cxnLst>
                      <a:rect l="0" t="0" r="r" b="b"/>
                      <a:pathLst>
                        <a:path w="560" h="468">
                          <a:moveTo>
                            <a:pt x="276" y="240"/>
                          </a:moveTo>
                          <a:lnTo>
                            <a:pt x="310" y="90"/>
                          </a:lnTo>
                          <a:lnTo>
                            <a:pt x="280" y="0"/>
                          </a:lnTo>
                          <a:lnTo>
                            <a:pt x="0" y="20"/>
                          </a:lnTo>
                          <a:lnTo>
                            <a:pt x="16" y="154"/>
                          </a:lnTo>
                          <a:lnTo>
                            <a:pt x="84" y="274"/>
                          </a:lnTo>
                          <a:lnTo>
                            <a:pt x="76" y="372"/>
                          </a:lnTo>
                          <a:lnTo>
                            <a:pt x="62" y="416"/>
                          </a:lnTo>
                          <a:lnTo>
                            <a:pt x="174" y="440"/>
                          </a:lnTo>
                          <a:lnTo>
                            <a:pt x="282" y="426"/>
                          </a:lnTo>
                          <a:lnTo>
                            <a:pt x="264" y="468"/>
                          </a:lnTo>
                          <a:lnTo>
                            <a:pt x="354" y="468"/>
                          </a:lnTo>
                          <a:lnTo>
                            <a:pt x="390" y="426"/>
                          </a:lnTo>
                          <a:lnTo>
                            <a:pt x="412" y="454"/>
                          </a:lnTo>
                          <a:lnTo>
                            <a:pt x="480" y="400"/>
                          </a:lnTo>
                          <a:lnTo>
                            <a:pt x="502" y="454"/>
                          </a:lnTo>
                          <a:lnTo>
                            <a:pt x="540" y="454"/>
                          </a:lnTo>
                          <a:lnTo>
                            <a:pt x="560" y="412"/>
                          </a:lnTo>
                          <a:lnTo>
                            <a:pt x="512" y="344"/>
                          </a:lnTo>
                          <a:lnTo>
                            <a:pt x="480" y="304"/>
                          </a:lnTo>
                          <a:lnTo>
                            <a:pt x="486" y="302"/>
                          </a:lnTo>
                          <a:lnTo>
                            <a:pt x="448" y="230"/>
                          </a:lnTo>
                          <a:lnTo>
                            <a:pt x="276" y="24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1" name="Freeform 2856"/>
                    <p:cNvSpPr>
                      <a:spLocks/>
                    </p:cNvSpPr>
                    <p:nvPr/>
                  </p:nvSpPr>
                  <p:spPr bwMode="auto">
                    <a:xfrm>
                      <a:off x="1918" y="2303"/>
                      <a:ext cx="632" cy="712"/>
                    </a:xfrm>
                    <a:custGeom>
                      <a:avLst/>
                      <a:gdLst/>
                      <a:ahLst/>
                      <a:cxnLst>
                        <a:cxn ang="0">
                          <a:pos x="254" y="634"/>
                        </a:cxn>
                        <a:cxn ang="0">
                          <a:pos x="620" y="642"/>
                        </a:cxn>
                        <a:cxn ang="0">
                          <a:pos x="612" y="82"/>
                        </a:cxn>
                        <a:cxn ang="0">
                          <a:pos x="632" y="82"/>
                        </a:cxn>
                        <a:cxn ang="0">
                          <a:pos x="632" y="14"/>
                        </a:cxn>
                        <a:cxn ang="0">
                          <a:pos x="40" y="0"/>
                        </a:cxn>
                        <a:cxn ang="0">
                          <a:pos x="0" y="704"/>
                        </a:cxn>
                        <a:cxn ang="0">
                          <a:pos x="104" y="712"/>
                        </a:cxn>
                        <a:cxn ang="0">
                          <a:pos x="104" y="660"/>
                        </a:cxn>
                        <a:cxn ang="0">
                          <a:pos x="252" y="676"/>
                        </a:cxn>
                        <a:cxn ang="0">
                          <a:pos x="256" y="678"/>
                        </a:cxn>
                        <a:cxn ang="0">
                          <a:pos x="252" y="674"/>
                        </a:cxn>
                        <a:cxn ang="0">
                          <a:pos x="254" y="634"/>
                        </a:cxn>
                      </a:cxnLst>
                      <a:rect l="0" t="0" r="r" b="b"/>
                      <a:pathLst>
                        <a:path w="632" h="712">
                          <a:moveTo>
                            <a:pt x="254" y="634"/>
                          </a:moveTo>
                          <a:lnTo>
                            <a:pt x="620" y="642"/>
                          </a:lnTo>
                          <a:lnTo>
                            <a:pt x="612" y="82"/>
                          </a:lnTo>
                          <a:lnTo>
                            <a:pt x="632" y="82"/>
                          </a:lnTo>
                          <a:lnTo>
                            <a:pt x="632" y="14"/>
                          </a:lnTo>
                          <a:lnTo>
                            <a:pt x="40" y="0"/>
                          </a:lnTo>
                          <a:lnTo>
                            <a:pt x="0" y="704"/>
                          </a:lnTo>
                          <a:lnTo>
                            <a:pt x="104" y="712"/>
                          </a:lnTo>
                          <a:lnTo>
                            <a:pt x="104" y="660"/>
                          </a:lnTo>
                          <a:lnTo>
                            <a:pt x="252" y="676"/>
                          </a:lnTo>
                          <a:lnTo>
                            <a:pt x="256" y="678"/>
                          </a:lnTo>
                          <a:lnTo>
                            <a:pt x="252" y="674"/>
                          </a:lnTo>
                          <a:lnTo>
                            <a:pt x="254" y="6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2" name="Freeform 2857"/>
                    <p:cNvSpPr>
                      <a:spLocks/>
                    </p:cNvSpPr>
                    <p:nvPr/>
                  </p:nvSpPr>
                  <p:spPr bwMode="auto">
                    <a:xfrm>
                      <a:off x="2176" y="2383"/>
                      <a:ext cx="1322" cy="1322"/>
                    </a:xfrm>
                    <a:custGeom>
                      <a:avLst/>
                      <a:gdLst/>
                      <a:ahLst/>
                      <a:cxnLst>
                        <a:cxn ang="0">
                          <a:pos x="1312" y="726"/>
                        </a:cxn>
                        <a:cxn ang="0">
                          <a:pos x="1322" y="630"/>
                        </a:cxn>
                        <a:cxn ang="0">
                          <a:pos x="1252" y="512"/>
                        </a:cxn>
                        <a:cxn ang="0">
                          <a:pos x="1234" y="376"/>
                        </a:cxn>
                        <a:cxn ang="0">
                          <a:pos x="1234" y="376"/>
                        </a:cxn>
                        <a:cxn ang="0">
                          <a:pos x="1234" y="376"/>
                        </a:cxn>
                        <a:cxn ang="0">
                          <a:pos x="1230" y="338"/>
                        </a:cxn>
                        <a:cxn ang="0">
                          <a:pos x="1120" y="292"/>
                        </a:cxn>
                        <a:cxn ang="0">
                          <a:pos x="852" y="304"/>
                        </a:cxn>
                        <a:cxn ang="0">
                          <a:pos x="644" y="236"/>
                        </a:cxn>
                        <a:cxn ang="0">
                          <a:pos x="632" y="0"/>
                        </a:cxn>
                        <a:cxn ang="0">
                          <a:pos x="362" y="10"/>
                        </a:cxn>
                        <a:cxn ang="0">
                          <a:pos x="370" y="572"/>
                        </a:cxn>
                        <a:cxn ang="0">
                          <a:pos x="0" y="562"/>
                        </a:cxn>
                        <a:cxn ang="0">
                          <a:pos x="0" y="600"/>
                        </a:cxn>
                        <a:cxn ang="0">
                          <a:pos x="174" y="756"/>
                        </a:cxn>
                        <a:cxn ang="0">
                          <a:pos x="212" y="878"/>
                        </a:cxn>
                        <a:cxn ang="0">
                          <a:pos x="372" y="958"/>
                        </a:cxn>
                        <a:cxn ang="0">
                          <a:pos x="442" y="850"/>
                        </a:cxn>
                        <a:cxn ang="0">
                          <a:pos x="562" y="864"/>
                        </a:cxn>
                        <a:cxn ang="0">
                          <a:pos x="770" y="1254"/>
                        </a:cxn>
                        <a:cxn ang="0">
                          <a:pos x="978" y="1322"/>
                        </a:cxn>
                        <a:cxn ang="0">
                          <a:pos x="1008" y="1268"/>
                        </a:cxn>
                        <a:cxn ang="0">
                          <a:pos x="968" y="1146"/>
                        </a:cxn>
                        <a:cxn ang="0">
                          <a:pos x="968" y="1014"/>
                        </a:cxn>
                        <a:cxn ang="0">
                          <a:pos x="1286" y="768"/>
                        </a:cxn>
                        <a:cxn ang="0">
                          <a:pos x="1300" y="772"/>
                        </a:cxn>
                        <a:cxn ang="0">
                          <a:pos x="1298" y="770"/>
                        </a:cxn>
                        <a:cxn ang="0">
                          <a:pos x="1312" y="726"/>
                        </a:cxn>
                      </a:cxnLst>
                      <a:rect l="0" t="0" r="r" b="b"/>
                      <a:pathLst>
                        <a:path w="1322" h="1322">
                          <a:moveTo>
                            <a:pt x="1312" y="726"/>
                          </a:moveTo>
                          <a:lnTo>
                            <a:pt x="1322" y="630"/>
                          </a:lnTo>
                          <a:lnTo>
                            <a:pt x="1252" y="512"/>
                          </a:lnTo>
                          <a:lnTo>
                            <a:pt x="1234" y="376"/>
                          </a:lnTo>
                          <a:lnTo>
                            <a:pt x="1234" y="376"/>
                          </a:lnTo>
                          <a:lnTo>
                            <a:pt x="1234" y="376"/>
                          </a:lnTo>
                          <a:lnTo>
                            <a:pt x="1230" y="338"/>
                          </a:lnTo>
                          <a:lnTo>
                            <a:pt x="1120" y="292"/>
                          </a:lnTo>
                          <a:lnTo>
                            <a:pt x="852" y="304"/>
                          </a:lnTo>
                          <a:lnTo>
                            <a:pt x="644" y="236"/>
                          </a:lnTo>
                          <a:lnTo>
                            <a:pt x="632" y="0"/>
                          </a:lnTo>
                          <a:lnTo>
                            <a:pt x="362" y="10"/>
                          </a:lnTo>
                          <a:lnTo>
                            <a:pt x="370" y="572"/>
                          </a:lnTo>
                          <a:lnTo>
                            <a:pt x="0" y="562"/>
                          </a:lnTo>
                          <a:lnTo>
                            <a:pt x="0" y="600"/>
                          </a:lnTo>
                          <a:lnTo>
                            <a:pt x="174" y="756"/>
                          </a:lnTo>
                          <a:lnTo>
                            <a:pt x="212" y="878"/>
                          </a:lnTo>
                          <a:lnTo>
                            <a:pt x="372" y="958"/>
                          </a:lnTo>
                          <a:lnTo>
                            <a:pt x="442" y="850"/>
                          </a:lnTo>
                          <a:lnTo>
                            <a:pt x="562" y="864"/>
                          </a:lnTo>
                          <a:lnTo>
                            <a:pt x="770" y="1254"/>
                          </a:lnTo>
                          <a:lnTo>
                            <a:pt x="978" y="1322"/>
                          </a:lnTo>
                          <a:lnTo>
                            <a:pt x="1008" y="1268"/>
                          </a:lnTo>
                          <a:lnTo>
                            <a:pt x="968" y="1146"/>
                          </a:lnTo>
                          <a:lnTo>
                            <a:pt x="968" y="1014"/>
                          </a:lnTo>
                          <a:lnTo>
                            <a:pt x="1286" y="768"/>
                          </a:lnTo>
                          <a:lnTo>
                            <a:pt x="1300" y="772"/>
                          </a:lnTo>
                          <a:lnTo>
                            <a:pt x="1298" y="770"/>
                          </a:lnTo>
                          <a:lnTo>
                            <a:pt x="1312" y="72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3" name="Freeform 2858"/>
                    <p:cNvSpPr>
                      <a:spLocks/>
                    </p:cNvSpPr>
                    <p:nvPr/>
                  </p:nvSpPr>
                  <p:spPr bwMode="auto">
                    <a:xfrm>
                      <a:off x="3342" y="2335"/>
                      <a:ext cx="450" cy="420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382"/>
                        </a:cxn>
                        <a:cxn ang="0">
                          <a:pos x="76" y="420"/>
                        </a:cxn>
                        <a:cxn ang="0">
                          <a:pos x="356" y="400"/>
                        </a:cxn>
                        <a:cxn ang="0">
                          <a:pos x="346" y="360"/>
                        </a:cxn>
                        <a:cxn ang="0">
                          <a:pos x="450" y="42"/>
                        </a:cxn>
                        <a:cxn ang="0">
                          <a:pos x="366" y="48"/>
                        </a:cxn>
                        <a:cxn ang="0">
                          <a:pos x="384" y="0"/>
                        </a:cxn>
                        <a:cxn ang="0">
                          <a:pos x="0" y="8"/>
                        </a:cxn>
                        <a:cxn ang="0">
                          <a:pos x="32" y="366"/>
                        </a:cxn>
                        <a:cxn ang="0">
                          <a:pos x="72" y="382"/>
                        </a:cxn>
                      </a:cxnLst>
                      <a:rect l="0" t="0" r="r" b="b"/>
                      <a:pathLst>
                        <a:path w="450" h="420">
                          <a:moveTo>
                            <a:pt x="72" y="382"/>
                          </a:moveTo>
                          <a:lnTo>
                            <a:pt x="76" y="420"/>
                          </a:lnTo>
                          <a:lnTo>
                            <a:pt x="356" y="400"/>
                          </a:lnTo>
                          <a:lnTo>
                            <a:pt x="346" y="360"/>
                          </a:lnTo>
                          <a:lnTo>
                            <a:pt x="450" y="42"/>
                          </a:lnTo>
                          <a:lnTo>
                            <a:pt x="366" y="48"/>
                          </a:lnTo>
                          <a:lnTo>
                            <a:pt x="384" y="0"/>
                          </a:lnTo>
                          <a:lnTo>
                            <a:pt x="0" y="8"/>
                          </a:lnTo>
                          <a:lnTo>
                            <a:pt x="32" y="366"/>
                          </a:lnTo>
                          <a:lnTo>
                            <a:pt x="72" y="38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4" name="Freeform 2859"/>
                    <p:cNvSpPr>
                      <a:spLocks/>
                    </p:cNvSpPr>
                    <p:nvPr/>
                  </p:nvSpPr>
                  <p:spPr bwMode="auto">
                    <a:xfrm>
                      <a:off x="2556" y="2289"/>
                      <a:ext cx="808" cy="40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8"/>
                        </a:cxn>
                        <a:cxn ang="0">
                          <a:pos x="2" y="96"/>
                        </a:cxn>
                        <a:cxn ang="0">
                          <a:pos x="256" y="88"/>
                        </a:cxn>
                        <a:cxn ang="0">
                          <a:pos x="270" y="326"/>
                        </a:cxn>
                        <a:cxn ang="0">
                          <a:pos x="472" y="394"/>
                        </a:cxn>
                        <a:cxn ang="0">
                          <a:pos x="742" y="380"/>
                        </a:cxn>
                        <a:cxn ang="0">
                          <a:pos x="808" y="408"/>
                        </a:cxn>
                        <a:cxn ang="0">
                          <a:pos x="774" y="0"/>
                        </a:cxn>
                        <a:cxn ang="0">
                          <a:pos x="0" y="28"/>
                        </a:cxn>
                      </a:cxnLst>
                      <a:rect l="0" t="0" r="r" b="b"/>
                      <a:pathLst>
                        <a:path w="808" h="408">
                          <a:moveTo>
                            <a:pt x="0" y="28"/>
                          </a:moveTo>
                          <a:lnTo>
                            <a:pt x="2" y="96"/>
                          </a:lnTo>
                          <a:lnTo>
                            <a:pt x="256" y="88"/>
                          </a:lnTo>
                          <a:lnTo>
                            <a:pt x="270" y="326"/>
                          </a:lnTo>
                          <a:lnTo>
                            <a:pt x="472" y="394"/>
                          </a:lnTo>
                          <a:lnTo>
                            <a:pt x="742" y="380"/>
                          </a:lnTo>
                          <a:lnTo>
                            <a:pt x="808" y="408"/>
                          </a:lnTo>
                          <a:lnTo>
                            <a:pt x="774" y="0"/>
                          </a:lnTo>
                          <a:lnTo>
                            <a:pt x="0" y="2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5" name="Freeform 2860"/>
                    <p:cNvSpPr>
                      <a:spLocks/>
                    </p:cNvSpPr>
                    <p:nvPr/>
                  </p:nvSpPr>
                  <p:spPr bwMode="auto">
                    <a:xfrm>
                      <a:off x="1500" y="1631"/>
                      <a:ext cx="500" cy="66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88"/>
                        </a:cxn>
                        <a:cxn ang="0">
                          <a:pos x="452" y="668"/>
                        </a:cxn>
                        <a:cxn ang="0">
                          <a:pos x="500" y="202"/>
                        </a:cxn>
                        <a:cxn ang="0">
                          <a:pos x="312" y="176"/>
                        </a:cxn>
                        <a:cxn ang="0">
                          <a:pos x="336" y="54"/>
                        </a:cxn>
                        <a:cxn ang="0">
                          <a:pos x="76" y="0"/>
                        </a:cxn>
                        <a:cxn ang="0">
                          <a:pos x="0" y="588"/>
                        </a:cxn>
                      </a:cxnLst>
                      <a:rect l="0" t="0" r="r" b="b"/>
                      <a:pathLst>
                        <a:path w="500" h="668">
                          <a:moveTo>
                            <a:pt x="0" y="588"/>
                          </a:moveTo>
                          <a:lnTo>
                            <a:pt x="452" y="668"/>
                          </a:lnTo>
                          <a:lnTo>
                            <a:pt x="500" y="202"/>
                          </a:lnTo>
                          <a:lnTo>
                            <a:pt x="312" y="176"/>
                          </a:lnTo>
                          <a:lnTo>
                            <a:pt x="336" y="54"/>
                          </a:lnTo>
                          <a:lnTo>
                            <a:pt x="76" y="0"/>
                          </a:lnTo>
                          <a:lnTo>
                            <a:pt x="0" y="5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6" name="Freeform 2861"/>
                    <p:cNvSpPr>
                      <a:spLocks/>
                    </p:cNvSpPr>
                    <p:nvPr/>
                  </p:nvSpPr>
                  <p:spPr bwMode="auto">
                    <a:xfrm>
                      <a:off x="3546" y="929"/>
                      <a:ext cx="532" cy="252"/>
                    </a:xfrm>
                    <a:custGeom>
                      <a:avLst/>
                      <a:gdLst/>
                      <a:ahLst/>
                      <a:cxnLst>
                        <a:cxn ang="0">
                          <a:pos x="230" y="214"/>
                        </a:cxn>
                        <a:cxn ang="0">
                          <a:pos x="236" y="252"/>
                        </a:cxn>
                        <a:cxn ang="0">
                          <a:pos x="262" y="252"/>
                        </a:cxn>
                        <a:cxn ang="0">
                          <a:pos x="284" y="200"/>
                        </a:cxn>
                        <a:cxn ang="0">
                          <a:pos x="362" y="160"/>
                        </a:cxn>
                        <a:cxn ang="0">
                          <a:pos x="444" y="122"/>
                        </a:cxn>
                        <a:cxn ang="0">
                          <a:pos x="532" y="122"/>
                        </a:cxn>
                        <a:cxn ang="0">
                          <a:pos x="444" y="14"/>
                        </a:cxn>
                        <a:cxn ang="0">
                          <a:pos x="306" y="96"/>
                        </a:cxn>
                        <a:cxn ang="0">
                          <a:pos x="244" y="106"/>
                        </a:cxn>
                        <a:cxn ang="0">
                          <a:pos x="206" y="70"/>
                        </a:cxn>
                        <a:cxn ang="0">
                          <a:pos x="154" y="80"/>
                        </a:cxn>
                        <a:cxn ang="0">
                          <a:pos x="174" y="0"/>
                        </a:cxn>
                        <a:cxn ang="0">
                          <a:pos x="4" y="134"/>
                        </a:cxn>
                        <a:cxn ang="0">
                          <a:pos x="0" y="134"/>
                        </a:cxn>
                        <a:cxn ang="0">
                          <a:pos x="18" y="186"/>
                        </a:cxn>
                        <a:cxn ang="0">
                          <a:pos x="230" y="214"/>
                        </a:cxn>
                      </a:cxnLst>
                      <a:rect l="0" t="0" r="r" b="b"/>
                      <a:pathLst>
                        <a:path w="532" h="252">
                          <a:moveTo>
                            <a:pt x="230" y="214"/>
                          </a:moveTo>
                          <a:lnTo>
                            <a:pt x="236" y="252"/>
                          </a:lnTo>
                          <a:lnTo>
                            <a:pt x="262" y="252"/>
                          </a:lnTo>
                          <a:lnTo>
                            <a:pt x="284" y="200"/>
                          </a:lnTo>
                          <a:lnTo>
                            <a:pt x="362" y="160"/>
                          </a:lnTo>
                          <a:lnTo>
                            <a:pt x="444" y="122"/>
                          </a:lnTo>
                          <a:lnTo>
                            <a:pt x="532" y="122"/>
                          </a:lnTo>
                          <a:lnTo>
                            <a:pt x="444" y="14"/>
                          </a:lnTo>
                          <a:lnTo>
                            <a:pt x="306" y="96"/>
                          </a:lnTo>
                          <a:lnTo>
                            <a:pt x="244" y="106"/>
                          </a:lnTo>
                          <a:lnTo>
                            <a:pt x="206" y="70"/>
                          </a:lnTo>
                          <a:lnTo>
                            <a:pt x="154" y="80"/>
                          </a:lnTo>
                          <a:lnTo>
                            <a:pt x="174" y="0"/>
                          </a:lnTo>
                          <a:lnTo>
                            <a:pt x="4" y="134"/>
                          </a:lnTo>
                          <a:lnTo>
                            <a:pt x="0" y="134"/>
                          </a:lnTo>
                          <a:lnTo>
                            <a:pt x="18" y="186"/>
                          </a:lnTo>
                          <a:lnTo>
                            <a:pt x="230" y="214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7" name="Freeform 2862"/>
                    <p:cNvSpPr>
                      <a:spLocks/>
                    </p:cNvSpPr>
                    <p:nvPr/>
                  </p:nvSpPr>
                  <p:spPr bwMode="auto">
                    <a:xfrm>
                      <a:off x="1958" y="1833"/>
                      <a:ext cx="676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670" y="118"/>
                        </a:cxn>
                        <a:cxn ang="0">
                          <a:pos x="662" y="26"/>
                        </a:cxn>
                        <a:cxn ang="0">
                          <a:pos x="50" y="0"/>
                        </a:cxn>
                        <a:cxn ang="0">
                          <a:pos x="0" y="466"/>
                        </a:cxn>
                        <a:cxn ang="0">
                          <a:pos x="594" y="476"/>
                        </a:cxn>
                        <a:cxn ang="0">
                          <a:pos x="676" y="474"/>
                        </a:cxn>
                        <a:cxn ang="0">
                          <a:pos x="668" y="118"/>
                        </a:cxn>
                        <a:cxn ang="0">
                          <a:pos x="670" y="118"/>
                        </a:cxn>
                      </a:cxnLst>
                      <a:rect l="0" t="0" r="r" b="b"/>
                      <a:pathLst>
                        <a:path w="676" h="476">
                          <a:moveTo>
                            <a:pt x="670" y="118"/>
                          </a:moveTo>
                          <a:lnTo>
                            <a:pt x="662" y="26"/>
                          </a:lnTo>
                          <a:lnTo>
                            <a:pt x="50" y="0"/>
                          </a:lnTo>
                          <a:lnTo>
                            <a:pt x="0" y="466"/>
                          </a:lnTo>
                          <a:lnTo>
                            <a:pt x="594" y="476"/>
                          </a:lnTo>
                          <a:lnTo>
                            <a:pt x="676" y="474"/>
                          </a:lnTo>
                          <a:lnTo>
                            <a:pt x="668" y="118"/>
                          </a:lnTo>
                          <a:lnTo>
                            <a:pt x="670" y="11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8" name="Freeform 2863"/>
                    <p:cNvSpPr>
                      <a:spLocks/>
                    </p:cNvSpPr>
                    <p:nvPr/>
                  </p:nvSpPr>
                  <p:spPr bwMode="auto">
                    <a:xfrm>
                      <a:off x="698" y="1433"/>
                      <a:ext cx="742" cy="1358"/>
                    </a:xfrm>
                    <a:custGeom>
                      <a:avLst/>
                      <a:gdLst/>
                      <a:ahLst/>
                      <a:cxnLst>
                        <a:cxn ang="0">
                          <a:pos x="694" y="1314"/>
                        </a:cxn>
                        <a:cxn ang="0">
                          <a:pos x="682" y="1260"/>
                        </a:cxn>
                        <a:cxn ang="0">
                          <a:pos x="732" y="1150"/>
                        </a:cxn>
                        <a:cxn ang="0">
                          <a:pos x="742" y="1140"/>
                        </a:cxn>
                        <a:cxn ang="0">
                          <a:pos x="712" y="1044"/>
                        </a:cxn>
                        <a:cxn ang="0">
                          <a:pos x="324" y="482"/>
                        </a:cxn>
                        <a:cxn ang="0">
                          <a:pos x="334" y="454"/>
                        </a:cxn>
                        <a:cxn ang="0">
                          <a:pos x="324" y="426"/>
                        </a:cxn>
                        <a:cxn ang="0">
                          <a:pos x="402" y="98"/>
                        </a:cxn>
                        <a:cxn ang="0">
                          <a:pos x="70" y="8"/>
                        </a:cxn>
                        <a:cxn ang="0">
                          <a:pos x="68" y="0"/>
                        </a:cxn>
                        <a:cxn ang="0">
                          <a:pos x="70" y="34"/>
                        </a:cxn>
                        <a:cxn ang="0">
                          <a:pos x="0" y="156"/>
                        </a:cxn>
                        <a:cxn ang="0">
                          <a:pos x="42" y="278"/>
                        </a:cxn>
                        <a:cxn ang="0">
                          <a:pos x="32" y="384"/>
                        </a:cxn>
                        <a:cxn ang="0">
                          <a:pos x="102" y="534"/>
                        </a:cxn>
                        <a:cxn ang="0">
                          <a:pos x="102" y="614"/>
                        </a:cxn>
                        <a:cxn ang="0">
                          <a:pos x="122" y="682"/>
                        </a:cxn>
                        <a:cxn ang="0">
                          <a:pos x="90" y="734"/>
                        </a:cxn>
                        <a:cxn ang="0">
                          <a:pos x="190" y="870"/>
                        </a:cxn>
                        <a:cxn ang="0">
                          <a:pos x="190" y="1006"/>
                        </a:cxn>
                        <a:cxn ang="0">
                          <a:pos x="360" y="1114"/>
                        </a:cxn>
                        <a:cxn ang="0">
                          <a:pos x="360" y="1178"/>
                        </a:cxn>
                        <a:cxn ang="0">
                          <a:pos x="450" y="1236"/>
                        </a:cxn>
                        <a:cxn ang="0">
                          <a:pos x="450" y="1342"/>
                        </a:cxn>
                        <a:cxn ang="0">
                          <a:pos x="668" y="1354"/>
                        </a:cxn>
                        <a:cxn ang="0">
                          <a:pos x="672" y="1358"/>
                        </a:cxn>
                        <a:cxn ang="0">
                          <a:pos x="668" y="1354"/>
                        </a:cxn>
                        <a:cxn ang="0">
                          <a:pos x="694" y="1314"/>
                        </a:cxn>
                      </a:cxnLst>
                      <a:rect l="0" t="0" r="r" b="b"/>
                      <a:pathLst>
                        <a:path w="742" h="1358">
                          <a:moveTo>
                            <a:pt x="694" y="1314"/>
                          </a:moveTo>
                          <a:lnTo>
                            <a:pt x="682" y="1260"/>
                          </a:lnTo>
                          <a:lnTo>
                            <a:pt x="732" y="1150"/>
                          </a:lnTo>
                          <a:lnTo>
                            <a:pt x="742" y="1140"/>
                          </a:lnTo>
                          <a:lnTo>
                            <a:pt x="712" y="1044"/>
                          </a:lnTo>
                          <a:lnTo>
                            <a:pt x="324" y="482"/>
                          </a:lnTo>
                          <a:lnTo>
                            <a:pt x="334" y="454"/>
                          </a:lnTo>
                          <a:lnTo>
                            <a:pt x="324" y="426"/>
                          </a:lnTo>
                          <a:lnTo>
                            <a:pt x="402" y="98"/>
                          </a:lnTo>
                          <a:lnTo>
                            <a:pt x="70" y="8"/>
                          </a:lnTo>
                          <a:lnTo>
                            <a:pt x="68" y="0"/>
                          </a:lnTo>
                          <a:lnTo>
                            <a:pt x="70" y="34"/>
                          </a:lnTo>
                          <a:lnTo>
                            <a:pt x="0" y="156"/>
                          </a:lnTo>
                          <a:lnTo>
                            <a:pt x="42" y="278"/>
                          </a:lnTo>
                          <a:lnTo>
                            <a:pt x="32" y="384"/>
                          </a:lnTo>
                          <a:lnTo>
                            <a:pt x="102" y="534"/>
                          </a:lnTo>
                          <a:lnTo>
                            <a:pt x="102" y="614"/>
                          </a:lnTo>
                          <a:lnTo>
                            <a:pt x="122" y="682"/>
                          </a:lnTo>
                          <a:lnTo>
                            <a:pt x="90" y="734"/>
                          </a:lnTo>
                          <a:lnTo>
                            <a:pt x="190" y="870"/>
                          </a:lnTo>
                          <a:lnTo>
                            <a:pt x="190" y="1006"/>
                          </a:lnTo>
                          <a:lnTo>
                            <a:pt x="360" y="1114"/>
                          </a:lnTo>
                          <a:lnTo>
                            <a:pt x="360" y="1178"/>
                          </a:lnTo>
                          <a:lnTo>
                            <a:pt x="450" y="1236"/>
                          </a:lnTo>
                          <a:lnTo>
                            <a:pt x="450" y="1342"/>
                          </a:lnTo>
                          <a:lnTo>
                            <a:pt x="668" y="1354"/>
                          </a:lnTo>
                          <a:lnTo>
                            <a:pt x="672" y="1358"/>
                          </a:lnTo>
                          <a:lnTo>
                            <a:pt x="668" y="1354"/>
                          </a:lnTo>
                          <a:lnTo>
                            <a:pt x="694" y="1314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59" name="Freeform 2864"/>
                    <p:cNvSpPr>
                      <a:spLocks/>
                    </p:cNvSpPr>
                    <p:nvPr/>
                  </p:nvSpPr>
                  <p:spPr bwMode="auto">
                    <a:xfrm>
                      <a:off x="1816" y="1295"/>
                      <a:ext cx="656" cy="550"/>
                    </a:xfrm>
                    <a:custGeom>
                      <a:avLst/>
                      <a:gdLst/>
                      <a:ahLst/>
                      <a:cxnLst>
                        <a:cxn ang="0">
                          <a:pos x="26" y="388"/>
                        </a:cxn>
                        <a:cxn ang="0">
                          <a:pos x="28" y="388"/>
                        </a:cxn>
                        <a:cxn ang="0">
                          <a:pos x="0" y="508"/>
                        </a:cxn>
                        <a:cxn ang="0">
                          <a:pos x="192" y="536"/>
                        </a:cxn>
                        <a:cxn ang="0">
                          <a:pos x="650" y="550"/>
                        </a:cxn>
                        <a:cxn ang="0">
                          <a:pos x="656" y="40"/>
                        </a:cxn>
                        <a:cxn ang="0">
                          <a:pos x="64" y="0"/>
                        </a:cxn>
                        <a:cxn ang="0">
                          <a:pos x="26" y="388"/>
                        </a:cxn>
                      </a:cxnLst>
                      <a:rect l="0" t="0" r="r" b="b"/>
                      <a:pathLst>
                        <a:path w="656" h="550">
                          <a:moveTo>
                            <a:pt x="26" y="388"/>
                          </a:moveTo>
                          <a:lnTo>
                            <a:pt x="28" y="388"/>
                          </a:lnTo>
                          <a:lnTo>
                            <a:pt x="0" y="508"/>
                          </a:lnTo>
                          <a:lnTo>
                            <a:pt x="192" y="536"/>
                          </a:lnTo>
                          <a:lnTo>
                            <a:pt x="650" y="550"/>
                          </a:lnTo>
                          <a:lnTo>
                            <a:pt x="656" y="40"/>
                          </a:lnTo>
                          <a:lnTo>
                            <a:pt x="64" y="0"/>
                          </a:lnTo>
                          <a:lnTo>
                            <a:pt x="26" y="3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0" name="Freeform 2865"/>
                    <p:cNvSpPr>
                      <a:spLocks/>
                    </p:cNvSpPr>
                    <p:nvPr/>
                  </p:nvSpPr>
                  <p:spPr bwMode="auto">
                    <a:xfrm>
                      <a:off x="3766" y="2147"/>
                      <a:ext cx="762" cy="324"/>
                    </a:xfrm>
                    <a:custGeom>
                      <a:avLst/>
                      <a:gdLst/>
                      <a:ahLst/>
                      <a:cxnLst>
                        <a:cxn ang="0">
                          <a:pos x="206" y="304"/>
                        </a:cxn>
                        <a:cxn ang="0">
                          <a:pos x="554" y="246"/>
                        </a:cxn>
                        <a:cxn ang="0">
                          <a:pos x="580" y="154"/>
                        </a:cxn>
                        <a:cxn ang="0">
                          <a:pos x="752" y="30"/>
                        </a:cxn>
                        <a:cxn ang="0">
                          <a:pos x="762" y="0"/>
                        </a:cxn>
                        <a:cxn ang="0">
                          <a:pos x="762" y="0"/>
                        </a:cxn>
                        <a:cxn ang="0">
                          <a:pos x="332" y="88"/>
                        </a:cxn>
                        <a:cxn ang="0">
                          <a:pos x="54" y="134"/>
                        </a:cxn>
                        <a:cxn ang="0">
                          <a:pos x="32" y="134"/>
                        </a:cxn>
                        <a:cxn ang="0">
                          <a:pos x="32" y="230"/>
                        </a:cxn>
                        <a:cxn ang="0">
                          <a:pos x="30" y="230"/>
                        </a:cxn>
                        <a:cxn ang="0">
                          <a:pos x="0" y="324"/>
                        </a:cxn>
                        <a:cxn ang="0">
                          <a:pos x="206" y="304"/>
                        </a:cxn>
                      </a:cxnLst>
                      <a:rect l="0" t="0" r="r" b="b"/>
                      <a:pathLst>
                        <a:path w="762" h="324">
                          <a:moveTo>
                            <a:pt x="206" y="304"/>
                          </a:moveTo>
                          <a:lnTo>
                            <a:pt x="554" y="246"/>
                          </a:lnTo>
                          <a:lnTo>
                            <a:pt x="580" y="154"/>
                          </a:lnTo>
                          <a:lnTo>
                            <a:pt x="752" y="30"/>
                          </a:lnTo>
                          <a:lnTo>
                            <a:pt x="762" y="0"/>
                          </a:lnTo>
                          <a:lnTo>
                            <a:pt x="762" y="0"/>
                          </a:lnTo>
                          <a:lnTo>
                            <a:pt x="332" y="88"/>
                          </a:lnTo>
                          <a:lnTo>
                            <a:pt x="54" y="134"/>
                          </a:lnTo>
                          <a:lnTo>
                            <a:pt x="32" y="134"/>
                          </a:lnTo>
                          <a:lnTo>
                            <a:pt x="32" y="230"/>
                          </a:lnTo>
                          <a:lnTo>
                            <a:pt x="30" y="230"/>
                          </a:lnTo>
                          <a:lnTo>
                            <a:pt x="0" y="324"/>
                          </a:lnTo>
                          <a:lnTo>
                            <a:pt x="206" y="304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1" name="Freeform 2866"/>
                    <p:cNvSpPr>
                      <a:spLocks/>
                    </p:cNvSpPr>
                    <p:nvPr/>
                  </p:nvSpPr>
                  <p:spPr bwMode="auto">
                    <a:xfrm>
                      <a:off x="4324" y="1975"/>
                      <a:ext cx="788" cy="418"/>
                    </a:xfrm>
                    <a:custGeom>
                      <a:avLst/>
                      <a:gdLst/>
                      <a:ahLst/>
                      <a:cxnLst>
                        <a:cxn ang="0">
                          <a:pos x="196" y="202"/>
                        </a:cxn>
                        <a:cxn ang="0">
                          <a:pos x="26" y="326"/>
                        </a:cxn>
                        <a:cxn ang="0">
                          <a:pos x="0" y="418"/>
                        </a:cxn>
                        <a:cxn ang="0">
                          <a:pos x="62" y="408"/>
                        </a:cxn>
                        <a:cxn ang="0">
                          <a:pos x="312" y="310"/>
                        </a:cxn>
                        <a:cxn ang="0">
                          <a:pos x="344" y="344"/>
                        </a:cxn>
                        <a:cxn ang="0">
                          <a:pos x="424" y="326"/>
                        </a:cxn>
                        <a:cxn ang="0">
                          <a:pos x="558" y="414"/>
                        </a:cxn>
                        <a:cxn ang="0">
                          <a:pos x="560" y="408"/>
                        </a:cxn>
                        <a:cxn ang="0">
                          <a:pos x="628" y="368"/>
                        </a:cxn>
                        <a:cxn ang="0">
                          <a:pos x="628" y="328"/>
                        </a:cxn>
                        <a:cxn ang="0">
                          <a:pos x="678" y="248"/>
                        </a:cxn>
                        <a:cxn ang="0">
                          <a:pos x="738" y="248"/>
                        </a:cxn>
                        <a:cxn ang="0">
                          <a:pos x="788" y="128"/>
                        </a:cxn>
                        <a:cxn ang="0">
                          <a:pos x="788" y="46"/>
                        </a:cxn>
                        <a:cxn ang="0">
                          <a:pos x="754" y="0"/>
                        </a:cxn>
                        <a:cxn ang="0">
                          <a:pos x="208" y="170"/>
                        </a:cxn>
                        <a:cxn ang="0">
                          <a:pos x="196" y="202"/>
                        </a:cxn>
                      </a:cxnLst>
                      <a:rect l="0" t="0" r="r" b="b"/>
                      <a:pathLst>
                        <a:path w="788" h="418">
                          <a:moveTo>
                            <a:pt x="196" y="202"/>
                          </a:moveTo>
                          <a:lnTo>
                            <a:pt x="26" y="326"/>
                          </a:lnTo>
                          <a:lnTo>
                            <a:pt x="0" y="418"/>
                          </a:lnTo>
                          <a:lnTo>
                            <a:pt x="62" y="408"/>
                          </a:lnTo>
                          <a:lnTo>
                            <a:pt x="312" y="310"/>
                          </a:lnTo>
                          <a:lnTo>
                            <a:pt x="344" y="344"/>
                          </a:lnTo>
                          <a:lnTo>
                            <a:pt x="424" y="326"/>
                          </a:lnTo>
                          <a:lnTo>
                            <a:pt x="558" y="414"/>
                          </a:lnTo>
                          <a:lnTo>
                            <a:pt x="560" y="408"/>
                          </a:lnTo>
                          <a:lnTo>
                            <a:pt x="628" y="368"/>
                          </a:lnTo>
                          <a:lnTo>
                            <a:pt x="628" y="328"/>
                          </a:lnTo>
                          <a:lnTo>
                            <a:pt x="678" y="248"/>
                          </a:lnTo>
                          <a:lnTo>
                            <a:pt x="738" y="248"/>
                          </a:lnTo>
                          <a:lnTo>
                            <a:pt x="788" y="128"/>
                          </a:lnTo>
                          <a:lnTo>
                            <a:pt x="788" y="46"/>
                          </a:lnTo>
                          <a:lnTo>
                            <a:pt x="754" y="0"/>
                          </a:lnTo>
                          <a:lnTo>
                            <a:pt x="208" y="170"/>
                          </a:lnTo>
                          <a:lnTo>
                            <a:pt x="196" y="20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2" name="Freeform 2867"/>
                    <p:cNvSpPr>
                      <a:spLocks/>
                    </p:cNvSpPr>
                    <p:nvPr/>
                  </p:nvSpPr>
                  <p:spPr bwMode="auto">
                    <a:xfrm>
                      <a:off x="5106" y="1349"/>
                      <a:ext cx="110" cy="76"/>
                    </a:xfrm>
                    <a:custGeom>
                      <a:avLst/>
                      <a:gdLst/>
                      <a:ahLst/>
                      <a:cxnLst>
                        <a:cxn ang="0">
                          <a:pos x="14" y="38"/>
                        </a:cxn>
                        <a:cxn ang="0">
                          <a:pos x="0" y="76"/>
                        </a:cxn>
                        <a:cxn ang="0">
                          <a:pos x="46" y="52"/>
                        </a:cxn>
                        <a:cxn ang="0">
                          <a:pos x="106" y="12"/>
                        </a:cxn>
                        <a:cxn ang="0">
                          <a:pos x="110" y="0"/>
                        </a:cxn>
                        <a:cxn ang="0">
                          <a:pos x="98" y="0"/>
                        </a:cxn>
                        <a:cxn ang="0">
                          <a:pos x="14" y="38"/>
                        </a:cxn>
                      </a:cxnLst>
                      <a:rect l="0" t="0" r="r" b="b"/>
                      <a:pathLst>
                        <a:path w="110" h="76">
                          <a:moveTo>
                            <a:pt x="14" y="38"/>
                          </a:moveTo>
                          <a:lnTo>
                            <a:pt x="0" y="76"/>
                          </a:lnTo>
                          <a:lnTo>
                            <a:pt x="46" y="52"/>
                          </a:lnTo>
                          <a:lnTo>
                            <a:pt x="106" y="12"/>
                          </a:lnTo>
                          <a:lnTo>
                            <a:pt x="110" y="0"/>
                          </a:lnTo>
                          <a:lnTo>
                            <a:pt x="98" y="0"/>
                          </a:lnTo>
                          <a:lnTo>
                            <a:pt x="14" y="3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3" name="Freeform 2868"/>
                    <p:cNvSpPr>
                      <a:spLocks/>
                    </p:cNvSpPr>
                    <p:nvPr/>
                  </p:nvSpPr>
                  <p:spPr bwMode="auto">
                    <a:xfrm>
                      <a:off x="2628" y="1945"/>
                      <a:ext cx="700" cy="362"/>
                    </a:xfrm>
                    <a:custGeom>
                      <a:avLst/>
                      <a:gdLst/>
                      <a:ahLst/>
                      <a:cxnLst>
                        <a:cxn ang="0">
                          <a:pos x="626" y="62"/>
                        </a:cxn>
                        <a:cxn ang="0">
                          <a:pos x="642" y="0"/>
                        </a:cxn>
                        <a:cxn ang="0">
                          <a:pos x="606" y="0"/>
                        </a:cxn>
                        <a:cxn ang="0">
                          <a:pos x="608" y="0"/>
                        </a:cxn>
                        <a:cxn ang="0">
                          <a:pos x="0" y="8"/>
                        </a:cxn>
                        <a:cxn ang="0">
                          <a:pos x="10" y="362"/>
                        </a:cxn>
                        <a:cxn ang="0">
                          <a:pos x="700" y="338"/>
                        </a:cxn>
                        <a:cxn ang="0">
                          <a:pos x="680" y="90"/>
                        </a:cxn>
                        <a:cxn ang="0">
                          <a:pos x="626" y="62"/>
                        </a:cxn>
                      </a:cxnLst>
                      <a:rect l="0" t="0" r="r" b="b"/>
                      <a:pathLst>
                        <a:path w="700" h="362">
                          <a:moveTo>
                            <a:pt x="626" y="62"/>
                          </a:moveTo>
                          <a:lnTo>
                            <a:pt x="642" y="0"/>
                          </a:lnTo>
                          <a:lnTo>
                            <a:pt x="606" y="0"/>
                          </a:lnTo>
                          <a:lnTo>
                            <a:pt x="608" y="0"/>
                          </a:lnTo>
                          <a:lnTo>
                            <a:pt x="0" y="8"/>
                          </a:lnTo>
                          <a:lnTo>
                            <a:pt x="10" y="362"/>
                          </a:lnTo>
                          <a:lnTo>
                            <a:pt x="700" y="338"/>
                          </a:lnTo>
                          <a:lnTo>
                            <a:pt x="680" y="90"/>
                          </a:lnTo>
                          <a:lnTo>
                            <a:pt x="626" y="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4" name="Freeform 2869"/>
                    <p:cNvSpPr>
                      <a:spLocks/>
                    </p:cNvSpPr>
                    <p:nvPr/>
                  </p:nvSpPr>
                  <p:spPr bwMode="auto">
                    <a:xfrm>
                      <a:off x="3908" y="1089"/>
                      <a:ext cx="390" cy="510"/>
                    </a:xfrm>
                    <a:custGeom>
                      <a:avLst/>
                      <a:gdLst/>
                      <a:ahLst/>
                      <a:cxnLst>
                        <a:cxn ang="0">
                          <a:pos x="350" y="464"/>
                        </a:cxn>
                        <a:cxn ang="0">
                          <a:pos x="338" y="460"/>
                        </a:cxn>
                        <a:cxn ang="0">
                          <a:pos x="390" y="284"/>
                        </a:cxn>
                        <a:cxn ang="0">
                          <a:pos x="320" y="164"/>
                        </a:cxn>
                        <a:cxn ang="0">
                          <a:pos x="280" y="190"/>
                        </a:cxn>
                        <a:cxn ang="0">
                          <a:pos x="250" y="14"/>
                        </a:cxn>
                        <a:cxn ang="0">
                          <a:pos x="100" y="0"/>
                        </a:cxn>
                        <a:cxn ang="0">
                          <a:pos x="100" y="28"/>
                        </a:cxn>
                        <a:cxn ang="0">
                          <a:pos x="22" y="124"/>
                        </a:cxn>
                        <a:cxn ang="0">
                          <a:pos x="0" y="232"/>
                        </a:cxn>
                        <a:cxn ang="0">
                          <a:pos x="12" y="272"/>
                        </a:cxn>
                        <a:cxn ang="0">
                          <a:pos x="50" y="378"/>
                        </a:cxn>
                        <a:cxn ang="0">
                          <a:pos x="50" y="486"/>
                        </a:cxn>
                        <a:cxn ang="0">
                          <a:pos x="24" y="510"/>
                        </a:cxn>
                        <a:cxn ang="0">
                          <a:pos x="212" y="506"/>
                        </a:cxn>
                        <a:cxn ang="0">
                          <a:pos x="350" y="464"/>
                        </a:cxn>
                      </a:cxnLst>
                      <a:rect l="0" t="0" r="r" b="b"/>
                      <a:pathLst>
                        <a:path w="390" h="510">
                          <a:moveTo>
                            <a:pt x="350" y="464"/>
                          </a:moveTo>
                          <a:lnTo>
                            <a:pt x="338" y="460"/>
                          </a:lnTo>
                          <a:lnTo>
                            <a:pt x="390" y="284"/>
                          </a:lnTo>
                          <a:lnTo>
                            <a:pt x="320" y="164"/>
                          </a:lnTo>
                          <a:lnTo>
                            <a:pt x="280" y="190"/>
                          </a:lnTo>
                          <a:lnTo>
                            <a:pt x="250" y="14"/>
                          </a:lnTo>
                          <a:lnTo>
                            <a:pt x="100" y="0"/>
                          </a:lnTo>
                          <a:lnTo>
                            <a:pt x="100" y="28"/>
                          </a:lnTo>
                          <a:lnTo>
                            <a:pt x="22" y="124"/>
                          </a:lnTo>
                          <a:lnTo>
                            <a:pt x="0" y="232"/>
                          </a:lnTo>
                          <a:lnTo>
                            <a:pt x="12" y="272"/>
                          </a:lnTo>
                          <a:lnTo>
                            <a:pt x="50" y="378"/>
                          </a:lnTo>
                          <a:lnTo>
                            <a:pt x="50" y="486"/>
                          </a:lnTo>
                          <a:lnTo>
                            <a:pt x="24" y="510"/>
                          </a:lnTo>
                          <a:lnTo>
                            <a:pt x="212" y="506"/>
                          </a:lnTo>
                          <a:lnTo>
                            <a:pt x="350" y="464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5" name="Freeform 2870"/>
                    <p:cNvSpPr>
                      <a:spLocks/>
                    </p:cNvSpPr>
                    <p:nvPr/>
                  </p:nvSpPr>
                  <p:spPr bwMode="auto">
                    <a:xfrm>
                      <a:off x="1028" y="1531"/>
                      <a:ext cx="540" cy="942"/>
                    </a:xfrm>
                    <a:custGeom>
                      <a:avLst/>
                      <a:gdLst/>
                      <a:ahLst/>
                      <a:cxnLst>
                        <a:cxn ang="0">
                          <a:pos x="468" y="688"/>
                        </a:cxn>
                        <a:cxn ang="0">
                          <a:pos x="540" y="98"/>
                        </a:cxn>
                        <a:cxn ang="0">
                          <a:pos x="302" y="50"/>
                        </a:cxn>
                        <a:cxn ang="0">
                          <a:pos x="302" y="46"/>
                        </a:cxn>
                        <a:cxn ang="0">
                          <a:pos x="76" y="0"/>
                        </a:cxn>
                        <a:cxn ang="0">
                          <a:pos x="0" y="328"/>
                        </a:cxn>
                        <a:cxn ang="0">
                          <a:pos x="10" y="356"/>
                        </a:cxn>
                        <a:cxn ang="0">
                          <a:pos x="0" y="384"/>
                        </a:cxn>
                        <a:cxn ang="0">
                          <a:pos x="384" y="942"/>
                        </a:cxn>
                        <a:cxn ang="0">
                          <a:pos x="414" y="794"/>
                        </a:cxn>
                        <a:cxn ang="0">
                          <a:pos x="454" y="806"/>
                        </a:cxn>
                        <a:cxn ang="0">
                          <a:pos x="468" y="688"/>
                        </a:cxn>
                        <a:cxn ang="0">
                          <a:pos x="468" y="688"/>
                        </a:cxn>
                        <a:cxn ang="0">
                          <a:pos x="468" y="688"/>
                        </a:cxn>
                      </a:cxnLst>
                      <a:rect l="0" t="0" r="r" b="b"/>
                      <a:pathLst>
                        <a:path w="540" h="942">
                          <a:moveTo>
                            <a:pt x="468" y="688"/>
                          </a:moveTo>
                          <a:lnTo>
                            <a:pt x="540" y="98"/>
                          </a:lnTo>
                          <a:lnTo>
                            <a:pt x="302" y="50"/>
                          </a:lnTo>
                          <a:lnTo>
                            <a:pt x="302" y="46"/>
                          </a:lnTo>
                          <a:lnTo>
                            <a:pt x="76" y="0"/>
                          </a:lnTo>
                          <a:lnTo>
                            <a:pt x="0" y="328"/>
                          </a:lnTo>
                          <a:lnTo>
                            <a:pt x="10" y="356"/>
                          </a:lnTo>
                          <a:lnTo>
                            <a:pt x="0" y="384"/>
                          </a:lnTo>
                          <a:lnTo>
                            <a:pt x="384" y="942"/>
                          </a:lnTo>
                          <a:lnTo>
                            <a:pt x="414" y="794"/>
                          </a:lnTo>
                          <a:lnTo>
                            <a:pt x="454" y="806"/>
                          </a:lnTo>
                          <a:lnTo>
                            <a:pt x="468" y="688"/>
                          </a:lnTo>
                          <a:lnTo>
                            <a:pt x="468" y="688"/>
                          </a:lnTo>
                          <a:lnTo>
                            <a:pt x="468" y="6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6" name="Freeform 2871"/>
                    <p:cNvSpPr>
                      <a:spLocks/>
                    </p:cNvSpPr>
                    <p:nvPr/>
                  </p:nvSpPr>
                  <p:spPr bwMode="auto">
                    <a:xfrm>
                      <a:off x="5194" y="1185"/>
                      <a:ext cx="86" cy="15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8"/>
                        </a:cxn>
                        <a:cxn ang="0">
                          <a:pos x="26" y="156"/>
                        </a:cxn>
                        <a:cxn ang="0">
                          <a:pos x="48" y="108"/>
                        </a:cxn>
                        <a:cxn ang="0">
                          <a:pos x="86" y="40"/>
                        </a:cxn>
                        <a:cxn ang="0">
                          <a:pos x="50" y="0"/>
                        </a:cxn>
                        <a:cxn ang="0">
                          <a:pos x="0" y="18"/>
                        </a:cxn>
                      </a:cxnLst>
                      <a:rect l="0" t="0" r="r" b="b"/>
                      <a:pathLst>
                        <a:path w="86" h="156">
                          <a:moveTo>
                            <a:pt x="0" y="18"/>
                          </a:moveTo>
                          <a:lnTo>
                            <a:pt x="26" y="156"/>
                          </a:lnTo>
                          <a:lnTo>
                            <a:pt x="48" y="108"/>
                          </a:lnTo>
                          <a:lnTo>
                            <a:pt x="86" y="40"/>
                          </a:lnTo>
                          <a:lnTo>
                            <a:pt x="50" y="0"/>
                          </a:lnTo>
                          <a:lnTo>
                            <a:pt x="0" y="1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7" name="Freeform 2872"/>
                    <p:cNvSpPr>
                      <a:spLocks/>
                    </p:cNvSpPr>
                    <p:nvPr/>
                  </p:nvSpPr>
                  <p:spPr bwMode="auto">
                    <a:xfrm>
                      <a:off x="4366" y="1699"/>
                      <a:ext cx="710" cy="474"/>
                    </a:xfrm>
                    <a:custGeom>
                      <a:avLst/>
                      <a:gdLst/>
                      <a:ahLst/>
                      <a:cxnLst>
                        <a:cxn ang="0">
                          <a:pos x="492" y="106"/>
                        </a:cxn>
                        <a:cxn ang="0">
                          <a:pos x="502" y="26"/>
                        </a:cxn>
                        <a:cxn ang="0">
                          <a:pos x="442" y="0"/>
                        </a:cxn>
                        <a:cxn ang="0">
                          <a:pos x="424" y="26"/>
                        </a:cxn>
                        <a:cxn ang="0">
                          <a:pos x="386" y="26"/>
                        </a:cxn>
                        <a:cxn ang="0">
                          <a:pos x="344" y="84"/>
                        </a:cxn>
                        <a:cxn ang="0">
                          <a:pos x="314" y="158"/>
                        </a:cxn>
                        <a:cxn ang="0">
                          <a:pos x="286" y="132"/>
                        </a:cxn>
                        <a:cxn ang="0">
                          <a:pos x="256" y="296"/>
                        </a:cxn>
                        <a:cxn ang="0">
                          <a:pos x="184" y="340"/>
                        </a:cxn>
                        <a:cxn ang="0">
                          <a:pos x="112" y="306"/>
                        </a:cxn>
                        <a:cxn ang="0">
                          <a:pos x="60" y="402"/>
                        </a:cxn>
                        <a:cxn ang="0">
                          <a:pos x="0" y="474"/>
                        </a:cxn>
                        <a:cxn ang="0">
                          <a:pos x="164" y="444"/>
                        </a:cxn>
                        <a:cxn ang="0">
                          <a:pos x="710" y="272"/>
                        </a:cxn>
                        <a:cxn ang="0">
                          <a:pos x="666" y="214"/>
                        </a:cxn>
                        <a:cxn ang="0">
                          <a:pos x="698" y="96"/>
                        </a:cxn>
                        <a:cxn ang="0">
                          <a:pos x="614" y="116"/>
                        </a:cxn>
                        <a:cxn ang="0">
                          <a:pos x="492" y="106"/>
                        </a:cxn>
                      </a:cxnLst>
                      <a:rect l="0" t="0" r="r" b="b"/>
                      <a:pathLst>
                        <a:path w="710" h="474">
                          <a:moveTo>
                            <a:pt x="492" y="106"/>
                          </a:moveTo>
                          <a:lnTo>
                            <a:pt x="502" y="26"/>
                          </a:lnTo>
                          <a:lnTo>
                            <a:pt x="442" y="0"/>
                          </a:lnTo>
                          <a:lnTo>
                            <a:pt x="424" y="26"/>
                          </a:lnTo>
                          <a:lnTo>
                            <a:pt x="386" y="26"/>
                          </a:lnTo>
                          <a:lnTo>
                            <a:pt x="344" y="84"/>
                          </a:lnTo>
                          <a:lnTo>
                            <a:pt x="314" y="158"/>
                          </a:lnTo>
                          <a:lnTo>
                            <a:pt x="286" y="132"/>
                          </a:lnTo>
                          <a:lnTo>
                            <a:pt x="256" y="296"/>
                          </a:lnTo>
                          <a:lnTo>
                            <a:pt x="184" y="340"/>
                          </a:lnTo>
                          <a:lnTo>
                            <a:pt x="112" y="306"/>
                          </a:lnTo>
                          <a:lnTo>
                            <a:pt x="60" y="402"/>
                          </a:lnTo>
                          <a:lnTo>
                            <a:pt x="0" y="474"/>
                          </a:lnTo>
                          <a:lnTo>
                            <a:pt x="164" y="444"/>
                          </a:lnTo>
                          <a:lnTo>
                            <a:pt x="710" y="272"/>
                          </a:lnTo>
                          <a:lnTo>
                            <a:pt x="666" y="214"/>
                          </a:lnTo>
                          <a:lnTo>
                            <a:pt x="698" y="96"/>
                          </a:lnTo>
                          <a:lnTo>
                            <a:pt x="614" y="116"/>
                          </a:lnTo>
                          <a:lnTo>
                            <a:pt x="492" y="10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8" name="Freeform 2873"/>
                    <p:cNvSpPr>
                      <a:spLocks/>
                    </p:cNvSpPr>
                    <p:nvPr/>
                  </p:nvSpPr>
                  <p:spPr bwMode="auto">
                    <a:xfrm>
                      <a:off x="4630" y="1591"/>
                      <a:ext cx="442" cy="222"/>
                    </a:xfrm>
                    <a:custGeom>
                      <a:avLst/>
                      <a:gdLst/>
                      <a:ahLst/>
                      <a:cxnLst>
                        <a:cxn ang="0">
                          <a:pos x="316" y="0"/>
                        </a:cxn>
                        <a:cxn ang="0">
                          <a:pos x="0" y="108"/>
                        </a:cxn>
                        <a:cxn ang="0">
                          <a:pos x="24" y="150"/>
                        </a:cxn>
                        <a:cxn ang="0">
                          <a:pos x="126" y="94"/>
                        </a:cxn>
                        <a:cxn ang="0">
                          <a:pos x="178" y="106"/>
                        </a:cxn>
                        <a:cxn ang="0">
                          <a:pos x="178" y="104"/>
                        </a:cxn>
                        <a:cxn ang="0">
                          <a:pos x="180" y="106"/>
                        </a:cxn>
                        <a:cxn ang="0">
                          <a:pos x="180" y="106"/>
                        </a:cxn>
                        <a:cxn ang="0">
                          <a:pos x="242" y="132"/>
                        </a:cxn>
                        <a:cxn ang="0">
                          <a:pos x="232" y="212"/>
                        </a:cxn>
                        <a:cxn ang="0">
                          <a:pos x="354" y="222"/>
                        </a:cxn>
                        <a:cxn ang="0">
                          <a:pos x="436" y="200"/>
                        </a:cxn>
                        <a:cxn ang="0">
                          <a:pos x="442" y="174"/>
                        </a:cxn>
                        <a:cxn ang="0">
                          <a:pos x="442" y="134"/>
                        </a:cxn>
                        <a:cxn ang="0">
                          <a:pos x="374" y="162"/>
                        </a:cxn>
                        <a:cxn ang="0">
                          <a:pos x="316" y="0"/>
                        </a:cxn>
                      </a:cxnLst>
                      <a:rect l="0" t="0" r="r" b="b"/>
                      <a:pathLst>
                        <a:path w="442" h="222">
                          <a:moveTo>
                            <a:pt x="316" y="0"/>
                          </a:moveTo>
                          <a:lnTo>
                            <a:pt x="0" y="108"/>
                          </a:lnTo>
                          <a:lnTo>
                            <a:pt x="24" y="150"/>
                          </a:lnTo>
                          <a:lnTo>
                            <a:pt x="126" y="94"/>
                          </a:lnTo>
                          <a:lnTo>
                            <a:pt x="178" y="106"/>
                          </a:lnTo>
                          <a:lnTo>
                            <a:pt x="178" y="104"/>
                          </a:lnTo>
                          <a:lnTo>
                            <a:pt x="180" y="106"/>
                          </a:lnTo>
                          <a:lnTo>
                            <a:pt x="180" y="106"/>
                          </a:lnTo>
                          <a:lnTo>
                            <a:pt x="242" y="132"/>
                          </a:lnTo>
                          <a:lnTo>
                            <a:pt x="232" y="212"/>
                          </a:lnTo>
                          <a:lnTo>
                            <a:pt x="354" y="222"/>
                          </a:lnTo>
                          <a:lnTo>
                            <a:pt x="436" y="200"/>
                          </a:lnTo>
                          <a:lnTo>
                            <a:pt x="442" y="174"/>
                          </a:lnTo>
                          <a:lnTo>
                            <a:pt x="442" y="134"/>
                          </a:lnTo>
                          <a:lnTo>
                            <a:pt x="374" y="162"/>
                          </a:lnTo>
                          <a:lnTo>
                            <a:pt x="316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69" name="Freeform 2874"/>
                    <p:cNvSpPr>
                      <a:spLocks/>
                    </p:cNvSpPr>
                    <p:nvPr/>
                  </p:nvSpPr>
                  <p:spPr bwMode="auto">
                    <a:xfrm>
                      <a:off x="2626" y="1951"/>
                      <a:ext cx="12" cy="35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8" y="356"/>
                        </a:cxn>
                        <a:cxn ang="0">
                          <a:pos x="12" y="356"/>
                        </a:cxn>
                        <a:cxn ang="0">
                          <a:pos x="2" y="2"/>
                        </a:cxn>
                        <a:cxn ang="0">
                          <a:pos x="2" y="2"/>
                        </a:cxn>
                      </a:cxnLst>
                      <a:rect l="0" t="0" r="r" b="b"/>
                      <a:pathLst>
                        <a:path w="12" h="356">
                          <a:moveTo>
                            <a:pt x="2" y="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8" y="356"/>
                          </a:lnTo>
                          <a:lnTo>
                            <a:pt x="12" y="356"/>
                          </a:lnTo>
                          <a:lnTo>
                            <a:pt x="2" y="2"/>
                          </a:lnTo>
                          <a:lnTo>
                            <a:pt x="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0" name="Freeform 2875"/>
                    <p:cNvSpPr>
                      <a:spLocks/>
                    </p:cNvSpPr>
                    <p:nvPr/>
                  </p:nvSpPr>
                  <p:spPr bwMode="auto">
                    <a:xfrm>
                      <a:off x="3202" y="187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1" name="Freeform 2876"/>
                    <p:cNvSpPr>
                      <a:spLocks/>
                    </p:cNvSpPr>
                    <p:nvPr/>
                  </p:nvSpPr>
                  <p:spPr bwMode="auto">
                    <a:xfrm>
                      <a:off x="3210" y="1865"/>
                      <a:ext cx="346" cy="12"/>
                    </a:xfrm>
                    <a:custGeom>
                      <a:avLst/>
                      <a:gdLst/>
                      <a:ahLst/>
                      <a:cxnLst>
                        <a:cxn ang="0">
                          <a:pos x="346" y="0"/>
                        </a:cxn>
                        <a:cxn ang="0">
                          <a:pos x="0" y="10"/>
                        </a:cxn>
                        <a:cxn ang="0">
                          <a:pos x="0" y="12"/>
                        </a:cxn>
                        <a:cxn ang="0">
                          <a:pos x="346" y="4"/>
                        </a:cxn>
                        <a:cxn ang="0">
                          <a:pos x="346" y="0"/>
                        </a:cxn>
                      </a:cxnLst>
                      <a:rect l="0" t="0" r="r" b="b"/>
                      <a:pathLst>
                        <a:path w="346" h="12">
                          <a:moveTo>
                            <a:pt x="346" y="0"/>
                          </a:moveTo>
                          <a:lnTo>
                            <a:pt x="0" y="10"/>
                          </a:lnTo>
                          <a:lnTo>
                            <a:pt x="0" y="12"/>
                          </a:lnTo>
                          <a:lnTo>
                            <a:pt x="346" y="4"/>
                          </a:lnTo>
                          <a:lnTo>
                            <a:pt x="34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2" name="Rectangle 28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22" y="3015"/>
                      <a:ext cx="2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3" name="Freeform 2878"/>
                    <p:cNvSpPr>
                      <a:spLocks/>
                    </p:cNvSpPr>
                    <p:nvPr/>
                  </p:nvSpPr>
                  <p:spPr bwMode="auto">
                    <a:xfrm>
                      <a:off x="3970" y="2457"/>
                      <a:ext cx="54" cy="55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52" y="558"/>
                        </a:cxn>
                        <a:cxn ang="0">
                          <a:pos x="54" y="558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54" h="558">
                          <a:moveTo>
                            <a:pt x="0" y="0"/>
                          </a:moveTo>
                          <a:lnTo>
                            <a:pt x="52" y="558"/>
                          </a:lnTo>
                          <a:lnTo>
                            <a:pt x="54" y="558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4" name="Freeform 2879"/>
                    <p:cNvSpPr>
                      <a:spLocks/>
                    </p:cNvSpPr>
                    <p:nvPr/>
                  </p:nvSpPr>
                  <p:spPr bwMode="auto">
                    <a:xfrm>
                      <a:off x="4320" y="2145"/>
                      <a:ext cx="212" cy="248"/>
                    </a:xfrm>
                    <a:custGeom>
                      <a:avLst/>
                      <a:gdLst/>
                      <a:ahLst/>
                      <a:cxnLst>
                        <a:cxn ang="0">
                          <a:pos x="26" y="156"/>
                        </a:cxn>
                        <a:cxn ang="0">
                          <a:pos x="0" y="248"/>
                        </a:cxn>
                        <a:cxn ang="0">
                          <a:pos x="4" y="248"/>
                        </a:cxn>
                        <a:cxn ang="0">
                          <a:pos x="30" y="156"/>
                        </a:cxn>
                        <a:cxn ang="0">
                          <a:pos x="200" y="32"/>
                        </a:cxn>
                        <a:cxn ang="0">
                          <a:pos x="212" y="0"/>
                        </a:cxn>
                        <a:cxn ang="0">
                          <a:pos x="208" y="2"/>
                        </a:cxn>
                        <a:cxn ang="0">
                          <a:pos x="198" y="32"/>
                        </a:cxn>
                        <a:cxn ang="0">
                          <a:pos x="26" y="156"/>
                        </a:cxn>
                      </a:cxnLst>
                      <a:rect l="0" t="0" r="r" b="b"/>
                      <a:pathLst>
                        <a:path w="212" h="248">
                          <a:moveTo>
                            <a:pt x="26" y="156"/>
                          </a:moveTo>
                          <a:lnTo>
                            <a:pt x="0" y="248"/>
                          </a:lnTo>
                          <a:lnTo>
                            <a:pt x="4" y="248"/>
                          </a:lnTo>
                          <a:lnTo>
                            <a:pt x="30" y="156"/>
                          </a:lnTo>
                          <a:lnTo>
                            <a:pt x="200" y="32"/>
                          </a:lnTo>
                          <a:lnTo>
                            <a:pt x="212" y="0"/>
                          </a:lnTo>
                          <a:lnTo>
                            <a:pt x="208" y="2"/>
                          </a:lnTo>
                          <a:lnTo>
                            <a:pt x="198" y="32"/>
                          </a:lnTo>
                          <a:lnTo>
                            <a:pt x="26" y="15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5" name="Freeform 2880"/>
                    <p:cNvSpPr>
                      <a:spLocks/>
                    </p:cNvSpPr>
                    <p:nvPr/>
                  </p:nvSpPr>
                  <p:spPr bwMode="auto">
                    <a:xfrm>
                      <a:off x="4476" y="2001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6" name="Freeform 2881"/>
                    <p:cNvSpPr>
                      <a:spLocks/>
                    </p:cNvSpPr>
                    <p:nvPr/>
                  </p:nvSpPr>
                  <p:spPr bwMode="auto">
                    <a:xfrm>
                      <a:off x="4360" y="2003"/>
                      <a:ext cx="118" cy="172"/>
                    </a:xfrm>
                    <a:custGeom>
                      <a:avLst/>
                      <a:gdLst/>
                      <a:ahLst/>
                      <a:cxnLst>
                        <a:cxn ang="0">
                          <a:pos x="64" y="98"/>
                        </a:cxn>
                        <a:cxn ang="0">
                          <a:pos x="0" y="172"/>
                        </a:cxn>
                        <a:cxn ang="0">
                          <a:pos x="6" y="170"/>
                        </a:cxn>
                        <a:cxn ang="0">
                          <a:pos x="6" y="170"/>
                        </a:cxn>
                        <a:cxn ang="0">
                          <a:pos x="66" y="98"/>
                        </a:cxn>
                        <a:cxn ang="0">
                          <a:pos x="118" y="2"/>
                        </a:cxn>
                        <a:cxn ang="0">
                          <a:pos x="114" y="0"/>
                        </a:cxn>
                        <a:cxn ang="0">
                          <a:pos x="64" y="98"/>
                        </a:cxn>
                      </a:cxnLst>
                      <a:rect l="0" t="0" r="r" b="b"/>
                      <a:pathLst>
                        <a:path w="118" h="172">
                          <a:moveTo>
                            <a:pt x="64" y="98"/>
                          </a:moveTo>
                          <a:lnTo>
                            <a:pt x="0" y="172"/>
                          </a:lnTo>
                          <a:lnTo>
                            <a:pt x="6" y="170"/>
                          </a:lnTo>
                          <a:lnTo>
                            <a:pt x="6" y="170"/>
                          </a:lnTo>
                          <a:lnTo>
                            <a:pt x="66" y="98"/>
                          </a:lnTo>
                          <a:lnTo>
                            <a:pt x="118" y="2"/>
                          </a:lnTo>
                          <a:lnTo>
                            <a:pt x="114" y="0"/>
                          </a:lnTo>
                          <a:lnTo>
                            <a:pt x="64" y="9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7" name="Freeform 2882"/>
                    <p:cNvSpPr>
                      <a:spLocks/>
                    </p:cNvSpPr>
                    <p:nvPr/>
                  </p:nvSpPr>
                  <p:spPr bwMode="auto">
                    <a:xfrm>
                      <a:off x="5072" y="1655"/>
                      <a:ext cx="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6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2" h="6">
                          <a:moveTo>
                            <a:pt x="2" y="6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6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8" name="Freeform 2883"/>
                    <p:cNvSpPr>
                      <a:spLocks/>
                    </p:cNvSpPr>
                    <p:nvPr/>
                  </p:nvSpPr>
                  <p:spPr bwMode="auto">
                    <a:xfrm>
                      <a:off x="4976" y="1581"/>
                      <a:ext cx="96" cy="8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96" y="80"/>
                        </a:cxn>
                        <a:cxn ang="0">
                          <a:pos x="96" y="74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96" h="80">
                          <a:moveTo>
                            <a:pt x="0" y="2"/>
                          </a:moveTo>
                          <a:lnTo>
                            <a:pt x="96" y="80"/>
                          </a:lnTo>
                          <a:lnTo>
                            <a:pt x="96" y="74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79" name="Freeform 2884"/>
                    <p:cNvSpPr>
                      <a:spLocks/>
                    </p:cNvSpPr>
                    <p:nvPr/>
                  </p:nvSpPr>
                  <p:spPr bwMode="auto">
                    <a:xfrm>
                      <a:off x="5104" y="142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2"/>
                          </a:moveTo>
                          <a:lnTo>
                            <a:pt x="2" y="2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0" name="Freeform 2885"/>
                    <p:cNvSpPr>
                      <a:spLocks/>
                    </p:cNvSpPr>
                    <p:nvPr/>
                  </p:nvSpPr>
                  <p:spPr bwMode="auto">
                    <a:xfrm>
                      <a:off x="5216" y="1347"/>
                      <a:ext cx="6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6" y="2"/>
                        </a:cxn>
                        <a:cxn ang="0">
                          <a:pos x="6" y="0"/>
                        </a:cxn>
                        <a:cxn ang="0">
                          <a:pos x="4" y="0"/>
                        </a:cxn>
                        <a:cxn ang="0">
                          <a:pos x="4" y="0"/>
                        </a:cxn>
                        <a:cxn ang="0">
                          <a:pos x="4" y="0"/>
                        </a:cxn>
                      </a:cxnLst>
                      <a:rect l="0" t="0" r="r" b="b"/>
                      <a:pathLst>
                        <a:path w="6" h="2">
                          <a:moveTo>
                            <a:pt x="4" y="0"/>
                          </a:move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6" y="2"/>
                          </a:lnTo>
                          <a:lnTo>
                            <a:pt x="6" y="0"/>
                          </a:lnTo>
                          <a:lnTo>
                            <a:pt x="4" y="0"/>
                          </a:lnTo>
                          <a:lnTo>
                            <a:pt x="4" y="0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1" name="Freeform 2886"/>
                    <p:cNvSpPr>
                      <a:spLocks/>
                    </p:cNvSpPr>
                    <p:nvPr/>
                  </p:nvSpPr>
                  <p:spPr bwMode="auto">
                    <a:xfrm>
                      <a:off x="4982" y="1347"/>
                      <a:ext cx="236" cy="80"/>
                    </a:xfrm>
                    <a:custGeom>
                      <a:avLst/>
                      <a:gdLst/>
                      <a:ahLst/>
                      <a:cxnLst>
                        <a:cxn ang="0">
                          <a:pos x="222" y="0"/>
                        </a:cxn>
                        <a:cxn ang="0">
                          <a:pos x="136" y="40"/>
                        </a:cxn>
                        <a:cxn ang="0">
                          <a:pos x="124" y="70"/>
                        </a:cxn>
                        <a:cxn ang="0">
                          <a:pos x="0" y="42"/>
                        </a:cxn>
                        <a:cxn ang="0">
                          <a:pos x="0" y="44"/>
                        </a:cxn>
                        <a:cxn ang="0">
                          <a:pos x="124" y="72"/>
                        </a:cxn>
                        <a:cxn ang="0">
                          <a:pos x="122" y="80"/>
                        </a:cxn>
                        <a:cxn ang="0">
                          <a:pos x="124" y="78"/>
                        </a:cxn>
                        <a:cxn ang="0">
                          <a:pos x="138" y="40"/>
                        </a:cxn>
                        <a:cxn ang="0">
                          <a:pos x="222" y="2"/>
                        </a:cxn>
                        <a:cxn ang="0">
                          <a:pos x="234" y="2"/>
                        </a:cxn>
                        <a:cxn ang="0">
                          <a:pos x="236" y="0"/>
                        </a:cxn>
                        <a:cxn ang="0">
                          <a:pos x="222" y="0"/>
                        </a:cxn>
                      </a:cxnLst>
                      <a:rect l="0" t="0" r="r" b="b"/>
                      <a:pathLst>
                        <a:path w="236" h="80">
                          <a:moveTo>
                            <a:pt x="222" y="0"/>
                          </a:moveTo>
                          <a:lnTo>
                            <a:pt x="136" y="40"/>
                          </a:lnTo>
                          <a:lnTo>
                            <a:pt x="124" y="70"/>
                          </a:lnTo>
                          <a:lnTo>
                            <a:pt x="0" y="42"/>
                          </a:lnTo>
                          <a:lnTo>
                            <a:pt x="0" y="44"/>
                          </a:lnTo>
                          <a:lnTo>
                            <a:pt x="124" y="72"/>
                          </a:lnTo>
                          <a:lnTo>
                            <a:pt x="122" y="80"/>
                          </a:lnTo>
                          <a:lnTo>
                            <a:pt x="124" y="78"/>
                          </a:lnTo>
                          <a:lnTo>
                            <a:pt x="138" y="40"/>
                          </a:lnTo>
                          <a:lnTo>
                            <a:pt x="222" y="2"/>
                          </a:lnTo>
                          <a:lnTo>
                            <a:pt x="234" y="2"/>
                          </a:lnTo>
                          <a:lnTo>
                            <a:pt x="236" y="0"/>
                          </a:lnTo>
                          <a:lnTo>
                            <a:pt x="22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2" name="Rectangle 28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82" y="917"/>
                      <a:ext cx="6" cy="6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3" name="Freeform 2888"/>
                    <p:cNvSpPr>
                      <a:spLocks/>
                    </p:cNvSpPr>
                    <p:nvPr/>
                  </p:nvSpPr>
                  <p:spPr bwMode="auto">
                    <a:xfrm>
                      <a:off x="888" y="711"/>
                      <a:ext cx="1590" cy="974"/>
                    </a:xfrm>
                    <a:custGeom>
                      <a:avLst/>
                      <a:gdLst/>
                      <a:ahLst/>
                      <a:cxnLst>
                        <a:cxn ang="0">
                          <a:pos x="1590" y="166"/>
                        </a:cxn>
                        <a:cxn ang="0">
                          <a:pos x="1580" y="616"/>
                        </a:cxn>
                        <a:cxn ang="0">
                          <a:pos x="978" y="650"/>
                        </a:cxn>
                        <a:cxn ang="0">
                          <a:pos x="908" y="626"/>
                        </a:cxn>
                        <a:cxn ang="0">
                          <a:pos x="754" y="534"/>
                        </a:cxn>
                        <a:cxn ang="0">
                          <a:pos x="714" y="476"/>
                        </a:cxn>
                        <a:cxn ang="0">
                          <a:pos x="710" y="326"/>
                        </a:cxn>
                        <a:cxn ang="0">
                          <a:pos x="668" y="24"/>
                        </a:cxn>
                        <a:cxn ang="0">
                          <a:pos x="636" y="166"/>
                        </a:cxn>
                        <a:cxn ang="0">
                          <a:pos x="736" y="346"/>
                        </a:cxn>
                        <a:cxn ang="0">
                          <a:pos x="756" y="472"/>
                        </a:cxn>
                        <a:cxn ang="0">
                          <a:pos x="818" y="642"/>
                        </a:cxn>
                        <a:cxn ang="0">
                          <a:pos x="948" y="618"/>
                        </a:cxn>
                        <a:cxn ang="0">
                          <a:pos x="948" y="964"/>
                        </a:cxn>
                        <a:cxn ang="0">
                          <a:pos x="502" y="598"/>
                        </a:cxn>
                        <a:cxn ang="0">
                          <a:pos x="560" y="436"/>
                        </a:cxn>
                        <a:cxn ang="0">
                          <a:pos x="592" y="2"/>
                        </a:cxn>
                        <a:cxn ang="0">
                          <a:pos x="524" y="342"/>
                        </a:cxn>
                        <a:cxn ang="0">
                          <a:pos x="400" y="334"/>
                        </a:cxn>
                        <a:cxn ang="0">
                          <a:pos x="110" y="318"/>
                        </a:cxn>
                        <a:cxn ang="0">
                          <a:pos x="0" y="206"/>
                        </a:cxn>
                        <a:cxn ang="0">
                          <a:pos x="96" y="238"/>
                        </a:cxn>
                        <a:cxn ang="0">
                          <a:pos x="284" y="356"/>
                        </a:cxn>
                        <a:cxn ang="0">
                          <a:pos x="534" y="378"/>
                        </a:cxn>
                        <a:cxn ang="0">
                          <a:pos x="486" y="572"/>
                        </a:cxn>
                        <a:cxn ang="0">
                          <a:pos x="444" y="862"/>
                        </a:cxn>
                        <a:cxn ang="0">
                          <a:pos x="446" y="866"/>
                        </a:cxn>
                        <a:cxn ang="0">
                          <a:pos x="442" y="870"/>
                        </a:cxn>
                        <a:cxn ang="0">
                          <a:pos x="682" y="914"/>
                        </a:cxn>
                        <a:cxn ang="0">
                          <a:pos x="688" y="920"/>
                        </a:cxn>
                        <a:cxn ang="0">
                          <a:pos x="948" y="970"/>
                        </a:cxn>
                        <a:cxn ang="0">
                          <a:pos x="992" y="584"/>
                        </a:cxn>
                        <a:cxn ang="0">
                          <a:pos x="1584" y="624"/>
                        </a:cxn>
                        <a:cxn ang="0">
                          <a:pos x="1586" y="524"/>
                        </a:cxn>
                        <a:cxn ang="0">
                          <a:pos x="1584" y="520"/>
                        </a:cxn>
                      </a:cxnLst>
                      <a:rect l="0" t="0" r="r" b="b"/>
                      <a:pathLst>
                        <a:path w="1590" h="974">
                          <a:moveTo>
                            <a:pt x="1586" y="520"/>
                          </a:moveTo>
                          <a:lnTo>
                            <a:pt x="1590" y="166"/>
                          </a:lnTo>
                          <a:lnTo>
                            <a:pt x="1584" y="164"/>
                          </a:lnTo>
                          <a:lnTo>
                            <a:pt x="1580" y="616"/>
                          </a:lnTo>
                          <a:lnTo>
                            <a:pt x="986" y="578"/>
                          </a:lnTo>
                          <a:lnTo>
                            <a:pt x="978" y="650"/>
                          </a:lnTo>
                          <a:lnTo>
                            <a:pt x="952" y="614"/>
                          </a:lnTo>
                          <a:lnTo>
                            <a:pt x="908" y="626"/>
                          </a:lnTo>
                          <a:lnTo>
                            <a:pt x="824" y="638"/>
                          </a:lnTo>
                          <a:lnTo>
                            <a:pt x="754" y="534"/>
                          </a:lnTo>
                          <a:lnTo>
                            <a:pt x="762" y="464"/>
                          </a:lnTo>
                          <a:lnTo>
                            <a:pt x="714" y="476"/>
                          </a:lnTo>
                          <a:lnTo>
                            <a:pt x="744" y="346"/>
                          </a:lnTo>
                          <a:lnTo>
                            <a:pt x="710" y="326"/>
                          </a:lnTo>
                          <a:lnTo>
                            <a:pt x="644" y="168"/>
                          </a:lnTo>
                          <a:lnTo>
                            <a:pt x="668" y="24"/>
                          </a:lnTo>
                          <a:lnTo>
                            <a:pt x="662" y="22"/>
                          </a:lnTo>
                          <a:lnTo>
                            <a:pt x="636" y="166"/>
                          </a:lnTo>
                          <a:lnTo>
                            <a:pt x="708" y="332"/>
                          </a:lnTo>
                          <a:lnTo>
                            <a:pt x="736" y="346"/>
                          </a:lnTo>
                          <a:lnTo>
                            <a:pt x="706" y="484"/>
                          </a:lnTo>
                          <a:lnTo>
                            <a:pt x="756" y="472"/>
                          </a:lnTo>
                          <a:lnTo>
                            <a:pt x="746" y="534"/>
                          </a:lnTo>
                          <a:lnTo>
                            <a:pt x="818" y="642"/>
                          </a:lnTo>
                          <a:lnTo>
                            <a:pt x="910" y="632"/>
                          </a:lnTo>
                          <a:lnTo>
                            <a:pt x="948" y="618"/>
                          </a:lnTo>
                          <a:lnTo>
                            <a:pt x="976" y="656"/>
                          </a:lnTo>
                          <a:lnTo>
                            <a:pt x="948" y="964"/>
                          </a:lnTo>
                          <a:lnTo>
                            <a:pt x="452" y="864"/>
                          </a:lnTo>
                          <a:lnTo>
                            <a:pt x="502" y="598"/>
                          </a:lnTo>
                          <a:lnTo>
                            <a:pt x="492" y="572"/>
                          </a:lnTo>
                          <a:lnTo>
                            <a:pt x="560" y="436"/>
                          </a:lnTo>
                          <a:lnTo>
                            <a:pt x="530" y="342"/>
                          </a:lnTo>
                          <a:lnTo>
                            <a:pt x="592" y="2"/>
                          </a:lnTo>
                          <a:lnTo>
                            <a:pt x="584" y="0"/>
                          </a:lnTo>
                          <a:lnTo>
                            <a:pt x="524" y="342"/>
                          </a:lnTo>
                          <a:lnTo>
                            <a:pt x="532" y="368"/>
                          </a:lnTo>
                          <a:lnTo>
                            <a:pt x="400" y="334"/>
                          </a:lnTo>
                          <a:lnTo>
                            <a:pt x="284" y="350"/>
                          </a:lnTo>
                          <a:lnTo>
                            <a:pt x="110" y="318"/>
                          </a:lnTo>
                          <a:lnTo>
                            <a:pt x="100" y="234"/>
                          </a:lnTo>
                          <a:lnTo>
                            <a:pt x="0" y="206"/>
                          </a:lnTo>
                          <a:lnTo>
                            <a:pt x="0" y="212"/>
                          </a:lnTo>
                          <a:lnTo>
                            <a:pt x="96" y="238"/>
                          </a:lnTo>
                          <a:lnTo>
                            <a:pt x="104" y="324"/>
                          </a:lnTo>
                          <a:lnTo>
                            <a:pt x="284" y="356"/>
                          </a:lnTo>
                          <a:lnTo>
                            <a:pt x="400" y="340"/>
                          </a:lnTo>
                          <a:lnTo>
                            <a:pt x="534" y="378"/>
                          </a:lnTo>
                          <a:lnTo>
                            <a:pt x="554" y="436"/>
                          </a:lnTo>
                          <a:lnTo>
                            <a:pt x="486" y="572"/>
                          </a:lnTo>
                          <a:lnTo>
                            <a:pt x="494" y="598"/>
                          </a:lnTo>
                          <a:lnTo>
                            <a:pt x="444" y="862"/>
                          </a:lnTo>
                          <a:lnTo>
                            <a:pt x="446" y="862"/>
                          </a:lnTo>
                          <a:lnTo>
                            <a:pt x="446" y="866"/>
                          </a:lnTo>
                          <a:lnTo>
                            <a:pt x="442" y="866"/>
                          </a:lnTo>
                          <a:lnTo>
                            <a:pt x="442" y="870"/>
                          </a:lnTo>
                          <a:lnTo>
                            <a:pt x="680" y="918"/>
                          </a:lnTo>
                          <a:lnTo>
                            <a:pt x="682" y="914"/>
                          </a:lnTo>
                          <a:lnTo>
                            <a:pt x="688" y="914"/>
                          </a:lnTo>
                          <a:lnTo>
                            <a:pt x="688" y="920"/>
                          </a:lnTo>
                          <a:lnTo>
                            <a:pt x="948" y="974"/>
                          </a:lnTo>
                          <a:lnTo>
                            <a:pt x="948" y="970"/>
                          </a:lnTo>
                          <a:lnTo>
                            <a:pt x="954" y="972"/>
                          </a:lnTo>
                          <a:lnTo>
                            <a:pt x="992" y="584"/>
                          </a:lnTo>
                          <a:lnTo>
                            <a:pt x="1584" y="624"/>
                          </a:lnTo>
                          <a:lnTo>
                            <a:pt x="1584" y="624"/>
                          </a:lnTo>
                          <a:lnTo>
                            <a:pt x="1586" y="624"/>
                          </a:lnTo>
                          <a:lnTo>
                            <a:pt x="1586" y="524"/>
                          </a:lnTo>
                          <a:lnTo>
                            <a:pt x="1584" y="524"/>
                          </a:lnTo>
                          <a:lnTo>
                            <a:pt x="1584" y="520"/>
                          </a:lnTo>
                          <a:lnTo>
                            <a:pt x="1586" y="5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4" name="Rectangle 28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66" y="1433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5" name="Freeform 2890"/>
                    <p:cNvSpPr>
                      <a:spLocks/>
                    </p:cNvSpPr>
                    <p:nvPr/>
                  </p:nvSpPr>
                  <p:spPr bwMode="auto">
                    <a:xfrm>
                      <a:off x="1370" y="2791"/>
                      <a:ext cx="2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0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2" y="0"/>
                        </a:cxn>
                      </a:cxnLst>
                      <a:rect l="0" t="0" r="r" b="b"/>
                      <a:pathLst>
                        <a:path w="2">
                          <a:moveTo>
                            <a:pt x="2" y="0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6" name="Freeform 2891"/>
                    <p:cNvSpPr>
                      <a:spLocks/>
                    </p:cNvSpPr>
                    <p:nvPr/>
                  </p:nvSpPr>
                  <p:spPr bwMode="auto">
                    <a:xfrm>
                      <a:off x="1496" y="1629"/>
                      <a:ext cx="80" cy="590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0"/>
                        </a:cxn>
                        <a:cxn ang="0">
                          <a:pos x="0" y="590"/>
                        </a:cxn>
                        <a:cxn ang="0">
                          <a:pos x="4" y="590"/>
                        </a:cxn>
                        <a:cxn ang="0">
                          <a:pos x="80" y="2"/>
                        </a:cxn>
                        <a:cxn ang="0">
                          <a:pos x="72" y="0"/>
                        </a:cxn>
                      </a:cxnLst>
                      <a:rect l="0" t="0" r="r" b="b"/>
                      <a:pathLst>
                        <a:path w="80" h="590">
                          <a:moveTo>
                            <a:pt x="72" y="0"/>
                          </a:moveTo>
                          <a:lnTo>
                            <a:pt x="0" y="590"/>
                          </a:lnTo>
                          <a:lnTo>
                            <a:pt x="4" y="590"/>
                          </a:lnTo>
                          <a:lnTo>
                            <a:pt x="80" y="2"/>
                          </a:lnTo>
                          <a:lnTo>
                            <a:pt x="7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7" name="Freeform 2892"/>
                    <p:cNvSpPr>
                      <a:spLocks/>
                    </p:cNvSpPr>
                    <p:nvPr/>
                  </p:nvSpPr>
                  <p:spPr bwMode="auto">
                    <a:xfrm>
                      <a:off x="766" y="1433"/>
                      <a:ext cx="734" cy="1358"/>
                    </a:xfrm>
                    <a:custGeom>
                      <a:avLst/>
                      <a:gdLst/>
                      <a:ahLst/>
                      <a:cxnLst>
                        <a:cxn ang="0">
                          <a:pos x="618" y="1262"/>
                        </a:cxn>
                        <a:cxn ang="0">
                          <a:pos x="668" y="1154"/>
                        </a:cxn>
                        <a:cxn ang="0">
                          <a:pos x="680" y="1140"/>
                        </a:cxn>
                        <a:cxn ang="0">
                          <a:pos x="648" y="1044"/>
                        </a:cxn>
                        <a:cxn ang="0">
                          <a:pos x="678" y="896"/>
                        </a:cxn>
                        <a:cxn ang="0">
                          <a:pos x="718" y="910"/>
                        </a:cxn>
                        <a:cxn ang="0">
                          <a:pos x="734" y="790"/>
                        </a:cxn>
                        <a:cxn ang="0">
                          <a:pos x="730" y="788"/>
                        </a:cxn>
                        <a:cxn ang="0">
                          <a:pos x="730" y="786"/>
                        </a:cxn>
                        <a:cxn ang="0">
                          <a:pos x="716" y="904"/>
                        </a:cxn>
                        <a:cxn ang="0">
                          <a:pos x="676" y="892"/>
                        </a:cxn>
                        <a:cxn ang="0">
                          <a:pos x="646" y="1040"/>
                        </a:cxn>
                        <a:cxn ang="0">
                          <a:pos x="262" y="482"/>
                        </a:cxn>
                        <a:cxn ang="0">
                          <a:pos x="272" y="454"/>
                        </a:cxn>
                        <a:cxn ang="0">
                          <a:pos x="262" y="426"/>
                        </a:cxn>
                        <a:cxn ang="0">
                          <a:pos x="338" y="98"/>
                        </a:cxn>
                        <a:cxn ang="0">
                          <a:pos x="564" y="144"/>
                        </a:cxn>
                        <a:cxn ang="0">
                          <a:pos x="566" y="140"/>
                        </a:cxn>
                        <a:cxn ang="0">
                          <a:pos x="338" y="9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8"/>
                        </a:cxn>
                        <a:cxn ang="0">
                          <a:pos x="334" y="98"/>
                        </a:cxn>
                        <a:cxn ang="0">
                          <a:pos x="256" y="426"/>
                        </a:cxn>
                        <a:cxn ang="0">
                          <a:pos x="266" y="454"/>
                        </a:cxn>
                        <a:cxn ang="0">
                          <a:pos x="256" y="482"/>
                        </a:cxn>
                        <a:cxn ang="0">
                          <a:pos x="644" y="1044"/>
                        </a:cxn>
                        <a:cxn ang="0">
                          <a:pos x="674" y="1140"/>
                        </a:cxn>
                        <a:cxn ang="0">
                          <a:pos x="664" y="1150"/>
                        </a:cxn>
                        <a:cxn ang="0">
                          <a:pos x="614" y="1260"/>
                        </a:cxn>
                        <a:cxn ang="0">
                          <a:pos x="626" y="1314"/>
                        </a:cxn>
                        <a:cxn ang="0">
                          <a:pos x="600" y="1354"/>
                        </a:cxn>
                        <a:cxn ang="0">
                          <a:pos x="604" y="1358"/>
                        </a:cxn>
                        <a:cxn ang="0">
                          <a:pos x="606" y="1358"/>
                        </a:cxn>
                        <a:cxn ang="0">
                          <a:pos x="630" y="1316"/>
                        </a:cxn>
                        <a:cxn ang="0">
                          <a:pos x="618" y="1262"/>
                        </a:cxn>
                      </a:cxnLst>
                      <a:rect l="0" t="0" r="r" b="b"/>
                      <a:pathLst>
                        <a:path w="734" h="1358">
                          <a:moveTo>
                            <a:pt x="618" y="1262"/>
                          </a:moveTo>
                          <a:lnTo>
                            <a:pt x="668" y="1154"/>
                          </a:lnTo>
                          <a:lnTo>
                            <a:pt x="680" y="1140"/>
                          </a:lnTo>
                          <a:lnTo>
                            <a:pt x="648" y="1044"/>
                          </a:lnTo>
                          <a:lnTo>
                            <a:pt x="678" y="896"/>
                          </a:lnTo>
                          <a:lnTo>
                            <a:pt x="718" y="910"/>
                          </a:lnTo>
                          <a:lnTo>
                            <a:pt x="734" y="790"/>
                          </a:lnTo>
                          <a:lnTo>
                            <a:pt x="730" y="788"/>
                          </a:lnTo>
                          <a:lnTo>
                            <a:pt x="730" y="786"/>
                          </a:lnTo>
                          <a:lnTo>
                            <a:pt x="716" y="904"/>
                          </a:lnTo>
                          <a:lnTo>
                            <a:pt x="676" y="892"/>
                          </a:lnTo>
                          <a:lnTo>
                            <a:pt x="646" y="1040"/>
                          </a:lnTo>
                          <a:lnTo>
                            <a:pt x="262" y="482"/>
                          </a:lnTo>
                          <a:lnTo>
                            <a:pt x="272" y="454"/>
                          </a:lnTo>
                          <a:lnTo>
                            <a:pt x="262" y="426"/>
                          </a:lnTo>
                          <a:lnTo>
                            <a:pt x="338" y="98"/>
                          </a:lnTo>
                          <a:lnTo>
                            <a:pt x="564" y="144"/>
                          </a:lnTo>
                          <a:lnTo>
                            <a:pt x="566" y="140"/>
                          </a:lnTo>
                          <a:lnTo>
                            <a:pt x="338" y="92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8"/>
                          </a:lnTo>
                          <a:lnTo>
                            <a:pt x="334" y="98"/>
                          </a:lnTo>
                          <a:lnTo>
                            <a:pt x="256" y="426"/>
                          </a:lnTo>
                          <a:lnTo>
                            <a:pt x="266" y="454"/>
                          </a:lnTo>
                          <a:lnTo>
                            <a:pt x="256" y="482"/>
                          </a:lnTo>
                          <a:lnTo>
                            <a:pt x="644" y="1044"/>
                          </a:lnTo>
                          <a:lnTo>
                            <a:pt x="674" y="1140"/>
                          </a:lnTo>
                          <a:lnTo>
                            <a:pt x="664" y="1150"/>
                          </a:lnTo>
                          <a:lnTo>
                            <a:pt x="614" y="1260"/>
                          </a:lnTo>
                          <a:lnTo>
                            <a:pt x="626" y="1314"/>
                          </a:lnTo>
                          <a:lnTo>
                            <a:pt x="600" y="1354"/>
                          </a:lnTo>
                          <a:lnTo>
                            <a:pt x="604" y="1358"/>
                          </a:lnTo>
                          <a:lnTo>
                            <a:pt x="606" y="1358"/>
                          </a:lnTo>
                          <a:lnTo>
                            <a:pt x="630" y="1316"/>
                          </a:lnTo>
                          <a:lnTo>
                            <a:pt x="618" y="12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8" name="Freeform 2893"/>
                    <p:cNvSpPr>
                      <a:spLocks/>
                    </p:cNvSpPr>
                    <p:nvPr/>
                  </p:nvSpPr>
                  <p:spPr bwMode="auto">
                    <a:xfrm>
                      <a:off x="1330" y="1573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4" y="4"/>
                        </a:cxn>
                        <a:cxn ang="0">
                          <a:pos x="4" y="0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0"/>
                          </a:move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4" y="4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89" name="Freeform 2894"/>
                    <p:cNvSpPr>
                      <a:spLocks/>
                    </p:cNvSpPr>
                    <p:nvPr/>
                  </p:nvSpPr>
                  <p:spPr bwMode="auto">
                    <a:xfrm>
                      <a:off x="1568" y="1625"/>
                      <a:ext cx="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8" y="6"/>
                        </a:cxn>
                        <a:cxn ang="0">
                          <a:pos x="8" y="0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8" y="0"/>
                          </a:move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8" y="6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0" name="Freeform 2895"/>
                    <p:cNvSpPr>
                      <a:spLocks/>
                    </p:cNvSpPr>
                    <p:nvPr/>
                  </p:nvSpPr>
                  <p:spPr bwMode="auto">
                    <a:xfrm>
                      <a:off x="3476" y="3155"/>
                      <a:ext cx="4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0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4" y="0"/>
                        </a:cxn>
                      </a:cxnLst>
                      <a:rect l="0" t="0" r="r" b="b"/>
                      <a:pathLst>
                        <a:path w="4">
                          <a:moveTo>
                            <a:pt x="4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4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1" name="Freeform 2896"/>
                    <p:cNvSpPr>
                      <a:spLocks/>
                    </p:cNvSpPr>
                    <p:nvPr/>
                  </p:nvSpPr>
                  <p:spPr bwMode="auto">
                    <a:xfrm>
                      <a:off x="2174" y="2981"/>
                      <a:ext cx="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</a:cxnLst>
                      <a:rect l="0" t="0" r="r" b="b"/>
                      <a:pathLst>
                        <a:path w="2" h="4">
                          <a:moveTo>
                            <a:pt x="2" y="4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2" name="Freeform 2897"/>
                    <p:cNvSpPr>
                      <a:spLocks/>
                    </p:cNvSpPr>
                    <p:nvPr/>
                  </p:nvSpPr>
                  <p:spPr bwMode="auto">
                    <a:xfrm>
                      <a:off x="1910" y="3007"/>
                      <a:ext cx="8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8" y="2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8" h="2">
                          <a:moveTo>
                            <a:pt x="0" y="0"/>
                          </a:moveTo>
                          <a:lnTo>
                            <a:pt x="8" y="2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3" name="Freeform 2898"/>
                    <p:cNvSpPr>
                      <a:spLocks/>
                    </p:cNvSpPr>
                    <p:nvPr/>
                  </p:nvSpPr>
                  <p:spPr bwMode="auto">
                    <a:xfrm>
                      <a:off x="3410" y="2759"/>
                      <a:ext cx="92" cy="396"/>
                    </a:xfrm>
                    <a:custGeom>
                      <a:avLst/>
                      <a:gdLst/>
                      <a:ahLst/>
                      <a:cxnLst>
                        <a:cxn ang="0">
                          <a:pos x="92" y="254"/>
                        </a:cxn>
                        <a:cxn ang="0">
                          <a:pos x="24" y="134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18" y="136"/>
                        </a:cxn>
                        <a:cxn ang="0">
                          <a:pos x="88" y="254"/>
                        </a:cxn>
                        <a:cxn ang="0">
                          <a:pos x="78" y="350"/>
                        </a:cxn>
                        <a:cxn ang="0">
                          <a:pos x="64" y="394"/>
                        </a:cxn>
                        <a:cxn ang="0">
                          <a:pos x="66" y="396"/>
                        </a:cxn>
                        <a:cxn ang="0">
                          <a:pos x="70" y="396"/>
                        </a:cxn>
                        <a:cxn ang="0">
                          <a:pos x="84" y="352"/>
                        </a:cxn>
                        <a:cxn ang="0">
                          <a:pos x="92" y="254"/>
                        </a:cxn>
                      </a:cxnLst>
                      <a:rect l="0" t="0" r="r" b="b"/>
                      <a:pathLst>
                        <a:path w="92" h="396">
                          <a:moveTo>
                            <a:pt x="92" y="254"/>
                          </a:moveTo>
                          <a:lnTo>
                            <a:pt x="24" y="134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18" y="136"/>
                          </a:lnTo>
                          <a:lnTo>
                            <a:pt x="88" y="254"/>
                          </a:lnTo>
                          <a:lnTo>
                            <a:pt x="78" y="350"/>
                          </a:lnTo>
                          <a:lnTo>
                            <a:pt x="64" y="394"/>
                          </a:lnTo>
                          <a:lnTo>
                            <a:pt x="66" y="396"/>
                          </a:lnTo>
                          <a:lnTo>
                            <a:pt x="70" y="396"/>
                          </a:lnTo>
                          <a:lnTo>
                            <a:pt x="84" y="352"/>
                          </a:lnTo>
                          <a:lnTo>
                            <a:pt x="92" y="2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4" name="Rectangle 28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6" y="2219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5" name="Freeform 2900"/>
                    <p:cNvSpPr>
                      <a:spLocks/>
                    </p:cNvSpPr>
                    <p:nvPr/>
                  </p:nvSpPr>
                  <p:spPr bwMode="auto">
                    <a:xfrm>
                      <a:off x="1500" y="1335"/>
                      <a:ext cx="1918" cy="1672"/>
                    </a:xfrm>
                    <a:custGeom>
                      <a:avLst/>
                      <a:gdLst/>
                      <a:ahLst/>
                      <a:cxnLst>
                        <a:cxn ang="0">
                          <a:pos x="1038" y="1058"/>
                        </a:cxn>
                        <a:cxn ang="0">
                          <a:pos x="1320" y="1284"/>
                        </a:cxn>
                        <a:cxn ang="0">
                          <a:pos x="1796" y="1340"/>
                        </a:cxn>
                        <a:cxn ang="0">
                          <a:pos x="1910" y="1424"/>
                        </a:cxn>
                        <a:cxn ang="0">
                          <a:pos x="1918" y="1420"/>
                        </a:cxn>
                        <a:cxn ang="0">
                          <a:pos x="1874" y="1366"/>
                        </a:cxn>
                        <a:cxn ang="0">
                          <a:pos x="1864" y="1366"/>
                        </a:cxn>
                        <a:cxn ang="0">
                          <a:pos x="1798" y="1334"/>
                        </a:cxn>
                        <a:cxn ang="0">
                          <a:pos x="1326" y="1280"/>
                        </a:cxn>
                        <a:cxn ang="0">
                          <a:pos x="1058" y="1050"/>
                        </a:cxn>
                        <a:cxn ang="0">
                          <a:pos x="1830" y="954"/>
                        </a:cxn>
                        <a:cxn ang="0">
                          <a:pos x="1138" y="972"/>
                        </a:cxn>
                        <a:cxn ang="0">
                          <a:pos x="1134" y="974"/>
                        </a:cxn>
                        <a:cxn ang="0">
                          <a:pos x="1052" y="974"/>
                        </a:cxn>
                        <a:cxn ang="0">
                          <a:pos x="508" y="498"/>
                        </a:cxn>
                        <a:cxn ang="0">
                          <a:pos x="1128" y="616"/>
                        </a:cxn>
                        <a:cxn ang="0">
                          <a:pos x="1128" y="618"/>
                        </a:cxn>
                        <a:cxn ang="0">
                          <a:pos x="1734" y="610"/>
                        </a:cxn>
                        <a:cxn ang="0">
                          <a:pos x="1726" y="604"/>
                        </a:cxn>
                        <a:cxn ang="0">
                          <a:pos x="1710" y="542"/>
                        </a:cxn>
                        <a:cxn ang="0">
                          <a:pos x="1726" y="604"/>
                        </a:cxn>
                        <a:cxn ang="0">
                          <a:pos x="1126" y="518"/>
                        </a:cxn>
                        <a:cxn ang="0">
                          <a:pos x="972" y="252"/>
                        </a:cxn>
                        <a:cxn ang="0">
                          <a:pos x="972" y="248"/>
                        </a:cxn>
                        <a:cxn ang="0">
                          <a:pos x="976" y="0"/>
                        </a:cxn>
                        <a:cxn ang="0">
                          <a:pos x="974" y="0"/>
                        </a:cxn>
                        <a:cxn ang="0">
                          <a:pos x="966" y="510"/>
                        </a:cxn>
                        <a:cxn ang="0">
                          <a:pos x="316" y="468"/>
                        </a:cxn>
                        <a:cxn ang="0">
                          <a:pos x="342" y="348"/>
                        </a:cxn>
                        <a:cxn ang="0">
                          <a:pos x="336" y="350"/>
                        </a:cxn>
                        <a:cxn ang="0">
                          <a:pos x="500" y="498"/>
                        </a:cxn>
                        <a:cxn ang="0">
                          <a:pos x="0" y="884"/>
                        </a:cxn>
                        <a:cxn ang="0">
                          <a:pos x="452" y="968"/>
                        </a:cxn>
                        <a:cxn ang="0">
                          <a:pos x="418" y="1672"/>
                        </a:cxn>
                        <a:cxn ang="0">
                          <a:pos x="1050" y="982"/>
                        </a:cxn>
                        <a:cxn ang="0">
                          <a:pos x="1030" y="1050"/>
                        </a:cxn>
                        <a:cxn ang="0">
                          <a:pos x="672" y="1602"/>
                        </a:cxn>
                        <a:cxn ang="0">
                          <a:pos x="674" y="1646"/>
                        </a:cxn>
                        <a:cxn ang="0">
                          <a:pos x="676" y="1610"/>
                        </a:cxn>
                      </a:cxnLst>
                      <a:rect l="0" t="0" r="r" b="b"/>
                      <a:pathLst>
                        <a:path w="1918" h="1672">
                          <a:moveTo>
                            <a:pt x="1046" y="1620"/>
                          </a:moveTo>
                          <a:lnTo>
                            <a:pt x="1038" y="1058"/>
                          </a:lnTo>
                          <a:lnTo>
                            <a:pt x="1308" y="1048"/>
                          </a:lnTo>
                          <a:lnTo>
                            <a:pt x="1320" y="1284"/>
                          </a:lnTo>
                          <a:lnTo>
                            <a:pt x="1528" y="1352"/>
                          </a:lnTo>
                          <a:lnTo>
                            <a:pt x="1796" y="1340"/>
                          </a:lnTo>
                          <a:lnTo>
                            <a:pt x="1906" y="1386"/>
                          </a:lnTo>
                          <a:lnTo>
                            <a:pt x="1910" y="1424"/>
                          </a:lnTo>
                          <a:lnTo>
                            <a:pt x="1910" y="1420"/>
                          </a:lnTo>
                          <a:lnTo>
                            <a:pt x="1918" y="1420"/>
                          </a:lnTo>
                          <a:lnTo>
                            <a:pt x="1914" y="1382"/>
                          </a:lnTo>
                          <a:lnTo>
                            <a:pt x="1874" y="1366"/>
                          </a:lnTo>
                          <a:lnTo>
                            <a:pt x="1874" y="1370"/>
                          </a:lnTo>
                          <a:lnTo>
                            <a:pt x="1864" y="1366"/>
                          </a:lnTo>
                          <a:lnTo>
                            <a:pt x="1864" y="1362"/>
                          </a:lnTo>
                          <a:lnTo>
                            <a:pt x="1798" y="1334"/>
                          </a:lnTo>
                          <a:lnTo>
                            <a:pt x="1528" y="1348"/>
                          </a:lnTo>
                          <a:lnTo>
                            <a:pt x="1326" y="1280"/>
                          </a:lnTo>
                          <a:lnTo>
                            <a:pt x="1312" y="1042"/>
                          </a:lnTo>
                          <a:lnTo>
                            <a:pt x="1058" y="1050"/>
                          </a:lnTo>
                          <a:lnTo>
                            <a:pt x="1056" y="982"/>
                          </a:lnTo>
                          <a:lnTo>
                            <a:pt x="1830" y="954"/>
                          </a:lnTo>
                          <a:lnTo>
                            <a:pt x="1828" y="948"/>
                          </a:lnTo>
                          <a:lnTo>
                            <a:pt x="1138" y="972"/>
                          </a:lnTo>
                          <a:lnTo>
                            <a:pt x="1138" y="974"/>
                          </a:lnTo>
                          <a:lnTo>
                            <a:pt x="1134" y="974"/>
                          </a:lnTo>
                          <a:lnTo>
                            <a:pt x="1134" y="972"/>
                          </a:lnTo>
                          <a:lnTo>
                            <a:pt x="1052" y="974"/>
                          </a:lnTo>
                          <a:lnTo>
                            <a:pt x="458" y="964"/>
                          </a:lnTo>
                          <a:lnTo>
                            <a:pt x="508" y="498"/>
                          </a:lnTo>
                          <a:lnTo>
                            <a:pt x="1120" y="524"/>
                          </a:lnTo>
                          <a:lnTo>
                            <a:pt x="1128" y="616"/>
                          </a:lnTo>
                          <a:lnTo>
                            <a:pt x="1128" y="616"/>
                          </a:lnTo>
                          <a:lnTo>
                            <a:pt x="1128" y="618"/>
                          </a:lnTo>
                          <a:lnTo>
                            <a:pt x="1736" y="610"/>
                          </a:lnTo>
                          <a:lnTo>
                            <a:pt x="1734" y="610"/>
                          </a:lnTo>
                          <a:lnTo>
                            <a:pt x="1726" y="610"/>
                          </a:lnTo>
                          <a:lnTo>
                            <a:pt x="1726" y="604"/>
                          </a:lnTo>
                          <a:lnTo>
                            <a:pt x="1732" y="604"/>
                          </a:lnTo>
                          <a:lnTo>
                            <a:pt x="1710" y="542"/>
                          </a:lnTo>
                          <a:lnTo>
                            <a:pt x="1704" y="542"/>
                          </a:lnTo>
                          <a:lnTo>
                            <a:pt x="1726" y="604"/>
                          </a:lnTo>
                          <a:lnTo>
                            <a:pt x="1132" y="612"/>
                          </a:lnTo>
                          <a:lnTo>
                            <a:pt x="1126" y="518"/>
                          </a:lnTo>
                          <a:lnTo>
                            <a:pt x="968" y="514"/>
                          </a:lnTo>
                          <a:lnTo>
                            <a:pt x="972" y="252"/>
                          </a:lnTo>
                          <a:lnTo>
                            <a:pt x="972" y="252"/>
                          </a:lnTo>
                          <a:lnTo>
                            <a:pt x="972" y="248"/>
                          </a:lnTo>
                          <a:lnTo>
                            <a:pt x="972" y="248"/>
                          </a:lnTo>
                          <a:lnTo>
                            <a:pt x="976" y="0"/>
                          </a:lnTo>
                          <a:lnTo>
                            <a:pt x="974" y="0"/>
                          </a:lnTo>
                          <a:lnTo>
                            <a:pt x="974" y="0"/>
                          </a:lnTo>
                          <a:lnTo>
                            <a:pt x="972" y="0"/>
                          </a:lnTo>
                          <a:lnTo>
                            <a:pt x="966" y="510"/>
                          </a:lnTo>
                          <a:lnTo>
                            <a:pt x="508" y="496"/>
                          </a:lnTo>
                          <a:lnTo>
                            <a:pt x="316" y="468"/>
                          </a:lnTo>
                          <a:lnTo>
                            <a:pt x="344" y="348"/>
                          </a:lnTo>
                          <a:lnTo>
                            <a:pt x="342" y="348"/>
                          </a:lnTo>
                          <a:lnTo>
                            <a:pt x="342" y="352"/>
                          </a:lnTo>
                          <a:lnTo>
                            <a:pt x="336" y="350"/>
                          </a:lnTo>
                          <a:lnTo>
                            <a:pt x="312" y="472"/>
                          </a:lnTo>
                          <a:lnTo>
                            <a:pt x="500" y="498"/>
                          </a:lnTo>
                          <a:lnTo>
                            <a:pt x="452" y="964"/>
                          </a:lnTo>
                          <a:lnTo>
                            <a:pt x="0" y="884"/>
                          </a:lnTo>
                          <a:lnTo>
                            <a:pt x="0" y="888"/>
                          </a:lnTo>
                          <a:lnTo>
                            <a:pt x="452" y="968"/>
                          </a:lnTo>
                          <a:lnTo>
                            <a:pt x="410" y="1672"/>
                          </a:lnTo>
                          <a:lnTo>
                            <a:pt x="418" y="1672"/>
                          </a:lnTo>
                          <a:lnTo>
                            <a:pt x="458" y="968"/>
                          </a:lnTo>
                          <a:lnTo>
                            <a:pt x="1050" y="982"/>
                          </a:lnTo>
                          <a:lnTo>
                            <a:pt x="1050" y="1050"/>
                          </a:lnTo>
                          <a:lnTo>
                            <a:pt x="1030" y="1050"/>
                          </a:lnTo>
                          <a:lnTo>
                            <a:pt x="1038" y="1610"/>
                          </a:lnTo>
                          <a:lnTo>
                            <a:pt x="672" y="1602"/>
                          </a:lnTo>
                          <a:lnTo>
                            <a:pt x="670" y="1642"/>
                          </a:lnTo>
                          <a:lnTo>
                            <a:pt x="674" y="1646"/>
                          </a:lnTo>
                          <a:lnTo>
                            <a:pt x="676" y="1648"/>
                          </a:lnTo>
                          <a:lnTo>
                            <a:pt x="676" y="1610"/>
                          </a:lnTo>
                          <a:lnTo>
                            <a:pt x="1046" y="16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6" name="Freeform 2901"/>
                    <p:cNvSpPr>
                      <a:spLocks/>
                    </p:cNvSpPr>
                    <p:nvPr/>
                  </p:nvSpPr>
                  <p:spPr bwMode="auto">
                    <a:xfrm>
                      <a:off x="3104" y="1481"/>
                      <a:ext cx="106" cy="394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136"/>
                        </a:cxn>
                        <a:cxn ang="0">
                          <a:pos x="8" y="0"/>
                        </a:cxn>
                        <a:cxn ang="0">
                          <a:pos x="0" y="2"/>
                        </a:cxn>
                        <a:cxn ang="0">
                          <a:pos x="4" y="140"/>
                        </a:cxn>
                        <a:cxn ang="0">
                          <a:pos x="98" y="394"/>
                        </a:cxn>
                        <a:cxn ang="0">
                          <a:pos x="106" y="394"/>
                        </a:cxn>
                        <a:cxn ang="0">
                          <a:pos x="12" y="136"/>
                        </a:cxn>
                      </a:cxnLst>
                      <a:rect l="0" t="0" r="r" b="b"/>
                      <a:pathLst>
                        <a:path w="106" h="394">
                          <a:moveTo>
                            <a:pt x="12" y="136"/>
                          </a:moveTo>
                          <a:lnTo>
                            <a:pt x="8" y="0"/>
                          </a:lnTo>
                          <a:lnTo>
                            <a:pt x="0" y="2"/>
                          </a:lnTo>
                          <a:lnTo>
                            <a:pt x="4" y="140"/>
                          </a:lnTo>
                          <a:lnTo>
                            <a:pt x="98" y="394"/>
                          </a:lnTo>
                          <a:lnTo>
                            <a:pt x="106" y="394"/>
                          </a:lnTo>
                          <a:lnTo>
                            <a:pt x="12" y="13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7" name="Freeform 2902"/>
                    <p:cNvSpPr>
                      <a:spLocks/>
                    </p:cNvSpPr>
                    <p:nvPr/>
                  </p:nvSpPr>
                  <p:spPr bwMode="auto">
                    <a:xfrm>
                      <a:off x="3014" y="847"/>
                      <a:ext cx="98" cy="634"/>
                    </a:xfrm>
                    <a:custGeom>
                      <a:avLst/>
                      <a:gdLst/>
                      <a:ahLst/>
                      <a:cxnLst>
                        <a:cxn ang="0">
                          <a:pos x="98" y="626"/>
                        </a:cxn>
                        <a:cxn ang="0">
                          <a:pos x="92" y="448"/>
                        </a:cxn>
                        <a:cxn ang="0">
                          <a:pos x="62" y="410"/>
                        </a:cxn>
                        <a:cxn ang="0">
                          <a:pos x="80" y="378"/>
                        </a:cxn>
                        <a:cxn ang="0">
                          <a:pos x="6" y="2"/>
                        </a:cxn>
                        <a:cxn ang="0">
                          <a:pos x="0" y="0"/>
                        </a:cxn>
                        <a:cxn ang="0">
                          <a:pos x="74" y="378"/>
                        </a:cxn>
                        <a:cxn ang="0">
                          <a:pos x="54" y="410"/>
                        </a:cxn>
                        <a:cxn ang="0">
                          <a:pos x="84" y="448"/>
                        </a:cxn>
                        <a:cxn ang="0">
                          <a:pos x="90" y="634"/>
                        </a:cxn>
                        <a:cxn ang="0">
                          <a:pos x="90" y="626"/>
                        </a:cxn>
                        <a:cxn ang="0">
                          <a:pos x="98" y="626"/>
                        </a:cxn>
                      </a:cxnLst>
                      <a:rect l="0" t="0" r="r" b="b"/>
                      <a:pathLst>
                        <a:path w="98" h="634">
                          <a:moveTo>
                            <a:pt x="98" y="626"/>
                          </a:moveTo>
                          <a:lnTo>
                            <a:pt x="92" y="448"/>
                          </a:lnTo>
                          <a:lnTo>
                            <a:pt x="62" y="410"/>
                          </a:lnTo>
                          <a:lnTo>
                            <a:pt x="80" y="378"/>
                          </a:lnTo>
                          <a:lnTo>
                            <a:pt x="6" y="2"/>
                          </a:lnTo>
                          <a:lnTo>
                            <a:pt x="0" y="0"/>
                          </a:lnTo>
                          <a:lnTo>
                            <a:pt x="74" y="378"/>
                          </a:lnTo>
                          <a:lnTo>
                            <a:pt x="54" y="410"/>
                          </a:lnTo>
                          <a:lnTo>
                            <a:pt x="84" y="448"/>
                          </a:lnTo>
                          <a:lnTo>
                            <a:pt x="90" y="634"/>
                          </a:lnTo>
                          <a:lnTo>
                            <a:pt x="90" y="626"/>
                          </a:lnTo>
                          <a:lnTo>
                            <a:pt x="98" y="6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8" name="Rectangle 29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28" y="1951"/>
                      <a:ext cx="1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99" name="Rectangle 29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34" y="2307"/>
                      <a:ext cx="4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0" name="Freeform 2905"/>
                    <p:cNvSpPr>
                      <a:spLocks/>
                    </p:cNvSpPr>
                    <p:nvPr/>
                  </p:nvSpPr>
                  <p:spPr bwMode="auto">
                    <a:xfrm>
                      <a:off x="3202" y="1875"/>
                      <a:ext cx="8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2" y="2"/>
                        </a:cxn>
                        <a:cxn ang="0">
                          <a:pos x="8" y="2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8" h="2">
                          <a:moveTo>
                            <a:pt x="0" y="0"/>
                          </a:moveTo>
                          <a:lnTo>
                            <a:pt x="2" y="2"/>
                          </a:lnTo>
                          <a:lnTo>
                            <a:pt x="8" y="2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1" name="Freeform 2906"/>
                    <p:cNvSpPr>
                      <a:spLocks/>
                    </p:cNvSpPr>
                    <p:nvPr/>
                  </p:nvSpPr>
                  <p:spPr bwMode="auto">
                    <a:xfrm>
                      <a:off x="1836" y="1681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6"/>
                        </a:cxn>
                        <a:cxn ang="0">
                          <a:pos x="6" y="2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0" y="4"/>
                          </a:moveTo>
                          <a:lnTo>
                            <a:pt x="6" y="6"/>
                          </a:lnTo>
                          <a:lnTo>
                            <a:pt x="6" y="2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2" name="Rectangle 29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72" y="1335"/>
                      <a:ext cx="2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3" name="Freeform 2908"/>
                    <p:cNvSpPr>
                      <a:spLocks/>
                    </p:cNvSpPr>
                    <p:nvPr/>
                  </p:nvSpPr>
                  <p:spPr bwMode="auto">
                    <a:xfrm>
                      <a:off x="1496" y="2219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4" y="4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4" y="4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4" name="Freeform 2909"/>
                    <p:cNvSpPr>
                      <a:spLocks/>
                    </p:cNvSpPr>
                    <p:nvPr/>
                  </p:nvSpPr>
                  <p:spPr bwMode="auto">
                    <a:xfrm>
                      <a:off x="2472" y="1581"/>
                      <a:ext cx="644" cy="62"/>
                    </a:xfrm>
                    <a:custGeom>
                      <a:avLst/>
                      <a:gdLst/>
                      <a:ahLst/>
                      <a:cxnLst>
                        <a:cxn ang="0">
                          <a:pos x="644" y="62"/>
                        </a:cxn>
                        <a:cxn ang="0">
                          <a:pos x="642" y="54"/>
                        </a:cxn>
                        <a:cxn ang="0">
                          <a:pos x="474" y="0"/>
                        </a:cxn>
                        <a:cxn ang="0">
                          <a:pos x="0" y="2"/>
                        </a:cxn>
                        <a:cxn ang="0">
                          <a:pos x="0" y="6"/>
                        </a:cxn>
                        <a:cxn ang="0">
                          <a:pos x="474" y="4"/>
                        </a:cxn>
                        <a:cxn ang="0">
                          <a:pos x="644" y="62"/>
                        </a:cxn>
                      </a:cxnLst>
                      <a:rect l="0" t="0" r="r" b="b"/>
                      <a:pathLst>
                        <a:path w="644" h="62">
                          <a:moveTo>
                            <a:pt x="644" y="62"/>
                          </a:moveTo>
                          <a:lnTo>
                            <a:pt x="642" y="54"/>
                          </a:lnTo>
                          <a:lnTo>
                            <a:pt x="474" y="0"/>
                          </a:lnTo>
                          <a:lnTo>
                            <a:pt x="0" y="2"/>
                          </a:lnTo>
                          <a:lnTo>
                            <a:pt x="0" y="6"/>
                          </a:lnTo>
                          <a:lnTo>
                            <a:pt x="474" y="4"/>
                          </a:lnTo>
                          <a:lnTo>
                            <a:pt x="644" y="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5" name="Rectangle 29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72" y="1583"/>
                      <a:ext cx="1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6" name="Freeform 2911"/>
                    <p:cNvSpPr>
                      <a:spLocks/>
                    </p:cNvSpPr>
                    <p:nvPr/>
                  </p:nvSpPr>
                  <p:spPr bwMode="auto">
                    <a:xfrm>
                      <a:off x="3896" y="1623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4"/>
                        </a:cxn>
                        <a:cxn ang="0">
                          <a:pos x="4" y="4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  <a:cxn ang="0">
                          <a:pos x="2" y="6"/>
                        </a:cxn>
                        <a:cxn ang="0">
                          <a:pos x="4" y="4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4" y="4"/>
                          </a:moveTo>
                          <a:lnTo>
                            <a:pt x="4" y="4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lnTo>
                            <a:pt x="2" y="6"/>
                          </a:lnTo>
                          <a:lnTo>
                            <a:pt x="4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7" name="Freeform 2912"/>
                    <p:cNvSpPr>
                      <a:spLocks/>
                    </p:cNvSpPr>
                    <p:nvPr/>
                  </p:nvSpPr>
                  <p:spPr bwMode="auto">
                    <a:xfrm>
                      <a:off x="3440" y="1043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4"/>
                        </a:cxn>
                        <a:cxn ang="0">
                          <a:pos x="0" y="6"/>
                        </a:cxn>
                        <a:cxn ang="0">
                          <a:pos x="4" y="6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6" y="0"/>
                          </a:moveTo>
                          <a:lnTo>
                            <a:pt x="0" y="4"/>
                          </a:lnTo>
                          <a:lnTo>
                            <a:pt x="0" y="6"/>
                          </a:lnTo>
                          <a:lnTo>
                            <a:pt x="4" y="6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8" name="Freeform 2913"/>
                    <p:cNvSpPr>
                      <a:spLocks/>
                    </p:cNvSpPr>
                    <p:nvPr/>
                  </p:nvSpPr>
                  <p:spPr bwMode="auto">
                    <a:xfrm>
                      <a:off x="3362" y="1049"/>
                      <a:ext cx="576" cy="118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30"/>
                        </a:cxn>
                        <a:cxn ang="0">
                          <a:pos x="30" y="268"/>
                        </a:cxn>
                        <a:cxn ang="0">
                          <a:pos x="168" y="352"/>
                        </a:cxn>
                        <a:cxn ang="0">
                          <a:pos x="178" y="410"/>
                        </a:cxn>
                        <a:cxn ang="0">
                          <a:pos x="194" y="484"/>
                        </a:cxn>
                        <a:cxn ang="0">
                          <a:pos x="266" y="554"/>
                        </a:cxn>
                        <a:cxn ang="0">
                          <a:pos x="274" y="610"/>
                        </a:cxn>
                        <a:cxn ang="0">
                          <a:pos x="214" y="676"/>
                        </a:cxn>
                        <a:cxn ang="0">
                          <a:pos x="234" y="716"/>
                        </a:cxn>
                        <a:cxn ang="0">
                          <a:pos x="194" y="786"/>
                        </a:cxn>
                        <a:cxn ang="0">
                          <a:pos x="194" y="816"/>
                        </a:cxn>
                        <a:cxn ang="0">
                          <a:pos x="196" y="816"/>
                        </a:cxn>
                        <a:cxn ang="0">
                          <a:pos x="196" y="820"/>
                        </a:cxn>
                        <a:cxn ang="0">
                          <a:pos x="194" y="820"/>
                        </a:cxn>
                        <a:cxn ang="0">
                          <a:pos x="194" y="834"/>
                        </a:cxn>
                        <a:cxn ang="0">
                          <a:pos x="292" y="960"/>
                        </a:cxn>
                        <a:cxn ang="0">
                          <a:pos x="324" y="960"/>
                        </a:cxn>
                        <a:cxn ang="0">
                          <a:pos x="324" y="1040"/>
                        </a:cxn>
                        <a:cxn ang="0">
                          <a:pos x="404" y="1098"/>
                        </a:cxn>
                        <a:cxn ang="0">
                          <a:pos x="434" y="1180"/>
                        </a:cxn>
                        <a:cxn ang="0">
                          <a:pos x="456" y="1136"/>
                        </a:cxn>
                        <a:cxn ang="0">
                          <a:pos x="506" y="1162"/>
                        </a:cxn>
                        <a:cxn ang="0">
                          <a:pos x="548" y="1106"/>
                        </a:cxn>
                        <a:cxn ang="0">
                          <a:pos x="560" y="1024"/>
                        </a:cxn>
                        <a:cxn ang="0">
                          <a:pos x="576" y="942"/>
                        </a:cxn>
                        <a:cxn ang="0">
                          <a:pos x="538" y="578"/>
                        </a:cxn>
                        <a:cxn ang="0">
                          <a:pos x="536" y="580"/>
                        </a:cxn>
                        <a:cxn ang="0">
                          <a:pos x="534" y="578"/>
                        </a:cxn>
                        <a:cxn ang="0">
                          <a:pos x="574" y="942"/>
                        </a:cxn>
                        <a:cxn ang="0">
                          <a:pos x="554" y="1024"/>
                        </a:cxn>
                        <a:cxn ang="0">
                          <a:pos x="546" y="1106"/>
                        </a:cxn>
                        <a:cxn ang="0">
                          <a:pos x="506" y="1158"/>
                        </a:cxn>
                        <a:cxn ang="0">
                          <a:pos x="456" y="1130"/>
                        </a:cxn>
                        <a:cxn ang="0">
                          <a:pos x="434" y="1172"/>
                        </a:cxn>
                        <a:cxn ang="0">
                          <a:pos x="406" y="1094"/>
                        </a:cxn>
                        <a:cxn ang="0">
                          <a:pos x="328" y="1040"/>
                        </a:cxn>
                        <a:cxn ang="0">
                          <a:pos x="328" y="956"/>
                        </a:cxn>
                        <a:cxn ang="0">
                          <a:pos x="294" y="956"/>
                        </a:cxn>
                        <a:cxn ang="0">
                          <a:pos x="198" y="834"/>
                        </a:cxn>
                        <a:cxn ang="0">
                          <a:pos x="198" y="786"/>
                        </a:cxn>
                        <a:cxn ang="0">
                          <a:pos x="240" y="716"/>
                        </a:cxn>
                        <a:cxn ang="0">
                          <a:pos x="220" y="676"/>
                        </a:cxn>
                        <a:cxn ang="0">
                          <a:pos x="276" y="610"/>
                        </a:cxn>
                        <a:cxn ang="0">
                          <a:pos x="268" y="550"/>
                        </a:cxn>
                        <a:cxn ang="0">
                          <a:pos x="198" y="484"/>
                        </a:cxn>
                        <a:cxn ang="0">
                          <a:pos x="170" y="350"/>
                        </a:cxn>
                        <a:cxn ang="0">
                          <a:pos x="32" y="268"/>
                        </a:cxn>
                        <a:cxn ang="0">
                          <a:pos x="4" y="134"/>
                        </a:cxn>
                        <a:cxn ang="0">
                          <a:pos x="40" y="92"/>
                        </a:cxn>
                        <a:cxn ang="0">
                          <a:pos x="82" y="0"/>
                        </a:cxn>
                        <a:cxn ang="0">
                          <a:pos x="78" y="0"/>
                        </a:cxn>
                        <a:cxn ang="0">
                          <a:pos x="40" y="88"/>
                        </a:cxn>
                        <a:cxn ang="0">
                          <a:pos x="0" y="130"/>
                        </a:cxn>
                      </a:cxnLst>
                      <a:rect l="0" t="0" r="r" b="b"/>
                      <a:pathLst>
                        <a:path w="576" h="1180">
                          <a:moveTo>
                            <a:pt x="0" y="130"/>
                          </a:moveTo>
                          <a:lnTo>
                            <a:pt x="30" y="268"/>
                          </a:lnTo>
                          <a:lnTo>
                            <a:pt x="168" y="352"/>
                          </a:lnTo>
                          <a:lnTo>
                            <a:pt x="178" y="410"/>
                          </a:lnTo>
                          <a:lnTo>
                            <a:pt x="194" y="484"/>
                          </a:lnTo>
                          <a:lnTo>
                            <a:pt x="266" y="554"/>
                          </a:lnTo>
                          <a:lnTo>
                            <a:pt x="274" y="610"/>
                          </a:lnTo>
                          <a:lnTo>
                            <a:pt x="214" y="676"/>
                          </a:lnTo>
                          <a:lnTo>
                            <a:pt x="234" y="716"/>
                          </a:lnTo>
                          <a:lnTo>
                            <a:pt x="194" y="786"/>
                          </a:lnTo>
                          <a:lnTo>
                            <a:pt x="194" y="816"/>
                          </a:lnTo>
                          <a:lnTo>
                            <a:pt x="196" y="816"/>
                          </a:lnTo>
                          <a:lnTo>
                            <a:pt x="196" y="820"/>
                          </a:lnTo>
                          <a:lnTo>
                            <a:pt x="194" y="820"/>
                          </a:lnTo>
                          <a:lnTo>
                            <a:pt x="194" y="834"/>
                          </a:lnTo>
                          <a:lnTo>
                            <a:pt x="292" y="960"/>
                          </a:lnTo>
                          <a:lnTo>
                            <a:pt x="324" y="960"/>
                          </a:lnTo>
                          <a:lnTo>
                            <a:pt x="324" y="1040"/>
                          </a:lnTo>
                          <a:lnTo>
                            <a:pt x="404" y="1098"/>
                          </a:lnTo>
                          <a:lnTo>
                            <a:pt x="434" y="1180"/>
                          </a:lnTo>
                          <a:lnTo>
                            <a:pt x="456" y="1136"/>
                          </a:lnTo>
                          <a:lnTo>
                            <a:pt x="506" y="1162"/>
                          </a:lnTo>
                          <a:lnTo>
                            <a:pt x="548" y="1106"/>
                          </a:lnTo>
                          <a:lnTo>
                            <a:pt x="560" y="1024"/>
                          </a:lnTo>
                          <a:lnTo>
                            <a:pt x="576" y="942"/>
                          </a:lnTo>
                          <a:lnTo>
                            <a:pt x="538" y="578"/>
                          </a:lnTo>
                          <a:lnTo>
                            <a:pt x="536" y="580"/>
                          </a:lnTo>
                          <a:lnTo>
                            <a:pt x="534" y="578"/>
                          </a:lnTo>
                          <a:lnTo>
                            <a:pt x="574" y="942"/>
                          </a:lnTo>
                          <a:lnTo>
                            <a:pt x="554" y="1024"/>
                          </a:lnTo>
                          <a:lnTo>
                            <a:pt x="546" y="1106"/>
                          </a:lnTo>
                          <a:lnTo>
                            <a:pt x="506" y="1158"/>
                          </a:lnTo>
                          <a:lnTo>
                            <a:pt x="456" y="1130"/>
                          </a:lnTo>
                          <a:lnTo>
                            <a:pt x="434" y="1172"/>
                          </a:lnTo>
                          <a:lnTo>
                            <a:pt x="406" y="1094"/>
                          </a:lnTo>
                          <a:lnTo>
                            <a:pt x="328" y="1040"/>
                          </a:lnTo>
                          <a:lnTo>
                            <a:pt x="328" y="956"/>
                          </a:lnTo>
                          <a:lnTo>
                            <a:pt x="294" y="956"/>
                          </a:lnTo>
                          <a:lnTo>
                            <a:pt x="198" y="834"/>
                          </a:lnTo>
                          <a:lnTo>
                            <a:pt x="198" y="786"/>
                          </a:lnTo>
                          <a:lnTo>
                            <a:pt x="240" y="716"/>
                          </a:lnTo>
                          <a:lnTo>
                            <a:pt x="220" y="676"/>
                          </a:lnTo>
                          <a:lnTo>
                            <a:pt x="276" y="610"/>
                          </a:lnTo>
                          <a:lnTo>
                            <a:pt x="268" y="550"/>
                          </a:lnTo>
                          <a:lnTo>
                            <a:pt x="198" y="484"/>
                          </a:lnTo>
                          <a:lnTo>
                            <a:pt x="170" y="350"/>
                          </a:lnTo>
                          <a:lnTo>
                            <a:pt x="32" y="268"/>
                          </a:lnTo>
                          <a:lnTo>
                            <a:pt x="4" y="134"/>
                          </a:lnTo>
                          <a:lnTo>
                            <a:pt x="40" y="92"/>
                          </a:lnTo>
                          <a:lnTo>
                            <a:pt x="82" y="0"/>
                          </a:lnTo>
                          <a:lnTo>
                            <a:pt x="78" y="0"/>
                          </a:lnTo>
                          <a:lnTo>
                            <a:pt x="40" y="88"/>
                          </a:lnTo>
                          <a:lnTo>
                            <a:pt x="0" y="13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09" name="Rectangle 29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6" y="1865"/>
                      <a:ext cx="2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0" name="Freeform 2915"/>
                    <p:cNvSpPr>
                      <a:spLocks/>
                    </p:cNvSpPr>
                    <p:nvPr/>
                  </p:nvSpPr>
                  <p:spPr bwMode="auto">
                    <a:xfrm>
                      <a:off x="3112" y="1457"/>
                      <a:ext cx="428" cy="24"/>
                    </a:xfrm>
                    <a:custGeom>
                      <a:avLst/>
                      <a:gdLst/>
                      <a:ahLst/>
                      <a:cxnLst>
                        <a:cxn ang="0">
                          <a:pos x="428" y="6"/>
                        </a:cxn>
                        <a:cxn ang="0">
                          <a:pos x="426" y="0"/>
                        </a:cxn>
                        <a:cxn ang="0">
                          <a:pos x="0" y="16"/>
                        </a:cxn>
                        <a:cxn ang="0">
                          <a:pos x="0" y="24"/>
                        </a:cxn>
                        <a:cxn ang="0">
                          <a:pos x="428" y="6"/>
                        </a:cxn>
                      </a:cxnLst>
                      <a:rect l="0" t="0" r="r" b="b"/>
                      <a:pathLst>
                        <a:path w="428" h="24">
                          <a:moveTo>
                            <a:pt x="428" y="6"/>
                          </a:moveTo>
                          <a:lnTo>
                            <a:pt x="426" y="0"/>
                          </a:lnTo>
                          <a:lnTo>
                            <a:pt x="0" y="16"/>
                          </a:lnTo>
                          <a:lnTo>
                            <a:pt x="0" y="24"/>
                          </a:lnTo>
                          <a:lnTo>
                            <a:pt x="428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1" name="Freeform 2916"/>
                    <p:cNvSpPr>
                      <a:spLocks/>
                    </p:cNvSpPr>
                    <p:nvPr/>
                  </p:nvSpPr>
                  <p:spPr bwMode="auto">
                    <a:xfrm>
                      <a:off x="3104" y="1481"/>
                      <a:ext cx="1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0" y="2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h="2">
                          <a:moveTo>
                            <a:pt x="0" y="2"/>
                          </a:moveTo>
                          <a:lnTo>
                            <a:pt x="0" y="2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2" name="Freeform 2917"/>
                    <p:cNvSpPr>
                      <a:spLocks/>
                    </p:cNvSpPr>
                    <p:nvPr/>
                  </p:nvSpPr>
                  <p:spPr bwMode="auto">
                    <a:xfrm>
                      <a:off x="3104" y="1473"/>
                      <a:ext cx="8" cy="10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0" y="8"/>
                        </a:cxn>
                        <a:cxn ang="0">
                          <a:pos x="0" y="10"/>
                        </a:cxn>
                        <a:cxn ang="0">
                          <a:pos x="8" y="8"/>
                        </a:cxn>
                        <a:cxn ang="0">
                          <a:pos x="8" y="0"/>
                        </a:cxn>
                      </a:cxnLst>
                      <a:rect l="0" t="0" r="r" b="b"/>
                      <a:pathLst>
                        <a:path w="8" h="10">
                          <a:moveTo>
                            <a:pt x="8" y="0"/>
                          </a:moveTo>
                          <a:lnTo>
                            <a:pt x="0" y="0"/>
                          </a:lnTo>
                          <a:lnTo>
                            <a:pt x="0" y="8"/>
                          </a:lnTo>
                          <a:lnTo>
                            <a:pt x="0" y="10"/>
                          </a:lnTo>
                          <a:lnTo>
                            <a:pt x="8" y="8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3" name="Freeform 2918"/>
                    <p:cNvSpPr>
                      <a:spLocks/>
                    </p:cNvSpPr>
                    <p:nvPr/>
                  </p:nvSpPr>
                  <p:spPr bwMode="auto">
                    <a:xfrm>
                      <a:off x="2474" y="1229"/>
                      <a:ext cx="61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12" y="0"/>
                        </a:cxn>
                        <a:cxn ang="0">
                          <a:pos x="0" y="2"/>
                        </a:cxn>
                        <a:cxn ang="0">
                          <a:pos x="0" y="6"/>
                        </a:cxn>
                        <a:cxn ang="0">
                          <a:pos x="610" y="4"/>
                        </a:cxn>
                        <a:cxn ang="0">
                          <a:pos x="612" y="0"/>
                        </a:cxn>
                      </a:cxnLst>
                      <a:rect l="0" t="0" r="r" b="b"/>
                      <a:pathLst>
                        <a:path w="612" h="6">
                          <a:moveTo>
                            <a:pt x="612" y="0"/>
                          </a:moveTo>
                          <a:lnTo>
                            <a:pt x="0" y="2"/>
                          </a:lnTo>
                          <a:lnTo>
                            <a:pt x="0" y="6"/>
                          </a:lnTo>
                          <a:lnTo>
                            <a:pt x="610" y="4"/>
                          </a:lnTo>
                          <a:lnTo>
                            <a:pt x="61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4" name="Rectangle 29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72" y="1231"/>
                      <a:ext cx="2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5" name="Freeform 2920"/>
                    <p:cNvSpPr>
                      <a:spLocks/>
                    </p:cNvSpPr>
                    <p:nvPr/>
                  </p:nvSpPr>
                  <p:spPr bwMode="auto">
                    <a:xfrm>
                      <a:off x="3808" y="1181"/>
                      <a:ext cx="1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4"/>
                        </a:cxn>
                        <a:cxn ang="0">
                          <a:pos x="14" y="4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  <a:cxn ang="0">
                          <a:pos x="4" y="4"/>
                        </a:cxn>
                      </a:cxnLst>
                      <a:rect l="0" t="0" r="r" b="b"/>
                      <a:pathLst>
                        <a:path w="14" h="4">
                          <a:moveTo>
                            <a:pt x="4" y="4"/>
                          </a:moveTo>
                          <a:lnTo>
                            <a:pt x="14" y="4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lnTo>
                            <a:pt x="4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6" name="Freeform 2921"/>
                    <p:cNvSpPr>
                      <a:spLocks/>
                    </p:cNvSpPr>
                    <p:nvPr/>
                  </p:nvSpPr>
                  <p:spPr bwMode="auto">
                    <a:xfrm>
                      <a:off x="3540" y="1063"/>
                      <a:ext cx="272" cy="122"/>
                    </a:xfrm>
                    <a:custGeom>
                      <a:avLst/>
                      <a:gdLst/>
                      <a:ahLst/>
                      <a:cxnLst>
                        <a:cxn ang="0">
                          <a:pos x="230" y="84"/>
                        </a:cxn>
                        <a:cxn ang="0">
                          <a:pos x="240" y="122"/>
                        </a:cxn>
                        <a:cxn ang="0">
                          <a:pos x="272" y="122"/>
                        </a:cxn>
                        <a:cxn ang="0">
                          <a:pos x="268" y="122"/>
                        </a:cxn>
                        <a:cxn ang="0">
                          <a:pos x="268" y="118"/>
                        </a:cxn>
                        <a:cxn ang="0">
                          <a:pos x="242" y="118"/>
                        </a:cxn>
                        <a:cxn ang="0">
                          <a:pos x="236" y="80"/>
                        </a:cxn>
                        <a:cxn ang="0">
                          <a:pos x="24" y="52"/>
                        </a:cxn>
                        <a:cxn ang="0">
                          <a:pos x="6" y="0"/>
                        </a:cxn>
                        <a:cxn ang="0">
                          <a:pos x="0" y="0"/>
                        </a:cxn>
                        <a:cxn ang="0">
                          <a:pos x="22" y="58"/>
                        </a:cxn>
                        <a:cxn ang="0">
                          <a:pos x="230" y="84"/>
                        </a:cxn>
                      </a:cxnLst>
                      <a:rect l="0" t="0" r="r" b="b"/>
                      <a:pathLst>
                        <a:path w="272" h="122">
                          <a:moveTo>
                            <a:pt x="230" y="84"/>
                          </a:moveTo>
                          <a:lnTo>
                            <a:pt x="240" y="122"/>
                          </a:lnTo>
                          <a:lnTo>
                            <a:pt x="272" y="122"/>
                          </a:lnTo>
                          <a:lnTo>
                            <a:pt x="268" y="122"/>
                          </a:lnTo>
                          <a:lnTo>
                            <a:pt x="268" y="118"/>
                          </a:lnTo>
                          <a:lnTo>
                            <a:pt x="242" y="118"/>
                          </a:lnTo>
                          <a:lnTo>
                            <a:pt x="236" y="80"/>
                          </a:lnTo>
                          <a:lnTo>
                            <a:pt x="24" y="52"/>
                          </a:lnTo>
                          <a:lnTo>
                            <a:pt x="6" y="0"/>
                          </a:lnTo>
                          <a:lnTo>
                            <a:pt x="0" y="0"/>
                          </a:lnTo>
                          <a:lnTo>
                            <a:pt x="22" y="58"/>
                          </a:lnTo>
                          <a:lnTo>
                            <a:pt x="230" y="8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7" name="Freeform 2922"/>
                    <p:cNvSpPr>
                      <a:spLocks/>
                    </p:cNvSpPr>
                    <p:nvPr/>
                  </p:nvSpPr>
                  <p:spPr bwMode="auto">
                    <a:xfrm>
                      <a:off x="3232" y="1939"/>
                      <a:ext cx="142" cy="762"/>
                    </a:xfrm>
                    <a:custGeom>
                      <a:avLst/>
                      <a:gdLst/>
                      <a:ahLst/>
                      <a:cxnLst>
                        <a:cxn ang="0">
                          <a:pos x="28" y="66"/>
                        </a:cxn>
                        <a:cxn ang="0">
                          <a:pos x="46" y="0"/>
                        </a:cxn>
                        <a:cxn ang="0">
                          <a:pos x="0" y="0"/>
                        </a:cxn>
                        <a:cxn ang="0">
                          <a:pos x="2" y="6"/>
                        </a:cxn>
                        <a:cxn ang="0">
                          <a:pos x="38" y="6"/>
                        </a:cxn>
                        <a:cxn ang="0">
                          <a:pos x="22" y="68"/>
                        </a:cxn>
                        <a:cxn ang="0">
                          <a:pos x="76" y="96"/>
                        </a:cxn>
                        <a:cxn ang="0">
                          <a:pos x="96" y="344"/>
                        </a:cxn>
                        <a:cxn ang="0">
                          <a:pos x="102" y="344"/>
                        </a:cxn>
                        <a:cxn ang="0">
                          <a:pos x="100" y="350"/>
                        </a:cxn>
                        <a:cxn ang="0">
                          <a:pos x="98" y="350"/>
                        </a:cxn>
                        <a:cxn ang="0">
                          <a:pos x="132" y="758"/>
                        </a:cxn>
                        <a:cxn ang="0">
                          <a:pos x="142" y="762"/>
                        </a:cxn>
                        <a:cxn ang="0">
                          <a:pos x="110" y="404"/>
                        </a:cxn>
                        <a:cxn ang="0">
                          <a:pos x="106" y="404"/>
                        </a:cxn>
                        <a:cxn ang="0">
                          <a:pos x="106" y="400"/>
                        </a:cxn>
                        <a:cxn ang="0">
                          <a:pos x="110" y="400"/>
                        </a:cxn>
                        <a:cxn ang="0">
                          <a:pos x="82" y="90"/>
                        </a:cxn>
                        <a:cxn ang="0">
                          <a:pos x="28" y="66"/>
                        </a:cxn>
                      </a:cxnLst>
                      <a:rect l="0" t="0" r="r" b="b"/>
                      <a:pathLst>
                        <a:path w="142" h="762">
                          <a:moveTo>
                            <a:pt x="28" y="66"/>
                          </a:moveTo>
                          <a:lnTo>
                            <a:pt x="46" y="0"/>
                          </a:lnTo>
                          <a:lnTo>
                            <a:pt x="0" y="0"/>
                          </a:lnTo>
                          <a:lnTo>
                            <a:pt x="2" y="6"/>
                          </a:lnTo>
                          <a:lnTo>
                            <a:pt x="38" y="6"/>
                          </a:lnTo>
                          <a:lnTo>
                            <a:pt x="22" y="68"/>
                          </a:lnTo>
                          <a:lnTo>
                            <a:pt x="76" y="96"/>
                          </a:lnTo>
                          <a:lnTo>
                            <a:pt x="96" y="344"/>
                          </a:lnTo>
                          <a:lnTo>
                            <a:pt x="102" y="344"/>
                          </a:lnTo>
                          <a:lnTo>
                            <a:pt x="100" y="350"/>
                          </a:lnTo>
                          <a:lnTo>
                            <a:pt x="98" y="350"/>
                          </a:lnTo>
                          <a:lnTo>
                            <a:pt x="132" y="758"/>
                          </a:lnTo>
                          <a:lnTo>
                            <a:pt x="142" y="762"/>
                          </a:lnTo>
                          <a:lnTo>
                            <a:pt x="110" y="404"/>
                          </a:lnTo>
                          <a:lnTo>
                            <a:pt x="106" y="404"/>
                          </a:lnTo>
                          <a:lnTo>
                            <a:pt x="106" y="400"/>
                          </a:lnTo>
                          <a:lnTo>
                            <a:pt x="110" y="400"/>
                          </a:lnTo>
                          <a:lnTo>
                            <a:pt x="82" y="90"/>
                          </a:lnTo>
                          <a:lnTo>
                            <a:pt x="28" y="6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8" name="Freeform 2923"/>
                    <p:cNvSpPr>
                      <a:spLocks/>
                    </p:cNvSpPr>
                    <p:nvPr/>
                  </p:nvSpPr>
                  <p:spPr bwMode="auto">
                    <a:xfrm>
                      <a:off x="3364" y="2697"/>
                      <a:ext cx="10" cy="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10" y="8"/>
                        </a:cxn>
                        <a:cxn ang="0">
                          <a:pos x="10" y="4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10" h="8">
                          <a:moveTo>
                            <a:pt x="0" y="4"/>
                          </a:moveTo>
                          <a:lnTo>
                            <a:pt x="10" y="8"/>
                          </a:lnTo>
                          <a:lnTo>
                            <a:pt x="10" y="4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19" name="Freeform 2924"/>
                    <p:cNvSpPr>
                      <a:spLocks/>
                    </p:cNvSpPr>
                    <p:nvPr/>
                  </p:nvSpPr>
                  <p:spPr bwMode="auto">
                    <a:xfrm>
                      <a:off x="3328" y="2283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0"/>
                        </a:cxn>
                        <a:cxn ang="0">
                          <a:pos x="2" y="6"/>
                        </a:cxn>
                        <a:cxn ang="0">
                          <a:pos x="4" y="6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6" y="0"/>
                          </a:moveTo>
                          <a:lnTo>
                            <a:pt x="0" y="0"/>
                          </a:lnTo>
                          <a:lnTo>
                            <a:pt x="2" y="6"/>
                          </a:lnTo>
                          <a:lnTo>
                            <a:pt x="4" y="6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0" name="Freeform 2925"/>
                    <p:cNvSpPr>
                      <a:spLocks/>
                    </p:cNvSpPr>
                    <p:nvPr/>
                  </p:nvSpPr>
                  <p:spPr bwMode="auto">
                    <a:xfrm>
                      <a:off x="3226" y="1939"/>
                      <a:ext cx="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6"/>
                        </a:cxn>
                        <a:cxn ang="0">
                          <a:pos x="8" y="6"/>
                        </a:cxn>
                        <a:cxn ang="0">
                          <a:pos x="6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0" y="0"/>
                          </a:moveTo>
                          <a:lnTo>
                            <a:pt x="0" y="6"/>
                          </a:lnTo>
                          <a:lnTo>
                            <a:pt x="8" y="6"/>
                          </a:lnTo>
                          <a:lnTo>
                            <a:pt x="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1" name="Freeform 2926"/>
                    <p:cNvSpPr>
                      <a:spLocks/>
                    </p:cNvSpPr>
                    <p:nvPr/>
                  </p:nvSpPr>
                  <p:spPr bwMode="auto">
                    <a:xfrm>
                      <a:off x="5076" y="1971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4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  <a:cxn ang="0">
                          <a:pos x="4" y="4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4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lnTo>
                            <a:pt x="4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2" name="Freeform 2927"/>
                    <p:cNvSpPr>
                      <a:spLocks/>
                    </p:cNvSpPr>
                    <p:nvPr/>
                  </p:nvSpPr>
                  <p:spPr bwMode="auto">
                    <a:xfrm>
                      <a:off x="3342" y="1971"/>
                      <a:ext cx="1736" cy="412"/>
                    </a:xfrm>
                    <a:custGeom>
                      <a:avLst/>
                      <a:gdLst/>
                      <a:ahLst/>
                      <a:cxnLst>
                        <a:cxn ang="0">
                          <a:pos x="1024" y="202"/>
                        </a:cxn>
                        <a:cxn ang="0">
                          <a:pos x="1022" y="206"/>
                        </a:cxn>
                        <a:cxn ang="0">
                          <a:pos x="1014" y="210"/>
                        </a:cxn>
                        <a:cxn ang="0">
                          <a:pos x="1018" y="204"/>
                        </a:cxn>
                        <a:cxn ang="0">
                          <a:pos x="756" y="258"/>
                        </a:cxn>
                        <a:cxn ang="0">
                          <a:pos x="476" y="304"/>
                        </a:cxn>
                        <a:cxn ang="0">
                          <a:pos x="454" y="308"/>
                        </a:cxn>
                        <a:cxn ang="0">
                          <a:pos x="454" y="402"/>
                        </a:cxn>
                        <a:cxn ang="0">
                          <a:pos x="374" y="408"/>
                        </a:cxn>
                        <a:cxn ang="0">
                          <a:pos x="390" y="360"/>
                        </a:cxn>
                        <a:cxn ang="0">
                          <a:pos x="0" y="368"/>
                        </a:cxn>
                        <a:cxn ang="0">
                          <a:pos x="0" y="372"/>
                        </a:cxn>
                        <a:cxn ang="0">
                          <a:pos x="384" y="364"/>
                        </a:cxn>
                        <a:cxn ang="0">
                          <a:pos x="366" y="412"/>
                        </a:cxn>
                        <a:cxn ang="0">
                          <a:pos x="450" y="406"/>
                        </a:cxn>
                        <a:cxn ang="0">
                          <a:pos x="450" y="404"/>
                        </a:cxn>
                        <a:cxn ang="0">
                          <a:pos x="454" y="404"/>
                        </a:cxn>
                        <a:cxn ang="0">
                          <a:pos x="454" y="406"/>
                        </a:cxn>
                        <a:cxn ang="0">
                          <a:pos x="456" y="406"/>
                        </a:cxn>
                        <a:cxn ang="0">
                          <a:pos x="456" y="310"/>
                        </a:cxn>
                        <a:cxn ang="0">
                          <a:pos x="478" y="310"/>
                        </a:cxn>
                        <a:cxn ang="0">
                          <a:pos x="756" y="264"/>
                        </a:cxn>
                        <a:cxn ang="0">
                          <a:pos x="1186" y="176"/>
                        </a:cxn>
                        <a:cxn ang="0">
                          <a:pos x="1186" y="176"/>
                        </a:cxn>
                        <a:cxn ang="0">
                          <a:pos x="1188" y="174"/>
                        </a:cxn>
                        <a:cxn ang="0">
                          <a:pos x="1192" y="172"/>
                        </a:cxn>
                        <a:cxn ang="0">
                          <a:pos x="1190" y="174"/>
                        </a:cxn>
                        <a:cxn ang="0">
                          <a:pos x="1736" y="4"/>
                        </a:cxn>
                        <a:cxn ang="0">
                          <a:pos x="1734" y="0"/>
                        </a:cxn>
                        <a:cxn ang="0">
                          <a:pos x="1188" y="172"/>
                        </a:cxn>
                        <a:cxn ang="0">
                          <a:pos x="1024" y="202"/>
                        </a:cxn>
                      </a:cxnLst>
                      <a:rect l="0" t="0" r="r" b="b"/>
                      <a:pathLst>
                        <a:path w="1736" h="412">
                          <a:moveTo>
                            <a:pt x="1024" y="202"/>
                          </a:moveTo>
                          <a:lnTo>
                            <a:pt x="1022" y="206"/>
                          </a:lnTo>
                          <a:lnTo>
                            <a:pt x="1014" y="210"/>
                          </a:lnTo>
                          <a:lnTo>
                            <a:pt x="1018" y="204"/>
                          </a:lnTo>
                          <a:lnTo>
                            <a:pt x="756" y="258"/>
                          </a:lnTo>
                          <a:lnTo>
                            <a:pt x="476" y="304"/>
                          </a:lnTo>
                          <a:lnTo>
                            <a:pt x="454" y="308"/>
                          </a:lnTo>
                          <a:lnTo>
                            <a:pt x="454" y="402"/>
                          </a:lnTo>
                          <a:lnTo>
                            <a:pt x="374" y="408"/>
                          </a:lnTo>
                          <a:lnTo>
                            <a:pt x="390" y="360"/>
                          </a:lnTo>
                          <a:lnTo>
                            <a:pt x="0" y="368"/>
                          </a:lnTo>
                          <a:lnTo>
                            <a:pt x="0" y="372"/>
                          </a:lnTo>
                          <a:lnTo>
                            <a:pt x="384" y="364"/>
                          </a:lnTo>
                          <a:lnTo>
                            <a:pt x="366" y="412"/>
                          </a:lnTo>
                          <a:lnTo>
                            <a:pt x="450" y="406"/>
                          </a:lnTo>
                          <a:lnTo>
                            <a:pt x="450" y="404"/>
                          </a:lnTo>
                          <a:lnTo>
                            <a:pt x="454" y="404"/>
                          </a:lnTo>
                          <a:lnTo>
                            <a:pt x="454" y="406"/>
                          </a:lnTo>
                          <a:lnTo>
                            <a:pt x="456" y="406"/>
                          </a:lnTo>
                          <a:lnTo>
                            <a:pt x="456" y="310"/>
                          </a:lnTo>
                          <a:lnTo>
                            <a:pt x="478" y="310"/>
                          </a:lnTo>
                          <a:lnTo>
                            <a:pt x="756" y="264"/>
                          </a:lnTo>
                          <a:lnTo>
                            <a:pt x="1186" y="176"/>
                          </a:lnTo>
                          <a:lnTo>
                            <a:pt x="1186" y="176"/>
                          </a:lnTo>
                          <a:lnTo>
                            <a:pt x="1188" y="174"/>
                          </a:lnTo>
                          <a:lnTo>
                            <a:pt x="1192" y="172"/>
                          </a:lnTo>
                          <a:lnTo>
                            <a:pt x="1190" y="174"/>
                          </a:lnTo>
                          <a:lnTo>
                            <a:pt x="1736" y="4"/>
                          </a:lnTo>
                          <a:lnTo>
                            <a:pt x="1734" y="0"/>
                          </a:lnTo>
                          <a:lnTo>
                            <a:pt x="1188" y="172"/>
                          </a:lnTo>
                          <a:lnTo>
                            <a:pt x="1024" y="20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3" name="Freeform 2928"/>
                    <p:cNvSpPr>
                      <a:spLocks/>
                    </p:cNvSpPr>
                    <p:nvPr/>
                  </p:nvSpPr>
                  <p:spPr bwMode="auto">
                    <a:xfrm>
                      <a:off x="4528" y="2143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2" y="2"/>
                        </a:cxn>
                        <a:cxn ang="0">
                          <a:pos x="0" y="4"/>
                        </a:cxn>
                        <a:cxn ang="0">
                          <a:pos x="4" y="2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6" y="0"/>
                          </a:moveTo>
                          <a:lnTo>
                            <a:pt x="2" y="2"/>
                          </a:lnTo>
                          <a:lnTo>
                            <a:pt x="0" y="4"/>
                          </a:lnTo>
                          <a:lnTo>
                            <a:pt x="4" y="2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4" name="Freeform 2929"/>
                    <p:cNvSpPr>
                      <a:spLocks/>
                    </p:cNvSpPr>
                    <p:nvPr/>
                  </p:nvSpPr>
                  <p:spPr bwMode="auto">
                    <a:xfrm>
                      <a:off x="4356" y="2173"/>
                      <a:ext cx="10" cy="8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2"/>
                        </a:cxn>
                        <a:cxn ang="0">
                          <a:pos x="0" y="8"/>
                        </a:cxn>
                        <a:cxn ang="0">
                          <a:pos x="8" y="4"/>
                        </a:cxn>
                        <a:cxn ang="0">
                          <a:pos x="10" y="0"/>
                        </a:cxn>
                        <a:cxn ang="0">
                          <a:pos x="10" y="0"/>
                        </a:cxn>
                        <a:cxn ang="0">
                          <a:pos x="4" y="2"/>
                        </a:cxn>
                      </a:cxnLst>
                      <a:rect l="0" t="0" r="r" b="b"/>
                      <a:pathLst>
                        <a:path w="10" h="8">
                          <a:moveTo>
                            <a:pt x="4" y="2"/>
                          </a:moveTo>
                          <a:lnTo>
                            <a:pt x="0" y="8"/>
                          </a:lnTo>
                          <a:lnTo>
                            <a:pt x="8" y="4"/>
                          </a:lnTo>
                          <a:lnTo>
                            <a:pt x="10" y="0"/>
                          </a:lnTo>
                          <a:lnTo>
                            <a:pt x="10" y="0"/>
                          </a:lnTo>
                          <a:lnTo>
                            <a:pt x="4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5" name="Rectangle 29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38" y="2339"/>
                      <a:ext cx="4" cy="4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6" name="Freeform 2931"/>
                    <p:cNvSpPr>
                      <a:spLocks/>
                    </p:cNvSpPr>
                    <p:nvPr/>
                  </p:nvSpPr>
                  <p:spPr bwMode="auto">
                    <a:xfrm>
                      <a:off x="4880" y="2389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6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2" y="6"/>
                          </a:move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0" y="6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7" name="Freeform 2932"/>
                    <p:cNvSpPr>
                      <a:spLocks/>
                    </p:cNvSpPr>
                    <p:nvPr/>
                  </p:nvSpPr>
                  <p:spPr bwMode="auto">
                    <a:xfrm>
                      <a:off x="3904" y="3041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2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4"/>
                          </a:moveTo>
                          <a:lnTo>
                            <a:pt x="6" y="2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8" name="Freeform 2933"/>
                    <p:cNvSpPr>
                      <a:spLocks/>
                    </p:cNvSpPr>
                    <p:nvPr/>
                  </p:nvSpPr>
                  <p:spPr bwMode="auto">
                    <a:xfrm>
                      <a:off x="3418" y="2285"/>
                      <a:ext cx="1464" cy="756"/>
                    </a:xfrm>
                    <a:custGeom>
                      <a:avLst/>
                      <a:gdLst/>
                      <a:ahLst/>
                      <a:cxnLst>
                        <a:cxn ang="0">
                          <a:pos x="1250" y="34"/>
                        </a:cxn>
                        <a:cxn ang="0">
                          <a:pos x="1218" y="0"/>
                        </a:cxn>
                        <a:cxn ang="0">
                          <a:pos x="968" y="98"/>
                        </a:cxn>
                        <a:cxn ang="0">
                          <a:pos x="906" y="108"/>
                        </a:cxn>
                        <a:cxn ang="0">
                          <a:pos x="906" y="108"/>
                        </a:cxn>
                        <a:cxn ang="0">
                          <a:pos x="900" y="112"/>
                        </a:cxn>
                        <a:cxn ang="0">
                          <a:pos x="902" y="108"/>
                        </a:cxn>
                        <a:cxn ang="0">
                          <a:pos x="554" y="166"/>
                        </a:cxn>
                        <a:cxn ang="0">
                          <a:pos x="348" y="186"/>
                        </a:cxn>
                        <a:cxn ang="0">
                          <a:pos x="378" y="92"/>
                        </a:cxn>
                        <a:cxn ang="0">
                          <a:pos x="374" y="92"/>
                        </a:cxn>
                        <a:cxn ang="0">
                          <a:pos x="270" y="410"/>
                        </a:cxn>
                        <a:cxn ang="0">
                          <a:pos x="280" y="450"/>
                        </a:cxn>
                        <a:cxn ang="0">
                          <a:pos x="0" y="470"/>
                        </a:cxn>
                        <a:cxn ang="0">
                          <a:pos x="0" y="474"/>
                        </a:cxn>
                        <a:cxn ang="0">
                          <a:pos x="280" y="454"/>
                        </a:cxn>
                        <a:cxn ang="0">
                          <a:pos x="310" y="544"/>
                        </a:cxn>
                        <a:cxn ang="0">
                          <a:pos x="276" y="694"/>
                        </a:cxn>
                        <a:cxn ang="0">
                          <a:pos x="448" y="684"/>
                        </a:cxn>
                        <a:cxn ang="0">
                          <a:pos x="486" y="756"/>
                        </a:cxn>
                        <a:cxn ang="0">
                          <a:pos x="490" y="756"/>
                        </a:cxn>
                        <a:cxn ang="0">
                          <a:pos x="452" y="678"/>
                        </a:cxn>
                        <a:cxn ang="0">
                          <a:pos x="280" y="692"/>
                        </a:cxn>
                        <a:cxn ang="0">
                          <a:pos x="312" y="542"/>
                        </a:cxn>
                        <a:cxn ang="0">
                          <a:pos x="274" y="410"/>
                        </a:cxn>
                        <a:cxn ang="0">
                          <a:pos x="348" y="192"/>
                        </a:cxn>
                        <a:cxn ang="0">
                          <a:pos x="552" y="170"/>
                        </a:cxn>
                        <a:cxn ang="0">
                          <a:pos x="780" y="134"/>
                        </a:cxn>
                        <a:cxn ang="0">
                          <a:pos x="780" y="132"/>
                        </a:cxn>
                        <a:cxn ang="0">
                          <a:pos x="786" y="130"/>
                        </a:cxn>
                        <a:cxn ang="0">
                          <a:pos x="786" y="132"/>
                        </a:cxn>
                        <a:cxn ang="0">
                          <a:pos x="968" y="102"/>
                        </a:cxn>
                        <a:cxn ang="0">
                          <a:pos x="1218" y="6"/>
                        </a:cxn>
                        <a:cxn ang="0">
                          <a:pos x="1248" y="38"/>
                        </a:cxn>
                        <a:cxn ang="0">
                          <a:pos x="1330" y="22"/>
                        </a:cxn>
                        <a:cxn ang="0">
                          <a:pos x="1462" y="110"/>
                        </a:cxn>
                        <a:cxn ang="0">
                          <a:pos x="1464" y="104"/>
                        </a:cxn>
                        <a:cxn ang="0">
                          <a:pos x="1330" y="16"/>
                        </a:cxn>
                        <a:cxn ang="0">
                          <a:pos x="1250" y="34"/>
                        </a:cxn>
                      </a:cxnLst>
                      <a:rect l="0" t="0" r="r" b="b"/>
                      <a:pathLst>
                        <a:path w="1464" h="756">
                          <a:moveTo>
                            <a:pt x="1250" y="34"/>
                          </a:moveTo>
                          <a:lnTo>
                            <a:pt x="1218" y="0"/>
                          </a:lnTo>
                          <a:lnTo>
                            <a:pt x="968" y="98"/>
                          </a:lnTo>
                          <a:lnTo>
                            <a:pt x="906" y="108"/>
                          </a:lnTo>
                          <a:lnTo>
                            <a:pt x="906" y="108"/>
                          </a:lnTo>
                          <a:lnTo>
                            <a:pt x="900" y="112"/>
                          </a:lnTo>
                          <a:lnTo>
                            <a:pt x="902" y="108"/>
                          </a:lnTo>
                          <a:lnTo>
                            <a:pt x="554" y="166"/>
                          </a:lnTo>
                          <a:lnTo>
                            <a:pt x="348" y="186"/>
                          </a:lnTo>
                          <a:lnTo>
                            <a:pt x="378" y="92"/>
                          </a:lnTo>
                          <a:lnTo>
                            <a:pt x="374" y="92"/>
                          </a:lnTo>
                          <a:lnTo>
                            <a:pt x="270" y="410"/>
                          </a:lnTo>
                          <a:lnTo>
                            <a:pt x="280" y="450"/>
                          </a:lnTo>
                          <a:lnTo>
                            <a:pt x="0" y="470"/>
                          </a:lnTo>
                          <a:lnTo>
                            <a:pt x="0" y="474"/>
                          </a:lnTo>
                          <a:lnTo>
                            <a:pt x="280" y="454"/>
                          </a:lnTo>
                          <a:lnTo>
                            <a:pt x="310" y="544"/>
                          </a:lnTo>
                          <a:lnTo>
                            <a:pt x="276" y="694"/>
                          </a:lnTo>
                          <a:lnTo>
                            <a:pt x="448" y="684"/>
                          </a:lnTo>
                          <a:lnTo>
                            <a:pt x="486" y="756"/>
                          </a:lnTo>
                          <a:lnTo>
                            <a:pt x="490" y="756"/>
                          </a:lnTo>
                          <a:lnTo>
                            <a:pt x="452" y="678"/>
                          </a:lnTo>
                          <a:lnTo>
                            <a:pt x="280" y="692"/>
                          </a:lnTo>
                          <a:lnTo>
                            <a:pt x="312" y="542"/>
                          </a:lnTo>
                          <a:lnTo>
                            <a:pt x="274" y="410"/>
                          </a:lnTo>
                          <a:lnTo>
                            <a:pt x="348" y="192"/>
                          </a:lnTo>
                          <a:lnTo>
                            <a:pt x="552" y="170"/>
                          </a:lnTo>
                          <a:lnTo>
                            <a:pt x="780" y="134"/>
                          </a:lnTo>
                          <a:lnTo>
                            <a:pt x="780" y="132"/>
                          </a:lnTo>
                          <a:lnTo>
                            <a:pt x="786" y="130"/>
                          </a:lnTo>
                          <a:lnTo>
                            <a:pt x="786" y="132"/>
                          </a:lnTo>
                          <a:lnTo>
                            <a:pt x="968" y="102"/>
                          </a:lnTo>
                          <a:lnTo>
                            <a:pt x="1218" y="6"/>
                          </a:lnTo>
                          <a:lnTo>
                            <a:pt x="1248" y="38"/>
                          </a:lnTo>
                          <a:lnTo>
                            <a:pt x="1330" y="22"/>
                          </a:lnTo>
                          <a:lnTo>
                            <a:pt x="1462" y="110"/>
                          </a:lnTo>
                          <a:lnTo>
                            <a:pt x="1464" y="104"/>
                          </a:lnTo>
                          <a:lnTo>
                            <a:pt x="1330" y="16"/>
                          </a:lnTo>
                          <a:lnTo>
                            <a:pt x="1250" y="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29" name="Rectangle 29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0" y="2759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0" name="Freeform 2935"/>
                    <p:cNvSpPr>
                      <a:spLocks/>
                    </p:cNvSpPr>
                    <p:nvPr/>
                  </p:nvSpPr>
                  <p:spPr bwMode="auto">
                    <a:xfrm>
                      <a:off x="4318" y="2393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0"/>
                        </a:cxn>
                        <a:cxn ang="0">
                          <a:pos x="6" y="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4"/>
                          </a:moveTo>
                          <a:lnTo>
                            <a:pt x="6" y="0"/>
                          </a:lnTo>
                          <a:lnTo>
                            <a:pt x="6" y="0"/>
                          </a:lnTo>
                          <a:lnTo>
                            <a:pt x="2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1" name="Freeform 2936"/>
                    <p:cNvSpPr>
                      <a:spLocks/>
                    </p:cNvSpPr>
                    <p:nvPr/>
                  </p:nvSpPr>
                  <p:spPr bwMode="auto">
                    <a:xfrm>
                      <a:off x="3410" y="2755"/>
                      <a:ext cx="8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0" y="4"/>
                        </a:cxn>
                        <a:cxn ang="0">
                          <a:pos x="8" y="4"/>
                        </a:cxn>
                        <a:cxn ang="0">
                          <a:pos x="8" y="0"/>
                        </a:cxn>
                        <a:cxn ang="0">
                          <a:pos x="0" y="0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8" h="4">
                          <a:moveTo>
                            <a:pt x="0" y="4"/>
                          </a:moveTo>
                          <a:lnTo>
                            <a:pt x="0" y="4"/>
                          </a:lnTo>
                          <a:lnTo>
                            <a:pt x="8" y="4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2" name="Rectangle 29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92" y="2375"/>
                      <a:ext cx="4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3" name="Freeform 2938"/>
                    <p:cNvSpPr>
                      <a:spLocks/>
                    </p:cNvSpPr>
                    <p:nvPr/>
                  </p:nvSpPr>
                  <p:spPr bwMode="auto">
                    <a:xfrm>
                      <a:off x="4106" y="2997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"/>
                        </a:cxn>
                        <a:cxn ang="0">
                          <a:pos x="6" y="4"/>
                        </a:cxn>
                        <a:cxn ang="0">
                          <a:pos x="4" y="0"/>
                        </a:cxn>
                        <a:cxn ang="0">
                          <a:pos x="0" y="2"/>
                        </a:cxn>
                        <a:cxn ang="0">
                          <a:pos x="0" y="4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0" y="4"/>
                          </a:moveTo>
                          <a:lnTo>
                            <a:pt x="6" y="4"/>
                          </a:lnTo>
                          <a:lnTo>
                            <a:pt x="4" y="0"/>
                          </a:lnTo>
                          <a:lnTo>
                            <a:pt x="0" y="2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4" name="Freeform 2939"/>
                    <p:cNvSpPr>
                      <a:spLocks/>
                    </p:cNvSpPr>
                    <p:nvPr/>
                  </p:nvSpPr>
                  <p:spPr bwMode="auto">
                    <a:xfrm>
                      <a:off x="4062" y="2417"/>
                      <a:ext cx="668" cy="582"/>
                    </a:xfrm>
                    <a:custGeom>
                      <a:avLst/>
                      <a:gdLst/>
                      <a:ahLst/>
                      <a:cxnLst>
                        <a:cxn ang="0">
                          <a:pos x="278" y="474"/>
                        </a:cxn>
                        <a:cxn ang="0">
                          <a:pos x="280" y="486"/>
                        </a:cxn>
                        <a:cxn ang="0">
                          <a:pos x="302" y="516"/>
                        </a:cxn>
                        <a:cxn ang="0">
                          <a:pos x="562" y="474"/>
                        </a:cxn>
                        <a:cxn ang="0">
                          <a:pos x="604" y="488"/>
                        </a:cxn>
                        <a:cxn ang="0">
                          <a:pos x="604" y="438"/>
                        </a:cxn>
                        <a:cxn ang="0">
                          <a:pos x="668" y="438"/>
                        </a:cxn>
                        <a:cxn ang="0">
                          <a:pos x="668" y="430"/>
                        </a:cxn>
                        <a:cxn ang="0">
                          <a:pos x="598" y="432"/>
                        </a:cxn>
                        <a:cxn ang="0">
                          <a:pos x="598" y="480"/>
                        </a:cxn>
                        <a:cxn ang="0">
                          <a:pos x="564" y="468"/>
                        </a:cxn>
                        <a:cxn ang="0">
                          <a:pos x="302" y="510"/>
                        </a:cxn>
                        <a:cxn ang="0">
                          <a:pos x="284" y="486"/>
                        </a:cxn>
                        <a:cxn ang="0">
                          <a:pos x="262" y="330"/>
                        </a:cxn>
                        <a:cxn ang="0">
                          <a:pos x="142" y="0"/>
                        </a:cxn>
                        <a:cxn ang="0">
                          <a:pos x="136" y="2"/>
                        </a:cxn>
                        <a:cxn ang="0">
                          <a:pos x="260" y="332"/>
                        </a:cxn>
                        <a:cxn ang="0">
                          <a:pos x="278" y="468"/>
                        </a:cxn>
                        <a:cxn ang="0">
                          <a:pos x="0" y="492"/>
                        </a:cxn>
                        <a:cxn ang="0">
                          <a:pos x="44" y="582"/>
                        </a:cxn>
                        <a:cxn ang="0">
                          <a:pos x="48" y="580"/>
                        </a:cxn>
                        <a:cxn ang="0">
                          <a:pos x="4" y="494"/>
                        </a:cxn>
                        <a:cxn ang="0">
                          <a:pos x="278" y="474"/>
                        </a:cxn>
                      </a:cxnLst>
                      <a:rect l="0" t="0" r="r" b="b"/>
                      <a:pathLst>
                        <a:path w="668" h="582">
                          <a:moveTo>
                            <a:pt x="278" y="474"/>
                          </a:moveTo>
                          <a:lnTo>
                            <a:pt x="280" y="486"/>
                          </a:lnTo>
                          <a:lnTo>
                            <a:pt x="302" y="516"/>
                          </a:lnTo>
                          <a:lnTo>
                            <a:pt x="562" y="474"/>
                          </a:lnTo>
                          <a:lnTo>
                            <a:pt x="604" y="488"/>
                          </a:lnTo>
                          <a:lnTo>
                            <a:pt x="604" y="438"/>
                          </a:lnTo>
                          <a:lnTo>
                            <a:pt x="668" y="438"/>
                          </a:lnTo>
                          <a:lnTo>
                            <a:pt x="668" y="430"/>
                          </a:lnTo>
                          <a:lnTo>
                            <a:pt x="598" y="432"/>
                          </a:lnTo>
                          <a:lnTo>
                            <a:pt x="598" y="480"/>
                          </a:lnTo>
                          <a:lnTo>
                            <a:pt x="564" y="468"/>
                          </a:lnTo>
                          <a:lnTo>
                            <a:pt x="302" y="510"/>
                          </a:lnTo>
                          <a:lnTo>
                            <a:pt x="284" y="486"/>
                          </a:lnTo>
                          <a:lnTo>
                            <a:pt x="262" y="330"/>
                          </a:lnTo>
                          <a:lnTo>
                            <a:pt x="142" y="0"/>
                          </a:lnTo>
                          <a:lnTo>
                            <a:pt x="136" y="2"/>
                          </a:lnTo>
                          <a:lnTo>
                            <a:pt x="260" y="332"/>
                          </a:lnTo>
                          <a:lnTo>
                            <a:pt x="278" y="468"/>
                          </a:lnTo>
                          <a:lnTo>
                            <a:pt x="0" y="492"/>
                          </a:lnTo>
                          <a:lnTo>
                            <a:pt x="44" y="582"/>
                          </a:lnTo>
                          <a:lnTo>
                            <a:pt x="48" y="580"/>
                          </a:lnTo>
                          <a:lnTo>
                            <a:pt x="4" y="494"/>
                          </a:lnTo>
                          <a:lnTo>
                            <a:pt x="278" y="47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5" name="Freeform 2940"/>
                    <p:cNvSpPr>
                      <a:spLocks/>
                    </p:cNvSpPr>
                    <p:nvPr/>
                  </p:nvSpPr>
                  <p:spPr bwMode="auto">
                    <a:xfrm>
                      <a:off x="4198" y="2415"/>
                      <a:ext cx="6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2"/>
                        </a:cxn>
                        <a:cxn ang="0">
                          <a:pos x="0" y="4"/>
                        </a:cxn>
                        <a:cxn ang="0">
                          <a:pos x="6" y="2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6" h="4">
                          <a:moveTo>
                            <a:pt x="6" y="0"/>
                          </a:moveTo>
                          <a:lnTo>
                            <a:pt x="0" y="2"/>
                          </a:lnTo>
                          <a:lnTo>
                            <a:pt x="0" y="4"/>
                          </a:lnTo>
                          <a:lnTo>
                            <a:pt x="6" y="2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6" name="Freeform 2941"/>
                    <p:cNvSpPr>
                      <a:spLocks/>
                    </p:cNvSpPr>
                    <p:nvPr/>
                  </p:nvSpPr>
                  <p:spPr bwMode="auto">
                    <a:xfrm>
                      <a:off x="4750" y="2669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4" y="2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2" y="6"/>
                          </a:moveTo>
                          <a:lnTo>
                            <a:pt x="4" y="2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7" name="Freeform 2942"/>
                    <p:cNvSpPr>
                      <a:spLocks/>
                    </p:cNvSpPr>
                    <p:nvPr/>
                  </p:nvSpPr>
                  <p:spPr bwMode="auto">
                    <a:xfrm>
                      <a:off x="4436" y="2359"/>
                      <a:ext cx="316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54" y="50"/>
                        </a:cxn>
                        <a:cxn ang="0">
                          <a:pos x="6" y="54"/>
                        </a:cxn>
                        <a:cxn ang="0">
                          <a:pos x="28" y="0"/>
                        </a:cxn>
                        <a:cxn ang="0">
                          <a:pos x="22" y="2"/>
                        </a:cxn>
                        <a:cxn ang="0">
                          <a:pos x="0" y="56"/>
                        </a:cxn>
                        <a:cxn ang="0">
                          <a:pos x="52" y="54"/>
                        </a:cxn>
                        <a:cxn ang="0">
                          <a:pos x="52" y="88"/>
                        </a:cxn>
                        <a:cxn ang="0">
                          <a:pos x="314" y="312"/>
                        </a:cxn>
                        <a:cxn ang="0">
                          <a:pos x="316" y="310"/>
                        </a:cxn>
                        <a:cxn ang="0">
                          <a:pos x="54" y="86"/>
                        </a:cxn>
                        <a:cxn ang="0">
                          <a:pos x="54" y="50"/>
                        </a:cxn>
                      </a:cxnLst>
                      <a:rect l="0" t="0" r="r" b="b"/>
                      <a:pathLst>
                        <a:path w="316" h="312">
                          <a:moveTo>
                            <a:pt x="54" y="50"/>
                          </a:moveTo>
                          <a:lnTo>
                            <a:pt x="6" y="54"/>
                          </a:lnTo>
                          <a:lnTo>
                            <a:pt x="28" y="0"/>
                          </a:lnTo>
                          <a:lnTo>
                            <a:pt x="22" y="2"/>
                          </a:lnTo>
                          <a:lnTo>
                            <a:pt x="0" y="56"/>
                          </a:lnTo>
                          <a:lnTo>
                            <a:pt x="52" y="54"/>
                          </a:lnTo>
                          <a:lnTo>
                            <a:pt x="52" y="88"/>
                          </a:lnTo>
                          <a:lnTo>
                            <a:pt x="314" y="312"/>
                          </a:lnTo>
                          <a:lnTo>
                            <a:pt x="316" y="310"/>
                          </a:lnTo>
                          <a:lnTo>
                            <a:pt x="54" y="86"/>
                          </a:lnTo>
                          <a:lnTo>
                            <a:pt x="54" y="5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8" name="Freeform 2943"/>
                    <p:cNvSpPr>
                      <a:spLocks/>
                    </p:cNvSpPr>
                    <p:nvPr/>
                  </p:nvSpPr>
                  <p:spPr bwMode="auto">
                    <a:xfrm>
                      <a:off x="4258" y="1551"/>
                      <a:ext cx="1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2"/>
                        </a:cxn>
                        <a:cxn ang="0">
                          <a:pos x="6" y="0"/>
                        </a:cxn>
                        <a:cxn ang="0">
                          <a:pos x="0" y="2"/>
                        </a:cxn>
                        <a:cxn ang="0">
                          <a:pos x="6" y="4"/>
                        </a:cxn>
                        <a:cxn ang="0">
                          <a:pos x="12" y="2"/>
                        </a:cxn>
                      </a:cxnLst>
                      <a:rect l="0" t="0" r="r" b="b"/>
                      <a:pathLst>
                        <a:path w="12" h="4">
                          <a:moveTo>
                            <a:pt x="12" y="2"/>
                          </a:moveTo>
                          <a:lnTo>
                            <a:pt x="6" y="0"/>
                          </a:lnTo>
                          <a:lnTo>
                            <a:pt x="0" y="2"/>
                          </a:lnTo>
                          <a:lnTo>
                            <a:pt x="6" y="4"/>
                          </a:lnTo>
                          <a:lnTo>
                            <a:pt x="1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39" name="Freeform 2944"/>
                    <p:cNvSpPr>
                      <a:spLocks/>
                    </p:cNvSpPr>
                    <p:nvPr/>
                  </p:nvSpPr>
                  <p:spPr bwMode="auto">
                    <a:xfrm>
                      <a:off x="3924" y="1599"/>
                      <a:ext cx="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0" y="6"/>
                        </a:cxn>
                        <a:cxn ang="0">
                          <a:pos x="2" y="6"/>
                        </a:cxn>
                        <a:cxn ang="0">
                          <a:pos x="8" y="0"/>
                        </a:cxn>
                        <a:cxn ang="0">
                          <a:pos x="6" y="0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6" y="0"/>
                          </a:moveTo>
                          <a:lnTo>
                            <a:pt x="0" y="6"/>
                          </a:lnTo>
                          <a:lnTo>
                            <a:pt x="2" y="6"/>
                          </a:lnTo>
                          <a:lnTo>
                            <a:pt x="8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0" name="Freeform 2945"/>
                    <p:cNvSpPr>
                      <a:spLocks/>
                    </p:cNvSpPr>
                    <p:nvPr/>
                  </p:nvSpPr>
                  <p:spPr bwMode="auto">
                    <a:xfrm>
                      <a:off x="3926" y="1553"/>
                      <a:ext cx="338" cy="342"/>
                    </a:xfrm>
                    <a:custGeom>
                      <a:avLst/>
                      <a:gdLst/>
                      <a:ahLst/>
                      <a:cxnLst>
                        <a:cxn ang="0">
                          <a:pos x="258" y="342"/>
                        </a:cxn>
                        <a:cxn ang="0">
                          <a:pos x="258" y="340"/>
                        </a:cxn>
                        <a:cxn ang="0">
                          <a:pos x="262" y="340"/>
                        </a:cxn>
                        <a:cxn ang="0">
                          <a:pos x="196" y="46"/>
                        </a:cxn>
                        <a:cxn ang="0">
                          <a:pos x="338" y="2"/>
                        </a:cxn>
                        <a:cxn ang="0">
                          <a:pos x="332" y="0"/>
                        </a:cxn>
                        <a:cxn ang="0">
                          <a:pos x="194" y="42"/>
                        </a:cxn>
                        <a:cxn ang="0">
                          <a:pos x="6" y="46"/>
                        </a:cxn>
                        <a:cxn ang="0">
                          <a:pos x="0" y="52"/>
                        </a:cxn>
                        <a:cxn ang="0">
                          <a:pos x="190" y="46"/>
                        </a:cxn>
                        <a:cxn ang="0">
                          <a:pos x="258" y="342"/>
                        </a:cxn>
                      </a:cxnLst>
                      <a:rect l="0" t="0" r="r" b="b"/>
                      <a:pathLst>
                        <a:path w="338" h="342">
                          <a:moveTo>
                            <a:pt x="258" y="342"/>
                          </a:moveTo>
                          <a:lnTo>
                            <a:pt x="258" y="340"/>
                          </a:lnTo>
                          <a:lnTo>
                            <a:pt x="262" y="340"/>
                          </a:lnTo>
                          <a:lnTo>
                            <a:pt x="196" y="46"/>
                          </a:lnTo>
                          <a:lnTo>
                            <a:pt x="338" y="2"/>
                          </a:lnTo>
                          <a:lnTo>
                            <a:pt x="332" y="0"/>
                          </a:lnTo>
                          <a:lnTo>
                            <a:pt x="194" y="42"/>
                          </a:lnTo>
                          <a:lnTo>
                            <a:pt x="6" y="46"/>
                          </a:lnTo>
                          <a:lnTo>
                            <a:pt x="0" y="52"/>
                          </a:lnTo>
                          <a:lnTo>
                            <a:pt x="190" y="46"/>
                          </a:lnTo>
                          <a:lnTo>
                            <a:pt x="258" y="3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1" name="Freeform 2946"/>
                    <p:cNvSpPr>
                      <a:spLocks/>
                    </p:cNvSpPr>
                    <p:nvPr/>
                  </p:nvSpPr>
                  <p:spPr bwMode="auto">
                    <a:xfrm>
                      <a:off x="3914" y="1897"/>
                      <a:ext cx="278" cy="234"/>
                    </a:xfrm>
                    <a:custGeom>
                      <a:avLst/>
                      <a:gdLst/>
                      <a:ahLst/>
                      <a:cxnLst>
                        <a:cxn ang="0">
                          <a:pos x="274" y="12"/>
                        </a:cxn>
                        <a:cxn ang="0">
                          <a:pos x="236" y="52"/>
                        </a:cxn>
                        <a:cxn ang="0">
                          <a:pos x="186" y="160"/>
                        </a:cxn>
                        <a:cxn ang="0">
                          <a:pos x="158" y="146"/>
                        </a:cxn>
                        <a:cxn ang="0">
                          <a:pos x="78" y="200"/>
                        </a:cxn>
                        <a:cxn ang="0">
                          <a:pos x="54" y="186"/>
                        </a:cxn>
                        <a:cxn ang="0">
                          <a:pos x="0" y="230"/>
                        </a:cxn>
                        <a:cxn ang="0">
                          <a:pos x="0" y="234"/>
                        </a:cxn>
                        <a:cxn ang="0">
                          <a:pos x="54" y="190"/>
                        </a:cxn>
                        <a:cxn ang="0">
                          <a:pos x="78" y="206"/>
                        </a:cxn>
                        <a:cxn ang="0">
                          <a:pos x="158" y="150"/>
                        </a:cxn>
                        <a:cxn ang="0">
                          <a:pos x="188" y="164"/>
                        </a:cxn>
                        <a:cxn ang="0">
                          <a:pos x="238" y="54"/>
                        </a:cxn>
                        <a:cxn ang="0">
                          <a:pos x="278" y="14"/>
                        </a:cxn>
                        <a:cxn ang="0">
                          <a:pos x="274" y="2"/>
                        </a:cxn>
                        <a:cxn ang="0">
                          <a:pos x="270" y="0"/>
                        </a:cxn>
                        <a:cxn ang="0">
                          <a:pos x="274" y="12"/>
                        </a:cxn>
                      </a:cxnLst>
                      <a:rect l="0" t="0" r="r" b="b"/>
                      <a:pathLst>
                        <a:path w="278" h="234">
                          <a:moveTo>
                            <a:pt x="274" y="12"/>
                          </a:moveTo>
                          <a:lnTo>
                            <a:pt x="236" y="52"/>
                          </a:lnTo>
                          <a:lnTo>
                            <a:pt x="186" y="160"/>
                          </a:lnTo>
                          <a:lnTo>
                            <a:pt x="158" y="146"/>
                          </a:lnTo>
                          <a:lnTo>
                            <a:pt x="78" y="200"/>
                          </a:lnTo>
                          <a:lnTo>
                            <a:pt x="54" y="186"/>
                          </a:lnTo>
                          <a:lnTo>
                            <a:pt x="0" y="230"/>
                          </a:lnTo>
                          <a:lnTo>
                            <a:pt x="0" y="234"/>
                          </a:lnTo>
                          <a:lnTo>
                            <a:pt x="54" y="190"/>
                          </a:lnTo>
                          <a:lnTo>
                            <a:pt x="78" y="206"/>
                          </a:lnTo>
                          <a:lnTo>
                            <a:pt x="158" y="150"/>
                          </a:lnTo>
                          <a:lnTo>
                            <a:pt x="188" y="164"/>
                          </a:lnTo>
                          <a:lnTo>
                            <a:pt x="238" y="54"/>
                          </a:lnTo>
                          <a:lnTo>
                            <a:pt x="278" y="14"/>
                          </a:lnTo>
                          <a:lnTo>
                            <a:pt x="274" y="2"/>
                          </a:lnTo>
                          <a:lnTo>
                            <a:pt x="270" y="0"/>
                          </a:lnTo>
                          <a:lnTo>
                            <a:pt x="274" y="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2" name="Freeform 2947"/>
                    <p:cNvSpPr>
                      <a:spLocks/>
                    </p:cNvSpPr>
                    <p:nvPr/>
                  </p:nvSpPr>
                  <p:spPr bwMode="auto">
                    <a:xfrm>
                      <a:off x="4808" y="1695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2" y="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3" name="Freeform 2948"/>
                    <p:cNvSpPr>
                      <a:spLocks/>
                    </p:cNvSpPr>
                    <p:nvPr/>
                  </p:nvSpPr>
                  <p:spPr bwMode="auto">
                    <a:xfrm>
                      <a:off x="4184" y="1895"/>
                      <a:ext cx="1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0" y="2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h="2">
                          <a:moveTo>
                            <a:pt x="0" y="2"/>
                          </a:moveTo>
                          <a:lnTo>
                            <a:pt x="0" y="2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4" name="Freeform 2949"/>
                    <p:cNvSpPr>
                      <a:spLocks/>
                    </p:cNvSpPr>
                    <p:nvPr/>
                  </p:nvSpPr>
                  <p:spPr bwMode="auto">
                    <a:xfrm>
                      <a:off x="4188" y="1469"/>
                      <a:ext cx="336" cy="534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466"/>
                        </a:cxn>
                        <a:cxn ang="0">
                          <a:pos x="196" y="454"/>
                        </a:cxn>
                        <a:cxn ang="0">
                          <a:pos x="220" y="470"/>
                        </a:cxn>
                        <a:cxn ang="0">
                          <a:pos x="234" y="512"/>
                        </a:cxn>
                        <a:cxn ang="0">
                          <a:pos x="286" y="534"/>
                        </a:cxn>
                        <a:cxn ang="0">
                          <a:pos x="288" y="532"/>
                        </a:cxn>
                        <a:cxn ang="0">
                          <a:pos x="236" y="510"/>
                        </a:cxn>
                        <a:cxn ang="0">
                          <a:pos x="226" y="474"/>
                        </a:cxn>
                        <a:cxn ang="0">
                          <a:pos x="232" y="480"/>
                        </a:cxn>
                        <a:cxn ang="0">
                          <a:pos x="290" y="348"/>
                        </a:cxn>
                        <a:cxn ang="0">
                          <a:pos x="324" y="288"/>
                        </a:cxn>
                        <a:cxn ang="0">
                          <a:pos x="334" y="210"/>
                        </a:cxn>
                        <a:cxn ang="0">
                          <a:pos x="334" y="208"/>
                        </a:cxn>
                        <a:cxn ang="0">
                          <a:pos x="334" y="208"/>
                        </a:cxn>
                        <a:cxn ang="0">
                          <a:pos x="336" y="200"/>
                        </a:cxn>
                        <a:cxn ang="0">
                          <a:pos x="262" y="0"/>
                        </a:cxn>
                        <a:cxn ang="0">
                          <a:pos x="260" y="6"/>
                        </a:cxn>
                        <a:cxn ang="0">
                          <a:pos x="330" y="202"/>
                        </a:cxn>
                        <a:cxn ang="0">
                          <a:pos x="320" y="286"/>
                        </a:cxn>
                        <a:cxn ang="0">
                          <a:pos x="288" y="346"/>
                        </a:cxn>
                        <a:cxn ang="0">
                          <a:pos x="232" y="470"/>
                        </a:cxn>
                        <a:cxn ang="0">
                          <a:pos x="198" y="450"/>
                        </a:cxn>
                        <a:cxn ang="0">
                          <a:pos x="106" y="462"/>
                        </a:cxn>
                        <a:cxn ang="0">
                          <a:pos x="0" y="424"/>
                        </a:cxn>
                        <a:cxn ang="0">
                          <a:pos x="0" y="430"/>
                        </a:cxn>
                        <a:cxn ang="0">
                          <a:pos x="106" y="466"/>
                        </a:cxn>
                      </a:cxnLst>
                      <a:rect l="0" t="0" r="r" b="b"/>
                      <a:pathLst>
                        <a:path w="336" h="534">
                          <a:moveTo>
                            <a:pt x="106" y="466"/>
                          </a:moveTo>
                          <a:lnTo>
                            <a:pt x="196" y="454"/>
                          </a:lnTo>
                          <a:lnTo>
                            <a:pt x="220" y="470"/>
                          </a:lnTo>
                          <a:lnTo>
                            <a:pt x="234" y="512"/>
                          </a:lnTo>
                          <a:lnTo>
                            <a:pt x="286" y="534"/>
                          </a:lnTo>
                          <a:lnTo>
                            <a:pt x="288" y="532"/>
                          </a:lnTo>
                          <a:lnTo>
                            <a:pt x="236" y="510"/>
                          </a:lnTo>
                          <a:lnTo>
                            <a:pt x="226" y="474"/>
                          </a:lnTo>
                          <a:lnTo>
                            <a:pt x="232" y="480"/>
                          </a:lnTo>
                          <a:lnTo>
                            <a:pt x="290" y="348"/>
                          </a:lnTo>
                          <a:lnTo>
                            <a:pt x="324" y="288"/>
                          </a:lnTo>
                          <a:lnTo>
                            <a:pt x="334" y="210"/>
                          </a:lnTo>
                          <a:lnTo>
                            <a:pt x="334" y="208"/>
                          </a:lnTo>
                          <a:lnTo>
                            <a:pt x="334" y="208"/>
                          </a:lnTo>
                          <a:lnTo>
                            <a:pt x="336" y="200"/>
                          </a:lnTo>
                          <a:lnTo>
                            <a:pt x="262" y="0"/>
                          </a:lnTo>
                          <a:lnTo>
                            <a:pt x="260" y="6"/>
                          </a:lnTo>
                          <a:lnTo>
                            <a:pt x="330" y="202"/>
                          </a:lnTo>
                          <a:lnTo>
                            <a:pt x="320" y="286"/>
                          </a:lnTo>
                          <a:lnTo>
                            <a:pt x="288" y="346"/>
                          </a:lnTo>
                          <a:lnTo>
                            <a:pt x="232" y="470"/>
                          </a:lnTo>
                          <a:lnTo>
                            <a:pt x="198" y="450"/>
                          </a:lnTo>
                          <a:lnTo>
                            <a:pt x="106" y="462"/>
                          </a:lnTo>
                          <a:lnTo>
                            <a:pt x="0" y="424"/>
                          </a:lnTo>
                          <a:lnTo>
                            <a:pt x="0" y="430"/>
                          </a:lnTo>
                          <a:lnTo>
                            <a:pt x="106" y="46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5" name="Freeform 2950"/>
                    <p:cNvSpPr>
                      <a:spLocks/>
                    </p:cNvSpPr>
                    <p:nvPr/>
                  </p:nvSpPr>
                  <p:spPr bwMode="auto">
                    <a:xfrm>
                      <a:off x="4478" y="1699"/>
                      <a:ext cx="330" cy="340"/>
                    </a:xfrm>
                    <a:custGeom>
                      <a:avLst/>
                      <a:gdLst/>
                      <a:ahLst/>
                      <a:cxnLst>
                        <a:cxn ang="0">
                          <a:pos x="328" y="0"/>
                        </a:cxn>
                        <a:cxn ang="0">
                          <a:pos x="312" y="22"/>
                        </a:cxn>
                        <a:cxn ang="0">
                          <a:pos x="272" y="22"/>
                        </a:cxn>
                        <a:cxn ang="0">
                          <a:pos x="230" y="84"/>
                        </a:cxn>
                        <a:cxn ang="0">
                          <a:pos x="202" y="154"/>
                        </a:cxn>
                        <a:cxn ang="0">
                          <a:pos x="172" y="130"/>
                        </a:cxn>
                        <a:cxn ang="0">
                          <a:pos x="142" y="294"/>
                        </a:cxn>
                        <a:cxn ang="0">
                          <a:pos x="72" y="336"/>
                        </a:cxn>
                        <a:cxn ang="0">
                          <a:pos x="0" y="304"/>
                        </a:cxn>
                        <a:cxn ang="0">
                          <a:pos x="0" y="304"/>
                        </a:cxn>
                        <a:cxn ang="0">
                          <a:pos x="0" y="306"/>
                        </a:cxn>
                        <a:cxn ang="0">
                          <a:pos x="72" y="340"/>
                        </a:cxn>
                        <a:cxn ang="0">
                          <a:pos x="144" y="296"/>
                        </a:cxn>
                        <a:cxn ang="0">
                          <a:pos x="174" y="132"/>
                        </a:cxn>
                        <a:cxn ang="0">
                          <a:pos x="202" y="158"/>
                        </a:cxn>
                        <a:cxn ang="0">
                          <a:pos x="232" y="84"/>
                        </a:cxn>
                        <a:cxn ang="0">
                          <a:pos x="274" y="26"/>
                        </a:cxn>
                        <a:cxn ang="0">
                          <a:pos x="312" y="26"/>
                        </a:cxn>
                        <a:cxn ang="0">
                          <a:pos x="330" y="0"/>
                        </a:cxn>
                        <a:cxn ang="0">
                          <a:pos x="330" y="0"/>
                        </a:cxn>
                        <a:cxn ang="0">
                          <a:pos x="328" y="0"/>
                        </a:cxn>
                      </a:cxnLst>
                      <a:rect l="0" t="0" r="r" b="b"/>
                      <a:pathLst>
                        <a:path w="330" h="340">
                          <a:moveTo>
                            <a:pt x="328" y="0"/>
                          </a:moveTo>
                          <a:lnTo>
                            <a:pt x="312" y="22"/>
                          </a:lnTo>
                          <a:lnTo>
                            <a:pt x="272" y="22"/>
                          </a:lnTo>
                          <a:lnTo>
                            <a:pt x="230" y="84"/>
                          </a:lnTo>
                          <a:lnTo>
                            <a:pt x="202" y="154"/>
                          </a:lnTo>
                          <a:lnTo>
                            <a:pt x="172" y="130"/>
                          </a:lnTo>
                          <a:lnTo>
                            <a:pt x="142" y="294"/>
                          </a:lnTo>
                          <a:lnTo>
                            <a:pt x="72" y="336"/>
                          </a:lnTo>
                          <a:lnTo>
                            <a:pt x="0" y="304"/>
                          </a:lnTo>
                          <a:lnTo>
                            <a:pt x="0" y="304"/>
                          </a:lnTo>
                          <a:lnTo>
                            <a:pt x="0" y="306"/>
                          </a:lnTo>
                          <a:lnTo>
                            <a:pt x="72" y="340"/>
                          </a:lnTo>
                          <a:lnTo>
                            <a:pt x="144" y="296"/>
                          </a:lnTo>
                          <a:lnTo>
                            <a:pt x="174" y="132"/>
                          </a:lnTo>
                          <a:lnTo>
                            <a:pt x="202" y="158"/>
                          </a:lnTo>
                          <a:lnTo>
                            <a:pt x="232" y="84"/>
                          </a:lnTo>
                          <a:lnTo>
                            <a:pt x="274" y="26"/>
                          </a:lnTo>
                          <a:lnTo>
                            <a:pt x="312" y="26"/>
                          </a:lnTo>
                          <a:lnTo>
                            <a:pt x="330" y="0"/>
                          </a:lnTo>
                          <a:lnTo>
                            <a:pt x="330" y="0"/>
                          </a:lnTo>
                          <a:lnTo>
                            <a:pt x="3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6" name="Freeform 2951"/>
                    <p:cNvSpPr>
                      <a:spLocks/>
                    </p:cNvSpPr>
                    <p:nvPr/>
                  </p:nvSpPr>
                  <p:spPr bwMode="auto">
                    <a:xfrm>
                      <a:off x="4474" y="2001"/>
                      <a:ext cx="4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2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4" y="4"/>
                        </a:cxn>
                        <a:cxn ang="0">
                          <a:pos x="4" y="2"/>
                        </a:cxn>
                        <a:cxn ang="0">
                          <a:pos x="4" y="2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2"/>
                          </a:move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4" y="4"/>
                          </a:lnTo>
                          <a:lnTo>
                            <a:pt x="4" y="2"/>
                          </a:lnTo>
                          <a:lnTo>
                            <a:pt x="4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7" name="Freeform 2952"/>
                    <p:cNvSpPr>
                      <a:spLocks/>
                    </p:cNvSpPr>
                    <p:nvPr/>
                  </p:nvSpPr>
                  <p:spPr bwMode="auto">
                    <a:xfrm>
                      <a:off x="4184" y="1893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0" y="4"/>
                        </a:cxn>
                        <a:cxn ang="0">
                          <a:pos x="4" y="6"/>
                        </a:cxn>
                        <a:cxn ang="0">
                          <a:pos x="4" y="0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0" y="2"/>
                          </a:moveTo>
                          <a:lnTo>
                            <a:pt x="0" y="4"/>
                          </a:lnTo>
                          <a:lnTo>
                            <a:pt x="4" y="6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8" name="Freeform 2953"/>
                    <p:cNvSpPr>
                      <a:spLocks/>
                    </p:cNvSpPr>
                    <p:nvPr/>
                  </p:nvSpPr>
                  <p:spPr bwMode="auto">
                    <a:xfrm>
                      <a:off x="5064" y="1789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6"/>
                        </a:cxn>
                        <a:cxn ang="0">
                          <a:pos x="4" y="0"/>
                        </a:cxn>
                        <a:cxn ang="0">
                          <a:pos x="2" y="2"/>
                        </a:cxn>
                        <a:cxn ang="0">
                          <a:pos x="0" y="6"/>
                        </a:cxn>
                        <a:cxn ang="0">
                          <a:pos x="4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4" y="6"/>
                          </a:moveTo>
                          <a:lnTo>
                            <a:pt x="4" y="0"/>
                          </a:lnTo>
                          <a:lnTo>
                            <a:pt x="2" y="2"/>
                          </a:lnTo>
                          <a:lnTo>
                            <a:pt x="0" y="6"/>
                          </a:lnTo>
                          <a:lnTo>
                            <a:pt x="4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49" name="Freeform 2954"/>
                    <p:cNvSpPr>
                      <a:spLocks/>
                    </p:cNvSpPr>
                    <p:nvPr/>
                  </p:nvSpPr>
                  <p:spPr bwMode="auto">
                    <a:xfrm>
                      <a:off x="4808" y="1697"/>
                      <a:ext cx="258" cy="118"/>
                    </a:xfrm>
                    <a:custGeom>
                      <a:avLst/>
                      <a:gdLst/>
                      <a:ahLst/>
                      <a:cxnLst>
                        <a:cxn ang="0">
                          <a:pos x="54" y="106"/>
                        </a:cxn>
                        <a:cxn ang="0">
                          <a:pos x="64" y="26"/>
                        </a:cxn>
                        <a:cxn ang="0">
                          <a:pos x="2" y="0"/>
                        </a:cxn>
                        <a:cxn ang="0">
                          <a:pos x="2" y="0"/>
                        </a:cxn>
                        <a:cxn ang="0">
                          <a:pos x="2" y="2"/>
                        </a:cxn>
                        <a:cxn ang="0">
                          <a:pos x="0" y="2"/>
                        </a:cxn>
                        <a:cxn ang="0">
                          <a:pos x="60" y="28"/>
                        </a:cxn>
                        <a:cxn ang="0">
                          <a:pos x="50" y="108"/>
                        </a:cxn>
                        <a:cxn ang="0">
                          <a:pos x="172" y="118"/>
                        </a:cxn>
                        <a:cxn ang="0">
                          <a:pos x="256" y="98"/>
                        </a:cxn>
                        <a:cxn ang="0">
                          <a:pos x="258" y="94"/>
                        </a:cxn>
                        <a:cxn ang="0">
                          <a:pos x="176" y="116"/>
                        </a:cxn>
                        <a:cxn ang="0">
                          <a:pos x="54" y="106"/>
                        </a:cxn>
                      </a:cxnLst>
                      <a:rect l="0" t="0" r="r" b="b"/>
                      <a:pathLst>
                        <a:path w="258" h="118">
                          <a:moveTo>
                            <a:pt x="54" y="106"/>
                          </a:moveTo>
                          <a:lnTo>
                            <a:pt x="64" y="26"/>
                          </a:lnTo>
                          <a:lnTo>
                            <a:pt x="2" y="0"/>
                          </a:lnTo>
                          <a:lnTo>
                            <a:pt x="2" y="0"/>
                          </a:lnTo>
                          <a:lnTo>
                            <a:pt x="2" y="2"/>
                          </a:lnTo>
                          <a:lnTo>
                            <a:pt x="0" y="2"/>
                          </a:lnTo>
                          <a:lnTo>
                            <a:pt x="60" y="28"/>
                          </a:lnTo>
                          <a:lnTo>
                            <a:pt x="50" y="108"/>
                          </a:lnTo>
                          <a:lnTo>
                            <a:pt x="172" y="118"/>
                          </a:lnTo>
                          <a:lnTo>
                            <a:pt x="256" y="98"/>
                          </a:lnTo>
                          <a:lnTo>
                            <a:pt x="258" y="94"/>
                          </a:lnTo>
                          <a:lnTo>
                            <a:pt x="176" y="116"/>
                          </a:lnTo>
                          <a:lnTo>
                            <a:pt x="54" y="10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0" name="Freeform 2955"/>
                    <p:cNvSpPr>
                      <a:spLocks/>
                    </p:cNvSpPr>
                    <p:nvPr/>
                  </p:nvSpPr>
                  <p:spPr bwMode="auto">
                    <a:xfrm>
                      <a:off x="4522" y="1673"/>
                      <a:ext cx="286" cy="72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56"/>
                        </a:cxn>
                        <a:cxn ang="0">
                          <a:pos x="106" y="26"/>
                        </a:cxn>
                        <a:cxn ang="0">
                          <a:pos x="132" y="72"/>
                        </a:cxn>
                        <a:cxn ang="0">
                          <a:pos x="238" y="16"/>
                        </a:cxn>
                        <a:cxn ang="0">
                          <a:pos x="284" y="26"/>
                        </a:cxn>
                        <a:cxn ang="0">
                          <a:pos x="286" y="24"/>
                        </a:cxn>
                        <a:cxn ang="0">
                          <a:pos x="234" y="12"/>
                        </a:cxn>
                        <a:cxn ang="0">
                          <a:pos x="132" y="68"/>
                        </a:cxn>
                        <a:cxn ang="0">
                          <a:pos x="108" y="26"/>
                        </a:cxn>
                        <a:cxn ang="0">
                          <a:pos x="108" y="26"/>
                        </a:cxn>
                        <a:cxn ang="0">
                          <a:pos x="106" y="24"/>
                        </a:cxn>
                        <a:cxn ang="0">
                          <a:pos x="20" y="50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0" y="6"/>
                        </a:cxn>
                        <a:cxn ang="0">
                          <a:pos x="18" y="56"/>
                        </a:cxn>
                      </a:cxnLst>
                      <a:rect l="0" t="0" r="r" b="b"/>
                      <a:pathLst>
                        <a:path w="286" h="72">
                          <a:moveTo>
                            <a:pt x="18" y="56"/>
                          </a:moveTo>
                          <a:lnTo>
                            <a:pt x="106" y="26"/>
                          </a:lnTo>
                          <a:lnTo>
                            <a:pt x="132" y="72"/>
                          </a:lnTo>
                          <a:lnTo>
                            <a:pt x="238" y="16"/>
                          </a:lnTo>
                          <a:lnTo>
                            <a:pt x="284" y="26"/>
                          </a:lnTo>
                          <a:lnTo>
                            <a:pt x="286" y="24"/>
                          </a:lnTo>
                          <a:lnTo>
                            <a:pt x="234" y="12"/>
                          </a:lnTo>
                          <a:lnTo>
                            <a:pt x="132" y="68"/>
                          </a:lnTo>
                          <a:lnTo>
                            <a:pt x="108" y="26"/>
                          </a:lnTo>
                          <a:lnTo>
                            <a:pt x="108" y="26"/>
                          </a:lnTo>
                          <a:lnTo>
                            <a:pt x="106" y="24"/>
                          </a:lnTo>
                          <a:lnTo>
                            <a:pt x="20" y="50"/>
                          </a:ln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0" y="6"/>
                          </a:lnTo>
                          <a:lnTo>
                            <a:pt x="18" y="5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1" name="Freeform 2956"/>
                    <p:cNvSpPr>
                      <a:spLocks/>
                    </p:cNvSpPr>
                    <p:nvPr/>
                  </p:nvSpPr>
                  <p:spPr bwMode="auto">
                    <a:xfrm>
                      <a:off x="4806" y="1697"/>
                      <a:ext cx="4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2"/>
                        </a:cxn>
                        <a:cxn ang="0">
                          <a:pos x="2" y="2"/>
                        </a:cxn>
                        <a:cxn ang="0">
                          <a:pos x="4" y="2"/>
                        </a:cxn>
                        <a:cxn ang="0">
                          <a:pos x="4" y="0"/>
                        </a:cxn>
                        <a:cxn ang="0">
                          <a:pos x="2" y="0"/>
                        </a:cxn>
                        <a:cxn ang="0">
                          <a:pos x="0" y="2"/>
                        </a:cxn>
                        <a:cxn ang="0">
                          <a:pos x="2" y="2"/>
                        </a:cxn>
                      </a:cxnLst>
                      <a:rect l="0" t="0" r="r" b="b"/>
                      <a:pathLst>
                        <a:path w="4" h="2">
                          <a:moveTo>
                            <a:pt x="2" y="2"/>
                          </a:moveTo>
                          <a:lnTo>
                            <a:pt x="2" y="2"/>
                          </a:lnTo>
                          <a:lnTo>
                            <a:pt x="4" y="2"/>
                          </a:lnTo>
                          <a:lnTo>
                            <a:pt x="4" y="0"/>
                          </a:lnTo>
                          <a:lnTo>
                            <a:pt x="2" y="0"/>
                          </a:lnTo>
                          <a:lnTo>
                            <a:pt x="0" y="2"/>
                          </a:lnTo>
                          <a:lnTo>
                            <a:pt x="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2" name="Rectangle 29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2" y="1677"/>
                      <a:ext cx="1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3" name="Freeform 2958"/>
                    <p:cNvSpPr>
                      <a:spLocks/>
                    </p:cNvSpPr>
                    <p:nvPr/>
                  </p:nvSpPr>
                  <p:spPr bwMode="auto">
                    <a:xfrm>
                      <a:off x="4516" y="1321"/>
                      <a:ext cx="490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462" y="258"/>
                        </a:cxn>
                        <a:cxn ang="0">
                          <a:pos x="490" y="190"/>
                        </a:cxn>
                        <a:cxn ang="0">
                          <a:pos x="452" y="138"/>
                        </a:cxn>
                        <a:cxn ang="0">
                          <a:pos x="462" y="68"/>
                        </a:cxn>
                        <a:cxn ang="0">
                          <a:pos x="382" y="0"/>
                        </a:cxn>
                        <a:cxn ang="0">
                          <a:pos x="18" y="120"/>
                        </a:cxn>
                        <a:cxn ang="0">
                          <a:pos x="2" y="74"/>
                        </a:cxn>
                        <a:cxn ang="0">
                          <a:pos x="0" y="76"/>
                        </a:cxn>
                        <a:cxn ang="0">
                          <a:pos x="16" y="124"/>
                        </a:cxn>
                        <a:cxn ang="0">
                          <a:pos x="382" y="4"/>
                        </a:cxn>
                        <a:cxn ang="0">
                          <a:pos x="458" y="70"/>
                        </a:cxn>
                        <a:cxn ang="0">
                          <a:pos x="448" y="138"/>
                        </a:cxn>
                        <a:cxn ang="0">
                          <a:pos x="488" y="190"/>
                        </a:cxn>
                        <a:cxn ang="0">
                          <a:pos x="458" y="256"/>
                        </a:cxn>
                        <a:cxn ang="0">
                          <a:pos x="428" y="266"/>
                        </a:cxn>
                        <a:cxn ang="0">
                          <a:pos x="430" y="270"/>
                        </a:cxn>
                        <a:cxn ang="0">
                          <a:pos x="462" y="258"/>
                        </a:cxn>
                      </a:cxnLst>
                      <a:rect l="0" t="0" r="r" b="b"/>
                      <a:pathLst>
                        <a:path w="490" h="270">
                          <a:moveTo>
                            <a:pt x="462" y="258"/>
                          </a:moveTo>
                          <a:lnTo>
                            <a:pt x="490" y="190"/>
                          </a:lnTo>
                          <a:lnTo>
                            <a:pt x="452" y="138"/>
                          </a:lnTo>
                          <a:lnTo>
                            <a:pt x="462" y="68"/>
                          </a:lnTo>
                          <a:lnTo>
                            <a:pt x="382" y="0"/>
                          </a:lnTo>
                          <a:lnTo>
                            <a:pt x="18" y="120"/>
                          </a:lnTo>
                          <a:lnTo>
                            <a:pt x="2" y="74"/>
                          </a:lnTo>
                          <a:lnTo>
                            <a:pt x="0" y="76"/>
                          </a:lnTo>
                          <a:lnTo>
                            <a:pt x="16" y="124"/>
                          </a:lnTo>
                          <a:lnTo>
                            <a:pt x="382" y="4"/>
                          </a:lnTo>
                          <a:lnTo>
                            <a:pt x="458" y="70"/>
                          </a:lnTo>
                          <a:lnTo>
                            <a:pt x="448" y="138"/>
                          </a:lnTo>
                          <a:lnTo>
                            <a:pt x="488" y="190"/>
                          </a:lnTo>
                          <a:lnTo>
                            <a:pt x="458" y="256"/>
                          </a:lnTo>
                          <a:lnTo>
                            <a:pt x="428" y="266"/>
                          </a:lnTo>
                          <a:lnTo>
                            <a:pt x="430" y="270"/>
                          </a:lnTo>
                          <a:lnTo>
                            <a:pt x="462" y="25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4" name="Freeform 2959"/>
                    <p:cNvSpPr>
                      <a:spLocks/>
                    </p:cNvSpPr>
                    <p:nvPr/>
                  </p:nvSpPr>
                  <p:spPr bwMode="auto">
                    <a:xfrm>
                      <a:off x="4626" y="1587"/>
                      <a:ext cx="320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112"/>
                        </a:cxn>
                        <a:cxn ang="0">
                          <a:pos x="320" y="4"/>
                        </a:cxn>
                        <a:cxn ang="0">
                          <a:pos x="318" y="0"/>
                        </a:cxn>
                        <a:cxn ang="0">
                          <a:pos x="0" y="110"/>
                        </a:cxn>
                        <a:cxn ang="0">
                          <a:pos x="2" y="110"/>
                        </a:cxn>
                        <a:cxn ang="0">
                          <a:pos x="2" y="110"/>
                        </a:cxn>
                        <a:cxn ang="0">
                          <a:pos x="4" y="112"/>
                        </a:cxn>
                      </a:cxnLst>
                      <a:rect l="0" t="0" r="r" b="b"/>
                      <a:pathLst>
                        <a:path w="320" h="112">
                          <a:moveTo>
                            <a:pt x="4" y="112"/>
                          </a:moveTo>
                          <a:lnTo>
                            <a:pt x="320" y="4"/>
                          </a:lnTo>
                          <a:lnTo>
                            <a:pt x="318" y="0"/>
                          </a:lnTo>
                          <a:lnTo>
                            <a:pt x="0" y="110"/>
                          </a:lnTo>
                          <a:lnTo>
                            <a:pt x="2" y="110"/>
                          </a:lnTo>
                          <a:lnTo>
                            <a:pt x="2" y="110"/>
                          </a:lnTo>
                          <a:lnTo>
                            <a:pt x="4" y="1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5" name="Freeform 2960"/>
                    <p:cNvSpPr>
                      <a:spLocks/>
                    </p:cNvSpPr>
                    <p:nvPr/>
                  </p:nvSpPr>
                  <p:spPr bwMode="auto">
                    <a:xfrm>
                      <a:off x="4628" y="1697"/>
                      <a:ext cx="2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2"/>
                        </a:cxn>
                        <a:cxn ang="0">
                          <a:pos x="2" y="2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2" y="2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2"/>
                          </a:lnTo>
                          <a:lnTo>
                            <a:pt x="2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6" name="Rectangle 29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72" y="1723"/>
                      <a:ext cx="2" cy="2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7" name="Rectangle 29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944" y="1587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8" name="Freeform 2963"/>
                    <p:cNvSpPr>
                      <a:spLocks/>
                    </p:cNvSpPr>
                    <p:nvPr/>
                  </p:nvSpPr>
                  <p:spPr bwMode="auto">
                    <a:xfrm>
                      <a:off x="4946" y="1591"/>
                      <a:ext cx="126" cy="16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58" y="162"/>
                        </a:cxn>
                        <a:cxn ang="0">
                          <a:pos x="126" y="134"/>
                        </a:cxn>
                        <a:cxn ang="0">
                          <a:pos x="126" y="132"/>
                        </a:cxn>
                        <a:cxn ang="0">
                          <a:pos x="62" y="158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26" h="162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58" y="162"/>
                          </a:lnTo>
                          <a:lnTo>
                            <a:pt x="126" y="134"/>
                          </a:lnTo>
                          <a:lnTo>
                            <a:pt x="126" y="132"/>
                          </a:lnTo>
                          <a:lnTo>
                            <a:pt x="62" y="15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59" name="Freeform 2964"/>
                    <p:cNvSpPr>
                      <a:spLocks/>
                    </p:cNvSpPr>
                    <p:nvPr/>
                  </p:nvSpPr>
                  <p:spPr bwMode="auto">
                    <a:xfrm>
                      <a:off x="4944" y="1587"/>
                      <a:ext cx="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  <a:cxn ang="0">
                          <a:pos x="2" y="4"/>
                        </a:cxn>
                      </a:cxnLst>
                      <a:rect l="0" t="0" r="r" b="b"/>
                      <a:pathLst>
                        <a:path w="2" h="4">
                          <a:moveTo>
                            <a:pt x="2" y="4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lnTo>
                            <a:pt x="2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0" name="Freeform 2965"/>
                    <p:cNvSpPr>
                      <a:spLocks/>
                    </p:cNvSpPr>
                    <p:nvPr/>
                  </p:nvSpPr>
                  <p:spPr bwMode="auto">
                    <a:xfrm>
                      <a:off x="5280" y="1225"/>
                      <a:ext cx="2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4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2" y="4"/>
                        </a:cxn>
                      </a:cxnLst>
                      <a:rect l="0" t="0" r="r" b="b"/>
                      <a:pathLst>
                        <a:path w="2" h="4">
                          <a:moveTo>
                            <a:pt x="2" y="4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2" y="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1" name="Freeform 2966"/>
                    <p:cNvSpPr>
                      <a:spLocks/>
                    </p:cNvSpPr>
                    <p:nvPr/>
                  </p:nvSpPr>
                  <p:spPr bwMode="auto">
                    <a:xfrm>
                      <a:off x="5218" y="1341"/>
                      <a:ext cx="4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6"/>
                        </a:cxn>
                        <a:cxn ang="0">
                          <a:pos x="2" y="6"/>
                        </a:cxn>
                        <a:cxn ang="0">
                          <a:pos x="4" y="4"/>
                        </a:cxn>
                        <a:cxn ang="0">
                          <a:pos x="2" y="0"/>
                        </a:cxn>
                        <a:cxn ang="0">
                          <a:pos x="0" y="4"/>
                        </a:cxn>
                        <a:cxn ang="0">
                          <a:pos x="2" y="6"/>
                        </a:cxn>
                      </a:cxnLst>
                      <a:rect l="0" t="0" r="r" b="b"/>
                      <a:pathLst>
                        <a:path w="4" h="6">
                          <a:moveTo>
                            <a:pt x="2" y="6"/>
                          </a:moveTo>
                          <a:lnTo>
                            <a:pt x="2" y="6"/>
                          </a:lnTo>
                          <a:lnTo>
                            <a:pt x="4" y="4"/>
                          </a:lnTo>
                          <a:lnTo>
                            <a:pt x="2" y="0"/>
                          </a:lnTo>
                          <a:lnTo>
                            <a:pt x="0" y="4"/>
                          </a:lnTo>
                          <a:lnTo>
                            <a:pt x="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2" name="Freeform 2967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3" name="Freeform 2968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4" name="Freeform 2969"/>
                    <p:cNvSpPr>
                      <a:spLocks/>
                    </p:cNvSpPr>
                    <p:nvPr/>
                  </p:nvSpPr>
                  <p:spPr bwMode="auto">
                    <a:xfrm>
                      <a:off x="5190" y="1183"/>
                      <a:ext cx="90" cy="16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0"/>
                        </a:cxn>
                        <a:cxn ang="0">
                          <a:pos x="28" y="162"/>
                        </a:cxn>
                        <a:cxn ang="0">
                          <a:pos x="30" y="158"/>
                        </a:cxn>
                        <a:cxn ang="0">
                          <a:pos x="4" y="20"/>
                        </a:cxn>
                        <a:cxn ang="0">
                          <a:pos x="54" y="2"/>
                        </a:cxn>
                        <a:cxn ang="0">
                          <a:pos x="90" y="42"/>
                        </a:cxn>
                        <a:cxn ang="0">
                          <a:pos x="90" y="42"/>
                        </a:cxn>
                        <a:cxn ang="0">
                          <a:pos x="54" y="0"/>
                        </a:cxn>
                        <a:cxn ang="0">
                          <a:pos x="0" y="20"/>
                        </a:cxn>
                      </a:cxnLst>
                      <a:rect l="0" t="0" r="r" b="b"/>
                      <a:pathLst>
                        <a:path w="90" h="162">
                          <a:moveTo>
                            <a:pt x="0" y="20"/>
                          </a:moveTo>
                          <a:lnTo>
                            <a:pt x="28" y="162"/>
                          </a:lnTo>
                          <a:lnTo>
                            <a:pt x="30" y="158"/>
                          </a:lnTo>
                          <a:lnTo>
                            <a:pt x="4" y="20"/>
                          </a:lnTo>
                          <a:lnTo>
                            <a:pt x="54" y="2"/>
                          </a:lnTo>
                          <a:lnTo>
                            <a:pt x="90" y="42"/>
                          </a:lnTo>
                          <a:lnTo>
                            <a:pt x="90" y="42"/>
                          </a:lnTo>
                          <a:lnTo>
                            <a:pt x="54" y="0"/>
                          </a:lnTo>
                          <a:lnTo>
                            <a:pt x="0" y="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5" name="Rectangle 29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20" y="1347"/>
                      <a:ext cx="1" cy="1"/>
                    </a:xfrm>
                    <a:prstGeom prst="rect">
                      <a:avLst/>
                    </a:pr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6" name="Freeform 2971"/>
                    <p:cNvSpPr>
                      <a:spLocks/>
                    </p:cNvSpPr>
                    <p:nvPr/>
                  </p:nvSpPr>
                  <p:spPr bwMode="auto">
                    <a:xfrm>
                      <a:off x="5086" y="815"/>
                      <a:ext cx="166" cy="2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126" y="220"/>
                        </a:cxn>
                        <a:cxn ang="0">
                          <a:pos x="166" y="248"/>
                        </a:cxn>
                        <a:cxn ang="0">
                          <a:pos x="166" y="246"/>
                        </a:cxn>
                        <a:cxn ang="0">
                          <a:pos x="126" y="218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66" h="248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126" y="220"/>
                          </a:lnTo>
                          <a:lnTo>
                            <a:pt x="166" y="248"/>
                          </a:lnTo>
                          <a:lnTo>
                            <a:pt x="166" y="246"/>
                          </a:lnTo>
                          <a:lnTo>
                            <a:pt x="126" y="21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7" name="Freeform 2972"/>
                    <p:cNvSpPr>
                      <a:spLocks/>
                    </p:cNvSpPr>
                    <p:nvPr/>
                  </p:nvSpPr>
                  <p:spPr bwMode="auto">
                    <a:xfrm>
                      <a:off x="1412" y="711"/>
                      <a:ext cx="64" cy="34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42"/>
                        </a:cxn>
                        <a:cxn ang="0">
                          <a:pos x="64" y="0"/>
                        </a:cxn>
                        <a:cxn ang="0">
                          <a:pos x="60" y="0"/>
                        </a:cxn>
                        <a:cxn ang="0">
                          <a:pos x="0" y="342"/>
                        </a:cxn>
                      </a:cxnLst>
                      <a:rect l="0" t="0" r="r" b="b"/>
                      <a:pathLst>
                        <a:path w="64" h="342">
                          <a:moveTo>
                            <a:pt x="0" y="342"/>
                          </a:moveTo>
                          <a:lnTo>
                            <a:pt x="64" y="0"/>
                          </a:lnTo>
                          <a:lnTo>
                            <a:pt x="60" y="0"/>
                          </a:lnTo>
                          <a:lnTo>
                            <a:pt x="0" y="3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8" name="Freeform 2973"/>
                    <p:cNvSpPr>
                      <a:spLocks/>
                    </p:cNvSpPr>
                    <p:nvPr/>
                  </p:nvSpPr>
                  <p:spPr bwMode="auto">
                    <a:xfrm>
                      <a:off x="760" y="923"/>
                      <a:ext cx="682" cy="650"/>
                    </a:xfrm>
                    <a:custGeom>
                      <a:avLst/>
                      <a:gdLst/>
                      <a:ahLst/>
                      <a:cxnLst>
                        <a:cxn ang="0">
                          <a:pos x="528" y="128"/>
                        </a:cxn>
                        <a:cxn ang="0">
                          <a:pos x="412" y="144"/>
                        </a:cxn>
                        <a:cxn ang="0">
                          <a:pos x="232" y="112"/>
                        </a:cxn>
                        <a:cxn ang="0">
                          <a:pos x="224" y="26"/>
                        </a:cxn>
                        <a:cxn ang="0">
                          <a:pos x="128" y="0"/>
                        </a:cxn>
                        <a:cxn ang="0">
                          <a:pos x="128" y="20"/>
                        </a:cxn>
                        <a:cxn ang="0">
                          <a:pos x="0" y="410"/>
                        </a:cxn>
                        <a:cxn ang="0">
                          <a:pos x="6" y="510"/>
                        </a:cxn>
                        <a:cxn ang="0">
                          <a:pos x="344" y="602"/>
                        </a:cxn>
                        <a:cxn ang="0">
                          <a:pos x="572" y="650"/>
                        </a:cxn>
                        <a:cxn ang="0">
                          <a:pos x="622" y="386"/>
                        </a:cxn>
                        <a:cxn ang="0">
                          <a:pos x="614" y="360"/>
                        </a:cxn>
                        <a:cxn ang="0">
                          <a:pos x="682" y="224"/>
                        </a:cxn>
                        <a:cxn ang="0">
                          <a:pos x="662" y="166"/>
                        </a:cxn>
                        <a:cxn ang="0">
                          <a:pos x="528" y="128"/>
                        </a:cxn>
                      </a:cxnLst>
                      <a:rect l="0" t="0" r="r" b="b"/>
                      <a:pathLst>
                        <a:path w="682" h="650">
                          <a:moveTo>
                            <a:pt x="528" y="128"/>
                          </a:moveTo>
                          <a:lnTo>
                            <a:pt x="412" y="144"/>
                          </a:lnTo>
                          <a:lnTo>
                            <a:pt x="232" y="112"/>
                          </a:lnTo>
                          <a:lnTo>
                            <a:pt x="224" y="26"/>
                          </a:lnTo>
                          <a:lnTo>
                            <a:pt x="128" y="0"/>
                          </a:lnTo>
                          <a:lnTo>
                            <a:pt x="128" y="20"/>
                          </a:lnTo>
                          <a:lnTo>
                            <a:pt x="0" y="410"/>
                          </a:lnTo>
                          <a:lnTo>
                            <a:pt x="6" y="510"/>
                          </a:lnTo>
                          <a:lnTo>
                            <a:pt x="344" y="602"/>
                          </a:lnTo>
                          <a:lnTo>
                            <a:pt x="572" y="650"/>
                          </a:lnTo>
                          <a:lnTo>
                            <a:pt x="622" y="386"/>
                          </a:lnTo>
                          <a:lnTo>
                            <a:pt x="614" y="360"/>
                          </a:lnTo>
                          <a:lnTo>
                            <a:pt x="682" y="224"/>
                          </a:lnTo>
                          <a:lnTo>
                            <a:pt x="662" y="166"/>
                          </a:lnTo>
                          <a:lnTo>
                            <a:pt x="528" y="12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69" name="Freeform 2974"/>
                    <p:cNvSpPr>
                      <a:spLocks/>
                    </p:cNvSpPr>
                    <p:nvPr/>
                  </p:nvSpPr>
                  <p:spPr bwMode="auto">
                    <a:xfrm>
                      <a:off x="888" y="593"/>
                      <a:ext cx="588" cy="486"/>
                    </a:xfrm>
                    <a:custGeom>
                      <a:avLst/>
                      <a:gdLst/>
                      <a:ahLst/>
                      <a:cxnLst>
                        <a:cxn ang="0">
                          <a:pos x="198" y="12"/>
                        </a:cxn>
                        <a:cxn ang="0">
                          <a:pos x="118" y="92"/>
                        </a:cxn>
                        <a:cxn ang="0">
                          <a:pos x="0" y="0"/>
                        </a:cxn>
                        <a:cxn ang="0">
                          <a:pos x="0" y="324"/>
                        </a:cxn>
                        <a:cxn ang="0">
                          <a:pos x="100" y="352"/>
                        </a:cxn>
                        <a:cxn ang="0">
                          <a:pos x="110" y="436"/>
                        </a:cxn>
                        <a:cxn ang="0">
                          <a:pos x="284" y="468"/>
                        </a:cxn>
                        <a:cxn ang="0">
                          <a:pos x="400" y="452"/>
                        </a:cxn>
                        <a:cxn ang="0">
                          <a:pos x="532" y="486"/>
                        </a:cxn>
                        <a:cxn ang="0">
                          <a:pos x="524" y="460"/>
                        </a:cxn>
                        <a:cxn ang="0">
                          <a:pos x="584" y="118"/>
                        </a:cxn>
                        <a:cxn ang="0">
                          <a:pos x="588" y="118"/>
                        </a:cxn>
                        <a:cxn ang="0">
                          <a:pos x="588" y="116"/>
                        </a:cxn>
                        <a:cxn ang="0">
                          <a:pos x="198" y="12"/>
                        </a:cxn>
                      </a:cxnLst>
                      <a:rect l="0" t="0" r="r" b="b"/>
                      <a:pathLst>
                        <a:path w="588" h="486">
                          <a:moveTo>
                            <a:pt x="198" y="12"/>
                          </a:moveTo>
                          <a:lnTo>
                            <a:pt x="118" y="92"/>
                          </a:lnTo>
                          <a:lnTo>
                            <a:pt x="0" y="0"/>
                          </a:lnTo>
                          <a:lnTo>
                            <a:pt x="0" y="324"/>
                          </a:lnTo>
                          <a:lnTo>
                            <a:pt x="100" y="352"/>
                          </a:lnTo>
                          <a:lnTo>
                            <a:pt x="110" y="436"/>
                          </a:lnTo>
                          <a:lnTo>
                            <a:pt x="284" y="468"/>
                          </a:lnTo>
                          <a:lnTo>
                            <a:pt x="400" y="452"/>
                          </a:lnTo>
                          <a:lnTo>
                            <a:pt x="532" y="486"/>
                          </a:lnTo>
                          <a:lnTo>
                            <a:pt x="524" y="460"/>
                          </a:lnTo>
                          <a:lnTo>
                            <a:pt x="584" y="118"/>
                          </a:lnTo>
                          <a:lnTo>
                            <a:pt x="588" y="118"/>
                          </a:lnTo>
                          <a:lnTo>
                            <a:pt x="588" y="116"/>
                          </a:lnTo>
                          <a:lnTo>
                            <a:pt x="198" y="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0" name="Freeform 2975"/>
                    <p:cNvSpPr>
                      <a:spLocks/>
                    </p:cNvSpPr>
                    <p:nvPr/>
                  </p:nvSpPr>
                  <p:spPr bwMode="auto">
                    <a:xfrm>
                      <a:off x="1412" y="1053"/>
                      <a:ext cx="8" cy="26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26"/>
                        </a:cxn>
                        <a:cxn ang="0">
                          <a:pos x="0" y="0"/>
                        </a:cxn>
                        <a:cxn ang="0">
                          <a:pos x="8" y="26"/>
                        </a:cxn>
                        <a:cxn ang="0">
                          <a:pos x="8" y="26"/>
                        </a:cxn>
                      </a:cxnLst>
                      <a:rect l="0" t="0" r="r" b="b"/>
                      <a:pathLst>
                        <a:path w="8" h="26">
                          <a:moveTo>
                            <a:pt x="8" y="26"/>
                          </a:moveTo>
                          <a:lnTo>
                            <a:pt x="0" y="0"/>
                          </a:lnTo>
                          <a:lnTo>
                            <a:pt x="8" y="26"/>
                          </a:lnTo>
                          <a:lnTo>
                            <a:pt x="8" y="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1" name="Freeform 2979"/>
                    <p:cNvSpPr>
                      <a:spLocks/>
                    </p:cNvSpPr>
                    <p:nvPr/>
                  </p:nvSpPr>
                  <p:spPr bwMode="auto">
                    <a:xfrm>
                      <a:off x="1594" y="1057"/>
                      <a:ext cx="182" cy="296"/>
                    </a:xfrm>
                    <a:custGeom>
                      <a:avLst/>
                      <a:gdLst/>
                      <a:ahLst/>
                      <a:cxnLst>
                        <a:cxn ang="0">
                          <a:pos x="50" y="126"/>
                        </a:cxn>
                        <a:cxn ang="0">
                          <a:pos x="40" y="188"/>
                        </a:cxn>
                        <a:cxn ang="0">
                          <a:pos x="112" y="296"/>
                        </a:cxn>
                        <a:cxn ang="0">
                          <a:pos x="182" y="284"/>
                        </a:cxn>
                        <a:cxn ang="0">
                          <a:pos x="118" y="292"/>
                        </a:cxn>
                        <a:cxn ang="0">
                          <a:pos x="48" y="188"/>
                        </a:cxn>
                        <a:cxn ang="0">
                          <a:pos x="56" y="118"/>
                        </a:cxn>
                        <a:cxn ang="0">
                          <a:pos x="8" y="130"/>
                        </a:cxn>
                        <a:cxn ang="0">
                          <a:pos x="38" y="0"/>
                        </a:cxn>
                        <a:cxn ang="0">
                          <a:pos x="0" y="138"/>
                        </a:cxn>
                        <a:cxn ang="0">
                          <a:pos x="50" y="126"/>
                        </a:cxn>
                      </a:cxnLst>
                      <a:rect l="0" t="0" r="r" b="b"/>
                      <a:pathLst>
                        <a:path w="182" h="296">
                          <a:moveTo>
                            <a:pt x="50" y="126"/>
                          </a:moveTo>
                          <a:lnTo>
                            <a:pt x="40" y="188"/>
                          </a:lnTo>
                          <a:lnTo>
                            <a:pt x="112" y="296"/>
                          </a:lnTo>
                          <a:lnTo>
                            <a:pt x="182" y="284"/>
                          </a:lnTo>
                          <a:lnTo>
                            <a:pt x="118" y="292"/>
                          </a:lnTo>
                          <a:lnTo>
                            <a:pt x="48" y="188"/>
                          </a:lnTo>
                          <a:lnTo>
                            <a:pt x="56" y="118"/>
                          </a:lnTo>
                          <a:lnTo>
                            <a:pt x="8" y="130"/>
                          </a:lnTo>
                          <a:lnTo>
                            <a:pt x="38" y="0"/>
                          </a:lnTo>
                          <a:lnTo>
                            <a:pt x="0" y="138"/>
                          </a:lnTo>
                          <a:lnTo>
                            <a:pt x="50" y="1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2" name="Freeform 2980"/>
                    <p:cNvSpPr>
                      <a:spLocks/>
                    </p:cNvSpPr>
                    <p:nvPr/>
                  </p:nvSpPr>
                  <p:spPr bwMode="auto">
                    <a:xfrm>
                      <a:off x="1706" y="1329"/>
                      <a:ext cx="130" cy="24"/>
                    </a:xfrm>
                    <a:custGeom>
                      <a:avLst/>
                      <a:gdLst/>
                      <a:ahLst/>
                      <a:cxnLst>
                        <a:cxn ang="0">
                          <a:pos x="92" y="14"/>
                        </a:cxn>
                        <a:cxn ang="0">
                          <a:pos x="130" y="0"/>
                        </a:cxn>
                        <a:cxn ang="0">
                          <a:pos x="98" y="6"/>
                        </a:cxn>
                        <a:cxn ang="0">
                          <a:pos x="90" y="8"/>
                        </a:cxn>
                        <a:cxn ang="0">
                          <a:pos x="70" y="12"/>
                        </a:cxn>
                        <a:cxn ang="0">
                          <a:pos x="0" y="24"/>
                        </a:cxn>
                        <a:cxn ang="0">
                          <a:pos x="92" y="14"/>
                        </a:cxn>
                      </a:cxnLst>
                      <a:rect l="0" t="0" r="r" b="b"/>
                      <a:pathLst>
                        <a:path w="130" h="24">
                          <a:moveTo>
                            <a:pt x="92" y="14"/>
                          </a:moveTo>
                          <a:lnTo>
                            <a:pt x="130" y="0"/>
                          </a:lnTo>
                          <a:lnTo>
                            <a:pt x="98" y="6"/>
                          </a:lnTo>
                          <a:lnTo>
                            <a:pt x="90" y="8"/>
                          </a:lnTo>
                          <a:lnTo>
                            <a:pt x="70" y="12"/>
                          </a:lnTo>
                          <a:lnTo>
                            <a:pt x="0" y="24"/>
                          </a:lnTo>
                          <a:lnTo>
                            <a:pt x="92" y="1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3" name="Freeform 2981"/>
                    <p:cNvSpPr>
                      <a:spLocks/>
                    </p:cNvSpPr>
                    <p:nvPr/>
                  </p:nvSpPr>
                  <p:spPr bwMode="auto">
                    <a:xfrm>
                      <a:off x="1868" y="875"/>
                      <a:ext cx="606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600" y="452"/>
                        </a:cxn>
                        <a:cxn ang="0">
                          <a:pos x="6" y="414"/>
                        </a:cxn>
                        <a:cxn ang="0">
                          <a:pos x="0" y="476"/>
                        </a:cxn>
                        <a:cxn ang="0">
                          <a:pos x="12" y="420"/>
                        </a:cxn>
                        <a:cxn ang="0">
                          <a:pos x="606" y="460"/>
                        </a:cxn>
                        <a:cxn ang="0">
                          <a:pos x="604" y="0"/>
                        </a:cxn>
                        <a:cxn ang="0">
                          <a:pos x="600" y="452"/>
                        </a:cxn>
                      </a:cxnLst>
                      <a:rect l="0" t="0" r="r" b="b"/>
                      <a:pathLst>
                        <a:path w="606" h="476">
                          <a:moveTo>
                            <a:pt x="600" y="452"/>
                          </a:moveTo>
                          <a:lnTo>
                            <a:pt x="6" y="414"/>
                          </a:lnTo>
                          <a:lnTo>
                            <a:pt x="0" y="476"/>
                          </a:lnTo>
                          <a:lnTo>
                            <a:pt x="12" y="420"/>
                          </a:lnTo>
                          <a:lnTo>
                            <a:pt x="606" y="460"/>
                          </a:lnTo>
                          <a:lnTo>
                            <a:pt x="604" y="0"/>
                          </a:lnTo>
                          <a:lnTo>
                            <a:pt x="600" y="45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4" name="Freeform 2982"/>
                    <p:cNvSpPr>
                      <a:spLocks/>
                    </p:cNvSpPr>
                    <p:nvPr/>
                  </p:nvSpPr>
                  <p:spPr bwMode="auto">
                    <a:xfrm>
                      <a:off x="2472" y="875"/>
                      <a:ext cx="614" cy="460"/>
                    </a:xfrm>
                    <a:custGeom>
                      <a:avLst/>
                      <a:gdLst/>
                      <a:ahLst/>
                      <a:cxnLst>
                        <a:cxn ang="0">
                          <a:pos x="612" y="358"/>
                        </a:cxn>
                        <a:cxn ang="0">
                          <a:pos x="614" y="354"/>
                        </a:cxn>
                        <a:cxn ang="0">
                          <a:pos x="2" y="356"/>
                        </a:cxn>
                        <a:cxn ang="0">
                          <a:pos x="6" y="2"/>
                        </a:cxn>
                        <a:cxn ang="0">
                          <a:pos x="0" y="0"/>
                        </a:cxn>
                        <a:cxn ang="0">
                          <a:pos x="2" y="460"/>
                        </a:cxn>
                        <a:cxn ang="0">
                          <a:pos x="2" y="360"/>
                        </a:cxn>
                        <a:cxn ang="0">
                          <a:pos x="612" y="358"/>
                        </a:cxn>
                      </a:cxnLst>
                      <a:rect l="0" t="0" r="r" b="b"/>
                      <a:pathLst>
                        <a:path w="614" h="460">
                          <a:moveTo>
                            <a:pt x="612" y="358"/>
                          </a:moveTo>
                          <a:lnTo>
                            <a:pt x="614" y="354"/>
                          </a:lnTo>
                          <a:lnTo>
                            <a:pt x="2" y="356"/>
                          </a:lnTo>
                          <a:lnTo>
                            <a:pt x="6" y="2"/>
                          </a:lnTo>
                          <a:lnTo>
                            <a:pt x="0" y="0"/>
                          </a:lnTo>
                          <a:lnTo>
                            <a:pt x="2" y="460"/>
                          </a:lnTo>
                          <a:lnTo>
                            <a:pt x="2" y="360"/>
                          </a:lnTo>
                          <a:lnTo>
                            <a:pt x="612" y="35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5" name="Freeform 2983"/>
                    <p:cNvSpPr>
                      <a:spLocks/>
                    </p:cNvSpPr>
                    <p:nvPr/>
                  </p:nvSpPr>
                  <p:spPr bwMode="auto">
                    <a:xfrm>
                      <a:off x="1804" y="1325"/>
                      <a:ext cx="62" cy="4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0"/>
                        </a:cxn>
                        <a:cxn ang="0">
                          <a:pos x="32" y="4"/>
                        </a:cxn>
                        <a:cxn ang="0">
                          <a:pos x="60" y="42"/>
                        </a:cxn>
                        <a:cxn ang="0">
                          <a:pos x="62" y="34"/>
                        </a:cxn>
                        <a:cxn ang="0">
                          <a:pos x="36" y="0"/>
                        </a:cxn>
                        <a:cxn ang="0">
                          <a:pos x="0" y="10"/>
                        </a:cxn>
                      </a:cxnLst>
                      <a:rect l="0" t="0" r="r" b="b"/>
                      <a:pathLst>
                        <a:path w="62" h="42">
                          <a:moveTo>
                            <a:pt x="0" y="10"/>
                          </a:moveTo>
                          <a:lnTo>
                            <a:pt x="32" y="4"/>
                          </a:lnTo>
                          <a:lnTo>
                            <a:pt x="60" y="42"/>
                          </a:lnTo>
                          <a:lnTo>
                            <a:pt x="62" y="34"/>
                          </a:lnTo>
                          <a:lnTo>
                            <a:pt x="36" y="0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6" name="Freeform 2984"/>
                    <p:cNvSpPr>
                      <a:spLocks/>
                    </p:cNvSpPr>
                    <p:nvPr/>
                  </p:nvSpPr>
                  <p:spPr bwMode="auto">
                    <a:xfrm>
                      <a:off x="1866" y="1351"/>
                      <a:ext cx="2" cy="1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0"/>
                        </a:cxn>
                        <a:cxn ang="0">
                          <a:pos x="2" y="0"/>
                        </a:cxn>
                        <a:cxn ang="0">
                          <a:pos x="0" y="8"/>
                        </a:cxn>
                        <a:cxn ang="0">
                          <a:pos x="0" y="10"/>
                        </a:cxn>
                      </a:cxnLst>
                      <a:rect l="0" t="0" r="r" b="b"/>
                      <a:pathLst>
                        <a:path w="2" h="10">
                          <a:moveTo>
                            <a:pt x="0" y="10"/>
                          </a:moveTo>
                          <a:lnTo>
                            <a:pt x="2" y="0"/>
                          </a:lnTo>
                          <a:lnTo>
                            <a:pt x="0" y="8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7" name="Freeform 2985"/>
                    <p:cNvSpPr>
                      <a:spLocks/>
                    </p:cNvSpPr>
                    <p:nvPr/>
                  </p:nvSpPr>
                  <p:spPr bwMode="auto">
                    <a:xfrm>
                      <a:off x="1776" y="1335"/>
                      <a:ext cx="28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28" y="0"/>
                        </a:cxn>
                        <a:cxn ang="0">
                          <a:pos x="0" y="6"/>
                        </a:cxn>
                        <a:cxn ang="0">
                          <a:pos x="20" y="2"/>
                        </a:cxn>
                        <a:cxn ang="0">
                          <a:pos x="28" y="0"/>
                        </a:cxn>
                      </a:cxnLst>
                      <a:rect l="0" t="0" r="r" b="b"/>
                      <a:pathLst>
                        <a:path w="28" h="6">
                          <a:moveTo>
                            <a:pt x="28" y="0"/>
                          </a:moveTo>
                          <a:lnTo>
                            <a:pt x="0" y="6"/>
                          </a:lnTo>
                          <a:lnTo>
                            <a:pt x="20" y="2"/>
                          </a:lnTo>
                          <a:lnTo>
                            <a:pt x="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8" name="Freeform 2986"/>
                    <p:cNvSpPr>
                      <a:spLocks/>
                    </p:cNvSpPr>
                    <p:nvPr/>
                  </p:nvSpPr>
                  <p:spPr bwMode="auto">
                    <a:xfrm>
                      <a:off x="1340" y="709"/>
                      <a:ext cx="524" cy="966"/>
                    </a:xfrm>
                    <a:custGeom>
                      <a:avLst/>
                      <a:gdLst/>
                      <a:ahLst/>
                      <a:cxnLst>
                        <a:cxn ang="0">
                          <a:pos x="458" y="634"/>
                        </a:cxn>
                        <a:cxn ang="0">
                          <a:pos x="366" y="644"/>
                        </a:cxn>
                        <a:cxn ang="0">
                          <a:pos x="294" y="536"/>
                        </a:cxn>
                        <a:cxn ang="0">
                          <a:pos x="304" y="474"/>
                        </a:cxn>
                        <a:cxn ang="0">
                          <a:pos x="254" y="486"/>
                        </a:cxn>
                        <a:cxn ang="0">
                          <a:pos x="284" y="348"/>
                        </a:cxn>
                        <a:cxn ang="0">
                          <a:pos x="256" y="334"/>
                        </a:cxn>
                        <a:cxn ang="0">
                          <a:pos x="184" y="168"/>
                        </a:cxn>
                        <a:cxn ang="0">
                          <a:pos x="210" y="24"/>
                        </a:cxn>
                        <a:cxn ang="0">
                          <a:pos x="212" y="26"/>
                        </a:cxn>
                        <a:cxn ang="0">
                          <a:pos x="214" y="22"/>
                        </a:cxn>
                        <a:cxn ang="0">
                          <a:pos x="136" y="0"/>
                        </a:cxn>
                        <a:cxn ang="0">
                          <a:pos x="136" y="2"/>
                        </a:cxn>
                        <a:cxn ang="0">
                          <a:pos x="140" y="4"/>
                        </a:cxn>
                        <a:cxn ang="0">
                          <a:pos x="78" y="344"/>
                        </a:cxn>
                        <a:cxn ang="0">
                          <a:pos x="108" y="438"/>
                        </a:cxn>
                        <a:cxn ang="0">
                          <a:pos x="40" y="574"/>
                        </a:cxn>
                        <a:cxn ang="0">
                          <a:pos x="50" y="600"/>
                        </a:cxn>
                        <a:cxn ang="0">
                          <a:pos x="0" y="866"/>
                        </a:cxn>
                        <a:cxn ang="0">
                          <a:pos x="496" y="966"/>
                        </a:cxn>
                        <a:cxn ang="0">
                          <a:pos x="524" y="658"/>
                        </a:cxn>
                        <a:cxn ang="0">
                          <a:pos x="496" y="620"/>
                        </a:cxn>
                        <a:cxn ang="0">
                          <a:pos x="458" y="634"/>
                        </a:cxn>
                      </a:cxnLst>
                      <a:rect l="0" t="0" r="r" b="b"/>
                      <a:pathLst>
                        <a:path w="524" h="966">
                          <a:moveTo>
                            <a:pt x="458" y="634"/>
                          </a:moveTo>
                          <a:lnTo>
                            <a:pt x="366" y="644"/>
                          </a:lnTo>
                          <a:lnTo>
                            <a:pt x="294" y="536"/>
                          </a:lnTo>
                          <a:lnTo>
                            <a:pt x="304" y="474"/>
                          </a:lnTo>
                          <a:lnTo>
                            <a:pt x="254" y="486"/>
                          </a:lnTo>
                          <a:lnTo>
                            <a:pt x="284" y="348"/>
                          </a:lnTo>
                          <a:lnTo>
                            <a:pt x="256" y="334"/>
                          </a:lnTo>
                          <a:lnTo>
                            <a:pt x="184" y="168"/>
                          </a:lnTo>
                          <a:lnTo>
                            <a:pt x="210" y="24"/>
                          </a:lnTo>
                          <a:lnTo>
                            <a:pt x="212" y="26"/>
                          </a:lnTo>
                          <a:lnTo>
                            <a:pt x="214" y="22"/>
                          </a:lnTo>
                          <a:lnTo>
                            <a:pt x="136" y="0"/>
                          </a:lnTo>
                          <a:lnTo>
                            <a:pt x="136" y="2"/>
                          </a:lnTo>
                          <a:lnTo>
                            <a:pt x="140" y="4"/>
                          </a:lnTo>
                          <a:lnTo>
                            <a:pt x="78" y="344"/>
                          </a:lnTo>
                          <a:lnTo>
                            <a:pt x="108" y="438"/>
                          </a:lnTo>
                          <a:lnTo>
                            <a:pt x="40" y="574"/>
                          </a:lnTo>
                          <a:lnTo>
                            <a:pt x="50" y="600"/>
                          </a:lnTo>
                          <a:lnTo>
                            <a:pt x="0" y="866"/>
                          </a:lnTo>
                          <a:lnTo>
                            <a:pt x="496" y="966"/>
                          </a:lnTo>
                          <a:lnTo>
                            <a:pt x="524" y="658"/>
                          </a:lnTo>
                          <a:lnTo>
                            <a:pt x="496" y="620"/>
                          </a:lnTo>
                          <a:lnTo>
                            <a:pt x="458" y="6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79" name="Freeform 2987"/>
                    <p:cNvSpPr>
                      <a:spLocks/>
                    </p:cNvSpPr>
                    <p:nvPr/>
                  </p:nvSpPr>
                  <p:spPr bwMode="auto">
                    <a:xfrm>
                      <a:off x="3108" y="1621"/>
                      <a:ext cx="118" cy="318"/>
                    </a:xfrm>
                    <a:custGeom>
                      <a:avLst/>
                      <a:gdLst/>
                      <a:ahLst/>
                      <a:cxnLst>
                        <a:cxn ang="0">
                          <a:pos x="94" y="254"/>
                        </a:cxn>
                        <a:cxn ang="0">
                          <a:pos x="94" y="256"/>
                        </a:cxn>
                        <a:cxn ang="0">
                          <a:pos x="96" y="256"/>
                        </a:cxn>
                        <a:cxn ang="0">
                          <a:pos x="118" y="318"/>
                        </a:cxn>
                        <a:cxn ang="0">
                          <a:pos x="0" y="0"/>
                        </a:cxn>
                        <a:cxn ang="0">
                          <a:pos x="94" y="254"/>
                        </a:cxn>
                        <a:cxn ang="0">
                          <a:pos x="94" y="254"/>
                        </a:cxn>
                      </a:cxnLst>
                      <a:rect l="0" t="0" r="r" b="b"/>
                      <a:pathLst>
                        <a:path w="118" h="318">
                          <a:moveTo>
                            <a:pt x="94" y="254"/>
                          </a:moveTo>
                          <a:lnTo>
                            <a:pt x="94" y="256"/>
                          </a:lnTo>
                          <a:lnTo>
                            <a:pt x="96" y="256"/>
                          </a:lnTo>
                          <a:lnTo>
                            <a:pt x="118" y="318"/>
                          </a:lnTo>
                          <a:lnTo>
                            <a:pt x="0" y="0"/>
                          </a:lnTo>
                          <a:lnTo>
                            <a:pt x="94" y="254"/>
                          </a:lnTo>
                          <a:lnTo>
                            <a:pt x="94" y="2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0" name="Freeform 2988"/>
                    <p:cNvSpPr>
                      <a:spLocks/>
                    </p:cNvSpPr>
                    <p:nvPr/>
                  </p:nvSpPr>
                  <p:spPr bwMode="auto">
                    <a:xfrm>
                      <a:off x="3098" y="1295"/>
                      <a:ext cx="10" cy="32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188"/>
                        </a:cxn>
                        <a:cxn ang="0">
                          <a:pos x="6" y="188"/>
                        </a:cxn>
                        <a:cxn ang="0">
                          <a:pos x="10" y="326"/>
                        </a:cxn>
                        <a:cxn ang="0">
                          <a:pos x="0" y="0"/>
                        </a:cxn>
                        <a:cxn ang="0">
                          <a:pos x="6" y="186"/>
                        </a:cxn>
                        <a:cxn ang="0">
                          <a:pos x="6" y="188"/>
                        </a:cxn>
                      </a:cxnLst>
                      <a:rect l="0" t="0" r="r" b="b"/>
                      <a:pathLst>
                        <a:path w="10" h="326">
                          <a:moveTo>
                            <a:pt x="6" y="188"/>
                          </a:moveTo>
                          <a:lnTo>
                            <a:pt x="6" y="188"/>
                          </a:lnTo>
                          <a:lnTo>
                            <a:pt x="10" y="326"/>
                          </a:lnTo>
                          <a:lnTo>
                            <a:pt x="0" y="0"/>
                          </a:lnTo>
                          <a:lnTo>
                            <a:pt x="6" y="186"/>
                          </a:lnTo>
                          <a:lnTo>
                            <a:pt x="6" y="18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1" name="Freeform 2989"/>
                    <p:cNvSpPr>
                      <a:spLocks/>
                    </p:cNvSpPr>
                    <p:nvPr/>
                  </p:nvSpPr>
                  <p:spPr bwMode="auto">
                    <a:xfrm>
                      <a:off x="2468" y="877"/>
                      <a:ext cx="648" cy="972"/>
                    </a:xfrm>
                    <a:custGeom>
                      <a:avLst/>
                      <a:gdLst/>
                      <a:ahLst/>
                      <a:cxnLst>
                        <a:cxn ang="0">
                          <a:pos x="478" y="708"/>
                        </a:cxn>
                        <a:cxn ang="0">
                          <a:pos x="648" y="766"/>
                        </a:cxn>
                        <a:cxn ang="0">
                          <a:pos x="646" y="758"/>
                        </a:cxn>
                        <a:cxn ang="0">
                          <a:pos x="478" y="704"/>
                        </a:cxn>
                        <a:cxn ang="0">
                          <a:pos x="4" y="706"/>
                        </a:cxn>
                        <a:cxn ang="0">
                          <a:pos x="8" y="458"/>
                        </a:cxn>
                        <a:cxn ang="0">
                          <a:pos x="6" y="458"/>
                        </a:cxn>
                        <a:cxn ang="0">
                          <a:pos x="6" y="358"/>
                        </a:cxn>
                        <a:cxn ang="0">
                          <a:pos x="616" y="356"/>
                        </a:cxn>
                        <a:cxn ang="0">
                          <a:pos x="618" y="352"/>
                        </a:cxn>
                        <a:cxn ang="0">
                          <a:pos x="6" y="354"/>
                        </a:cxn>
                        <a:cxn ang="0">
                          <a:pos x="10" y="0"/>
                        </a:cxn>
                        <a:cxn ang="0">
                          <a:pos x="8" y="0"/>
                        </a:cxn>
                        <a:cxn ang="0">
                          <a:pos x="0" y="972"/>
                        </a:cxn>
                        <a:cxn ang="0">
                          <a:pos x="4" y="710"/>
                        </a:cxn>
                        <a:cxn ang="0">
                          <a:pos x="478" y="708"/>
                        </a:cxn>
                      </a:cxnLst>
                      <a:rect l="0" t="0" r="r" b="b"/>
                      <a:pathLst>
                        <a:path w="648" h="972">
                          <a:moveTo>
                            <a:pt x="478" y="708"/>
                          </a:moveTo>
                          <a:lnTo>
                            <a:pt x="648" y="766"/>
                          </a:lnTo>
                          <a:lnTo>
                            <a:pt x="646" y="758"/>
                          </a:lnTo>
                          <a:lnTo>
                            <a:pt x="478" y="704"/>
                          </a:lnTo>
                          <a:lnTo>
                            <a:pt x="4" y="706"/>
                          </a:lnTo>
                          <a:lnTo>
                            <a:pt x="8" y="458"/>
                          </a:lnTo>
                          <a:lnTo>
                            <a:pt x="6" y="458"/>
                          </a:lnTo>
                          <a:lnTo>
                            <a:pt x="6" y="358"/>
                          </a:lnTo>
                          <a:lnTo>
                            <a:pt x="616" y="356"/>
                          </a:lnTo>
                          <a:lnTo>
                            <a:pt x="618" y="352"/>
                          </a:lnTo>
                          <a:lnTo>
                            <a:pt x="6" y="354"/>
                          </a:lnTo>
                          <a:lnTo>
                            <a:pt x="10" y="0"/>
                          </a:lnTo>
                          <a:lnTo>
                            <a:pt x="8" y="0"/>
                          </a:lnTo>
                          <a:lnTo>
                            <a:pt x="0" y="972"/>
                          </a:lnTo>
                          <a:lnTo>
                            <a:pt x="4" y="710"/>
                          </a:lnTo>
                          <a:lnTo>
                            <a:pt x="478" y="70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2" name="Freeform 2990"/>
                    <p:cNvSpPr>
                      <a:spLocks/>
                    </p:cNvSpPr>
                    <p:nvPr/>
                  </p:nvSpPr>
                  <p:spPr bwMode="auto">
                    <a:xfrm>
                      <a:off x="2632" y="1939"/>
                      <a:ext cx="602" cy="8"/>
                    </a:xfrm>
                    <a:custGeom>
                      <a:avLst/>
                      <a:gdLst/>
                      <a:ahLst/>
                      <a:cxnLst>
                        <a:cxn ang="0">
                          <a:pos x="602" y="6"/>
                        </a:cxn>
                        <a:cxn ang="0">
                          <a:pos x="594" y="0"/>
                        </a:cxn>
                        <a:cxn ang="0">
                          <a:pos x="0" y="8"/>
                        </a:cxn>
                        <a:cxn ang="0">
                          <a:pos x="602" y="6"/>
                        </a:cxn>
                      </a:cxnLst>
                      <a:rect l="0" t="0" r="r" b="b"/>
                      <a:pathLst>
                        <a:path w="602" h="8">
                          <a:moveTo>
                            <a:pt x="602" y="6"/>
                          </a:moveTo>
                          <a:lnTo>
                            <a:pt x="594" y="0"/>
                          </a:lnTo>
                          <a:lnTo>
                            <a:pt x="0" y="8"/>
                          </a:lnTo>
                          <a:lnTo>
                            <a:pt x="602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3" name="Freeform 2991"/>
                    <p:cNvSpPr>
                      <a:spLocks/>
                    </p:cNvSpPr>
                    <p:nvPr/>
                  </p:nvSpPr>
                  <p:spPr bwMode="auto">
                    <a:xfrm>
                      <a:off x="3014" y="847"/>
                      <a:ext cx="74" cy="378"/>
                    </a:xfrm>
                    <a:custGeom>
                      <a:avLst/>
                      <a:gdLst/>
                      <a:ahLst/>
                      <a:cxnLst>
                        <a:cxn ang="0">
                          <a:pos x="74" y="378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74" y="378"/>
                        </a:cxn>
                      </a:cxnLst>
                      <a:rect l="0" t="0" r="r" b="b"/>
                      <a:pathLst>
                        <a:path w="74" h="378">
                          <a:moveTo>
                            <a:pt x="74" y="378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74" y="37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4" name="Freeform 2992"/>
                    <p:cNvSpPr>
                      <a:spLocks/>
                    </p:cNvSpPr>
                    <p:nvPr/>
                  </p:nvSpPr>
                  <p:spPr bwMode="auto">
                    <a:xfrm>
                      <a:off x="1529" y="729"/>
                      <a:ext cx="944" cy="628"/>
                    </a:xfrm>
                    <a:custGeom>
                      <a:avLst/>
                      <a:gdLst/>
                      <a:ahLst/>
                      <a:cxnLst>
                        <a:cxn ang="0">
                          <a:pos x="260" y="62"/>
                        </a:cxn>
                        <a:cxn ang="0">
                          <a:pos x="22" y="0"/>
                        </a:cxn>
                        <a:cxn ang="0">
                          <a:pos x="20" y="4"/>
                        </a:cxn>
                        <a:cxn ang="0">
                          <a:pos x="24" y="4"/>
                        </a:cxn>
                        <a:cxn ang="0">
                          <a:pos x="0" y="148"/>
                        </a:cxn>
                        <a:cxn ang="0">
                          <a:pos x="66" y="306"/>
                        </a:cxn>
                        <a:cxn ang="0">
                          <a:pos x="100" y="326"/>
                        </a:cxn>
                        <a:cxn ang="0">
                          <a:pos x="70" y="456"/>
                        </a:cxn>
                        <a:cxn ang="0">
                          <a:pos x="118" y="444"/>
                        </a:cxn>
                        <a:cxn ang="0">
                          <a:pos x="110" y="514"/>
                        </a:cxn>
                        <a:cxn ang="0">
                          <a:pos x="180" y="618"/>
                        </a:cxn>
                        <a:cxn ang="0">
                          <a:pos x="244" y="610"/>
                        </a:cxn>
                        <a:cxn ang="0">
                          <a:pos x="272" y="604"/>
                        </a:cxn>
                        <a:cxn ang="0">
                          <a:pos x="308" y="594"/>
                        </a:cxn>
                        <a:cxn ang="0">
                          <a:pos x="334" y="628"/>
                        </a:cxn>
                        <a:cxn ang="0">
                          <a:pos x="336" y="620"/>
                        </a:cxn>
                        <a:cxn ang="0">
                          <a:pos x="342" y="558"/>
                        </a:cxn>
                        <a:cxn ang="0">
                          <a:pos x="936" y="596"/>
                        </a:cxn>
                        <a:cxn ang="0">
                          <a:pos x="940" y="144"/>
                        </a:cxn>
                        <a:cxn ang="0">
                          <a:pos x="944" y="146"/>
                        </a:cxn>
                        <a:cxn ang="0">
                          <a:pos x="944" y="140"/>
                        </a:cxn>
                        <a:cxn ang="0">
                          <a:pos x="260" y="62"/>
                        </a:cxn>
                      </a:cxnLst>
                      <a:rect l="0" t="0" r="r" b="b"/>
                      <a:pathLst>
                        <a:path w="944" h="628">
                          <a:moveTo>
                            <a:pt x="260" y="62"/>
                          </a:moveTo>
                          <a:lnTo>
                            <a:pt x="22" y="0"/>
                          </a:lnTo>
                          <a:lnTo>
                            <a:pt x="20" y="4"/>
                          </a:lnTo>
                          <a:lnTo>
                            <a:pt x="24" y="4"/>
                          </a:lnTo>
                          <a:lnTo>
                            <a:pt x="0" y="148"/>
                          </a:lnTo>
                          <a:lnTo>
                            <a:pt x="66" y="306"/>
                          </a:lnTo>
                          <a:lnTo>
                            <a:pt x="100" y="326"/>
                          </a:lnTo>
                          <a:lnTo>
                            <a:pt x="70" y="456"/>
                          </a:lnTo>
                          <a:lnTo>
                            <a:pt x="118" y="444"/>
                          </a:lnTo>
                          <a:lnTo>
                            <a:pt x="110" y="514"/>
                          </a:lnTo>
                          <a:lnTo>
                            <a:pt x="180" y="618"/>
                          </a:lnTo>
                          <a:lnTo>
                            <a:pt x="244" y="610"/>
                          </a:lnTo>
                          <a:lnTo>
                            <a:pt x="272" y="604"/>
                          </a:lnTo>
                          <a:lnTo>
                            <a:pt x="308" y="594"/>
                          </a:lnTo>
                          <a:lnTo>
                            <a:pt x="334" y="628"/>
                          </a:lnTo>
                          <a:lnTo>
                            <a:pt x="336" y="620"/>
                          </a:lnTo>
                          <a:lnTo>
                            <a:pt x="342" y="558"/>
                          </a:lnTo>
                          <a:lnTo>
                            <a:pt x="936" y="596"/>
                          </a:lnTo>
                          <a:lnTo>
                            <a:pt x="940" y="144"/>
                          </a:lnTo>
                          <a:lnTo>
                            <a:pt x="944" y="146"/>
                          </a:lnTo>
                          <a:lnTo>
                            <a:pt x="944" y="140"/>
                          </a:lnTo>
                          <a:lnTo>
                            <a:pt x="260" y="6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5" name="Freeform 2993"/>
                    <p:cNvSpPr>
                      <a:spLocks/>
                    </p:cNvSpPr>
                    <p:nvPr/>
                  </p:nvSpPr>
                  <p:spPr bwMode="auto">
                    <a:xfrm>
                      <a:off x="2946" y="1581"/>
                      <a:ext cx="168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68" y="56"/>
                        </a:cxn>
                        <a:cxn ang="0">
                          <a:pos x="168" y="54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68" h="56">
                          <a:moveTo>
                            <a:pt x="0" y="0"/>
                          </a:moveTo>
                          <a:lnTo>
                            <a:pt x="168" y="56"/>
                          </a:lnTo>
                          <a:lnTo>
                            <a:pt x="168" y="5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6" name="Freeform 2994"/>
                    <p:cNvSpPr>
                      <a:spLocks/>
                    </p:cNvSpPr>
                    <p:nvPr/>
                  </p:nvSpPr>
                  <p:spPr bwMode="auto">
                    <a:xfrm>
                      <a:off x="2474" y="843"/>
                      <a:ext cx="614" cy="388"/>
                    </a:xfrm>
                    <a:custGeom>
                      <a:avLst/>
                      <a:gdLst/>
                      <a:ahLst/>
                      <a:cxnLst>
                        <a:cxn ang="0">
                          <a:pos x="614" y="382"/>
                        </a:cxn>
                        <a:cxn ang="0">
                          <a:pos x="540" y="4"/>
                        </a:cxn>
                        <a:cxn ang="0">
                          <a:pos x="542" y="4"/>
                        </a:cxn>
                        <a:cxn ang="0">
                          <a:pos x="542" y="0"/>
                        </a:cxn>
                        <a:cxn ang="0">
                          <a:pos x="26" y="32"/>
                        </a:cxn>
                        <a:cxn ang="0">
                          <a:pos x="2" y="28"/>
                        </a:cxn>
                        <a:cxn ang="0">
                          <a:pos x="2" y="34"/>
                        </a:cxn>
                        <a:cxn ang="0">
                          <a:pos x="4" y="34"/>
                        </a:cxn>
                        <a:cxn ang="0">
                          <a:pos x="0" y="388"/>
                        </a:cxn>
                        <a:cxn ang="0">
                          <a:pos x="612" y="386"/>
                        </a:cxn>
                        <a:cxn ang="0">
                          <a:pos x="610" y="388"/>
                        </a:cxn>
                        <a:cxn ang="0">
                          <a:pos x="610" y="388"/>
                        </a:cxn>
                        <a:cxn ang="0">
                          <a:pos x="614" y="382"/>
                        </a:cxn>
                      </a:cxnLst>
                      <a:rect l="0" t="0" r="r" b="b"/>
                      <a:pathLst>
                        <a:path w="614" h="388">
                          <a:moveTo>
                            <a:pt x="614" y="382"/>
                          </a:moveTo>
                          <a:lnTo>
                            <a:pt x="540" y="4"/>
                          </a:lnTo>
                          <a:lnTo>
                            <a:pt x="542" y="4"/>
                          </a:lnTo>
                          <a:lnTo>
                            <a:pt x="542" y="0"/>
                          </a:lnTo>
                          <a:lnTo>
                            <a:pt x="26" y="32"/>
                          </a:lnTo>
                          <a:lnTo>
                            <a:pt x="2" y="28"/>
                          </a:lnTo>
                          <a:lnTo>
                            <a:pt x="2" y="34"/>
                          </a:lnTo>
                          <a:lnTo>
                            <a:pt x="4" y="34"/>
                          </a:lnTo>
                          <a:lnTo>
                            <a:pt x="0" y="388"/>
                          </a:lnTo>
                          <a:lnTo>
                            <a:pt x="612" y="386"/>
                          </a:lnTo>
                          <a:lnTo>
                            <a:pt x="610" y="388"/>
                          </a:lnTo>
                          <a:lnTo>
                            <a:pt x="610" y="388"/>
                          </a:lnTo>
                          <a:lnTo>
                            <a:pt x="614" y="38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7" name="Freeform 2995"/>
                    <p:cNvSpPr>
                      <a:spLocks/>
                    </p:cNvSpPr>
                    <p:nvPr/>
                  </p:nvSpPr>
                  <p:spPr bwMode="auto">
                    <a:xfrm>
                      <a:off x="2468" y="1585"/>
                      <a:ext cx="758" cy="362"/>
                    </a:xfrm>
                    <a:custGeom>
                      <a:avLst/>
                      <a:gdLst/>
                      <a:ahLst/>
                      <a:cxnLst>
                        <a:cxn ang="0">
                          <a:pos x="736" y="292"/>
                        </a:cxn>
                        <a:cxn ang="0">
                          <a:pos x="734" y="292"/>
                        </a:cxn>
                        <a:cxn ang="0">
                          <a:pos x="734" y="290"/>
                        </a:cxn>
                        <a:cxn ang="0">
                          <a:pos x="734" y="290"/>
                        </a:cxn>
                        <a:cxn ang="0">
                          <a:pos x="646" y="52"/>
                        </a:cxn>
                        <a:cxn ang="0">
                          <a:pos x="646" y="52"/>
                        </a:cxn>
                        <a:cxn ang="0">
                          <a:pos x="648" y="58"/>
                        </a:cxn>
                        <a:cxn ang="0">
                          <a:pos x="478" y="0"/>
                        </a:cxn>
                        <a:cxn ang="0">
                          <a:pos x="4" y="2"/>
                        </a:cxn>
                        <a:cxn ang="0">
                          <a:pos x="0" y="264"/>
                        </a:cxn>
                        <a:cxn ang="0">
                          <a:pos x="158" y="268"/>
                        </a:cxn>
                        <a:cxn ang="0">
                          <a:pos x="164" y="362"/>
                        </a:cxn>
                        <a:cxn ang="0">
                          <a:pos x="758" y="354"/>
                        </a:cxn>
                        <a:cxn ang="0">
                          <a:pos x="736" y="292"/>
                        </a:cxn>
                      </a:cxnLst>
                      <a:rect l="0" t="0" r="r" b="b"/>
                      <a:pathLst>
                        <a:path w="758" h="362">
                          <a:moveTo>
                            <a:pt x="736" y="292"/>
                          </a:moveTo>
                          <a:lnTo>
                            <a:pt x="734" y="292"/>
                          </a:lnTo>
                          <a:lnTo>
                            <a:pt x="734" y="290"/>
                          </a:lnTo>
                          <a:lnTo>
                            <a:pt x="734" y="290"/>
                          </a:lnTo>
                          <a:lnTo>
                            <a:pt x="646" y="52"/>
                          </a:lnTo>
                          <a:lnTo>
                            <a:pt x="646" y="52"/>
                          </a:lnTo>
                          <a:lnTo>
                            <a:pt x="648" y="58"/>
                          </a:lnTo>
                          <a:lnTo>
                            <a:pt x="478" y="0"/>
                          </a:lnTo>
                          <a:lnTo>
                            <a:pt x="4" y="2"/>
                          </a:lnTo>
                          <a:lnTo>
                            <a:pt x="0" y="264"/>
                          </a:lnTo>
                          <a:lnTo>
                            <a:pt x="158" y="268"/>
                          </a:lnTo>
                          <a:lnTo>
                            <a:pt x="164" y="362"/>
                          </a:lnTo>
                          <a:lnTo>
                            <a:pt x="758" y="354"/>
                          </a:lnTo>
                          <a:lnTo>
                            <a:pt x="736" y="29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8" name="Freeform 2996"/>
                    <p:cNvSpPr>
                      <a:spLocks/>
                    </p:cNvSpPr>
                    <p:nvPr/>
                  </p:nvSpPr>
                  <p:spPr bwMode="auto">
                    <a:xfrm>
                      <a:off x="2472" y="1231"/>
                      <a:ext cx="642" cy="406"/>
                    </a:xfrm>
                    <a:custGeom>
                      <a:avLst/>
                      <a:gdLst/>
                      <a:ahLst/>
                      <a:cxnLst>
                        <a:cxn ang="0">
                          <a:pos x="636" y="390"/>
                        </a:cxn>
                        <a:cxn ang="0">
                          <a:pos x="632" y="252"/>
                        </a:cxn>
                        <a:cxn ang="0">
                          <a:pos x="632" y="252"/>
                        </a:cxn>
                        <a:cxn ang="0">
                          <a:pos x="632" y="250"/>
                        </a:cxn>
                        <a:cxn ang="0">
                          <a:pos x="626" y="64"/>
                        </a:cxn>
                        <a:cxn ang="0">
                          <a:pos x="596" y="26"/>
                        </a:cxn>
                        <a:cxn ang="0">
                          <a:pos x="612" y="0"/>
                        </a:cxn>
                        <a:cxn ang="0">
                          <a:pos x="612" y="0"/>
                        </a:cxn>
                        <a:cxn ang="0">
                          <a:pos x="612" y="2"/>
                        </a:cxn>
                        <a:cxn ang="0">
                          <a:pos x="2" y="4"/>
                        </a:cxn>
                        <a:cxn ang="0">
                          <a:pos x="2" y="104"/>
                        </a:cxn>
                        <a:cxn ang="0">
                          <a:pos x="4" y="104"/>
                        </a:cxn>
                        <a:cxn ang="0">
                          <a:pos x="0" y="352"/>
                        </a:cxn>
                        <a:cxn ang="0">
                          <a:pos x="474" y="350"/>
                        </a:cxn>
                        <a:cxn ang="0">
                          <a:pos x="642" y="404"/>
                        </a:cxn>
                        <a:cxn ang="0">
                          <a:pos x="642" y="406"/>
                        </a:cxn>
                        <a:cxn ang="0">
                          <a:pos x="642" y="406"/>
                        </a:cxn>
                        <a:cxn ang="0">
                          <a:pos x="636" y="390"/>
                        </a:cxn>
                      </a:cxnLst>
                      <a:rect l="0" t="0" r="r" b="b"/>
                      <a:pathLst>
                        <a:path w="642" h="406">
                          <a:moveTo>
                            <a:pt x="636" y="390"/>
                          </a:moveTo>
                          <a:lnTo>
                            <a:pt x="632" y="252"/>
                          </a:lnTo>
                          <a:lnTo>
                            <a:pt x="632" y="252"/>
                          </a:lnTo>
                          <a:lnTo>
                            <a:pt x="632" y="250"/>
                          </a:lnTo>
                          <a:lnTo>
                            <a:pt x="626" y="64"/>
                          </a:lnTo>
                          <a:lnTo>
                            <a:pt x="596" y="26"/>
                          </a:lnTo>
                          <a:lnTo>
                            <a:pt x="612" y="0"/>
                          </a:lnTo>
                          <a:lnTo>
                            <a:pt x="612" y="0"/>
                          </a:lnTo>
                          <a:lnTo>
                            <a:pt x="612" y="2"/>
                          </a:lnTo>
                          <a:lnTo>
                            <a:pt x="2" y="4"/>
                          </a:lnTo>
                          <a:lnTo>
                            <a:pt x="2" y="104"/>
                          </a:lnTo>
                          <a:lnTo>
                            <a:pt x="4" y="104"/>
                          </a:lnTo>
                          <a:lnTo>
                            <a:pt x="0" y="352"/>
                          </a:lnTo>
                          <a:lnTo>
                            <a:pt x="474" y="350"/>
                          </a:lnTo>
                          <a:lnTo>
                            <a:pt x="642" y="404"/>
                          </a:lnTo>
                          <a:lnTo>
                            <a:pt x="642" y="406"/>
                          </a:lnTo>
                          <a:lnTo>
                            <a:pt x="642" y="406"/>
                          </a:lnTo>
                          <a:lnTo>
                            <a:pt x="636" y="39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89" name="Freeform 2997"/>
                    <p:cNvSpPr>
                      <a:spLocks/>
                    </p:cNvSpPr>
                    <p:nvPr/>
                  </p:nvSpPr>
                  <p:spPr bwMode="auto">
                    <a:xfrm>
                      <a:off x="3112" y="1457"/>
                      <a:ext cx="524" cy="418"/>
                    </a:xfrm>
                    <a:custGeom>
                      <a:avLst/>
                      <a:gdLst/>
                      <a:ahLst/>
                      <a:cxnLst>
                        <a:cxn ang="0">
                          <a:pos x="524" y="202"/>
                        </a:cxn>
                        <a:cxn ang="0">
                          <a:pos x="516" y="146"/>
                        </a:cxn>
                        <a:cxn ang="0">
                          <a:pos x="444" y="76"/>
                        </a:cxn>
                        <a:cxn ang="0">
                          <a:pos x="428" y="2"/>
                        </a:cxn>
                        <a:cxn ang="0">
                          <a:pos x="428" y="0"/>
                        </a:cxn>
                        <a:cxn ang="0">
                          <a:pos x="416" y="0"/>
                        </a:cxn>
                        <a:cxn ang="0">
                          <a:pos x="426" y="0"/>
                        </a:cxn>
                        <a:cxn ang="0">
                          <a:pos x="428" y="6"/>
                        </a:cxn>
                        <a:cxn ang="0">
                          <a:pos x="0" y="24"/>
                        </a:cxn>
                        <a:cxn ang="0">
                          <a:pos x="4" y="160"/>
                        </a:cxn>
                        <a:cxn ang="0">
                          <a:pos x="98" y="418"/>
                        </a:cxn>
                        <a:cxn ang="0">
                          <a:pos x="444" y="408"/>
                        </a:cxn>
                        <a:cxn ang="0">
                          <a:pos x="444" y="378"/>
                        </a:cxn>
                        <a:cxn ang="0">
                          <a:pos x="484" y="308"/>
                        </a:cxn>
                        <a:cxn ang="0">
                          <a:pos x="464" y="268"/>
                        </a:cxn>
                        <a:cxn ang="0">
                          <a:pos x="524" y="202"/>
                        </a:cxn>
                      </a:cxnLst>
                      <a:rect l="0" t="0" r="r" b="b"/>
                      <a:pathLst>
                        <a:path w="524" h="418">
                          <a:moveTo>
                            <a:pt x="524" y="202"/>
                          </a:moveTo>
                          <a:lnTo>
                            <a:pt x="516" y="146"/>
                          </a:lnTo>
                          <a:lnTo>
                            <a:pt x="444" y="76"/>
                          </a:lnTo>
                          <a:lnTo>
                            <a:pt x="428" y="2"/>
                          </a:lnTo>
                          <a:lnTo>
                            <a:pt x="428" y="0"/>
                          </a:lnTo>
                          <a:lnTo>
                            <a:pt x="416" y="0"/>
                          </a:lnTo>
                          <a:lnTo>
                            <a:pt x="426" y="0"/>
                          </a:lnTo>
                          <a:lnTo>
                            <a:pt x="428" y="6"/>
                          </a:lnTo>
                          <a:lnTo>
                            <a:pt x="0" y="24"/>
                          </a:lnTo>
                          <a:lnTo>
                            <a:pt x="4" y="160"/>
                          </a:lnTo>
                          <a:lnTo>
                            <a:pt x="98" y="418"/>
                          </a:lnTo>
                          <a:lnTo>
                            <a:pt x="444" y="408"/>
                          </a:lnTo>
                          <a:lnTo>
                            <a:pt x="444" y="378"/>
                          </a:lnTo>
                          <a:lnTo>
                            <a:pt x="484" y="308"/>
                          </a:lnTo>
                          <a:lnTo>
                            <a:pt x="464" y="268"/>
                          </a:lnTo>
                          <a:lnTo>
                            <a:pt x="524" y="20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0" name="Freeform 2998"/>
                    <p:cNvSpPr>
                      <a:spLocks/>
                    </p:cNvSpPr>
                    <p:nvPr/>
                  </p:nvSpPr>
                  <p:spPr bwMode="auto">
                    <a:xfrm>
                      <a:off x="3016" y="835"/>
                      <a:ext cx="586" cy="638"/>
                    </a:xfrm>
                    <a:custGeom>
                      <a:avLst/>
                      <a:gdLst/>
                      <a:ahLst/>
                      <a:cxnLst>
                        <a:cxn ang="0">
                          <a:pos x="514" y="566"/>
                        </a:cxn>
                        <a:cxn ang="0">
                          <a:pos x="376" y="482"/>
                        </a:cxn>
                        <a:cxn ang="0">
                          <a:pos x="346" y="344"/>
                        </a:cxn>
                        <a:cxn ang="0">
                          <a:pos x="386" y="302"/>
                        </a:cxn>
                        <a:cxn ang="0">
                          <a:pos x="424" y="214"/>
                        </a:cxn>
                        <a:cxn ang="0">
                          <a:pos x="418" y="216"/>
                        </a:cxn>
                        <a:cxn ang="0">
                          <a:pos x="506" y="108"/>
                        </a:cxn>
                        <a:cxn ang="0">
                          <a:pos x="586" y="54"/>
                        </a:cxn>
                        <a:cxn ang="0">
                          <a:pos x="406" y="54"/>
                        </a:cxn>
                        <a:cxn ang="0">
                          <a:pos x="158" y="0"/>
                        </a:cxn>
                        <a:cxn ang="0">
                          <a:pos x="0" y="8"/>
                        </a:cxn>
                        <a:cxn ang="0">
                          <a:pos x="0" y="12"/>
                        </a:cxn>
                        <a:cxn ang="0">
                          <a:pos x="4" y="14"/>
                        </a:cxn>
                        <a:cxn ang="0">
                          <a:pos x="78" y="390"/>
                        </a:cxn>
                        <a:cxn ang="0">
                          <a:pos x="60" y="422"/>
                        </a:cxn>
                        <a:cxn ang="0">
                          <a:pos x="90" y="460"/>
                        </a:cxn>
                        <a:cxn ang="0">
                          <a:pos x="96" y="638"/>
                        </a:cxn>
                        <a:cxn ang="0">
                          <a:pos x="512" y="622"/>
                        </a:cxn>
                        <a:cxn ang="0">
                          <a:pos x="524" y="622"/>
                        </a:cxn>
                        <a:cxn ang="0">
                          <a:pos x="514" y="566"/>
                        </a:cxn>
                      </a:cxnLst>
                      <a:rect l="0" t="0" r="r" b="b"/>
                      <a:pathLst>
                        <a:path w="586" h="638">
                          <a:moveTo>
                            <a:pt x="514" y="566"/>
                          </a:moveTo>
                          <a:lnTo>
                            <a:pt x="376" y="482"/>
                          </a:lnTo>
                          <a:lnTo>
                            <a:pt x="346" y="344"/>
                          </a:lnTo>
                          <a:lnTo>
                            <a:pt x="386" y="302"/>
                          </a:lnTo>
                          <a:lnTo>
                            <a:pt x="424" y="214"/>
                          </a:lnTo>
                          <a:lnTo>
                            <a:pt x="418" y="216"/>
                          </a:lnTo>
                          <a:lnTo>
                            <a:pt x="506" y="108"/>
                          </a:lnTo>
                          <a:lnTo>
                            <a:pt x="586" y="54"/>
                          </a:lnTo>
                          <a:lnTo>
                            <a:pt x="406" y="54"/>
                          </a:lnTo>
                          <a:lnTo>
                            <a:pt x="158" y="0"/>
                          </a:lnTo>
                          <a:lnTo>
                            <a:pt x="0" y="8"/>
                          </a:lnTo>
                          <a:lnTo>
                            <a:pt x="0" y="12"/>
                          </a:lnTo>
                          <a:lnTo>
                            <a:pt x="4" y="14"/>
                          </a:lnTo>
                          <a:lnTo>
                            <a:pt x="78" y="390"/>
                          </a:lnTo>
                          <a:lnTo>
                            <a:pt x="60" y="422"/>
                          </a:lnTo>
                          <a:lnTo>
                            <a:pt x="90" y="460"/>
                          </a:lnTo>
                          <a:lnTo>
                            <a:pt x="96" y="638"/>
                          </a:lnTo>
                          <a:lnTo>
                            <a:pt x="512" y="622"/>
                          </a:lnTo>
                          <a:lnTo>
                            <a:pt x="524" y="622"/>
                          </a:lnTo>
                          <a:lnTo>
                            <a:pt x="514" y="566"/>
                          </a:ln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1" name="Freeform 2999"/>
                    <p:cNvSpPr>
                      <a:spLocks/>
                    </p:cNvSpPr>
                    <p:nvPr/>
                  </p:nvSpPr>
                  <p:spPr bwMode="auto">
                    <a:xfrm>
                      <a:off x="3686" y="2005"/>
                      <a:ext cx="82" cy="138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84"/>
                        </a:cxn>
                        <a:cxn ang="0">
                          <a:pos x="4" y="0"/>
                        </a:cxn>
                        <a:cxn ang="0">
                          <a:pos x="0" y="84"/>
                        </a:cxn>
                        <a:cxn ang="0">
                          <a:pos x="82" y="138"/>
                        </a:cxn>
                        <a:cxn ang="0">
                          <a:pos x="4" y="84"/>
                        </a:cxn>
                      </a:cxnLst>
                      <a:rect l="0" t="0" r="r" b="b"/>
                      <a:pathLst>
                        <a:path w="82" h="138">
                          <a:moveTo>
                            <a:pt x="4" y="84"/>
                          </a:moveTo>
                          <a:lnTo>
                            <a:pt x="4" y="0"/>
                          </a:lnTo>
                          <a:lnTo>
                            <a:pt x="0" y="84"/>
                          </a:lnTo>
                          <a:lnTo>
                            <a:pt x="82" y="138"/>
                          </a:lnTo>
                          <a:lnTo>
                            <a:pt x="4" y="8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2" name="Freeform 3000"/>
                    <p:cNvSpPr>
                      <a:spLocks/>
                    </p:cNvSpPr>
                    <p:nvPr/>
                  </p:nvSpPr>
                  <p:spPr bwMode="auto">
                    <a:xfrm>
                      <a:off x="3686" y="2083"/>
                      <a:ext cx="234" cy="146"/>
                    </a:xfrm>
                    <a:custGeom>
                      <a:avLst/>
                      <a:gdLst/>
                      <a:ahLst/>
                      <a:cxnLst>
                        <a:cxn ang="0">
                          <a:pos x="110" y="146"/>
                        </a:cxn>
                        <a:cxn ang="0">
                          <a:pos x="132" y="102"/>
                        </a:cxn>
                        <a:cxn ang="0">
                          <a:pos x="182" y="128"/>
                        </a:cxn>
                        <a:cxn ang="0">
                          <a:pos x="224" y="72"/>
                        </a:cxn>
                        <a:cxn ang="0">
                          <a:pos x="234" y="0"/>
                        </a:cxn>
                        <a:cxn ang="0">
                          <a:pos x="222" y="72"/>
                        </a:cxn>
                        <a:cxn ang="0">
                          <a:pos x="182" y="124"/>
                        </a:cxn>
                        <a:cxn ang="0">
                          <a:pos x="132" y="96"/>
                        </a:cxn>
                        <a:cxn ang="0">
                          <a:pos x="110" y="138"/>
                        </a:cxn>
                        <a:cxn ang="0">
                          <a:pos x="82" y="60"/>
                        </a:cxn>
                        <a:cxn ang="0">
                          <a:pos x="0" y="6"/>
                        </a:cxn>
                        <a:cxn ang="0">
                          <a:pos x="80" y="64"/>
                        </a:cxn>
                        <a:cxn ang="0">
                          <a:pos x="110" y="146"/>
                        </a:cxn>
                      </a:cxnLst>
                      <a:rect l="0" t="0" r="r" b="b"/>
                      <a:pathLst>
                        <a:path w="234" h="146">
                          <a:moveTo>
                            <a:pt x="110" y="146"/>
                          </a:moveTo>
                          <a:lnTo>
                            <a:pt x="132" y="102"/>
                          </a:lnTo>
                          <a:lnTo>
                            <a:pt x="182" y="128"/>
                          </a:lnTo>
                          <a:lnTo>
                            <a:pt x="224" y="72"/>
                          </a:lnTo>
                          <a:lnTo>
                            <a:pt x="234" y="0"/>
                          </a:lnTo>
                          <a:lnTo>
                            <a:pt x="222" y="72"/>
                          </a:lnTo>
                          <a:lnTo>
                            <a:pt x="182" y="124"/>
                          </a:lnTo>
                          <a:lnTo>
                            <a:pt x="132" y="96"/>
                          </a:lnTo>
                          <a:lnTo>
                            <a:pt x="110" y="138"/>
                          </a:lnTo>
                          <a:lnTo>
                            <a:pt x="82" y="60"/>
                          </a:lnTo>
                          <a:lnTo>
                            <a:pt x="0" y="6"/>
                          </a:lnTo>
                          <a:lnTo>
                            <a:pt x="80" y="64"/>
                          </a:lnTo>
                          <a:lnTo>
                            <a:pt x="110" y="14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3" name="Freeform 3001"/>
                    <p:cNvSpPr>
                      <a:spLocks/>
                    </p:cNvSpPr>
                    <p:nvPr/>
                  </p:nvSpPr>
                  <p:spPr bwMode="auto">
                    <a:xfrm>
                      <a:off x="3908" y="1991"/>
                      <a:ext cx="28" cy="16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64"/>
                        </a:cxn>
                        <a:cxn ang="0">
                          <a:pos x="12" y="92"/>
                        </a:cxn>
                        <a:cxn ang="0">
                          <a:pos x="14" y="82"/>
                        </a:cxn>
                        <a:cxn ang="0">
                          <a:pos x="16" y="72"/>
                        </a:cxn>
                        <a:cxn ang="0">
                          <a:pos x="28" y="0"/>
                        </a:cxn>
                        <a:cxn ang="0">
                          <a:pos x="8" y="82"/>
                        </a:cxn>
                        <a:cxn ang="0">
                          <a:pos x="0" y="164"/>
                        </a:cxn>
                      </a:cxnLst>
                      <a:rect l="0" t="0" r="r" b="b"/>
                      <a:pathLst>
                        <a:path w="28" h="164">
                          <a:moveTo>
                            <a:pt x="0" y="164"/>
                          </a:moveTo>
                          <a:lnTo>
                            <a:pt x="12" y="92"/>
                          </a:lnTo>
                          <a:lnTo>
                            <a:pt x="14" y="82"/>
                          </a:lnTo>
                          <a:lnTo>
                            <a:pt x="16" y="72"/>
                          </a:lnTo>
                          <a:lnTo>
                            <a:pt x="28" y="0"/>
                          </a:lnTo>
                          <a:lnTo>
                            <a:pt x="8" y="82"/>
                          </a:lnTo>
                          <a:lnTo>
                            <a:pt x="0" y="16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4" name="Freeform 3003"/>
                    <p:cNvSpPr>
                      <a:spLocks/>
                    </p:cNvSpPr>
                    <p:nvPr/>
                  </p:nvSpPr>
                  <p:spPr bwMode="auto">
                    <a:xfrm>
                      <a:off x="3920" y="2063"/>
                      <a:ext cx="4" cy="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0"/>
                        </a:cxn>
                        <a:cxn ang="0">
                          <a:pos x="4" y="0"/>
                        </a:cxn>
                        <a:cxn ang="0">
                          <a:pos x="2" y="10"/>
                        </a:cxn>
                        <a:cxn ang="0">
                          <a:pos x="0" y="20"/>
                        </a:cxn>
                      </a:cxnLst>
                      <a:rect l="0" t="0" r="r" b="b"/>
                      <a:pathLst>
                        <a:path w="4" h="20">
                          <a:moveTo>
                            <a:pt x="0" y="20"/>
                          </a:moveTo>
                          <a:lnTo>
                            <a:pt x="4" y="0"/>
                          </a:lnTo>
                          <a:lnTo>
                            <a:pt x="2" y="10"/>
                          </a:lnTo>
                          <a:lnTo>
                            <a:pt x="0" y="2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5" name="Freeform 3004"/>
                    <p:cNvSpPr>
                      <a:spLocks/>
                    </p:cNvSpPr>
                    <p:nvPr/>
                  </p:nvSpPr>
                  <p:spPr bwMode="auto">
                    <a:xfrm>
                      <a:off x="3968" y="2043"/>
                      <a:ext cx="104" cy="60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54"/>
                        </a:cxn>
                        <a:cxn ang="0">
                          <a:pos x="0" y="40"/>
                        </a:cxn>
                        <a:cxn ang="0">
                          <a:pos x="24" y="60"/>
                        </a:cxn>
                        <a:cxn ang="0">
                          <a:pos x="104" y="0"/>
                        </a:cxn>
                        <a:cxn ang="0">
                          <a:pos x="24" y="54"/>
                        </a:cxn>
                      </a:cxnLst>
                      <a:rect l="0" t="0" r="r" b="b"/>
                      <a:pathLst>
                        <a:path w="104" h="60">
                          <a:moveTo>
                            <a:pt x="24" y="54"/>
                          </a:moveTo>
                          <a:lnTo>
                            <a:pt x="0" y="40"/>
                          </a:lnTo>
                          <a:lnTo>
                            <a:pt x="24" y="60"/>
                          </a:lnTo>
                          <a:lnTo>
                            <a:pt x="104" y="0"/>
                          </a:lnTo>
                          <a:lnTo>
                            <a:pt x="24" y="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6" name="Freeform 3005"/>
                    <p:cNvSpPr>
                      <a:spLocks/>
                    </p:cNvSpPr>
                    <p:nvPr/>
                  </p:nvSpPr>
                  <p:spPr bwMode="auto">
                    <a:xfrm>
                      <a:off x="4100" y="1909"/>
                      <a:ext cx="88" cy="1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48"/>
                        </a:cxn>
                        <a:cxn ang="0">
                          <a:pos x="52" y="42"/>
                        </a:cxn>
                        <a:cxn ang="0">
                          <a:pos x="88" y="0"/>
                        </a:cxn>
                        <a:cxn ang="0">
                          <a:pos x="50" y="40"/>
                        </a:cxn>
                        <a:cxn ang="0">
                          <a:pos x="0" y="148"/>
                        </a:cxn>
                      </a:cxnLst>
                      <a:rect l="0" t="0" r="r" b="b"/>
                      <a:pathLst>
                        <a:path w="88" h="148">
                          <a:moveTo>
                            <a:pt x="0" y="148"/>
                          </a:moveTo>
                          <a:lnTo>
                            <a:pt x="52" y="42"/>
                          </a:lnTo>
                          <a:lnTo>
                            <a:pt x="88" y="0"/>
                          </a:lnTo>
                          <a:lnTo>
                            <a:pt x="50" y="40"/>
                          </a:lnTo>
                          <a:lnTo>
                            <a:pt x="0" y="14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7" name="Freeform 3006"/>
                    <p:cNvSpPr>
                      <a:spLocks/>
                    </p:cNvSpPr>
                    <p:nvPr/>
                  </p:nvSpPr>
                  <p:spPr bwMode="auto">
                    <a:xfrm>
                      <a:off x="3914" y="2083"/>
                      <a:ext cx="78" cy="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44"/>
                        </a:cxn>
                        <a:cxn ang="0">
                          <a:pos x="0" y="48"/>
                        </a:cxn>
                        <a:cxn ang="0">
                          <a:pos x="54" y="4"/>
                        </a:cxn>
                        <a:cxn ang="0">
                          <a:pos x="78" y="20"/>
                        </a:cxn>
                        <a:cxn ang="0">
                          <a:pos x="54" y="0"/>
                        </a:cxn>
                        <a:cxn ang="0">
                          <a:pos x="0" y="44"/>
                        </a:cxn>
                      </a:cxnLst>
                      <a:rect l="0" t="0" r="r" b="b"/>
                      <a:pathLst>
                        <a:path w="78" h="48">
                          <a:moveTo>
                            <a:pt x="0" y="44"/>
                          </a:moveTo>
                          <a:lnTo>
                            <a:pt x="0" y="48"/>
                          </a:lnTo>
                          <a:lnTo>
                            <a:pt x="54" y="4"/>
                          </a:lnTo>
                          <a:lnTo>
                            <a:pt x="78" y="20"/>
                          </a:lnTo>
                          <a:lnTo>
                            <a:pt x="54" y="0"/>
                          </a:lnTo>
                          <a:lnTo>
                            <a:pt x="0" y="4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8" name="Freeform 3007"/>
                    <p:cNvSpPr>
                      <a:spLocks/>
                    </p:cNvSpPr>
                    <p:nvPr/>
                  </p:nvSpPr>
                  <p:spPr bwMode="auto">
                    <a:xfrm>
                      <a:off x="3992" y="1951"/>
                      <a:ext cx="160" cy="152"/>
                    </a:xfrm>
                    <a:custGeom>
                      <a:avLst/>
                      <a:gdLst/>
                      <a:ahLst/>
                      <a:cxnLst>
                        <a:cxn ang="0">
                          <a:pos x="80" y="92"/>
                        </a:cxn>
                        <a:cxn ang="0">
                          <a:pos x="0" y="152"/>
                        </a:cxn>
                        <a:cxn ang="0">
                          <a:pos x="80" y="96"/>
                        </a:cxn>
                        <a:cxn ang="0">
                          <a:pos x="110" y="110"/>
                        </a:cxn>
                        <a:cxn ang="0">
                          <a:pos x="160" y="0"/>
                        </a:cxn>
                        <a:cxn ang="0">
                          <a:pos x="108" y="106"/>
                        </a:cxn>
                        <a:cxn ang="0">
                          <a:pos x="80" y="92"/>
                        </a:cxn>
                      </a:cxnLst>
                      <a:rect l="0" t="0" r="r" b="b"/>
                      <a:pathLst>
                        <a:path w="160" h="152">
                          <a:moveTo>
                            <a:pt x="80" y="92"/>
                          </a:moveTo>
                          <a:lnTo>
                            <a:pt x="0" y="152"/>
                          </a:lnTo>
                          <a:lnTo>
                            <a:pt x="80" y="96"/>
                          </a:lnTo>
                          <a:lnTo>
                            <a:pt x="110" y="110"/>
                          </a:lnTo>
                          <a:lnTo>
                            <a:pt x="160" y="0"/>
                          </a:lnTo>
                          <a:lnTo>
                            <a:pt x="108" y="106"/>
                          </a:lnTo>
                          <a:lnTo>
                            <a:pt x="80" y="9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199" name="Freeform 3008"/>
                    <p:cNvSpPr>
                      <a:spLocks/>
                    </p:cNvSpPr>
                    <p:nvPr/>
                  </p:nvSpPr>
                  <p:spPr bwMode="auto">
                    <a:xfrm>
                      <a:off x="4184" y="1895"/>
                      <a:ext cx="4" cy="1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4" y="14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4" h="14">
                          <a:moveTo>
                            <a:pt x="0" y="2"/>
                          </a:moveTo>
                          <a:lnTo>
                            <a:pt x="4" y="14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0" name="Freeform 3010"/>
                    <p:cNvSpPr>
                      <a:spLocks/>
                    </p:cNvSpPr>
                    <p:nvPr/>
                  </p:nvSpPr>
                  <p:spPr bwMode="auto">
                    <a:xfrm>
                      <a:off x="3900" y="1599"/>
                      <a:ext cx="288" cy="524"/>
                    </a:xfrm>
                    <a:custGeom>
                      <a:avLst/>
                      <a:gdLst/>
                      <a:ahLst/>
                      <a:cxnLst>
                        <a:cxn ang="0">
                          <a:pos x="92" y="498"/>
                        </a:cxn>
                        <a:cxn ang="0">
                          <a:pos x="172" y="444"/>
                        </a:cxn>
                        <a:cxn ang="0">
                          <a:pos x="200" y="458"/>
                        </a:cxn>
                        <a:cxn ang="0">
                          <a:pos x="250" y="350"/>
                        </a:cxn>
                        <a:cxn ang="0">
                          <a:pos x="288" y="310"/>
                        </a:cxn>
                        <a:cxn ang="0">
                          <a:pos x="284" y="298"/>
                        </a:cxn>
                        <a:cxn ang="0">
                          <a:pos x="284" y="298"/>
                        </a:cxn>
                        <a:cxn ang="0">
                          <a:pos x="284" y="296"/>
                        </a:cxn>
                        <a:cxn ang="0">
                          <a:pos x="216" y="0"/>
                        </a:cxn>
                        <a:cxn ang="0">
                          <a:pos x="26" y="6"/>
                        </a:cxn>
                        <a:cxn ang="0">
                          <a:pos x="0" y="28"/>
                        </a:cxn>
                        <a:cxn ang="0">
                          <a:pos x="38" y="392"/>
                        </a:cxn>
                        <a:cxn ang="0">
                          <a:pos x="24" y="464"/>
                        </a:cxn>
                        <a:cxn ang="0">
                          <a:pos x="20" y="484"/>
                        </a:cxn>
                        <a:cxn ang="0">
                          <a:pos x="14" y="524"/>
                        </a:cxn>
                        <a:cxn ang="0">
                          <a:pos x="68" y="484"/>
                        </a:cxn>
                        <a:cxn ang="0">
                          <a:pos x="92" y="498"/>
                        </a:cxn>
                      </a:cxnLst>
                      <a:rect l="0" t="0" r="r" b="b"/>
                      <a:pathLst>
                        <a:path w="288" h="524">
                          <a:moveTo>
                            <a:pt x="92" y="498"/>
                          </a:moveTo>
                          <a:lnTo>
                            <a:pt x="172" y="444"/>
                          </a:lnTo>
                          <a:lnTo>
                            <a:pt x="200" y="458"/>
                          </a:lnTo>
                          <a:lnTo>
                            <a:pt x="250" y="350"/>
                          </a:lnTo>
                          <a:lnTo>
                            <a:pt x="288" y="310"/>
                          </a:lnTo>
                          <a:lnTo>
                            <a:pt x="284" y="298"/>
                          </a:lnTo>
                          <a:lnTo>
                            <a:pt x="284" y="298"/>
                          </a:lnTo>
                          <a:lnTo>
                            <a:pt x="284" y="296"/>
                          </a:lnTo>
                          <a:lnTo>
                            <a:pt x="216" y="0"/>
                          </a:lnTo>
                          <a:lnTo>
                            <a:pt x="26" y="6"/>
                          </a:lnTo>
                          <a:lnTo>
                            <a:pt x="0" y="28"/>
                          </a:lnTo>
                          <a:lnTo>
                            <a:pt x="38" y="392"/>
                          </a:lnTo>
                          <a:lnTo>
                            <a:pt x="24" y="464"/>
                          </a:lnTo>
                          <a:lnTo>
                            <a:pt x="20" y="484"/>
                          </a:lnTo>
                          <a:lnTo>
                            <a:pt x="14" y="524"/>
                          </a:lnTo>
                          <a:lnTo>
                            <a:pt x="68" y="484"/>
                          </a:lnTo>
                          <a:lnTo>
                            <a:pt x="92" y="49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1" name="Freeform 3011"/>
                    <p:cNvSpPr>
                      <a:spLocks/>
                    </p:cNvSpPr>
                    <p:nvPr/>
                  </p:nvSpPr>
                  <p:spPr bwMode="auto">
                    <a:xfrm>
                      <a:off x="3970" y="2457"/>
                      <a:ext cx="32" cy="35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32" y="350"/>
                        </a:cxn>
                        <a:cxn ang="0">
                          <a:pos x="8" y="68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32" h="350">
                          <a:moveTo>
                            <a:pt x="0" y="0"/>
                          </a:moveTo>
                          <a:lnTo>
                            <a:pt x="32" y="350"/>
                          </a:lnTo>
                          <a:lnTo>
                            <a:pt x="8" y="68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2" name="Freeform 3012"/>
                    <p:cNvSpPr>
                      <a:spLocks/>
                    </p:cNvSpPr>
                    <p:nvPr/>
                  </p:nvSpPr>
                  <p:spPr bwMode="auto">
                    <a:xfrm>
                      <a:off x="3692" y="2455"/>
                      <a:ext cx="328" cy="586"/>
                    </a:xfrm>
                    <a:custGeom>
                      <a:avLst/>
                      <a:gdLst/>
                      <a:ahLst/>
                      <a:cxnLst>
                        <a:cxn ang="0">
                          <a:pos x="278" y="0"/>
                        </a:cxn>
                        <a:cxn ang="0">
                          <a:pos x="74" y="22"/>
                        </a:cxn>
                        <a:cxn ang="0">
                          <a:pos x="0" y="240"/>
                        </a:cxn>
                        <a:cxn ang="0">
                          <a:pos x="38" y="372"/>
                        </a:cxn>
                        <a:cxn ang="0">
                          <a:pos x="6" y="522"/>
                        </a:cxn>
                        <a:cxn ang="0">
                          <a:pos x="178" y="508"/>
                        </a:cxn>
                        <a:cxn ang="0">
                          <a:pos x="216" y="586"/>
                        </a:cxn>
                        <a:cxn ang="0">
                          <a:pos x="298" y="560"/>
                        </a:cxn>
                        <a:cxn ang="0">
                          <a:pos x="328" y="560"/>
                        </a:cxn>
                        <a:cxn ang="0">
                          <a:pos x="310" y="352"/>
                        </a:cxn>
                        <a:cxn ang="0">
                          <a:pos x="278" y="2"/>
                        </a:cxn>
                        <a:cxn ang="0">
                          <a:pos x="280" y="2"/>
                        </a:cxn>
                        <a:cxn ang="0">
                          <a:pos x="286" y="70"/>
                        </a:cxn>
                        <a:cxn ang="0">
                          <a:pos x="280" y="0"/>
                        </a:cxn>
                        <a:cxn ang="0">
                          <a:pos x="278" y="0"/>
                        </a:cxn>
                      </a:cxnLst>
                      <a:rect l="0" t="0" r="r" b="b"/>
                      <a:pathLst>
                        <a:path w="328" h="586">
                          <a:moveTo>
                            <a:pt x="278" y="0"/>
                          </a:moveTo>
                          <a:lnTo>
                            <a:pt x="74" y="22"/>
                          </a:lnTo>
                          <a:lnTo>
                            <a:pt x="0" y="240"/>
                          </a:lnTo>
                          <a:lnTo>
                            <a:pt x="38" y="372"/>
                          </a:lnTo>
                          <a:lnTo>
                            <a:pt x="6" y="522"/>
                          </a:lnTo>
                          <a:lnTo>
                            <a:pt x="178" y="508"/>
                          </a:lnTo>
                          <a:lnTo>
                            <a:pt x="216" y="586"/>
                          </a:lnTo>
                          <a:lnTo>
                            <a:pt x="298" y="560"/>
                          </a:lnTo>
                          <a:lnTo>
                            <a:pt x="328" y="560"/>
                          </a:lnTo>
                          <a:lnTo>
                            <a:pt x="310" y="352"/>
                          </a:lnTo>
                          <a:lnTo>
                            <a:pt x="278" y="2"/>
                          </a:lnTo>
                          <a:lnTo>
                            <a:pt x="280" y="2"/>
                          </a:lnTo>
                          <a:lnTo>
                            <a:pt x="286" y="70"/>
                          </a:lnTo>
                          <a:lnTo>
                            <a:pt x="280" y="0"/>
                          </a:lnTo>
                          <a:lnTo>
                            <a:pt x="278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3" name="Freeform 3013"/>
                    <p:cNvSpPr>
                      <a:spLocks/>
                    </p:cNvSpPr>
                    <p:nvPr/>
                  </p:nvSpPr>
                  <p:spPr bwMode="auto">
                    <a:xfrm>
                      <a:off x="4002" y="2807"/>
                      <a:ext cx="20" cy="208"/>
                    </a:xfrm>
                    <a:custGeom>
                      <a:avLst/>
                      <a:gdLst/>
                      <a:ahLst/>
                      <a:cxnLst>
                        <a:cxn ang="0">
                          <a:pos x="20" y="208"/>
                        </a:cxn>
                        <a:cxn ang="0">
                          <a:pos x="0" y="0"/>
                        </a:cxn>
                        <a:cxn ang="0">
                          <a:pos x="18" y="208"/>
                        </a:cxn>
                        <a:cxn ang="0">
                          <a:pos x="20" y="208"/>
                        </a:cxn>
                      </a:cxnLst>
                      <a:rect l="0" t="0" r="r" b="b"/>
                      <a:pathLst>
                        <a:path w="20" h="208">
                          <a:moveTo>
                            <a:pt x="20" y="208"/>
                          </a:moveTo>
                          <a:lnTo>
                            <a:pt x="0" y="0"/>
                          </a:lnTo>
                          <a:lnTo>
                            <a:pt x="18" y="208"/>
                          </a:lnTo>
                          <a:lnTo>
                            <a:pt x="20" y="20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4" name="Freeform 3014"/>
                    <p:cNvSpPr>
                      <a:spLocks/>
                    </p:cNvSpPr>
                    <p:nvPr/>
                  </p:nvSpPr>
                  <p:spPr bwMode="auto">
                    <a:xfrm>
                      <a:off x="3972" y="2419"/>
                      <a:ext cx="368" cy="596"/>
                    </a:xfrm>
                    <a:custGeom>
                      <a:avLst/>
                      <a:gdLst/>
                      <a:ahLst/>
                      <a:cxnLst>
                        <a:cxn ang="0">
                          <a:pos x="368" y="466"/>
                        </a:cxn>
                        <a:cxn ang="0">
                          <a:pos x="350" y="330"/>
                        </a:cxn>
                        <a:cxn ang="0">
                          <a:pos x="226" y="0"/>
                        </a:cxn>
                        <a:cxn ang="0">
                          <a:pos x="0" y="36"/>
                        </a:cxn>
                        <a:cxn ang="0">
                          <a:pos x="6" y="106"/>
                        </a:cxn>
                        <a:cxn ang="0">
                          <a:pos x="52" y="596"/>
                        </a:cxn>
                        <a:cxn ang="0">
                          <a:pos x="96" y="596"/>
                        </a:cxn>
                        <a:cxn ang="0">
                          <a:pos x="134" y="580"/>
                        </a:cxn>
                        <a:cxn ang="0">
                          <a:pos x="90" y="490"/>
                        </a:cxn>
                        <a:cxn ang="0">
                          <a:pos x="368" y="466"/>
                        </a:cxn>
                      </a:cxnLst>
                      <a:rect l="0" t="0" r="r" b="b"/>
                      <a:pathLst>
                        <a:path w="368" h="596">
                          <a:moveTo>
                            <a:pt x="368" y="466"/>
                          </a:moveTo>
                          <a:lnTo>
                            <a:pt x="350" y="330"/>
                          </a:lnTo>
                          <a:lnTo>
                            <a:pt x="226" y="0"/>
                          </a:lnTo>
                          <a:lnTo>
                            <a:pt x="0" y="36"/>
                          </a:lnTo>
                          <a:lnTo>
                            <a:pt x="6" y="106"/>
                          </a:lnTo>
                          <a:lnTo>
                            <a:pt x="52" y="596"/>
                          </a:lnTo>
                          <a:lnTo>
                            <a:pt x="96" y="596"/>
                          </a:lnTo>
                          <a:lnTo>
                            <a:pt x="134" y="580"/>
                          </a:lnTo>
                          <a:lnTo>
                            <a:pt x="90" y="490"/>
                          </a:lnTo>
                          <a:lnTo>
                            <a:pt x="368" y="46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5" name="Freeform 3015"/>
                    <p:cNvSpPr>
                      <a:spLocks/>
                    </p:cNvSpPr>
                    <p:nvPr/>
                  </p:nvSpPr>
                  <p:spPr bwMode="auto">
                    <a:xfrm>
                      <a:off x="4436" y="2409"/>
                      <a:ext cx="54" cy="3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6"/>
                        </a:cxn>
                        <a:cxn ang="0">
                          <a:pos x="52" y="4"/>
                        </a:cxn>
                        <a:cxn ang="0">
                          <a:pos x="52" y="38"/>
                        </a:cxn>
                        <a:cxn ang="0">
                          <a:pos x="54" y="0"/>
                        </a:cxn>
                        <a:cxn ang="0">
                          <a:pos x="0" y="6"/>
                        </a:cxn>
                      </a:cxnLst>
                      <a:rect l="0" t="0" r="r" b="b"/>
                      <a:pathLst>
                        <a:path w="54" h="38">
                          <a:moveTo>
                            <a:pt x="0" y="6"/>
                          </a:moveTo>
                          <a:lnTo>
                            <a:pt x="52" y="4"/>
                          </a:lnTo>
                          <a:lnTo>
                            <a:pt x="52" y="38"/>
                          </a:lnTo>
                          <a:lnTo>
                            <a:pt x="54" y="0"/>
                          </a:lnTo>
                          <a:lnTo>
                            <a:pt x="0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6" name="Freeform 3016"/>
                    <p:cNvSpPr>
                      <a:spLocks/>
                    </p:cNvSpPr>
                    <p:nvPr/>
                  </p:nvSpPr>
                  <p:spPr bwMode="auto">
                    <a:xfrm>
                      <a:off x="4436" y="2373"/>
                      <a:ext cx="54" cy="42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40"/>
                        </a:cxn>
                        <a:cxn ang="0">
                          <a:pos x="22" y="0"/>
                        </a:cxn>
                        <a:cxn ang="0">
                          <a:pos x="0" y="42"/>
                        </a:cxn>
                        <a:cxn ang="0">
                          <a:pos x="54" y="36"/>
                        </a:cxn>
                        <a:cxn ang="0">
                          <a:pos x="6" y="40"/>
                        </a:cxn>
                      </a:cxnLst>
                      <a:rect l="0" t="0" r="r" b="b"/>
                      <a:pathLst>
                        <a:path w="54" h="42">
                          <a:moveTo>
                            <a:pt x="6" y="40"/>
                          </a:moveTo>
                          <a:lnTo>
                            <a:pt x="22" y="0"/>
                          </a:lnTo>
                          <a:lnTo>
                            <a:pt x="0" y="42"/>
                          </a:lnTo>
                          <a:lnTo>
                            <a:pt x="54" y="36"/>
                          </a:lnTo>
                          <a:lnTo>
                            <a:pt x="6" y="4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7" name="Freeform 3017"/>
                    <p:cNvSpPr>
                      <a:spLocks/>
                    </p:cNvSpPr>
                    <p:nvPr/>
                  </p:nvSpPr>
                  <p:spPr bwMode="auto">
                    <a:xfrm>
                      <a:off x="4488" y="2409"/>
                      <a:ext cx="264" cy="260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0"/>
                        </a:cxn>
                        <a:cxn ang="0">
                          <a:pos x="0" y="38"/>
                        </a:cxn>
                        <a:cxn ang="0">
                          <a:pos x="264" y="260"/>
                        </a:cxn>
                        <a:cxn ang="0">
                          <a:pos x="2" y="36"/>
                        </a:cxn>
                        <a:cxn ang="0">
                          <a:pos x="2" y="0"/>
                        </a:cxn>
                      </a:cxnLst>
                      <a:rect l="0" t="0" r="r" b="b"/>
                      <a:pathLst>
                        <a:path w="264" h="260">
                          <a:moveTo>
                            <a:pt x="2" y="0"/>
                          </a:moveTo>
                          <a:lnTo>
                            <a:pt x="0" y="38"/>
                          </a:lnTo>
                          <a:lnTo>
                            <a:pt x="264" y="260"/>
                          </a:lnTo>
                          <a:lnTo>
                            <a:pt x="2" y="36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8" name="Freeform 3018"/>
                    <p:cNvSpPr>
                      <a:spLocks/>
                    </p:cNvSpPr>
                    <p:nvPr/>
                  </p:nvSpPr>
                  <p:spPr bwMode="auto">
                    <a:xfrm>
                      <a:off x="4436" y="2359"/>
                      <a:ext cx="28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28" y="0"/>
                        </a:cxn>
                        <a:cxn ang="0">
                          <a:pos x="22" y="2"/>
                        </a:cxn>
                        <a:cxn ang="0">
                          <a:pos x="0" y="56"/>
                        </a:cxn>
                        <a:cxn ang="0">
                          <a:pos x="22" y="14"/>
                        </a:cxn>
                        <a:cxn ang="0">
                          <a:pos x="28" y="0"/>
                        </a:cxn>
                      </a:cxnLst>
                      <a:rect l="0" t="0" r="r" b="b"/>
                      <a:pathLst>
                        <a:path w="28" h="56">
                          <a:moveTo>
                            <a:pt x="28" y="0"/>
                          </a:moveTo>
                          <a:lnTo>
                            <a:pt x="22" y="2"/>
                          </a:lnTo>
                          <a:lnTo>
                            <a:pt x="0" y="56"/>
                          </a:lnTo>
                          <a:lnTo>
                            <a:pt x="22" y="14"/>
                          </a:lnTo>
                          <a:lnTo>
                            <a:pt x="28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09" name="Freeform 3019"/>
                    <p:cNvSpPr>
                      <a:spLocks/>
                    </p:cNvSpPr>
                    <p:nvPr/>
                  </p:nvSpPr>
                  <p:spPr bwMode="auto">
                    <a:xfrm>
                      <a:off x="4442" y="2291"/>
                      <a:ext cx="438" cy="37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22"/>
                        </a:cxn>
                        <a:cxn ang="0">
                          <a:pos x="48" y="118"/>
                        </a:cxn>
                        <a:cxn ang="0">
                          <a:pos x="48" y="154"/>
                        </a:cxn>
                        <a:cxn ang="0">
                          <a:pos x="310" y="378"/>
                        </a:cxn>
                        <a:cxn ang="0">
                          <a:pos x="422" y="176"/>
                        </a:cxn>
                        <a:cxn ang="0">
                          <a:pos x="438" y="104"/>
                        </a:cxn>
                        <a:cxn ang="0">
                          <a:pos x="306" y="16"/>
                        </a:cxn>
                        <a:cxn ang="0">
                          <a:pos x="224" y="32"/>
                        </a:cxn>
                        <a:cxn ang="0">
                          <a:pos x="194" y="0"/>
                        </a:cxn>
                        <a:cxn ang="0">
                          <a:pos x="24" y="66"/>
                        </a:cxn>
                        <a:cxn ang="0">
                          <a:pos x="16" y="82"/>
                        </a:cxn>
                        <a:cxn ang="0">
                          <a:pos x="0" y="122"/>
                        </a:cxn>
                      </a:cxnLst>
                      <a:rect l="0" t="0" r="r" b="b"/>
                      <a:pathLst>
                        <a:path w="438" h="378">
                          <a:moveTo>
                            <a:pt x="0" y="122"/>
                          </a:moveTo>
                          <a:lnTo>
                            <a:pt x="48" y="118"/>
                          </a:lnTo>
                          <a:lnTo>
                            <a:pt x="48" y="154"/>
                          </a:lnTo>
                          <a:lnTo>
                            <a:pt x="310" y="378"/>
                          </a:lnTo>
                          <a:lnTo>
                            <a:pt x="422" y="176"/>
                          </a:lnTo>
                          <a:lnTo>
                            <a:pt x="438" y="104"/>
                          </a:lnTo>
                          <a:lnTo>
                            <a:pt x="306" y="16"/>
                          </a:lnTo>
                          <a:lnTo>
                            <a:pt x="224" y="32"/>
                          </a:lnTo>
                          <a:lnTo>
                            <a:pt x="194" y="0"/>
                          </a:lnTo>
                          <a:lnTo>
                            <a:pt x="24" y="66"/>
                          </a:lnTo>
                          <a:lnTo>
                            <a:pt x="16" y="82"/>
                          </a:lnTo>
                          <a:lnTo>
                            <a:pt x="0" y="12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0" name="Freeform 3020"/>
                    <p:cNvSpPr>
                      <a:spLocks/>
                    </p:cNvSpPr>
                    <p:nvPr/>
                  </p:nvSpPr>
                  <p:spPr bwMode="auto">
                    <a:xfrm>
                      <a:off x="4346" y="2849"/>
                      <a:ext cx="320" cy="84"/>
                    </a:xfrm>
                    <a:custGeom>
                      <a:avLst/>
                      <a:gdLst/>
                      <a:ahLst/>
                      <a:cxnLst>
                        <a:cxn ang="0">
                          <a:pos x="278" y="42"/>
                        </a:cxn>
                        <a:cxn ang="0">
                          <a:pos x="320" y="56"/>
                        </a:cxn>
                        <a:cxn ang="0">
                          <a:pos x="314" y="0"/>
                        </a:cxn>
                        <a:cxn ang="0">
                          <a:pos x="314" y="48"/>
                        </a:cxn>
                        <a:cxn ang="0">
                          <a:pos x="280" y="36"/>
                        </a:cxn>
                        <a:cxn ang="0">
                          <a:pos x="18" y="78"/>
                        </a:cxn>
                        <a:cxn ang="0">
                          <a:pos x="0" y="54"/>
                        </a:cxn>
                        <a:cxn ang="0">
                          <a:pos x="18" y="84"/>
                        </a:cxn>
                        <a:cxn ang="0">
                          <a:pos x="278" y="42"/>
                        </a:cxn>
                      </a:cxnLst>
                      <a:rect l="0" t="0" r="r" b="b"/>
                      <a:pathLst>
                        <a:path w="320" h="84">
                          <a:moveTo>
                            <a:pt x="278" y="42"/>
                          </a:moveTo>
                          <a:lnTo>
                            <a:pt x="320" y="56"/>
                          </a:lnTo>
                          <a:lnTo>
                            <a:pt x="314" y="0"/>
                          </a:lnTo>
                          <a:lnTo>
                            <a:pt x="314" y="48"/>
                          </a:lnTo>
                          <a:lnTo>
                            <a:pt x="280" y="36"/>
                          </a:lnTo>
                          <a:lnTo>
                            <a:pt x="18" y="78"/>
                          </a:lnTo>
                          <a:lnTo>
                            <a:pt x="0" y="54"/>
                          </a:lnTo>
                          <a:lnTo>
                            <a:pt x="18" y="84"/>
                          </a:lnTo>
                          <a:lnTo>
                            <a:pt x="278" y="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1" name="Freeform 3021"/>
                    <p:cNvSpPr>
                      <a:spLocks/>
                    </p:cNvSpPr>
                    <p:nvPr/>
                  </p:nvSpPr>
                  <p:spPr bwMode="auto">
                    <a:xfrm>
                      <a:off x="4660" y="2847"/>
                      <a:ext cx="70" cy="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70" y="4"/>
                        </a:cxn>
                        <a:cxn ang="0">
                          <a:pos x="7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70" h="4">
                          <a:moveTo>
                            <a:pt x="0" y="2"/>
                          </a:moveTo>
                          <a:lnTo>
                            <a:pt x="70" y="4"/>
                          </a:lnTo>
                          <a:lnTo>
                            <a:pt x="7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2" name="Freeform 3022"/>
                    <p:cNvSpPr>
                      <a:spLocks/>
                    </p:cNvSpPr>
                    <p:nvPr/>
                  </p:nvSpPr>
                  <p:spPr bwMode="auto">
                    <a:xfrm>
                      <a:off x="4660" y="2849"/>
                      <a:ext cx="70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56"/>
                        </a:cxn>
                        <a:cxn ang="0">
                          <a:pos x="6" y="6"/>
                        </a:cxn>
                        <a:cxn ang="0">
                          <a:pos x="70" y="6"/>
                        </a:cxn>
                        <a:cxn ang="0">
                          <a:pos x="70" y="2"/>
                        </a:cxn>
                        <a:cxn ang="0">
                          <a:pos x="0" y="0"/>
                        </a:cxn>
                        <a:cxn ang="0">
                          <a:pos x="6" y="56"/>
                        </a:cxn>
                      </a:cxnLst>
                      <a:rect l="0" t="0" r="r" b="b"/>
                      <a:pathLst>
                        <a:path w="70" h="56">
                          <a:moveTo>
                            <a:pt x="6" y="56"/>
                          </a:moveTo>
                          <a:lnTo>
                            <a:pt x="6" y="6"/>
                          </a:lnTo>
                          <a:lnTo>
                            <a:pt x="70" y="6"/>
                          </a:lnTo>
                          <a:lnTo>
                            <a:pt x="70" y="2"/>
                          </a:lnTo>
                          <a:lnTo>
                            <a:pt x="0" y="0"/>
                          </a:lnTo>
                          <a:lnTo>
                            <a:pt x="6" y="5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3" name="Freeform 3023"/>
                    <p:cNvSpPr>
                      <a:spLocks/>
                    </p:cNvSpPr>
                    <p:nvPr/>
                  </p:nvSpPr>
                  <p:spPr bwMode="auto">
                    <a:xfrm>
                      <a:off x="4340" y="2891"/>
                      <a:ext cx="24" cy="42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42"/>
                        </a:cxn>
                        <a:cxn ang="0">
                          <a:pos x="6" y="12"/>
                        </a:cxn>
                        <a:cxn ang="0">
                          <a:pos x="0" y="0"/>
                        </a:cxn>
                        <a:cxn ang="0">
                          <a:pos x="2" y="12"/>
                        </a:cxn>
                        <a:cxn ang="0">
                          <a:pos x="24" y="42"/>
                        </a:cxn>
                      </a:cxnLst>
                      <a:rect l="0" t="0" r="r" b="b"/>
                      <a:pathLst>
                        <a:path w="24" h="42">
                          <a:moveTo>
                            <a:pt x="24" y="42"/>
                          </a:moveTo>
                          <a:lnTo>
                            <a:pt x="6" y="12"/>
                          </a:lnTo>
                          <a:lnTo>
                            <a:pt x="0" y="0"/>
                          </a:lnTo>
                          <a:lnTo>
                            <a:pt x="2" y="12"/>
                          </a:lnTo>
                          <a:lnTo>
                            <a:pt x="24" y="4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4" name="Freeform 3024"/>
                    <p:cNvSpPr>
                      <a:spLocks/>
                    </p:cNvSpPr>
                    <p:nvPr/>
                  </p:nvSpPr>
                  <p:spPr bwMode="auto">
                    <a:xfrm>
                      <a:off x="4066" y="2911"/>
                      <a:ext cx="4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44" y="86"/>
                        </a:cxn>
                        <a:cxn ang="0">
                          <a:pos x="44" y="86"/>
                        </a:cxn>
                        <a:cxn ang="0">
                          <a:pos x="0" y="0"/>
                        </a:cxn>
                        <a:cxn ang="0">
                          <a:pos x="44" y="86"/>
                        </a:cxn>
                      </a:cxnLst>
                      <a:rect l="0" t="0" r="r" b="b"/>
                      <a:pathLst>
                        <a:path w="44" h="86">
                          <a:moveTo>
                            <a:pt x="44" y="86"/>
                          </a:moveTo>
                          <a:lnTo>
                            <a:pt x="44" y="86"/>
                          </a:lnTo>
                          <a:lnTo>
                            <a:pt x="0" y="0"/>
                          </a:lnTo>
                          <a:lnTo>
                            <a:pt x="44" y="8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5" name="Freeform 3025"/>
                    <p:cNvSpPr>
                      <a:spLocks/>
                    </p:cNvSpPr>
                    <p:nvPr/>
                  </p:nvSpPr>
                  <p:spPr bwMode="auto">
                    <a:xfrm>
                      <a:off x="4204" y="2357"/>
                      <a:ext cx="546" cy="570"/>
                    </a:xfrm>
                    <a:custGeom>
                      <a:avLst/>
                      <a:gdLst/>
                      <a:ahLst/>
                      <a:cxnLst>
                        <a:cxn ang="0">
                          <a:pos x="422" y="528"/>
                        </a:cxn>
                        <a:cxn ang="0">
                          <a:pos x="456" y="540"/>
                        </a:cxn>
                        <a:cxn ang="0">
                          <a:pos x="456" y="492"/>
                        </a:cxn>
                        <a:cxn ang="0">
                          <a:pos x="526" y="490"/>
                        </a:cxn>
                        <a:cxn ang="0">
                          <a:pos x="526" y="494"/>
                        </a:cxn>
                        <a:cxn ang="0">
                          <a:pos x="526" y="494"/>
                        </a:cxn>
                        <a:cxn ang="0">
                          <a:pos x="512" y="378"/>
                        </a:cxn>
                        <a:cxn ang="0">
                          <a:pos x="546" y="314"/>
                        </a:cxn>
                        <a:cxn ang="0">
                          <a:pos x="284" y="90"/>
                        </a:cxn>
                        <a:cxn ang="0">
                          <a:pos x="284" y="56"/>
                        </a:cxn>
                        <a:cxn ang="0">
                          <a:pos x="232" y="58"/>
                        </a:cxn>
                        <a:cxn ang="0">
                          <a:pos x="254" y="4"/>
                        </a:cxn>
                        <a:cxn ang="0">
                          <a:pos x="260" y="2"/>
                        </a:cxn>
                        <a:cxn ang="0">
                          <a:pos x="254" y="16"/>
                        </a:cxn>
                        <a:cxn ang="0">
                          <a:pos x="262" y="0"/>
                        </a:cxn>
                        <a:cxn ang="0">
                          <a:pos x="182" y="30"/>
                        </a:cxn>
                        <a:cxn ang="0">
                          <a:pos x="0" y="60"/>
                        </a:cxn>
                        <a:cxn ang="0">
                          <a:pos x="120" y="390"/>
                        </a:cxn>
                        <a:cxn ang="0">
                          <a:pos x="142" y="546"/>
                        </a:cxn>
                        <a:cxn ang="0">
                          <a:pos x="160" y="570"/>
                        </a:cxn>
                        <a:cxn ang="0">
                          <a:pos x="422" y="528"/>
                        </a:cxn>
                      </a:cxnLst>
                      <a:rect l="0" t="0" r="r" b="b"/>
                      <a:pathLst>
                        <a:path w="546" h="570">
                          <a:moveTo>
                            <a:pt x="422" y="528"/>
                          </a:moveTo>
                          <a:lnTo>
                            <a:pt x="456" y="540"/>
                          </a:lnTo>
                          <a:lnTo>
                            <a:pt x="456" y="492"/>
                          </a:lnTo>
                          <a:lnTo>
                            <a:pt x="526" y="490"/>
                          </a:lnTo>
                          <a:lnTo>
                            <a:pt x="526" y="494"/>
                          </a:lnTo>
                          <a:lnTo>
                            <a:pt x="526" y="494"/>
                          </a:lnTo>
                          <a:lnTo>
                            <a:pt x="512" y="378"/>
                          </a:lnTo>
                          <a:lnTo>
                            <a:pt x="546" y="314"/>
                          </a:lnTo>
                          <a:lnTo>
                            <a:pt x="284" y="90"/>
                          </a:lnTo>
                          <a:lnTo>
                            <a:pt x="284" y="56"/>
                          </a:lnTo>
                          <a:lnTo>
                            <a:pt x="232" y="58"/>
                          </a:lnTo>
                          <a:lnTo>
                            <a:pt x="254" y="4"/>
                          </a:lnTo>
                          <a:lnTo>
                            <a:pt x="260" y="2"/>
                          </a:lnTo>
                          <a:lnTo>
                            <a:pt x="254" y="16"/>
                          </a:lnTo>
                          <a:lnTo>
                            <a:pt x="262" y="0"/>
                          </a:lnTo>
                          <a:lnTo>
                            <a:pt x="182" y="30"/>
                          </a:lnTo>
                          <a:lnTo>
                            <a:pt x="0" y="60"/>
                          </a:lnTo>
                          <a:lnTo>
                            <a:pt x="120" y="390"/>
                          </a:lnTo>
                          <a:lnTo>
                            <a:pt x="142" y="546"/>
                          </a:lnTo>
                          <a:lnTo>
                            <a:pt x="160" y="570"/>
                          </a:lnTo>
                          <a:lnTo>
                            <a:pt x="422" y="528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6" name="Freeform 3026"/>
                    <p:cNvSpPr>
                      <a:spLocks/>
                    </p:cNvSpPr>
                    <p:nvPr/>
                  </p:nvSpPr>
                  <p:spPr bwMode="auto">
                    <a:xfrm>
                      <a:off x="4066" y="2851"/>
                      <a:ext cx="926" cy="666"/>
                    </a:xfrm>
                    <a:custGeom>
                      <a:avLst/>
                      <a:gdLst/>
                      <a:ahLst/>
                      <a:cxnLst>
                        <a:cxn ang="0">
                          <a:pos x="896" y="342"/>
                        </a:cxn>
                        <a:cxn ang="0">
                          <a:pos x="808" y="232"/>
                        </a:cxn>
                        <a:cxn ang="0">
                          <a:pos x="808" y="182"/>
                        </a:cxn>
                        <a:cxn ang="0">
                          <a:pos x="668" y="20"/>
                        </a:cxn>
                        <a:cxn ang="0">
                          <a:pos x="664" y="0"/>
                        </a:cxn>
                        <a:cxn ang="0">
                          <a:pos x="664" y="0"/>
                        </a:cxn>
                        <a:cxn ang="0">
                          <a:pos x="664" y="4"/>
                        </a:cxn>
                        <a:cxn ang="0">
                          <a:pos x="600" y="4"/>
                        </a:cxn>
                        <a:cxn ang="0">
                          <a:pos x="600" y="54"/>
                        </a:cxn>
                        <a:cxn ang="0">
                          <a:pos x="558" y="40"/>
                        </a:cxn>
                        <a:cxn ang="0">
                          <a:pos x="298" y="82"/>
                        </a:cxn>
                        <a:cxn ang="0">
                          <a:pos x="276" y="52"/>
                        </a:cxn>
                        <a:cxn ang="0">
                          <a:pos x="274" y="40"/>
                        </a:cxn>
                        <a:cxn ang="0">
                          <a:pos x="0" y="60"/>
                        </a:cxn>
                        <a:cxn ang="0">
                          <a:pos x="44" y="146"/>
                        </a:cxn>
                        <a:cxn ang="0">
                          <a:pos x="132" y="108"/>
                        </a:cxn>
                        <a:cxn ang="0">
                          <a:pos x="242" y="154"/>
                        </a:cxn>
                        <a:cxn ang="0">
                          <a:pos x="242" y="192"/>
                        </a:cxn>
                        <a:cxn ang="0">
                          <a:pos x="298" y="192"/>
                        </a:cxn>
                        <a:cxn ang="0">
                          <a:pos x="380" y="128"/>
                        </a:cxn>
                        <a:cxn ang="0">
                          <a:pos x="558" y="206"/>
                        </a:cxn>
                        <a:cxn ang="0">
                          <a:pos x="558" y="368"/>
                        </a:cxn>
                        <a:cxn ang="0">
                          <a:pos x="598" y="382"/>
                        </a:cxn>
                        <a:cxn ang="0">
                          <a:pos x="638" y="478"/>
                        </a:cxn>
                        <a:cxn ang="0">
                          <a:pos x="776" y="584"/>
                        </a:cxn>
                        <a:cxn ang="0">
                          <a:pos x="776" y="626"/>
                        </a:cxn>
                        <a:cxn ang="0">
                          <a:pos x="830" y="666"/>
                        </a:cxn>
                        <a:cxn ang="0">
                          <a:pos x="886" y="610"/>
                        </a:cxn>
                        <a:cxn ang="0">
                          <a:pos x="916" y="610"/>
                        </a:cxn>
                        <a:cxn ang="0">
                          <a:pos x="926" y="518"/>
                        </a:cxn>
                        <a:cxn ang="0">
                          <a:pos x="896" y="342"/>
                        </a:cxn>
                      </a:cxnLst>
                      <a:rect l="0" t="0" r="r" b="b"/>
                      <a:pathLst>
                        <a:path w="926" h="666">
                          <a:moveTo>
                            <a:pt x="896" y="342"/>
                          </a:moveTo>
                          <a:lnTo>
                            <a:pt x="808" y="232"/>
                          </a:lnTo>
                          <a:lnTo>
                            <a:pt x="808" y="182"/>
                          </a:lnTo>
                          <a:lnTo>
                            <a:pt x="668" y="20"/>
                          </a:lnTo>
                          <a:lnTo>
                            <a:pt x="664" y="0"/>
                          </a:lnTo>
                          <a:lnTo>
                            <a:pt x="664" y="0"/>
                          </a:lnTo>
                          <a:lnTo>
                            <a:pt x="664" y="4"/>
                          </a:lnTo>
                          <a:lnTo>
                            <a:pt x="600" y="4"/>
                          </a:lnTo>
                          <a:lnTo>
                            <a:pt x="600" y="54"/>
                          </a:lnTo>
                          <a:lnTo>
                            <a:pt x="558" y="40"/>
                          </a:lnTo>
                          <a:lnTo>
                            <a:pt x="298" y="82"/>
                          </a:lnTo>
                          <a:lnTo>
                            <a:pt x="276" y="52"/>
                          </a:lnTo>
                          <a:lnTo>
                            <a:pt x="274" y="40"/>
                          </a:lnTo>
                          <a:lnTo>
                            <a:pt x="0" y="60"/>
                          </a:lnTo>
                          <a:lnTo>
                            <a:pt x="44" y="146"/>
                          </a:lnTo>
                          <a:lnTo>
                            <a:pt x="132" y="108"/>
                          </a:lnTo>
                          <a:lnTo>
                            <a:pt x="242" y="154"/>
                          </a:lnTo>
                          <a:lnTo>
                            <a:pt x="242" y="192"/>
                          </a:lnTo>
                          <a:lnTo>
                            <a:pt x="298" y="192"/>
                          </a:lnTo>
                          <a:lnTo>
                            <a:pt x="380" y="128"/>
                          </a:lnTo>
                          <a:lnTo>
                            <a:pt x="558" y="206"/>
                          </a:lnTo>
                          <a:lnTo>
                            <a:pt x="558" y="368"/>
                          </a:lnTo>
                          <a:lnTo>
                            <a:pt x="598" y="382"/>
                          </a:lnTo>
                          <a:lnTo>
                            <a:pt x="638" y="478"/>
                          </a:lnTo>
                          <a:lnTo>
                            <a:pt x="776" y="584"/>
                          </a:lnTo>
                          <a:lnTo>
                            <a:pt x="776" y="626"/>
                          </a:lnTo>
                          <a:lnTo>
                            <a:pt x="830" y="666"/>
                          </a:lnTo>
                          <a:lnTo>
                            <a:pt x="886" y="610"/>
                          </a:lnTo>
                          <a:lnTo>
                            <a:pt x="916" y="610"/>
                          </a:lnTo>
                          <a:lnTo>
                            <a:pt x="926" y="518"/>
                          </a:lnTo>
                          <a:lnTo>
                            <a:pt x="896" y="34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7" name="Freeform 3027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8" name="Freeform 3028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19" name="Freeform 3029"/>
                    <p:cNvSpPr>
                      <a:spLocks/>
                    </p:cNvSpPr>
                    <p:nvPr/>
                  </p:nvSpPr>
                  <p:spPr bwMode="auto">
                    <a:xfrm>
                      <a:off x="4448" y="1469"/>
                      <a:ext cx="76" cy="202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0"/>
                        </a:cxn>
                        <a:cxn ang="0">
                          <a:pos x="0" y="6"/>
                        </a:cxn>
                        <a:cxn ang="0">
                          <a:pos x="6" y="24"/>
                        </a:cxn>
                        <a:cxn ang="0">
                          <a:pos x="74" y="202"/>
                        </a:cxn>
                        <a:cxn ang="0">
                          <a:pos x="76" y="200"/>
                        </a:cxn>
                        <a:cxn ang="0">
                          <a:pos x="2" y="0"/>
                        </a:cxn>
                      </a:cxnLst>
                      <a:rect l="0" t="0" r="r" b="b"/>
                      <a:pathLst>
                        <a:path w="76" h="202">
                          <a:moveTo>
                            <a:pt x="2" y="0"/>
                          </a:moveTo>
                          <a:lnTo>
                            <a:pt x="0" y="6"/>
                          </a:lnTo>
                          <a:lnTo>
                            <a:pt x="6" y="24"/>
                          </a:lnTo>
                          <a:lnTo>
                            <a:pt x="74" y="202"/>
                          </a:lnTo>
                          <a:lnTo>
                            <a:pt x="76" y="200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0" name="Freeform 3030"/>
                    <p:cNvSpPr>
                      <a:spLocks/>
                    </p:cNvSpPr>
                    <p:nvPr/>
                  </p:nvSpPr>
                  <p:spPr bwMode="auto">
                    <a:xfrm>
                      <a:off x="4414" y="1681"/>
                      <a:ext cx="392" cy="354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268"/>
                        </a:cxn>
                        <a:cxn ang="0">
                          <a:pos x="0" y="264"/>
                        </a:cxn>
                        <a:cxn ang="0">
                          <a:pos x="10" y="298"/>
                        </a:cxn>
                        <a:cxn ang="0">
                          <a:pos x="62" y="320"/>
                        </a:cxn>
                        <a:cxn ang="0">
                          <a:pos x="62" y="320"/>
                        </a:cxn>
                        <a:cxn ang="0">
                          <a:pos x="64" y="322"/>
                        </a:cxn>
                        <a:cxn ang="0">
                          <a:pos x="136" y="354"/>
                        </a:cxn>
                        <a:cxn ang="0">
                          <a:pos x="206" y="312"/>
                        </a:cxn>
                        <a:cxn ang="0">
                          <a:pos x="236" y="148"/>
                        </a:cxn>
                        <a:cxn ang="0">
                          <a:pos x="266" y="172"/>
                        </a:cxn>
                        <a:cxn ang="0">
                          <a:pos x="294" y="102"/>
                        </a:cxn>
                        <a:cxn ang="0">
                          <a:pos x="336" y="40"/>
                        </a:cxn>
                        <a:cxn ang="0">
                          <a:pos x="376" y="40"/>
                        </a:cxn>
                        <a:cxn ang="0">
                          <a:pos x="392" y="18"/>
                        </a:cxn>
                        <a:cxn ang="0">
                          <a:pos x="346" y="8"/>
                        </a:cxn>
                        <a:cxn ang="0">
                          <a:pos x="240" y="64"/>
                        </a:cxn>
                        <a:cxn ang="0">
                          <a:pos x="214" y="18"/>
                        </a:cxn>
                        <a:cxn ang="0">
                          <a:pos x="126" y="48"/>
                        </a:cxn>
                        <a:cxn ang="0">
                          <a:pos x="110" y="0"/>
                        </a:cxn>
                        <a:cxn ang="0">
                          <a:pos x="98" y="76"/>
                        </a:cxn>
                        <a:cxn ang="0">
                          <a:pos x="6" y="268"/>
                        </a:cxn>
                      </a:cxnLst>
                      <a:rect l="0" t="0" r="r" b="b"/>
                      <a:pathLst>
                        <a:path w="392" h="354">
                          <a:moveTo>
                            <a:pt x="6" y="268"/>
                          </a:moveTo>
                          <a:lnTo>
                            <a:pt x="0" y="264"/>
                          </a:lnTo>
                          <a:lnTo>
                            <a:pt x="10" y="298"/>
                          </a:lnTo>
                          <a:lnTo>
                            <a:pt x="62" y="320"/>
                          </a:lnTo>
                          <a:lnTo>
                            <a:pt x="62" y="320"/>
                          </a:lnTo>
                          <a:lnTo>
                            <a:pt x="64" y="322"/>
                          </a:lnTo>
                          <a:lnTo>
                            <a:pt x="136" y="354"/>
                          </a:lnTo>
                          <a:lnTo>
                            <a:pt x="206" y="312"/>
                          </a:lnTo>
                          <a:lnTo>
                            <a:pt x="236" y="148"/>
                          </a:lnTo>
                          <a:lnTo>
                            <a:pt x="266" y="172"/>
                          </a:lnTo>
                          <a:lnTo>
                            <a:pt x="294" y="102"/>
                          </a:lnTo>
                          <a:lnTo>
                            <a:pt x="336" y="40"/>
                          </a:lnTo>
                          <a:lnTo>
                            <a:pt x="376" y="40"/>
                          </a:lnTo>
                          <a:lnTo>
                            <a:pt x="392" y="18"/>
                          </a:lnTo>
                          <a:lnTo>
                            <a:pt x="346" y="8"/>
                          </a:lnTo>
                          <a:lnTo>
                            <a:pt x="240" y="64"/>
                          </a:lnTo>
                          <a:lnTo>
                            <a:pt x="214" y="18"/>
                          </a:lnTo>
                          <a:lnTo>
                            <a:pt x="126" y="48"/>
                          </a:lnTo>
                          <a:lnTo>
                            <a:pt x="110" y="0"/>
                          </a:lnTo>
                          <a:lnTo>
                            <a:pt x="98" y="76"/>
                          </a:lnTo>
                          <a:lnTo>
                            <a:pt x="6" y="26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1" name="Freeform 3031"/>
                    <p:cNvSpPr>
                      <a:spLocks/>
                    </p:cNvSpPr>
                    <p:nvPr/>
                  </p:nvSpPr>
                  <p:spPr bwMode="auto">
                    <a:xfrm>
                      <a:off x="4414" y="1943"/>
                      <a:ext cx="6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2"/>
                        </a:cxn>
                        <a:cxn ang="0">
                          <a:pos x="6" y="6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0" y="0"/>
                          </a:moveTo>
                          <a:lnTo>
                            <a:pt x="0" y="2"/>
                          </a:lnTo>
                          <a:lnTo>
                            <a:pt x="6" y="6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2" name="Freeform 3032"/>
                    <p:cNvSpPr>
                      <a:spLocks/>
                    </p:cNvSpPr>
                    <p:nvPr/>
                  </p:nvSpPr>
                  <p:spPr bwMode="auto">
                    <a:xfrm>
                      <a:off x="4512" y="1679"/>
                      <a:ext cx="12" cy="7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8"/>
                        </a:cxn>
                        <a:cxn ang="0">
                          <a:pos x="12" y="2"/>
                        </a:cxn>
                        <a:cxn ang="0">
                          <a:pos x="10" y="0"/>
                        </a:cxn>
                        <a:cxn ang="0">
                          <a:pos x="0" y="78"/>
                        </a:cxn>
                      </a:cxnLst>
                      <a:rect l="0" t="0" r="r" b="b"/>
                      <a:pathLst>
                        <a:path w="12" h="78">
                          <a:moveTo>
                            <a:pt x="0" y="78"/>
                          </a:moveTo>
                          <a:lnTo>
                            <a:pt x="12" y="2"/>
                          </a:lnTo>
                          <a:lnTo>
                            <a:pt x="10" y="0"/>
                          </a:lnTo>
                          <a:lnTo>
                            <a:pt x="0" y="78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3" name="Freeform 3033"/>
                    <p:cNvSpPr>
                      <a:spLocks/>
                    </p:cNvSpPr>
                    <p:nvPr/>
                  </p:nvSpPr>
                  <p:spPr bwMode="auto">
                    <a:xfrm>
                      <a:off x="4420" y="1757"/>
                      <a:ext cx="92" cy="192"/>
                    </a:xfrm>
                    <a:custGeom>
                      <a:avLst/>
                      <a:gdLst/>
                      <a:ahLst/>
                      <a:cxnLst>
                        <a:cxn ang="0">
                          <a:pos x="58" y="60"/>
                        </a:cxn>
                        <a:cxn ang="0">
                          <a:pos x="0" y="192"/>
                        </a:cxn>
                        <a:cxn ang="0">
                          <a:pos x="92" y="0"/>
                        </a:cxn>
                        <a:cxn ang="0">
                          <a:pos x="58" y="60"/>
                        </a:cxn>
                      </a:cxnLst>
                      <a:rect l="0" t="0" r="r" b="b"/>
                      <a:pathLst>
                        <a:path w="92" h="192">
                          <a:moveTo>
                            <a:pt x="58" y="60"/>
                          </a:moveTo>
                          <a:lnTo>
                            <a:pt x="0" y="192"/>
                          </a:lnTo>
                          <a:lnTo>
                            <a:pt x="92" y="0"/>
                          </a:lnTo>
                          <a:lnTo>
                            <a:pt x="58" y="6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4" name="Freeform 3034"/>
                    <p:cNvSpPr>
                      <a:spLocks/>
                    </p:cNvSpPr>
                    <p:nvPr/>
                  </p:nvSpPr>
                  <p:spPr bwMode="auto">
                    <a:xfrm>
                      <a:off x="4522" y="1671"/>
                      <a:ext cx="2" cy="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6"/>
                        </a:cxn>
                        <a:cxn ang="0">
                          <a:pos x="2" y="2"/>
                        </a:cxn>
                        <a:cxn ang="0">
                          <a:pos x="0" y="0"/>
                        </a:cxn>
                        <a:cxn ang="0">
                          <a:pos x="0" y="6"/>
                        </a:cxn>
                      </a:cxnLst>
                      <a:rect l="0" t="0" r="r" b="b"/>
                      <a:pathLst>
                        <a:path w="2" h="6">
                          <a:moveTo>
                            <a:pt x="0" y="6"/>
                          </a:moveTo>
                          <a:lnTo>
                            <a:pt x="2" y="2"/>
                          </a:lnTo>
                          <a:lnTo>
                            <a:pt x="0" y="0"/>
                          </a:lnTo>
                          <a:lnTo>
                            <a:pt x="0" y="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5" name="Freeform 3035"/>
                    <p:cNvSpPr>
                      <a:spLocks/>
                    </p:cNvSpPr>
                    <p:nvPr/>
                  </p:nvSpPr>
                  <p:spPr bwMode="auto">
                    <a:xfrm>
                      <a:off x="4122" y="1471"/>
                      <a:ext cx="396" cy="468"/>
                    </a:xfrm>
                    <a:custGeom>
                      <a:avLst/>
                      <a:gdLst/>
                      <a:ahLst/>
                      <a:cxnLst>
                        <a:cxn ang="0">
                          <a:pos x="282" y="50"/>
                        </a:cxn>
                        <a:cxn ang="0">
                          <a:pos x="234" y="78"/>
                        </a:cxn>
                        <a:cxn ang="0">
                          <a:pos x="206" y="104"/>
                        </a:cxn>
                        <a:cxn ang="0">
                          <a:pos x="142" y="84"/>
                        </a:cxn>
                        <a:cxn ang="0">
                          <a:pos x="0" y="128"/>
                        </a:cxn>
                        <a:cxn ang="0">
                          <a:pos x="66" y="422"/>
                        </a:cxn>
                        <a:cxn ang="0">
                          <a:pos x="172" y="460"/>
                        </a:cxn>
                        <a:cxn ang="0">
                          <a:pos x="264" y="448"/>
                        </a:cxn>
                        <a:cxn ang="0">
                          <a:pos x="298" y="468"/>
                        </a:cxn>
                        <a:cxn ang="0">
                          <a:pos x="354" y="344"/>
                        </a:cxn>
                        <a:cxn ang="0">
                          <a:pos x="386" y="284"/>
                        </a:cxn>
                        <a:cxn ang="0">
                          <a:pos x="396" y="200"/>
                        </a:cxn>
                        <a:cxn ang="0">
                          <a:pos x="332" y="22"/>
                        </a:cxn>
                        <a:cxn ang="0">
                          <a:pos x="324" y="0"/>
                        </a:cxn>
                        <a:cxn ang="0">
                          <a:pos x="282" y="50"/>
                        </a:cxn>
                      </a:cxnLst>
                      <a:rect l="0" t="0" r="r" b="b"/>
                      <a:pathLst>
                        <a:path w="396" h="468">
                          <a:moveTo>
                            <a:pt x="282" y="50"/>
                          </a:moveTo>
                          <a:lnTo>
                            <a:pt x="234" y="78"/>
                          </a:lnTo>
                          <a:lnTo>
                            <a:pt x="206" y="104"/>
                          </a:lnTo>
                          <a:lnTo>
                            <a:pt x="142" y="84"/>
                          </a:lnTo>
                          <a:lnTo>
                            <a:pt x="0" y="128"/>
                          </a:lnTo>
                          <a:lnTo>
                            <a:pt x="66" y="422"/>
                          </a:lnTo>
                          <a:lnTo>
                            <a:pt x="172" y="460"/>
                          </a:lnTo>
                          <a:lnTo>
                            <a:pt x="264" y="448"/>
                          </a:lnTo>
                          <a:lnTo>
                            <a:pt x="298" y="468"/>
                          </a:lnTo>
                          <a:lnTo>
                            <a:pt x="354" y="344"/>
                          </a:lnTo>
                          <a:lnTo>
                            <a:pt x="386" y="284"/>
                          </a:lnTo>
                          <a:lnTo>
                            <a:pt x="396" y="200"/>
                          </a:lnTo>
                          <a:lnTo>
                            <a:pt x="332" y="22"/>
                          </a:lnTo>
                          <a:lnTo>
                            <a:pt x="324" y="0"/>
                          </a:lnTo>
                          <a:lnTo>
                            <a:pt x="282" y="5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6" name="Freeform 3036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7" name="Freeform 3037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8" name="Freeform 3038"/>
                    <p:cNvSpPr>
                      <a:spLocks/>
                    </p:cNvSpPr>
                    <p:nvPr/>
                  </p:nvSpPr>
                  <p:spPr bwMode="auto">
                    <a:xfrm>
                      <a:off x="4534" y="1321"/>
                      <a:ext cx="472" cy="260"/>
                    </a:xfrm>
                    <a:custGeom>
                      <a:avLst/>
                      <a:gdLst/>
                      <a:ahLst/>
                      <a:cxnLst>
                        <a:cxn ang="0">
                          <a:pos x="472" y="190"/>
                        </a:cxn>
                        <a:cxn ang="0">
                          <a:pos x="434" y="138"/>
                        </a:cxn>
                        <a:cxn ang="0">
                          <a:pos x="444" y="68"/>
                        </a:cxn>
                        <a:cxn ang="0">
                          <a:pos x="364" y="0"/>
                        </a:cxn>
                        <a:cxn ang="0">
                          <a:pos x="0" y="120"/>
                        </a:cxn>
                        <a:cxn ang="0">
                          <a:pos x="364" y="4"/>
                        </a:cxn>
                        <a:cxn ang="0">
                          <a:pos x="440" y="70"/>
                        </a:cxn>
                        <a:cxn ang="0">
                          <a:pos x="430" y="138"/>
                        </a:cxn>
                        <a:cxn ang="0">
                          <a:pos x="470" y="190"/>
                        </a:cxn>
                        <a:cxn ang="0">
                          <a:pos x="442" y="260"/>
                        </a:cxn>
                        <a:cxn ang="0">
                          <a:pos x="444" y="258"/>
                        </a:cxn>
                        <a:cxn ang="0">
                          <a:pos x="472" y="190"/>
                        </a:cxn>
                      </a:cxnLst>
                      <a:rect l="0" t="0" r="r" b="b"/>
                      <a:pathLst>
                        <a:path w="472" h="260">
                          <a:moveTo>
                            <a:pt x="472" y="190"/>
                          </a:moveTo>
                          <a:lnTo>
                            <a:pt x="434" y="138"/>
                          </a:lnTo>
                          <a:lnTo>
                            <a:pt x="444" y="68"/>
                          </a:lnTo>
                          <a:lnTo>
                            <a:pt x="364" y="0"/>
                          </a:lnTo>
                          <a:lnTo>
                            <a:pt x="0" y="120"/>
                          </a:lnTo>
                          <a:lnTo>
                            <a:pt x="364" y="4"/>
                          </a:lnTo>
                          <a:lnTo>
                            <a:pt x="440" y="70"/>
                          </a:lnTo>
                          <a:lnTo>
                            <a:pt x="430" y="138"/>
                          </a:lnTo>
                          <a:lnTo>
                            <a:pt x="470" y="190"/>
                          </a:lnTo>
                          <a:lnTo>
                            <a:pt x="442" y="260"/>
                          </a:lnTo>
                          <a:lnTo>
                            <a:pt x="444" y="258"/>
                          </a:lnTo>
                          <a:lnTo>
                            <a:pt x="472" y="19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29" name="Freeform 3039"/>
                    <p:cNvSpPr>
                      <a:spLocks/>
                    </p:cNvSpPr>
                    <p:nvPr/>
                  </p:nvSpPr>
                  <p:spPr bwMode="auto">
                    <a:xfrm>
                      <a:off x="4516" y="1325"/>
                      <a:ext cx="382" cy="1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2"/>
                        </a:cxn>
                        <a:cxn ang="0">
                          <a:pos x="16" y="120"/>
                        </a:cxn>
                        <a:cxn ang="0">
                          <a:pos x="382" y="0"/>
                        </a:cxn>
                        <a:cxn ang="0">
                          <a:pos x="18" y="116"/>
                        </a:cxn>
                        <a:cxn ang="0">
                          <a:pos x="2" y="70"/>
                        </a:cxn>
                        <a:cxn ang="0">
                          <a:pos x="0" y="72"/>
                        </a:cxn>
                      </a:cxnLst>
                      <a:rect l="0" t="0" r="r" b="b"/>
                      <a:pathLst>
                        <a:path w="382" h="120">
                          <a:moveTo>
                            <a:pt x="0" y="72"/>
                          </a:moveTo>
                          <a:lnTo>
                            <a:pt x="16" y="120"/>
                          </a:lnTo>
                          <a:lnTo>
                            <a:pt x="382" y="0"/>
                          </a:lnTo>
                          <a:lnTo>
                            <a:pt x="18" y="116"/>
                          </a:lnTo>
                          <a:lnTo>
                            <a:pt x="2" y="70"/>
                          </a:lnTo>
                          <a:lnTo>
                            <a:pt x="0" y="7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30" name="Freeform 3040"/>
                    <p:cNvSpPr>
                      <a:spLocks/>
                    </p:cNvSpPr>
                    <p:nvPr/>
                  </p:nvSpPr>
                  <p:spPr bwMode="auto">
                    <a:xfrm>
                      <a:off x="4946" y="1581"/>
                      <a:ext cx="126" cy="16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0"/>
                        </a:cxn>
                        <a:cxn ang="0">
                          <a:pos x="62" y="168"/>
                        </a:cxn>
                        <a:cxn ang="0">
                          <a:pos x="126" y="142"/>
                        </a:cxn>
                        <a:cxn ang="0">
                          <a:pos x="126" y="80"/>
                        </a:cxn>
                        <a:cxn ang="0">
                          <a:pos x="30" y="2"/>
                        </a:cxn>
                        <a:cxn ang="0">
                          <a:pos x="30" y="0"/>
                        </a:cxn>
                        <a:cxn ang="0">
                          <a:pos x="0" y="10"/>
                        </a:cxn>
                      </a:cxnLst>
                      <a:rect l="0" t="0" r="r" b="b"/>
                      <a:pathLst>
                        <a:path w="126" h="168">
                          <a:moveTo>
                            <a:pt x="0" y="10"/>
                          </a:moveTo>
                          <a:lnTo>
                            <a:pt x="62" y="168"/>
                          </a:lnTo>
                          <a:lnTo>
                            <a:pt x="126" y="142"/>
                          </a:lnTo>
                          <a:lnTo>
                            <a:pt x="126" y="80"/>
                          </a:lnTo>
                          <a:lnTo>
                            <a:pt x="30" y="2"/>
                          </a:lnTo>
                          <a:lnTo>
                            <a:pt x="30" y="0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31" name="Freeform 3041"/>
                    <p:cNvSpPr>
                      <a:spLocks/>
                    </p:cNvSpPr>
                    <p:nvPr/>
                  </p:nvSpPr>
                  <p:spPr bwMode="auto">
                    <a:xfrm>
                      <a:off x="4446" y="1325"/>
                      <a:ext cx="558" cy="398"/>
                    </a:xfrm>
                    <a:custGeom>
                      <a:avLst/>
                      <a:gdLst/>
                      <a:ahLst/>
                      <a:cxnLst>
                        <a:cxn ang="0">
                          <a:pos x="528" y="66"/>
                        </a:cxn>
                        <a:cxn ang="0">
                          <a:pos x="452" y="0"/>
                        </a:cxn>
                        <a:cxn ang="0">
                          <a:pos x="86" y="120"/>
                        </a:cxn>
                        <a:cxn ang="0">
                          <a:pos x="70" y="72"/>
                        </a:cxn>
                        <a:cxn ang="0">
                          <a:pos x="72" y="70"/>
                        </a:cxn>
                        <a:cxn ang="0">
                          <a:pos x="88" y="116"/>
                        </a:cxn>
                        <a:cxn ang="0">
                          <a:pos x="72" y="64"/>
                        </a:cxn>
                        <a:cxn ang="0">
                          <a:pos x="0" y="146"/>
                        </a:cxn>
                        <a:cxn ang="0">
                          <a:pos x="8" y="168"/>
                        </a:cxn>
                        <a:cxn ang="0">
                          <a:pos x="2" y="150"/>
                        </a:cxn>
                        <a:cxn ang="0">
                          <a:pos x="4" y="144"/>
                        </a:cxn>
                        <a:cxn ang="0">
                          <a:pos x="78" y="344"/>
                        </a:cxn>
                        <a:cxn ang="0">
                          <a:pos x="76" y="346"/>
                        </a:cxn>
                        <a:cxn ang="0">
                          <a:pos x="78" y="348"/>
                        </a:cxn>
                        <a:cxn ang="0">
                          <a:pos x="96" y="398"/>
                        </a:cxn>
                        <a:cxn ang="0">
                          <a:pos x="182" y="372"/>
                        </a:cxn>
                        <a:cxn ang="0">
                          <a:pos x="180" y="372"/>
                        </a:cxn>
                        <a:cxn ang="0">
                          <a:pos x="498" y="262"/>
                        </a:cxn>
                        <a:cxn ang="0">
                          <a:pos x="498" y="262"/>
                        </a:cxn>
                        <a:cxn ang="0">
                          <a:pos x="498" y="262"/>
                        </a:cxn>
                        <a:cxn ang="0">
                          <a:pos x="528" y="252"/>
                        </a:cxn>
                        <a:cxn ang="0">
                          <a:pos x="558" y="186"/>
                        </a:cxn>
                        <a:cxn ang="0">
                          <a:pos x="518" y="134"/>
                        </a:cxn>
                        <a:cxn ang="0">
                          <a:pos x="528" y="66"/>
                        </a:cxn>
                      </a:cxnLst>
                      <a:rect l="0" t="0" r="r" b="b"/>
                      <a:pathLst>
                        <a:path w="558" h="398">
                          <a:moveTo>
                            <a:pt x="528" y="66"/>
                          </a:moveTo>
                          <a:lnTo>
                            <a:pt x="452" y="0"/>
                          </a:lnTo>
                          <a:lnTo>
                            <a:pt x="86" y="120"/>
                          </a:lnTo>
                          <a:lnTo>
                            <a:pt x="70" y="72"/>
                          </a:lnTo>
                          <a:lnTo>
                            <a:pt x="72" y="70"/>
                          </a:lnTo>
                          <a:lnTo>
                            <a:pt x="88" y="116"/>
                          </a:lnTo>
                          <a:lnTo>
                            <a:pt x="72" y="64"/>
                          </a:lnTo>
                          <a:lnTo>
                            <a:pt x="0" y="146"/>
                          </a:lnTo>
                          <a:lnTo>
                            <a:pt x="8" y="168"/>
                          </a:lnTo>
                          <a:lnTo>
                            <a:pt x="2" y="150"/>
                          </a:lnTo>
                          <a:lnTo>
                            <a:pt x="4" y="144"/>
                          </a:lnTo>
                          <a:lnTo>
                            <a:pt x="78" y="344"/>
                          </a:lnTo>
                          <a:lnTo>
                            <a:pt x="76" y="346"/>
                          </a:lnTo>
                          <a:lnTo>
                            <a:pt x="78" y="348"/>
                          </a:lnTo>
                          <a:lnTo>
                            <a:pt x="96" y="398"/>
                          </a:lnTo>
                          <a:lnTo>
                            <a:pt x="182" y="372"/>
                          </a:lnTo>
                          <a:lnTo>
                            <a:pt x="180" y="372"/>
                          </a:lnTo>
                          <a:lnTo>
                            <a:pt x="498" y="262"/>
                          </a:lnTo>
                          <a:lnTo>
                            <a:pt x="498" y="262"/>
                          </a:lnTo>
                          <a:lnTo>
                            <a:pt x="498" y="262"/>
                          </a:lnTo>
                          <a:lnTo>
                            <a:pt x="528" y="252"/>
                          </a:lnTo>
                          <a:lnTo>
                            <a:pt x="558" y="186"/>
                          </a:lnTo>
                          <a:lnTo>
                            <a:pt x="518" y="134"/>
                          </a:lnTo>
                          <a:lnTo>
                            <a:pt x="528" y="6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50000"/>
                      </a:schemeClr>
                    </a:solidFill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32" name="Freeform 3042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40" y="132"/>
                          </a:move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38" y="132"/>
                          </a:ln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33" name="Freeform 3043"/>
                    <p:cNvSpPr>
                      <a:spLocks/>
                    </p:cNvSpPr>
                    <p:nvPr/>
                  </p:nvSpPr>
                  <p:spPr bwMode="auto">
                    <a:xfrm>
                      <a:off x="4982" y="1389"/>
                      <a:ext cx="74" cy="1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74" y="18"/>
                        </a:cxn>
                        <a:cxn ang="0">
                          <a:pos x="14" y="4"/>
                        </a:cxn>
                        <a:cxn ang="0">
                          <a:pos x="0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74" h="18">
                          <a:moveTo>
                            <a:pt x="0" y="2"/>
                          </a:moveTo>
                          <a:lnTo>
                            <a:pt x="74" y="18"/>
                          </a:lnTo>
                          <a:lnTo>
                            <a:pt x="14" y="4"/>
                          </a:lnTo>
                          <a:lnTo>
                            <a:pt x="0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34" name="Freeform 3044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62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" y="84"/>
                        </a:cxn>
                        <a:cxn ang="0">
                          <a:pos x="62" y="136"/>
                        </a:cxn>
                        <a:cxn ang="0">
                          <a:pos x="12" y="82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62" h="136">
                          <a:moveTo>
                            <a:pt x="0" y="0"/>
                          </a:moveTo>
                          <a:lnTo>
                            <a:pt x="10" y="84"/>
                          </a:lnTo>
                          <a:lnTo>
                            <a:pt x="62" y="136"/>
                          </a:lnTo>
                          <a:lnTo>
                            <a:pt x="12" y="8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35" name="Freeform 3045"/>
                    <p:cNvSpPr>
                      <a:spLocks/>
                    </p:cNvSpPr>
                    <p:nvPr/>
                  </p:nvSpPr>
                  <p:spPr bwMode="auto">
                    <a:xfrm>
                      <a:off x="5056" y="1407"/>
                      <a:ext cx="50" cy="14"/>
                    </a:xfrm>
                    <a:custGeom>
                      <a:avLst/>
                      <a:gdLst/>
                      <a:ahLst/>
                      <a:cxnLst>
                        <a:cxn ang="0">
                          <a:pos x="50" y="12"/>
                        </a:cxn>
                        <a:cxn ang="0">
                          <a:pos x="0" y="0"/>
                        </a:cxn>
                        <a:cxn ang="0">
                          <a:pos x="50" y="14"/>
                        </a:cxn>
                        <a:cxn ang="0">
                          <a:pos x="50" y="12"/>
                        </a:cxn>
                      </a:cxnLst>
                      <a:rect l="0" t="0" r="r" b="b"/>
                      <a:pathLst>
                        <a:path w="50" h="14">
                          <a:moveTo>
                            <a:pt x="50" y="12"/>
                          </a:moveTo>
                          <a:lnTo>
                            <a:pt x="0" y="0"/>
                          </a:lnTo>
                          <a:lnTo>
                            <a:pt x="50" y="14"/>
                          </a:lnTo>
                          <a:lnTo>
                            <a:pt x="50" y="1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36" name="Freeform 3046"/>
                    <p:cNvSpPr>
                      <a:spLocks/>
                    </p:cNvSpPr>
                    <p:nvPr/>
                  </p:nvSpPr>
                  <p:spPr bwMode="auto">
                    <a:xfrm>
                      <a:off x="4968" y="1387"/>
                      <a:ext cx="138" cy="268"/>
                    </a:xfrm>
                    <a:custGeom>
                      <a:avLst/>
                      <a:gdLst/>
                      <a:ahLst/>
                      <a:cxnLst>
                        <a:cxn ang="0">
                          <a:pos x="10" y="2"/>
                        </a:cxn>
                        <a:cxn ang="0">
                          <a:pos x="0" y="72"/>
                        </a:cxn>
                        <a:cxn ang="0">
                          <a:pos x="38" y="124"/>
                        </a:cxn>
                        <a:cxn ang="0">
                          <a:pos x="10" y="192"/>
                        </a:cxn>
                        <a:cxn ang="0">
                          <a:pos x="8" y="194"/>
                        </a:cxn>
                        <a:cxn ang="0">
                          <a:pos x="8" y="196"/>
                        </a:cxn>
                        <a:cxn ang="0">
                          <a:pos x="10" y="194"/>
                        </a:cxn>
                        <a:cxn ang="0">
                          <a:pos x="104" y="268"/>
                        </a:cxn>
                        <a:cxn ang="0">
                          <a:pos x="104" y="226"/>
                        </a:cxn>
                        <a:cxn ang="0">
                          <a:pos x="134" y="80"/>
                        </a:cxn>
                        <a:cxn ang="0">
                          <a:pos x="104" y="56"/>
                        </a:cxn>
                        <a:cxn ang="0">
                          <a:pos x="136" y="40"/>
                        </a:cxn>
                        <a:cxn ang="0">
                          <a:pos x="138" y="34"/>
                        </a:cxn>
                        <a:cxn ang="0">
                          <a:pos x="88" y="20"/>
                        </a:cxn>
                        <a:cxn ang="0">
                          <a:pos x="14" y="4"/>
                        </a:cxn>
                        <a:cxn ang="0">
                          <a:pos x="14" y="2"/>
                        </a:cxn>
                        <a:cxn ang="0">
                          <a:pos x="28" y="6"/>
                        </a:cxn>
                        <a:cxn ang="0">
                          <a:pos x="6" y="0"/>
                        </a:cxn>
                        <a:cxn ang="0">
                          <a:pos x="10" y="2"/>
                        </a:cxn>
                      </a:cxnLst>
                      <a:rect l="0" t="0" r="r" b="b"/>
                      <a:pathLst>
                        <a:path w="138" h="268">
                          <a:moveTo>
                            <a:pt x="10" y="2"/>
                          </a:moveTo>
                          <a:lnTo>
                            <a:pt x="0" y="72"/>
                          </a:lnTo>
                          <a:lnTo>
                            <a:pt x="38" y="124"/>
                          </a:lnTo>
                          <a:lnTo>
                            <a:pt x="10" y="192"/>
                          </a:lnTo>
                          <a:lnTo>
                            <a:pt x="8" y="194"/>
                          </a:lnTo>
                          <a:lnTo>
                            <a:pt x="8" y="196"/>
                          </a:lnTo>
                          <a:lnTo>
                            <a:pt x="10" y="194"/>
                          </a:lnTo>
                          <a:lnTo>
                            <a:pt x="104" y="268"/>
                          </a:lnTo>
                          <a:lnTo>
                            <a:pt x="104" y="226"/>
                          </a:lnTo>
                          <a:lnTo>
                            <a:pt x="134" y="80"/>
                          </a:lnTo>
                          <a:lnTo>
                            <a:pt x="104" y="56"/>
                          </a:lnTo>
                          <a:lnTo>
                            <a:pt x="136" y="40"/>
                          </a:lnTo>
                          <a:lnTo>
                            <a:pt x="138" y="34"/>
                          </a:lnTo>
                          <a:lnTo>
                            <a:pt x="88" y="20"/>
                          </a:lnTo>
                          <a:lnTo>
                            <a:pt x="14" y="4"/>
                          </a:lnTo>
                          <a:lnTo>
                            <a:pt x="14" y="2"/>
                          </a:lnTo>
                          <a:lnTo>
                            <a:pt x="28" y="6"/>
                          </a:lnTo>
                          <a:lnTo>
                            <a:pt x="6" y="0"/>
                          </a:lnTo>
                          <a:lnTo>
                            <a:pt x="10" y="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37" name="Freeform 3047"/>
                    <p:cNvSpPr>
                      <a:spLocks/>
                    </p:cNvSpPr>
                    <p:nvPr/>
                  </p:nvSpPr>
                  <p:spPr bwMode="auto">
                    <a:xfrm>
                      <a:off x="5054" y="1253"/>
                      <a:ext cx="12" cy="82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82"/>
                        </a:cxn>
                        <a:cxn ang="0">
                          <a:pos x="0" y="0"/>
                        </a:cxn>
                        <a:cxn ang="0">
                          <a:pos x="6" y="58"/>
                        </a:cxn>
                        <a:cxn ang="0">
                          <a:pos x="12" y="82"/>
                        </a:cxn>
                      </a:cxnLst>
                      <a:rect l="0" t="0" r="r" b="b"/>
                      <a:pathLst>
                        <a:path w="12" h="82">
                          <a:moveTo>
                            <a:pt x="12" y="82"/>
                          </a:moveTo>
                          <a:lnTo>
                            <a:pt x="0" y="0"/>
                          </a:lnTo>
                          <a:lnTo>
                            <a:pt x="6" y="58"/>
                          </a:lnTo>
                          <a:lnTo>
                            <a:pt x="12" y="8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38" name="Freeform 3048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102" cy="358"/>
                    </a:xfrm>
                    <a:custGeom>
                      <a:avLst/>
                      <a:gdLst/>
                      <a:ahLst/>
                      <a:cxnLst>
                        <a:cxn ang="0">
                          <a:pos x="38" y="132"/>
                        </a:cxn>
                        <a:cxn ang="0">
                          <a:pos x="102" y="358"/>
                        </a:cxn>
                        <a:cxn ang="0">
                          <a:pos x="80" y="276"/>
                        </a:cxn>
                        <a:cxn ang="0">
                          <a:pos x="40" y="132"/>
                        </a:cxn>
                        <a:cxn ang="0">
                          <a:pos x="2" y="0"/>
                        </a:cxn>
                        <a:cxn ang="0">
                          <a:pos x="0" y="0"/>
                        </a:cxn>
                        <a:cxn ang="0">
                          <a:pos x="8" y="34"/>
                        </a:cxn>
                        <a:cxn ang="0">
                          <a:pos x="38" y="132"/>
                        </a:cxn>
                      </a:cxnLst>
                      <a:rect l="0" t="0" r="r" b="b"/>
                      <a:pathLst>
                        <a:path w="102" h="358">
                          <a:moveTo>
                            <a:pt x="38" y="132"/>
                          </a:moveTo>
                          <a:lnTo>
                            <a:pt x="102" y="358"/>
                          </a:lnTo>
                          <a:lnTo>
                            <a:pt x="80" y="276"/>
                          </a:lnTo>
                          <a:lnTo>
                            <a:pt x="40" y="132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8" y="34"/>
                          </a:lnTo>
                          <a:lnTo>
                            <a:pt x="38" y="132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39" name="Freeform 3049"/>
                    <p:cNvSpPr>
                      <a:spLocks/>
                    </p:cNvSpPr>
                    <p:nvPr/>
                  </p:nvSpPr>
                  <p:spPr bwMode="auto">
                    <a:xfrm>
                      <a:off x="4952" y="895"/>
                      <a:ext cx="8" cy="34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34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8" y="34"/>
                        </a:cxn>
                      </a:cxnLst>
                      <a:rect l="0" t="0" r="r" b="b"/>
                      <a:pathLst>
                        <a:path w="8" h="34">
                          <a:moveTo>
                            <a:pt x="8" y="34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lnTo>
                            <a:pt x="8" y="3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40" name="Freeform 3050"/>
                    <p:cNvSpPr>
                      <a:spLocks/>
                    </p:cNvSpPr>
                    <p:nvPr/>
                  </p:nvSpPr>
                  <p:spPr bwMode="auto">
                    <a:xfrm>
                      <a:off x="5066" y="1335"/>
                      <a:ext cx="50" cy="54"/>
                    </a:xfrm>
                    <a:custGeom>
                      <a:avLst/>
                      <a:gdLst/>
                      <a:ahLst/>
                      <a:cxnLst>
                        <a:cxn ang="0">
                          <a:pos x="50" y="54"/>
                        </a:cxn>
                        <a:cxn ang="0">
                          <a:pos x="0" y="0"/>
                        </a:cxn>
                        <a:cxn ang="0">
                          <a:pos x="46" y="50"/>
                        </a:cxn>
                        <a:cxn ang="0">
                          <a:pos x="50" y="54"/>
                        </a:cxn>
                      </a:cxnLst>
                      <a:rect l="0" t="0" r="r" b="b"/>
                      <a:pathLst>
                        <a:path w="50" h="54">
                          <a:moveTo>
                            <a:pt x="50" y="54"/>
                          </a:moveTo>
                          <a:lnTo>
                            <a:pt x="0" y="0"/>
                          </a:lnTo>
                          <a:lnTo>
                            <a:pt x="46" y="50"/>
                          </a:lnTo>
                          <a:lnTo>
                            <a:pt x="50" y="54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  <p:sp>
                  <p:nvSpPr>
                    <p:cNvPr id="241" name="Freeform 3051"/>
                    <p:cNvSpPr>
                      <a:spLocks/>
                    </p:cNvSpPr>
                    <p:nvPr/>
                  </p:nvSpPr>
                  <p:spPr bwMode="auto">
                    <a:xfrm>
                      <a:off x="5060" y="1311"/>
                      <a:ext cx="52" cy="74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26"/>
                        </a:cxn>
                        <a:cxn ang="0">
                          <a:pos x="52" y="74"/>
                        </a:cxn>
                        <a:cxn ang="0">
                          <a:pos x="6" y="24"/>
                        </a:cxn>
                        <a:cxn ang="0">
                          <a:pos x="0" y="0"/>
                        </a:cxn>
                        <a:cxn ang="0">
                          <a:pos x="4" y="26"/>
                        </a:cxn>
                      </a:cxnLst>
                      <a:rect l="0" t="0" r="r" b="b"/>
                      <a:pathLst>
                        <a:path w="52" h="74">
                          <a:moveTo>
                            <a:pt x="4" y="26"/>
                          </a:moveTo>
                          <a:lnTo>
                            <a:pt x="52" y="74"/>
                          </a:lnTo>
                          <a:lnTo>
                            <a:pt x="6" y="24"/>
                          </a:lnTo>
                          <a:lnTo>
                            <a:pt x="0" y="0"/>
                          </a:lnTo>
                          <a:lnTo>
                            <a:pt x="4" y="26"/>
                          </a:lnTo>
                          <a:close/>
                        </a:path>
                      </a:pathLst>
                    </a:custGeom>
                    <a:grpFill/>
                    <a:ln w="12700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a-DK">
                        <a:solidFill>
                          <a:prstClr val="white"/>
                        </a:solidFill>
                        <a:ea typeface="ＭＳ Ｐゴシック" pitchFamily="-97" charset="-128"/>
                      </a:endParaRPr>
                    </a:p>
                  </p:txBody>
                </p:sp>
              </p:grpSp>
              <p:sp>
                <p:nvSpPr>
                  <p:cNvPr id="47" name="Line 3080"/>
                  <p:cNvSpPr>
                    <a:spLocks noChangeShapeType="1"/>
                  </p:cNvSpPr>
                  <p:nvPr/>
                </p:nvSpPr>
                <p:spPr bwMode="auto">
                  <a:xfrm>
                    <a:off x="4360909" y="5385612"/>
                    <a:ext cx="1493" cy="1493"/>
                  </a:xfrm>
                  <a:prstGeom prst="line">
                    <a:avLst/>
                  </a:prstGeom>
                  <a:grpFill/>
                  <a:ln w="12700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da-DK">
                      <a:solidFill>
                        <a:prstClr val="white"/>
                      </a:solidFill>
                      <a:ea typeface="ＭＳ Ｐゴシック" pitchFamily="-97" charset="-128"/>
                    </a:endParaRPr>
                  </a:p>
                </p:txBody>
              </p:sp>
            </p:grpSp>
            <p:sp>
              <p:nvSpPr>
                <p:cNvPr id="42" name="Line 3117"/>
                <p:cNvSpPr>
                  <a:spLocks noChangeShapeType="1"/>
                </p:cNvSpPr>
                <p:nvPr/>
              </p:nvSpPr>
              <p:spPr bwMode="auto">
                <a:xfrm>
                  <a:off x="7947449" y="1089044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43" name="Line 3118"/>
                <p:cNvSpPr>
                  <a:spLocks noChangeShapeType="1"/>
                </p:cNvSpPr>
                <p:nvPr/>
              </p:nvSpPr>
              <p:spPr bwMode="auto">
                <a:xfrm>
                  <a:off x="7947449" y="1089044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44" name="Line 3119"/>
                <p:cNvSpPr>
                  <a:spLocks noChangeShapeType="1"/>
                </p:cNvSpPr>
                <p:nvPr/>
              </p:nvSpPr>
              <p:spPr bwMode="auto">
                <a:xfrm>
                  <a:off x="7875804" y="1954760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  <p:sp>
              <p:nvSpPr>
                <p:cNvPr id="45" name="Line 3120"/>
                <p:cNvSpPr>
                  <a:spLocks noChangeShapeType="1"/>
                </p:cNvSpPr>
                <p:nvPr/>
              </p:nvSpPr>
              <p:spPr bwMode="auto">
                <a:xfrm>
                  <a:off x="8240002" y="1742809"/>
                  <a:ext cx="1493" cy="1493"/>
                </a:xfrm>
                <a:prstGeom prst="line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>
                    <a:solidFill>
                      <a:prstClr val="white"/>
                    </a:solidFill>
                    <a:ea typeface="ＭＳ Ｐゴシック" pitchFamily="-97" charset="-128"/>
                  </a:endParaRPr>
                </a:p>
              </p:txBody>
            </p:sp>
          </p:grpSp>
        </p:grpSp>
      </p:grpSp>
      <p:sp>
        <p:nvSpPr>
          <p:cNvPr id="20" name="TextBox 19"/>
          <p:cNvSpPr txBox="1"/>
          <p:nvPr/>
        </p:nvSpPr>
        <p:spPr>
          <a:xfrm>
            <a:off x="5001614" y="5385641"/>
            <a:ext cx="16695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+mj-lt"/>
              </a:rPr>
              <a:t>Interest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from 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+mj-lt"/>
              </a:rPr>
              <a:t>NY and Texas</a:t>
            </a:r>
          </a:p>
        </p:txBody>
      </p:sp>
    </p:spTree>
    <p:extLst>
      <p:ext uri="{BB962C8B-B14F-4D97-AF65-F5344CB8AC3E}">
        <p14:creationId xmlns:p14="http://schemas.microsoft.com/office/powerpoint/2010/main" val="19008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33600" y="442555"/>
            <a:ext cx="6629400" cy="646331"/>
          </a:xfrm>
        </p:spPr>
        <p:txBody>
          <a:bodyPr wrap="square">
            <a:spAutoFit/>
          </a:bodyPr>
          <a:lstStyle/>
          <a:p>
            <a:pPr algn="l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NRRA Associate Members</a:t>
            </a:r>
            <a:endParaRPr 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8" y="5016028"/>
            <a:ext cx="1221710" cy="810401"/>
          </a:xfr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176" y="1110517"/>
            <a:ext cx="1221710" cy="8104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126" y="4376571"/>
            <a:ext cx="1221710" cy="810401"/>
          </a:xfrm>
          <a:prstGeom prst="rect">
            <a:avLst/>
          </a:prstGeom>
        </p:spPr>
      </p:pic>
      <p:pic>
        <p:nvPicPr>
          <p:cNvPr id="15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770" y="2002713"/>
            <a:ext cx="1221710" cy="8104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99752"/>
            <a:ext cx="1221710" cy="8104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340" y="2190439"/>
            <a:ext cx="1221710" cy="810401"/>
          </a:xfrm>
          <a:prstGeom prst="rect">
            <a:avLst/>
          </a:prstGeom>
        </p:spPr>
      </p:pic>
      <p:pic>
        <p:nvPicPr>
          <p:cNvPr id="18" name="Content Placeholder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605" y="1245116"/>
            <a:ext cx="1221710" cy="81040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83" y="5016028"/>
            <a:ext cx="1221710" cy="81040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144" y="4108265"/>
            <a:ext cx="1221710" cy="810401"/>
          </a:xfrm>
          <a:prstGeom prst="rect">
            <a:avLst/>
          </a:prstGeom>
        </p:spPr>
      </p:pic>
      <p:pic>
        <p:nvPicPr>
          <p:cNvPr id="21" name="Content Placeholder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162" y="4387978"/>
            <a:ext cx="1221710" cy="8104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439" y="5326580"/>
            <a:ext cx="1221710" cy="8104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443" y="3971371"/>
            <a:ext cx="1221710" cy="810401"/>
          </a:xfrm>
          <a:prstGeom prst="rect">
            <a:avLst/>
          </a:prstGeom>
        </p:spPr>
      </p:pic>
      <p:pic>
        <p:nvPicPr>
          <p:cNvPr id="24" name="Content Placeholder 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874" y="3429000"/>
            <a:ext cx="1221710" cy="8104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797" y="1217991"/>
            <a:ext cx="1221710" cy="8104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486" y="5252031"/>
            <a:ext cx="1085828" cy="884950"/>
          </a:xfrm>
          <a:prstGeom prst="rect">
            <a:avLst/>
          </a:prstGeom>
        </p:spPr>
      </p:pic>
      <p:pic>
        <p:nvPicPr>
          <p:cNvPr id="27" name="Content Placeholder 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94" y="2953218"/>
            <a:ext cx="1185059" cy="48868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651" y="3261588"/>
            <a:ext cx="1242071" cy="74931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74" y="5902256"/>
            <a:ext cx="1463479" cy="724635"/>
          </a:xfrm>
          <a:prstGeom prst="rect">
            <a:avLst/>
          </a:prstGeom>
        </p:spPr>
      </p:pic>
      <p:pic>
        <p:nvPicPr>
          <p:cNvPr id="30" name="Content Placeholder 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9" y="2135222"/>
            <a:ext cx="1755144" cy="76641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903" y="2103862"/>
            <a:ext cx="1628744" cy="97724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76" y="2097306"/>
            <a:ext cx="1221711" cy="1005875"/>
          </a:xfrm>
          <a:prstGeom prst="rect">
            <a:avLst/>
          </a:prstGeom>
        </p:spPr>
      </p:pic>
      <p:pic>
        <p:nvPicPr>
          <p:cNvPr id="33" name="Content Placeholder 3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35" y="2903475"/>
            <a:ext cx="1898453" cy="35526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54" y="4236850"/>
            <a:ext cx="1628946" cy="72759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38" y="1057750"/>
            <a:ext cx="1221709" cy="904065"/>
          </a:xfrm>
          <a:prstGeom prst="rect">
            <a:avLst/>
          </a:prstGeom>
        </p:spPr>
      </p:pic>
      <p:pic>
        <p:nvPicPr>
          <p:cNvPr id="36" name="Content Placeholder 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774" y="1119425"/>
            <a:ext cx="1194562" cy="65157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519" y="2150192"/>
            <a:ext cx="1364645" cy="66412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018" y="3336437"/>
            <a:ext cx="1088958" cy="953575"/>
          </a:xfrm>
          <a:prstGeom prst="rect">
            <a:avLst/>
          </a:prstGeom>
        </p:spPr>
      </p:pic>
      <p:pic>
        <p:nvPicPr>
          <p:cNvPr id="39" name="Content Placeholder 3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1" y="3479611"/>
            <a:ext cx="1221711" cy="68415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064" y="3833907"/>
            <a:ext cx="1108143" cy="110814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476" y="5025481"/>
            <a:ext cx="1629318" cy="10862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0" y="3148873"/>
            <a:ext cx="1839093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+mj-lt"/>
              </a:rPr>
              <a:t>Add Your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en-US" b="1" dirty="0" smtClean="0">
                <a:solidFill>
                  <a:srgbClr val="FFFF00"/>
                </a:solidFill>
                <a:latin typeface="+mj-lt"/>
              </a:rPr>
              <a:t>Association </a:t>
            </a:r>
            <a:r>
              <a:rPr lang="en-US" b="1" dirty="0" smtClean="0">
                <a:solidFill>
                  <a:srgbClr val="FFFF00"/>
                </a:solidFill>
                <a:latin typeface="+mj-lt"/>
              </a:rPr>
              <a:t>Here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767498" y="5313419"/>
            <a:ext cx="1460833" cy="76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6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81000"/>
            <a:ext cx="5867400" cy="868362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bg1"/>
                </a:solidFill>
              </a:rPr>
              <a:t>NRRA Schedule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3" t="37488" r="5000" b="47423"/>
          <a:stretch/>
        </p:blipFill>
        <p:spPr>
          <a:xfrm>
            <a:off x="685800" y="1496290"/>
            <a:ext cx="7761538" cy="969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1600" y="3131127"/>
            <a:ext cx="719337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2015 Schedule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Nov 	NRRA </a:t>
            </a:r>
            <a:r>
              <a:rPr lang="en-US" sz="2000" dirty="0">
                <a:solidFill>
                  <a:schemeClr val="bg1"/>
                </a:solidFill>
              </a:rPr>
              <a:t>Pooled Fund </a:t>
            </a:r>
            <a:r>
              <a:rPr lang="en-US" sz="2000" dirty="0" smtClean="0">
                <a:solidFill>
                  <a:schemeClr val="bg1"/>
                </a:solidFill>
              </a:rPr>
              <a:t>Posted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Dec 	NRRA Development </a:t>
            </a:r>
            <a:r>
              <a:rPr lang="en-US" sz="2000" dirty="0">
                <a:solidFill>
                  <a:schemeClr val="bg1"/>
                </a:solidFill>
              </a:rPr>
              <a:t>Meeting with former TERRA Members</a:t>
            </a:r>
            <a:endParaRPr lang="en-US" sz="2000" dirty="0" smtClean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752600" y="2590800"/>
            <a:ext cx="0" cy="533400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19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3" t="37488" r="5000" b="47423"/>
          <a:stretch/>
        </p:blipFill>
        <p:spPr>
          <a:xfrm>
            <a:off x="685800" y="1496290"/>
            <a:ext cx="7761538" cy="969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9869" y="2681864"/>
            <a:ext cx="4047647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2016 Events</a:t>
            </a:r>
          </a:p>
          <a:p>
            <a:r>
              <a:rPr lang="en-US" sz="2000" dirty="0">
                <a:solidFill>
                  <a:schemeClr val="bg1"/>
                </a:solidFill>
              </a:rPr>
              <a:t>Jan </a:t>
            </a:r>
            <a:r>
              <a:rPr lang="en-US" sz="2000" dirty="0" smtClean="0">
                <a:solidFill>
                  <a:schemeClr val="bg1"/>
                </a:solidFill>
              </a:rPr>
              <a:t>	National </a:t>
            </a:r>
            <a:r>
              <a:rPr lang="en-US" sz="2000" dirty="0">
                <a:solidFill>
                  <a:schemeClr val="bg1"/>
                </a:solidFill>
              </a:rPr>
              <a:t>Webinar</a:t>
            </a:r>
          </a:p>
          <a:p>
            <a:r>
              <a:rPr lang="en-US" sz="2000" dirty="0">
                <a:solidFill>
                  <a:schemeClr val="bg1"/>
                </a:solidFill>
              </a:rPr>
              <a:t>Jan </a:t>
            </a:r>
            <a:r>
              <a:rPr lang="en-US" sz="2000" dirty="0" smtClean="0">
                <a:solidFill>
                  <a:schemeClr val="bg1"/>
                </a:solidFill>
              </a:rPr>
              <a:t>	TRB Open House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Feb </a:t>
            </a:r>
            <a:r>
              <a:rPr lang="en-US" sz="2000" dirty="0" smtClean="0">
                <a:solidFill>
                  <a:schemeClr val="bg1"/>
                </a:solidFill>
              </a:rPr>
              <a:t>17	All </a:t>
            </a:r>
            <a:r>
              <a:rPr lang="en-US" sz="2000" dirty="0">
                <a:solidFill>
                  <a:schemeClr val="bg1"/>
                </a:solidFill>
              </a:rPr>
              <a:t>Members Meeting</a:t>
            </a:r>
          </a:p>
          <a:p>
            <a:r>
              <a:rPr lang="en-US" sz="2000" dirty="0">
                <a:solidFill>
                  <a:schemeClr val="bg1"/>
                </a:solidFill>
              </a:rPr>
              <a:t>Feb </a:t>
            </a:r>
            <a:r>
              <a:rPr lang="en-US" sz="2000" dirty="0" smtClean="0">
                <a:solidFill>
                  <a:schemeClr val="bg1"/>
                </a:solidFill>
              </a:rPr>
              <a:t>18	NRRA </a:t>
            </a:r>
            <a:r>
              <a:rPr lang="en-US" sz="2000" dirty="0">
                <a:solidFill>
                  <a:schemeClr val="bg1"/>
                </a:solidFill>
              </a:rPr>
              <a:t>Pavement Conference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May 	NRRA Pooled Fund Starts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657600" y="2590800"/>
            <a:ext cx="0" cy="533400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057400" y="381000"/>
            <a:ext cx="5867400" cy="868362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bg1"/>
                </a:solidFill>
              </a:rPr>
              <a:t>NRRA </a:t>
            </a:r>
            <a:r>
              <a:rPr lang="en-US" sz="3600" dirty="0"/>
              <a:t>Schedule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0600" y="4082248"/>
            <a:ext cx="410503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Technical </a:t>
            </a:r>
            <a:r>
              <a:rPr lang="en-US" sz="2000" dirty="0">
                <a:solidFill>
                  <a:srgbClr val="FFFF00"/>
                </a:solidFill>
              </a:rPr>
              <a:t>Committee </a:t>
            </a:r>
            <a:r>
              <a:rPr lang="en-US" sz="2000" dirty="0" smtClean="0">
                <a:solidFill>
                  <a:srgbClr val="FFFF00"/>
                </a:solidFill>
              </a:rPr>
              <a:t>Activity (April)</a:t>
            </a:r>
            <a:endParaRPr lang="en-US" sz="2000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Monthly then 2X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Prioritize Short/Long Term Topics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Develop Need Statements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Develop Construction Details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MnDOT Develop Plans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47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3" t="37488" r="5000" b="47423"/>
          <a:stretch/>
        </p:blipFill>
        <p:spPr>
          <a:xfrm>
            <a:off x="685800" y="1496290"/>
            <a:ext cx="7761538" cy="969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8091" y="2713037"/>
            <a:ext cx="404764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2017 Schedule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April	Construction Letting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May </a:t>
            </a:r>
            <a:r>
              <a:rPr lang="en-US" sz="2000" dirty="0" smtClean="0">
                <a:solidFill>
                  <a:schemeClr val="bg1"/>
                </a:solidFill>
              </a:rPr>
              <a:t>	NRRA </a:t>
            </a:r>
            <a:r>
              <a:rPr lang="en-US" sz="2000" dirty="0">
                <a:solidFill>
                  <a:schemeClr val="bg1"/>
                </a:solidFill>
              </a:rPr>
              <a:t>Pavement Conference</a:t>
            </a:r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June	Phase-III Construction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Oct	Construction Ends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Dec?	NRRA Winter Meeting TBD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562600" y="2590800"/>
            <a:ext cx="0" cy="533400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2057400" y="381000"/>
            <a:ext cx="58674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/>
              <a:t>NRRA </a:t>
            </a:r>
            <a:r>
              <a:rPr lang="en-US" sz="3600" dirty="0"/>
              <a:t>Schedule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4082248"/>
            <a:ext cx="331000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Technical </a:t>
            </a:r>
            <a:r>
              <a:rPr lang="en-US" sz="2000" dirty="0">
                <a:solidFill>
                  <a:srgbClr val="FFFF00"/>
                </a:solidFill>
              </a:rPr>
              <a:t>Committee </a:t>
            </a:r>
            <a:r>
              <a:rPr lang="en-US" sz="2000" dirty="0" smtClean="0">
                <a:solidFill>
                  <a:srgbClr val="FFFF00"/>
                </a:solidFill>
              </a:rPr>
              <a:t>Activity </a:t>
            </a:r>
            <a:endParaRPr lang="en-US" sz="2000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2X then Monthly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Long Term Research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Short Term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Technology Transfer</a:t>
            </a:r>
          </a:p>
        </p:txBody>
      </p:sp>
    </p:spTree>
    <p:extLst>
      <p:ext uri="{BB962C8B-B14F-4D97-AF65-F5344CB8AC3E}">
        <p14:creationId xmlns:p14="http://schemas.microsoft.com/office/powerpoint/2010/main" val="136338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3" t="37488" r="5000" b="47423"/>
          <a:stretch/>
        </p:blipFill>
        <p:spPr>
          <a:xfrm>
            <a:off x="685800" y="1496290"/>
            <a:ext cx="7761538" cy="969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76801" y="3124200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2018 Schedule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May	NRRA Pavement Conference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Dec	NRRA Winter Meeting TBD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Dec	NRRA Initial Cycle Proposed 	to End (3 years)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467600" y="2590800"/>
            <a:ext cx="0" cy="533400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057400" y="381000"/>
            <a:ext cx="5867400" cy="868362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bg1"/>
                </a:solidFill>
              </a:rPr>
              <a:t>NRRA </a:t>
            </a:r>
            <a:r>
              <a:rPr lang="en-US" sz="3600" dirty="0"/>
              <a:t>Schedule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9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33600" y="442555"/>
            <a:ext cx="7010400" cy="646331"/>
          </a:xfrm>
        </p:spPr>
        <p:txBody>
          <a:bodyPr wrap="square">
            <a:spAutoFit/>
          </a:bodyPr>
          <a:lstStyle/>
          <a:p>
            <a:pPr algn="l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NRRA Participants/Structure</a:t>
            </a:r>
            <a:endParaRPr 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038600" y="1371600"/>
            <a:ext cx="4953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sym typeface="Wingdings" panose="05000000000000000000" pitchFamily="2" charset="2"/>
              </a:rPr>
              <a:t>Agencies and </a:t>
            </a:r>
            <a:r>
              <a:rPr lang="en-US" dirty="0" smtClean="0">
                <a:solidFill>
                  <a:schemeClr val="bg1"/>
                </a:solidFill>
              </a:rPr>
              <a:t>Minnesota </a:t>
            </a:r>
            <a:r>
              <a:rPr lang="en-US" dirty="0">
                <a:solidFill>
                  <a:schemeClr val="bg1"/>
                </a:solidFill>
              </a:rPr>
              <a:t>LRRB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Executive Committee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$150,000/year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Sets </a:t>
            </a:r>
            <a:r>
              <a:rPr lang="en-US" sz="2000" dirty="0" smtClean="0">
                <a:solidFill>
                  <a:schemeClr val="bg1"/>
                </a:solidFill>
              </a:rPr>
              <a:t>goals, prioritizes research </a:t>
            </a:r>
            <a:r>
              <a:rPr lang="en-US" sz="2000" dirty="0">
                <a:solidFill>
                  <a:schemeClr val="bg1"/>
                </a:solidFill>
              </a:rPr>
              <a:t>objectives, </a:t>
            </a:r>
            <a:r>
              <a:rPr lang="en-US" sz="2000" dirty="0" smtClean="0">
                <a:solidFill>
                  <a:schemeClr val="bg1"/>
                </a:solidFill>
              </a:rPr>
              <a:t>and selects projects</a:t>
            </a:r>
            <a:endParaRPr lang="en-US" sz="2000" dirty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Industry / Academia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Associate Members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$2,000/year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Provide industry perspective and technical expertise</a:t>
            </a:r>
          </a:p>
        </p:txBody>
      </p:sp>
      <p:pic>
        <p:nvPicPr>
          <p:cNvPr id="4" name="Picture 2" descr="NRRA Member Structure Char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60092"/>
            <a:ext cx="406098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39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33600" y="442555"/>
            <a:ext cx="7010400" cy="646331"/>
          </a:xfrm>
        </p:spPr>
        <p:txBody>
          <a:bodyPr wrap="square">
            <a:spAutoFit/>
          </a:bodyPr>
          <a:lstStyle/>
          <a:p>
            <a:pPr algn="l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NRRA Participants/Structure</a:t>
            </a:r>
            <a:endParaRPr 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86100" y="1524000"/>
            <a:ext cx="59817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Team Acknowledgment 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Executive Committee – Glenn Engstrom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Tech Transfer – Steve Krebs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Rigid – Brett </a:t>
            </a:r>
            <a:r>
              <a:rPr lang="en-US" sz="2400" dirty="0" err="1" smtClean="0">
                <a:solidFill>
                  <a:schemeClr val="bg1"/>
                </a:solidFill>
              </a:rPr>
              <a:t>Trautman</a:t>
            </a:r>
            <a:endParaRPr lang="en-US" sz="2400" dirty="0" smtClean="0">
              <a:solidFill>
                <a:schemeClr val="bg1"/>
              </a:solidFill>
            </a:endParaRP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Pavement Maintenance – Jerry Geib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Geotechnical – Terry Beaudry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Flexible – Barry </a:t>
            </a:r>
            <a:r>
              <a:rPr lang="en-US" sz="2400" dirty="0" err="1" smtClean="0">
                <a:solidFill>
                  <a:schemeClr val="bg1"/>
                </a:solidFill>
              </a:rPr>
              <a:t>Paye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NRRA Member Structure Char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660092"/>
            <a:ext cx="3148452" cy="283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01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33600" y="442555"/>
            <a:ext cx="7010400" cy="646331"/>
          </a:xfrm>
        </p:spPr>
        <p:txBody>
          <a:bodyPr wrap="square">
            <a:spAutoFit/>
          </a:bodyPr>
          <a:lstStyle/>
          <a:p>
            <a:pPr algn="l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NRRA Current Funding</a:t>
            </a:r>
            <a:endParaRPr 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371600"/>
            <a:ext cx="747399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Income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6 Agencies = $2,600,000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31 Associates = $186,000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MnDOT = $3,3000,000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FHWA  = $10,000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Funding Splits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65% Research = $1,690,000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30% Tech Transfer = $780,000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5% Administration = $130,000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5697682" y="1295400"/>
            <a:ext cx="3429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Start NRRA </a:t>
            </a:r>
            <a:r>
              <a:rPr lang="en-US" sz="2000" dirty="0" smtClean="0">
                <a:solidFill>
                  <a:srgbClr val="FFFF00"/>
                </a:solidFill>
              </a:rPr>
              <a:t>=&gt; May 2016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FFFF00"/>
                </a:solidFill>
              </a:rPr>
              <a:t>	</a:t>
            </a:r>
            <a:r>
              <a:rPr lang="en-US" sz="2000" dirty="0" smtClean="0">
                <a:solidFill>
                  <a:srgbClr val="FFFF00"/>
                </a:solidFill>
              </a:rPr>
              <a:t>(3 year cycle)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 smtClean="0">
                <a:solidFill>
                  <a:srgbClr val="FFFF00"/>
                </a:solidFill>
              </a:rPr>
              <a:t>Funding through </a:t>
            </a:r>
            <a:r>
              <a:rPr lang="en-US" sz="2000" dirty="0" smtClean="0">
                <a:solidFill>
                  <a:srgbClr val="FFFF00"/>
                </a:solidFill>
              </a:rPr>
              <a:t>=&gt; Dec 2018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Pooled Funds =&gt; </a:t>
            </a:r>
            <a:r>
              <a:rPr lang="en-US" sz="2000" dirty="0" smtClean="0">
                <a:solidFill>
                  <a:srgbClr val="FFFF00"/>
                </a:solidFill>
              </a:rPr>
              <a:t>max 5 years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rgbClr val="FFFF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chemeClr val="bg1">
                    <a:lumMod val="65000"/>
                  </a:schemeClr>
                </a:solidFill>
              </a:rPr>
              <a:t>FHWA Pooled Fiscal Year Funds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FY16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Nov 2015 to Oct 2016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FY17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Nov 2016 to Oct 2017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FY18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Nov 2017 to Oct 2018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07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1722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Resources NRRA Approved</a:t>
            </a:r>
            <a:endParaRPr lang="en-US"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2954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chemeClr val="bg1"/>
                </a:solidFill>
              </a:rPr>
              <a:t>Marketing Efforts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$</a:t>
            </a:r>
            <a:r>
              <a:rPr lang="en-US" sz="2400" dirty="0" smtClean="0">
                <a:solidFill>
                  <a:schemeClr val="bg1"/>
                </a:solidFill>
              </a:rPr>
              <a:t>130,000 </a:t>
            </a:r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 smtClean="0">
                <a:solidFill>
                  <a:schemeClr val="bg1"/>
                </a:solidFill>
              </a:rPr>
              <a:t>MnDOT Labor (Website, Newsletter, Coordination)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Tech Transfer Efforts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$115,000 </a:t>
            </a:r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Pooled Fund Travel/Meetings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$40,000  Communication Consultant (on hold)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$25,000  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Equipment </a:t>
            </a:r>
            <a:endParaRPr lang="en-US" sz="2400" dirty="0" smtClean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/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$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160,000 + $30,000 (MnDOT Labor)  Short Term Research</a:t>
            </a:r>
          </a:p>
          <a:p>
            <a:pPr lvl="1"/>
            <a:endParaRPr lang="en-US" sz="2400" dirty="0" smtClean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5830269"/>
            <a:ext cx="5207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+mj-lt"/>
              </a:rPr>
              <a:t>FHWA will do final approvals on NRRA Spending Plans</a:t>
            </a:r>
          </a:p>
        </p:txBody>
      </p:sp>
    </p:spTree>
    <p:extLst>
      <p:ext uri="{BB962C8B-B14F-4D97-AF65-F5344CB8AC3E}">
        <p14:creationId xmlns:p14="http://schemas.microsoft.com/office/powerpoint/2010/main" val="131476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7086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Short Term </a:t>
            </a:r>
            <a:r>
              <a:rPr lang="en-US" sz="3600" dirty="0" smtClean="0"/>
              <a:t>Research Approved</a:t>
            </a:r>
            <a:endParaRPr lang="en-US"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2954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Flexible</a:t>
            </a:r>
          </a:p>
          <a:p>
            <a:pPr lvl="1"/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Tack </a:t>
            </a:r>
            <a:r>
              <a:rPr lang="en-US" sz="2000" dirty="0">
                <a:solidFill>
                  <a:srgbClr val="FFFF00"/>
                </a:solidFill>
                <a:sym typeface="Wingdings" panose="05000000000000000000" pitchFamily="2" charset="2"/>
              </a:rPr>
              <a:t>Coats </a:t>
            </a:r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(initial start)</a:t>
            </a:r>
            <a:endParaRPr lang="en-US" sz="20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lvl="1"/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Longitudinal </a:t>
            </a:r>
            <a:r>
              <a:rPr lang="en-US" sz="2000" dirty="0">
                <a:solidFill>
                  <a:srgbClr val="FFFF00"/>
                </a:solidFill>
                <a:sym typeface="Wingdings" panose="05000000000000000000" pitchFamily="2" charset="2"/>
              </a:rPr>
              <a:t>Joint </a:t>
            </a:r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Performance (initial start)</a:t>
            </a:r>
            <a:endParaRPr lang="en-US" sz="20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Geotechnical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  <a:sym typeface="Wingdings" panose="05000000000000000000" pitchFamily="2" charset="2"/>
              </a:rPr>
              <a:t>Larger </a:t>
            </a:r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Subbase Materials 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  <a:sym typeface="Wingdings" panose="05000000000000000000" pitchFamily="2" charset="2"/>
              </a:rPr>
              <a:t>Subgrade </a:t>
            </a:r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Design for New and Reconstructed </a:t>
            </a:r>
          </a:p>
          <a:p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Rigid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Design and Performance of Concrete Unbonded Overlays 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Repair of Joint Associated Distress Pavements </a:t>
            </a:r>
          </a:p>
          <a:p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Pavement Maintenance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  <a:sym typeface="Wingdings" panose="05000000000000000000" pitchFamily="2" charset="2"/>
              </a:rPr>
              <a:t>Surface </a:t>
            </a:r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Characteristics of Diamond Ground PCC Surfaces 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  <a:sym typeface="Wingdings" panose="05000000000000000000" pitchFamily="2" charset="2"/>
              </a:rPr>
              <a:t>Pavement </a:t>
            </a:r>
            <a:r>
              <a:rPr lang="en-US" sz="2000" dirty="0">
                <a:solidFill>
                  <a:schemeClr val="bg1"/>
                </a:solidFill>
                <a:sym typeface="Wingdings" panose="05000000000000000000" pitchFamily="2" charset="2"/>
              </a:rPr>
              <a:t>preservation approaches for lightly surfaced roadways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943600" y="1143000"/>
            <a:ext cx="32004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u="sng" dirty="0" smtClean="0">
                <a:solidFill>
                  <a:srgbClr val="FFFF00"/>
                </a:solidFill>
                <a:sym typeface="Wingdings" panose="05000000000000000000" pitchFamily="2" charset="2"/>
              </a:rPr>
              <a:t>Process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Collect Information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1</a:t>
            </a:r>
            <a:r>
              <a:rPr lang="en-US" sz="2000" baseline="30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st</a:t>
            </a:r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 Effort – MnDOT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NRRA Feedback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2</a:t>
            </a:r>
            <a:r>
              <a:rPr lang="en-US" sz="2000" baseline="30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nd</a:t>
            </a:r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 Effort – </a:t>
            </a:r>
            <a:r>
              <a:rPr lang="en-US" sz="1600" dirty="0" smtClean="0">
                <a:solidFill>
                  <a:srgbClr val="FFFF00"/>
                </a:solidFill>
                <a:sym typeface="Wingdings" panose="05000000000000000000" pitchFamily="2" charset="2"/>
              </a:rPr>
              <a:t>MnDOT/Consultant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Publish </a:t>
            </a:r>
            <a:endParaRPr lang="en-US" sz="2000" dirty="0">
              <a:solidFill>
                <a:srgbClr val="FFFF0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6689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705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Resources NRRA Approved</a:t>
            </a:r>
            <a:endParaRPr lang="en-US"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2954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Research Efforts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$159,130  Sensor Purchases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$50,400  MnDOT Labor Construction Monitoring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$279,318  MnDOT Labor Monitoring (Construct &amp; Long Term)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$20,000  Development of a data web interface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$1,235,000  Long Term Research Topics</a:t>
            </a:r>
          </a:p>
          <a:p>
            <a:pPr lvl="1"/>
            <a:endParaRPr lang="en-US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dirty="0" smtClean="0">
                <a:solidFill>
                  <a:schemeClr val="bg1"/>
                </a:solidFill>
                <a:sym typeface="Wingdings" panose="05000000000000000000" pitchFamily="2" charset="2"/>
              </a:rPr>
              <a:t>Remaining Funds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~</a:t>
            </a:r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 $200K SPR</a:t>
            </a:r>
          </a:p>
          <a:p>
            <a:pPr marL="457200" lvl="1" indent="0">
              <a:buNone/>
            </a:pPr>
            <a:r>
              <a:rPr lang="en-US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~ $150K Partnerships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5830269"/>
            <a:ext cx="5207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+mj-lt"/>
              </a:rPr>
              <a:t>FHWA will do final approvals on NRRA Spending Plans</a:t>
            </a:r>
          </a:p>
        </p:txBody>
      </p:sp>
    </p:spTree>
    <p:extLst>
      <p:ext uri="{BB962C8B-B14F-4D97-AF65-F5344CB8AC3E}">
        <p14:creationId xmlns:p14="http://schemas.microsoft.com/office/powerpoint/2010/main" val="120593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4770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Long Term Research Topics</a:t>
            </a:r>
            <a:endParaRPr lang="en-US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317638"/>
              </p:ext>
            </p:extLst>
          </p:nvPr>
        </p:nvGraphicFramePr>
        <p:xfrm>
          <a:off x="228600" y="1388423"/>
          <a:ext cx="8534400" cy="4449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0"/>
                <a:gridCol w="6934200"/>
              </a:tblGrid>
              <a:tr h="329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Team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Project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93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Flexible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HMA Overlay and Rehab of Concrete and Methods of Enhancing </a:t>
                      </a:r>
                      <a:r>
                        <a:rPr lang="en-US" sz="2000" dirty="0" smtClean="0">
                          <a:effectLst/>
                        </a:rPr>
                        <a:t>Compaction (</a:t>
                      </a:r>
                      <a:r>
                        <a:rPr lang="en-US" sz="2000" dirty="0">
                          <a:effectLst/>
                        </a:rPr>
                        <a:t>2 studies Combined)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29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Flexible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CCPR Recycling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29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PM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Partial Depth Repair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29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PM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Maintaining Poor Pavements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29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Rigid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Early Opening Strength to Traffic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29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Rigid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Optimizing the Mix Components for Contractors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29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Rigid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Fiber Reinforced Concrete Pavements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29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Rigid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Long Term Effects of Diamond Grinding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29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Rigid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Compacted Concrete Pavement for Local Streets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671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Geotechnical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Recycled Aggregates in Aggregate Base and Larger Subbase </a:t>
                      </a:r>
                      <a:r>
                        <a:rPr lang="en-US" sz="2000" dirty="0" smtClean="0">
                          <a:effectLst/>
                        </a:rPr>
                        <a:t>Materials (</a:t>
                      </a:r>
                      <a:r>
                        <a:rPr lang="en-US" sz="2000" dirty="0">
                          <a:effectLst/>
                        </a:rPr>
                        <a:t>2 studies Combined)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07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8580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Long Term Research Process</a:t>
            </a:r>
            <a:endParaRPr lang="en-US"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2954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University </a:t>
            </a:r>
            <a:r>
              <a:rPr lang="en-US" sz="2800" b="1" dirty="0">
                <a:solidFill>
                  <a:schemeClr val="bg1"/>
                </a:solidFill>
                <a:sym typeface="Wingdings" panose="05000000000000000000" pitchFamily="2" charset="2"/>
              </a:rPr>
              <a:t>Master </a:t>
            </a:r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 Direct select master university that technically fits the research need for NRRA</a:t>
            </a:r>
            <a:r>
              <a:rPr lang="en-US" sz="2800" dirty="0" smtClean="0">
                <a:solidFill>
                  <a:schemeClr val="bg1"/>
                </a:solidFill>
                <a:sym typeface="Wingdings" panose="05000000000000000000" pitchFamily="2" charset="2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University </a:t>
            </a:r>
            <a:r>
              <a:rPr lang="en-US" sz="2800" b="1" dirty="0">
                <a:solidFill>
                  <a:schemeClr val="bg1"/>
                </a:solidFill>
                <a:sym typeface="Wingdings" panose="05000000000000000000" pitchFamily="2" charset="2"/>
              </a:rPr>
              <a:t>Master </a:t>
            </a:r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 RFP will be done and the technical teams will select the best proposal (Open to the 11 master universities</a:t>
            </a:r>
            <a:r>
              <a:rPr lang="en-US" sz="2800" dirty="0" smtClean="0">
                <a:solidFill>
                  <a:schemeClr val="bg1"/>
                </a:solidFill>
                <a:sym typeface="Wingdings" panose="05000000000000000000" pitchFamily="2" charset="2"/>
              </a:rPr>
              <a:t>)</a:t>
            </a:r>
          </a:p>
          <a:p>
            <a:endParaRPr lang="en-US" sz="2800" b="1" dirty="0" smtClean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Consultant </a:t>
            </a:r>
            <a:r>
              <a:rPr lang="en-US" sz="2800" b="1" dirty="0">
                <a:solidFill>
                  <a:schemeClr val="bg1"/>
                </a:solidFill>
                <a:sym typeface="Wingdings" panose="05000000000000000000" pitchFamily="2" charset="2"/>
              </a:rPr>
              <a:t>TRAP List </a:t>
            </a:r>
            <a:r>
              <a:rPr lang="en-US" sz="2800" dirty="0">
                <a:solidFill>
                  <a:schemeClr val="bg1"/>
                </a:solidFill>
                <a:sym typeface="Wingdings" panose="05000000000000000000" pitchFamily="2" charset="2"/>
              </a:rPr>
              <a:t> Direct select consultant that technically fits the research need for NRRA.</a:t>
            </a:r>
          </a:p>
        </p:txBody>
      </p:sp>
    </p:spTree>
    <p:extLst>
      <p:ext uri="{BB962C8B-B14F-4D97-AF65-F5344CB8AC3E}">
        <p14:creationId xmlns:p14="http://schemas.microsoft.com/office/powerpoint/2010/main" val="250011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8580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Long Term Research Process</a:t>
            </a:r>
            <a:endParaRPr lang="en-US" sz="36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360109"/>
              </p:ext>
            </p:extLst>
          </p:nvPr>
        </p:nvGraphicFramePr>
        <p:xfrm>
          <a:off x="152400" y="1219204"/>
          <a:ext cx="8839199" cy="4638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8200"/>
                <a:gridCol w="3352800"/>
                <a:gridCol w="685800"/>
                <a:gridCol w="1447800"/>
                <a:gridCol w="762000"/>
                <a:gridCol w="1752599"/>
              </a:tblGrid>
              <a:tr h="3704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Priority</a:t>
                      </a:r>
                      <a:endParaRPr lang="en-US" sz="1600" dirty="0">
                        <a:effectLst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Project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Team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~Test Sections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~ Distance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LRRB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Funds?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Contracting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Process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  <a:tr h="5357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7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HMA Overlay and Rehab of Concrete and Methods of Enhancing Compaction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Flex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 </a:t>
                      </a:r>
                      <a:r>
                        <a:rPr lang="en-US" sz="1600" dirty="0" smtClean="0">
                          <a:effectLst/>
                        </a:rPr>
                        <a:t>- 7400</a:t>
                      </a:r>
                      <a:r>
                        <a:rPr lang="en-US" sz="1600" dirty="0">
                          <a:effectLst/>
                        </a:rPr>
                        <a:t>’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Yes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</a:rPr>
                        <a:t>Master RFP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  <a:tr h="1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Cold Central Plant</a:t>
                      </a:r>
                      <a:r>
                        <a:rPr lang="en-US" sz="1600" baseline="0" dirty="0" smtClean="0">
                          <a:effectLst/>
                        </a:rPr>
                        <a:t> Re</a:t>
                      </a:r>
                      <a:r>
                        <a:rPr lang="en-US" sz="1600" dirty="0" smtClean="0">
                          <a:effectLst/>
                        </a:rPr>
                        <a:t>cycling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Flex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 </a:t>
                      </a:r>
                      <a:r>
                        <a:rPr lang="en-US" sz="1600" dirty="0" smtClean="0">
                          <a:effectLst/>
                        </a:rPr>
                        <a:t>Cells - 1500</a:t>
                      </a:r>
                      <a:r>
                        <a:rPr lang="en-US" sz="1600" dirty="0">
                          <a:effectLst/>
                        </a:rPr>
                        <a:t>’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TRAP Direct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  <a:tr h="174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Fiber Reinforced Concrete Pavements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Rigid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 </a:t>
                      </a:r>
                      <a:r>
                        <a:rPr lang="en-US" sz="1600" dirty="0" smtClean="0">
                          <a:effectLst/>
                        </a:rPr>
                        <a:t>Cell - 500</a:t>
                      </a:r>
                      <a:r>
                        <a:rPr lang="en-US" sz="1600" dirty="0">
                          <a:effectLst/>
                        </a:rPr>
                        <a:t>’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Yes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7030A0"/>
                          </a:solidFill>
                          <a:effectLst/>
                        </a:rPr>
                        <a:t>Master Direct</a:t>
                      </a:r>
                      <a:endParaRPr lang="en-US" sz="16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Long Term Effects of Diamond Grinding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Rigid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LVR </a:t>
                      </a:r>
                      <a:r>
                        <a:rPr lang="en-US" sz="1600" dirty="0">
                          <a:effectLst/>
                        </a:rPr>
                        <a:t>Loop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Hold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  <a:tr h="204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Early Opening Strength to Traffic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Rigid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 </a:t>
                      </a:r>
                      <a:r>
                        <a:rPr lang="en-US" sz="1600" dirty="0" smtClean="0">
                          <a:effectLst/>
                        </a:rPr>
                        <a:t>Cells - 500</a:t>
                      </a:r>
                      <a:r>
                        <a:rPr lang="en-US" sz="1600" dirty="0">
                          <a:effectLst/>
                        </a:rPr>
                        <a:t>’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7030A0"/>
                          </a:solidFill>
                          <a:effectLst/>
                        </a:rPr>
                        <a:t>Master Direct</a:t>
                      </a:r>
                      <a:endParaRPr lang="en-US" sz="16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  <a:tr h="1328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Optimizing the Mix Components for Contractors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Rigid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</a:t>
                      </a:r>
                      <a:r>
                        <a:rPr lang="en-US" sz="1600" dirty="0" smtClean="0">
                          <a:effectLst/>
                        </a:rPr>
                        <a:t>Cells - 500</a:t>
                      </a:r>
                      <a:r>
                        <a:rPr lang="en-US" sz="1600" dirty="0">
                          <a:effectLst/>
                        </a:rPr>
                        <a:t>’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7030A0"/>
                          </a:solidFill>
                          <a:effectLst/>
                        </a:rPr>
                        <a:t>Master Direct</a:t>
                      </a:r>
                      <a:endParaRPr lang="en-US" sz="16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  <a:tr h="3704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Compacted Concrete Pavement for Local Streets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Rigid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</a:t>
                      </a:r>
                      <a:r>
                        <a:rPr lang="en-US" sz="1600" dirty="0" smtClean="0">
                          <a:effectLst/>
                        </a:rPr>
                        <a:t>Cells - 500</a:t>
                      </a:r>
                      <a:r>
                        <a:rPr lang="en-US" sz="1600" dirty="0">
                          <a:effectLst/>
                        </a:rPr>
                        <a:t>’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LRRB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</a:rPr>
                        <a:t>Master RFP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  <a:tr h="7076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Recycled Aggregates in Aggregate Base and Larger Subbase </a:t>
                      </a:r>
                      <a:r>
                        <a:rPr lang="en-US" sz="1600" dirty="0" smtClean="0">
                          <a:effectLst/>
                        </a:rPr>
                        <a:t>Materials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Geo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Tech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 </a:t>
                      </a:r>
                      <a:r>
                        <a:rPr lang="en-US" sz="1600" dirty="0" smtClean="0">
                          <a:effectLst/>
                        </a:rPr>
                        <a:t>Cells - 1800</a:t>
                      </a:r>
                      <a:r>
                        <a:rPr lang="en-US" sz="1600" dirty="0">
                          <a:effectLst/>
                        </a:rPr>
                        <a:t>’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</a:rPr>
                        <a:t>Master RFP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  <a:tr h="1083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Maintaining Poor Pavements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PM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 </a:t>
                      </a:r>
                      <a:r>
                        <a:rPr lang="en-US" sz="1600" dirty="0" smtClean="0">
                          <a:effectLst/>
                        </a:rPr>
                        <a:t>Cells - 1500</a:t>
                      </a:r>
                      <a:r>
                        <a:rPr lang="en-US" sz="1600" dirty="0">
                          <a:effectLst/>
                        </a:rPr>
                        <a:t>’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LRRB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TRAP Direct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  <a:tr h="3704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Partial Depth Repair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PM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15 Locations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TRAP Direct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47" marR="9347" marT="9347" marB="9347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11563" y="5839196"/>
            <a:ext cx="458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+mj-lt"/>
              </a:rPr>
              <a:t>Long Term Research Less than 3 Year Duration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726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9274F9A-096E-4C57-B666-F3BE3889A3A7}" type="slidenum">
              <a:rPr lang="en-US" altLang="en-US" smtClean="0">
                <a:solidFill>
                  <a:prstClr val="black"/>
                </a:solidFill>
              </a:rPr>
              <a:pPr/>
              <a:t>24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2133600" y="304800"/>
            <a:ext cx="671425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NRRA 2017 Construction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29599" y="2809741"/>
            <a:ext cx="8991599" cy="402345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800" b="1" dirty="0" smtClean="0">
                <a:solidFill>
                  <a:prstClr val="white"/>
                </a:solidFill>
              </a:rPr>
              <a:t>Mainline (I-94)</a:t>
            </a:r>
          </a:p>
          <a:p>
            <a:r>
              <a:rPr lang="en-US" altLang="en-US" sz="2400" dirty="0" smtClean="0">
                <a:solidFill>
                  <a:prstClr val="white"/>
                </a:solidFill>
              </a:rPr>
              <a:t>Maintaining HMA and PCC Roadways (3)</a:t>
            </a:r>
          </a:p>
          <a:p>
            <a:r>
              <a:rPr lang="en-US" altLang="en-US" sz="2400" dirty="0" smtClean="0">
                <a:solidFill>
                  <a:prstClr val="white"/>
                </a:solidFill>
              </a:rPr>
              <a:t>Fiber Reinforcement of PCC (3)</a:t>
            </a:r>
          </a:p>
          <a:p>
            <a:pPr marL="0" indent="0">
              <a:buNone/>
            </a:pPr>
            <a:r>
              <a:rPr lang="en-US" altLang="en-US" sz="2800" b="1" dirty="0" err="1" smtClean="0">
                <a:solidFill>
                  <a:prstClr val="white"/>
                </a:solidFill>
              </a:rPr>
              <a:t>ByPass</a:t>
            </a:r>
            <a:r>
              <a:rPr lang="en-US" altLang="en-US" sz="2800" b="1" dirty="0" smtClean="0">
                <a:solidFill>
                  <a:prstClr val="white"/>
                </a:solidFill>
              </a:rPr>
              <a:t> (I-94)</a:t>
            </a:r>
          </a:p>
          <a:p>
            <a:r>
              <a:rPr lang="en-US" altLang="en-US" sz="2400" dirty="0" smtClean="0">
                <a:solidFill>
                  <a:prstClr val="white"/>
                </a:solidFill>
              </a:rPr>
              <a:t>HMA Overlays of PCC (8)</a:t>
            </a:r>
          </a:p>
          <a:p>
            <a:r>
              <a:rPr lang="en-US" altLang="en-US" sz="2400" dirty="0" smtClean="0">
                <a:solidFill>
                  <a:prstClr val="white"/>
                </a:solidFill>
              </a:rPr>
              <a:t>Enhancing Compaction (4)</a:t>
            </a:r>
          </a:p>
          <a:p>
            <a:r>
              <a:rPr lang="en-US" altLang="en-US" sz="2400" dirty="0" smtClean="0">
                <a:solidFill>
                  <a:prstClr val="white"/>
                </a:solidFill>
              </a:rPr>
              <a:t>Partial Depth PCC Patches (3/panels/manufacture)</a:t>
            </a:r>
          </a:p>
          <a:p>
            <a:endParaRPr lang="en-US" altLang="en-US" sz="2800" b="1" dirty="0" smtClean="0">
              <a:solidFill>
                <a:prstClr val="white"/>
              </a:solidFill>
            </a:endParaRPr>
          </a:p>
          <a:p>
            <a:endParaRPr lang="en-US" altLang="en-US" sz="2800" b="1" dirty="0" smtClean="0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58808"/>
            <a:ext cx="8932426" cy="101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3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9274F9A-096E-4C57-B666-F3BE3889A3A7}" type="slidenum">
              <a:rPr lang="en-US" altLang="en-US" smtClean="0">
                <a:solidFill>
                  <a:prstClr val="black"/>
                </a:solidFill>
              </a:rPr>
              <a:pPr/>
              <a:t>25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495295" y="2755347"/>
            <a:ext cx="8991599" cy="402345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800" b="1" dirty="0" smtClean="0">
                <a:solidFill>
                  <a:prstClr val="white"/>
                </a:solidFill>
              </a:rPr>
              <a:t>Low Volume Roadway</a:t>
            </a:r>
          </a:p>
          <a:p>
            <a:pPr>
              <a:spcBef>
                <a:spcPts val="0"/>
              </a:spcBef>
            </a:pPr>
            <a:r>
              <a:rPr lang="en-US" altLang="en-US" sz="2400" dirty="0" smtClean="0">
                <a:solidFill>
                  <a:prstClr val="white"/>
                </a:solidFill>
              </a:rPr>
              <a:t>Diamond Grinding effects on ASR Acceleration (3)</a:t>
            </a:r>
          </a:p>
          <a:p>
            <a:pPr>
              <a:spcBef>
                <a:spcPts val="0"/>
              </a:spcBef>
            </a:pPr>
            <a:r>
              <a:rPr lang="en-US" altLang="en-US" sz="2400" dirty="0" smtClean="0">
                <a:solidFill>
                  <a:prstClr val="white"/>
                </a:solidFill>
              </a:rPr>
              <a:t>Fiber Reinforcement City Street (1)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Compacted Concrete Pavement</a:t>
            </a:r>
            <a:r>
              <a:rPr lang="en-US" altLang="en-US" sz="2400" dirty="0" smtClean="0">
                <a:solidFill>
                  <a:schemeClr val="bg1"/>
                </a:solidFill>
              </a:rPr>
              <a:t> </a:t>
            </a:r>
            <a:r>
              <a:rPr lang="en-US" altLang="en-US" sz="2400" dirty="0" smtClean="0">
                <a:solidFill>
                  <a:prstClr val="white"/>
                </a:solidFill>
              </a:rPr>
              <a:t>City Street (1)</a:t>
            </a:r>
          </a:p>
          <a:p>
            <a:pPr>
              <a:spcBef>
                <a:spcPts val="0"/>
              </a:spcBef>
            </a:pPr>
            <a:r>
              <a:rPr lang="en-US" altLang="en-US" sz="2400" dirty="0" smtClean="0">
                <a:solidFill>
                  <a:prstClr val="white"/>
                </a:solidFill>
              </a:rPr>
              <a:t>Cold Central Plant Mix (4)</a:t>
            </a:r>
          </a:p>
          <a:p>
            <a:pPr>
              <a:spcBef>
                <a:spcPts val="0"/>
              </a:spcBef>
            </a:pPr>
            <a:r>
              <a:rPr lang="en-US" altLang="en-US" sz="2400" dirty="0" smtClean="0">
                <a:solidFill>
                  <a:prstClr val="white"/>
                </a:solidFill>
              </a:rPr>
              <a:t>Recycled Base Effectiveness (4)</a:t>
            </a:r>
          </a:p>
          <a:p>
            <a:pPr>
              <a:spcBef>
                <a:spcPts val="0"/>
              </a:spcBef>
            </a:pPr>
            <a:r>
              <a:rPr lang="en-US" altLang="en-US" sz="2400" dirty="0" smtClean="0">
                <a:solidFill>
                  <a:prstClr val="white"/>
                </a:solidFill>
              </a:rPr>
              <a:t>Use of Large Stone Subbases (4)</a:t>
            </a:r>
          </a:p>
          <a:p>
            <a:pPr>
              <a:spcBef>
                <a:spcPts val="0"/>
              </a:spcBef>
            </a:pPr>
            <a:r>
              <a:rPr lang="en-US" altLang="en-US" sz="2400" dirty="0" smtClean="0">
                <a:solidFill>
                  <a:prstClr val="white"/>
                </a:solidFill>
              </a:rPr>
              <a:t>PCC Early Opening to Traffic (1)</a:t>
            </a:r>
          </a:p>
          <a:p>
            <a:pPr>
              <a:spcBef>
                <a:spcPts val="0"/>
              </a:spcBef>
            </a:pPr>
            <a:r>
              <a:rPr lang="en-US" altLang="en-US" sz="2400" dirty="0" smtClean="0">
                <a:solidFill>
                  <a:prstClr val="white"/>
                </a:solidFill>
              </a:rPr>
              <a:t>PCC Optimized Mixes (2)</a:t>
            </a:r>
          </a:p>
          <a:p>
            <a:endParaRPr lang="en-US" altLang="en-US" sz="2800" b="1" dirty="0" smtClean="0">
              <a:solidFill>
                <a:prstClr val="white"/>
              </a:solidFill>
            </a:endParaRPr>
          </a:p>
          <a:p>
            <a:endParaRPr lang="en-US" altLang="en-US" sz="2800" b="1" dirty="0" smtClean="0">
              <a:solidFill>
                <a:prstClr val="white"/>
              </a:solidFill>
            </a:endParaRPr>
          </a:p>
          <a:p>
            <a:endParaRPr lang="en-US" altLang="en-US" sz="2800" b="1" dirty="0" smtClean="0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61925"/>
            <a:ext cx="7297168" cy="125747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2133600" y="304800"/>
            <a:ext cx="671425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NRRA 2017 Construction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94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762000" y="2492375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Discussion </a:t>
            </a:r>
          </a:p>
        </p:txBody>
      </p:sp>
    </p:spTree>
    <p:extLst>
      <p:ext uri="{BB962C8B-B14F-4D97-AF65-F5344CB8AC3E}">
        <p14:creationId xmlns:p14="http://schemas.microsoft.com/office/powerpoint/2010/main" val="79372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209800" y="152400"/>
            <a:ext cx="6629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Feedback so Far?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9142" y="1447800"/>
            <a:ext cx="8246658" cy="44195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Time Commitment?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Topics Selection?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What is missing?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How to take better advantage of Tech Transfer?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Research Pays Off Seminar Series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Combining of Efforts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Coordinated State Lead Research Projects?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FHWA Coordination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MnROAD Push Non-Traditional Pavement Innovation?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MnROAD Push for Non-Pavement Innovation?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00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RRA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4800" dirty="0" smtClean="0">
            <a:solidFill>
              <a:schemeClr val="bg1"/>
            </a:solidFill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NRRATemplate_SustainRemovedFromFooter</Template>
  <TotalTime>3359</TotalTime>
  <Words>1387</Words>
  <Application>Microsoft Office PowerPoint</Application>
  <PresentationFormat>On-screen Show (4:3)</PresentationFormat>
  <Paragraphs>376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ＭＳ Ｐゴシック</vt:lpstr>
      <vt:lpstr>Arial</vt:lpstr>
      <vt:lpstr>Calibri</vt:lpstr>
      <vt:lpstr>Times New Roman</vt:lpstr>
      <vt:lpstr>Wingdings</vt:lpstr>
      <vt:lpstr>NRRATemplate</vt:lpstr>
      <vt:lpstr>PowerPoint Presentation</vt:lpstr>
      <vt:lpstr>Today’s Agenda</vt:lpstr>
      <vt:lpstr>Presentation Outline</vt:lpstr>
      <vt:lpstr>Introduction to NRRA</vt:lpstr>
      <vt:lpstr>Resources Available</vt:lpstr>
      <vt:lpstr>MnROAD Brief History</vt:lpstr>
      <vt:lpstr>Initial Development</vt:lpstr>
      <vt:lpstr>Mission Statement</vt:lpstr>
      <vt:lpstr>NRRA Agency Members</vt:lpstr>
      <vt:lpstr>NRRA Associate Members</vt:lpstr>
      <vt:lpstr>NRRA Schedule</vt:lpstr>
      <vt:lpstr>NRRA Schedule</vt:lpstr>
      <vt:lpstr>PowerPoint Presentation</vt:lpstr>
      <vt:lpstr>NRRA Schedule</vt:lpstr>
      <vt:lpstr>NRRA Participants/Structure</vt:lpstr>
      <vt:lpstr>NRRA Participants/Structure</vt:lpstr>
      <vt:lpstr>NRRA Current Funding</vt:lpstr>
      <vt:lpstr>Resources NRRA Approved</vt:lpstr>
      <vt:lpstr>Short Term Research Approved</vt:lpstr>
      <vt:lpstr>Resources NRRA Approved</vt:lpstr>
      <vt:lpstr>Long Term Research Topics</vt:lpstr>
      <vt:lpstr>Long Term Research Process</vt:lpstr>
      <vt:lpstr>Long Term Research Process</vt:lpstr>
      <vt:lpstr>PowerPoint Presentation</vt:lpstr>
      <vt:lpstr>PowerPoint Presentation</vt:lpstr>
      <vt:lpstr>Discussion </vt:lpstr>
      <vt:lpstr>PowerPoint Presentation</vt:lpstr>
    </vt:vector>
  </TitlesOfParts>
  <Company>MNDOT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Cassandra Petersen</dc:creator>
  <cp:lastModifiedBy>Worel, Benjamin (DOT)</cp:lastModifiedBy>
  <cp:revision>294</cp:revision>
  <cp:lastPrinted>2017-05-22T15:37:28Z</cp:lastPrinted>
  <dcterms:created xsi:type="dcterms:W3CDTF">2015-12-03T16:49:42Z</dcterms:created>
  <dcterms:modified xsi:type="dcterms:W3CDTF">2017-05-23T12:30:07Z</dcterms:modified>
</cp:coreProperties>
</file>