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xls" ContentType="application/vnd.ms-excel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ags/tag1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3"/>
  </p:notesMasterIdLst>
  <p:handoutMasterIdLst>
    <p:handoutMasterId r:id="rId34"/>
  </p:handoutMasterIdLst>
  <p:sldIdLst>
    <p:sldId id="327" r:id="rId2"/>
    <p:sldId id="330" r:id="rId3"/>
    <p:sldId id="434" r:id="rId4"/>
    <p:sldId id="382" r:id="rId5"/>
    <p:sldId id="450" r:id="rId6"/>
    <p:sldId id="435" r:id="rId7"/>
    <p:sldId id="436" r:id="rId8"/>
    <p:sldId id="439" r:id="rId9"/>
    <p:sldId id="341" r:id="rId10"/>
    <p:sldId id="443" r:id="rId11"/>
    <p:sldId id="444" r:id="rId12"/>
    <p:sldId id="340" r:id="rId13"/>
    <p:sldId id="442" r:id="rId14"/>
    <p:sldId id="441" r:id="rId15"/>
    <p:sldId id="440" r:id="rId16"/>
    <p:sldId id="362" r:id="rId17"/>
    <p:sldId id="364" r:id="rId18"/>
    <p:sldId id="428" r:id="rId19"/>
    <p:sldId id="431" r:id="rId20"/>
    <p:sldId id="432" r:id="rId21"/>
    <p:sldId id="445" r:id="rId22"/>
    <p:sldId id="405" r:id="rId23"/>
    <p:sldId id="406" r:id="rId24"/>
    <p:sldId id="410" r:id="rId25"/>
    <p:sldId id="411" r:id="rId26"/>
    <p:sldId id="449" r:id="rId27"/>
    <p:sldId id="448" r:id="rId28"/>
    <p:sldId id="418" r:id="rId29"/>
    <p:sldId id="447" r:id="rId30"/>
    <p:sldId id="419" r:id="rId31"/>
    <p:sldId id="433" r:id="rId32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0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518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.xlsx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en-US"/>
              <a:t>Magnitude 3.0 Earthquakes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1"/>
          <c:order val="0"/>
          <c:invertIfNegative val="0"/>
          <c:cat>
            <c:strRef>
              <c:f>Sheet1!$E$9:$I$9</c:f>
              <c:strCache>
                <c:ptCount val="5"/>
                <c:pt idx="0">
                  <c:v>1975-2008</c:v>
                </c:pt>
                <c:pt idx="1">
                  <c:v>2008-2012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</c:strCache>
            </c:strRef>
          </c:cat>
          <c:val>
            <c:numRef>
              <c:f>Sheet1!$E$10:$I$10</c:f>
              <c:numCache>
                <c:formatCode>General</c:formatCode>
                <c:ptCount val="5"/>
                <c:pt idx="0">
                  <c:v>3</c:v>
                </c:pt>
                <c:pt idx="1">
                  <c:v>42</c:v>
                </c:pt>
                <c:pt idx="2">
                  <c:v>109</c:v>
                </c:pt>
                <c:pt idx="3">
                  <c:v>585</c:v>
                </c:pt>
                <c:pt idx="4">
                  <c:v>907</c:v>
                </c:pt>
              </c:numCache>
            </c:numRef>
          </c:val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146926208"/>
        <c:axId val="146928000"/>
      </c:barChart>
      <c:catAx>
        <c:axId val="146926208"/>
        <c:scaling>
          <c:orientation val="minMax"/>
        </c:scaling>
        <c:delete val="0"/>
        <c:axPos val="b"/>
        <c:majorTickMark val="out"/>
        <c:minorTickMark val="none"/>
        <c:tickLblPos val="nextTo"/>
        <c:crossAx val="146928000"/>
        <c:crosses val="autoZero"/>
        <c:auto val="1"/>
        <c:lblAlgn val="ctr"/>
        <c:lblOffset val="100"/>
        <c:noMultiLvlLbl val="0"/>
      </c:catAx>
      <c:valAx>
        <c:axId val="146928000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Number/Year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146926208"/>
        <c:crosses val="autoZero"/>
        <c:crossBetween val="between"/>
      </c:valAx>
    </c:plotArea>
    <c:plotVisOnly val="1"/>
    <c:dispBlanksAs val="gap"/>
    <c:showDLblsOverMax val="0"/>
  </c:chart>
  <c:externalData r:id="rId2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png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82E1E72C-1108-4A29-83CA-58920BD9BB6A}" type="datetimeFigureOut">
              <a:rPr lang="en-US" smtClean="0"/>
              <a:t>5/23/2017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3C90F23E-D23F-4839-BF71-EF276DBE46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206332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73F7C647-CAF2-4426-94F2-6DE52C1CB1DC}" type="datetimeFigureOut">
              <a:rPr lang="en-US" smtClean="0"/>
              <a:t>5/23/2017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006B8D81-D9F0-497F-AABD-D1E906D3C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0371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defTabSz="933383">
              <a:defRPr sz="4600">
                <a:solidFill>
                  <a:srgbClr val="FFFF00"/>
                </a:solidFill>
                <a:latin typeface="Arial" charset="0"/>
                <a:ea typeface="Geneva" pitchFamily="-112" charset="-128"/>
              </a:defRPr>
            </a:lvl1pPr>
            <a:lvl2pPr marL="742897" indent="-285730" defTabSz="933383">
              <a:defRPr sz="4600">
                <a:solidFill>
                  <a:srgbClr val="FFFF00"/>
                </a:solidFill>
                <a:latin typeface="Arial" charset="0"/>
                <a:ea typeface="Geneva" pitchFamily="-112" charset="-128"/>
              </a:defRPr>
            </a:lvl2pPr>
            <a:lvl3pPr marL="1142919" indent="-228583" defTabSz="933383">
              <a:defRPr sz="4600">
                <a:solidFill>
                  <a:srgbClr val="FFFF00"/>
                </a:solidFill>
                <a:latin typeface="Arial" charset="0"/>
                <a:ea typeface="Geneva" pitchFamily="-112" charset="-128"/>
              </a:defRPr>
            </a:lvl3pPr>
            <a:lvl4pPr marL="1600087" indent="-228583" defTabSz="933383">
              <a:defRPr sz="4600">
                <a:solidFill>
                  <a:srgbClr val="FFFF00"/>
                </a:solidFill>
                <a:latin typeface="Arial" charset="0"/>
                <a:ea typeface="Geneva" pitchFamily="-112" charset="-128"/>
              </a:defRPr>
            </a:lvl4pPr>
            <a:lvl5pPr marL="2057253" indent="-228583" defTabSz="933383">
              <a:defRPr sz="4600">
                <a:solidFill>
                  <a:srgbClr val="FFFF00"/>
                </a:solidFill>
                <a:latin typeface="Arial" charset="0"/>
                <a:ea typeface="Geneva" pitchFamily="-112" charset="-128"/>
              </a:defRPr>
            </a:lvl5pPr>
            <a:lvl6pPr marL="2514421" indent="-228583" defTabSz="933383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rgbClr val="FFFF00"/>
                </a:solidFill>
                <a:latin typeface="Arial" charset="0"/>
                <a:ea typeface="Geneva" pitchFamily="-112" charset="-128"/>
              </a:defRPr>
            </a:lvl6pPr>
            <a:lvl7pPr marL="2971588" indent="-228583" defTabSz="933383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rgbClr val="FFFF00"/>
                </a:solidFill>
                <a:latin typeface="Arial" charset="0"/>
                <a:ea typeface="Geneva" pitchFamily="-112" charset="-128"/>
              </a:defRPr>
            </a:lvl7pPr>
            <a:lvl8pPr marL="3428756" indent="-228583" defTabSz="933383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rgbClr val="FFFF00"/>
                </a:solidFill>
                <a:latin typeface="Arial" charset="0"/>
                <a:ea typeface="Geneva" pitchFamily="-112" charset="-128"/>
              </a:defRPr>
            </a:lvl8pPr>
            <a:lvl9pPr marL="3885923" indent="-228583" defTabSz="933383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rgbClr val="FFFF00"/>
                </a:solidFill>
                <a:latin typeface="Arial" charset="0"/>
                <a:ea typeface="Geneva" pitchFamily="-112" charset="-128"/>
              </a:defRPr>
            </a:lvl9pPr>
          </a:lstStyle>
          <a:p>
            <a:fld id="{6B09F406-FFFB-44D6-A8EE-C69033A98CEC}" type="slidenum">
              <a:rPr lang="en-US" altLang="en-US" sz="1200">
                <a:solidFill>
                  <a:schemeClr val="tx1"/>
                </a:solidFill>
                <a:latin typeface="Times New Roman" pitchFamily="18" charset="0"/>
              </a:rPr>
              <a:pPr/>
              <a:t>1</a:t>
            </a:fld>
            <a:endParaRPr lang="en-US" altLang="en-US" sz="120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91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1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81100" y="696913"/>
            <a:ext cx="4648200" cy="34861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601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/>
          </a:p>
        </p:txBody>
      </p:sp>
      <p:sp>
        <p:nvSpPr>
          <p:cNvPr id="860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300">
                <a:solidFill>
                  <a:schemeClr val="tx1"/>
                </a:solidFill>
                <a:latin typeface="Verdana" pitchFamily="34" charset="0"/>
              </a:defRPr>
            </a:lvl1pPr>
            <a:lvl2pPr marL="756893" indent="-291113" eaLnBrk="0" hangingPunct="0">
              <a:defRPr sz="2300">
                <a:solidFill>
                  <a:schemeClr val="tx1"/>
                </a:solidFill>
                <a:latin typeface="Verdana" pitchFamily="34" charset="0"/>
              </a:defRPr>
            </a:lvl2pPr>
            <a:lvl3pPr marL="1164451" indent="-232890" eaLnBrk="0" hangingPunct="0">
              <a:defRPr sz="2300">
                <a:solidFill>
                  <a:schemeClr val="tx1"/>
                </a:solidFill>
                <a:latin typeface="Verdana" pitchFamily="34" charset="0"/>
              </a:defRPr>
            </a:lvl3pPr>
            <a:lvl4pPr marL="1630232" indent="-232890" eaLnBrk="0" hangingPunct="0">
              <a:defRPr sz="2300">
                <a:solidFill>
                  <a:schemeClr val="tx1"/>
                </a:solidFill>
                <a:latin typeface="Verdana" pitchFamily="34" charset="0"/>
              </a:defRPr>
            </a:lvl4pPr>
            <a:lvl5pPr marL="2096011" indent="-232890" eaLnBrk="0" hangingPunct="0">
              <a:defRPr sz="2300">
                <a:solidFill>
                  <a:schemeClr val="tx1"/>
                </a:solidFill>
                <a:latin typeface="Verdana" pitchFamily="34" charset="0"/>
              </a:defRPr>
            </a:lvl5pPr>
            <a:lvl6pPr marL="2561790" indent="-23289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Verdana" pitchFamily="34" charset="0"/>
              </a:defRPr>
            </a:lvl6pPr>
            <a:lvl7pPr marL="3027570" indent="-23289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Verdana" pitchFamily="34" charset="0"/>
              </a:defRPr>
            </a:lvl7pPr>
            <a:lvl8pPr marL="3493351" indent="-23289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Verdana" pitchFamily="34" charset="0"/>
              </a:defRPr>
            </a:lvl8pPr>
            <a:lvl9pPr marL="3959132" indent="-23289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fld id="{AD0B0C9A-E363-4DED-8BC6-DF4E71601D39}" type="slidenum">
              <a:rPr lang="en-US" altLang="en-US" sz="1200"/>
              <a:pPr eaLnBrk="1" hangingPunct="1"/>
              <a:t>3</a:t>
            </a:fld>
            <a:endParaRPr lang="en-US" altLang="en-US" sz="120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1pPr>
            <a:lvl2pPr marL="757066" indent="-291179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2pPr>
            <a:lvl3pPr marL="1164717" indent="-232943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3pPr>
            <a:lvl4pPr marL="1630604" indent="-232943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4pPr>
            <a:lvl5pPr marL="2096491" indent="-232943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fld id="{98958D3D-9B66-456D-A461-E09F01079972}" type="slidenum">
              <a:rPr lang="en-US" altLang="en-US" sz="1200">
                <a:solidFill>
                  <a:srgbClr val="000000"/>
                </a:solidFill>
              </a:rPr>
              <a:pPr eaLnBrk="1" hangingPunct="1"/>
              <a:t>5</a:t>
            </a:fld>
            <a:endParaRPr lang="en-US" altLang="en-US" sz="1200">
              <a:solidFill>
                <a:srgbClr val="000000"/>
              </a:solidFill>
            </a:endParaRPr>
          </a:p>
        </p:txBody>
      </p:sp>
      <p:sp>
        <p:nvSpPr>
          <p:cNvPr id="931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318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defTabSz="933383">
              <a:defRPr sz="4600">
                <a:solidFill>
                  <a:srgbClr val="FFFF00"/>
                </a:solidFill>
                <a:latin typeface="Arial" charset="0"/>
                <a:ea typeface="Geneva" pitchFamily="-112" charset="-128"/>
              </a:defRPr>
            </a:lvl1pPr>
            <a:lvl2pPr marL="742897" indent="-285730" defTabSz="933383">
              <a:defRPr sz="4600">
                <a:solidFill>
                  <a:srgbClr val="FFFF00"/>
                </a:solidFill>
                <a:latin typeface="Arial" charset="0"/>
                <a:ea typeface="Geneva" pitchFamily="-112" charset="-128"/>
              </a:defRPr>
            </a:lvl2pPr>
            <a:lvl3pPr marL="1142919" indent="-228583" defTabSz="933383">
              <a:defRPr sz="4600">
                <a:solidFill>
                  <a:srgbClr val="FFFF00"/>
                </a:solidFill>
                <a:latin typeface="Arial" charset="0"/>
                <a:ea typeface="Geneva" pitchFamily="-112" charset="-128"/>
              </a:defRPr>
            </a:lvl3pPr>
            <a:lvl4pPr marL="1600087" indent="-228583" defTabSz="933383">
              <a:defRPr sz="4600">
                <a:solidFill>
                  <a:srgbClr val="FFFF00"/>
                </a:solidFill>
                <a:latin typeface="Arial" charset="0"/>
                <a:ea typeface="Geneva" pitchFamily="-112" charset="-128"/>
              </a:defRPr>
            </a:lvl4pPr>
            <a:lvl5pPr marL="2057253" indent="-228583" defTabSz="933383">
              <a:defRPr sz="4600">
                <a:solidFill>
                  <a:srgbClr val="FFFF00"/>
                </a:solidFill>
                <a:latin typeface="Arial" charset="0"/>
                <a:ea typeface="Geneva" pitchFamily="-112" charset="-128"/>
              </a:defRPr>
            </a:lvl5pPr>
            <a:lvl6pPr marL="2514421" indent="-228583" defTabSz="933383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rgbClr val="FFFF00"/>
                </a:solidFill>
                <a:latin typeface="Arial" charset="0"/>
                <a:ea typeface="Geneva" pitchFamily="-112" charset="-128"/>
              </a:defRPr>
            </a:lvl6pPr>
            <a:lvl7pPr marL="2971588" indent="-228583" defTabSz="933383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rgbClr val="FFFF00"/>
                </a:solidFill>
                <a:latin typeface="Arial" charset="0"/>
                <a:ea typeface="Geneva" pitchFamily="-112" charset="-128"/>
              </a:defRPr>
            </a:lvl7pPr>
            <a:lvl8pPr marL="3428756" indent="-228583" defTabSz="933383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rgbClr val="FFFF00"/>
                </a:solidFill>
                <a:latin typeface="Arial" charset="0"/>
                <a:ea typeface="Geneva" pitchFamily="-112" charset="-128"/>
              </a:defRPr>
            </a:lvl8pPr>
            <a:lvl9pPr marL="3885923" indent="-228583" defTabSz="933383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rgbClr val="FFFF00"/>
                </a:solidFill>
                <a:latin typeface="Arial" charset="0"/>
                <a:ea typeface="Geneva" pitchFamily="-112" charset="-128"/>
              </a:defRPr>
            </a:lvl9pPr>
          </a:lstStyle>
          <a:p>
            <a:fld id="{28DA3ADF-F44E-4227-AAC9-D17FB4758880}" type="slidenum">
              <a:rPr lang="en-US" altLang="en-US" sz="1200">
                <a:solidFill>
                  <a:schemeClr val="tx1"/>
                </a:solidFill>
                <a:latin typeface="Times New Roman" pitchFamily="18" charset="0"/>
              </a:rPr>
              <a:pPr/>
              <a:t>6</a:t>
            </a:fld>
            <a:endParaRPr lang="en-US" altLang="en-US" sz="120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931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696913"/>
            <a:ext cx="4651375" cy="3487737"/>
          </a:xfrm>
          <a:ln/>
        </p:spPr>
      </p:sp>
      <p:sp>
        <p:nvSpPr>
          <p:cNvPr id="931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1675" y="4416426"/>
            <a:ext cx="5607050" cy="4183063"/>
          </a:xfr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pPr>
              <a:buFontTx/>
              <a:buChar char="•"/>
            </a:pPr>
            <a:r>
              <a:rPr lang="en-US" altLang="en-US" smtClean="0"/>
              <a:t>HIR uses applied heat to soften the existing HMA surface.</a:t>
            </a:r>
          </a:p>
          <a:p>
            <a:pPr>
              <a:buFontTx/>
              <a:buChar char="•"/>
            </a:pPr>
            <a:r>
              <a:rPr lang="en-US" altLang="en-US" smtClean="0"/>
              <a:t>Milling depth depends on chosen process.</a:t>
            </a:r>
          </a:p>
          <a:p>
            <a:pPr>
              <a:buFontTx/>
              <a:buChar char="•"/>
            </a:pPr>
            <a:r>
              <a:rPr lang="en-US" altLang="en-US" smtClean="0"/>
              <a:t>Scarifiers are used to remove the top layer of the existing HMA surface.  </a:t>
            </a:r>
          </a:p>
          <a:p>
            <a:pPr>
              <a:buFontTx/>
              <a:buChar char="•"/>
            </a:pPr>
            <a:r>
              <a:rPr lang="en-US" altLang="en-US" smtClean="0"/>
              <a:t>Scarifiers associated with </a:t>
            </a:r>
            <a:r>
              <a:rPr lang="en-US" altLang="en-US" u="sng" smtClean="0"/>
              <a:t>surface recycling</a:t>
            </a:r>
            <a:r>
              <a:rPr lang="en-US" altLang="en-US" smtClean="0"/>
              <a:t> have a depth of impact in the range of 15 to 25 mm (0.6 to 1.0 in).</a:t>
            </a:r>
          </a:p>
          <a:p>
            <a:pPr>
              <a:buFontTx/>
              <a:buChar char="•"/>
            </a:pPr>
            <a:r>
              <a:rPr lang="en-US" altLang="en-US" smtClean="0"/>
              <a:t>Hot milling equipment associated with </a:t>
            </a:r>
            <a:r>
              <a:rPr lang="en-US" altLang="en-US" u="sng" smtClean="0"/>
              <a:t>remixing</a:t>
            </a:r>
            <a:r>
              <a:rPr lang="en-US" altLang="en-US" smtClean="0"/>
              <a:t> and </a:t>
            </a:r>
            <a:r>
              <a:rPr lang="en-US" altLang="en-US" u="sng" smtClean="0"/>
              <a:t>repaving</a:t>
            </a:r>
            <a:r>
              <a:rPr lang="en-US" altLang="en-US" smtClean="0"/>
              <a:t> has a depth range of 25 to 50 mm (1 to 2 in).</a:t>
            </a:r>
          </a:p>
          <a:p>
            <a:pPr>
              <a:buFontTx/>
              <a:buChar char="•"/>
            </a:pPr>
            <a:r>
              <a:rPr lang="en-US" altLang="en-US" smtClean="0"/>
              <a:t>The recycled material is typically mixed with some additives (i.e., rejuvenators, virgin aggregates, additional asphalt), then relaid and recompacted.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defTabSz="933383">
              <a:defRPr sz="4600">
                <a:solidFill>
                  <a:srgbClr val="FFFF00"/>
                </a:solidFill>
                <a:latin typeface="Arial" charset="0"/>
                <a:ea typeface="Geneva" pitchFamily="-112" charset="-128"/>
              </a:defRPr>
            </a:lvl1pPr>
            <a:lvl2pPr marL="742897" indent="-285730" defTabSz="933383">
              <a:defRPr sz="4600">
                <a:solidFill>
                  <a:srgbClr val="FFFF00"/>
                </a:solidFill>
                <a:latin typeface="Arial" charset="0"/>
                <a:ea typeface="Geneva" pitchFamily="-112" charset="-128"/>
              </a:defRPr>
            </a:lvl2pPr>
            <a:lvl3pPr marL="1142919" indent="-228583" defTabSz="933383">
              <a:defRPr sz="4600">
                <a:solidFill>
                  <a:srgbClr val="FFFF00"/>
                </a:solidFill>
                <a:latin typeface="Arial" charset="0"/>
                <a:ea typeface="Geneva" pitchFamily="-112" charset="-128"/>
              </a:defRPr>
            </a:lvl3pPr>
            <a:lvl4pPr marL="1600087" indent="-228583" defTabSz="933383">
              <a:defRPr sz="4600">
                <a:solidFill>
                  <a:srgbClr val="FFFF00"/>
                </a:solidFill>
                <a:latin typeface="Arial" charset="0"/>
                <a:ea typeface="Geneva" pitchFamily="-112" charset="-128"/>
              </a:defRPr>
            </a:lvl4pPr>
            <a:lvl5pPr marL="2057253" indent="-228583" defTabSz="933383">
              <a:defRPr sz="4600">
                <a:solidFill>
                  <a:srgbClr val="FFFF00"/>
                </a:solidFill>
                <a:latin typeface="Arial" charset="0"/>
                <a:ea typeface="Geneva" pitchFamily="-112" charset="-128"/>
              </a:defRPr>
            </a:lvl5pPr>
            <a:lvl6pPr marL="2514421" indent="-228583" defTabSz="933383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rgbClr val="FFFF00"/>
                </a:solidFill>
                <a:latin typeface="Arial" charset="0"/>
                <a:ea typeface="Geneva" pitchFamily="-112" charset="-128"/>
              </a:defRPr>
            </a:lvl6pPr>
            <a:lvl7pPr marL="2971588" indent="-228583" defTabSz="933383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rgbClr val="FFFF00"/>
                </a:solidFill>
                <a:latin typeface="Arial" charset="0"/>
                <a:ea typeface="Geneva" pitchFamily="-112" charset="-128"/>
              </a:defRPr>
            </a:lvl7pPr>
            <a:lvl8pPr marL="3428756" indent="-228583" defTabSz="933383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rgbClr val="FFFF00"/>
                </a:solidFill>
                <a:latin typeface="Arial" charset="0"/>
                <a:ea typeface="Geneva" pitchFamily="-112" charset="-128"/>
              </a:defRPr>
            </a:lvl8pPr>
            <a:lvl9pPr marL="3885923" indent="-228583" defTabSz="933383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rgbClr val="FFFF00"/>
                </a:solidFill>
                <a:latin typeface="Arial" charset="0"/>
                <a:ea typeface="Geneva" pitchFamily="-112" charset="-128"/>
              </a:defRPr>
            </a:lvl9pPr>
          </a:lstStyle>
          <a:p>
            <a:fld id="{BC550BFF-CA29-40E4-9875-7F64E3E65FCD}" type="slidenum">
              <a:rPr lang="en-US" altLang="en-US" sz="1200">
                <a:solidFill>
                  <a:schemeClr val="tx1"/>
                </a:solidFill>
                <a:latin typeface="Times New Roman" pitchFamily="18" charset="0"/>
              </a:rPr>
              <a:pPr/>
              <a:t>9</a:t>
            </a:fld>
            <a:endParaRPr lang="en-US" altLang="en-US" sz="120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1105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81100" y="696913"/>
            <a:ext cx="4648200" cy="3486150"/>
          </a:xfrm>
          <a:ln/>
        </p:spPr>
      </p:sp>
      <p:sp>
        <p:nvSpPr>
          <p:cNvPr id="114691" name="Notes Placeholder 2"/>
          <p:cNvSpPr>
            <a:spLocks noGrp="1"/>
          </p:cNvSpPr>
          <p:nvPr>
            <p:ph type="body" idx="1"/>
          </p:nvPr>
        </p:nvSpPr>
        <p:spPr>
          <a:xfrm>
            <a:off x="933451" y="4416426"/>
            <a:ext cx="5143500" cy="4183063"/>
          </a:xfr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93315" tIns="46658" rIns="93315" bIns="46658"/>
          <a:lstStyle/>
          <a:p>
            <a:endParaRPr lang="en-US" altLang="en-US" smtClean="0"/>
          </a:p>
        </p:txBody>
      </p:sp>
      <p:sp>
        <p:nvSpPr>
          <p:cNvPr id="114692" name="Slide Number Placeholder 3"/>
          <p:cNvSpPr txBox="1">
            <a:spLocks noGrp="1"/>
          </p:cNvSpPr>
          <p:nvPr/>
        </p:nvSpPr>
        <p:spPr bwMode="auto">
          <a:xfrm>
            <a:off x="3973514" y="8831264"/>
            <a:ext cx="3036886" cy="465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315" tIns="46658" rIns="93315" bIns="46658" anchor="b"/>
          <a:lstStyle>
            <a:lvl1pPr defTabSz="933450">
              <a:defRPr sz="4600">
                <a:solidFill>
                  <a:srgbClr val="FFFF00"/>
                </a:solidFill>
                <a:latin typeface="Arial" charset="0"/>
                <a:ea typeface="Geneva" pitchFamily="-112" charset="-128"/>
              </a:defRPr>
            </a:lvl1pPr>
            <a:lvl2pPr marL="742950" indent="-285750" defTabSz="933450">
              <a:defRPr sz="4600">
                <a:solidFill>
                  <a:srgbClr val="FFFF00"/>
                </a:solidFill>
                <a:latin typeface="Arial" charset="0"/>
                <a:ea typeface="Geneva" pitchFamily="-112" charset="-128"/>
              </a:defRPr>
            </a:lvl2pPr>
            <a:lvl3pPr marL="1143000" indent="-228600" defTabSz="933450">
              <a:defRPr sz="4600">
                <a:solidFill>
                  <a:srgbClr val="FFFF00"/>
                </a:solidFill>
                <a:latin typeface="Arial" charset="0"/>
                <a:ea typeface="Geneva" pitchFamily="-112" charset="-128"/>
              </a:defRPr>
            </a:lvl3pPr>
            <a:lvl4pPr marL="1600200" indent="-228600" defTabSz="933450">
              <a:defRPr sz="4600">
                <a:solidFill>
                  <a:srgbClr val="FFFF00"/>
                </a:solidFill>
                <a:latin typeface="Arial" charset="0"/>
                <a:ea typeface="Geneva" pitchFamily="-112" charset="-128"/>
              </a:defRPr>
            </a:lvl4pPr>
            <a:lvl5pPr marL="2057400" indent="-228600" defTabSz="933450">
              <a:defRPr sz="4600">
                <a:solidFill>
                  <a:srgbClr val="FFFF00"/>
                </a:solidFill>
                <a:latin typeface="Arial" charset="0"/>
                <a:ea typeface="Geneva" pitchFamily="-112" charset="-128"/>
              </a:defRPr>
            </a:lvl5pPr>
            <a:lvl6pPr marL="25146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rgbClr val="FFFF00"/>
                </a:solidFill>
                <a:latin typeface="Arial" charset="0"/>
                <a:ea typeface="Geneva" pitchFamily="-112" charset="-128"/>
              </a:defRPr>
            </a:lvl6pPr>
            <a:lvl7pPr marL="29718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rgbClr val="FFFF00"/>
                </a:solidFill>
                <a:latin typeface="Arial" charset="0"/>
                <a:ea typeface="Geneva" pitchFamily="-112" charset="-128"/>
              </a:defRPr>
            </a:lvl7pPr>
            <a:lvl8pPr marL="34290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rgbClr val="FFFF00"/>
                </a:solidFill>
                <a:latin typeface="Arial" charset="0"/>
                <a:ea typeface="Geneva" pitchFamily="-112" charset="-128"/>
              </a:defRPr>
            </a:lvl8pPr>
            <a:lvl9pPr marL="38862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rgbClr val="FFFF00"/>
                </a:solidFill>
                <a:latin typeface="Arial" charset="0"/>
                <a:ea typeface="Geneva" pitchFamily="-112" charset="-128"/>
              </a:defRPr>
            </a:lvl9pPr>
          </a:lstStyle>
          <a:p>
            <a:pPr algn="r" eaLnBrk="1" hangingPunct="1"/>
            <a:fld id="{1EFED0DA-52B5-4E2D-A664-2680025DBB0A}" type="slidenum">
              <a:rPr lang="en-US" altLang="en-US" sz="1200">
                <a:solidFill>
                  <a:schemeClr val="tx1"/>
                </a:solidFill>
                <a:latin typeface="Times New Roman" pitchFamily="18" charset="0"/>
              </a:rPr>
              <a:pPr algn="r" eaLnBrk="1" hangingPunct="1"/>
              <a:t>16</a:t>
            </a:fld>
            <a:endParaRPr lang="en-US" altLang="en-US" sz="1200">
              <a:solidFill>
                <a:schemeClr val="tx1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defTabSz="933383">
              <a:defRPr sz="4600">
                <a:solidFill>
                  <a:srgbClr val="FFFF00"/>
                </a:solidFill>
                <a:latin typeface="Arial" charset="0"/>
                <a:ea typeface="Geneva" pitchFamily="-112" charset="-128"/>
              </a:defRPr>
            </a:lvl1pPr>
            <a:lvl2pPr marL="742897" indent="-285730" defTabSz="933383">
              <a:defRPr sz="4600">
                <a:solidFill>
                  <a:srgbClr val="FFFF00"/>
                </a:solidFill>
                <a:latin typeface="Arial" charset="0"/>
                <a:ea typeface="Geneva" pitchFamily="-112" charset="-128"/>
              </a:defRPr>
            </a:lvl2pPr>
            <a:lvl3pPr marL="1142919" indent="-228583" defTabSz="933383">
              <a:defRPr sz="4600">
                <a:solidFill>
                  <a:srgbClr val="FFFF00"/>
                </a:solidFill>
                <a:latin typeface="Arial" charset="0"/>
                <a:ea typeface="Geneva" pitchFamily="-112" charset="-128"/>
              </a:defRPr>
            </a:lvl3pPr>
            <a:lvl4pPr marL="1600087" indent="-228583" defTabSz="933383">
              <a:defRPr sz="4600">
                <a:solidFill>
                  <a:srgbClr val="FFFF00"/>
                </a:solidFill>
                <a:latin typeface="Arial" charset="0"/>
                <a:ea typeface="Geneva" pitchFamily="-112" charset="-128"/>
              </a:defRPr>
            </a:lvl4pPr>
            <a:lvl5pPr marL="2057253" indent="-228583" defTabSz="933383">
              <a:defRPr sz="4600">
                <a:solidFill>
                  <a:srgbClr val="FFFF00"/>
                </a:solidFill>
                <a:latin typeface="Arial" charset="0"/>
                <a:ea typeface="Geneva" pitchFamily="-112" charset="-128"/>
              </a:defRPr>
            </a:lvl5pPr>
            <a:lvl6pPr marL="2514421" indent="-228583" defTabSz="933383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rgbClr val="FFFF00"/>
                </a:solidFill>
                <a:latin typeface="Arial" charset="0"/>
                <a:ea typeface="Geneva" pitchFamily="-112" charset="-128"/>
              </a:defRPr>
            </a:lvl6pPr>
            <a:lvl7pPr marL="2971588" indent="-228583" defTabSz="933383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rgbClr val="FFFF00"/>
                </a:solidFill>
                <a:latin typeface="Arial" charset="0"/>
                <a:ea typeface="Geneva" pitchFamily="-112" charset="-128"/>
              </a:defRPr>
            </a:lvl7pPr>
            <a:lvl8pPr marL="3428756" indent="-228583" defTabSz="933383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rgbClr val="FFFF00"/>
                </a:solidFill>
                <a:latin typeface="Arial" charset="0"/>
                <a:ea typeface="Geneva" pitchFamily="-112" charset="-128"/>
              </a:defRPr>
            </a:lvl8pPr>
            <a:lvl9pPr marL="3885923" indent="-228583" defTabSz="933383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rgbClr val="FFFF00"/>
                </a:solidFill>
                <a:latin typeface="Arial" charset="0"/>
                <a:ea typeface="Geneva" pitchFamily="-112" charset="-128"/>
              </a:defRPr>
            </a:lvl9pPr>
          </a:lstStyle>
          <a:p>
            <a:fld id="{C51F4DAE-C776-4DB0-84A8-95A880BF9313}" type="slidenum">
              <a:rPr lang="en-US" altLang="en-US" sz="1200">
                <a:solidFill>
                  <a:schemeClr val="tx1"/>
                </a:solidFill>
                <a:latin typeface="Times New Roman" pitchFamily="18" charset="0"/>
              </a:rPr>
              <a:pPr/>
              <a:t>17</a:t>
            </a:fld>
            <a:endParaRPr lang="en-US" altLang="en-US" sz="120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1157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57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290" name="Rectangle 7"/>
          <p:cNvSpPr txBox="1">
            <a:spLocks noGrp="1" noChangeArrowheads="1"/>
          </p:cNvSpPr>
          <p:nvPr/>
        </p:nvSpPr>
        <p:spPr bwMode="auto">
          <a:xfrm>
            <a:off x="3973780" y="8830658"/>
            <a:ext cx="3036623" cy="4657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263" tIns="46133" rIns="92263" bIns="46133" anchor="b"/>
          <a:lstStyle/>
          <a:p>
            <a:pPr algn="r" defTabSz="922969" eaLnBrk="0" hangingPunct="0"/>
            <a:fld id="{327B2F6D-B6DD-4C11-A1A1-C06394156920}" type="slidenum">
              <a:rPr lang="en-US" sz="1100">
                <a:solidFill>
                  <a:srgbClr val="000000"/>
                </a:solidFill>
                <a:latin typeface="Times New Roman" pitchFamily="18" charset="0"/>
              </a:rPr>
              <a:pPr algn="r" defTabSz="922969" eaLnBrk="0" hangingPunct="0"/>
              <a:t>18</a:t>
            </a:fld>
            <a:endParaRPr lang="en-US" sz="1100" dirty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68291" name="Rectangle 7"/>
          <p:cNvSpPr txBox="1">
            <a:spLocks noGrp="1" noChangeArrowheads="1"/>
          </p:cNvSpPr>
          <p:nvPr/>
        </p:nvSpPr>
        <p:spPr bwMode="auto">
          <a:xfrm>
            <a:off x="3970737" y="8829124"/>
            <a:ext cx="3038144" cy="4657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259" tIns="46130" rIns="92259" bIns="46130" anchor="b"/>
          <a:lstStyle/>
          <a:p>
            <a:pPr algn="r" defTabSz="922969"/>
            <a:fld id="{B745B0AE-7FB3-45A4-8E5C-964591665297}" type="slidenum">
              <a:rPr lang="en-US" sz="1100">
                <a:solidFill>
                  <a:srgbClr val="000000"/>
                </a:solidFill>
                <a:cs typeface="Arial" charset="0"/>
              </a:rPr>
              <a:pPr algn="r" defTabSz="922969"/>
              <a:t>18</a:t>
            </a:fld>
            <a:endParaRPr lang="en-US" sz="1100" dirty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268292" name="Rectangle 1031"/>
          <p:cNvSpPr txBox="1">
            <a:spLocks noGrp="1" noChangeArrowheads="1"/>
          </p:cNvSpPr>
          <p:nvPr/>
        </p:nvSpPr>
        <p:spPr bwMode="auto">
          <a:xfrm>
            <a:off x="3973780" y="8830658"/>
            <a:ext cx="3036623" cy="4657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254" tIns="46128" rIns="92254" bIns="46128" anchor="b"/>
          <a:lstStyle/>
          <a:p>
            <a:pPr algn="r" defTabSz="922969" eaLnBrk="0" hangingPunct="0"/>
            <a:fld id="{D2F8D17A-4C81-4D68-ADF9-04C9FECE945D}" type="slidenum">
              <a:rPr lang="en-US" sz="1100">
                <a:solidFill>
                  <a:srgbClr val="000000"/>
                </a:solidFill>
                <a:latin typeface="Times New Roman" pitchFamily="18" charset="0"/>
                <a:cs typeface="Arial" charset="0"/>
              </a:rPr>
              <a:pPr algn="r" defTabSz="922969" eaLnBrk="0" hangingPunct="0"/>
              <a:t>18</a:t>
            </a:fld>
            <a:endParaRPr lang="en-US" sz="1100" dirty="0">
              <a:solidFill>
                <a:srgbClr val="000000"/>
              </a:solidFill>
              <a:latin typeface="Times New Roman" pitchFamily="18" charset="0"/>
              <a:cs typeface="Arial" charset="0"/>
            </a:endParaRPr>
          </a:p>
        </p:txBody>
      </p:sp>
      <p:sp>
        <p:nvSpPr>
          <p:cNvPr id="26829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829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lIns="92254" tIns="46128" rIns="92254" bIns="46128"/>
          <a:lstStyle/>
          <a:p>
            <a:pPr eaLnBrk="1" hangingPunct="1"/>
            <a:endParaRPr lang="en-GB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82688" y="698500"/>
            <a:ext cx="4645025" cy="348456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1DBDD81-80B2-433A-AF77-F18EC68A040E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1DBDD81-80B2-433A-AF77-F18EC68A040E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81100" y="696913"/>
            <a:ext cx="46482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494539D-5E5D-47EF-AC55-0AF7C2DFAE0D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4331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81100" y="696913"/>
            <a:ext cx="46482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494539D-5E5D-47EF-AC55-0AF7C2DFAE0D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906487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414463" y="1162050"/>
            <a:ext cx="4181475" cy="31369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8915" name="Notes Placeholder 2"/>
          <p:cNvSpPr>
            <a:spLocks noGrp="1"/>
          </p:cNvSpPr>
          <p:nvPr>
            <p:ph type="body" idx="1"/>
          </p:nvPr>
        </p:nvSpPr>
        <p:spPr bwMode="auto">
          <a:xfrm>
            <a:off x="701346" y="4416101"/>
            <a:ext cx="5607713" cy="418245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142" tIns="46569" rIns="93142" bIns="46569"/>
          <a:lstStyle/>
          <a:p>
            <a:pPr eaLnBrk="1" hangingPunct="1">
              <a:spcBef>
                <a:spcPct val="0"/>
              </a:spcBef>
            </a:pPr>
            <a:r>
              <a:rPr lang="en-US" altLang="en-US" smtClean="0">
                <a:latin typeface="Arial" charset="0"/>
                <a:cs typeface="Arial" charset="0"/>
              </a:rPr>
              <a:t>Welcome to Inspection Training for Cold In-Place Recycling. This module will provide some basic introduction information before you get started.</a:t>
            </a:r>
          </a:p>
          <a:p>
            <a:r>
              <a:rPr lang="en-US" altLang="en-US" smtClean="0">
                <a:latin typeface="Arial" charset="0"/>
                <a:cs typeface="Arial" charset="0"/>
              </a:rPr>
              <a:t> 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mtClean="0">
                <a:latin typeface="Arial" charset="0"/>
                <a:cs typeface="Arial" charset="0"/>
              </a:rPr>
              <a:t>The presentation is available as an attachment from the paperclip icon in the bottom right-hand part of the screen.</a:t>
            </a:r>
          </a:p>
          <a:p>
            <a:pPr eaLnBrk="1" hangingPunct="1">
              <a:spcBef>
                <a:spcPct val="0"/>
              </a:spcBef>
            </a:pPr>
            <a:endParaRPr lang="en-US" altLang="en-US" smtClean="0">
              <a:latin typeface="Arial" charset="0"/>
              <a:cs typeface="Arial" charset="0"/>
            </a:endParaRPr>
          </a:p>
          <a:p>
            <a:pPr eaLnBrk="1" hangingPunct="1">
              <a:spcBef>
                <a:spcPct val="0"/>
              </a:spcBef>
            </a:pPr>
            <a:r>
              <a:rPr lang="en-US" altLang="en-US" smtClean="0">
                <a:latin typeface="Arial" charset="0"/>
                <a:cs typeface="Arial" charset="0"/>
              </a:rPr>
              <a:t>Image 1 description: Cold In-Place Recycling production.</a:t>
            </a:r>
          </a:p>
          <a:p>
            <a:pPr eaLnBrk="1" hangingPunct="1">
              <a:spcBef>
                <a:spcPct val="0"/>
              </a:spcBef>
            </a:pPr>
            <a:endParaRPr lang="en-US" altLang="en-US" smtClean="0">
              <a:latin typeface="Arial" charset="0"/>
              <a:cs typeface="Arial" charset="0"/>
            </a:endParaRPr>
          </a:p>
          <a:p>
            <a:pPr eaLnBrk="1" hangingPunct="1">
              <a:spcBef>
                <a:spcPct val="0"/>
              </a:spcBef>
            </a:pPr>
            <a:r>
              <a:rPr lang="en-US" altLang="en-US" smtClean="0">
                <a:latin typeface="Arial" charset="0"/>
                <a:cs typeface="Arial" charset="0"/>
              </a:rPr>
              <a:t>Image 2 description: Workers demonstrate cold in-place recycling on a highway project in New York State.</a:t>
            </a:r>
          </a:p>
          <a:p>
            <a:endParaRPr lang="en-US" altLang="en-US" smtClean="0">
              <a:latin typeface="Arial" charset="0"/>
              <a:cs typeface="Arial" charset="0"/>
            </a:endParaRPr>
          </a:p>
        </p:txBody>
      </p:sp>
      <p:sp>
        <p:nvSpPr>
          <p:cNvPr id="65540" name="Slide Number Placeholder 3"/>
          <p:cNvSpPr>
            <a:spLocks noGrp="1"/>
          </p:cNvSpPr>
          <p:nvPr>
            <p:ph type="sldNum" sz="quarter" idx="5"/>
          </p:nvPr>
        </p:nvSpPr>
        <p:spPr bwMode="auto">
          <a:extLst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56770" indent="-291066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64263" indent="-232853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29968" indent="-232853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95674" indent="-232853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61380" indent="-2328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3027084" indent="-2328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92790" indent="-2328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958496" indent="-2328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fld id="{C1E46F59-E2B7-48A5-AF5F-D62E4A91EF6B}" type="slidenum">
              <a:rPr lang="en-US" smtClean="0">
                <a:solidFill>
                  <a:prstClr val="black"/>
                </a:solidFill>
                <a:latin typeface="Calibri" pitchFamily="34" charset="0"/>
              </a:rPr>
              <a:pPr eaLnBrk="1" hangingPunct="1">
                <a:defRPr/>
              </a:pPr>
              <a:t>24</a:t>
            </a:fld>
            <a:endParaRPr lang="en-US" dirty="0" smtClean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81100" y="696913"/>
            <a:ext cx="46482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494539D-5E5D-47EF-AC55-0AF7C2DFAE0D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889853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81100" y="696913"/>
            <a:ext cx="46482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494539D-5E5D-47EF-AC55-0AF7C2DFAE0D}" type="slidenum">
              <a:rPr lang="en-US" smtClean="0"/>
              <a:pPr>
                <a:defRPr/>
              </a:pPr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573780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defTabSz="933241">
              <a:defRPr sz="4600">
                <a:solidFill>
                  <a:srgbClr val="FFFF00"/>
                </a:solidFill>
                <a:latin typeface="Arial" charset="0"/>
                <a:ea typeface="Geneva" pitchFamily="-112" charset="-128"/>
              </a:defRPr>
            </a:lvl1pPr>
            <a:lvl2pPr marL="742783" indent="-285685" defTabSz="933241">
              <a:defRPr sz="4600">
                <a:solidFill>
                  <a:srgbClr val="FFFF00"/>
                </a:solidFill>
                <a:latin typeface="Arial" charset="0"/>
                <a:ea typeface="Geneva" pitchFamily="-112" charset="-128"/>
              </a:defRPr>
            </a:lvl2pPr>
            <a:lvl3pPr marL="1142745" indent="-228549" defTabSz="933241">
              <a:defRPr sz="4600">
                <a:solidFill>
                  <a:srgbClr val="FFFF00"/>
                </a:solidFill>
                <a:latin typeface="Arial" charset="0"/>
                <a:ea typeface="Geneva" pitchFamily="-112" charset="-128"/>
              </a:defRPr>
            </a:lvl3pPr>
            <a:lvl4pPr marL="1599844" indent="-228549" defTabSz="933241">
              <a:defRPr sz="4600">
                <a:solidFill>
                  <a:srgbClr val="FFFF00"/>
                </a:solidFill>
                <a:latin typeface="Arial" charset="0"/>
                <a:ea typeface="Geneva" pitchFamily="-112" charset="-128"/>
              </a:defRPr>
            </a:lvl4pPr>
            <a:lvl5pPr marL="2056942" indent="-228549" defTabSz="933241">
              <a:defRPr sz="4600">
                <a:solidFill>
                  <a:srgbClr val="FFFF00"/>
                </a:solidFill>
                <a:latin typeface="Arial" charset="0"/>
                <a:ea typeface="Geneva" pitchFamily="-112" charset="-128"/>
              </a:defRPr>
            </a:lvl5pPr>
            <a:lvl6pPr marL="2514040" indent="-228549" defTabSz="933241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rgbClr val="FFFF00"/>
                </a:solidFill>
                <a:latin typeface="Arial" charset="0"/>
                <a:ea typeface="Geneva" pitchFamily="-112" charset="-128"/>
              </a:defRPr>
            </a:lvl6pPr>
            <a:lvl7pPr marL="2971138" indent="-228549" defTabSz="933241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rgbClr val="FFFF00"/>
                </a:solidFill>
                <a:latin typeface="Arial" charset="0"/>
                <a:ea typeface="Geneva" pitchFamily="-112" charset="-128"/>
              </a:defRPr>
            </a:lvl7pPr>
            <a:lvl8pPr marL="3428235" indent="-228549" defTabSz="933241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rgbClr val="FFFF00"/>
                </a:solidFill>
                <a:latin typeface="Arial" charset="0"/>
                <a:ea typeface="Geneva" pitchFamily="-112" charset="-128"/>
              </a:defRPr>
            </a:lvl8pPr>
            <a:lvl9pPr marL="3885333" indent="-228549" defTabSz="933241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rgbClr val="FFFF00"/>
                </a:solidFill>
                <a:latin typeface="Arial" charset="0"/>
                <a:ea typeface="Geneva" pitchFamily="-112" charset="-128"/>
              </a:defRPr>
            </a:lvl9pPr>
          </a:lstStyle>
          <a:p>
            <a:fld id="{19355A36-FD5E-4C81-A053-C228CB7A269C}" type="slidenum">
              <a:rPr lang="en-US" altLang="en-US" sz="1200">
                <a:solidFill>
                  <a:schemeClr val="tx1"/>
                </a:solidFill>
                <a:latin typeface="Times New Roman" pitchFamily="18" charset="0"/>
              </a:rPr>
              <a:pPr/>
              <a:t>31</a:t>
            </a:fld>
            <a:endParaRPr lang="en-US" altLang="en-US" sz="120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1187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87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89279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67447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680611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1435100"/>
            <a:ext cx="3733800" cy="46910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0" y="1435100"/>
            <a:ext cx="3733800" cy="46910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91097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79870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9066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824356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334259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591469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13295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78625" y="249238"/>
            <a:ext cx="2073275" cy="58769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58800" y="249238"/>
            <a:ext cx="6067425" cy="58769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08288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urse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Documents and Settings\17444\Desktop\TCCC Template\continue.png">
            <a:hlinkClick r:id="" action="ppaction://hlinkshowjump?jump=nextslide"/>
          </p:cNvPr>
          <p:cNvPicPr>
            <a:picLocks noChangeAspect="1" noChangeArrowheads="1"/>
          </p:cNvPicPr>
          <p:nvPr userDrawn="1">
            <p:custDataLst>
              <p:tags r:id="rId1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772400" y="6327776"/>
            <a:ext cx="1106488" cy="328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Picture Placeholder 11"/>
          <p:cNvSpPr>
            <a:spLocks noGrp="1"/>
          </p:cNvSpPr>
          <p:nvPr>
            <p:ph type="pic" sz="quarter" idx="14"/>
          </p:nvPr>
        </p:nvSpPr>
        <p:spPr>
          <a:xfrm>
            <a:off x="5247167" y="1219200"/>
            <a:ext cx="3657600" cy="2377440"/>
          </a:xfrm>
          <a:prstGeom prst="rect">
            <a:avLst/>
          </a:prstGeom>
        </p:spPr>
        <p:txBody>
          <a:bodyPr lIns="68580" tIns="34290" rIns="68580" bIns="34290" rtlCol="0">
            <a:normAutofit/>
          </a:bodyPr>
          <a:lstStyle/>
          <a:p>
            <a:pPr lvl="0"/>
            <a:endParaRPr lang="en-US" noProof="0" dirty="0"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15"/>
          </p:nvPr>
        </p:nvSpPr>
        <p:spPr>
          <a:xfrm>
            <a:off x="5245398" y="3794760"/>
            <a:ext cx="3657600" cy="2377440"/>
          </a:xfrm>
          <a:prstGeom prst="rect">
            <a:avLst/>
          </a:prstGeom>
        </p:spPr>
        <p:txBody>
          <a:bodyPr lIns="68580" tIns="34290" rIns="68580" bIns="34290" rtlCol="0">
            <a:normAutofit/>
          </a:bodyPr>
          <a:lstStyle/>
          <a:p>
            <a:pPr lvl="0"/>
            <a:endParaRPr lang="en-US" noProof="0" dirty="0"/>
          </a:p>
        </p:txBody>
      </p:sp>
      <p:sp>
        <p:nvSpPr>
          <p:cNvPr id="13" name="Text Placeholder 10"/>
          <p:cNvSpPr>
            <a:spLocks noGrp="1"/>
          </p:cNvSpPr>
          <p:nvPr>
            <p:ph type="body" sz="quarter" idx="17"/>
          </p:nvPr>
        </p:nvSpPr>
        <p:spPr>
          <a:xfrm>
            <a:off x="304800" y="3810000"/>
            <a:ext cx="4724400" cy="2362200"/>
          </a:xfrm>
          <a:prstGeom prst="rect">
            <a:avLst/>
          </a:prstGeom>
        </p:spPr>
        <p:txBody>
          <a:bodyPr lIns="68580" tIns="34290" rIns="68580" bIns="34290"/>
          <a:lstStyle>
            <a:lvl1pPr>
              <a:buNone/>
              <a:defRPr sz="1800"/>
            </a:lvl1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5" name="Title 14"/>
          <p:cNvSpPr>
            <a:spLocks noGrp="1"/>
          </p:cNvSpPr>
          <p:nvPr>
            <p:ph type="title"/>
          </p:nvPr>
        </p:nvSpPr>
        <p:spPr>
          <a:xfrm>
            <a:off x="281608" y="1219200"/>
            <a:ext cx="4724400" cy="1905000"/>
          </a:xfrm>
          <a:prstGeom prst="rect">
            <a:avLst/>
          </a:prstGeom>
        </p:spPr>
        <p:txBody>
          <a:bodyPr lIns="68580" tIns="34290" rIns="68580" bIns="34290" anchor="t">
            <a:normAutofit/>
          </a:bodyPr>
          <a:lstStyle>
            <a:lvl1pPr>
              <a:defRPr sz="1800" b="0">
                <a:latin typeface="+mn-lt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313307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-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Rectangle 8"/>
          <p:cNvSpPr>
            <a:spLocks noGrp="1"/>
          </p:cNvSpPr>
          <p:nvPr>
            <p:ph type="body" sz="quarter" idx="13" hasCustomPrompt="1"/>
          </p:nvPr>
        </p:nvSpPr>
        <p:spPr>
          <a:xfrm>
            <a:off x="304800" y="381000"/>
            <a:ext cx="8077200" cy="27432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dirty="0" smtClean="0"/>
              <a:t>Click to add heading</a:t>
            </a:r>
            <a:endParaRPr lang="en-US" dirty="0"/>
          </a:p>
        </p:txBody>
      </p:sp>
      <p:sp>
        <p:nvSpPr>
          <p:cNvPr id="11" name="Rectangle 11"/>
          <p:cNvSpPr>
            <a:spLocks noGrp="1"/>
          </p:cNvSpPr>
          <p:nvPr>
            <p:ph sz="quarter" idx="15"/>
          </p:nvPr>
        </p:nvSpPr>
        <p:spPr>
          <a:xfrm>
            <a:off x="304800" y="640080"/>
            <a:ext cx="8077200" cy="5669280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Rectangle 9"/>
          <p:cNvSpPr>
            <a:spLocks noGrp="1"/>
          </p:cNvSpPr>
          <p:nvPr>
            <p:ph type="dt" sz="half" idx="16"/>
          </p:nvPr>
        </p:nvSpPr>
        <p:spPr>
          <a:xfrm>
            <a:off x="7010400" y="76200"/>
            <a:ext cx="1371600" cy="228600"/>
          </a:xfrm>
          <a:prstGeom prst="rect">
            <a:avLst/>
          </a:prstGeom>
        </p:spPr>
        <p:txBody>
          <a:bodyPr/>
          <a:lstStyle>
            <a:extLst/>
          </a:lstStyle>
          <a:p>
            <a:pPr algn="r"/>
            <a:fld id="{828FD173-2CB3-4214-8741-970D8D476901}" type="datetime1">
              <a:rPr lang="en-US" smtClean="0"/>
              <a:pPr algn="r"/>
              <a:t>5/23/2017</a:t>
            </a:fld>
            <a:endParaRPr lang="en-US"/>
          </a:p>
        </p:txBody>
      </p:sp>
      <p:sp>
        <p:nvSpPr>
          <p:cNvPr id="10" name="Rectangle 10"/>
          <p:cNvSpPr>
            <a:spLocks noGrp="1"/>
          </p:cNvSpPr>
          <p:nvPr>
            <p:ph type="sldNum" sz="quarter" idx="17"/>
          </p:nvPr>
        </p:nvSpPr>
        <p:spPr>
          <a:xfrm>
            <a:off x="6504432" y="6473952"/>
            <a:ext cx="990600" cy="304800"/>
          </a:xfrm>
          <a:prstGeom prst="rect">
            <a:avLst/>
          </a:prstGeom>
        </p:spPr>
        <p:txBody>
          <a:bodyPr/>
          <a:lstStyle>
            <a:extLst/>
          </a:lstStyle>
          <a:p>
            <a:pPr algn="r"/>
            <a:fld id="{256D3EEF-DE4E-429D-8EC4-DDC531AFF587}" type="slidenum">
              <a:rPr lang="en-US" sz="1000" smtClean="0"/>
              <a:pPr algn="r"/>
              <a:t>‹#›</a:t>
            </a:fld>
            <a:endParaRPr lang="en-US"/>
          </a:p>
        </p:txBody>
      </p:sp>
      <p:sp>
        <p:nvSpPr>
          <p:cNvPr id="12" name="Rectangle 12"/>
          <p:cNvSpPr>
            <a:spLocks noGrp="1"/>
          </p:cNvSpPr>
          <p:nvPr>
            <p:ph type="ftr" sz="quarter" idx="18"/>
          </p:nvPr>
        </p:nvSpPr>
        <p:spPr>
          <a:xfrm>
            <a:off x="2705100" y="6477000"/>
            <a:ext cx="3733800" cy="304800"/>
          </a:xfrm>
          <a:prstGeom prst="rect">
            <a:avLst/>
          </a:prstGeom>
        </p:spPr>
        <p:txBody>
          <a:bodyPr/>
          <a:lstStyle>
            <a:extLst/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93324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58800" y="249238"/>
            <a:ext cx="8293100" cy="80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66800" y="1435100"/>
            <a:ext cx="7620000" cy="4691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519175" name="Line 7"/>
          <p:cNvSpPr>
            <a:spLocks noChangeShapeType="1"/>
          </p:cNvSpPr>
          <p:nvPr userDrawn="1"/>
        </p:nvSpPr>
        <p:spPr bwMode="auto">
          <a:xfrm>
            <a:off x="1536700" y="1320800"/>
            <a:ext cx="7607300" cy="0"/>
          </a:xfrm>
          <a:prstGeom prst="line">
            <a:avLst/>
          </a:prstGeom>
          <a:noFill/>
          <a:ln w="38100" cap="sq">
            <a:solidFill>
              <a:srgbClr val="3291B1"/>
            </a:solidFill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460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58112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4" r:id="rId12"/>
    <p:sldLayoutId id="2147483675" r:id="rId13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 b="1" i="1">
          <a:solidFill>
            <a:srgbClr val="34626B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 b="1" i="1">
          <a:solidFill>
            <a:srgbClr val="34626B"/>
          </a:solidFill>
          <a:latin typeface="Verdan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 b="1" i="1">
          <a:solidFill>
            <a:srgbClr val="34626B"/>
          </a:solidFill>
          <a:latin typeface="Verdan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 b="1" i="1">
          <a:solidFill>
            <a:srgbClr val="34626B"/>
          </a:solidFill>
          <a:latin typeface="Verdan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 b="1" i="1">
          <a:solidFill>
            <a:srgbClr val="34626B"/>
          </a:solidFill>
          <a:latin typeface="Verdan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 b="1" i="1">
          <a:solidFill>
            <a:srgbClr val="34626B"/>
          </a:solidFill>
          <a:latin typeface="Verdan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 b="1" i="1">
          <a:solidFill>
            <a:srgbClr val="34626B"/>
          </a:solidFill>
          <a:latin typeface="Verdan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 b="1" i="1">
          <a:solidFill>
            <a:srgbClr val="34626B"/>
          </a:solidFill>
          <a:latin typeface="Verdan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 b="1" i="1">
          <a:solidFill>
            <a:srgbClr val="34626B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557260"/>
        </a:buClr>
        <a:buSzPct val="80000"/>
        <a:buFont typeface="Arial" pitchFamily="34" charset="0"/>
        <a:buChar char="►"/>
        <a:defRPr sz="32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3291B1"/>
        </a:buClr>
        <a:buFont typeface="Wingdings" pitchFamily="2" charset="2"/>
        <a:buChar char="n"/>
        <a:defRPr sz="2800" b="1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8A9875"/>
        </a:buClr>
        <a:buSzPct val="150000"/>
        <a:buFont typeface="Arial" pitchFamily="34" charset="0"/>
        <a:buChar char="●"/>
        <a:defRPr sz="2400" b="1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20D717"/>
        </a:buClr>
        <a:buFont typeface="Arial" pitchFamily="34" charset="0"/>
        <a:buChar char="●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Font typeface="Arial" charset="0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Font typeface="Arial" charset="0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Font typeface="Arial" charset="0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Font typeface="Arial" charset="0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xcel_97-2003_Worksheet1.xls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4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.png"/><Relationship Id="rId4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3" Type="http://schemas.openxmlformats.org/officeDocument/2006/relationships/image" Target="../media/image16.jpeg"/><Relationship Id="rId7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7.jpeg"/><Relationship Id="rId11" Type="http://schemas.openxmlformats.org/officeDocument/2006/relationships/image" Target="../media/image4.png"/><Relationship Id="rId5" Type="http://schemas.openxmlformats.org/officeDocument/2006/relationships/image" Target="../media/image15.png"/><Relationship Id="rId10" Type="http://schemas.openxmlformats.org/officeDocument/2006/relationships/oleObject" Target="../embeddings/oleObject4.bin"/><Relationship Id="rId4" Type="http://schemas.openxmlformats.org/officeDocument/2006/relationships/oleObject" Target="../embeddings/oleObject1.bin"/><Relationship Id="rId9" Type="http://schemas.openxmlformats.org/officeDocument/2006/relationships/image" Target="../media/image18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.bin"/><Relationship Id="rId3" Type="http://schemas.openxmlformats.org/officeDocument/2006/relationships/image" Target="../media/image16.jpeg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7.jpeg"/><Relationship Id="rId5" Type="http://schemas.openxmlformats.org/officeDocument/2006/relationships/image" Target="../media/image15.png"/><Relationship Id="rId4" Type="http://schemas.openxmlformats.org/officeDocument/2006/relationships/oleObject" Target="../embeddings/oleObject5.bin"/><Relationship Id="rId9" Type="http://schemas.openxmlformats.org/officeDocument/2006/relationships/image" Target="../media/image19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.bin"/><Relationship Id="rId3" Type="http://schemas.openxmlformats.org/officeDocument/2006/relationships/notesSlide" Target="../notesSlides/notesSlide6.xml"/><Relationship Id="rId7" Type="http://schemas.openxmlformats.org/officeDocument/2006/relationships/image" Target="../media/image17.jpeg"/><Relationship Id="rId12" Type="http://schemas.openxmlformats.org/officeDocument/2006/relationships/image" Target="../media/image4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5.png"/><Relationship Id="rId11" Type="http://schemas.openxmlformats.org/officeDocument/2006/relationships/image" Target="../media/image22.jpeg"/><Relationship Id="rId5" Type="http://schemas.openxmlformats.org/officeDocument/2006/relationships/oleObject" Target="../embeddings/oleObject7.bin"/><Relationship Id="rId10" Type="http://schemas.openxmlformats.org/officeDocument/2006/relationships/image" Target="../media/image21.jpeg"/><Relationship Id="rId4" Type="http://schemas.openxmlformats.org/officeDocument/2006/relationships/image" Target="../media/image16.jpeg"/><Relationship Id="rId9" Type="http://schemas.openxmlformats.org/officeDocument/2006/relationships/image" Target="../media/image2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4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jpeg"/><Relationship Id="rId3" Type="http://schemas.openxmlformats.org/officeDocument/2006/relationships/slideLayout" Target="../slideLayouts/slideLayout4.xml"/><Relationship Id="rId7" Type="http://schemas.openxmlformats.org/officeDocument/2006/relationships/image" Target="../media/image33.png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notesSlide" Target="../notesSlides/notesSlide13.xml"/><Relationship Id="rId9" Type="http://schemas.openxmlformats.org/officeDocument/2006/relationships/image" Target="../media/image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mailto:Steve.cross@okstate.edu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jpeg"/><Relationship Id="rId5" Type="http://schemas.openxmlformats.org/officeDocument/2006/relationships/chart" Target="../charts/chart1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799" y="1587500"/>
            <a:ext cx="8077201" cy="1470025"/>
          </a:xfrm>
        </p:spPr>
        <p:txBody>
          <a:bodyPr/>
          <a:lstStyle/>
          <a:p>
            <a:pPr algn="ctr" eaLnBrk="1" hangingPunct="1"/>
            <a:r>
              <a:rPr lang="en-US" altLang="en-US" sz="3600" dirty="0" smtClean="0"/>
              <a:t>Keys to a Successful  In-Place Recycling Project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95250" y="3581400"/>
            <a:ext cx="8686800" cy="2933699"/>
          </a:xfrm>
        </p:spPr>
        <p:txBody>
          <a:bodyPr/>
          <a:lstStyle/>
          <a:p>
            <a:pPr eaLnBrk="1" hangingPunct="1"/>
            <a:r>
              <a:rPr lang="en-US" altLang="en-US" sz="2800" dirty="0" smtClean="0">
                <a:solidFill>
                  <a:schemeClr val="accent1">
                    <a:lumMod val="25000"/>
                  </a:schemeClr>
                </a:solidFill>
              </a:rPr>
              <a:t>May 23, 2017</a:t>
            </a:r>
          </a:p>
          <a:p>
            <a:pPr eaLnBrk="1" hangingPunct="1"/>
            <a:r>
              <a:rPr lang="en-US" altLang="en-US" sz="2800" dirty="0" smtClean="0">
                <a:solidFill>
                  <a:schemeClr val="accent1">
                    <a:lumMod val="25000"/>
                  </a:schemeClr>
                </a:solidFill>
              </a:rPr>
              <a:t>Albertville, Minnesota</a:t>
            </a:r>
          </a:p>
          <a:p>
            <a:pPr eaLnBrk="1" hangingPunct="1"/>
            <a:endParaRPr lang="en-US" altLang="en-US" sz="2400" dirty="0" smtClean="0"/>
          </a:p>
          <a:p>
            <a:pPr eaLnBrk="1" hangingPunct="1"/>
            <a:r>
              <a:rPr lang="en-US" altLang="en-US" sz="2400" dirty="0" smtClean="0"/>
              <a:t>Stephen A. Cross, PhD, PE</a:t>
            </a:r>
          </a:p>
          <a:p>
            <a:pPr eaLnBrk="1" hangingPunct="1"/>
            <a:r>
              <a:rPr lang="en-US" altLang="en-US" sz="2400" dirty="0" smtClean="0"/>
              <a:t>ARRA Technical Director</a:t>
            </a:r>
          </a:p>
          <a:p>
            <a:pPr eaLnBrk="1" hangingPunct="1"/>
            <a:r>
              <a:rPr lang="en-US" altLang="en-US" sz="2400" dirty="0" smtClean="0"/>
              <a:t>Professor, Oklahoma State University</a:t>
            </a:r>
          </a:p>
          <a:p>
            <a:pPr algn="r" eaLnBrk="1" hangingPunct="1"/>
            <a:endParaRPr lang="en-US" altLang="en-US" dirty="0" smtClean="0"/>
          </a:p>
        </p:txBody>
      </p:sp>
      <p:pic>
        <p:nvPicPr>
          <p:cNvPr id="4" name="Picture 4" descr="arra_logo_trans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839075" y="6248400"/>
            <a:ext cx="10668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057275" y="304800"/>
            <a:ext cx="7315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chemeClr val="accent1">
                    <a:lumMod val="25000"/>
                  </a:schemeClr>
                </a:solidFill>
              </a:rPr>
              <a:t>NRRA Workshop</a:t>
            </a:r>
            <a:endParaRPr lang="en-US" sz="3600" b="1" dirty="0">
              <a:solidFill>
                <a:schemeClr val="accent1">
                  <a:lumMod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963583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4000" dirty="0" smtClean="0">
                <a:latin typeface="Calibri" pitchFamily="34" charset="0"/>
              </a:rPr>
              <a:t>Advantages of In-Place </a:t>
            </a:r>
            <a:br>
              <a:rPr lang="en-US" altLang="en-US" sz="4000" dirty="0" smtClean="0">
                <a:latin typeface="Calibri" pitchFamily="34" charset="0"/>
              </a:rPr>
            </a:br>
            <a:r>
              <a:rPr lang="en-US" altLang="en-US" sz="4000" dirty="0" smtClean="0">
                <a:latin typeface="Calibri" pitchFamily="34" charset="0"/>
              </a:rPr>
              <a:t>Pavement Recycling </a:t>
            </a:r>
          </a:p>
        </p:txBody>
      </p:sp>
      <p:sp>
        <p:nvSpPr>
          <p:cNvPr id="19459" name="Rectangle 3"/>
          <p:cNvSpPr>
            <a:spLocks noGrp="1"/>
          </p:cNvSpPr>
          <p:nvPr>
            <p:ph type="body" idx="4294967295"/>
          </p:nvPr>
        </p:nvSpPr>
        <p:spPr>
          <a:xfrm>
            <a:off x="409575" y="1533525"/>
            <a:ext cx="8610600" cy="4743450"/>
          </a:xfrm>
        </p:spPr>
        <p:txBody>
          <a:bodyPr/>
          <a:lstStyle/>
          <a:p>
            <a:pPr eaLnBrk="1" hangingPunct="1"/>
            <a:r>
              <a:rPr lang="en-US" altLang="en-US" sz="2800" dirty="0" smtClean="0"/>
              <a:t>Conserves Energy and Natural Resources</a:t>
            </a:r>
          </a:p>
          <a:p>
            <a:pPr eaLnBrk="1" hangingPunct="1"/>
            <a:r>
              <a:rPr lang="en-US" altLang="en-US" sz="2800" dirty="0" smtClean="0"/>
              <a:t>Reduces Construction Truck Traffic </a:t>
            </a:r>
          </a:p>
          <a:p>
            <a:pPr eaLnBrk="1" hangingPunct="1"/>
            <a:r>
              <a:rPr lang="en-US" altLang="en-US" sz="2800" dirty="0" smtClean="0"/>
              <a:t>Improves Mix Characteristics - </a:t>
            </a:r>
            <a:r>
              <a:rPr lang="en-US" altLang="en-US" sz="2800" dirty="0" smtClean="0">
                <a:solidFill>
                  <a:schemeClr val="tx2"/>
                </a:solidFill>
              </a:rPr>
              <a:t>Some of Our Best Aggregates are In-place</a:t>
            </a:r>
          </a:p>
          <a:p>
            <a:pPr eaLnBrk="1" hangingPunct="1"/>
            <a:r>
              <a:rPr lang="en-US" altLang="en-US" sz="2800" dirty="0" smtClean="0"/>
              <a:t>Cracking Eliminated/Reduced</a:t>
            </a:r>
          </a:p>
          <a:p>
            <a:pPr eaLnBrk="1" hangingPunct="1"/>
            <a:r>
              <a:rPr lang="en-US" altLang="en-US" sz="2800" dirty="0" smtClean="0"/>
              <a:t>May Be Performed Under Traffic</a:t>
            </a:r>
          </a:p>
          <a:p>
            <a:pPr eaLnBrk="1" hangingPunct="1"/>
            <a:r>
              <a:rPr lang="en-US" altLang="en-US" sz="2800" dirty="0" smtClean="0"/>
              <a:t>Saves Construction Time and Reduces User Delays</a:t>
            </a:r>
          </a:p>
          <a:p>
            <a:pPr eaLnBrk="1" hangingPunct="1"/>
            <a:r>
              <a:rPr lang="en-US" altLang="en-US" sz="2800" dirty="0" smtClean="0"/>
              <a:t>Cost </a:t>
            </a:r>
            <a:r>
              <a:rPr lang="en-US" altLang="en-US" sz="2800" dirty="0"/>
              <a:t>Effective - </a:t>
            </a:r>
            <a:r>
              <a:rPr lang="en-US" altLang="en-US" sz="2800" dirty="0" smtClean="0"/>
              <a:t>10</a:t>
            </a:r>
            <a:r>
              <a:rPr lang="en-US" altLang="en-US" sz="2800" dirty="0" smtClean="0">
                <a:solidFill>
                  <a:schemeClr val="tx2"/>
                </a:solidFill>
              </a:rPr>
              <a:t>% </a:t>
            </a:r>
            <a:r>
              <a:rPr lang="en-US" altLang="en-US" sz="2800" dirty="0">
                <a:solidFill>
                  <a:schemeClr val="tx2"/>
                </a:solidFill>
              </a:rPr>
              <a:t>to 50% Cost Savings Over Traditional Methods </a:t>
            </a:r>
          </a:p>
          <a:p>
            <a:pPr eaLnBrk="1" hangingPunct="1"/>
            <a:endParaRPr lang="en-US" altLang="en-US" sz="2800" dirty="0" smtClean="0">
              <a:solidFill>
                <a:schemeClr val="tx2"/>
              </a:solidFill>
            </a:endParaRPr>
          </a:p>
          <a:p>
            <a:pPr>
              <a:lnSpc>
                <a:spcPct val="90000"/>
              </a:lnSpc>
            </a:pPr>
            <a:endParaRPr lang="en-US" altLang="en-US" sz="2200" dirty="0" smtClean="0">
              <a:solidFill>
                <a:schemeClr val="tx2"/>
              </a:solidFill>
              <a:latin typeface="Calibri" pitchFamily="34" charset="0"/>
            </a:endParaRPr>
          </a:p>
        </p:txBody>
      </p:sp>
      <p:pic>
        <p:nvPicPr>
          <p:cNvPr id="4" name="Picture 3" descr="arra_logo_trans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53400" y="6308438"/>
            <a:ext cx="704442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99187757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7" descr="Image05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3690"/>
          <a:stretch>
            <a:fillRect/>
          </a:stretch>
        </p:blipFill>
        <p:spPr bwMode="auto">
          <a:xfrm>
            <a:off x="685800" y="4648200"/>
            <a:ext cx="4876800" cy="1581151"/>
          </a:xfrm>
          <a:prstGeom prst="rect">
            <a:avLst/>
          </a:prstGeom>
          <a:noFill/>
          <a:ln w="25400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9939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52400"/>
            <a:ext cx="9144000" cy="1230313"/>
          </a:xfrm>
        </p:spPr>
        <p:txBody>
          <a:bodyPr/>
          <a:lstStyle/>
          <a:p>
            <a:pPr algn="ctr" eaLnBrk="1" hangingPunct="1"/>
            <a:r>
              <a:rPr lang="en-US" altLang="en-US" sz="3600" dirty="0" smtClean="0"/>
              <a:t>Keys to a Successful In-place Recycling Project</a:t>
            </a:r>
          </a:p>
        </p:txBody>
      </p:sp>
      <p:sp>
        <p:nvSpPr>
          <p:cNvPr id="1710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2108200"/>
            <a:ext cx="8534400" cy="3911600"/>
          </a:xfrm>
        </p:spPr>
        <p:txBody>
          <a:bodyPr/>
          <a:lstStyle/>
          <a:p>
            <a:pPr eaLnBrk="1" hangingPunct="1"/>
            <a:r>
              <a:rPr lang="en-US" altLang="en-US" sz="2800" dirty="0" smtClean="0"/>
              <a:t>Proper Site Selection – Right Method, Right Road, Right Time</a:t>
            </a:r>
            <a:endParaRPr lang="en-US" altLang="en-US" sz="1800" dirty="0" smtClean="0"/>
          </a:p>
          <a:p>
            <a:pPr eaLnBrk="1" hangingPunct="1"/>
            <a:r>
              <a:rPr lang="en-US" altLang="en-US" sz="2800" dirty="0" smtClean="0"/>
              <a:t>Good Communication and Education  </a:t>
            </a:r>
          </a:p>
          <a:p>
            <a:pPr eaLnBrk="1" hangingPunct="1"/>
            <a:r>
              <a:rPr lang="en-US" altLang="en-US" sz="2800" dirty="0" smtClean="0"/>
              <a:t>Good Specifications</a:t>
            </a:r>
          </a:p>
          <a:p>
            <a:pPr eaLnBrk="1" hangingPunct="1"/>
            <a:endParaRPr lang="en-US" altLang="en-US" sz="2800" dirty="0" smtClean="0"/>
          </a:p>
          <a:p>
            <a:pPr eaLnBrk="1" hangingPunct="1"/>
            <a:endParaRPr lang="en-US" altLang="en-US" dirty="0" smtClean="0"/>
          </a:p>
        </p:txBody>
      </p:sp>
      <p:pic>
        <p:nvPicPr>
          <p:cNvPr id="4098" name="Picture 2" descr="C:\Users\CIVE Administration\Pictures\ARRA Photos\HIR\Dustrol\Taber &amp; Rockhill K-16 Wheaton 001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54700" y="3898901"/>
            <a:ext cx="2425699" cy="2425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arra_logo_trans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80399" y="6427500"/>
            <a:ext cx="704442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1606855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10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10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10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710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10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10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1011" grpId="0" build="p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Pavement Management</a:t>
            </a:r>
          </a:p>
        </p:txBody>
      </p:sp>
      <p:graphicFrame>
        <p:nvGraphicFramePr>
          <p:cNvPr id="1026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56659171"/>
              </p:ext>
            </p:extLst>
          </p:nvPr>
        </p:nvGraphicFramePr>
        <p:xfrm>
          <a:off x="497378" y="2362265"/>
          <a:ext cx="8229600" cy="4144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36" r:id="rId3" imgW="8230313" imgH="4145639" progId="Excel.Sheet.8">
                  <p:embed/>
                </p:oleObj>
              </mc:Choice>
              <mc:Fallback>
                <p:oleObj r:id="rId3" imgW="8230313" imgH="4145639" progId="Excel.Sheet.8">
                  <p:embed/>
                  <p:pic>
                    <p:nvPicPr>
                      <p:cNvPr id="0" name=""/>
                      <p:cNvPicPr>
                        <a:picLocks noGrp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7378" y="2362265"/>
                        <a:ext cx="8229600" cy="41449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8" name="TextBox 4"/>
          <p:cNvSpPr txBox="1">
            <a:spLocks noChangeArrowheads="1"/>
          </p:cNvSpPr>
          <p:nvPr/>
        </p:nvSpPr>
        <p:spPr bwMode="auto">
          <a:xfrm>
            <a:off x="1752600" y="1447800"/>
            <a:ext cx="182880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</a:rPr>
              <a:t>Crack Sealing</a:t>
            </a:r>
          </a:p>
          <a:p>
            <a:r>
              <a:rPr lang="en-US" sz="2000" dirty="0" smtClean="0">
                <a:solidFill>
                  <a:srgbClr val="FF0000"/>
                </a:solidFill>
              </a:rPr>
              <a:t>Seal Coats</a:t>
            </a:r>
          </a:p>
          <a:p>
            <a:r>
              <a:rPr lang="en-US" sz="2000" dirty="0" smtClean="0">
                <a:solidFill>
                  <a:srgbClr val="FF0000"/>
                </a:solidFill>
              </a:rPr>
              <a:t>Slurry Seals</a:t>
            </a:r>
          </a:p>
          <a:p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1029" name="TextBox 5"/>
          <p:cNvSpPr txBox="1">
            <a:spLocks noChangeArrowheads="1"/>
          </p:cNvSpPr>
          <p:nvPr/>
        </p:nvSpPr>
        <p:spPr bwMode="auto">
          <a:xfrm>
            <a:off x="6324600" y="1981200"/>
            <a:ext cx="23622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Cold </a:t>
            </a:r>
            <a:r>
              <a:rPr lang="en-US" sz="2000" dirty="0" smtClean="0">
                <a:solidFill>
                  <a:srgbClr val="FF0000"/>
                </a:solidFill>
              </a:rPr>
              <a:t> Recycling</a:t>
            </a:r>
          </a:p>
          <a:p>
            <a:r>
              <a:rPr lang="en-US" sz="2000" dirty="0" smtClean="0">
                <a:solidFill>
                  <a:srgbClr val="FF0000"/>
                </a:solidFill>
              </a:rPr>
              <a:t>(CIR &amp; CCPR)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1030" name="TextBox 6"/>
          <p:cNvSpPr txBox="1">
            <a:spLocks noChangeArrowheads="1"/>
          </p:cNvSpPr>
          <p:nvPr/>
        </p:nvSpPr>
        <p:spPr bwMode="auto">
          <a:xfrm>
            <a:off x="7003472" y="2916384"/>
            <a:ext cx="2140528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</a:rPr>
              <a:t>Full Depth</a:t>
            </a:r>
          </a:p>
          <a:p>
            <a:r>
              <a:rPr lang="en-US" sz="2000" dirty="0" smtClean="0">
                <a:solidFill>
                  <a:srgbClr val="FF0000"/>
                </a:solidFill>
              </a:rPr>
              <a:t>Reclamation (FDR)</a:t>
            </a:r>
            <a:endParaRPr lang="en-US" sz="2400" dirty="0">
              <a:solidFill>
                <a:srgbClr val="FF0000"/>
              </a:solidFill>
            </a:endParaRPr>
          </a:p>
        </p:txBody>
      </p:sp>
      <p:cxnSp>
        <p:nvCxnSpPr>
          <p:cNvPr id="1031" name="Straight Arrow Connector 8"/>
          <p:cNvCxnSpPr>
            <a:cxnSpLocks noChangeShapeType="1"/>
          </p:cNvCxnSpPr>
          <p:nvPr/>
        </p:nvCxnSpPr>
        <p:spPr bwMode="auto">
          <a:xfrm>
            <a:off x="2895600" y="2476500"/>
            <a:ext cx="0" cy="294739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1032" name="Straight Arrow Connector 12"/>
          <p:cNvCxnSpPr>
            <a:cxnSpLocks noChangeShapeType="1"/>
            <a:stCxn id="1029" idx="1"/>
          </p:cNvCxnSpPr>
          <p:nvPr/>
        </p:nvCxnSpPr>
        <p:spPr bwMode="auto">
          <a:xfrm flipH="1">
            <a:off x="5486400" y="2335143"/>
            <a:ext cx="838200" cy="830333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sp>
        <p:nvSpPr>
          <p:cNvPr id="1033" name="TextBox 10"/>
          <p:cNvSpPr txBox="1">
            <a:spLocks noChangeArrowheads="1"/>
          </p:cNvSpPr>
          <p:nvPr/>
        </p:nvSpPr>
        <p:spPr bwMode="auto">
          <a:xfrm>
            <a:off x="4551218" y="1524000"/>
            <a:ext cx="417714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Hot In-Place </a:t>
            </a:r>
            <a:r>
              <a:rPr lang="en-US" sz="2000" dirty="0" smtClean="0">
                <a:solidFill>
                  <a:srgbClr val="FF0000"/>
                </a:solidFill>
              </a:rPr>
              <a:t>Recycling (HIR)</a:t>
            </a:r>
            <a:endParaRPr lang="en-US" sz="2000" dirty="0">
              <a:solidFill>
                <a:srgbClr val="FF0000"/>
              </a:solidFill>
            </a:endParaRPr>
          </a:p>
        </p:txBody>
      </p:sp>
      <p:cxnSp>
        <p:nvCxnSpPr>
          <p:cNvPr id="1034" name="Straight Arrow Connector 13"/>
          <p:cNvCxnSpPr>
            <a:cxnSpLocks noChangeShapeType="1"/>
          </p:cNvCxnSpPr>
          <p:nvPr/>
        </p:nvCxnSpPr>
        <p:spPr bwMode="auto">
          <a:xfrm rot="5400000">
            <a:off x="3886200" y="1973409"/>
            <a:ext cx="990600" cy="83820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pic>
        <p:nvPicPr>
          <p:cNvPr id="11" name="Picture 4" descr="arra_logo_trans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73736" y="6375400"/>
            <a:ext cx="704442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663502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752600"/>
            <a:ext cx="5638800" cy="4800600"/>
          </a:xfrm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35000"/>
              </a:spcBef>
            </a:pPr>
            <a:r>
              <a:rPr lang="en-US" altLang="en-US" dirty="0" smtClean="0"/>
              <a:t>Must Do’s </a:t>
            </a:r>
          </a:p>
          <a:p>
            <a:pPr lvl="1" eaLnBrk="1" hangingPunct="1">
              <a:spcBef>
                <a:spcPct val="35000"/>
              </a:spcBef>
            </a:pPr>
            <a:r>
              <a:rPr lang="en-US" altLang="en-US" sz="2700" dirty="0" smtClean="0"/>
              <a:t>Coring For Thickness</a:t>
            </a:r>
          </a:p>
          <a:p>
            <a:pPr lvl="1" eaLnBrk="1" hangingPunct="1">
              <a:spcBef>
                <a:spcPct val="35000"/>
              </a:spcBef>
            </a:pPr>
            <a:r>
              <a:rPr lang="en-US" altLang="en-US" sz="2700" dirty="0" smtClean="0"/>
              <a:t>Dynamic Cone Penetrometer (DCP)</a:t>
            </a:r>
          </a:p>
          <a:p>
            <a:pPr eaLnBrk="1" hangingPunct="1">
              <a:spcBef>
                <a:spcPct val="35000"/>
              </a:spcBef>
            </a:pPr>
            <a:r>
              <a:rPr lang="en-US" altLang="en-US" dirty="0" smtClean="0"/>
              <a:t>Other Useful Information</a:t>
            </a:r>
          </a:p>
          <a:p>
            <a:pPr lvl="1" eaLnBrk="1" hangingPunct="1">
              <a:spcBef>
                <a:spcPct val="35000"/>
              </a:spcBef>
            </a:pPr>
            <a:r>
              <a:rPr lang="en-US" altLang="en-US" sz="2700" dirty="0" smtClean="0"/>
              <a:t>Ground Penetrating Radar</a:t>
            </a:r>
          </a:p>
          <a:p>
            <a:pPr lvl="1" eaLnBrk="1" hangingPunct="1">
              <a:spcBef>
                <a:spcPct val="35000"/>
              </a:spcBef>
            </a:pPr>
            <a:r>
              <a:rPr lang="en-US" altLang="en-US" sz="2700" dirty="0" smtClean="0"/>
              <a:t>FWD: Full and Hand</a:t>
            </a:r>
          </a:p>
          <a:p>
            <a:pPr eaLnBrk="1" hangingPunct="1">
              <a:spcBef>
                <a:spcPct val="35000"/>
              </a:spcBef>
              <a:buFont typeface="Wingdings" pitchFamily="2" charset="2"/>
              <a:buNone/>
            </a:pPr>
            <a:endParaRPr lang="en-US" altLang="en-US" dirty="0" smtClean="0">
              <a:solidFill>
                <a:srgbClr val="FFFF00"/>
              </a:solidFill>
            </a:endParaRPr>
          </a:p>
        </p:txBody>
      </p:sp>
      <p:pic>
        <p:nvPicPr>
          <p:cNvPr id="55299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19800" y="4565073"/>
            <a:ext cx="2876550" cy="2133600"/>
          </a:xfrm>
          <a:prstGeom prst="rect">
            <a:avLst/>
          </a:prstGeom>
          <a:noFill/>
          <a:ln w="25400">
            <a:solidFill>
              <a:schemeClr val="bg2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55300" name="Title 1"/>
          <p:cNvSpPr>
            <a:spLocks noGrp="1"/>
          </p:cNvSpPr>
          <p:nvPr>
            <p:ph type="title"/>
          </p:nvPr>
        </p:nvSpPr>
        <p:spPr>
          <a:xfrm>
            <a:off x="762000" y="228600"/>
            <a:ext cx="7467600" cy="1066800"/>
          </a:xfrm>
        </p:spPr>
        <p:txBody>
          <a:bodyPr/>
          <a:lstStyle/>
          <a:p>
            <a:pPr eaLnBrk="1" hangingPunct="1"/>
            <a:r>
              <a:rPr lang="en-US" altLang="en-US" sz="4000" dirty="0" smtClean="0"/>
              <a:t>Sampling of In-place Materials &amp; Conditions</a:t>
            </a:r>
          </a:p>
        </p:txBody>
      </p:sp>
    </p:spTree>
    <p:extLst>
      <p:ext uri="{BB962C8B-B14F-4D97-AF65-F5344CB8AC3E}">
        <p14:creationId xmlns:p14="http://schemas.microsoft.com/office/powerpoint/2010/main" val="333246853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381000"/>
            <a:ext cx="7696200" cy="609600"/>
          </a:xfrm>
          <a:noFill/>
        </p:spPr>
        <p:txBody>
          <a:bodyPr/>
          <a:lstStyle/>
          <a:p>
            <a:pPr algn="ctr"/>
            <a:r>
              <a:rPr lang="en-US" altLang="en-US" smtClean="0"/>
              <a:t>Hot In-Place Recycling</a:t>
            </a:r>
            <a:endParaRPr lang="en-US" altLang="en-US" sz="3500" smtClean="0"/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1485900"/>
            <a:ext cx="8153400" cy="4448175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3600" dirty="0" smtClean="0"/>
              <a:t>Three methods</a:t>
            </a:r>
          </a:p>
          <a:p>
            <a:pPr lvl="1">
              <a:lnSpc>
                <a:spcPct val="90000"/>
              </a:lnSpc>
            </a:pPr>
            <a:r>
              <a:rPr lang="en-US" altLang="en-US" sz="3200" dirty="0" smtClean="0"/>
              <a:t>Surface Recycling</a:t>
            </a:r>
          </a:p>
          <a:p>
            <a:pPr lvl="1">
              <a:lnSpc>
                <a:spcPct val="90000"/>
              </a:lnSpc>
            </a:pPr>
            <a:r>
              <a:rPr lang="en-US" altLang="en-US" sz="3200" dirty="0" smtClean="0"/>
              <a:t>Remixing – can add new aggregates or HMA</a:t>
            </a:r>
          </a:p>
          <a:p>
            <a:pPr lvl="1">
              <a:lnSpc>
                <a:spcPct val="90000"/>
              </a:lnSpc>
            </a:pPr>
            <a:r>
              <a:rPr lang="en-US" altLang="en-US" sz="3200" dirty="0" smtClean="0"/>
              <a:t>Repaving – places integral HMA overlay</a:t>
            </a:r>
          </a:p>
          <a:p>
            <a:pPr>
              <a:lnSpc>
                <a:spcPct val="90000"/>
              </a:lnSpc>
            </a:pPr>
            <a:r>
              <a:rPr lang="en-US" altLang="en-US" sz="3600" dirty="0" smtClean="0"/>
              <a:t>Typical depth: 0.6</a:t>
            </a:r>
            <a:r>
              <a:rPr lang="en-US" altLang="en-US" sz="3600" dirty="0" smtClean="0">
                <a:cs typeface="Times New Roman" pitchFamily="18" charset="0"/>
              </a:rPr>
              <a:t> to </a:t>
            </a:r>
            <a:r>
              <a:rPr lang="en-US" altLang="en-US" sz="3600" dirty="0" smtClean="0"/>
              <a:t>2.0 inches</a:t>
            </a:r>
          </a:p>
          <a:p>
            <a:pPr>
              <a:lnSpc>
                <a:spcPct val="90000"/>
              </a:lnSpc>
            </a:pPr>
            <a:r>
              <a:rPr lang="en-US" altLang="en-US" sz="3600" dirty="0" smtClean="0"/>
              <a:t>Immediate opening to traffic</a:t>
            </a:r>
          </a:p>
          <a:p>
            <a:pPr>
              <a:lnSpc>
                <a:spcPct val="90000"/>
              </a:lnSpc>
            </a:pPr>
            <a:r>
              <a:rPr lang="en-US" altLang="en-US" sz="3600" dirty="0" smtClean="0"/>
              <a:t>Applicable for all traffic levels</a:t>
            </a:r>
          </a:p>
        </p:txBody>
      </p:sp>
      <p:pic>
        <p:nvPicPr>
          <p:cNvPr id="4" name="Picture 3" descr="arra_logo_trans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53400" y="6308438"/>
            <a:ext cx="704442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19192099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HIR Project Selection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838200" y="1435100"/>
            <a:ext cx="7848600" cy="4691063"/>
          </a:xfrm>
        </p:spPr>
        <p:txBody>
          <a:bodyPr>
            <a:normAutofit/>
          </a:bodyPr>
          <a:lstStyle/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400" dirty="0" smtClean="0"/>
              <a:t>Projects with excess base failures, full depth PCC patches may require an alternative treatment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400" dirty="0" smtClean="0"/>
              <a:t>Need 1 – 2 inch depth of HMA below the material planned for treatment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400" dirty="0" smtClean="0"/>
              <a:t>Stripping below surface may cause problems during compaction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400" dirty="0" smtClean="0"/>
              <a:t>Excess existing chip seals may pose problems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2400" dirty="0" smtClean="0"/>
              <a:t>No geotextiles/geosynthetics within 1 inch of treatment depth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2400" dirty="0" smtClean="0"/>
              <a:t>High production rates: </a:t>
            </a:r>
            <a:r>
              <a:rPr lang="en-US" sz="2400" dirty="0"/>
              <a:t>1.5 to 3 lane </a:t>
            </a:r>
            <a:r>
              <a:rPr lang="en-US" sz="2400" dirty="0" smtClean="0"/>
              <a:t>miles/day</a:t>
            </a:r>
            <a:endParaRPr lang="en-US" sz="2400" dirty="0"/>
          </a:p>
          <a:p>
            <a:pPr marL="342900" indent="-342900">
              <a:buFont typeface="Wingdings" panose="05000000000000000000" pitchFamily="2" charset="2"/>
              <a:buChar char="q"/>
            </a:pPr>
            <a:endParaRPr lang="en-US" sz="2400" dirty="0" smtClean="0"/>
          </a:p>
          <a:p>
            <a:endParaRPr lang="en-US" sz="2000" dirty="0" smtClean="0"/>
          </a:p>
        </p:txBody>
      </p:sp>
      <p:pic>
        <p:nvPicPr>
          <p:cNvPr id="5" name="Picture 4" descr="arra_logo_trans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53400" y="6308438"/>
            <a:ext cx="704442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080413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2705" y="1524000"/>
            <a:ext cx="8383641" cy="5060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>
          <a:xfrm>
            <a:off x="609600" y="228600"/>
            <a:ext cx="830674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/>
              <a:t>CHAPTER 8 PRINCIPALS OF DESIGN FOR PAVEMENT REHABILITATION WITH FLRXIBLE OVERLAYS.” 2017 Pavement Design Manual. Colorado Department of Transportation, Denver, CO, 2017.</a:t>
            </a:r>
          </a:p>
        </p:txBody>
      </p:sp>
    </p:spTree>
    <p:extLst>
      <p:ext uri="{BB962C8B-B14F-4D97-AF65-F5344CB8AC3E}">
        <p14:creationId xmlns:p14="http://schemas.microsoft.com/office/powerpoint/2010/main" val="62374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Types of Cold Recycling</a:t>
            </a:r>
          </a:p>
        </p:txBody>
      </p:sp>
      <p:sp>
        <p:nvSpPr>
          <p:cNvPr id="46083" name="Rectangle 4"/>
          <p:cNvSpPr>
            <a:spLocks noGrp="1" noChangeArrowheads="1"/>
          </p:cNvSpPr>
          <p:nvPr>
            <p:ph sz="half" idx="1"/>
          </p:nvPr>
        </p:nvSpPr>
        <p:spPr>
          <a:xfrm>
            <a:off x="1066800" y="4343400"/>
            <a:ext cx="3733800" cy="1782763"/>
          </a:xfrm>
        </p:spPr>
        <p:txBody>
          <a:bodyPr/>
          <a:lstStyle/>
          <a:p>
            <a:pPr eaLnBrk="1" hangingPunct="1"/>
            <a:r>
              <a:rPr lang="en-US" altLang="en-US" smtClean="0">
                <a:solidFill>
                  <a:schemeClr val="accent2"/>
                </a:solidFill>
              </a:rPr>
              <a:t>Cold Central Plant Recycling (CCPR)</a:t>
            </a:r>
          </a:p>
        </p:txBody>
      </p:sp>
      <p:sp>
        <p:nvSpPr>
          <p:cNvPr id="46084" name="Rectangle 5"/>
          <p:cNvSpPr>
            <a:spLocks noGrp="1" noChangeArrowheads="1"/>
          </p:cNvSpPr>
          <p:nvPr>
            <p:ph sz="half" idx="2"/>
          </p:nvPr>
        </p:nvSpPr>
        <p:spPr>
          <a:xfrm>
            <a:off x="5410200" y="1435100"/>
            <a:ext cx="3276600" cy="4691063"/>
          </a:xfrm>
        </p:spPr>
        <p:txBody>
          <a:bodyPr/>
          <a:lstStyle/>
          <a:p>
            <a:pPr eaLnBrk="1" hangingPunct="1"/>
            <a:r>
              <a:rPr lang="en-US" altLang="en-US" smtClean="0">
                <a:solidFill>
                  <a:schemeClr val="accent2"/>
                </a:solidFill>
              </a:rPr>
              <a:t>Cold In-Place Recycling (CIR)</a:t>
            </a:r>
            <a:endParaRPr lang="en-US" altLang="en-US" smtClean="0"/>
          </a:p>
        </p:txBody>
      </p:sp>
      <p:pic>
        <p:nvPicPr>
          <p:cNvPr id="46086" name="Picture 1031" descr="C:\Don Files\Photos Misc\Train Photos\P1010013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4087" y="1261616"/>
            <a:ext cx="4111625" cy="2422525"/>
          </a:xfrm>
          <a:prstGeom prst="rect">
            <a:avLst/>
          </a:prstGeom>
          <a:noFill/>
          <a:ln w="25400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Picture 7" descr="C:\Users\CIVE Administration\Pictures\ARRA Photos\CCPR\CENTRAL PLANT ROCKY FORD CO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65210" y="3200400"/>
            <a:ext cx="3883107" cy="29054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arra_logo_trans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53400" y="6308438"/>
            <a:ext cx="704442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67565571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 Project Selection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Cracked pavements with stable bases are some of the best candidates for CR</a:t>
            </a:r>
          </a:p>
          <a:p>
            <a:r>
              <a:rPr lang="en-US" dirty="0" smtClean="0"/>
              <a:t>Pavements with other than major or deep structural issues can be successfully rehabilitated with CR with a proper mix design and adequate overlay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972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Good CR Candidates</a:t>
            </a:r>
            <a:endParaRPr lang="en-US" dirty="0"/>
          </a:p>
        </p:txBody>
      </p:sp>
      <p:pic>
        <p:nvPicPr>
          <p:cNvPr id="11266" name="Picture 2" descr="C:\BARM\BARM II Final\Chapter 10 CR Project Analysis\Figure 10-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3400" y="2209800"/>
            <a:ext cx="4737100" cy="3552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10200" y="1600200"/>
            <a:ext cx="3505200" cy="2054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10200" y="4114800"/>
            <a:ext cx="3505200" cy="2500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42866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66675"/>
            <a:ext cx="8458200" cy="1533525"/>
          </a:xfrm>
        </p:spPr>
        <p:txBody>
          <a:bodyPr/>
          <a:lstStyle/>
          <a:p>
            <a:r>
              <a:rPr lang="en-US" altLang="en-US" sz="4800" dirty="0" smtClean="0"/>
              <a:t>Cold In-place Recycling </a:t>
            </a:r>
          </a:p>
        </p:txBody>
      </p:sp>
      <p:grpSp>
        <p:nvGrpSpPr>
          <p:cNvPr id="45059" name="Group 3"/>
          <p:cNvGrpSpPr>
            <a:grpSpLocks/>
          </p:cNvGrpSpPr>
          <p:nvPr/>
        </p:nvGrpSpPr>
        <p:grpSpPr bwMode="auto">
          <a:xfrm>
            <a:off x="2971800" y="1828800"/>
            <a:ext cx="1700213" cy="4114800"/>
            <a:chOff x="336" y="1248"/>
            <a:chExt cx="1958" cy="2592"/>
          </a:xfrm>
        </p:grpSpPr>
        <p:sp>
          <p:nvSpPr>
            <p:cNvPr id="45088" name="Text Box 4" descr="Granite"/>
            <p:cNvSpPr txBox="1">
              <a:spLocks noChangeArrowheads="1"/>
            </p:cNvSpPr>
            <p:nvPr/>
          </p:nvSpPr>
          <p:spPr bwMode="auto">
            <a:xfrm>
              <a:off x="336" y="1824"/>
              <a:ext cx="1958" cy="864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 w="25400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defRPr sz="4600">
                  <a:solidFill>
                    <a:srgbClr val="FFFF00"/>
                  </a:solidFill>
                  <a:latin typeface="Arial" charset="0"/>
                  <a:ea typeface="Geneva" pitchFamily="-112" charset="-128"/>
                </a:defRPr>
              </a:lvl1pPr>
              <a:lvl2pPr marL="742950" indent="-285750">
                <a:defRPr sz="4600">
                  <a:solidFill>
                    <a:srgbClr val="FFFF00"/>
                  </a:solidFill>
                  <a:latin typeface="Arial" charset="0"/>
                  <a:ea typeface="Geneva" pitchFamily="-112" charset="-128"/>
                </a:defRPr>
              </a:lvl2pPr>
              <a:lvl3pPr marL="1143000" indent="-228600">
                <a:defRPr sz="4600">
                  <a:solidFill>
                    <a:srgbClr val="FFFF00"/>
                  </a:solidFill>
                  <a:latin typeface="Arial" charset="0"/>
                  <a:ea typeface="Geneva" pitchFamily="-112" charset="-128"/>
                </a:defRPr>
              </a:lvl3pPr>
              <a:lvl4pPr marL="1600200" indent="-228600">
                <a:defRPr sz="4600">
                  <a:solidFill>
                    <a:srgbClr val="FFFF00"/>
                  </a:solidFill>
                  <a:latin typeface="Arial" charset="0"/>
                  <a:ea typeface="Geneva" pitchFamily="-112" charset="-128"/>
                </a:defRPr>
              </a:lvl4pPr>
              <a:lvl5pPr marL="2057400" indent="-228600">
                <a:defRPr sz="4600">
                  <a:solidFill>
                    <a:srgbClr val="FFFF00"/>
                  </a:solidFill>
                  <a:latin typeface="Arial" charset="0"/>
                  <a:ea typeface="Geneva" pitchFamily="-112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600">
                  <a:solidFill>
                    <a:srgbClr val="FFFF00"/>
                  </a:solidFill>
                  <a:latin typeface="Arial" charset="0"/>
                  <a:ea typeface="Geneva" pitchFamily="-112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600">
                  <a:solidFill>
                    <a:srgbClr val="FFFF00"/>
                  </a:solidFill>
                  <a:latin typeface="Arial" charset="0"/>
                  <a:ea typeface="Geneva" pitchFamily="-112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600">
                  <a:solidFill>
                    <a:srgbClr val="FFFF00"/>
                  </a:solidFill>
                  <a:latin typeface="Arial" charset="0"/>
                  <a:ea typeface="Geneva" pitchFamily="-112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600">
                  <a:solidFill>
                    <a:srgbClr val="FFFF00"/>
                  </a:solidFill>
                  <a:latin typeface="Arial" charset="0"/>
                  <a:ea typeface="Geneva" pitchFamily="-112" charset="-128"/>
                </a:defRPr>
              </a:lvl9pPr>
            </a:lstStyle>
            <a:p>
              <a:pPr eaLnBrk="1" hangingPunct="1"/>
              <a:endParaRPr lang="en-US" altLang="en-US" sz="2400">
                <a:solidFill>
                  <a:schemeClr val="tx1"/>
                </a:solidFill>
                <a:latin typeface="Times New Roman" pitchFamily="18" charset="0"/>
              </a:endParaRPr>
            </a:p>
            <a:p>
              <a:pPr eaLnBrk="1" hangingPunct="1"/>
              <a:endParaRPr lang="en-US" altLang="en-US" sz="240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graphicFrame>
          <p:nvGraphicFramePr>
            <p:cNvPr id="45089" name="Object 5"/>
            <p:cNvGraphicFramePr>
              <a:graphicFrameLocks/>
            </p:cNvGraphicFramePr>
            <p:nvPr/>
          </p:nvGraphicFramePr>
          <p:xfrm>
            <a:off x="351" y="1248"/>
            <a:ext cx="1941" cy="57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10" name="Photo Editor Photo" r:id="rId4" imgW="11019048" imgH="6752381" progId="MSPhotoEd.3">
                    <p:embed/>
                  </p:oleObj>
                </mc:Choice>
                <mc:Fallback>
                  <p:oleObj name="Photo Editor Photo" r:id="rId4" imgW="11019048" imgH="6752381" progId="MSPhotoEd.3">
                    <p:embed/>
                    <p:pic>
                      <p:nvPicPr>
                        <p:cNvPr id="0" name=""/>
                        <p:cNvPicPr>
                          <a:picLocks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 t="58501" b="22615"/>
                        <a:stretch>
                          <a:fillRect/>
                        </a:stretch>
                      </p:blipFill>
                      <p:spPr bwMode="auto">
                        <a:xfrm>
                          <a:off x="351" y="1248"/>
                          <a:ext cx="1941" cy="576"/>
                        </a:xfrm>
                        <a:prstGeom prst="rect">
                          <a:avLst/>
                        </a:prstGeom>
                        <a:noFill/>
                        <a:ln w="25400">
                          <a:solidFill>
                            <a:schemeClr val="bg2"/>
                          </a:solidFill>
                          <a:miter lim="800000"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5090" name="Text Box 6" descr="Cork"/>
            <p:cNvSpPr txBox="1">
              <a:spLocks noChangeArrowheads="1"/>
            </p:cNvSpPr>
            <p:nvPr/>
          </p:nvSpPr>
          <p:spPr bwMode="auto">
            <a:xfrm>
              <a:off x="336" y="2688"/>
              <a:ext cx="1958" cy="1152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 w="25400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defRPr sz="4600">
                  <a:solidFill>
                    <a:srgbClr val="FFFF00"/>
                  </a:solidFill>
                  <a:latin typeface="Arial" charset="0"/>
                  <a:ea typeface="Geneva" pitchFamily="-112" charset="-128"/>
                </a:defRPr>
              </a:lvl1pPr>
              <a:lvl2pPr marL="742950" indent="-285750">
                <a:defRPr sz="4600">
                  <a:solidFill>
                    <a:srgbClr val="FFFF00"/>
                  </a:solidFill>
                  <a:latin typeface="Arial" charset="0"/>
                  <a:ea typeface="Geneva" pitchFamily="-112" charset="-128"/>
                </a:defRPr>
              </a:lvl2pPr>
              <a:lvl3pPr marL="1143000" indent="-228600">
                <a:defRPr sz="4600">
                  <a:solidFill>
                    <a:srgbClr val="FFFF00"/>
                  </a:solidFill>
                  <a:latin typeface="Arial" charset="0"/>
                  <a:ea typeface="Geneva" pitchFamily="-112" charset="-128"/>
                </a:defRPr>
              </a:lvl3pPr>
              <a:lvl4pPr marL="1600200" indent="-228600">
                <a:defRPr sz="4600">
                  <a:solidFill>
                    <a:srgbClr val="FFFF00"/>
                  </a:solidFill>
                  <a:latin typeface="Arial" charset="0"/>
                  <a:ea typeface="Geneva" pitchFamily="-112" charset="-128"/>
                </a:defRPr>
              </a:lvl4pPr>
              <a:lvl5pPr marL="2057400" indent="-228600">
                <a:defRPr sz="4600">
                  <a:solidFill>
                    <a:srgbClr val="FFFF00"/>
                  </a:solidFill>
                  <a:latin typeface="Arial" charset="0"/>
                  <a:ea typeface="Geneva" pitchFamily="-112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600">
                  <a:solidFill>
                    <a:srgbClr val="FFFF00"/>
                  </a:solidFill>
                  <a:latin typeface="Arial" charset="0"/>
                  <a:ea typeface="Geneva" pitchFamily="-112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600">
                  <a:solidFill>
                    <a:srgbClr val="FFFF00"/>
                  </a:solidFill>
                  <a:latin typeface="Arial" charset="0"/>
                  <a:ea typeface="Geneva" pitchFamily="-112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600">
                  <a:solidFill>
                    <a:srgbClr val="FFFF00"/>
                  </a:solidFill>
                  <a:latin typeface="Arial" charset="0"/>
                  <a:ea typeface="Geneva" pitchFamily="-112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600">
                  <a:solidFill>
                    <a:srgbClr val="FFFF00"/>
                  </a:solidFill>
                  <a:latin typeface="Arial" charset="0"/>
                  <a:ea typeface="Geneva" pitchFamily="-112" charset="-128"/>
                </a:defRPr>
              </a:lvl9pPr>
            </a:lstStyle>
            <a:p>
              <a:pPr eaLnBrk="1" hangingPunct="1"/>
              <a:endParaRPr lang="en-US" altLang="en-US" sz="2400">
                <a:solidFill>
                  <a:schemeClr val="bg2"/>
                </a:solidFill>
                <a:latin typeface="Times New Roman" pitchFamily="18" charset="0"/>
              </a:endParaRPr>
            </a:p>
            <a:p>
              <a:pPr eaLnBrk="1" hangingPunct="1"/>
              <a:endParaRPr lang="en-US" altLang="en-US" sz="2400">
                <a:solidFill>
                  <a:schemeClr val="bg2"/>
                </a:solidFill>
                <a:latin typeface="Times New Roman" pitchFamily="18" charset="0"/>
              </a:endParaRPr>
            </a:p>
            <a:p>
              <a:pPr eaLnBrk="1" hangingPunct="1"/>
              <a:endParaRPr lang="en-US" altLang="en-US" sz="2400">
                <a:solidFill>
                  <a:schemeClr val="bg2"/>
                </a:solidFill>
                <a:latin typeface="Times New Roman" pitchFamily="18" charset="0"/>
              </a:endParaRPr>
            </a:p>
            <a:p>
              <a:pPr eaLnBrk="1" hangingPunct="1"/>
              <a:endParaRPr lang="en-US" altLang="en-US" sz="2400">
                <a:solidFill>
                  <a:schemeClr val="bg2"/>
                </a:solidFill>
                <a:latin typeface="Times New Roman" pitchFamily="18" charset="0"/>
              </a:endParaRPr>
            </a:p>
            <a:p>
              <a:pPr eaLnBrk="1" hangingPunct="1"/>
              <a:endParaRPr lang="en-US" altLang="en-US" sz="2400">
                <a:solidFill>
                  <a:schemeClr val="bg2"/>
                </a:solidFill>
                <a:latin typeface="Times New Roman" pitchFamily="18" charset="0"/>
              </a:endParaRPr>
            </a:p>
          </p:txBody>
        </p:sp>
      </p:grpSp>
      <p:grpSp>
        <p:nvGrpSpPr>
          <p:cNvPr id="45060" name="Group 7"/>
          <p:cNvGrpSpPr>
            <a:grpSpLocks/>
          </p:cNvGrpSpPr>
          <p:nvPr/>
        </p:nvGrpSpPr>
        <p:grpSpPr bwMode="auto">
          <a:xfrm>
            <a:off x="4724400" y="1828800"/>
            <a:ext cx="312738" cy="4038600"/>
            <a:chOff x="2016" y="1200"/>
            <a:chExt cx="197" cy="2544"/>
          </a:xfrm>
        </p:grpSpPr>
        <p:sp>
          <p:nvSpPr>
            <p:cNvPr id="45082" name="Line 8"/>
            <p:cNvSpPr>
              <a:spLocks noChangeShapeType="1"/>
            </p:cNvSpPr>
            <p:nvPr/>
          </p:nvSpPr>
          <p:spPr bwMode="auto">
            <a:xfrm>
              <a:off x="2042" y="2640"/>
              <a:ext cx="1" cy="110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5083" name="Line 9"/>
            <p:cNvSpPr>
              <a:spLocks noChangeShapeType="1"/>
            </p:cNvSpPr>
            <p:nvPr/>
          </p:nvSpPr>
          <p:spPr bwMode="auto">
            <a:xfrm>
              <a:off x="2016" y="2640"/>
              <a:ext cx="19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5084" name="Line 10"/>
            <p:cNvSpPr>
              <a:spLocks noChangeShapeType="1"/>
            </p:cNvSpPr>
            <p:nvPr/>
          </p:nvSpPr>
          <p:spPr bwMode="auto">
            <a:xfrm>
              <a:off x="2016" y="1776"/>
              <a:ext cx="197" cy="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5085" name="Line 11"/>
            <p:cNvSpPr>
              <a:spLocks noChangeShapeType="1"/>
            </p:cNvSpPr>
            <p:nvPr/>
          </p:nvSpPr>
          <p:spPr bwMode="auto">
            <a:xfrm>
              <a:off x="2042" y="1776"/>
              <a:ext cx="1" cy="86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5086" name="Line 12"/>
            <p:cNvSpPr>
              <a:spLocks noChangeShapeType="1"/>
            </p:cNvSpPr>
            <p:nvPr/>
          </p:nvSpPr>
          <p:spPr bwMode="auto">
            <a:xfrm>
              <a:off x="2016" y="1200"/>
              <a:ext cx="19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5087" name="Line 13"/>
            <p:cNvSpPr>
              <a:spLocks noChangeShapeType="1"/>
            </p:cNvSpPr>
            <p:nvPr/>
          </p:nvSpPr>
          <p:spPr bwMode="auto">
            <a:xfrm>
              <a:off x="2042" y="1200"/>
              <a:ext cx="1" cy="57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sp>
        <p:nvSpPr>
          <p:cNvPr id="45061" name="Text Box 14"/>
          <p:cNvSpPr txBox="1">
            <a:spLocks noChangeArrowheads="1"/>
          </p:cNvSpPr>
          <p:nvPr/>
        </p:nvSpPr>
        <p:spPr bwMode="auto">
          <a:xfrm>
            <a:off x="4800600" y="3276600"/>
            <a:ext cx="2006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4600">
                <a:solidFill>
                  <a:srgbClr val="FFFF00"/>
                </a:solidFill>
                <a:latin typeface="Arial" charset="0"/>
                <a:ea typeface="Geneva" pitchFamily="-112" charset="-128"/>
              </a:defRPr>
            </a:lvl1pPr>
            <a:lvl2pPr marL="742950" indent="-285750">
              <a:defRPr sz="4600">
                <a:solidFill>
                  <a:srgbClr val="FFFF00"/>
                </a:solidFill>
                <a:latin typeface="Arial" charset="0"/>
                <a:ea typeface="Geneva" pitchFamily="-112" charset="-128"/>
              </a:defRPr>
            </a:lvl2pPr>
            <a:lvl3pPr marL="1143000" indent="-228600">
              <a:defRPr sz="4600">
                <a:solidFill>
                  <a:srgbClr val="FFFF00"/>
                </a:solidFill>
                <a:latin typeface="Arial" charset="0"/>
                <a:ea typeface="Geneva" pitchFamily="-112" charset="-128"/>
              </a:defRPr>
            </a:lvl3pPr>
            <a:lvl4pPr marL="1600200" indent="-228600">
              <a:defRPr sz="4600">
                <a:solidFill>
                  <a:srgbClr val="FFFF00"/>
                </a:solidFill>
                <a:latin typeface="Arial" charset="0"/>
                <a:ea typeface="Geneva" pitchFamily="-112" charset="-128"/>
              </a:defRPr>
            </a:lvl4pPr>
            <a:lvl5pPr marL="2057400" indent="-228600">
              <a:defRPr sz="4600">
                <a:solidFill>
                  <a:srgbClr val="FFFF00"/>
                </a:solidFill>
                <a:latin typeface="Arial" charset="0"/>
                <a:ea typeface="Geneva" pitchFamily="-112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rgbClr val="FFFF00"/>
                </a:solidFill>
                <a:latin typeface="Arial" charset="0"/>
                <a:ea typeface="Geneva" pitchFamily="-112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rgbClr val="FFFF00"/>
                </a:solidFill>
                <a:latin typeface="Arial" charset="0"/>
                <a:ea typeface="Geneva" pitchFamily="-112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rgbClr val="FFFF00"/>
                </a:solidFill>
                <a:latin typeface="Arial" charset="0"/>
                <a:ea typeface="Geneva" pitchFamily="-112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rgbClr val="FFFF00"/>
                </a:solidFill>
                <a:latin typeface="Arial" charset="0"/>
                <a:ea typeface="Geneva" pitchFamily="-112" charset="-128"/>
              </a:defRPr>
            </a:lvl9pPr>
          </a:lstStyle>
          <a:p>
            <a:pPr eaLnBrk="1" hangingPunct="1"/>
            <a:r>
              <a:rPr lang="en-US" altLang="en-US" sz="2400" dirty="0">
                <a:solidFill>
                  <a:schemeClr val="tx1"/>
                </a:solidFill>
                <a:latin typeface="Times New Roman" pitchFamily="18" charset="0"/>
              </a:rPr>
              <a:t>6” Stable Base</a:t>
            </a:r>
          </a:p>
        </p:txBody>
      </p:sp>
      <p:sp>
        <p:nvSpPr>
          <p:cNvPr id="45062" name="Text Box 15"/>
          <p:cNvSpPr txBox="1">
            <a:spLocks noChangeArrowheads="1"/>
          </p:cNvSpPr>
          <p:nvPr/>
        </p:nvSpPr>
        <p:spPr bwMode="auto">
          <a:xfrm>
            <a:off x="4800600" y="4572000"/>
            <a:ext cx="17383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4600">
                <a:solidFill>
                  <a:srgbClr val="FFFF00"/>
                </a:solidFill>
                <a:latin typeface="Arial" charset="0"/>
                <a:ea typeface="Geneva" pitchFamily="-112" charset="-128"/>
              </a:defRPr>
            </a:lvl1pPr>
            <a:lvl2pPr marL="742950" indent="-285750">
              <a:defRPr sz="4600">
                <a:solidFill>
                  <a:srgbClr val="FFFF00"/>
                </a:solidFill>
                <a:latin typeface="Arial" charset="0"/>
                <a:ea typeface="Geneva" pitchFamily="-112" charset="-128"/>
              </a:defRPr>
            </a:lvl2pPr>
            <a:lvl3pPr marL="1143000" indent="-228600">
              <a:defRPr sz="4600">
                <a:solidFill>
                  <a:srgbClr val="FFFF00"/>
                </a:solidFill>
                <a:latin typeface="Arial" charset="0"/>
                <a:ea typeface="Geneva" pitchFamily="-112" charset="-128"/>
              </a:defRPr>
            </a:lvl3pPr>
            <a:lvl4pPr marL="1600200" indent="-228600">
              <a:defRPr sz="4600">
                <a:solidFill>
                  <a:srgbClr val="FFFF00"/>
                </a:solidFill>
                <a:latin typeface="Arial" charset="0"/>
                <a:ea typeface="Geneva" pitchFamily="-112" charset="-128"/>
              </a:defRPr>
            </a:lvl4pPr>
            <a:lvl5pPr marL="2057400" indent="-228600">
              <a:defRPr sz="4600">
                <a:solidFill>
                  <a:srgbClr val="FFFF00"/>
                </a:solidFill>
                <a:latin typeface="Arial" charset="0"/>
                <a:ea typeface="Geneva" pitchFamily="-112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rgbClr val="FFFF00"/>
                </a:solidFill>
                <a:latin typeface="Arial" charset="0"/>
                <a:ea typeface="Geneva" pitchFamily="-112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rgbClr val="FFFF00"/>
                </a:solidFill>
                <a:latin typeface="Arial" charset="0"/>
                <a:ea typeface="Geneva" pitchFamily="-112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rgbClr val="FFFF00"/>
                </a:solidFill>
                <a:latin typeface="Arial" charset="0"/>
                <a:ea typeface="Geneva" pitchFamily="-112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rgbClr val="FFFF00"/>
                </a:solidFill>
                <a:latin typeface="Arial" charset="0"/>
                <a:ea typeface="Geneva" pitchFamily="-112" charset="-128"/>
              </a:defRPr>
            </a:lvl9pPr>
          </a:lstStyle>
          <a:p>
            <a:pPr eaLnBrk="1" hangingPunct="1"/>
            <a:r>
              <a:rPr lang="en-US" altLang="en-US" sz="2400">
                <a:solidFill>
                  <a:schemeClr val="tx1"/>
                </a:solidFill>
                <a:latin typeface="Times New Roman" pitchFamily="18" charset="0"/>
              </a:rPr>
              <a:t>Native Soil</a:t>
            </a:r>
          </a:p>
        </p:txBody>
      </p:sp>
      <p:sp>
        <p:nvSpPr>
          <p:cNvPr id="45063" name="Text Box 16"/>
          <p:cNvSpPr txBox="1">
            <a:spLocks noChangeArrowheads="1"/>
          </p:cNvSpPr>
          <p:nvPr/>
        </p:nvSpPr>
        <p:spPr bwMode="auto">
          <a:xfrm>
            <a:off x="4800600" y="2133600"/>
            <a:ext cx="2362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4600">
                <a:solidFill>
                  <a:srgbClr val="FFFF00"/>
                </a:solidFill>
                <a:latin typeface="Arial" charset="0"/>
                <a:ea typeface="Geneva" pitchFamily="-112" charset="-128"/>
              </a:defRPr>
            </a:lvl1pPr>
            <a:lvl2pPr marL="742950" indent="-285750">
              <a:defRPr sz="4600">
                <a:solidFill>
                  <a:srgbClr val="FFFF00"/>
                </a:solidFill>
                <a:latin typeface="Arial" charset="0"/>
                <a:ea typeface="Geneva" pitchFamily="-112" charset="-128"/>
              </a:defRPr>
            </a:lvl2pPr>
            <a:lvl3pPr marL="1143000" indent="-228600">
              <a:defRPr sz="4600">
                <a:solidFill>
                  <a:srgbClr val="FFFF00"/>
                </a:solidFill>
                <a:latin typeface="Arial" charset="0"/>
                <a:ea typeface="Geneva" pitchFamily="-112" charset="-128"/>
              </a:defRPr>
            </a:lvl3pPr>
            <a:lvl4pPr marL="1600200" indent="-228600">
              <a:defRPr sz="4600">
                <a:solidFill>
                  <a:srgbClr val="FFFF00"/>
                </a:solidFill>
                <a:latin typeface="Arial" charset="0"/>
                <a:ea typeface="Geneva" pitchFamily="-112" charset="-128"/>
              </a:defRPr>
            </a:lvl4pPr>
            <a:lvl5pPr marL="2057400" indent="-228600">
              <a:defRPr sz="4600">
                <a:solidFill>
                  <a:srgbClr val="FFFF00"/>
                </a:solidFill>
                <a:latin typeface="Arial" charset="0"/>
                <a:ea typeface="Geneva" pitchFamily="-112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rgbClr val="FFFF00"/>
                </a:solidFill>
                <a:latin typeface="Arial" charset="0"/>
                <a:ea typeface="Geneva" pitchFamily="-112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rgbClr val="FFFF00"/>
                </a:solidFill>
                <a:latin typeface="Arial" charset="0"/>
                <a:ea typeface="Geneva" pitchFamily="-112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rgbClr val="FFFF00"/>
                </a:solidFill>
                <a:latin typeface="Arial" charset="0"/>
                <a:ea typeface="Geneva" pitchFamily="-112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rgbClr val="FFFF00"/>
                </a:solidFill>
                <a:latin typeface="Arial" charset="0"/>
                <a:ea typeface="Geneva" pitchFamily="-112" charset="-128"/>
              </a:defRPr>
            </a:lvl9pPr>
          </a:lstStyle>
          <a:p>
            <a:pPr eaLnBrk="1" hangingPunct="1"/>
            <a:r>
              <a:rPr lang="en-US" altLang="en-US" sz="2400">
                <a:solidFill>
                  <a:schemeClr val="tx1"/>
                </a:solidFill>
                <a:latin typeface="Times New Roman" pitchFamily="18" charset="0"/>
              </a:rPr>
              <a:t>4” Distressed AC</a:t>
            </a:r>
          </a:p>
        </p:txBody>
      </p:sp>
      <p:sp>
        <p:nvSpPr>
          <p:cNvPr id="45064" name="Text Box 17" descr="Cork"/>
          <p:cNvSpPr txBox="1">
            <a:spLocks noChangeArrowheads="1"/>
          </p:cNvSpPr>
          <p:nvPr/>
        </p:nvSpPr>
        <p:spPr bwMode="auto">
          <a:xfrm>
            <a:off x="7239000" y="2819400"/>
            <a:ext cx="1700213" cy="3200400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 w="25400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4600">
                <a:solidFill>
                  <a:srgbClr val="FFFF00"/>
                </a:solidFill>
                <a:latin typeface="Arial" charset="0"/>
                <a:ea typeface="Geneva" pitchFamily="-112" charset="-128"/>
              </a:defRPr>
            </a:lvl1pPr>
            <a:lvl2pPr marL="742950" indent="-285750">
              <a:defRPr sz="4600">
                <a:solidFill>
                  <a:srgbClr val="FFFF00"/>
                </a:solidFill>
                <a:latin typeface="Arial" charset="0"/>
                <a:ea typeface="Geneva" pitchFamily="-112" charset="-128"/>
              </a:defRPr>
            </a:lvl2pPr>
            <a:lvl3pPr marL="1143000" indent="-228600">
              <a:defRPr sz="4600">
                <a:solidFill>
                  <a:srgbClr val="FFFF00"/>
                </a:solidFill>
                <a:latin typeface="Arial" charset="0"/>
                <a:ea typeface="Geneva" pitchFamily="-112" charset="-128"/>
              </a:defRPr>
            </a:lvl3pPr>
            <a:lvl4pPr marL="1600200" indent="-228600">
              <a:defRPr sz="4600">
                <a:solidFill>
                  <a:srgbClr val="FFFF00"/>
                </a:solidFill>
                <a:latin typeface="Arial" charset="0"/>
                <a:ea typeface="Geneva" pitchFamily="-112" charset="-128"/>
              </a:defRPr>
            </a:lvl4pPr>
            <a:lvl5pPr marL="2057400" indent="-228600">
              <a:defRPr sz="4600">
                <a:solidFill>
                  <a:srgbClr val="FFFF00"/>
                </a:solidFill>
                <a:latin typeface="Arial" charset="0"/>
                <a:ea typeface="Geneva" pitchFamily="-112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rgbClr val="FFFF00"/>
                </a:solidFill>
                <a:latin typeface="Arial" charset="0"/>
                <a:ea typeface="Geneva" pitchFamily="-112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rgbClr val="FFFF00"/>
                </a:solidFill>
                <a:latin typeface="Arial" charset="0"/>
                <a:ea typeface="Geneva" pitchFamily="-112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rgbClr val="FFFF00"/>
                </a:solidFill>
                <a:latin typeface="Arial" charset="0"/>
                <a:ea typeface="Geneva" pitchFamily="-112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rgbClr val="FFFF00"/>
                </a:solidFill>
                <a:latin typeface="Arial" charset="0"/>
                <a:ea typeface="Geneva" pitchFamily="-112" charset="-128"/>
              </a:defRPr>
            </a:lvl9pPr>
          </a:lstStyle>
          <a:p>
            <a:pPr eaLnBrk="1" hangingPunct="1"/>
            <a:endParaRPr lang="en-US" altLang="en-US" sz="2400">
              <a:solidFill>
                <a:schemeClr val="bg2"/>
              </a:solidFill>
              <a:latin typeface="Times New Roman" pitchFamily="18" charset="0"/>
            </a:endParaRPr>
          </a:p>
          <a:p>
            <a:pPr eaLnBrk="1" hangingPunct="1"/>
            <a:endParaRPr lang="en-US" altLang="en-US" sz="2400">
              <a:solidFill>
                <a:schemeClr val="bg2"/>
              </a:solidFill>
              <a:latin typeface="Times New Roman" pitchFamily="18" charset="0"/>
            </a:endParaRPr>
          </a:p>
          <a:p>
            <a:pPr eaLnBrk="1" hangingPunct="1"/>
            <a:endParaRPr lang="en-US" altLang="en-US" sz="2400">
              <a:solidFill>
                <a:schemeClr val="bg2"/>
              </a:solidFill>
              <a:latin typeface="Times New Roman" pitchFamily="18" charset="0"/>
            </a:endParaRPr>
          </a:p>
          <a:p>
            <a:pPr eaLnBrk="1" hangingPunct="1"/>
            <a:endParaRPr lang="en-US" altLang="en-US" sz="2400">
              <a:solidFill>
                <a:schemeClr val="bg2"/>
              </a:solidFill>
              <a:latin typeface="Times New Roman" pitchFamily="18" charset="0"/>
            </a:endParaRPr>
          </a:p>
          <a:p>
            <a:pPr eaLnBrk="1" hangingPunct="1"/>
            <a:endParaRPr lang="en-US" altLang="en-US" sz="2400">
              <a:solidFill>
                <a:schemeClr val="bg2"/>
              </a:solidFill>
              <a:latin typeface="Times New Roman" pitchFamily="18" charset="0"/>
            </a:endParaRPr>
          </a:p>
        </p:txBody>
      </p:sp>
      <p:sp>
        <p:nvSpPr>
          <p:cNvPr id="45065" name="Line 18"/>
          <p:cNvSpPr>
            <a:spLocks noChangeShapeType="1"/>
          </p:cNvSpPr>
          <p:nvPr/>
        </p:nvSpPr>
        <p:spPr bwMode="auto">
          <a:xfrm>
            <a:off x="7086600" y="2819400"/>
            <a:ext cx="0" cy="3200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graphicFrame>
        <p:nvGraphicFramePr>
          <p:cNvPr id="45066" name="Object 19"/>
          <p:cNvGraphicFramePr>
            <a:graphicFrameLocks/>
          </p:cNvGraphicFramePr>
          <p:nvPr/>
        </p:nvGraphicFramePr>
        <p:xfrm>
          <a:off x="7251700" y="1905000"/>
          <a:ext cx="1685925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11" name="Photo Editor Photo" r:id="rId7" imgW="11019048" imgH="6752381" progId="MSPhotoEd.3">
                  <p:embed/>
                </p:oleObj>
              </mc:Choice>
              <mc:Fallback>
                <p:oleObj name="Photo Editor Photo" r:id="rId7" imgW="11019048" imgH="6752381" progId="MSPhotoEd.3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t="58501" b="22615"/>
                      <a:stretch>
                        <a:fillRect/>
                      </a:stretch>
                    </p:blipFill>
                    <p:spPr bwMode="auto">
                      <a:xfrm>
                        <a:off x="7251700" y="1905000"/>
                        <a:ext cx="1685925" cy="914400"/>
                      </a:xfrm>
                      <a:prstGeom prst="rect">
                        <a:avLst/>
                      </a:prstGeom>
                      <a:noFill/>
                      <a:ln w="25400">
                        <a:solidFill>
                          <a:schemeClr val="bg2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5067" name="Line 20"/>
          <p:cNvSpPr>
            <a:spLocks noChangeShapeType="1"/>
          </p:cNvSpPr>
          <p:nvPr/>
        </p:nvSpPr>
        <p:spPr bwMode="auto">
          <a:xfrm>
            <a:off x="6858000" y="2819400"/>
            <a:ext cx="312738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45068" name="Line 21"/>
          <p:cNvSpPr>
            <a:spLocks noChangeShapeType="1"/>
          </p:cNvSpPr>
          <p:nvPr/>
        </p:nvSpPr>
        <p:spPr bwMode="auto">
          <a:xfrm>
            <a:off x="6858000" y="190500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45069" name="Line 22"/>
          <p:cNvSpPr>
            <a:spLocks noChangeShapeType="1"/>
          </p:cNvSpPr>
          <p:nvPr/>
        </p:nvSpPr>
        <p:spPr bwMode="auto">
          <a:xfrm>
            <a:off x="7086600" y="1905000"/>
            <a:ext cx="1588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45070" name="Line 23"/>
          <p:cNvSpPr>
            <a:spLocks noChangeShapeType="1"/>
          </p:cNvSpPr>
          <p:nvPr/>
        </p:nvSpPr>
        <p:spPr bwMode="auto">
          <a:xfrm flipV="1">
            <a:off x="6324600" y="4419600"/>
            <a:ext cx="7620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45071" name="Line 24"/>
          <p:cNvSpPr>
            <a:spLocks noChangeShapeType="1"/>
          </p:cNvSpPr>
          <p:nvPr/>
        </p:nvSpPr>
        <p:spPr bwMode="auto">
          <a:xfrm flipH="1">
            <a:off x="4648200" y="5029200"/>
            <a:ext cx="6096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grpSp>
        <p:nvGrpSpPr>
          <p:cNvPr id="142361" name="Group 25"/>
          <p:cNvGrpSpPr>
            <a:grpSpLocks/>
          </p:cNvGrpSpPr>
          <p:nvPr/>
        </p:nvGrpSpPr>
        <p:grpSpPr bwMode="auto">
          <a:xfrm>
            <a:off x="0" y="1676400"/>
            <a:ext cx="8939213" cy="1250950"/>
            <a:chOff x="0" y="1056"/>
            <a:chExt cx="5631" cy="788"/>
          </a:xfrm>
        </p:grpSpPr>
        <p:graphicFrame>
          <p:nvGraphicFramePr>
            <p:cNvPr id="45074" name="Object 26"/>
            <p:cNvGraphicFramePr>
              <a:graphicFrameLocks/>
            </p:cNvGraphicFramePr>
            <p:nvPr/>
          </p:nvGraphicFramePr>
          <p:xfrm>
            <a:off x="2112" y="1152"/>
            <a:ext cx="864" cy="57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12" name="Photo Editor Photo" r:id="rId8" imgW="11019048" imgH="6752381" progId="MSPhotoEd.3">
                    <p:embed/>
                  </p:oleObj>
                </mc:Choice>
                <mc:Fallback>
                  <p:oleObj name="Photo Editor Photo" r:id="rId8" imgW="11019048" imgH="6752381" progId="MSPhotoEd.3">
                    <p:embed/>
                    <p:pic>
                      <p:nvPicPr>
                        <p:cNvPr id="0" name=""/>
                        <p:cNvPicPr>
                          <a:picLocks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 t="4469" b="73532"/>
                        <a:stretch>
                          <a:fillRect/>
                        </a:stretch>
                      </p:blipFill>
                      <p:spPr bwMode="auto">
                        <a:xfrm>
                          <a:off x="2112" y="1152"/>
                          <a:ext cx="864" cy="576"/>
                        </a:xfrm>
                        <a:prstGeom prst="rect">
                          <a:avLst/>
                        </a:prstGeom>
                        <a:solidFill>
                          <a:schemeClr val="bg2"/>
                        </a:solidFill>
                        <a:ln>
                          <a:noFill/>
                        </a:ln>
                        <a:extLs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5075" name="Text Box 27"/>
            <p:cNvSpPr txBox="1">
              <a:spLocks noChangeArrowheads="1"/>
            </p:cNvSpPr>
            <p:nvPr/>
          </p:nvSpPr>
          <p:spPr bwMode="auto">
            <a:xfrm>
              <a:off x="3072" y="1200"/>
              <a:ext cx="1344" cy="518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4600">
                  <a:solidFill>
                    <a:srgbClr val="FFFF00"/>
                  </a:solidFill>
                  <a:latin typeface="Arial" charset="0"/>
                  <a:ea typeface="Geneva" pitchFamily="-112" charset="-128"/>
                </a:defRPr>
              </a:lvl1pPr>
              <a:lvl2pPr marL="742950" indent="-285750">
                <a:defRPr sz="4600">
                  <a:solidFill>
                    <a:srgbClr val="FFFF00"/>
                  </a:solidFill>
                  <a:latin typeface="Arial" charset="0"/>
                  <a:ea typeface="Geneva" pitchFamily="-112" charset="-128"/>
                </a:defRPr>
              </a:lvl2pPr>
              <a:lvl3pPr marL="1143000" indent="-228600">
                <a:defRPr sz="4600">
                  <a:solidFill>
                    <a:srgbClr val="FFFF00"/>
                  </a:solidFill>
                  <a:latin typeface="Arial" charset="0"/>
                  <a:ea typeface="Geneva" pitchFamily="-112" charset="-128"/>
                </a:defRPr>
              </a:lvl3pPr>
              <a:lvl4pPr marL="1600200" indent="-228600">
                <a:defRPr sz="4600">
                  <a:solidFill>
                    <a:srgbClr val="FFFF00"/>
                  </a:solidFill>
                  <a:latin typeface="Arial" charset="0"/>
                  <a:ea typeface="Geneva" pitchFamily="-112" charset="-128"/>
                </a:defRPr>
              </a:lvl4pPr>
              <a:lvl5pPr marL="2057400" indent="-228600">
                <a:defRPr sz="4600">
                  <a:solidFill>
                    <a:srgbClr val="FFFF00"/>
                  </a:solidFill>
                  <a:latin typeface="Arial" charset="0"/>
                  <a:ea typeface="Geneva" pitchFamily="-112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600">
                  <a:solidFill>
                    <a:srgbClr val="FFFF00"/>
                  </a:solidFill>
                  <a:latin typeface="Arial" charset="0"/>
                  <a:ea typeface="Geneva" pitchFamily="-112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600">
                  <a:solidFill>
                    <a:srgbClr val="FFFF00"/>
                  </a:solidFill>
                  <a:latin typeface="Arial" charset="0"/>
                  <a:ea typeface="Geneva" pitchFamily="-112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600">
                  <a:solidFill>
                    <a:srgbClr val="FFFF00"/>
                  </a:solidFill>
                  <a:latin typeface="Arial" charset="0"/>
                  <a:ea typeface="Geneva" pitchFamily="-112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600">
                  <a:solidFill>
                    <a:srgbClr val="FFFF00"/>
                  </a:solidFill>
                  <a:latin typeface="Arial" charset="0"/>
                  <a:ea typeface="Geneva" pitchFamily="-112" charset="-128"/>
                </a:defRPr>
              </a:lvl9pPr>
            </a:lstStyle>
            <a:p>
              <a:pPr algn="ctr" eaLnBrk="1" hangingPunct="1"/>
              <a:r>
                <a:rPr lang="en-US" altLang="en-US" sz="2400">
                  <a:solidFill>
                    <a:schemeClr val="tx1"/>
                  </a:solidFill>
                  <a:latin typeface="Times New Roman" pitchFamily="18" charset="0"/>
                </a:rPr>
                <a:t>Recycled AC</a:t>
              </a:r>
            </a:p>
            <a:p>
              <a:pPr algn="ctr" eaLnBrk="1" hangingPunct="1"/>
              <a:endParaRPr lang="en-US" altLang="en-US" sz="2400">
                <a:solidFill>
                  <a:schemeClr val="bg2"/>
                </a:solidFill>
                <a:latin typeface="Times New Roman" pitchFamily="18" charset="0"/>
              </a:endParaRPr>
            </a:p>
          </p:txBody>
        </p:sp>
        <p:pic>
          <p:nvPicPr>
            <p:cNvPr id="45076" name="Picture 28" descr="Image052"/>
            <p:cNvPicPr>
              <a:picLocks noChangeAspect="1" noChangeArrowheads="1"/>
            </p:cNvPicPr>
            <p:nvPr/>
          </p:nvPicPr>
          <p:blipFill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056"/>
              <a:ext cx="2112" cy="679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aphicFrame>
          <p:nvGraphicFramePr>
            <p:cNvPr id="45077" name="Object 29"/>
            <p:cNvGraphicFramePr>
              <a:graphicFrameLocks/>
            </p:cNvGraphicFramePr>
            <p:nvPr/>
          </p:nvGraphicFramePr>
          <p:xfrm>
            <a:off x="4560" y="1200"/>
            <a:ext cx="1071" cy="43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13" name="Photo Editor Photo" r:id="rId10" imgW="11019048" imgH="6752381" progId="MSPhotoEd.3">
                    <p:embed/>
                  </p:oleObj>
                </mc:Choice>
                <mc:Fallback>
                  <p:oleObj name="Photo Editor Photo" r:id="rId10" imgW="11019048" imgH="6752381" progId="MSPhotoEd.3">
                    <p:embed/>
                    <p:pic>
                      <p:nvPicPr>
                        <p:cNvPr id="0" name=""/>
                        <p:cNvPicPr>
                          <a:picLocks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 t="4469" b="73532"/>
                        <a:stretch>
                          <a:fillRect/>
                        </a:stretch>
                      </p:blipFill>
                      <p:spPr bwMode="auto">
                        <a:xfrm>
                          <a:off x="4560" y="1200"/>
                          <a:ext cx="1071" cy="432"/>
                        </a:xfrm>
                        <a:prstGeom prst="rect">
                          <a:avLst/>
                        </a:prstGeom>
                        <a:solidFill>
                          <a:schemeClr val="bg2"/>
                        </a:solidFill>
                        <a:ln>
                          <a:noFill/>
                        </a:ln>
                        <a:extLs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45078" name="Group 30"/>
            <p:cNvGrpSpPr>
              <a:grpSpLocks/>
            </p:cNvGrpSpPr>
            <p:nvPr/>
          </p:nvGrpSpPr>
          <p:grpSpPr bwMode="auto">
            <a:xfrm>
              <a:off x="4224" y="1632"/>
              <a:ext cx="336" cy="212"/>
              <a:chOff x="4224" y="1632"/>
              <a:chExt cx="336" cy="212"/>
            </a:xfrm>
          </p:grpSpPr>
          <p:sp>
            <p:nvSpPr>
              <p:cNvPr id="45079" name="Text Box 31"/>
              <p:cNvSpPr txBox="1">
                <a:spLocks noChangeArrowheads="1"/>
              </p:cNvSpPr>
              <p:nvPr/>
            </p:nvSpPr>
            <p:spPr bwMode="auto">
              <a:xfrm>
                <a:off x="4224" y="1632"/>
                <a:ext cx="336" cy="2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 sz="4600">
                    <a:solidFill>
                      <a:srgbClr val="FFFF00"/>
                    </a:solidFill>
                    <a:latin typeface="Arial" charset="0"/>
                    <a:ea typeface="Geneva" pitchFamily="-112" charset="-128"/>
                  </a:defRPr>
                </a:lvl1pPr>
                <a:lvl2pPr marL="742950" indent="-285750">
                  <a:defRPr sz="4600">
                    <a:solidFill>
                      <a:srgbClr val="FFFF00"/>
                    </a:solidFill>
                    <a:latin typeface="Arial" charset="0"/>
                    <a:ea typeface="Geneva" pitchFamily="-112" charset="-128"/>
                  </a:defRPr>
                </a:lvl2pPr>
                <a:lvl3pPr marL="1143000" indent="-228600">
                  <a:defRPr sz="4600">
                    <a:solidFill>
                      <a:srgbClr val="FFFF00"/>
                    </a:solidFill>
                    <a:latin typeface="Arial" charset="0"/>
                    <a:ea typeface="Geneva" pitchFamily="-112" charset="-128"/>
                  </a:defRPr>
                </a:lvl3pPr>
                <a:lvl4pPr marL="1600200" indent="-228600">
                  <a:defRPr sz="4600">
                    <a:solidFill>
                      <a:srgbClr val="FFFF00"/>
                    </a:solidFill>
                    <a:latin typeface="Arial" charset="0"/>
                    <a:ea typeface="Geneva" pitchFamily="-112" charset="-128"/>
                  </a:defRPr>
                </a:lvl4pPr>
                <a:lvl5pPr marL="2057400" indent="-228600">
                  <a:defRPr sz="4600">
                    <a:solidFill>
                      <a:srgbClr val="FFFF00"/>
                    </a:solidFill>
                    <a:latin typeface="Arial" charset="0"/>
                    <a:ea typeface="Geneva" pitchFamily="-112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600">
                    <a:solidFill>
                      <a:srgbClr val="FFFF00"/>
                    </a:solidFill>
                    <a:latin typeface="Arial" charset="0"/>
                    <a:ea typeface="Geneva" pitchFamily="-112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600">
                    <a:solidFill>
                      <a:srgbClr val="FFFF00"/>
                    </a:solidFill>
                    <a:latin typeface="Arial" charset="0"/>
                    <a:ea typeface="Geneva" pitchFamily="-112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600">
                    <a:solidFill>
                      <a:srgbClr val="FFFF00"/>
                    </a:solidFill>
                    <a:latin typeface="Arial" charset="0"/>
                    <a:ea typeface="Geneva" pitchFamily="-112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600">
                    <a:solidFill>
                      <a:srgbClr val="FFFF00"/>
                    </a:solidFill>
                    <a:latin typeface="Arial" charset="0"/>
                    <a:ea typeface="Geneva" pitchFamily="-112" charset="-128"/>
                  </a:defRPr>
                </a:lvl9pPr>
              </a:lstStyle>
              <a:p>
                <a:pPr algn="r" eaLnBrk="1" hangingPunct="1"/>
                <a:r>
                  <a:rPr lang="en-US" altLang="en-US" sz="1600">
                    <a:solidFill>
                      <a:schemeClr val="tx1"/>
                    </a:solidFill>
                    <a:latin typeface="Times New Roman" pitchFamily="18" charset="0"/>
                  </a:rPr>
                  <a:t>&gt;1”</a:t>
                </a:r>
              </a:p>
            </p:txBody>
          </p:sp>
          <p:sp>
            <p:nvSpPr>
              <p:cNvPr id="45080" name="Line 32"/>
              <p:cNvSpPr>
                <a:spLocks noChangeShapeType="1"/>
              </p:cNvSpPr>
              <p:nvPr/>
            </p:nvSpPr>
            <p:spPr bwMode="auto">
              <a:xfrm flipH="1">
                <a:off x="4272" y="1824"/>
                <a:ext cx="19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45081" name="Line 33"/>
              <p:cNvSpPr>
                <a:spLocks noChangeShapeType="1"/>
              </p:cNvSpPr>
              <p:nvPr/>
            </p:nvSpPr>
            <p:spPr bwMode="auto">
              <a:xfrm flipH="1">
                <a:off x="4272" y="1632"/>
                <a:ext cx="19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</p:grpSp>
      </p:grpSp>
      <p:sp>
        <p:nvSpPr>
          <p:cNvPr id="45073" name="Text Box 34"/>
          <p:cNvSpPr txBox="1">
            <a:spLocks noChangeArrowheads="1"/>
          </p:cNvSpPr>
          <p:nvPr/>
        </p:nvSpPr>
        <p:spPr bwMode="auto">
          <a:xfrm>
            <a:off x="152400" y="3124200"/>
            <a:ext cx="2824876" cy="21390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4600">
                <a:solidFill>
                  <a:srgbClr val="FFFF00"/>
                </a:solidFill>
                <a:latin typeface="Arial" charset="0"/>
                <a:ea typeface="Geneva" pitchFamily="-112" charset="-128"/>
              </a:defRPr>
            </a:lvl1pPr>
            <a:lvl2pPr marL="742950" indent="-285750">
              <a:defRPr sz="4600">
                <a:solidFill>
                  <a:srgbClr val="FFFF00"/>
                </a:solidFill>
                <a:latin typeface="Arial" charset="0"/>
                <a:ea typeface="Geneva" pitchFamily="-112" charset="-128"/>
              </a:defRPr>
            </a:lvl2pPr>
            <a:lvl3pPr marL="1143000" indent="-228600">
              <a:defRPr sz="4600">
                <a:solidFill>
                  <a:srgbClr val="FFFF00"/>
                </a:solidFill>
                <a:latin typeface="Arial" charset="0"/>
                <a:ea typeface="Geneva" pitchFamily="-112" charset="-128"/>
              </a:defRPr>
            </a:lvl3pPr>
            <a:lvl4pPr marL="1600200" indent="-228600">
              <a:defRPr sz="4600">
                <a:solidFill>
                  <a:srgbClr val="FFFF00"/>
                </a:solidFill>
                <a:latin typeface="Arial" charset="0"/>
                <a:ea typeface="Geneva" pitchFamily="-112" charset="-128"/>
              </a:defRPr>
            </a:lvl4pPr>
            <a:lvl5pPr marL="2057400" indent="-228600">
              <a:defRPr sz="4600">
                <a:solidFill>
                  <a:srgbClr val="FFFF00"/>
                </a:solidFill>
                <a:latin typeface="Arial" charset="0"/>
                <a:ea typeface="Geneva" pitchFamily="-112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rgbClr val="FFFF00"/>
                </a:solidFill>
                <a:latin typeface="Arial" charset="0"/>
                <a:ea typeface="Geneva" pitchFamily="-112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rgbClr val="FFFF00"/>
                </a:solidFill>
                <a:latin typeface="Arial" charset="0"/>
                <a:ea typeface="Geneva" pitchFamily="-112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rgbClr val="FFFF00"/>
                </a:solidFill>
                <a:latin typeface="Arial" charset="0"/>
                <a:ea typeface="Geneva" pitchFamily="-112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rgbClr val="FFFF00"/>
                </a:solidFill>
                <a:latin typeface="Arial" charset="0"/>
                <a:ea typeface="Geneva" pitchFamily="-112" charset="-128"/>
              </a:defRPr>
            </a:lvl9pPr>
          </a:lstStyle>
          <a:p>
            <a:pPr eaLnBrk="1" hangingPunct="1"/>
            <a:r>
              <a:rPr lang="en-US" altLang="en-US" sz="2800" dirty="0">
                <a:solidFill>
                  <a:schemeClr val="tx1"/>
                </a:solidFill>
                <a:latin typeface="Times New Roman" pitchFamily="18" charset="0"/>
              </a:rPr>
              <a:t>Recycle AC to:</a:t>
            </a:r>
          </a:p>
          <a:p>
            <a:pPr eaLnBrk="1" hangingPunct="1"/>
            <a:endParaRPr lang="en-US" altLang="en-US" sz="1050" dirty="0">
              <a:solidFill>
                <a:schemeClr val="tx1"/>
              </a:solidFill>
              <a:latin typeface="Times New Roman" pitchFamily="18" charset="0"/>
            </a:endParaRPr>
          </a:p>
          <a:p>
            <a:pPr eaLnBrk="1" hangingPunct="1"/>
            <a:endParaRPr lang="en-US" altLang="en-US" sz="1050" dirty="0">
              <a:solidFill>
                <a:schemeClr val="tx1"/>
              </a:solidFill>
              <a:latin typeface="Times New Roman" pitchFamily="18" charset="0"/>
            </a:endParaRPr>
          </a:p>
          <a:p>
            <a:pPr eaLnBrk="1" hangingPunct="1">
              <a:buFontTx/>
              <a:buChar char="•"/>
            </a:pPr>
            <a:r>
              <a:rPr lang="en-US" altLang="en-US" sz="2800" dirty="0">
                <a:solidFill>
                  <a:schemeClr val="tx1"/>
                </a:solidFill>
                <a:latin typeface="Times New Roman" pitchFamily="18" charset="0"/>
              </a:rPr>
              <a:t>Within 1” of  less</a:t>
            </a:r>
          </a:p>
          <a:p>
            <a:pPr eaLnBrk="1" hangingPunct="1"/>
            <a:r>
              <a:rPr lang="en-US" altLang="en-US" sz="2800" dirty="0">
                <a:solidFill>
                  <a:schemeClr val="tx1"/>
                </a:solidFill>
                <a:latin typeface="Times New Roman" pitchFamily="18" charset="0"/>
              </a:rPr>
              <a:t> </a:t>
            </a:r>
            <a:r>
              <a:rPr lang="en-US" altLang="en-US" sz="2800" dirty="0" smtClean="0">
                <a:solidFill>
                  <a:schemeClr val="tx1"/>
                </a:solidFill>
                <a:latin typeface="Times New Roman" pitchFamily="18" charset="0"/>
              </a:rPr>
              <a:t>Supportive</a:t>
            </a:r>
          </a:p>
          <a:p>
            <a:pPr eaLnBrk="1" hangingPunct="1"/>
            <a:r>
              <a:rPr lang="en-US" altLang="en-US" sz="2800" dirty="0" smtClean="0">
                <a:solidFill>
                  <a:schemeClr val="tx1"/>
                </a:solidFill>
                <a:latin typeface="Times New Roman" pitchFamily="18" charset="0"/>
              </a:rPr>
              <a:t> </a:t>
            </a:r>
            <a:r>
              <a:rPr lang="en-US" altLang="en-US" sz="2800" dirty="0">
                <a:solidFill>
                  <a:schemeClr val="tx1"/>
                </a:solidFill>
                <a:latin typeface="Times New Roman" pitchFamily="18" charset="0"/>
              </a:rPr>
              <a:t>Material</a:t>
            </a:r>
          </a:p>
        </p:txBody>
      </p:sp>
      <p:pic>
        <p:nvPicPr>
          <p:cNvPr id="35" name="Picture 34" descr="arra_logo_trans"/>
          <p:cNvPicPr>
            <a:picLocks noChangeAspect="1" noChangeArrowheads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53400" y="6308438"/>
            <a:ext cx="704442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13687181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1423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1423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Milling to Top of AGG Base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435100"/>
            <a:ext cx="8001000" cy="4691063"/>
          </a:xfrm>
        </p:spPr>
        <p:txBody>
          <a:bodyPr/>
          <a:lstStyle/>
          <a:p>
            <a:r>
              <a:rPr lang="en-US" sz="2800" dirty="0" smtClean="0"/>
              <a:t>Requires stable, uniform base layer of consistent thickness</a:t>
            </a:r>
          </a:p>
          <a:p>
            <a:r>
              <a:rPr lang="en-US" sz="2800" dirty="0"/>
              <a:t>Incorporating minor amounts of aggregate base can be done</a:t>
            </a:r>
          </a:p>
          <a:p>
            <a:r>
              <a:rPr lang="en-US" sz="2800" dirty="0" smtClean="0"/>
              <a:t>Intermittently incorporating </a:t>
            </a:r>
            <a:r>
              <a:rPr lang="en-US" sz="2800" dirty="0" err="1" smtClean="0"/>
              <a:t>agg</a:t>
            </a:r>
            <a:r>
              <a:rPr lang="en-US" sz="2800" dirty="0" smtClean="0"/>
              <a:t> base results in over and under asphalted CR layer resulting in less than optimal performance</a:t>
            </a:r>
          </a:p>
          <a:p>
            <a:r>
              <a:rPr lang="en-US" sz="2800" dirty="0" smtClean="0"/>
              <a:t>Supply patching material for areas of isolated base failures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540546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 Milling Depth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435100"/>
            <a:ext cx="8001000" cy="4691063"/>
          </a:xfrm>
        </p:spPr>
        <p:txBody>
          <a:bodyPr/>
          <a:lstStyle/>
          <a:p>
            <a:r>
              <a:rPr lang="en-US" dirty="0" smtClean="0"/>
              <a:t>More of crack you remove less likely it will return</a:t>
            </a:r>
          </a:p>
          <a:p>
            <a:r>
              <a:rPr lang="en-US" dirty="0" smtClean="0"/>
              <a:t>Rule of thumb: Remove 2/3 of existing crack it probably will not return</a:t>
            </a:r>
          </a:p>
          <a:p>
            <a:r>
              <a:rPr lang="en-US" dirty="0" smtClean="0"/>
              <a:t>Mill through or 1” above geotextiles</a:t>
            </a:r>
          </a:p>
          <a:p>
            <a:r>
              <a:rPr lang="en-US" dirty="0" smtClean="0"/>
              <a:t>Mill through poorly bonded or delaminated layers</a:t>
            </a:r>
          </a:p>
          <a:p>
            <a:r>
              <a:rPr lang="en-US" dirty="0" smtClean="0"/>
              <a:t>Mill through or ½” above existing HMA layers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753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66675"/>
            <a:ext cx="8458200" cy="1533525"/>
          </a:xfrm>
        </p:spPr>
        <p:txBody>
          <a:bodyPr/>
          <a:lstStyle/>
          <a:p>
            <a:r>
              <a:rPr lang="en-US" altLang="en-US" sz="4800" dirty="0" smtClean="0"/>
              <a:t>Cold In-place Recycling </a:t>
            </a:r>
          </a:p>
        </p:txBody>
      </p:sp>
      <p:grpSp>
        <p:nvGrpSpPr>
          <p:cNvPr id="45059" name="Group 3"/>
          <p:cNvGrpSpPr>
            <a:grpSpLocks/>
          </p:cNvGrpSpPr>
          <p:nvPr/>
        </p:nvGrpSpPr>
        <p:grpSpPr bwMode="auto">
          <a:xfrm>
            <a:off x="2971799" y="1828800"/>
            <a:ext cx="1700213" cy="4086225"/>
            <a:chOff x="336" y="1266"/>
            <a:chExt cx="1958" cy="2574"/>
          </a:xfrm>
        </p:grpSpPr>
        <p:sp>
          <p:nvSpPr>
            <p:cNvPr id="45088" name="Text Box 4" descr="Granite"/>
            <p:cNvSpPr txBox="1">
              <a:spLocks noChangeArrowheads="1"/>
            </p:cNvSpPr>
            <p:nvPr/>
          </p:nvSpPr>
          <p:spPr bwMode="auto">
            <a:xfrm>
              <a:off x="336" y="2466"/>
              <a:ext cx="1958" cy="672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 w="25400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defRPr sz="4600">
                  <a:solidFill>
                    <a:srgbClr val="FFFF00"/>
                  </a:solidFill>
                  <a:latin typeface="Arial" charset="0"/>
                  <a:ea typeface="Geneva" pitchFamily="-112" charset="-128"/>
                </a:defRPr>
              </a:lvl1pPr>
              <a:lvl2pPr marL="742950" indent="-285750">
                <a:defRPr sz="4600">
                  <a:solidFill>
                    <a:srgbClr val="FFFF00"/>
                  </a:solidFill>
                  <a:latin typeface="Arial" charset="0"/>
                  <a:ea typeface="Geneva" pitchFamily="-112" charset="-128"/>
                </a:defRPr>
              </a:lvl2pPr>
              <a:lvl3pPr marL="1143000" indent="-228600">
                <a:defRPr sz="4600">
                  <a:solidFill>
                    <a:srgbClr val="FFFF00"/>
                  </a:solidFill>
                  <a:latin typeface="Arial" charset="0"/>
                  <a:ea typeface="Geneva" pitchFamily="-112" charset="-128"/>
                </a:defRPr>
              </a:lvl3pPr>
              <a:lvl4pPr marL="1600200" indent="-228600">
                <a:defRPr sz="4600">
                  <a:solidFill>
                    <a:srgbClr val="FFFF00"/>
                  </a:solidFill>
                  <a:latin typeface="Arial" charset="0"/>
                  <a:ea typeface="Geneva" pitchFamily="-112" charset="-128"/>
                </a:defRPr>
              </a:lvl4pPr>
              <a:lvl5pPr marL="2057400" indent="-228600">
                <a:defRPr sz="4600">
                  <a:solidFill>
                    <a:srgbClr val="FFFF00"/>
                  </a:solidFill>
                  <a:latin typeface="Arial" charset="0"/>
                  <a:ea typeface="Geneva" pitchFamily="-112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600">
                  <a:solidFill>
                    <a:srgbClr val="FFFF00"/>
                  </a:solidFill>
                  <a:latin typeface="Arial" charset="0"/>
                  <a:ea typeface="Geneva" pitchFamily="-112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600">
                  <a:solidFill>
                    <a:srgbClr val="FFFF00"/>
                  </a:solidFill>
                  <a:latin typeface="Arial" charset="0"/>
                  <a:ea typeface="Geneva" pitchFamily="-112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600">
                  <a:solidFill>
                    <a:srgbClr val="FFFF00"/>
                  </a:solidFill>
                  <a:latin typeface="Arial" charset="0"/>
                  <a:ea typeface="Geneva" pitchFamily="-112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600">
                  <a:solidFill>
                    <a:srgbClr val="FFFF00"/>
                  </a:solidFill>
                  <a:latin typeface="Arial" charset="0"/>
                  <a:ea typeface="Geneva" pitchFamily="-112" charset="-128"/>
                </a:defRPr>
              </a:lvl9pPr>
            </a:lstStyle>
            <a:p>
              <a:pPr eaLnBrk="1" hangingPunct="1"/>
              <a:endParaRPr lang="en-US" altLang="en-US" sz="2400">
                <a:solidFill>
                  <a:schemeClr val="tx1"/>
                </a:solidFill>
                <a:latin typeface="Times New Roman" pitchFamily="18" charset="0"/>
              </a:endParaRPr>
            </a:p>
            <a:p>
              <a:pPr eaLnBrk="1" hangingPunct="1"/>
              <a:endParaRPr lang="en-US" altLang="en-US" sz="240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graphicFrame>
          <p:nvGraphicFramePr>
            <p:cNvPr id="45089" name="Object 5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2049255256"/>
                </p:ext>
              </p:extLst>
            </p:nvPr>
          </p:nvGraphicFramePr>
          <p:xfrm>
            <a:off x="342" y="1266"/>
            <a:ext cx="1941" cy="12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275" name="Photo Editor Photo" r:id="rId4" imgW="11019048" imgH="6752381" progId="MSPhotoEd.3">
                    <p:embed/>
                  </p:oleObj>
                </mc:Choice>
                <mc:Fallback>
                  <p:oleObj name="Photo Editor Photo" r:id="rId4" imgW="11019048" imgH="6752381" progId="MSPhotoEd.3">
                    <p:embed/>
                    <p:pic>
                      <p:nvPicPr>
                        <p:cNvPr id="0" name=""/>
                        <p:cNvPicPr>
                          <a:picLocks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 t="58501" b="22615"/>
                        <a:stretch>
                          <a:fillRect/>
                        </a:stretch>
                      </p:blipFill>
                      <p:spPr bwMode="auto">
                        <a:xfrm>
                          <a:off x="342" y="1266"/>
                          <a:ext cx="1941" cy="1200"/>
                        </a:xfrm>
                        <a:prstGeom prst="rect">
                          <a:avLst/>
                        </a:prstGeom>
                        <a:noFill/>
                        <a:ln w="25400">
                          <a:solidFill>
                            <a:schemeClr val="bg2"/>
                          </a:solidFill>
                          <a:miter lim="800000"/>
                          <a:headEnd/>
                          <a:tailEnd/>
                        </a:ln>
                        <a:extLst/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5090" name="Text Box 6" descr="Cork"/>
            <p:cNvSpPr txBox="1">
              <a:spLocks noChangeArrowheads="1"/>
            </p:cNvSpPr>
            <p:nvPr/>
          </p:nvSpPr>
          <p:spPr bwMode="auto">
            <a:xfrm>
              <a:off x="336" y="3138"/>
              <a:ext cx="1958" cy="702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 w="25400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defRPr sz="4600">
                  <a:solidFill>
                    <a:srgbClr val="FFFF00"/>
                  </a:solidFill>
                  <a:latin typeface="Arial" charset="0"/>
                  <a:ea typeface="Geneva" pitchFamily="-112" charset="-128"/>
                </a:defRPr>
              </a:lvl1pPr>
              <a:lvl2pPr marL="742950" indent="-285750">
                <a:defRPr sz="4600">
                  <a:solidFill>
                    <a:srgbClr val="FFFF00"/>
                  </a:solidFill>
                  <a:latin typeface="Arial" charset="0"/>
                  <a:ea typeface="Geneva" pitchFamily="-112" charset="-128"/>
                </a:defRPr>
              </a:lvl2pPr>
              <a:lvl3pPr marL="1143000" indent="-228600">
                <a:defRPr sz="4600">
                  <a:solidFill>
                    <a:srgbClr val="FFFF00"/>
                  </a:solidFill>
                  <a:latin typeface="Arial" charset="0"/>
                  <a:ea typeface="Geneva" pitchFamily="-112" charset="-128"/>
                </a:defRPr>
              </a:lvl3pPr>
              <a:lvl4pPr marL="1600200" indent="-228600">
                <a:defRPr sz="4600">
                  <a:solidFill>
                    <a:srgbClr val="FFFF00"/>
                  </a:solidFill>
                  <a:latin typeface="Arial" charset="0"/>
                  <a:ea typeface="Geneva" pitchFamily="-112" charset="-128"/>
                </a:defRPr>
              </a:lvl4pPr>
              <a:lvl5pPr marL="2057400" indent="-228600">
                <a:defRPr sz="4600">
                  <a:solidFill>
                    <a:srgbClr val="FFFF00"/>
                  </a:solidFill>
                  <a:latin typeface="Arial" charset="0"/>
                  <a:ea typeface="Geneva" pitchFamily="-112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600">
                  <a:solidFill>
                    <a:srgbClr val="FFFF00"/>
                  </a:solidFill>
                  <a:latin typeface="Arial" charset="0"/>
                  <a:ea typeface="Geneva" pitchFamily="-112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600">
                  <a:solidFill>
                    <a:srgbClr val="FFFF00"/>
                  </a:solidFill>
                  <a:latin typeface="Arial" charset="0"/>
                  <a:ea typeface="Geneva" pitchFamily="-112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600">
                  <a:solidFill>
                    <a:srgbClr val="FFFF00"/>
                  </a:solidFill>
                  <a:latin typeface="Arial" charset="0"/>
                  <a:ea typeface="Geneva" pitchFamily="-112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600">
                  <a:solidFill>
                    <a:srgbClr val="FFFF00"/>
                  </a:solidFill>
                  <a:latin typeface="Arial" charset="0"/>
                  <a:ea typeface="Geneva" pitchFamily="-112" charset="-128"/>
                </a:defRPr>
              </a:lvl9pPr>
            </a:lstStyle>
            <a:p>
              <a:pPr eaLnBrk="1" hangingPunct="1"/>
              <a:endParaRPr lang="en-US" altLang="en-US" sz="2400">
                <a:solidFill>
                  <a:schemeClr val="bg2"/>
                </a:solidFill>
                <a:latin typeface="Times New Roman" pitchFamily="18" charset="0"/>
              </a:endParaRPr>
            </a:p>
            <a:p>
              <a:pPr eaLnBrk="1" hangingPunct="1"/>
              <a:endParaRPr lang="en-US" altLang="en-US" sz="2400">
                <a:solidFill>
                  <a:schemeClr val="bg2"/>
                </a:solidFill>
                <a:latin typeface="Times New Roman" pitchFamily="18" charset="0"/>
              </a:endParaRPr>
            </a:p>
            <a:p>
              <a:pPr eaLnBrk="1" hangingPunct="1"/>
              <a:endParaRPr lang="en-US" altLang="en-US" sz="2400">
                <a:solidFill>
                  <a:schemeClr val="bg2"/>
                </a:solidFill>
                <a:latin typeface="Times New Roman" pitchFamily="18" charset="0"/>
              </a:endParaRPr>
            </a:p>
            <a:p>
              <a:pPr eaLnBrk="1" hangingPunct="1"/>
              <a:endParaRPr lang="en-US" altLang="en-US" sz="2400">
                <a:solidFill>
                  <a:schemeClr val="bg2"/>
                </a:solidFill>
                <a:latin typeface="Times New Roman" pitchFamily="18" charset="0"/>
              </a:endParaRPr>
            </a:p>
            <a:p>
              <a:pPr eaLnBrk="1" hangingPunct="1"/>
              <a:endParaRPr lang="en-US" altLang="en-US" sz="2400">
                <a:solidFill>
                  <a:schemeClr val="bg2"/>
                </a:solidFill>
                <a:latin typeface="Times New Roman" pitchFamily="18" charset="0"/>
              </a:endParaRPr>
            </a:p>
          </p:txBody>
        </p:sp>
      </p:grpSp>
      <p:sp>
        <p:nvSpPr>
          <p:cNvPr id="45061" name="Text Box 14"/>
          <p:cNvSpPr txBox="1">
            <a:spLocks noChangeArrowheads="1"/>
          </p:cNvSpPr>
          <p:nvPr/>
        </p:nvSpPr>
        <p:spPr bwMode="auto">
          <a:xfrm>
            <a:off x="4919662" y="4038600"/>
            <a:ext cx="2006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4600">
                <a:solidFill>
                  <a:srgbClr val="FFFF00"/>
                </a:solidFill>
                <a:latin typeface="Arial" charset="0"/>
                <a:ea typeface="Geneva" pitchFamily="-112" charset="-128"/>
              </a:defRPr>
            </a:lvl1pPr>
            <a:lvl2pPr marL="742950" indent="-285750">
              <a:defRPr sz="4600">
                <a:solidFill>
                  <a:srgbClr val="FFFF00"/>
                </a:solidFill>
                <a:latin typeface="Arial" charset="0"/>
                <a:ea typeface="Geneva" pitchFamily="-112" charset="-128"/>
              </a:defRPr>
            </a:lvl2pPr>
            <a:lvl3pPr marL="1143000" indent="-228600">
              <a:defRPr sz="4600">
                <a:solidFill>
                  <a:srgbClr val="FFFF00"/>
                </a:solidFill>
                <a:latin typeface="Arial" charset="0"/>
                <a:ea typeface="Geneva" pitchFamily="-112" charset="-128"/>
              </a:defRPr>
            </a:lvl3pPr>
            <a:lvl4pPr marL="1600200" indent="-228600">
              <a:defRPr sz="4600">
                <a:solidFill>
                  <a:srgbClr val="FFFF00"/>
                </a:solidFill>
                <a:latin typeface="Arial" charset="0"/>
                <a:ea typeface="Geneva" pitchFamily="-112" charset="-128"/>
              </a:defRPr>
            </a:lvl4pPr>
            <a:lvl5pPr marL="2057400" indent="-228600">
              <a:defRPr sz="4600">
                <a:solidFill>
                  <a:srgbClr val="FFFF00"/>
                </a:solidFill>
                <a:latin typeface="Arial" charset="0"/>
                <a:ea typeface="Geneva" pitchFamily="-112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rgbClr val="FFFF00"/>
                </a:solidFill>
                <a:latin typeface="Arial" charset="0"/>
                <a:ea typeface="Geneva" pitchFamily="-112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rgbClr val="FFFF00"/>
                </a:solidFill>
                <a:latin typeface="Arial" charset="0"/>
                <a:ea typeface="Geneva" pitchFamily="-112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rgbClr val="FFFF00"/>
                </a:solidFill>
                <a:latin typeface="Arial" charset="0"/>
                <a:ea typeface="Geneva" pitchFamily="-112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rgbClr val="FFFF00"/>
                </a:solidFill>
                <a:latin typeface="Arial" charset="0"/>
                <a:ea typeface="Geneva" pitchFamily="-112" charset="-128"/>
              </a:defRPr>
            </a:lvl9pPr>
          </a:lstStyle>
          <a:p>
            <a:pPr eaLnBrk="1" hangingPunct="1"/>
            <a:r>
              <a:rPr lang="en-US" altLang="en-US" sz="2400" dirty="0" smtClean="0">
                <a:solidFill>
                  <a:schemeClr val="tx1"/>
                </a:solidFill>
                <a:latin typeface="Times New Roman" pitchFamily="18" charset="0"/>
              </a:rPr>
              <a:t>Stable </a:t>
            </a:r>
            <a:r>
              <a:rPr lang="en-US" altLang="en-US" sz="2400" dirty="0">
                <a:solidFill>
                  <a:schemeClr val="tx1"/>
                </a:solidFill>
                <a:latin typeface="Times New Roman" pitchFamily="18" charset="0"/>
              </a:rPr>
              <a:t>Base</a:t>
            </a:r>
          </a:p>
        </p:txBody>
      </p:sp>
      <p:sp>
        <p:nvSpPr>
          <p:cNvPr id="45062" name="Text Box 15"/>
          <p:cNvSpPr txBox="1">
            <a:spLocks noChangeArrowheads="1"/>
          </p:cNvSpPr>
          <p:nvPr/>
        </p:nvSpPr>
        <p:spPr bwMode="auto">
          <a:xfrm>
            <a:off x="4938712" y="5255984"/>
            <a:ext cx="17383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4600">
                <a:solidFill>
                  <a:srgbClr val="FFFF00"/>
                </a:solidFill>
                <a:latin typeface="Arial" charset="0"/>
                <a:ea typeface="Geneva" pitchFamily="-112" charset="-128"/>
              </a:defRPr>
            </a:lvl1pPr>
            <a:lvl2pPr marL="742950" indent="-285750">
              <a:defRPr sz="4600">
                <a:solidFill>
                  <a:srgbClr val="FFFF00"/>
                </a:solidFill>
                <a:latin typeface="Arial" charset="0"/>
                <a:ea typeface="Geneva" pitchFamily="-112" charset="-128"/>
              </a:defRPr>
            </a:lvl2pPr>
            <a:lvl3pPr marL="1143000" indent="-228600">
              <a:defRPr sz="4600">
                <a:solidFill>
                  <a:srgbClr val="FFFF00"/>
                </a:solidFill>
                <a:latin typeface="Arial" charset="0"/>
                <a:ea typeface="Geneva" pitchFamily="-112" charset="-128"/>
              </a:defRPr>
            </a:lvl3pPr>
            <a:lvl4pPr marL="1600200" indent="-228600">
              <a:defRPr sz="4600">
                <a:solidFill>
                  <a:srgbClr val="FFFF00"/>
                </a:solidFill>
                <a:latin typeface="Arial" charset="0"/>
                <a:ea typeface="Geneva" pitchFamily="-112" charset="-128"/>
              </a:defRPr>
            </a:lvl4pPr>
            <a:lvl5pPr marL="2057400" indent="-228600">
              <a:defRPr sz="4600">
                <a:solidFill>
                  <a:srgbClr val="FFFF00"/>
                </a:solidFill>
                <a:latin typeface="Arial" charset="0"/>
                <a:ea typeface="Geneva" pitchFamily="-112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rgbClr val="FFFF00"/>
                </a:solidFill>
                <a:latin typeface="Arial" charset="0"/>
                <a:ea typeface="Geneva" pitchFamily="-112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rgbClr val="FFFF00"/>
                </a:solidFill>
                <a:latin typeface="Arial" charset="0"/>
                <a:ea typeface="Geneva" pitchFamily="-112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rgbClr val="FFFF00"/>
                </a:solidFill>
                <a:latin typeface="Arial" charset="0"/>
                <a:ea typeface="Geneva" pitchFamily="-112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rgbClr val="FFFF00"/>
                </a:solidFill>
                <a:latin typeface="Arial" charset="0"/>
                <a:ea typeface="Geneva" pitchFamily="-112" charset="-128"/>
              </a:defRPr>
            </a:lvl9pPr>
          </a:lstStyle>
          <a:p>
            <a:pPr eaLnBrk="1" hangingPunct="1"/>
            <a:r>
              <a:rPr lang="en-US" altLang="en-US" sz="2400" dirty="0">
                <a:solidFill>
                  <a:schemeClr val="tx1"/>
                </a:solidFill>
                <a:latin typeface="Times New Roman" pitchFamily="18" charset="0"/>
              </a:rPr>
              <a:t>Native Soil</a:t>
            </a:r>
          </a:p>
        </p:txBody>
      </p:sp>
      <p:sp>
        <p:nvSpPr>
          <p:cNvPr id="45063" name="Text Box 16"/>
          <p:cNvSpPr txBox="1">
            <a:spLocks noChangeArrowheads="1"/>
          </p:cNvSpPr>
          <p:nvPr/>
        </p:nvSpPr>
        <p:spPr bwMode="auto">
          <a:xfrm>
            <a:off x="571499" y="2286000"/>
            <a:ext cx="236220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4600">
                <a:solidFill>
                  <a:srgbClr val="FFFF00"/>
                </a:solidFill>
                <a:latin typeface="Arial" charset="0"/>
                <a:ea typeface="Geneva" pitchFamily="-112" charset="-128"/>
              </a:defRPr>
            </a:lvl1pPr>
            <a:lvl2pPr marL="742950" indent="-285750">
              <a:defRPr sz="4600">
                <a:solidFill>
                  <a:srgbClr val="FFFF00"/>
                </a:solidFill>
                <a:latin typeface="Arial" charset="0"/>
                <a:ea typeface="Geneva" pitchFamily="-112" charset="-128"/>
              </a:defRPr>
            </a:lvl2pPr>
            <a:lvl3pPr marL="1143000" indent="-228600">
              <a:defRPr sz="4600">
                <a:solidFill>
                  <a:srgbClr val="FFFF00"/>
                </a:solidFill>
                <a:latin typeface="Arial" charset="0"/>
                <a:ea typeface="Geneva" pitchFamily="-112" charset="-128"/>
              </a:defRPr>
            </a:lvl3pPr>
            <a:lvl4pPr marL="1600200" indent="-228600">
              <a:defRPr sz="4600">
                <a:solidFill>
                  <a:srgbClr val="FFFF00"/>
                </a:solidFill>
                <a:latin typeface="Arial" charset="0"/>
                <a:ea typeface="Geneva" pitchFamily="-112" charset="-128"/>
              </a:defRPr>
            </a:lvl4pPr>
            <a:lvl5pPr marL="2057400" indent="-228600">
              <a:defRPr sz="4600">
                <a:solidFill>
                  <a:srgbClr val="FFFF00"/>
                </a:solidFill>
                <a:latin typeface="Arial" charset="0"/>
                <a:ea typeface="Geneva" pitchFamily="-112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rgbClr val="FFFF00"/>
                </a:solidFill>
                <a:latin typeface="Arial" charset="0"/>
                <a:ea typeface="Geneva" pitchFamily="-112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rgbClr val="FFFF00"/>
                </a:solidFill>
                <a:latin typeface="Arial" charset="0"/>
                <a:ea typeface="Geneva" pitchFamily="-112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rgbClr val="FFFF00"/>
                </a:solidFill>
                <a:latin typeface="Arial" charset="0"/>
                <a:ea typeface="Geneva" pitchFamily="-112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rgbClr val="FFFF00"/>
                </a:solidFill>
                <a:latin typeface="Arial" charset="0"/>
                <a:ea typeface="Geneva" pitchFamily="-112" charset="-128"/>
              </a:defRPr>
            </a:lvl9pPr>
          </a:lstStyle>
          <a:p>
            <a:pPr eaLnBrk="1" hangingPunct="1"/>
            <a:r>
              <a:rPr lang="en-US" altLang="en-US" sz="2400" dirty="0" smtClean="0">
                <a:solidFill>
                  <a:schemeClr val="tx1"/>
                </a:solidFill>
                <a:latin typeface="Times New Roman" pitchFamily="18" charset="0"/>
              </a:rPr>
              <a:t>8+” </a:t>
            </a:r>
            <a:r>
              <a:rPr lang="en-US" altLang="en-US" sz="2400" dirty="0">
                <a:solidFill>
                  <a:schemeClr val="tx1"/>
                </a:solidFill>
                <a:latin typeface="Times New Roman" pitchFamily="18" charset="0"/>
              </a:rPr>
              <a:t>Distressed AC</a:t>
            </a:r>
          </a:p>
        </p:txBody>
      </p:sp>
      <p:pic>
        <p:nvPicPr>
          <p:cNvPr id="35" name="Picture 34" descr="arra_logo_trans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53400" y="6308438"/>
            <a:ext cx="704442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8" name="Group 3"/>
          <p:cNvGrpSpPr>
            <a:grpSpLocks/>
          </p:cNvGrpSpPr>
          <p:nvPr/>
        </p:nvGrpSpPr>
        <p:grpSpPr bwMode="auto">
          <a:xfrm>
            <a:off x="7303528" y="1924050"/>
            <a:ext cx="1700213" cy="4095750"/>
            <a:chOff x="5149" y="1230"/>
            <a:chExt cx="1958" cy="2580"/>
          </a:xfrm>
        </p:grpSpPr>
        <p:sp>
          <p:nvSpPr>
            <p:cNvPr id="39" name="Text Box 4" descr="Granite"/>
            <p:cNvSpPr txBox="1">
              <a:spLocks noChangeArrowheads="1"/>
            </p:cNvSpPr>
            <p:nvPr/>
          </p:nvSpPr>
          <p:spPr bwMode="auto">
            <a:xfrm>
              <a:off x="5149" y="2430"/>
              <a:ext cx="1958" cy="672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 w="25400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defRPr sz="4600">
                  <a:solidFill>
                    <a:srgbClr val="FFFF00"/>
                  </a:solidFill>
                  <a:latin typeface="Arial" charset="0"/>
                  <a:ea typeface="Geneva" pitchFamily="-112" charset="-128"/>
                </a:defRPr>
              </a:lvl1pPr>
              <a:lvl2pPr marL="742950" indent="-285750">
                <a:defRPr sz="4600">
                  <a:solidFill>
                    <a:srgbClr val="FFFF00"/>
                  </a:solidFill>
                  <a:latin typeface="Arial" charset="0"/>
                  <a:ea typeface="Geneva" pitchFamily="-112" charset="-128"/>
                </a:defRPr>
              </a:lvl2pPr>
              <a:lvl3pPr marL="1143000" indent="-228600">
                <a:defRPr sz="4600">
                  <a:solidFill>
                    <a:srgbClr val="FFFF00"/>
                  </a:solidFill>
                  <a:latin typeface="Arial" charset="0"/>
                  <a:ea typeface="Geneva" pitchFamily="-112" charset="-128"/>
                </a:defRPr>
              </a:lvl3pPr>
              <a:lvl4pPr marL="1600200" indent="-228600">
                <a:defRPr sz="4600">
                  <a:solidFill>
                    <a:srgbClr val="FFFF00"/>
                  </a:solidFill>
                  <a:latin typeface="Arial" charset="0"/>
                  <a:ea typeface="Geneva" pitchFamily="-112" charset="-128"/>
                </a:defRPr>
              </a:lvl4pPr>
              <a:lvl5pPr marL="2057400" indent="-228600">
                <a:defRPr sz="4600">
                  <a:solidFill>
                    <a:srgbClr val="FFFF00"/>
                  </a:solidFill>
                  <a:latin typeface="Arial" charset="0"/>
                  <a:ea typeface="Geneva" pitchFamily="-112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600">
                  <a:solidFill>
                    <a:srgbClr val="FFFF00"/>
                  </a:solidFill>
                  <a:latin typeface="Arial" charset="0"/>
                  <a:ea typeface="Geneva" pitchFamily="-112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600">
                  <a:solidFill>
                    <a:srgbClr val="FFFF00"/>
                  </a:solidFill>
                  <a:latin typeface="Arial" charset="0"/>
                  <a:ea typeface="Geneva" pitchFamily="-112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600">
                  <a:solidFill>
                    <a:srgbClr val="FFFF00"/>
                  </a:solidFill>
                  <a:latin typeface="Arial" charset="0"/>
                  <a:ea typeface="Geneva" pitchFamily="-112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600">
                  <a:solidFill>
                    <a:srgbClr val="FFFF00"/>
                  </a:solidFill>
                  <a:latin typeface="Arial" charset="0"/>
                  <a:ea typeface="Geneva" pitchFamily="-112" charset="-128"/>
                </a:defRPr>
              </a:lvl9pPr>
            </a:lstStyle>
            <a:p>
              <a:pPr eaLnBrk="1" hangingPunct="1"/>
              <a:endParaRPr lang="en-US" altLang="en-US" sz="2400">
                <a:solidFill>
                  <a:schemeClr val="tx1"/>
                </a:solidFill>
                <a:latin typeface="Times New Roman" pitchFamily="18" charset="0"/>
              </a:endParaRPr>
            </a:p>
            <a:p>
              <a:pPr eaLnBrk="1" hangingPunct="1"/>
              <a:endParaRPr lang="en-US" altLang="en-US" sz="240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graphicFrame>
          <p:nvGraphicFramePr>
            <p:cNvPr id="40" name="Object 5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1382737191"/>
                </p:ext>
              </p:extLst>
            </p:nvPr>
          </p:nvGraphicFramePr>
          <p:xfrm>
            <a:off x="5166" y="1230"/>
            <a:ext cx="1941" cy="12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276" name="Photo Editor Photo" r:id="rId8" imgW="11019048" imgH="6752381" progId="MSPhotoEd.3">
                    <p:embed/>
                  </p:oleObj>
                </mc:Choice>
                <mc:Fallback>
                  <p:oleObj name="Photo Editor Photo" r:id="rId8" imgW="11019048" imgH="6752381" progId="MSPhotoEd.3">
                    <p:embed/>
                    <p:pic>
                      <p:nvPicPr>
                        <p:cNvPr id="0" name=""/>
                        <p:cNvPicPr>
                          <a:picLocks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 t="58501" b="22615"/>
                        <a:stretch>
                          <a:fillRect/>
                        </a:stretch>
                      </p:blipFill>
                      <p:spPr bwMode="auto">
                        <a:xfrm>
                          <a:off x="5166" y="1230"/>
                          <a:ext cx="1941" cy="1200"/>
                        </a:xfrm>
                        <a:prstGeom prst="rect">
                          <a:avLst/>
                        </a:prstGeom>
                        <a:solidFill>
                          <a:schemeClr val="tx1"/>
                        </a:solidFill>
                        <a:ln w="25400">
                          <a:solidFill>
                            <a:schemeClr val="bg2"/>
                          </a:solidFill>
                          <a:miter lim="800000"/>
                          <a:headEnd/>
                          <a:tailEnd/>
                        </a:ln>
                        <a:extLst/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1" name="Text Box 6" descr="Cork"/>
            <p:cNvSpPr txBox="1">
              <a:spLocks noChangeArrowheads="1"/>
            </p:cNvSpPr>
            <p:nvPr/>
          </p:nvSpPr>
          <p:spPr bwMode="auto">
            <a:xfrm>
              <a:off x="5149" y="3108"/>
              <a:ext cx="1958" cy="702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 w="25400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defRPr sz="4600">
                  <a:solidFill>
                    <a:srgbClr val="FFFF00"/>
                  </a:solidFill>
                  <a:latin typeface="Arial" charset="0"/>
                  <a:ea typeface="Geneva" pitchFamily="-112" charset="-128"/>
                </a:defRPr>
              </a:lvl1pPr>
              <a:lvl2pPr marL="742950" indent="-285750">
                <a:defRPr sz="4600">
                  <a:solidFill>
                    <a:srgbClr val="FFFF00"/>
                  </a:solidFill>
                  <a:latin typeface="Arial" charset="0"/>
                  <a:ea typeface="Geneva" pitchFamily="-112" charset="-128"/>
                </a:defRPr>
              </a:lvl2pPr>
              <a:lvl3pPr marL="1143000" indent="-228600">
                <a:defRPr sz="4600">
                  <a:solidFill>
                    <a:srgbClr val="FFFF00"/>
                  </a:solidFill>
                  <a:latin typeface="Arial" charset="0"/>
                  <a:ea typeface="Geneva" pitchFamily="-112" charset="-128"/>
                </a:defRPr>
              </a:lvl3pPr>
              <a:lvl4pPr marL="1600200" indent="-228600">
                <a:defRPr sz="4600">
                  <a:solidFill>
                    <a:srgbClr val="FFFF00"/>
                  </a:solidFill>
                  <a:latin typeface="Arial" charset="0"/>
                  <a:ea typeface="Geneva" pitchFamily="-112" charset="-128"/>
                </a:defRPr>
              </a:lvl4pPr>
              <a:lvl5pPr marL="2057400" indent="-228600">
                <a:defRPr sz="4600">
                  <a:solidFill>
                    <a:srgbClr val="FFFF00"/>
                  </a:solidFill>
                  <a:latin typeface="Arial" charset="0"/>
                  <a:ea typeface="Geneva" pitchFamily="-112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600">
                  <a:solidFill>
                    <a:srgbClr val="FFFF00"/>
                  </a:solidFill>
                  <a:latin typeface="Arial" charset="0"/>
                  <a:ea typeface="Geneva" pitchFamily="-112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600">
                  <a:solidFill>
                    <a:srgbClr val="FFFF00"/>
                  </a:solidFill>
                  <a:latin typeface="Arial" charset="0"/>
                  <a:ea typeface="Geneva" pitchFamily="-112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600">
                  <a:solidFill>
                    <a:srgbClr val="FFFF00"/>
                  </a:solidFill>
                  <a:latin typeface="Arial" charset="0"/>
                  <a:ea typeface="Geneva" pitchFamily="-112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600">
                  <a:solidFill>
                    <a:srgbClr val="FFFF00"/>
                  </a:solidFill>
                  <a:latin typeface="Arial" charset="0"/>
                  <a:ea typeface="Geneva" pitchFamily="-112" charset="-128"/>
                </a:defRPr>
              </a:lvl9pPr>
            </a:lstStyle>
            <a:p>
              <a:pPr eaLnBrk="1" hangingPunct="1"/>
              <a:endParaRPr lang="en-US" altLang="en-US" sz="2400">
                <a:solidFill>
                  <a:schemeClr val="bg2"/>
                </a:solidFill>
                <a:latin typeface="Times New Roman" pitchFamily="18" charset="0"/>
              </a:endParaRPr>
            </a:p>
            <a:p>
              <a:pPr eaLnBrk="1" hangingPunct="1"/>
              <a:endParaRPr lang="en-US" altLang="en-US" sz="2400">
                <a:solidFill>
                  <a:schemeClr val="bg2"/>
                </a:solidFill>
                <a:latin typeface="Times New Roman" pitchFamily="18" charset="0"/>
              </a:endParaRPr>
            </a:p>
            <a:p>
              <a:pPr eaLnBrk="1" hangingPunct="1"/>
              <a:endParaRPr lang="en-US" altLang="en-US" sz="2400">
                <a:solidFill>
                  <a:schemeClr val="bg2"/>
                </a:solidFill>
                <a:latin typeface="Times New Roman" pitchFamily="18" charset="0"/>
              </a:endParaRPr>
            </a:p>
            <a:p>
              <a:pPr eaLnBrk="1" hangingPunct="1"/>
              <a:endParaRPr lang="en-US" altLang="en-US" sz="2400">
                <a:solidFill>
                  <a:schemeClr val="bg2"/>
                </a:solidFill>
                <a:latin typeface="Times New Roman" pitchFamily="18" charset="0"/>
              </a:endParaRPr>
            </a:p>
            <a:p>
              <a:pPr eaLnBrk="1" hangingPunct="1"/>
              <a:endParaRPr lang="en-US" altLang="en-US" sz="2400">
                <a:solidFill>
                  <a:schemeClr val="bg2"/>
                </a:solidFill>
                <a:latin typeface="Times New Roman" pitchFamily="18" charset="0"/>
              </a:endParaRPr>
            </a:p>
          </p:txBody>
        </p:sp>
      </p:grpSp>
      <p:pic>
        <p:nvPicPr>
          <p:cNvPr id="10248" name="Picture 8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308291" y="1905001"/>
            <a:ext cx="1695450" cy="175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3" name="Text Box 16"/>
          <p:cNvSpPr txBox="1">
            <a:spLocks noChangeArrowheads="1"/>
          </p:cNvSpPr>
          <p:nvPr/>
        </p:nvSpPr>
        <p:spPr bwMode="auto">
          <a:xfrm>
            <a:off x="5635345" y="2057401"/>
            <a:ext cx="1378509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4600">
                <a:solidFill>
                  <a:srgbClr val="FFFF00"/>
                </a:solidFill>
                <a:latin typeface="Arial" charset="0"/>
                <a:ea typeface="Geneva" pitchFamily="-112" charset="-128"/>
              </a:defRPr>
            </a:lvl1pPr>
            <a:lvl2pPr marL="742950" indent="-285750">
              <a:defRPr sz="4600">
                <a:solidFill>
                  <a:srgbClr val="FFFF00"/>
                </a:solidFill>
                <a:latin typeface="Arial" charset="0"/>
                <a:ea typeface="Geneva" pitchFamily="-112" charset="-128"/>
              </a:defRPr>
            </a:lvl2pPr>
            <a:lvl3pPr marL="1143000" indent="-228600">
              <a:defRPr sz="4600">
                <a:solidFill>
                  <a:srgbClr val="FFFF00"/>
                </a:solidFill>
                <a:latin typeface="Arial" charset="0"/>
                <a:ea typeface="Geneva" pitchFamily="-112" charset="-128"/>
              </a:defRPr>
            </a:lvl3pPr>
            <a:lvl4pPr marL="1600200" indent="-228600">
              <a:defRPr sz="4600">
                <a:solidFill>
                  <a:srgbClr val="FFFF00"/>
                </a:solidFill>
                <a:latin typeface="Arial" charset="0"/>
                <a:ea typeface="Geneva" pitchFamily="-112" charset="-128"/>
              </a:defRPr>
            </a:lvl4pPr>
            <a:lvl5pPr marL="2057400" indent="-228600">
              <a:defRPr sz="4600">
                <a:solidFill>
                  <a:srgbClr val="FFFF00"/>
                </a:solidFill>
                <a:latin typeface="Arial" charset="0"/>
                <a:ea typeface="Geneva" pitchFamily="-112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rgbClr val="FFFF00"/>
                </a:solidFill>
                <a:latin typeface="Arial" charset="0"/>
                <a:ea typeface="Geneva" pitchFamily="-112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rgbClr val="FFFF00"/>
                </a:solidFill>
                <a:latin typeface="Arial" charset="0"/>
                <a:ea typeface="Geneva" pitchFamily="-112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rgbClr val="FFFF00"/>
                </a:solidFill>
                <a:latin typeface="Arial" charset="0"/>
                <a:ea typeface="Geneva" pitchFamily="-112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rgbClr val="FFFF00"/>
                </a:solidFill>
                <a:latin typeface="Arial" charset="0"/>
                <a:ea typeface="Geneva" pitchFamily="-112" charset="-128"/>
              </a:defRPr>
            </a:lvl9pPr>
          </a:lstStyle>
          <a:p>
            <a:pPr eaLnBrk="1" hangingPunct="1"/>
            <a:r>
              <a:rPr lang="en-US" altLang="en-US" sz="2400" dirty="0" smtClean="0">
                <a:solidFill>
                  <a:schemeClr val="tx1"/>
                </a:solidFill>
                <a:latin typeface="Times New Roman" pitchFamily="18" charset="0"/>
              </a:rPr>
              <a:t>4” CCPR</a:t>
            </a:r>
            <a:endParaRPr lang="en-US" altLang="en-US" sz="2400" dirty="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44" name="Text Box 16"/>
          <p:cNvSpPr txBox="1">
            <a:spLocks noChangeArrowheads="1"/>
          </p:cNvSpPr>
          <p:nvPr/>
        </p:nvSpPr>
        <p:spPr bwMode="auto">
          <a:xfrm>
            <a:off x="5759169" y="2971800"/>
            <a:ext cx="1378509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4600">
                <a:solidFill>
                  <a:srgbClr val="FFFF00"/>
                </a:solidFill>
                <a:latin typeface="Arial" charset="0"/>
                <a:ea typeface="Geneva" pitchFamily="-112" charset="-128"/>
              </a:defRPr>
            </a:lvl1pPr>
            <a:lvl2pPr marL="742950" indent="-285750">
              <a:defRPr sz="4600">
                <a:solidFill>
                  <a:srgbClr val="FFFF00"/>
                </a:solidFill>
                <a:latin typeface="Arial" charset="0"/>
                <a:ea typeface="Geneva" pitchFamily="-112" charset="-128"/>
              </a:defRPr>
            </a:lvl2pPr>
            <a:lvl3pPr marL="1143000" indent="-228600">
              <a:defRPr sz="4600">
                <a:solidFill>
                  <a:srgbClr val="FFFF00"/>
                </a:solidFill>
                <a:latin typeface="Arial" charset="0"/>
                <a:ea typeface="Geneva" pitchFamily="-112" charset="-128"/>
              </a:defRPr>
            </a:lvl3pPr>
            <a:lvl4pPr marL="1600200" indent="-228600">
              <a:defRPr sz="4600">
                <a:solidFill>
                  <a:srgbClr val="FFFF00"/>
                </a:solidFill>
                <a:latin typeface="Arial" charset="0"/>
                <a:ea typeface="Geneva" pitchFamily="-112" charset="-128"/>
              </a:defRPr>
            </a:lvl4pPr>
            <a:lvl5pPr marL="2057400" indent="-228600">
              <a:defRPr sz="4600">
                <a:solidFill>
                  <a:srgbClr val="FFFF00"/>
                </a:solidFill>
                <a:latin typeface="Arial" charset="0"/>
                <a:ea typeface="Geneva" pitchFamily="-112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rgbClr val="FFFF00"/>
                </a:solidFill>
                <a:latin typeface="Arial" charset="0"/>
                <a:ea typeface="Geneva" pitchFamily="-112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rgbClr val="FFFF00"/>
                </a:solidFill>
                <a:latin typeface="Arial" charset="0"/>
                <a:ea typeface="Geneva" pitchFamily="-112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rgbClr val="FFFF00"/>
                </a:solidFill>
                <a:latin typeface="Arial" charset="0"/>
                <a:ea typeface="Geneva" pitchFamily="-112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rgbClr val="FFFF00"/>
                </a:solidFill>
                <a:latin typeface="Arial" charset="0"/>
                <a:ea typeface="Geneva" pitchFamily="-112" charset="-128"/>
              </a:defRPr>
            </a:lvl9pPr>
          </a:lstStyle>
          <a:p>
            <a:pPr eaLnBrk="1" hangingPunct="1"/>
            <a:r>
              <a:rPr lang="en-US" altLang="en-US" sz="2400" dirty="0" smtClean="0">
                <a:solidFill>
                  <a:schemeClr val="tx1"/>
                </a:solidFill>
                <a:latin typeface="Times New Roman" pitchFamily="18" charset="0"/>
              </a:rPr>
              <a:t>4” CIR</a:t>
            </a:r>
            <a:endParaRPr lang="en-US" altLang="en-US" sz="2400" dirty="0">
              <a:solidFill>
                <a:schemeClr val="tx1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1862359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04800" y="381000"/>
            <a:ext cx="8637588" cy="762000"/>
          </a:xfrm>
        </p:spPr>
        <p:txBody>
          <a:bodyPr anchor="b">
            <a:spAutoFit/>
          </a:bodyPr>
          <a:lstStyle/>
          <a:p>
            <a:pPr algn="ctr"/>
            <a:r>
              <a:rPr lang="en-US" altLang="en-US" smtClean="0"/>
              <a:t>Full Depth Reclamation </a:t>
            </a:r>
          </a:p>
        </p:txBody>
      </p:sp>
      <p:grpSp>
        <p:nvGrpSpPr>
          <p:cNvPr id="69635" name="Group 3"/>
          <p:cNvGrpSpPr>
            <a:grpSpLocks/>
          </p:cNvGrpSpPr>
          <p:nvPr/>
        </p:nvGrpSpPr>
        <p:grpSpPr bwMode="auto">
          <a:xfrm>
            <a:off x="2990850" y="1828800"/>
            <a:ext cx="1681163" cy="4114800"/>
            <a:chOff x="336" y="1248"/>
            <a:chExt cx="1958" cy="2592"/>
          </a:xfrm>
        </p:grpSpPr>
        <p:sp>
          <p:nvSpPr>
            <p:cNvPr id="69668" name="Text Box 4" descr="Granite"/>
            <p:cNvSpPr txBox="1">
              <a:spLocks noChangeArrowheads="1"/>
            </p:cNvSpPr>
            <p:nvPr/>
          </p:nvSpPr>
          <p:spPr bwMode="auto">
            <a:xfrm>
              <a:off x="336" y="1824"/>
              <a:ext cx="1958" cy="864"/>
            </a:xfrm>
            <a:prstGeom prst="rect">
              <a:avLst/>
            </a:prstGeom>
            <a:blipFill dpi="0" rotWithShape="0">
              <a:blip r:embed="rId4"/>
              <a:srcRect/>
              <a:tile tx="0" ty="0" sx="100000" sy="100000" flip="none" algn="tl"/>
            </a:blipFill>
            <a:ln w="25400">
              <a:solidFill>
                <a:schemeClr val="bg2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 sz="4600">
                  <a:solidFill>
                    <a:srgbClr val="FFFF00"/>
                  </a:solidFill>
                  <a:latin typeface="Arial" charset="0"/>
                  <a:ea typeface="Geneva" pitchFamily="-112" charset="-128"/>
                </a:defRPr>
              </a:lvl1pPr>
              <a:lvl2pPr marL="742950" indent="-285750">
                <a:defRPr sz="4600">
                  <a:solidFill>
                    <a:srgbClr val="FFFF00"/>
                  </a:solidFill>
                  <a:latin typeface="Arial" charset="0"/>
                  <a:ea typeface="Geneva" pitchFamily="-112" charset="-128"/>
                </a:defRPr>
              </a:lvl2pPr>
              <a:lvl3pPr marL="1143000" indent="-228600">
                <a:defRPr sz="4600">
                  <a:solidFill>
                    <a:srgbClr val="FFFF00"/>
                  </a:solidFill>
                  <a:latin typeface="Arial" charset="0"/>
                  <a:ea typeface="Geneva" pitchFamily="-112" charset="-128"/>
                </a:defRPr>
              </a:lvl3pPr>
              <a:lvl4pPr marL="1600200" indent="-228600">
                <a:defRPr sz="4600">
                  <a:solidFill>
                    <a:srgbClr val="FFFF00"/>
                  </a:solidFill>
                  <a:latin typeface="Arial" charset="0"/>
                  <a:ea typeface="Geneva" pitchFamily="-112" charset="-128"/>
                </a:defRPr>
              </a:lvl4pPr>
              <a:lvl5pPr marL="2057400" indent="-228600">
                <a:defRPr sz="4600">
                  <a:solidFill>
                    <a:srgbClr val="FFFF00"/>
                  </a:solidFill>
                  <a:latin typeface="Arial" charset="0"/>
                  <a:ea typeface="Geneva" pitchFamily="-112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600">
                  <a:solidFill>
                    <a:srgbClr val="FFFF00"/>
                  </a:solidFill>
                  <a:latin typeface="Arial" charset="0"/>
                  <a:ea typeface="Geneva" pitchFamily="-112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600">
                  <a:solidFill>
                    <a:srgbClr val="FFFF00"/>
                  </a:solidFill>
                  <a:latin typeface="Arial" charset="0"/>
                  <a:ea typeface="Geneva" pitchFamily="-112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600">
                  <a:solidFill>
                    <a:srgbClr val="FFFF00"/>
                  </a:solidFill>
                  <a:latin typeface="Arial" charset="0"/>
                  <a:ea typeface="Geneva" pitchFamily="-112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600">
                  <a:solidFill>
                    <a:srgbClr val="FFFF00"/>
                  </a:solidFill>
                  <a:latin typeface="Arial" charset="0"/>
                  <a:ea typeface="Geneva" pitchFamily="-112" charset="-128"/>
                </a:defRPr>
              </a:lvl9pPr>
            </a:lstStyle>
            <a:p>
              <a:pPr eaLnBrk="1" hangingPunct="1"/>
              <a:endParaRPr lang="en-US" altLang="en-US" sz="2400">
                <a:solidFill>
                  <a:schemeClr val="tx1"/>
                </a:solidFill>
                <a:latin typeface="Times New Roman" pitchFamily="18" charset="0"/>
              </a:endParaRPr>
            </a:p>
            <a:p>
              <a:pPr eaLnBrk="1" hangingPunct="1"/>
              <a:endParaRPr lang="en-US" altLang="en-US" sz="240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graphicFrame>
          <p:nvGraphicFramePr>
            <p:cNvPr id="69669" name="Object 5"/>
            <p:cNvGraphicFramePr>
              <a:graphicFrameLocks/>
            </p:cNvGraphicFramePr>
            <p:nvPr/>
          </p:nvGraphicFramePr>
          <p:xfrm>
            <a:off x="351" y="1248"/>
            <a:ext cx="1941" cy="57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210" name="Photo Editor Photo" r:id="rId5" imgW="11019048" imgH="6752381" progId="MSPhotoEd.3">
                    <p:embed/>
                  </p:oleObj>
                </mc:Choice>
                <mc:Fallback>
                  <p:oleObj name="Photo Editor Photo" r:id="rId5" imgW="11019048" imgH="6752381" progId="MSPhotoEd.3">
                    <p:embed/>
                    <p:pic>
                      <p:nvPicPr>
                        <p:cNvPr id="0" name=""/>
                        <p:cNvPicPr>
                          <a:picLocks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 t="58501" b="22615"/>
                        <a:stretch>
                          <a:fillRect/>
                        </a:stretch>
                      </p:blipFill>
                      <p:spPr bwMode="auto">
                        <a:xfrm>
                          <a:off x="351" y="1248"/>
                          <a:ext cx="1941" cy="576"/>
                        </a:xfrm>
                        <a:prstGeom prst="rect">
                          <a:avLst/>
                        </a:prstGeom>
                        <a:noFill/>
                        <a:ln w="25400">
                          <a:solidFill>
                            <a:schemeClr val="bg2"/>
                          </a:solidFill>
                          <a:miter lim="800000"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69670" name="Text Box 6" descr="Cork"/>
            <p:cNvSpPr txBox="1">
              <a:spLocks noChangeArrowheads="1"/>
            </p:cNvSpPr>
            <p:nvPr/>
          </p:nvSpPr>
          <p:spPr bwMode="auto">
            <a:xfrm>
              <a:off x="336" y="2688"/>
              <a:ext cx="1958" cy="1152"/>
            </a:xfrm>
            <a:prstGeom prst="rect">
              <a:avLst/>
            </a:prstGeom>
            <a:blipFill dpi="0" rotWithShape="0">
              <a:blip r:embed="rId7"/>
              <a:srcRect/>
              <a:tile tx="0" ty="0" sx="100000" sy="100000" flip="none" algn="tl"/>
            </a:blipFill>
            <a:ln w="25400">
              <a:solidFill>
                <a:schemeClr val="bg2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 sz="4600">
                  <a:solidFill>
                    <a:srgbClr val="FFFF00"/>
                  </a:solidFill>
                  <a:latin typeface="Arial" charset="0"/>
                  <a:ea typeface="Geneva" pitchFamily="-112" charset="-128"/>
                </a:defRPr>
              </a:lvl1pPr>
              <a:lvl2pPr marL="742950" indent="-285750">
                <a:defRPr sz="4600">
                  <a:solidFill>
                    <a:srgbClr val="FFFF00"/>
                  </a:solidFill>
                  <a:latin typeface="Arial" charset="0"/>
                  <a:ea typeface="Geneva" pitchFamily="-112" charset="-128"/>
                </a:defRPr>
              </a:lvl2pPr>
              <a:lvl3pPr marL="1143000" indent="-228600">
                <a:defRPr sz="4600">
                  <a:solidFill>
                    <a:srgbClr val="FFFF00"/>
                  </a:solidFill>
                  <a:latin typeface="Arial" charset="0"/>
                  <a:ea typeface="Geneva" pitchFamily="-112" charset="-128"/>
                </a:defRPr>
              </a:lvl3pPr>
              <a:lvl4pPr marL="1600200" indent="-228600">
                <a:defRPr sz="4600">
                  <a:solidFill>
                    <a:srgbClr val="FFFF00"/>
                  </a:solidFill>
                  <a:latin typeface="Arial" charset="0"/>
                  <a:ea typeface="Geneva" pitchFamily="-112" charset="-128"/>
                </a:defRPr>
              </a:lvl4pPr>
              <a:lvl5pPr marL="2057400" indent="-228600">
                <a:defRPr sz="4600">
                  <a:solidFill>
                    <a:srgbClr val="FFFF00"/>
                  </a:solidFill>
                  <a:latin typeface="Arial" charset="0"/>
                  <a:ea typeface="Geneva" pitchFamily="-112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600">
                  <a:solidFill>
                    <a:srgbClr val="FFFF00"/>
                  </a:solidFill>
                  <a:latin typeface="Arial" charset="0"/>
                  <a:ea typeface="Geneva" pitchFamily="-112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600">
                  <a:solidFill>
                    <a:srgbClr val="FFFF00"/>
                  </a:solidFill>
                  <a:latin typeface="Arial" charset="0"/>
                  <a:ea typeface="Geneva" pitchFamily="-112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600">
                  <a:solidFill>
                    <a:srgbClr val="FFFF00"/>
                  </a:solidFill>
                  <a:latin typeface="Arial" charset="0"/>
                  <a:ea typeface="Geneva" pitchFamily="-112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600">
                  <a:solidFill>
                    <a:srgbClr val="FFFF00"/>
                  </a:solidFill>
                  <a:latin typeface="Arial" charset="0"/>
                  <a:ea typeface="Geneva" pitchFamily="-112" charset="-128"/>
                </a:defRPr>
              </a:lvl9pPr>
            </a:lstStyle>
            <a:p>
              <a:pPr eaLnBrk="1" hangingPunct="1"/>
              <a:endParaRPr lang="en-US" altLang="en-US" sz="2400">
                <a:solidFill>
                  <a:schemeClr val="bg2"/>
                </a:solidFill>
                <a:latin typeface="Times New Roman" pitchFamily="18" charset="0"/>
              </a:endParaRPr>
            </a:p>
            <a:p>
              <a:pPr eaLnBrk="1" hangingPunct="1"/>
              <a:endParaRPr lang="en-US" altLang="en-US" sz="2400">
                <a:solidFill>
                  <a:schemeClr val="bg2"/>
                </a:solidFill>
                <a:latin typeface="Times New Roman" pitchFamily="18" charset="0"/>
              </a:endParaRPr>
            </a:p>
            <a:p>
              <a:pPr eaLnBrk="1" hangingPunct="1"/>
              <a:endParaRPr lang="en-US" altLang="en-US" sz="2400">
                <a:solidFill>
                  <a:schemeClr val="bg2"/>
                </a:solidFill>
                <a:latin typeface="Times New Roman" pitchFamily="18" charset="0"/>
              </a:endParaRPr>
            </a:p>
            <a:p>
              <a:pPr eaLnBrk="1" hangingPunct="1"/>
              <a:endParaRPr lang="en-US" altLang="en-US" sz="2400">
                <a:solidFill>
                  <a:schemeClr val="bg2"/>
                </a:solidFill>
                <a:latin typeface="Times New Roman" pitchFamily="18" charset="0"/>
              </a:endParaRPr>
            </a:p>
            <a:p>
              <a:pPr eaLnBrk="1" hangingPunct="1"/>
              <a:endParaRPr lang="en-US" altLang="en-US" sz="2400">
                <a:solidFill>
                  <a:schemeClr val="bg2"/>
                </a:solidFill>
                <a:latin typeface="Times New Roman" pitchFamily="18" charset="0"/>
              </a:endParaRPr>
            </a:p>
          </p:txBody>
        </p:sp>
      </p:grpSp>
      <p:grpSp>
        <p:nvGrpSpPr>
          <p:cNvPr id="69636" name="Group 7"/>
          <p:cNvGrpSpPr>
            <a:grpSpLocks/>
          </p:cNvGrpSpPr>
          <p:nvPr/>
        </p:nvGrpSpPr>
        <p:grpSpPr bwMode="auto">
          <a:xfrm>
            <a:off x="4724400" y="1828800"/>
            <a:ext cx="312738" cy="4038600"/>
            <a:chOff x="2016" y="1200"/>
            <a:chExt cx="197" cy="2544"/>
          </a:xfrm>
        </p:grpSpPr>
        <p:sp>
          <p:nvSpPr>
            <p:cNvPr id="69662" name="Line 8"/>
            <p:cNvSpPr>
              <a:spLocks noChangeShapeType="1"/>
            </p:cNvSpPr>
            <p:nvPr/>
          </p:nvSpPr>
          <p:spPr bwMode="auto">
            <a:xfrm>
              <a:off x="2042" y="2640"/>
              <a:ext cx="1" cy="110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69663" name="Line 9"/>
            <p:cNvSpPr>
              <a:spLocks noChangeShapeType="1"/>
            </p:cNvSpPr>
            <p:nvPr/>
          </p:nvSpPr>
          <p:spPr bwMode="auto">
            <a:xfrm>
              <a:off x="2016" y="2640"/>
              <a:ext cx="19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69664" name="Line 10"/>
            <p:cNvSpPr>
              <a:spLocks noChangeShapeType="1"/>
            </p:cNvSpPr>
            <p:nvPr/>
          </p:nvSpPr>
          <p:spPr bwMode="auto">
            <a:xfrm>
              <a:off x="2016" y="1776"/>
              <a:ext cx="197" cy="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69665" name="Line 11"/>
            <p:cNvSpPr>
              <a:spLocks noChangeShapeType="1"/>
            </p:cNvSpPr>
            <p:nvPr/>
          </p:nvSpPr>
          <p:spPr bwMode="auto">
            <a:xfrm>
              <a:off x="2042" y="1776"/>
              <a:ext cx="1" cy="86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69666" name="Line 12"/>
            <p:cNvSpPr>
              <a:spLocks noChangeShapeType="1"/>
            </p:cNvSpPr>
            <p:nvPr/>
          </p:nvSpPr>
          <p:spPr bwMode="auto">
            <a:xfrm>
              <a:off x="2016" y="1200"/>
              <a:ext cx="19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69667" name="Line 13"/>
            <p:cNvSpPr>
              <a:spLocks noChangeShapeType="1"/>
            </p:cNvSpPr>
            <p:nvPr/>
          </p:nvSpPr>
          <p:spPr bwMode="auto">
            <a:xfrm>
              <a:off x="2042" y="1200"/>
              <a:ext cx="1" cy="57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sp>
        <p:nvSpPr>
          <p:cNvPr id="69637" name="Text Box 14"/>
          <p:cNvSpPr txBox="1">
            <a:spLocks noChangeArrowheads="1"/>
          </p:cNvSpPr>
          <p:nvPr/>
        </p:nvSpPr>
        <p:spPr bwMode="auto">
          <a:xfrm>
            <a:off x="4800600" y="3657600"/>
            <a:ext cx="20066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4600">
                <a:solidFill>
                  <a:srgbClr val="FFFF00"/>
                </a:solidFill>
                <a:latin typeface="Arial" charset="0"/>
                <a:ea typeface="Geneva" pitchFamily="-112" charset="-128"/>
              </a:defRPr>
            </a:lvl1pPr>
            <a:lvl2pPr marL="742950" indent="-285750">
              <a:defRPr sz="4600">
                <a:solidFill>
                  <a:srgbClr val="FFFF00"/>
                </a:solidFill>
                <a:latin typeface="Arial" charset="0"/>
                <a:ea typeface="Geneva" pitchFamily="-112" charset="-128"/>
              </a:defRPr>
            </a:lvl2pPr>
            <a:lvl3pPr marL="1143000" indent="-228600">
              <a:defRPr sz="4600">
                <a:solidFill>
                  <a:srgbClr val="FFFF00"/>
                </a:solidFill>
                <a:latin typeface="Arial" charset="0"/>
                <a:ea typeface="Geneva" pitchFamily="-112" charset="-128"/>
              </a:defRPr>
            </a:lvl3pPr>
            <a:lvl4pPr marL="1600200" indent="-228600">
              <a:defRPr sz="4600">
                <a:solidFill>
                  <a:srgbClr val="FFFF00"/>
                </a:solidFill>
                <a:latin typeface="Arial" charset="0"/>
                <a:ea typeface="Geneva" pitchFamily="-112" charset="-128"/>
              </a:defRPr>
            </a:lvl4pPr>
            <a:lvl5pPr marL="2057400" indent="-228600">
              <a:defRPr sz="4600">
                <a:solidFill>
                  <a:srgbClr val="FFFF00"/>
                </a:solidFill>
                <a:latin typeface="Arial" charset="0"/>
                <a:ea typeface="Geneva" pitchFamily="-112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rgbClr val="FFFF00"/>
                </a:solidFill>
                <a:latin typeface="Arial" charset="0"/>
                <a:ea typeface="Geneva" pitchFamily="-112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rgbClr val="FFFF00"/>
                </a:solidFill>
                <a:latin typeface="Arial" charset="0"/>
                <a:ea typeface="Geneva" pitchFamily="-112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rgbClr val="FFFF00"/>
                </a:solidFill>
                <a:latin typeface="Arial" charset="0"/>
                <a:ea typeface="Geneva" pitchFamily="-112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rgbClr val="FFFF00"/>
                </a:solidFill>
                <a:latin typeface="Arial" charset="0"/>
                <a:ea typeface="Geneva" pitchFamily="-112" charset="-128"/>
              </a:defRPr>
            </a:lvl9pPr>
          </a:lstStyle>
          <a:p>
            <a:pPr eaLnBrk="1" hangingPunct="1"/>
            <a:r>
              <a:rPr lang="en-US" altLang="en-US" sz="2400">
                <a:solidFill>
                  <a:schemeClr val="tx1"/>
                </a:solidFill>
                <a:latin typeface="Times New Roman" pitchFamily="18" charset="0"/>
              </a:rPr>
              <a:t>Base</a:t>
            </a:r>
          </a:p>
        </p:txBody>
      </p:sp>
      <p:sp>
        <p:nvSpPr>
          <p:cNvPr id="69638" name="Text Box 15"/>
          <p:cNvSpPr txBox="1">
            <a:spLocks noChangeArrowheads="1"/>
          </p:cNvSpPr>
          <p:nvPr/>
        </p:nvSpPr>
        <p:spPr bwMode="auto">
          <a:xfrm>
            <a:off x="4800600" y="4572000"/>
            <a:ext cx="22098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4600">
                <a:solidFill>
                  <a:srgbClr val="FFFF00"/>
                </a:solidFill>
                <a:latin typeface="Arial" charset="0"/>
                <a:ea typeface="Geneva" pitchFamily="-112" charset="-128"/>
              </a:defRPr>
            </a:lvl1pPr>
            <a:lvl2pPr marL="742950" indent="-285750">
              <a:defRPr sz="4600">
                <a:solidFill>
                  <a:srgbClr val="FFFF00"/>
                </a:solidFill>
                <a:latin typeface="Arial" charset="0"/>
                <a:ea typeface="Geneva" pitchFamily="-112" charset="-128"/>
              </a:defRPr>
            </a:lvl2pPr>
            <a:lvl3pPr marL="1143000" indent="-228600">
              <a:defRPr sz="4600">
                <a:solidFill>
                  <a:srgbClr val="FFFF00"/>
                </a:solidFill>
                <a:latin typeface="Arial" charset="0"/>
                <a:ea typeface="Geneva" pitchFamily="-112" charset="-128"/>
              </a:defRPr>
            </a:lvl3pPr>
            <a:lvl4pPr marL="1600200" indent="-228600">
              <a:defRPr sz="4600">
                <a:solidFill>
                  <a:srgbClr val="FFFF00"/>
                </a:solidFill>
                <a:latin typeface="Arial" charset="0"/>
                <a:ea typeface="Geneva" pitchFamily="-112" charset="-128"/>
              </a:defRPr>
            </a:lvl4pPr>
            <a:lvl5pPr marL="2057400" indent="-228600">
              <a:defRPr sz="4600">
                <a:solidFill>
                  <a:srgbClr val="FFFF00"/>
                </a:solidFill>
                <a:latin typeface="Arial" charset="0"/>
                <a:ea typeface="Geneva" pitchFamily="-112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rgbClr val="FFFF00"/>
                </a:solidFill>
                <a:latin typeface="Arial" charset="0"/>
                <a:ea typeface="Geneva" pitchFamily="-112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rgbClr val="FFFF00"/>
                </a:solidFill>
                <a:latin typeface="Arial" charset="0"/>
                <a:ea typeface="Geneva" pitchFamily="-112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rgbClr val="FFFF00"/>
                </a:solidFill>
                <a:latin typeface="Arial" charset="0"/>
                <a:ea typeface="Geneva" pitchFamily="-112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rgbClr val="FFFF00"/>
                </a:solidFill>
                <a:latin typeface="Arial" charset="0"/>
                <a:ea typeface="Geneva" pitchFamily="-112" charset="-128"/>
              </a:defRPr>
            </a:lvl9pPr>
          </a:lstStyle>
          <a:p>
            <a:pPr eaLnBrk="1" hangingPunct="1"/>
            <a:r>
              <a:rPr lang="en-US" altLang="en-US" sz="2400">
                <a:solidFill>
                  <a:schemeClr val="tx1"/>
                </a:solidFill>
                <a:latin typeface="Times New Roman" pitchFamily="18" charset="0"/>
              </a:rPr>
              <a:t>Native Sub-base</a:t>
            </a:r>
          </a:p>
        </p:txBody>
      </p:sp>
      <p:sp>
        <p:nvSpPr>
          <p:cNvPr id="69639" name="Text Box 16"/>
          <p:cNvSpPr txBox="1">
            <a:spLocks noChangeArrowheads="1"/>
          </p:cNvSpPr>
          <p:nvPr/>
        </p:nvSpPr>
        <p:spPr bwMode="auto">
          <a:xfrm>
            <a:off x="4800600" y="2133600"/>
            <a:ext cx="2362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4600">
                <a:solidFill>
                  <a:srgbClr val="FFFF00"/>
                </a:solidFill>
                <a:latin typeface="Arial" charset="0"/>
                <a:ea typeface="Geneva" pitchFamily="-112" charset="-128"/>
              </a:defRPr>
            </a:lvl1pPr>
            <a:lvl2pPr marL="742950" indent="-285750">
              <a:defRPr sz="4600">
                <a:solidFill>
                  <a:srgbClr val="FFFF00"/>
                </a:solidFill>
                <a:latin typeface="Arial" charset="0"/>
                <a:ea typeface="Geneva" pitchFamily="-112" charset="-128"/>
              </a:defRPr>
            </a:lvl2pPr>
            <a:lvl3pPr marL="1143000" indent="-228600">
              <a:defRPr sz="4600">
                <a:solidFill>
                  <a:srgbClr val="FFFF00"/>
                </a:solidFill>
                <a:latin typeface="Arial" charset="0"/>
                <a:ea typeface="Geneva" pitchFamily="-112" charset="-128"/>
              </a:defRPr>
            </a:lvl3pPr>
            <a:lvl4pPr marL="1600200" indent="-228600">
              <a:defRPr sz="4600">
                <a:solidFill>
                  <a:srgbClr val="FFFF00"/>
                </a:solidFill>
                <a:latin typeface="Arial" charset="0"/>
                <a:ea typeface="Geneva" pitchFamily="-112" charset="-128"/>
              </a:defRPr>
            </a:lvl4pPr>
            <a:lvl5pPr marL="2057400" indent="-228600">
              <a:defRPr sz="4600">
                <a:solidFill>
                  <a:srgbClr val="FFFF00"/>
                </a:solidFill>
                <a:latin typeface="Arial" charset="0"/>
                <a:ea typeface="Geneva" pitchFamily="-112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rgbClr val="FFFF00"/>
                </a:solidFill>
                <a:latin typeface="Arial" charset="0"/>
                <a:ea typeface="Geneva" pitchFamily="-112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rgbClr val="FFFF00"/>
                </a:solidFill>
                <a:latin typeface="Arial" charset="0"/>
                <a:ea typeface="Geneva" pitchFamily="-112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rgbClr val="FFFF00"/>
                </a:solidFill>
                <a:latin typeface="Arial" charset="0"/>
                <a:ea typeface="Geneva" pitchFamily="-112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rgbClr val="FFFF00"/>
                </a:solidFill>
                <a:latin typeface="Arial" charset="0"/>
                <a:ea typeface="Geneva" pitchFamily="-112" charset="-128"/>
              </a:defRPr>
            </a:lvl9pPr>
          </a:lstStyle>
          <a:p>
            <a:pPr eaLnBrk="1" hangingPunct="1"/>
            <a:r>
              <a:rPr lang="en-US" altLang="en-US" sz="2400">
                <a:solidFill>
                  <a:schemeClr val="tx1"/>
                </a:solidFill>
                <a:latin typeface="Times New Roman" pitchFamily="18" charset="0"/>
              </a:rPr>
              <a:t>Distressed AC</a:t>
            </a:r>
          </a:p>
        </p:txBody>
      </p:sp>
      <p:sp>
        <p:nvSpPr>
          <p:cNvPr id="69640" name="Text Box 17" descr="Cork"/>
          <p:cNvSpPr txBox="1">
            <a:spLocks noChangeArrowheads="1"/>
          </p:cNvSpPr>
          <p:nvPr/>
        </p:nvSpPr>
        <p:spPr bwMode="auto">
          <a:xfrm>
            <a:off x="7239000" y="2819400"/>
            <a:ext cx="1671638" cy="3200400"/>
          </a:xfrm>
          <a:prstGeom prst="rect">
            <a:avLst/>
          </a:prstGeom>
          <a:blipFill dpi="0" rotWithShape="0">
            <a:blip r:embed="rId7"/>
            <a:srcRect/>
            <a:tile tx="0" ty="0" sx="100000" sy="100000" flip="none" algn="tl"/>
          </a:blipFill>
          <a:ln w="25400">
            <a:solidFill>
              <a:schemeClr val="bg2"/>
            </a:solidFill>
            <a:miter lim="800000"/>
            <a:headEnd/>
            <a:tailEnd/>
          </a:ln>
        </p:spPr>
        <p:txBody>
          <a:bodyPr/>
          <a:lstStyle>
            <a:lvl1pPr>
              <a:defRPr sz="4600">
                <a:solidFill>
                  <a:srgbClr val="FFFF00"/>
                </a:solidFill>
                <a:latin typeface="Arial" charset="0"/>
                <a:ea typeface="Geneva" pitchFamily="-112" charset="-128"/>
              </a:defRPr>
            </a:lvl1pPr>
            <a:lvl2pPr marL="742950" indent="-285750">
              <a:defRPr sz="4600">
                <a:solidFill>
                  <a:srgbClr val="FFFF00"/>
                </a:solidFill>
                <a:latin typeface="Arial" charset="0"/>
                <a:ea typeface="Geneva" pitchFamily="-112" charset="-128"/>
              </a:defRPr>
            </a:lvl2pPr>
            <a:lvl3pPr marL="1143000" indent="-228600">
              <a:defRPr sz="4600">
                <a:solidFill>
                  <a:srgbClr val="FFFF00"/>
                </a:solidFill>
                <a:latin typeface="Arial" charset="0"/>
                <a:ea typeface="Geneva" pitchFamily="-112" charset="-128"/>
              </a:defRPr>
            </a:lvl3pPr>
            <a:lvl4pPr marL="1600200" indent="-228600">
              <a:defRPr sz="4600">
                <a:solidFill>
                  <a:srgbClr val="FFFF00"/>
                </a:solidFill>
                <a:latin typeface="Arial" charset="0"/>
                <a:ea typeface="Geneva" pitchFamily="-112" charset="-128"/>
              </a:defRPr>
            </a:lvl4pPr>
            <a:lvl5pPr marL="2057400" indent="-228600">
              <a:defRPr sz="4600">
                <a:solidFill>
                  <a:srgbClr val="FFFF00"/>
                </a:solidFill>
                <a:latin typeface="Arial" charset="0"/>
                <a:ea typeface="Geneva" pitchFamily="-112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rgbClr val="FFFF00"/>
                </a:solidFill>
                <a:latin typeface="Arial" charset="0"/>
                <a:ea typeface="Geneva" pitchFamily="-112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rgbClr val="FFFF00"/>
                </a:solidFill>
                <a:latin typeface="Arial" charset="0"/>
                <a:ea typeface="Geneva" pitchFamily="-112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rgbClr val="FFFF00"/>
                </a:solidFill>
                <a:latin typeface="Arial" charset="0"/>
                <a:ea typeface="Geneva" pitchFamily="-112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rgbClr val="FFFF00"/>
                </a:solidFill>
                <a:latin typeface="Arial" charset="0"/>
                <a:ea typeface="Geneva" pitchFamily="-112" charset="-128"/>
              </a:defRPr>
            </a:lvl9pPr>
          </a:lstStyle>
          <a:p>
            <a:pPr eaLnBrk="1" hangingPunct="1"/>
            <a:endParaRPr lang="en-US" altLang="en-US" sz="2400">
              <a:solidFill>
                <a:schemeClr val="bg2"/>
              </a:solidFill>
              <a:latin typeface="Times New Roman" pitchFamily="18" charset="0"/>
            </a:endParaRPr>
          </a:p>
          <a:p>
            <a:pPr eaLnBrk="1" hangingPunct="1"/>
            <a:endParaRPr lang="en-US" altLang="en-US" sz="2400">
              <a:solidFill>
                <a:schemeClr val="bg2"/>
              </a:solidFill>
              <a:latin typeface="Times New Roman" pitchFamily="18" charset="0"/>
            </a:endParaRPr>
          </a:p>
          <a:p>
            <a:pPr eaLnBrk="1" hangingPunct="1"/>
            <a:endParaRPr lang="en-US" altLang="en-US" sz="2400">
              <a:solidFill>
                <a:schemeClr val="bg2"/>
              </a:solidFill>
              <a:latin typeface="Times New Roman" pitchFamily="18" charset="0"/>
            </a:endParaRPr>
          </a:p>
          <a:p>
            <a:pPr eaLnBrk="1" hangingPunct="1"/>
            <a:endParaRPr lang="en-US" altLang="en-US" sz="2400">
              <a:solidFill>
                <a:schemeClr val="bg2"/>
              </a:solidFill>
              <a:latin typeface="Times New Roman" pitchFamily="18" charset="0"/>
            </a:endParaRPr>
          </a:p>
          <a:p>
            <a:pPr eaLnBrk="1" hangingPunct="1"/>
            <a:endParaRPr lang="en-US" altLang="en-US" sz="2400">
              <a:solidFill>
                <a:schemeClr val="bg2"/>
              </a:solidFill>
              <a:latin typeface="Times New Roman" pitchFamily="18" charset="0"/>
            </a:endParaRPr>
          </a:p>
        </p:txBody>
      </p:sp>
      <p:sp>
        <p:nvSpPr>
          <p:cNvPr id="69641" name="Line 18"/>
          <p:cNvSpPr>
            <a:spLocks noChangeShapeType="1"/>
          </p:cNvSpPr>
          <p:nvPr/>
        </p:nvSpPr>
        <p:spPr bwMode="auto">
          <a:xfrm>
            <a:off x="7086600" y="2819400"/>
            <a:ext cx="0" cy="3200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graphicFrame>
        <p:nvGraphicFramePr>
          <p:cNvPr id="69642" name="Object 19"/>
          <p:cNvGraphicFramePr>
            <a:graphicFrameLocks/>
          </p:cNvGraphicFramePr>
          <p:nvPr/>
        </p:nvGraphicFramePr>
        <p:xfrm>
          <a:off x="7251700" y="1905000"/>
          <a:ext cx="1657350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11" name="Photo Editor Photo" r:id="rId8" imgW="11019048" imgH="6752381" progId="MSPhotoEd.3">
                  <p:embed/>
                </p:oleObj>
              </mc:Choice>
              <mc:Fallback>
                <p:oleObj name="Photo Editor Photo" r:id="rId8" imgW="11019048" imgH="6752381" progId="MSPhotoEd.3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t="58501" b="22615"/>
                      <a:stretch>
                        <a:fillRect/>
                      </a:stretch>
                    </p:blipFill>
                    <p:spPr bwMode="auto">
                      <a:xfrm>
                        <a:off x="7251700" y="1905000"/>
                        <a:ext cx="1657350" cy="914400"/>
                      </a:xfrm>
                      <a:prstGeom prst="rect">
                        <a:avLst/>
                      </a:prstGeom>
                      <a:noFill/>
                      <a:ln w="25400">
                        <a:solidFill>
                          <a:schemeClr val="bg2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9643" name="Line 20"/>
          <p:cNvSpPr>
            <a:spLocks noChangeShapeType="1"/>
          </p:cNvSpPr>
          <p:nvPr/>
        </p:nvSpPr>
        <p:spPr bwMode="auto">
          <a:xfrm>
            <a:off x="6858000" y="2819400"/>
            <a:ext cx="312738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69644" name="Line 21"/>
          <p:cNvSpPr>
            <a:spLocks noChangeShapeType="1"/>
          </p:cNvSpPr>
          <p:nvPr/>
        </p:nvSpPr>
        <p:spPr bwMode="auto">
          <a:xfrm>
            <a:off x="6858000" y="190500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69645" name="Line 22"/>
          <p:cNvSpPr>
            <a:spLocks noChangeShapeType="1"/>
          </p:cNvSpPr>
          <p:nvPr/>
        </p:nvSpPr>
        <p:spPr bwMode="auto">
          <a:xfrm>
            <a:off x="7086600" y="1905000"/>
            <a:ext cx="1588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69646" name="Line 23"/>
          <p:cNvSpPr>
            <a:spLocks noChangeShapeType="1"/>
          </p:cNvSpPr>
          <p:nvPr/>
        </p:nvSpPr>
        <p:spPr bwMode="auto">
          <a:xfrm flipV="1">
            <a:off x="6324600" y="3959225"/>
            <a:ext cx="7620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69647" name="Line 24"/>
          <p:cNvSpPr>
            <a:spLocks noChangeShapeType="1"/>
          </p:cNvSpPr>
          <p:nvPr/>
        </p:nvSpPr>
        <p:spPr bwMode="auto">
          <a:xfrm flipH="1">
            <a:off x="4648200" y="5029200"/>
            <a:ext cx="6096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grpSp>
        <p:nvGrpSpPr>
          <p:cNvPr id="4" name="Group 25"/>
          <p:cNvGrpSpPr>
            <a:grpSpLocks/>
          </p:cNvGrpSpPr>
          <p:nvPr/>
        </p:nvGrpSpPr>
        <p:grpSpPr bwMode="auto">
          <a:xfrm>
            <a:off x="242888" y="1738313"/>
            <a:ext cx="8661400" cy="2813050"/>
            <a:chOff x="153" y="1144"/>
            <a:chExt cx="5456" cy="1512"/>
          </a:xfrm>
        </p:grpSpPr>
        <p:grpSp>
          <p:nvGrpSpPr>
            <p:cNvPr id="69650" name="Group 26"/>
            <p:cNvGrpSpPr>
              <a:grpSpLocks/>
            </p:cNvGrpSpPr>
            <p:nvPr/>
          </p:nvGrpSpPr>
          <p:grpSpPr bwMode="auto">
            <a:xfrm>
              <a:off x="153" y="1144"/>
              <a:ext cx="5456" cy="1512"/>
              <a:chOff x="153" y="1144"/>
              <a:chExt cx="5456" cy="1512"/>
            </a:xfrm>
          </p:grpSpPr>
          <p:pic>
            <p:nvPicPr>
              <p:cNvPr id="69652" name="Picture 27" descr="Westminister4"/>
              <p:cNvPicPr>
                <a:picLocks noChangeArrowheads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61" y="1152"/>
                <a:ext cx="1048" cy="1008"/>
              </a:xfrm>
              <a:prstGeom prst="rect">
                <a:avLst/>
              </a:prstGeom>
              <a:solidFill>
                <a:schemeClr val="bg2"/>
              </a:solidFill>
              <a:ln w="25400">
                <a:solidFill>
                  <a:schemeClr val="bg2"/>
                </a:solidFill>
                <a:miter lim="800000"/>
                <a:headEnd/>
                <a:tailEnd/>
              </a:ln>
            </p:spPr>
          </p:pic>
          <p:pic>
            <p:nvPicPr>
              <p:cNvPr id="69653" name="Picture 28" descr="Westminister9"/>
              <p:cNvPicPr>
                <a:picLocks noChangeAspect="1" noChangeArrowheads="1"/>
              </p:cNvPicPr>
              <p:nvPr/>
            </p:nvPicPr>
            <p:blipFill>
              <a:blip r:embed="rId10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3" y="1154"/>
                <a:ext cx="1575" cy="1008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69654" name="Group 29"/>
              <p:cNvGrpSpPr>
                <a:grpSpLocks/>
              </p:cNvGrpSpPr>
              <p:nvPr/>
            </p:nvGrpSpPr>
            <p:grpSpPr bwMode="auto">
              <a:xfrm>
                <a:off x="2976" y="1144"/>
                <a:ext cx="1555" cy="1512"/>
                <a:chOff x="2976" y="1144"/>
                <a:chExt cx="1555" cy="1512"/>
              </a:xfrm>
            </p:grpSpPr>
            <p:sp>
              <p:nvSpPr>
                <p:cNvPr id="69655" name="Text Box 30"/>
                <p:cNvSpPr txBox="1">
                  <a:spLocks noChangeArrowheads="1"/>
                </p:cNvSpPr>
                <p:nvPr/>
              </p:nvSpPr>
              <p:spPr bwMode="auto">
                <a:xfrm>
                  <a:off x="2976" y="1152"/>
                  <a:ext cx="1555" cy="1008"/>
                </a:xfrm>
                <a:prstGeom prst="rect">
                  <a:avLst/>
                </a:prstGeom>
                <a:solidFill>
                  <a:schemeClr val="bg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 sz="4600">
                      <a:solidFill>
                        <a:srgbClr val="FFFF00"/>
                      </a:solidFill>
                      <a:latin typeface="Arial" charset="0"/>
                      <a:ea typeface="Geneva" pitchFamily="-112" charset="-128"/>
                    </a:defRPr>
                  </a:lvl1pPr>
                  <a:lvl2pPr marL="742950" indent="-285750">
                    <a:defRPr sz="4600">
                      <a:solidFill>
                        <a:srgbClr val="FFFF00"/>
                      </a:solidFill>
                      <a:latin typeface="Arial" charset="0"/>
                      <a:ea typeface="Geneva" pitchFamily="-112" charset="-128"/>
                    </a:defRPr>
                  </a:lvl2pPr>
                  <a:lvl3pPr marL="1143000" indent="-228600">
                    <a:defRPr sz="4600">
                      <a:solidFill>
                        <a:srgbClr val="FFFF00"/>
                      </a:solidFill>
                      <a:latin typeface="Arial" charset="0"/>
                      <a:ea typeface="Geneva" pitchFamily="-112" charset="-128"/>
                    </a:defRPr>
                  </a:lvl3pPr>
                  <a:lvl4pPr marL="1600200" indent="-228600">
                    <a:defRPr sz="4600">
                      <a:solidFill>
                        <a:srgbClr val="FFFF00"/>
                      </a:solidFill>
                      <a:latin typeface="Arial" charset="0"/>
                      <a:ea typeface="Geneva" pitchFamily="-112" charset="-128"/>
                    </a:defRPr>
                  </a:lvl4pPr>
                  <a:lvl5pPr marL="2057400" indent="-228600">
                    <a:defRPr sz="4600">
                      <a:solidFill>
                        <a:srgbClr val="FFFF00"/>
                      </a:solidFill>
                      <a:latin typeface="Arial" charset="0"/>
                      <a:ea typeface="Geneva" pitchFamily="-112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4600">
                      <a:solidFill>
                        <a:srgbClr val="FFFF00"/>
                      </a:solidFill>
                      <a:latin typeface="Arial" charset="0"/>
                      <a:ea typeface="Geneva" pitchFamily="-112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4600">
                      <a:solidFill>
                        <a:srgbClr val="FFFF00"/>
                      </a:solidFill>
                      <a:latin typeface="Arial" charset="0"/>
                      <a:ea typeface="Geneva" pitchFamily="-112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4600">
                      <a:solidFill>
                        <a:srgbClr val="FFFF00"/>
                      </a:solidFill>
                      <a:latin typeface="Arial" charset="0"/>
                      <a:ea typeface="Geneva" pitchFamily="-112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4600">
                      <a:solidFill>
                        <a:srgbClr val="FFFF00"/>
                      </a:solidFill>
                      <a:latin typeface="Arial" charset="0"/>
                      <a:ea typeface="Geneva" pitchFamily="-112" charset="-128"/>
                    </a:defRPr>
                  </a:lvl9pPr>
                </a:lstStyle>
                <a:p>
                  <a:pPr algn="ctr" eaLnBrk="1" hangingPunct="1"/>
                  <a:endParaRPr lang="en-US" altLang="en-US" sz="2400">
                    <a:solidFill>
                      <a:schemeClr val="tx1"/>
                    </a:solidFill>
                    <a:latin typeface="Times New Roman" pitchFamily="18" charset="0"/>
                  </a:endParaRPr>
                </a:p>
                <a:p>
                  <a:pPr algn="ctr" eaLnBrk="1" hangingPunct="1"/>
                  <a:r>
                    <a:rPr lang="en-US" altLang="en-US" sz="2400">
                      <a:solidFill>
                        <a:schemeClr val="tx1"/>
                      </a:solidFill>
                      <a:latin typeface="Times New Roman" pitchFamily="18" charset="0"/>
                    </a:rPr>
                    <a:t>Stabilized Base</a:t>
                  </a:r>
                </a:p>
                <a:p>
                  <a:pPr algn="ctr" eaLnBrk="1" hangingPunct="1"/>
                  <a:endParaRPr lang="en-US" altLang="en-US" sz="2400">
                    <a:solidFill>
                      <a:schemeClr val="tx1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69656" name="Line 31"/>
                <p:cNvSpPr>
                  <a:spLocks noChangeShapeType="1"/>
                </p:cNvSpPr>
                <p:nvPr/>
              </p:nvSpPr>
              <p:spPr bwMode="auto">
                <a:xfrm flipV="1">
                  <a:off x="4464" y="2176"/>
                  <a:ext cx="0" cy="48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69657" name="Line 32"/>
                <p:cNvSpPr>
                  <a:spLocks noChangeShapeType="1"/>
                </p:cNvSpPr>
                <p:nvPr/>
              </p:nvSpPr>
              <p:spPr bwMode="auto">
                <a:xfrm flipH="1">
                  <a:off x="4320" y="2176"/>
                  <a:ext cx="192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69658" name="Line 33"/>
                <p:cNvSpPr>
                  <a:spLocks noChangeShapeType="1"/>
                </p:cNvSpPr>
                <p:nvPr/>
              </p:nvSpPr>
              <p:spPr bwMode="auto">
                <a:xfrm>
                  <a:off x="2976" y="2160"/>
                  <a:ext cx="24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69659" name="Line 34"/>
                <p:cNvSpPr>
                  <a:spLocks noChangeShapeType="1"/>
                </p:cNvSpPr>
                <p:nvPr/>
              </p:nvSpPr>
              <p:spPr bwMode="auto">
                <a:xfrm flipV="1">
                  <a:off x="3005" y="2160"/>
                  <a:ext cx="0" cy="28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69660" name="Line 36"/>
                <p:cNvSpPr>
                  <a:spLocks noChangeShapeType="1"/>
                </p:cNvSpPr>
                <p:nvPr/>
              </p:nvSpPr>
              <p:spPr bwMode="auto">
                <a:xfrm flipV="1">
                  <a:off x="3005" y="1152"/>
                  <a:ext cx="0" cy="103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 type="triangle" w="med" len="med"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69661" name="Line 37"/>
                <p:cNvSpPr>
                  <a:spLocks noChangeShapeType="1"/>
                </p:cNvSpPr>
                <p:nvPr/>
              </p:nvSpPr>
              <p:spPr bwMode="auto">
                <a:xfrm flipV="1">
                  <a:off x="4464" y="1144"/>
                  <a:ext cx="0" cy="103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 type="triangle" w="med" len="med"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/>
                </a:p>
              </p:txBody>
            </p:sp>
          </p:grpSp>
        </p:grpSp>
        <p:pic>
          <p:nvPicPr>
            <p:cNvPr id="69651" name="Picture 38" descr="Gradation"/>
            <p:cNvPicPr>
              <a:picLocks noChangeArrowheads="1"/>
            </p:cNvPicPr>
            <p:nvPr/>
          </p:nvPicPr>
          <p:blipFill>
            <a:blip r:embed="rId1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88" y="1152"/>
              <a:ext cx="1057" cy="1005"/>
            </a:xfrm>
            <a:prstGeom prst="rect">
              <a:avLst/>
            </a:prstGeom>
            <a:solidFill>
              <a:schemeClr val="bg2"/>
            </a:solidFill>
            <a:ln w="25400">
              <a:solidFill>
                <a:schemeClr val="bg2"/>
              </a:solidFill>
              <a:miter lim="800000"/>
              <a:headEnd/>
              <a:tailEnd/>
            </a:ln>
          </p:spPr>
        </p:pic>
      </p:grpSp>
      <p:sp>
        <p:nvSpPr>
          <p:cNvPr id="69649" name="Text Box 39"/>
          <p:cNvSpPr txBox="1">
            <a:spLocks noChangeArrowheads="1"/>
          </p:cNvSpPr>
          <p:nvPr/>
        </p:nvSpPr>
        <p:spPr bwMode="auto">
          <a:xfrm>
            <a:off x="274638" y="3810000"/>
            <a:ext cx="2590800" cy="2282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4600">
                <a:solidFill>
                  <a:srgbClr val="FFFF00"/>
                </a:solidFill>
                <a:latin typeface="Arial" charset="0"/>
                <a:ea typeface="Geneva" pitchFamily="-112" charset="-128"/>
              </a:defRPr>
            </a:lvl1pPr>
            <a:lvl2pPr marL="742950" indent="-285750">
              <a:defRPr sz="4600">
                <a:solidFill>
                  <a:srgbClr val="FFFF00"/>
                </a:solidFill>
                <a:latin typeface="Arial" charset="0"/>
                <a:ea typeface="Geneva" pitchFamily="-112" charset="-128"/>
              </a:defRPr>
            </a:lvl2pPr>
            <a:lvl3pPr marL="1143000" indent="-228600">
              <a:defRPr sz="4600">
                <a:solidFill>
                  <a:srgbClr val="FFFF00"/>
                </a:solidFill>
                <a:latin typeface="Arial" charset="0"/>
                <a:ea typeface="Geneva" pitchFamily="-112" charset="-128"/>
              </a:defRPr>
            </a:lvl3pPr>
            <a:lvl4pPr marL="1600200" indent="-228600">
              <a:defRPr sz="4600">
                <a:solidFill>
                  <a:srgbClr val="FFFF00"/>
                </a:solidFill>
                <a:latin typeface="Arial" charset="0"/>
                <a:ea typeface="Geneva" pitchFamily="-112" charset="-128"/>
              </a:defRPr>
            </a:lvl4pPr>
            <a:lvl5pPr marL="2057400" indent="-228600">
              <a:defRPr sz="4600">
                <a:solidFill>
                  <a:srgbClr val="FFFF00"/>
                </a:solidFill>
                <a:latin typeface="Arial" charset="0"/>
                <a:ea typeface="Geneva" pitchFamily="-112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rgbClr val="FFFF00"/>
                </a:solidFill>
                <a:latin typeface="Arial" charset="0"/>
                <a:ea typeface="Geneva" pitchFamily="-112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rgbClr val="FFFF00"/>
                </a:solidFill>
                <a:latin typeface="Arial" charset="0"/>
                <a:ea typeface="Geneva" pitchFamily="-112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rgbClr val="FFFF00"/>
                </a:solidFill>
                <a:latin typeface="Arial" charset="0"/>
                <a:ea typeface="Geneva" pitchFamily="-112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rgbClr val="FFFF00"/>
                </a:solidFill>
                <a:latin typeface="Arial" charset="0"/>
                <a:ea typeface="Geneva" pitchFamily="-112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400">
                <a:solidFill>
                  <a:schemeClr val="tx1"/>
                </a:solidFill>
                <a:latin typeface="Times New Roman" pitchFamily="18" charset="0"/>
              </a:rPr>
              <a:t>Improves existing materials in-place to provide greater structural support and reduction of imported material.</a:t>
            </a:r>
          </a:p>
        </p:txBody>
      </p:sp>
      <p:pic>
        <p:nvPicPr>
          <p:cNvPr id="39" name="Picture 38" descr="arra_logo_trans"/>
          <p:cNvPicPr>
            <a:picLocks noChangeAspect="1" noChangeArrowheads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53400" y="6308438"/>
            <a:ext cx="704442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22937295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Types of FDR</a:t>
            </a:r>
          </a:p>
        </p:txBody>
      </p:sp>
      <p:sp>
        <p:nvSpPr>
          <p:cNvPr id="71683" name="Rectangle 3"/>
          <p:cNvSpPr>
            <a:spLocks noGrp="1" noChangeArrowheads="1"/>
          </p:cNvSpPr>
          <p:nvPr>
            <p:ph idx="1"/>
          </p:nvPr>
        </p:nvSpPr>
        <p:spPr>
          <a:xfrm>
            <a:off x="0" y="1330325"/>
            <a:ext cx="5715000" cy="5146675"/>
          </a:xfrm>
        </p:spPr>
        <p:txBody>
          <a:bodyPr/>
          <a:lstStyle/>
          <a:p>
            <a:pPr lvl="1" eaLnBrk="1" hangingPunct="1"/>
            <a:r>
              <a:rPr lang="en-US" altLang="en-US" dirty="0" smtClean="0"/>
              <a:t>Pulverization</a:t>
            </a:r>
          </a:p>
          <a:p>
            <a:pPr lvl="1" eaLnBrk="1" hangingPunct="1"/>
            <a:r>
              <a:rPr lang="en-US" altLang="en-US" dirty="0" smtClean="0"/>
              <a:t>Mechanical Stabilization</a:t>
            </a:r>
          </a:p>
          <a:p>
            <a:pPr lvl="3" eaLnBrk="1" hangingPunct="1"/>
            <a:r>
              <a:rPr lang="en-US" altLang="en-US" dirty="0" smtClean="0"/>
              <a:t>Corrective Aggregate</a:t>
            </a:r>
          </a:p>
          <a:p>
            <a:pPr lvl="3" eaLnBrk="1" hangingPunct="1"/>
            <a:r>
              <a:rPr lang="en-US" altLang="en-US" dirty="0" smtClean="0"/>
              <a:t>RAP</a:t>
            </a:r>
          </a:p>
          <a:p>
            <a:pPr lvl="1" eaLnBrk="1" hangingPunct="1"/>
            <a:r>
              <a:rPr lang="en-US" altLang="en-US" dirty="0" smtClean="0"/>
              <a:t>Bituminous Stabilization</a:t>
            </a:r>
          </a:p>
          <a:p>
            <a:pPr lvl="3" eaLnBrk="1" hangingPunct="1"/>
            <a:r>
              <a:rPr lang="en-US" altLang="en-US" dirty="0" smtClean="0"/>
              <a:t>Emulsified Asphalt</a:t>
            </a:r>
          </a:p>
          <a:p>
            <a:pPr lvl="3" eaLnBrk="1" hangingPunct="1"/>
            <a:r>
              <a:rPr lang="en-US" altLang="en-US" dirty="0" smtClean="0"/>
              <a:t>Foamed Asphalt</a:t>
            </a:r>
          </a:p>
          <a:p>
            <a:pPr lvl="1" eaLnBrk="1" hangingPunct="1"/>
            <a:r>
              <a:rPr lang="en-US" altLang="en-US" dirty="0" smtClean="0"/>
              <a:t>Chemical Stabilization</a:t>
            </a:r>
          </a:p>
          <a:p>
            <a:pPr lvl="3" eaLnBrk="1" hangingPunct="1"/>
            <a:r>
              <a:rPr lang="en-US" altLang="en-US" dirty="0" smtClean="0"/>
              <a:t>Cement/ CKD</a:t>
            </a:r>
          </a:p>
          <a:p>
            <a:pPr lvl="3" eaLnBrk="1" hangingPunct="1"/>
            <a:r>
              <a:rPr lang="en-US" altLang="en-US" dirty="0" smtClean="0"/>
              <a:t>Lime/LKD</a:t>
            </a:r>
          </a:p>
          <a:p>
            <a:pPr lvl="3" eaLnBrk="1" hangingPunct="1"/>
            <a:r>
              <a:rPr lang="en-US" altLang="en-US" dirty="0" smtClean="0"/>
              <a:t>Type C Fly Ash</a:t>
            </a:r>
          </a:p>
          <a:p>
            <a:pPr lvl="3" eaLnBrk="1" hangingPunct="1"/>
            <a:r>
              <a:rPr lang="en-US" altLang="en-US" dirty="0" smtClean="0"/>
              <a:t>Calcium Chloride</a:t>
            </a:r>
          </a:p>
        </p:txBody>
      </p:sp>
      <p:pic>
        <p:nvPicPr>
          <p:cNvPr id="71684" name="Picture 4" descr="New A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44357" y="1362075"/>
            <a:ext cx="3661531" cy="48122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arra_logo_trans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82192" y="6363713"/>
            <a:ext cx="704442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2916323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FDR Engineering Properties</a:t>
            </a:r>
            <a:endParaRPr lang="en-US" sz="4000" dirty="0"/>
          </a:p>
        </p:txBody>
      </p:sp>
      <p:sp>
        <p:nvSpPr>
          <p:cNvPr id="267267" name="Rectangle 10"/>
          <p:cNvSpPr>
            <a:spLocks noGrp="1" noChangeArrowheads="1"/>
          </p:cNvSpPr>
          <p:nvPr>
            <p:ph sz="half" idx="4294967295"/>
          </p:nvPr>
        </p:nvSpPr>
        <p:spPr>
          <a:xfrm>
            <a:off x="227012" y="1600200"/>
            <a:ext cx="8612188" cy="3951288"/>
          </a:xfrm>
        </p:spPr>
        <p:txBody>
          <a:bodyPr/>
          <a:lstStyle/>
          <a:p>
            <a:pPr marL="0" indent="0">
              <a:spcBef>
                <a:spcPct val="50000"/>
              </a:spcBef>
              <a:buSzPct val="75000"/>
              <a:buNone/>
            </a:pPr>
            <a:r>
              <a:rPr lang="en-US" sz="2800" dirty="0" smtClean="0">
                <a:latin typeface="Calibri" pitchFamily="34" charset="0"/>
                <a:cs typeface="Arial" charset="0"/>
              </a:rPr>
              <a:t>Strength is built into a pavement structure with FDR</a:t>
            </a:r>
          </a:p>
          <a:p>
            <a:pPr>
              <a:spcBef>
                <a:spcPct val="50000"/>
              </a:spcBef>
              <a:buSzPct val="75000"/>
            </a:pPr>
            <a:r>
              <a:rPr lang="en-US" sz="2800" dirty="0" smtClean="0">
                <a:latin typeface="Calibri" pitchFamily="34" charset="0"/>
                <a:cs typeface="Arial" charset="0"/>
              </a:rPr>
              <a:t>Corrects pavement defects</a:t>
            </a:r>
          </a:p>
          <a:p>
            <a:pPr>
              <a:spcBef>
                <a:spcPct val="50000"/>
              </a:spcBef>
              <a:buSzPct val="75000"/>
            </a:pPr>
            <a:r>
              <a:rPr lang="en-US" sz="2800" dirty="0" smtClean="0">
                <a:latin typeface="Calibri" pitchFamily="34" charset="0"/>
                <a:cs typeface="Arial" charset="0"/>
              </a:rPr>
              <a:t>Increases structural capacity</a:t>
            </a:r>
          </a:p>
        </p:txBody>
      </p:sp>
      <p:grpSp>
        <p:nvGrpSpPr>
          <p:cNvPr id="6" name="Group 8"/>
          <p:cNvGrpSpPr/>
          <p:nvPr/>
        </p:nvGrpSpPr>
        <p:grpSpPr>
          <a:xfrm>
            <a:off x="762000" y="3911025"/>
            <a:ext cx="1295400" cy="2416717"/>
            <a:chOff x="1480794" y="3911025"/>
            <a:chExt cx="1295400" cy="2416717"/>
          </a:xfrm>
        </p:grpSpPr>
        <p:sp>
          <p:nvSpPr>
            <p:cNvPr id="3" name="Rectangle 2"/>
            <p:cNvSpPr/>
            <p:nvPr/>
          </p:nvSpPr>
          <p:spPr bwMode="auto">
            <a:xfrm>
              <a:off x="1480794" y="4498942"/>
              <a:ext cx="1295400" cy="1828800"/>
            </a:xfrm>
            <a:prstGeom prst="rect">
              <a:avLst/>
            </a:prstGeom>
            <a:blipFill>
              <a:blip r:embed="rId3" cstate="print"/>
              <a:tile tx="0" ty="0" sx="100000" sy="100000" flip="none" algn="tl"/>
            </a:blip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-80" charset="-128"/>
              </a:endParaRPr>
            </a:p>
          </p:txBody>
        </p:sp>
        <p:sp>
          <p:nvSpPr>
            <p:cNvPr id="7" name="Rectangle 6"/>
            <p:cNvSpPr/>
            <p:nvPr/>
          </p:nvSpPr>
          <p:spPr bwMode="auto">
            <a:xfrm>
              <a:off x="1480794" y="3962400"/>
              <a:ext cx="1295400" cy="536542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-80" charset="-128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1633194" y="3911025"/>
              <a:ext cx="9906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 smtClean="0">
                  <a:solidFill>
                    <a:schemeClr val="tx1"/>
                  </a:solidFill>
                </a:rPr>
                <a:t>3” worn HMA</a:t>
              </a:r>
              <a:endParaRPr 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1556994" y="4753242"/>
              <a:ext cx="121920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 smtClean="0">
                  <a:solidFill>
                    <a:schemeClr val="tx1"/>
                  </a:solidFill>
                </a:rPr>
                <a:t>10” aggregate base</a:t>
              </a:r>
              <a:endParaRPr lang="en-US" sz="1600" dirty="0">
                <a:solidFill>
                  <a:schemeClr val="tx1"/>
                </a:solidFill>
              </a:endParaRPr>
            </a:p>
          </p:txBody>
        </p:sp>
      </p:grpSp>
      <p:sp>
        <p:nvSpPr>
          <p:cNvPr id="5" name="TextBox 4"/>
          <p:cNvSpPr txBox="1"/>
          <p:nvPr/>
        </p:nvSpPr>
        <p:spPr>
          <a:xfrm>
            <a:off x="2133600" y="3962400"/>
            <a:ext cx="1828800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chemeClr val="tx1"/>
                </a:solidFill>
              </a:rPr>
              <a:t>SN</a:t>
            </a:r>
            <a:r>
              <a:rPr lang="en-US" sz="1600" baseline="-25000" dirty="0" smtClean="0">
                <a:solidFill>
                  <a:schemeClr val="tx1"/>
                </a:solidFill>
              </a:rPr>
              <a:t>h</a:t>
            </a:r>
            <a:r>
              <a:rPr lang="en-US" sz="1600" dirty="0" smtClean="0">
                <a:solidFill>
                  <a:schemeClr val="tx1"/>
                </a:solidFill>
              </a:rPr>
              <a:t> = </a:t>
            </a:r>
          </a:p>
          <a:p>
            <a:r>
              <a:rPr lang="en-US" sz="1600" dirty="0" smtClean="0">
                <a:solidFill>
                  <a:schemeClr val="tx1"/>
                </a:solidFill>
              </a:rPr>
              <a:t>0.2 x 3 = 0.6</a:t>
            </a:r>
          </a:p>
          <a:p>
            <a:endParaRPr lang="en-US" sz="1600" dirty="0">
              <a:solidFill>
                <a:schemeClr val="tx1"/>
              </a:solidFill>
            </a:endParaRPr>
          </a:p>
          <a:p>
            <a:r>
              <a:rPr lang="en-US" sz="1600" dirty="0" smtClean="0">
                <a:solidFill>
                  <a:schemeClr val="tx1"/>
                </a:solidFill>
              </a:rPr>
              <a:t>SN</a:t>
            </a:r>
            <a:r>
              <a:rPr lang="en-US" sz="1600" baseline="-25000" dirty="0" smtClean="0">
                <a:solidFill>
                  <a:schemeClr val="tx1"/>
                </a:solidFill>
              </a:rPr>
              <a:t>a</a:t>
            </a:r>
            <a:r>
              <a:rPr lang="en-US" sz="1600" dirty="0" smtClean="0">
                <a:solidFill>
                  <a:schemeClr val="tx1"/>
                </a:solidFill>
              </a:rPr>
              <a:t> = </a:t>
            </a:r>
          </a:p>
          <a:p>
            <a:r>
              <a:rPr lang="en-US" sz="1600" dirty="0" smtClean="0">
                <a:solidFill>
                  <a:schemeClr val="tx1"/>
                </a:solidFill>
              </a:rPr>
              <a:t>0.11 x 10 = 1.1</a:t>
            </a:r>
          </a:p>
          <a:p>
            <a:endParaRPr lang="en-US" sz="1600" dirty="0">
              <a:solidFill>
                <a:schemeClr val="tx1"/>
              </a:solidFill>
            </a:endParaRPr>
          </a:p>
          <a:p>
            <a:r>
              <a:rPr lang="en-US" sz="2000" b="1" dirty="0" smtClean="0">
                <a:solidFill>
                  <a:schemeClr val="tx1"/>
                </a:solidFill>
              </a:rPr>
              <a:t>SN</a:t>
            </a:r>
            <a:r>
              <a:rPr lang="en-US" sz="2000" b="1" baseline="-25000" dirty="0" smtClean="0">
                <a:solidFill>
                  <a:schemeClr val="tx1"/>
                </a:solidFill>
              </a:rPr>
              <a:t>t</a:t>
            </a:r>
            <a:r>
              <a:rPr lang="en-US" sz="2000" b="1" dirty="0" smtClean="0">
                <a:solidFill>
                  <a:schemeClr val="tx1"/>
                </a:solidFill>
              </a:rPr>
              <a:t> = </a:t>
            </a:r>
          </a:p>
          <a:p>
            <a:r>
              <a:rPr lang="en-US" sz="2000" b="1" dirty="0" smtClean="0">
                <a:solidFill>
                  <a:schemeClr val="tx1"/>
                </a:solidFill>
              </a:rPr>
              <a:t>1.7</a:t>
            </a:r>
          </a:p>
          <a:p>
            <a:endParaRPr lang="en-US" dirty="0"/>
          </a:p>
        </p:txBody>
      </p:sp>
      <p:sp>
        <p:nvSpPr>
          <p:cNvPr id="10" name="Right Arrow 9"/>
          <p:cNvSpPr/>
          <p:nvPr/>
        </p:nvSpPr>
        <p:spPr bwMode="auto">
          <a:xfrm>
            <a:off x="3962400" y="4876800"/>
            <a:ext cx="838200" cy="707439"/>
          </a:xfrm>
          <a:prstGeom prst="rightArrow">
            <a:avLst/>
          </a:pr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-80" charset="-128"/>
            </a:endParaRPr>
          </a:p>
        </p:txBody>
      </p:sp>
      <p:sp>
        <p:nvSpPr>
          <p:cNvPr id="13" name="Rectangle 12"/>
          <p:cNvSpPr/>
          <p:nvPr/>
        </p:nvSpPr>
        <p:spPr bwMode="auto">
          <a:xfrm>
            <a:off x="5105400" y="5105400"/>
            <a:ext cx="1295400" cy="1197516"/>
          </a:xfrm>
          <a:prstGeom prst="rect">
            <a:avLst/>
          </a:prstGeom>
          <a:blipFill>
            <a:blip r:embed="rId3" cstate="print"/>
            <a:tile tx="0" ty="0" sx="100000" sy="100000" flip="none" algn="tl"/>
          </a:blip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-80" charset="-128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105400" y="5265003"/>
            <a:ext cx="1219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chemeClr val="tx1"/>
                </a:solidFill>
              </a:rPr>
              <a:t>7” aggregate base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477000" y="3505200"/>
            <a:ext cx="1828800" cy="3016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 smtClean="0"/>
          </a:p>
          <a:p>
            <a:endParaRPr lang="en-US" dirty="0" smtClean="0"/>
          </a:p>
          <a:p>
            <a:r>
              <a:rPr lang="en-US" sz="1600" dirty="0" smtClean="0">
                <a:solidFill>
                  <a:schemeClr val="tx1"/>
                </a:solidFill>
              </a:rPr>
              <a:t>SN</a:t>
            </a:r>
            <a:r>
              <a:rPr lang="en-US" sz="1600" baseline="-25000" dirty="0" smtClean="0">
                <a:solidFill>
                  <a:schemeClr val="tx1"/>
                </a:solidFill>
              </a:rPr>
              <a:t>FDR</a:t>
            </a:r>
            <a:r>
              <a:rPr lang="en-US" sz="1600" dirty="0" smtClean="0">
                <a:solidFill>
                  <a:schemeClr val="tx1"/>
                </a:solidFill>
              </a:rPr>
              <a:t> </a:t>
            </a:r>
            <a:r>
              <a:rPr lang="en-US" sz="1600" dirty="0">
                <a:solidFill>
                  <a:schemeClr val="tx1"/>
                </a:solidFill>
              </a:rPr>
              <a:t>= </a:t>
            </a:r>
          </a:p>
          <a:p>
            <a:r>
              <a:rPr lang="en-US" sz="1600" dirty="0" smtClean="0">
                <a:solidFill>
                  <a:schemeClr val="tx1"/>
                </a:solidFill>
              </a:rPr>
              <a:t>0.25 x 6 = 1.5</a:t>
            </a:r>
          </a:p>
          <a:p>
            <a:endParaRPr lang="en-US" sz="1600" dirty="0">
              <a:solidFill>
                <a:schemeClr val="tx1"/>
              </a:solidFill>
            </a:endParaRPr>
          </a:p>
          <a:p>
            <a:r>
              <a:rPr lang="en-US" sz="1600" dirty="0" smtClean="0">
                <a:solidFill>
                  <a:schemeClr val="tx1"/>
                </a:solidFill>
              </a:rPr>
              <a:t>SN</a:t>
            </a:r>
            <a:r>
              <a:rPr lang="en-US" sz="1600" baseline="-25000" dirty="0" smtClean="0">
                <a:solidFill>
                  <a:schemeClr val="tx1"/>
                </a:solidFill>
              </a:rPr>
              <a:t>a</a:t>
            </a:r>
            <a:r>
              <a:rPr lang="en-US" sz="1600" dirty="0" smtClean="0">
                <a:solidFill>
                  <a:schemeClr val="tx1"/>
                </a:solidFill>
              </a:rPr>
              <a:t> = </a:t>
            </a:r>
          </a:p>
          <a:p>
            <a:r>
              <a:rPr lang="en-US" sz="1600" dirty="0" smtClean="0">
                <a:solidFill>
                  <a:schemeClr val="tx1"/>
                </a:solidFill>
              </a:rPr>
              <a:t>0.11 x 7 = 0.77</a:t>
            </a:r>
          </a:p>
          <a:p>
            <a:endParaRPr lang="en-US" sz="1600" dirty="0">
              <a:solidFill>
                <a:schemeClr val="tx1"/>
              </a:solidFill>
            </a:endParaRPr>
          </a:p>
          <a:p>
            <a:r>
              <a:rPr lang="en-US" sz="2000" b="1" dirty="0" smtClean="0">
                <a:solidFill>
                  <a:schemeClr val="tx1"/>
                </a:solidFill>
              </a:rPr>
              <a:t>SN</a:t>
            </a:r>
            <a:r>
              <a:rPr lang="en-US" sz="2000" b="1" baseline="-25000" dirty="0" smtClean="0">
                <a:solidFill>
                  <a:schemeClr val="tx1"/>
                </a:solidFill>
              </a:rPr>
              <a:t>t</a:t>
            </a:r>
            <a:r>
              <a:rPr lang="en-US" sz="2000" b="1" dirty="0" smtClean="0">
                <a:solidFill>
                  <a:schemeClr val="tx1"/>
                </a:solidFill>
              </a:rPr>
              <a:t> = </a:t>
            </a:r>
          </a:p>
          <a:p>
            <a:r>
              <a:rPr lang="en-US" sz="2000" b="1" dirty="0" smtClean="0">
                <a:solidFill>
                  <a:schemeClr val="tx1"/>
                </a:solidFill>
              </a:rPr>
              <a:t>2.3</a:t>
            </a:r>
          </a:p>
          <a:p>
            <a:endParaRPr lang="en-US" dirty="0"/>
          </a:p>
        </p:txBody>
      </p:sp>
      <p:sp>
        <p:nvSpPr>
          <p:cNvPr id="19" name="Rectangle 18"/>
          <p:cNvSpPr/>
          <p:nvPr/>
        </p:nvSpPr>
        <p:spPr bwMode="auto">
          <a:xfrm>
            <a:off x="5105400" y="3962400"/>
            <a:ext cx="1295400" cy="1143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-80" charset="-128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257800" y="4309646"/>
            <a:ext cx="990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chemeClr val="tx1"/>
                </a:solidFill>
              </a:rPr>
              <a:t>6” FDR</a:t>
            </a:r>
            <a:endParaRPr lang="en-US" sz="1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670228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VDOT Sections with CR Base</a:t>
            </a:r>
            <a:r>
              <a:rPr lang="en-US" baseline="-25000" dirty="0"/>
              <a:t> </a:t>
            </a:r>
            <a:r>
              <a:rPr lang="en-US" dirty="0" smtClean="0"/>
              <a:t>at NCAT Test Track</a:t>
            </a:r>
            <a:endParaRPr lang="en-US" baseline="-25000" dirty="0" smtClean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914400" y="5562601"/>
            <a:ext cx="7620000" cy="1219200"/>
          </a:xfrm>
        </p:spPr>
        <p:txBody>
          <a:bodyPr/>
          <a:lstStyle/>
          <a:p>
            <a:r>
              <a:rPr lang="en-US" dirty="0" smtClean="0"/>
              <a:t>Basically same sections as on I-81</a:t>
            </a:r>
          </a:p>
          <a:p>
            <a:r>
              <a:rPr lang="en-US" dirty="0" smtClean="0"/>
              <a:t>Over 15M ESALs, no distress</a:t>
            </a:r>
            <a:endParaRPr lang="en-US" dirty="0"/>
          </a:p>
        </p:txBody>
      </p:sp>
      <p:pic>
        <p:nvPicPr>
          <p:cNvPr id="5" name="Picture 2"/>
          <p:cNvPicPr>
            <a:picLocks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031692" y="1587470"/>
            <a:ext cx="2706624" cy="382273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212888" y="1587469"/>
            <a:ext cx="2705041" cy="382273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7" name="Picture 2"/>
          <p:cNvPicPr>
            <a:picLocks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93966" y="1587470"/>
            <a:ext cx="2706624" cy="382219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021345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NCAT Lee Road CCPR Base in Section L20</a:t>
            </a:r>
            <a:endParaRPr lang="en-US" sz="3600" baseline="-25000" dirty="0" smtClean="0"/>
          </a:p>
        </p:txBody>
      </p:sp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>
          <a:xfrm>
            <a:off x="533400" y="1524000"/>
            <a:ext cx="8305800" cy="1219199"/>
          </a:xfrm>
        </p:spPr>
        <p:txBody>
          <a:bodyPr/>
          <a:lstStyle/>
          <a:p>
            <a:r>
              <a:rPr lang="en-US" dirty="0" smtClean="0"/>
              <a:t>3/4 inch, 4.75 mm HMA Thin Lay over 5 inch CCPR</a:t>
            </a:r>
          </a:p>
          <a:p>
            <a:r>
              <a:rPr lang="en-US" dirty="0" smtClean="0"/>
              <a:t>0.7 MESALs, No Distress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52600" y="3117873"/>
            <a:ext cx="6324600" cy="3730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06948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Structural Design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435100"/>
            <a:ext cx="7924800" cy="4691063"/>
          </a:xfrm>
        </p:spPr>
        <p:txBody>
          <a:bodyPr/>
          <a:lstStyle/>
          <a:p>
            <a:r>
              <a:rPr lang="en-US" sz="2800" dirty="0" smtClean="0"/>
              <a:t>HIR - Typically same AASHTO Layer Coefficient as HMA</a:t>
            </a:r>
          </a:p>
          <a:p>
            <a:r>
              <a:rPr lang="en-US" sz="2800" dirty="0" smtClean="0"/>
              <a:t>CIR &amp; CCPR</a:t>
            </a:r>
          </a:p>
          <a:p>
            <a:pPr lvl="1"/>
            <a:r>
              <a:rPr lang="en-US" sz="2400" dirty="0" smtClean="0"/>
              <a:t>Typically 0.30 – 0.35</a:t>
            </a:r>
          </a:p>
          <a:p>
            <a:pPr lvl="1"/>
            <a:r>
              <a:rPr lang="en-US" sz="2400" dirty="0" smtClean="0"/>
              <a:t>NCAT &amp; I-81 say could be 0.36-0.44</a:t>
            </a:r>
          </a:p>
          <a:p>
            <a:r>
              <a:rPr lang="en-US" sz="2800" dirty="0">
                <a:solidFill>
                  <a:srgbClr val="000000"/>
                </a:solidFill>
              </a:rPr>
              <a:t>FDR Bituminous Typically 0.20 – 0.30</a:t>
            </a:r>
          </a:p>
          <a:p>
            <a:pPr lvl="0"/>
            <a:r>
              <a:rPr lang="en-US" sz="2800" dirty="0" smtClean="0">
                <a:solidFill>
                  <a:srgbClr val="000000"/>
                </a:solidFill>
              </a:rPr>
              <a:t>NCHRP 9-51</a:t>
            </a:r>
          </a:p>
          <a:p>
            <a:pPr lvl="1"/>
            <a:r>
              <a:rPr lang="en-US" sz="2400" dirty="0" smtClean="0"/>
              <a:t>CR &amp; FDR E* </a:t>
            </a:r>
            <a:r>
              <a:rPr lang="en-US" sz="2400" dirty="0"/>
              <a:t>values approximately 50% lower than HMA </a:t>
            </a:r>
            <a:r>
              <a:rPr lang="en-US" sz="2400" dirty="0" smtClean="0"/>
              <a:t>and </a:t>
            </a:r>
            <a:r>
              <a:rPr lang="en-US" sz="2400" dirty="0"/>
              <a:t>have similar behavior to HMA base </a:t>
            </a:r>
            <a:r>
              <a:rPr lang="en-US" sz="2400" dirty="0" smtClean="0"/>
              <a:t>(1” NMS) mixes. </a:t>
            </a:r>
            <a:endParaRPr lang="en-US" sz="2400" dirty="0">
              <a:solidFill>
                <a:srgbClr val="000000"/>
              </a:solidFill>
            </a:endParaRPr>
          </a:p>
          <a:p>
            <a:pPr lvl="1">
              <a:buFont typeface="Wingdings" pitchFamily="2" charset="2"/>
              <a:buChar char="Ø"/>
            </a:pP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9031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5675" y="133042"/>
            <a:ext cx="3815690" cy="1325563"/>
          </a:xfrm>
        </p:spPr>
        <p:txBody>
          <a:bodyPr>
            <a:normAutofit/>
          </a:bodyPr>
          <a:lstStyle/>
          <a:p>
            <a:r>
              <a:rPr lang="en-US" sz="4800" u="sng" dirty="0" smtClean="0"/>
              <a:t>Education</a:t>
            </a:r>
            <a:endParaRPr lang="en-US" sz="4800" b="1" i="1" u="sng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3775" y="1876371"/>
            <a:ext cx="4494663" cy="4343443"/>
          </a:xfrm>
        </p:spPr>
        <p:txBody>
          <a:bodyPr/>
          <a:lstStyle/>
          <a:p>
            <a:r>
              <a:rPr lang="en-US" sz="3600" b="1" dirty="0" smtClean="0"/>
              <a:t>Sections on: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b="1" dirty="0" smtClean="0"/>
              <a:t>Cold Planing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b="1" dirty="0" smtClean="0"/>
              <a:t>Hot In-place Recycling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b="1" dirty="0" smtClean="0"/>
              <a:t>Cold Recycling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b="1" dirty="0" smtClean="0"/>
              <a:t>Full Depth Reclamation</a:t>
            </a:r>
          </a:p>
          <a:p>
            <a:pPr lvl="1"/>
            <a:endParaRPr lang="en-US" sz="2000" dirty="0"/>
          </a:p>
        </p:txBody>
      </p:sp>
      <p:pic>
        <p:nvPicPr>
          <p:cNvPr id="2050" name="Picture 2" descr="C:\BARM\BARM II Final\Barm Cover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5800" y="1553664"/>
            <a:ext cx="3111093" cy="41669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447800" y="6019759"/>
            <a:ext cx="29936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tx1"/>
                </a:solidFill>
              </a:rPr>
              <a:t>FHWA –HIF-14-001</a:t>
            </a:r>
            <a:endParaRPr lang="en-US" sz="1400" dirty="0">
              <a:solidFill>
                <a:schemeClr val="tx1"/>
              </a:solidFill>
            </a:endParaRPr>
          </a:p>
        </p:txBody>
      </p:sp>
      <p:pic>
        <p:nvPicPr>
          <p:cNvPr id="7" name="Picture 4" descr="arra_logo_trans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77200" y="6375400"/>
            <a:ext cx="704442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571855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3958" y="326980"/>
            <a:ext cx="4109042" cy="773113"/>
          </a:xfrm>
        </p:spPr>
        <p:txBody>
          <a:bodyPr/>
          <a:lstStyle/>
          <a:p>
            <a:r>
              <a:rPr lang="en-US" dirty="0" smtClean="0"/>
              <a:t>BARM II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43400" y="1549046"/>
            <a:ext cx="4495800" cy="5791200"/>
          </a:xfrm>
        </p:spPr>
        <p:txBody>
          <a:bodyPr/>
          <a:lstStyle/>
          <a:p>
            <a:pPr marL="0" indent="0">
              <a:buNone/>
            </a:pPr>
            <a:r>
              <a:rPr lang="en-US" sz="3200" b="1" dirty="0" smtClean="0"/>
              <a:t>For Each Part -  Chapters on: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800" b="1" dirty="0" smtClean="0"/>
              <a:t>Detailed Project Analysis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800" b="1" dirty="0" smtClean="0"/>
              <a:t>Mix Design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800" b="1" dirty="0" smtClean="0"/>
              <a:t>Construction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800" b="1" dirty="0" smtClean="0"/>
              <a:t>Project Specifications and Inspection</a:t>
            </a:r>
          </a:p>
          <a:p>
            <a:pPr lvl="1"/>
            <a:endParaRPr lang="en-US" dirty="0"/>
          </a:p>
        </p:txBody>
      </p:sp>
      <p:pic>
        <p:nvPicPr>
          <p:cNvPr id="6" name="Picture 2" descr="C:\BARM\BARM II Final\Barm Cover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9600" y="1528264"/>
            <a:ext cx="3276599" cy="41669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arra_logo_trans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77200" y="6280728"/>
            <a:ext cx="704442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779377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602" name="Group 8"/>
          <p:cNvGrpSpPr>
            <a:grpSpLocks/>
          </p:cNvGrpSpPr>
          <p:nvPr/>
        </p:nvGrpSpPr>
        <p:grpSpPr bwMode="auto">
          <a:xfrm>
            <a:off x="304800" y="5333999"/>
            <a:ext cx="4800600" cy="1295400"/>
            <a:chOff x="304800" y="5334000"/>
            <a:chExt cx="4800600" cy="1295400"/>
          </a:xfrm>
        </p:grpSpPr>
        <p:pic>
          <p:nvPicPr>
            <p:cNvPr id="25608" name="Picture 12" descr="boxes8c.png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4800" y="5334000"/>
              <a:ext cx="4800600" cy="1295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5609" name="Rectangle 6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457200" y="5504544"/>
              <a:ext cx="4572000" cy="923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ts val="1800"/>
                </a:spcAft>
              </a:pPr>
              <a:r>
                <a:rPr lang="en-US" altLang="en-US" smtClean="0">
                  <a:solidFill>
                    <a:srgbClr val="FFFFFF"/>
                  </a:solidFill>
                  <a:cs typeface="Arial" charset="0"/>
                </a:rPr>
                <a:t>The presentation is available as an attachment from the paperclip icon in the bottom right-hand part of the screen.</a:t>
              </a:r>
            </a:p>
          </p:txBody>
        </p:sp>
      </p:grpSp>
      <p:pic>
        <p:nvPicPr>
          <p:cNvPr id="25603" name="Picture 14" descr="!1b.png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67200" y="5076829"/>
            <a:ext cx="647700" cy="677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Title 5"/>
          <p:cNvSpPr>
            <a:spLocks noGrp="1"/>
          </p:cNvSpPr>
          <p:nvPr>
            <p:ph type="title"/>
          </p:nvPr>
        </p:nvSpPr>
        <p:spPr>
          <a:xfrm>
            <a:off x="558800" y="249238"/>
            <a:ext cx="8293100" cy="1350962"/>
          </a:xfrm>
        </p:spPr>
        <p:txBody>
          <a:bodyPr>
            <a:noAutofit/>
          </a:bodyPr>
          <a:lstStyle/>
          <a:p>
            <a:pPr algn="l">
              <a:defRPr/>
            </a:pPr>
            <a:r>
              <a:rPr lang="en-US" sz="3600" b="1" dirty="0" smtClean="0">
                <a:solidFill>
                  <a:schemeClr val="tx1"/>
                </a:solidFill>
              </a:rPr>
              <a:t>TC3 Web Based Courses</a:t>
            </a:r>
            <a:br>
              <a:rPr lang="en-US" sz="3600" b="1" dirty="0" smtClean="0">
                <a:solidFill>
                  <a:schemeClr val="tx1"/>
                </a:solidFill>
              </a:rPr>
            </a:br>
            <a:r>
              <a:rPr lang="en-US" sz="3600" b="1" dirty="0" smtClean="0">
                <a:solidFill>
                  <a:schemeClr val="tx1"/>
                </a:solidFill>
              </a:rPr>
              <a:t> on HIR, CR &amp; FDR</a:t>
            </a:r>
            <a:br>
              <a:rPr lang="en-US" sz="3600" b="1" dirty="0" smtClean="0">
                <a:solidFill>
                  <a:schemeClr val="tx1"/>
                </a:solidFill>
              </a:rPr>
            </a:br>
            <a:endParaRPr lang="en-US" sz="3600" b="1" dirty="0">
              <a:solidFill>
                <a:schemeClr val="tx1"/>
              </a:solidFill>
            </a:endParaRPr>
          </a:p>
        </p:txBody>
      </p:sp>
      <p:pic>
        <p:nvPicPr>
          <p:cNvPr id="25606" name="Picture 11" descr="http://www.fhwa.dot.gov/pavement/recycling/98042/images/f007.gif"/>
          <p:cNvPicPr>
            <a:picLocks noGrp="1" noChangeAspect="1" noChangeArrowheads="1"/>
          </p:cNvPicPr>
          <p:nvPr>
            <p:ph sz="half" idx="1"/>
          </p:nvPr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64806" y="3657600"/>
            <a:ext cx="3177412" cy="2097092"/>
          </a:xfrm>
          <a:noFill/>
        </p:spPr>
      </p:pic>
      <p:pic>
        <p:nvPicPr>
          <p:cNvPr id="25607" name="Picture 13" descr="Workers demonstrate cold in-place recycling on a highway project in New York State. FHWA engineers visited the jobsite during a national review of the in-place recycling process."/>
          <p:cNvPicPr>
            <a:picLocks noGrp="1" noChangeAspect="1" noChangeArrowheads="1"/>
          </p:cNvPicPr>
          <p:nvPr>
            <p:ph sz="half" idx="2"/>
          </p:nvPr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00800" y="1600200"/>
            <a:ext cx="2438400" cy="1584960"/>
          </a:xfrm>
          <a:noFill/>
        </p:spPr>
      </p:pic>
      <p:sp>
        <p:nvSpPr>
          <p:cNvPr id="25604" name="Text Placeholder 8"/>
          <p:cNvSpPr>
            <a:spLocks noGrp="1"/>
          </p:cNvSpPr>
          <p:nvPr>
            <p:ph type="body" sz="quarter" idx="4294967295"/>
          </p:nvPr>
        </p:nvSpPr>
        <p:spPr>
          <a:xfrm>
            <a:off x="533400" y="1752600"/>
            <a:ext cx="4572000" cy="4203700"/>
          </a:xfrm>
        </p:spPr>
        <p:txBody>
          <a:bodyPr>
            <a:normAutofit/>
          </a:bodyPr>
          <a:lstStyle/>
          <a:p>
            <a:pPr marL="0" indent="0"/>
            <a:r>
              <a:rPr lang="en-US" dirty="0"/>
              <a:t>Hosted by </a:t>
            </a:r>
            <a:r>
              <a:rPr lang="en-US" dirty="0" smtClean="0"/>
              <a:t>AASHTO</a:t>
            </a:r>
          </a:p>
          <a:p>
            <a:pPr marL="0" indent="0"/>
            <a:r>
              <a:rPr lang="en-US" dirty="0" smtClean="0"/>
              <a:t>Free </a:t>
            </a:r>
            <a:r>
              <a:rPr lang="en-US" dirty="0"/>
              <a:t>at </a:t>
            </a:r>
            <a:r>
              <a:rPr lang="en-US" dirty="0" smtClean="0"/>
              <a:t>Checkout</a:t>
            </a:r>
          </a:p>
          <a:p>
            <a:pPr marL="0" indent="0"/>
            <a:r>
              <a:rPr lang="en-US" altLang="en-US" sz="3200" dirty="0" smtClean="0">
                <a:latin typeface="Arial" charset="0"/>
                <a:cs typeface="Arial" charset="0"/>
              </a:rPr>
              <a:t>Module 1: Introduction to </a:t>
            </a:r>
            <a:br>
              <a:rPr lang="en-US" altLang="en-US" sz="3200" dirty="0" smtClean="0">
                <a:latin typeface="Arial" charset="0"/>
                <a:cs typeface="Arial" charset="0"/>
              </a:rPr>
            </a:br>
            <a:r>
              <a:rPr lang="en-US" altLang="en-US" sz="3200" dirty="0" smtClean="0">
                <a:latin typeface="Arial" charset="0"/>
                <a:cs typeface="Arial" charset="0"/>
              </a:rPr>
              <a:t>Cold In-Place Recycling</a:t>
            </a:r>
          </a:p>
        </p:txBody>
      </p:sp>
      <p:pic>
        <p:nvPicPr>
          <p:cNvPr id="10" name="Picture 4" descr="arra_logo_trans"/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77200" y="6276974"/>
            <a:ext cx="704442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625983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41946" y="404451"/>
            <a:ext cx="7642747" cy="1096804"/>
          </a:xfrm>
        </p:spPr>
        <p:txBody>
          <a:bodyPr>
            <a:normAutofit fontScale="90000"/>
          </a:bodyPr>
          <a:lstStyle/>
          <a:p>
            <a:r>
              <a:rPr lang="en-US" sz="4800" b="1" u="sng" dirty="0" smtClean="0"/>
              <a:t>TC3 Training Resources</a:t>
            </a:r>
            <a:endParaRPr lang="en-US" sz="4800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9278" y="1554250"/>
            <a:ext cx="7886700" cy="4846551"/>
          </a:xfrm>
        </p:spPr>
        <p:txBody>
          <a:bodyPr>
            <a:normAutofit fontScale="92500" lnSpcReduction="20000"/>
          </a:bodyPr>
          <a:lstStyle/>
          <a:p>
            <a:pPr marL="457200" lvl="0" indent="-457200">
              <a:buFont typeface="Arial" pitchFamily="34" charset="0"/>
              <a:buChar char="•"/>
            </a:pPr>
            <a:r>
              <a:rPr lang="en-US" sz="3500" b="1" i="1" dirty="0" smtClean="0">
                <a:solidFill>
                  <a:srgbClr val="000000"/>
                </a:solidFill>
              </a:rPr>
              <a:t>Hot In-place Recycling (HIR): ID 2590</a:t>
            </a:r>
            <a:endParaRPr lang="en-US" sz="3500" b="1" i="1" dirty="0">
              <a:solidFill>
                <a:srgbClr val="000000"/>
              </a:solidFill>
            </a:endParaRPr>
          </a:p>
          <a:p>
            <a:pPr marL="857250" lvl="1" indent="-457200">
              <a:buFont typeface="Arial" panose="020B0604020202020204" pitchFamily="34" charset="0"/>
              <a:buChar char="•"/>
            </a:pPr>
            <a:r>
              <a:rPr lang="en-US" sz="3100" i="1" dirty="0" smtClean="0"/>
              <a:t>https://training.transportation.org/item_details.aspx?ID=2590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500" b="1" i="1" dirty="0" smtClean="0"/>
              <a:t>Inspector Training for Cold In-place Recycling (CIR): ID 2509</a:t>
            </a:r>
          </a:p>
          <a:p>
            <a:pPr marL="857250" lvl="1" indent="-457200">
              <a:buFont typeface="Arial" panose="020B0604020202020204" pitchFamily="34" charset="0"/>
              <a:buChar char="•"/>
            </a:pPr>
            <a:r>
              <a:rPr lang="en-US" sz="3100" i="1" dirty="0"/>
              <a:t>https://</a:t>
            </a:r>
            <a:r>
              <a:rPr lang="en-US" sz="3100" i="1" dirty="0" smtClean="0"/>
              <a:t>training.transportation.org/item_details.aspx?ID=2509</a:t>
            </a:r>
            <a:endParaRPr lang="en-US" sz="31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500" b="1" i="1" dirty="0"/>
              <a:t>Full Depth Reclamation (FDR</a:t>
            </a:r>
            <a:r>
              <a:rPr lang="en-US" sz="3500" b="1" i="1" dirty="0" smtClean="0"/>
              <a:t>): ID 2593</a:t>
            </a:r>
            <a:endParaRPr lang="en-US" sz="3500" b="1" i="1" dirty="0"/>
          </a:p>
          <a:p>
            <a:pPr marL="857250" lvl="1" indent="-457200">
              <a:buFont typeface="Arial" panose="020B0604020202020204" pitchFamily="34" charset="0"/>
              <a:buChar char="•"/>
            </a:pPr>
            <a:r>
              <a:rPr lang="en-US" sz="3100" i="1" dirty="0"/>
              <a:t>https://training.transportation.org/item_details.aspx?ID=2593</a:t>
            </a:r>
          </a:p>
          <a:p>
            <a:endParaRPr lang="en-US" dirty="0"/>
          </a:p>
        </p:txBody>
      </p:sp>
      <p:pic>
        <p:nvPicPr>
          <p:cNvPr id="4" name="Picture 4" descr="arra_logo_trans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53400" y="6375400"/>
            <a:ext cx="704442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413192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Good Specifications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There is a need for better QC testing of in-place recycled procedures</a:t>
            </a:r>
          </a:p>
          <a:p>
            <a:r>
              <a:rPr lang="en-US" dirty="0" smtClean="0"/>
              <a:t>NCHRP 9-62 </a:t>
            </a:r>
            <a:r>
              <a:rPr lang="en-US" i="1" dirty="0" smtClean="0"/>
              <a:t>Quality </a:t>
            </a:r>
            <a:r>
              <a:rPr lang="en-US" i="1" dirty="0"/>
              <a:t>Assurance and Specifications for </a:t>
            </a:r>
            <a:r>
              <a:rPr lang="en-US" i="1" dirty="0" smtClean="0"/>
              <a:t>In-Place Recycled </a:t>
            </a:r>
            <a:r>
              <a:rPr lang="en-US" i="1" dirty="0"/>
              <a:t>Pavements Constructed </a:t>
            </a:r>
            <a:r>
              <a:rPr lang="en-US" i="1" dirty="0" smtClean="0"/>
              <a:t>Using Asphalt-Based </a:t>
            </a:r>
            <a:r>
              <a:rPr lang="en-US" i="1" dirty="0"/>
              <a:t>Recycling Agents</a:t>
            </a:r>
          </a:p>
          <a:p>
            <a:r>
              <a:rPr lang="en-US" dirty="0" smtClean="0"/>
              <a:t> Several agencies have good construction specifications</a:t>
            </a:r>
          </a:p>
          <a:p>
            <a:r>
              <a:rPr lang="en-US" dirty="0" smtClean="0"/>
              <a:t>ARRA Best Practice Guidelines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970942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81000" y="1308339"/>
            <a:ext cx="8172450" cy="45858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2800" b="1" dirty="0" smtClean="0"/>
              <a:t>Series 100 Construction Best Practice Guidelines</a:t>
            </a:r>
          </a:p>
          <a:p>
            <a:pPr marL="1028700" lvl="1" indent="-571500">
              <a:buFont typeface="Arial" panose="020B0604020202020204" pitchFamily="34" charset="0"/>
              <a:buChar char="•"/>
            </a:pPr>
            <a:r>
              <a:rPr lang="en-US" sz="2400" dirty="0" smtClean="0"/>
              <a:t>Suggested Specification Language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2800" b="1" dirty="0" smtClean="0"/>
              <a:t>Series 200 Project Sampling </a:t>
            </a:r>
            <a:r>
              <a:rPr lang="en-US" sz="2800" b="1" dirty="0"/>
              <a:t>&amp; Mix Design Guidelines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2800" b="1" dirty="0" smtClean="0"/>
              <a:t>Series 300 QC Guidelines</a:t>
            </a:r>
          </a:p>
          <a:p>
            <a:pPr marL="1028700" lvl="1" indent="-571500">
              <a:buFont typeface="Arial" panose="020B0604020202020204" pitchFamily="34" charset="0"/>
              <a:buChar char="•"/>
            </a:pPr>
            <a:r>
              <a:rPr lang="en-US" sz="2400" dirty="0" smtClean="0"/>
              <a:t>Recommended Quality Control Checks and Remediation Actions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2800" b="1" dirty="0" smtClean="0"/>
              <a:t>Series 400 Project Selection Guidelines</a:t>
            </a:r>
          </a:p>
          <a:p>
            <a:pPr marL="1028700" lvl="1" indent="-571500">
              <a:buFont typeface="Arial" panose="020B0604020202020204" pitchFamily="34" charset="0"/>
              <a:buChar char="•"/>
            </a:pPr>
            <a:r>
              <a:rPr lang="en-US" sz="2400" dirty="0" smtClean="0"/>
              <a:t>Possible FHWA Tech Brief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2800" dirty="0" smtClean="0"/>
              <a:t>All Provide User </a:t>
            </a:r>
            <a:r>
              <a:rPr lang="en-US" sz="2800" dirty="0"/>
              <a:t>Notes for </a:t>
            </a:r>
            <a:r>
              <a:rPr lang="en-US" sz="2800" dirty="0" smtClean="0"/>
              <a:t>More Information </a:t>
            </a:r>
            <a:endParaRPr lang="en-US" sz="3200" dirty="0" smtClean="0"/>
          </a:p>
        </p:txBody>
      </p:sp>
      <p:sp>
        <p:nvSpPr>
          <p:cNvPr id="5" name="Title 1"/>
          <p:cNvSpPr txBox="1">
            <a:spLocks noGrp="1"/>
          </p:cNvSpPr>
          <p:nvPr>
            <p:ph type="title"/>
          </p:nvPr>
        </p:nvSpPr>
        <p:spPr bwMode="auto">
          <a:xfrm>
            <a:off x="609600" y="304800"/>
            <a:ext cx="8293100" cy="10795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3366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l"/>
            <a:r>
              <a:rPr lang="en-US" sz="3600" kern="0" dirty="0" smtClean="0">
                <a:solidFill>
                  <a:schemeClr val="tx1"/>
                </a:solidFill>
              </a:rPr>
              <a:t>ARRA Best Practice Guidelines</a:t>
            </a:r>
            <a:endParaRPr lang="en-US" sz="3600" kern="0" dirty="0">
              <a:solidFill>
                <a:schemeClr val="tx1"/>
              </a:solidFill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01000" y="6273799"/>
            <a:ext cx="890566" cy="4470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37945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02571072"/>
              </p:ext>
            </p:extLst>
          </p:nvPr>
        </p:nvGraphicFramePr>
        <p:xfrm>
          <a:off x="284019" y="1066799"/>
          <a:ext cx="8402781" cy="51731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20981"/>
                <a:gridCol w="1676400"/>
                <a:gridCol w="969762"/>
                <a:gridCol w="1392163"/>
                <a:gridCol w="1303880"/>
                <a:gridCol w="1439595"/>
              </a:tblGrid>
              <a:tr h="1145755">
                <a:tc>
                  <a:txBody>
                    <a:bodyPr/>
                    <a:lstStyle/>
                    <a:p>
                      <a:endParaRPr lang="en-US" sz="1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900" dirty="0" smtClean="0">
                          <a:solidFill>
                            <a:schemeClr val="tx1"/>
                          </a:solidFill>
                        </a:rPr>
                        <a:t>100 Series Const.</a:t>
                      </a:r>
                      <a:endParaRPr lang="en-US" sz="19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900" dirty="0" smtClean="0">
                          <a:solidFill>
                            <a:schemeClr val="tx1"/>
                          </a:solidFill>
                        </a:rPr>
                        <a:t>200 Series</a:t>
                      </a:r>
                    </a:p>
                    <a:p>
                      <a:r>
                        <a:rPr lang="en-US" sz="1900" dirty="0" smtClean="0">
                          <a:solidFill>
                            <a:schemeClr val="tx1"/>
                          </a:solidFill>
                        </a:rPr>
                        <a:t>Mix</a:t>
                      </a:r>
                      <a:r>
                        <a:rPr lang="en-US" sz="1900" baseline="0" dirty="0" smtClean="0">
                          <a:solidFill>
                            <a:schemeClr val="tx1"/>
                          </a:solidFill>
                        </a:rPr>
                        <a:t> Design</a:t>
                      </a:r>
                      <a:endParaRPr lang="en-US" sz="19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900" dirty="0" smtClean="0">
                          <a:solidFill>
                            <a:schemeClr val="tx1"/>
                          </a:solidFill>
                        </a:rPr>
                        <a:t>300 Series</a:t>
                      </a:r>
                    </a:p>
                    <a:p>
                      <a:r>
                        <a:rPr lang="en-US" sz="1900" dirty="0" smtClean="0">
                          <a:solidFill>
                            <a:schemeClr val="tx1"/>
                          </a:solidFill>
                        </a:rPr>
                        <a:t>Quality Control</a:t>
                      </a:r>
                      <a:endParaRPr lang="en-US" sz="19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900" dirty="0" smtClean="0">
                          <a:solidFill>
                            <a:schemeClr val="tx1"/>
                          </a:solidFill>
                        </a:rPr>
                        <a:t>400 Series</a:t>
                      </a:r>
                    </a:p>
                    <a:p>
                      <a:r>
                        <a:rPr lang="en-US" sz="1900" dirty="0" smtClean="0">
                          <a:solidFill>
                            <a:schemeClr val="tx1"/>
                          </a:solidFill>
                        </a:rPr>
                        <a:t>Project Selection</a:t>
                      </a:r>
                      <a:endParaRPr lang="en-US" sz="19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49316">
                <a:tc rowSpan="2">
                  <a:txBody>
                    <a:bodyPr/>
                    <a:lstStyle/>
                    <a:p>
                      <a:pPr algn="ctr"/>
                      <a:endParaRPr lang="en-US" sz="1900" dirty="0" smtClean="0"/>
                    </a:p>
                    <a:p>
                      <a:pPr algn="l"/>
                      <a:r>
                        <a:rPr lang="en-US" sz="1900" dirty="0" smtClean="0"/>
                        <a:t>Cold Planing</a:t>
                      </a:r>
                      <a:endParaRPr lang="en-US" sz="1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900" dirty="0" smtClean="0"/>
                        <a:t>Milling</a:t>
                      </a:r>
                      <a:endParaRPr lang="en-US" sz="1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b="1" dirty="0" smtClean="0">
                          <a:solidFill>
                            <a:srgbClr val="00B050"/>
                          </a:solidFill>
                        </a:rPr>
                        <a:t>X</a:t>
                      </a:r>
                      <a:endParaRPr lang="en-US" sz="1900" b="1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9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900"/>
                    </a:p>
                  </a:txBody>
                  <a:tcPr/>
                </a:tc>
              </a:tr>
              <a:tr h="614796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900" dirty="0" smtClean="0"/>
                        <a:t>Micro Milling</a:t>
                      </a:r>
                      <a:endParaRPr lang="en-US" sz="1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b="1" dirty="0" smtClean="0">
                          <a:solidFill>
                            <a:srgbClr val="00B050"/>
                          </a:solidFill>
                        </a:rPr>
                        <a:t>X</a:t>
                      </a:r>
                      <a:endParaRPr lang="en-US" sz="1900" b="1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900"/>
                    </a:p>
                  </a:txBody>
                  <a:tcPr/>
                </a:tc>
              </a:tr>
              <a:tr h="880276">
                <a:tc rowSpan="2">
                  <a:txBody>
                    <a:bodyPr/>
                    <a:lstStyle/>
                    <a:p>
                      <a:r>
                        <a:rPr lang="en-US" sz="1900" dirty="0" smtClean="0"/>
                        <a:t>Cold </a:t>
                      </a:r>
                    </a:p>
                    <a:p>
                      <a:r>
                        <a:rPr lang="en-US" sz="1900" dirty="0" smtClean="0"/>
                        <a:t>Recycling</a:t>
                      </a:r>
                      <a:endParaRPr lang="en-US" sz="1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900" dirty="0" smtClean="0"/>
                        <a:t>Cold</a:t>
                      </a:r>
                      <a:r>
                        <a:rPr lang="en-US" sz="1900" baseline="0" dirty="0" smtClean="0"/>
                        <a:t> Central Plant</a:t>
                      </a:r>
                      <a:endParaRPr lang="en-US" sz="1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b="1" dirty="0" smtClean="0">
                          <a:solidFill>
                            <a:srgbClr val="00B050"/>
                          </a:solidFill>
                        </a:rPr>
                        <a:t>X</a:t>
                      </a:r>
                      <a:endParaRPr lang="en-US" sz="1900" b="1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b="1" dirty="0" smtClean="0">
                          <a:solidFill>
                            <a:srgbClr val="00B050"/>
                          </a:solidFill>
                        </a:rPr>
                        <a:t>X</a:t>
                      </a:r>
                      <a:endParaRPr lang="en-US" sz="1900" b="1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b="1" dirty="0" smtClean="0">
                          <a:solidFill>
                            <a:srgbClr val="00B050"/>
                          </a:solidFill>
                        </a:rPr>
                        <a:t>X</a:t>
                      </a:r>
                      <a:endParaRPr lang="en-US" sz="1900" b="1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dirty="0" smtClean="0">
                          <a:solidFill>
                            <a:srgbClr val="007400"/>
                          </a:solidFill>
                        </a:rPr>
                        <a:t>X</a:t>
                      </a:r>
                      <a:endParaRPr lang="en-US" sz="1900" dirty="0">
                        <a:solidFill>
                          <a:srgbClr val="007400"/>
                        </a:solidFill>
                      </a:endParaRPr>
                    </a:p>
                  </a:txBody>
                  <a:tcPr/>
                </a:tc>
              </a:tr>
              <a:tr h="614796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900" dirty="0" smtClean="0"/>
                        <a:t>Cold</a:t>
                      </a:r>
                    </a:p>
                    <a:p>
                      <a:r>
                        <a:rPr lang="en-US" sz="1900" dirty="0" smtClean="0"/>
                        <a:t>In-Place</a:t>
                      </a:r>
                      <a:endParaRPr lang="en-US" sz="1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b="1" dirty="0" smtClean="0">
                          <a:solidFill>
                            <a:srgbClr val="00B050"/>
                          </a:solidFill>
                        </a:rPr>
                        <a:t>X</a:t>
                      </a:r>
                      <a:endParaRPr lang="en-US" sz="1900" b="1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b="1" dirty="0" smtClean="0">
                          <a:solidFill>
                            <a:srgbClr val="00B050"/>
                          </a:solidFill>
                        </a:rPr>
                        <a:t>X</a:t>
                      </a:r>
                      <a:endParaRPr lang="en-US" sz="1900" b="1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b="1" dirty="0" smtClean="0">
                          <a:solidFill>
                            <a:srgbClr val="00B050"/>
                          </a:solidFill>
                        </a:rPr>
                        <a:t>X</a:t>
                      </a:r>
                      <a:endParaRPr lang="en-US" sz="1900" b="1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dirty="0" smtClean="0">
                          <a:solidFill>
                            <a:srgbClr val="007400"/>
                          </a:solidFill>
                        </a:rPr>
                        <a:t>X</a:t>
                      </a:r>
                      <a:endParaRPr lang="en-US" sz="1900" dirty="0">
                        <a:solidFill>
                          <a:srgbClr val="007400"/>
                        </a:solidFill>
                      </a:endParaRPr>
                    </a:p>
                  </a:txBody>
                  <a:tcPr/>
                </a:tc>
              </a:tr>
              <a:tr h="349316">
                <a:tc rowSpan="3">
                  <a:txBody>
                    <a:bodyPr/>
                    <a:lstStyle/>
                    <a:p>
                      <a:r>
                        <a:rPr lang="en-US" sz="1900" dirty="0" smtClean="0"/>
                        <a:t>Full </a:t>
                      </a:r>
                    </a:p>
                    <a:p>
                      <a:r>
                        <a:rPr lang="en-US" sz="1900" dirty="0" smtClean="0"/>
                        <a:t>Depth Reclamation</a:t>
                      </a:r>
                      <a:endParaRPr lang="en-US" sz="1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900" dirty="0" smtClean="0"/>
                        <a:t>Bituminous</a:t>
                      </a:r>
                      <a:endParaRPr lang="en-US" sz="1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b="1" dirty="0" smtClean="0">
                          <a:solidFill>
                            <a:srgbClr val="00B050"/>
                          </a:solidFill>
                        </a:rPr>
                        <a:t>X</a:t>
                      </a:r>
                      <a:endParaRPr lang="en-US" sz="1900" b="1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dirty="0" smtClean="0"/>
                        <a:t>X</a:t>
                      </a:r>
                      <a:endParaRPr lang="en-US" sz="1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b="1" dirty="0" smtClean="0">
                          <a:solidFill>
                            <a:srgbClr val="00B050"/>
                          </a:solidFill>
                        </a:rPr>
                        <a:t>X</a:t>
                      </a:r>
                      <a:endParaRPr lang="en-US" sz="1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dirty="0" smtClean="0">
                          <a:solidFill>
                            <a:srgbClr val="007400"/>
                          </a:solidFill>
                        </a:rPr>
                        <a:t>X</a:t>
                      </a:r>
                      <a:endParaRPr lang="en-US" sz="1900" dirty="0">
                        <a:solidFill>
                          <a:srgbClr val="007400"/>
                        </a:solidFill>
                      </a:endParaRPr>
                    </a:p>
                  </a:txBody>
                  <a:tcPr/>
                </a:tc>
              </a:tr>
              <a:tr h="614796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900" dirty="0" smtClean="0"/>
                        <a:t>Cementitious</a:t>
                      </a:r>
                      <a:endParaRPr lang="en-US" sz="1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b="1" dirty="0" smtClean="0">
                          <a:solidFill>
                            <a:srgbClr val="00B050"/>
                          </a:solidFill>
                        </a:rPr>
                        <a:t>X</a:t>
                      </a:r>
                      <a:endParaRPr lang="en-US" sz="1900" b="1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b="1" dirty="0" smtClean="0">
                          <a:solidFill>
                            <a:srgbClr val="20D717"/>
                          </a:solidFill>
                        </a:rPr>
                        <a:t>X</a:t>
                      </a:r>
                      <a:endParaRPr lang="en-US" sz="1900" b="1" dirty="0">
                        <a:solidFill>
                          <a:srgbClr val="20D717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b="1" dirty="0" smtClean="0">
                          <a:solidFill>
                            <a:srgbClr val="00B050"/>
                          </a:solidFill>
                        </a:rPr>
                        <a:t>X</a:t>
                      </a:r>
                      <a:endParaRPr lang="en-US" sz="1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dirty="0" smtClean="0">
                          <a:solidFill>
                            <a:srgbClr val="007400"/>
                          </a:solidFill>
                        </a:rPr>
                        <a:t>X</a:t>
                      </a:r>
                      <a:endParaRPr lang="en-US" sz="1900" dirty="0">
                        <a:solidFill>
                          <a:srgbClr val="007400"/>
                        </a:solidFill>
                      </a:endParaRPr>
                    </a:p>
                  </a:txBody>
                  <a:tcPr/>
                </a:tc>
              </a:tr>
              <a:tr h="349316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900" dirty="0" smtClean="0"/>
                        <a:t>Lime</a:t>
                      </a:r>
                      <a:endParaRPr lang="en-US" sz="1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b="1" dirty="0" smtClean="0">
                          <a:solidFill>
                            <a:srgbClr val="00B050"/>
                          </a:solidFill>
                        </a:rPr>
                        <a:t>X</a:t>
                      </a:r>
                      <a:endParaRPr lang="en-US" sz="1900" b="1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dirty="0" smtClean="0"/>
                        <a:t>X</a:t>
                      </a:r>
                      <a:endParaRPr lang="en-US" sz="1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dirty="0" smtClean="0"/>
                        <a:t>X</a:t>
                      </a:r>
                      <a:endParaRPr lang="en-US" sz="1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dirty="0" smtClean="0">
                          <a:solidFill>
                            <a:srgbClr val="007400"/>
                          </a:solidFill>
                        </a:rPr>
                        <a:t>X</a:t>
                      </a:r>
                      <a:endParaRPr lang="en-US" sz="1900" dirty="0">
                        <a:solidFill>
                          <a:srgbClr val="0074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219200" y="6419911"/>
            <a:ext cx="61101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00B050"/>
                </a:solidFill>
              </a:rPr>
              <a:t>X Available   </a:t>
            </a:r>
            <a:r>
              <a:rPr lang="en-US" sz="2000" dirty="0" smtClean="0">
                <a:solidFill>
                  <a:srgbClr val="00B050"/>
                </a:solidFill>
              </a:rPr>
              <a:t>		</a:t>
            </a:r>
            <a:r>
              <a:rPr lang="en-US" sz="2000" dirty="0" smtClean="0">
                <a:solidFill>
                  <a:schemeClr val="tx1"/>
                </a:solidFill>
              </a:rPr>
              <a:t>X Under Development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Status of ARRA Guidelines</a:t>
            </a:r>
            <a:endParaRPr lang="en-US" sz="3600" dirty="0"/>
          </a:p>
        </p:txBody>
      </p:sp>
      <p:pic>
        <p:nvPicPr>
          <p:cNvPr id="8" name="Picture 7" descr="arra_logo_trans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53400" y="6308438"/>
            <a:ext cx="704442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68925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Word About Mix Designs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They tell you more than the recycling agent content</a:t>
            </a:r>
          </a:p>
          <a:p>
            <a:r>
              <a:rPr lang="en-US" dirty="0" smtClean="0"/>
              <a:t>AASHTO Provisional CR Mix Design &amp; Standards for emulsified asphalt based on ARRA CR201</a:t>
            </a:r>
          </a:p>
          <a:p>
            <a:r>
              <a:rPr lang="en-US" dirty="0" smtClean="0"/>
              <a:t>NCAT developing </a:t>
            </a:r>
            <a:r>
              <a:rPr lang="en-US" dirty="0"/>
              <a:t>CR Mix </a:t>
            </a:r>
            <a:r>
              <a:rPr lang="en-US" dirty="0" smtClean="0"/>
              <a:t>Design &amp; </a:t>
            </a:r>
            <a:r>
              <a:rPr lang="en-US" dirty="0"/>
              <a:t>Standards for </a:t>
            </a:r>
            <a:r>
              <a:rPr lang="en-US" dirty="0" smtClean="0"/>
              <a:t>foamed asphalt, </a:t>
            </a:r>
            <a:r>
              <a:rPr lang="en-US" dirty="0"/>
              <a:t>based on ARRA </a:t>
            </a:r>
            <a:r>
              <a:rPr lang="en-US" dirty="0" smtClean="0"/>
              <a:t>and Wirtgen procedures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383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 descr="C:\Users\CIVE Administration\Desktop\arra-cross-002.jpg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85801" y="396330"/>
            <a:ext cx="6581775" cy="61289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438402" y="619126"/>
            <a:ext cx="52292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>
                <a:solidFill>
                  <a:schemeClr val="tx1"/>
                </a:solidFill>
              </a:rPr>
              <a:t>www.ARRA.org</a:t>
            </a:r>
            <a:endParaRPr lang="en-US" sz="4800" b="1" dirty="0">
              <a:solidFill>
                <a:schemeClr val="tx1"/>
              </a:solidFill>
            </a:endParaRPr>
          </a:p>
        </p:txBody>
      </p:sp>
      <p:pic>
        <p:nvPicPr>
          <p:cNvPr id="5" name="Picture 4" descr="arra_logo_trans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53400" y="6308438"/>
            <a:ext cx="704442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999094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0024" y="1371600"/>
            <a:ext cx="5592313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solidFill>
                  <a:schemeClr val="tx1"/>
                </a:solidFill>
              </a:rPr>
              <a:t>Stephen A. Cross, PhD, PE</a:t>
            </a:r>
          </a:p>
          <a:p>
            <a:pPr algn="ctr"/>
            <a:r>
              <a:rPr lang="en-US" sz="2800" dirty="0" smtClean="0">
                <a:solidFill>
                  <a:schemeClr val="tx1"/>
                </a:solidFill>
              </a:rPr>
              <a:t>Technical Director, ARRA</a:t>
            </a:r>
          </a:p>
          <a:p>
            <a:pPr algn="ctr"/>
            <a:r>
              <a:rPr lang="en-US" sz="2800" dirty="0" smtClean="0">
                <a:solidFill>
                  <a:schemeClr val="tx1"/>
                </a:solidFill>
                <a:hlinkClick r:id="rId3"/>
              </a:rPr>
              <a:t>steve.cross@okstate.edu</a:t>
            </a:r>
            <a:endParaRPr lang="en-US" sz="2800" dirty="0" smtClean="0">
              <a:solidFill>
                <a:schemeClr val="tx1"/>
              </a:solidFill>
            </a:endParaRPr>
          </a:p>
          <a:p>
            <a:pPr algn="ctr"/>
            <a:r>
              <a:rPr lang="en-US" sz="2800" dirty="0" smtClean="0">
                <a:solidFill>
                  <a:schemeClr val="tx1"/>
                </a:solidFill>
              </a:rPr>
              <a:t>405-744-7200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80700" y="4014717"/>
            <a:ext cx="71241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200" dirty="0">
              <a:solidFill>
                <a:schemeClr val="tx1"/>
              </a:solidFill>
            </a:endParaRPr>
          </a:p>
        </p:txBody>
      </p:sp>
      <p:pic>
        <p:nvPicPr>
          <p:cNvPr id="8" name="Picture 4" descr="arra_logo_trans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200" y="6375401"/>
            <a:ext cx="704442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9" name="Chart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14578657"/>
              </p:ext>
            </p:extLst>
          </p:nvPr>
        </p:nvGraphicFramePr>
        <p:xfrm>
          <a:off x="780642" y="3331241"/>
          <a:ext cx="4572000" cy="32203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pic>
        <p:nvPicPr>
          <p:cNvPr id="3" name="Picture 2" descr="C:\Users\CIVE Administration\Pictures\Camera Roll\IMG_2787.jpg"/>
          <p:cNvPicPr>
            <a:picLocks noChangeAspect="1" noChangeArrowheads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715000" y="2971800"/>
            <a:ext cx="3200400" cy="37437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Thank You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367179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SUBSTITUTION_ID" val="{83477762-D1FB-4209-AED0-B0D937E84C01}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  <p:tag name="PPSNARRATION" val="1,1317194953,C:\Users\Kevin Monaghan\Documents\TCCC\WBTs\CIR Training\Production\134114_PP_20130826_Introduction\Media.ppcx"/>
  <p:tag name="PPSNARRATIONPROPS" val="C:\Users\Kevin Monaghan\Documents\TCCC\WBTs\CIR Training\Production\Audio\Last Fixes\001.mp3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3&quot;/&gt;&lt;lineCharCount val=&quot;36&quot;/&gt;&lt;lineCharCount val=&quot;42&quot;/&gt;&lt;lineCharCount val=&quot;37&quot;/&gt;&lt;/TableIndex&gt;&lt;/ShapeTextInfo&gt;"/>
</p:tagLst>
</file>

<file path=ppt/theme/theme1.xml><?xml version="1.0" encoding="utf-8"?>
<a:theme xmlns:a="http://schemas.openxmlformats.org/drawingml/2006/main" name="arra cp">
  <a:themeElements>
    <a:clrScheme name="arra cp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arra cp">
      <a:majorFont>
        <a:latin typeface="Verdan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600" b="0" i="0" u="none" strike="noStrike" cap="none" normalizeH="0" baseline="0" smtClean="0">
            <a:ln>
              <a:noFill/>
            </a:ln>
            <a:solidFill>
              <a:srgbClr val="FFFF00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600" b="0" i="0" u="none" strike="noStrike" cap="none" normalizeH="0" baseline="0" smtClean="0">
            <a:ln>
              <a:noFill/>
            </a:ln>
            <a:solidFill>
              <a:srgbClr val="FFFF00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arra cp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rra cp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rra cp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rra cp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rra cp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rra cp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rra cp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rra cp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rra cp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rra cp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rra cp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rra cp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941</TotalTime>
  <Words>1191</Words>
  <Application>Microsoft Office PowerPoint</Application>
  <PresentationFormat>On-screen Show (4:3)</PresentationFormat>
  <Paragraphs>293</Paragraphs>
  <Slides>31</Slides>
  <Notes>16</Notes>
  <HiddenSlides>1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31</vt:i4>
      </vt:variant>
    </vt:vector>
  </HeadingPairs>
  <TitlesOfParts>
    <vt:vector size="34" baseType="lpstr">
      <vt:lpstr>arra cp</vt:lpstr>
      <vt:lpstr>Microsoft Excel 97-2003 Worksheet</vt:lpstr>
      <vt:lpstr>Photo Editor Photo</vt:lpstr>
      <vt:lpstr>Keys to a Successful  In-Place Recycling Project</vt:lpstr>
      <vt:lpstr>Advantages of In-Place  Pavement Recycling </vt:lpstr>
      <vt:lpstr>Keys to a Successful In-place Recycling Project</vt:lpstr>
      <vt:lpstr>Pavement Management</vt:lpstr>
      <vt:lpstr>Sampling of In-place Materials &amp; Conditions</vt:lpstr>
      <vt:lpstr>Hot In-Place Recycling</vt:lpstr>
      <vt:lpstr>HIR Project Selection</vt:lpstr>
      <vt:lpstr>PowerPoint Presentation</vt:lpstr>
      <vt:lpstr>Types of Cold Recycling</vt:lpstr>
      <vt:lpstr>CR Project Selection</vt:lpstr>
      <vt:lpstr>Good CR Candidates</vt:lpstr>
      <vt:lpstr>Cold In-place Recycling </vt:lpstr>
      <vt:lpstr>Milling to Top of AGG Base</vt:lpstr>
      <vt:lpstr>CR Milling Depth</vt:lpstr>
      <vt:lpstr>Cold In-place Recycling </vt:lpstr>
      <vt:lpstr>Full Depth Reclamation </vt:lpstr>
      <vt:lpstr>Types of FDR</vt:lpstr>
      <vt:lpstr>FDR Engineering Properties</vt:lpstr>
      <vt:lpstr>VDOT Sections with CR Base at NCAT Test Track</vt:lpstr>
      <vt:lpstr>NCAT Lee Road CCPR Base in Section L20</vt:lpstr>
      <vt:lpstr>Structural Design</vt:lpstr>
      <vt:lpstr>Education</vt:lpstr>
      <vt:lpstr>BARM II</vt:lpstr>
      <vt:lpstr>TC3 Web Based Courses  on HIR, CR &amp; FDR </vt:lpstr>
      <vt:lpstr>TC3 Training Resources</vt:lpstr>
      <vt:lpstr>Good Specifications</vt:lpstr>
      <vt:lpstr>ARRA Best Practice Guidelines</vt:lpstr>
      <vt:lpstr>Status of ARRA Guidelines</vt:lpstr>
      <vt:lpstr>Word About Mix Designs</vt:lpstr>
      <vt:lpstr>PowerPoint Presentation</vt:lpstr>
      <vt:lpstr>Thank You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CIVE Administration</dc:creator>
  <cp:lastModifiedBy>Kerry Burri</cp:lastModifiedBy>
  <cp:revision>87</cp:revision>
  <cp:lastPrinted>2017-05-16T19:37:13Z</cp:lastPrinted>
  <dcterms:created xsi:type="dcterms:W3CDTF">2015-01-31T16:21:10Z</dcterms:created>
  <dcterms:modified xsi:type="dcterms:W3CDTF">2017-05-23T15:37:31Z</dcterms:modified>
</cp:coreProperties>
</file>