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6"/>
  </p:notesMasterIdLst>
  <p:sldIdLst>
    <p:sldId id="259" r:id="rId2"/>
    <p:sldId id="319" r:id="rId3"/>
    <p:sldId id="262" r:id="rId4"/>
    <p:sldId id="320" r:id="rId5"/>
    <p:sldId id="295" r:id="rId6"/>
    <p:sldId id="296" r:id="rId7"/>
    <p:sldId id="311" r:id="rId8"/>
    <p:sldId id="303" r:id="rId9"/>
    <p:sldId id="292" r:id="rId10"/>
    <p:sldId id="315" r:id="rId11"/>
    <p:sldId id="316" r:id="rId12"/>
    <p:sldId id="281" r:id="rId13"/>
    <p:sldId id="312" r:id="rId14"/>
    <p:sldId id="313" r:id="rId15"/>
    <p:sldId id="325" r:id="rId16"/>
    <p:sldId id="282" r:id="rId17"/>
    <p:sldId id="283" r:id="rId18"/>
    <p:sldId id="293" r:id="rId19"/>
    <p:sldId id="285" r:id="rId20"/>
    <p:sldId id="286" r:id="rId21"/>
    <p:sldId id="324" r:id="rId22"/>
    <p:sldId id="288" r:id="rId23"/>
    <p:sldId id="289" r:id="rId24"/>
    <p:sldId id="277" r:id="rId25"/>
    <p:sldId id="327" r:id="rId26"/>
    <p:sldId id="329" r:id="rId27"/>
    <p:sldId id="276" r:id="rId28"/>
    <p:sldId id="328" r:id="rId29"/>
    <p:sldId id="279" r:id="rId30"/>
    <p:sldId id="280" r:id="rId31"/>
    <p:sldId id="331" r:id="rId32"/>
    <p:sldId id="270" r:id="rId33"/>
    <p:sldId id="307" r:id="rId34"/>
    <p:sldId id="298" r:id="rId35"/>
    <p:sldId id="300" r:id="rId36"/>
    <p:sldId id="301" r:id="rId37"/>
    <p:sldId id="302" r:id="rId38"/>
    <p:sldId id="322" r:id="rId39"/>
    <p:sldId id="321" r:id="rId40"/>
    <p:sldId id="330" r:id="rId41"/>
    <p:sldId id="317" r:id="rId42"/>
    <p:sldId id="318" r:id="rId43"/>
    <p:sldId id="258" r:id="rId44"/>
    <p:sldId id="268" r:id="rId4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928" autoAdjust="0"/>
  </p:normalViewPr>
  <p:slideViewPr>
    <p:cSldViewPr snapToGrid="0">
      <p:cViewPr varScale="1">
        <p:scale>
          <a:sx n="74" d="100"/>
          <a:sy n="74" d="100"/>
        </p:scale>
        <p:origin x="-378" y="-90"/>
      </p:cViewPr>
      <p:guideLst>
        <p:guide orient="horz" pos="2160"/>
        <p:guide pos="3840"/>
      </p:guideLst>
    </p:cSldViewPr>
  </p:slideViewPr>
  <p:notesTextViewPr>
    <p:cViewPr>
      <p:scale>
        <a:sx n="1" d="1"/>
        <a:sy n="1" d="1"/>
      </p:scale>
      <p:origin x="0" y="0"/>
    </p:cViewPr>
  </p:notesTextViewPr>
  <p:sorterViewPr>
    <p:cViewPr>
      <p:scale>
        <a:sx n="66" d="100"/>
        <a:sy n="66" d="100"/>
      </p:scale>
      <p:origin x="0" y="-96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v>After ND</c:v>
          </c:tx>
          <c:spPr>
            <a:ln w="31750" cap="rnd">
              <a:solidFill>
                <a:schemeClr val="accent1"/>
              </a:solidFill>
              <a:round/>
            </a:ln>
            <a:effectLst/>
          </c:spPr>
          <c:marker>
            <c:symbol val="circle"/>
            <c:size val="5"/>
            <c:spPr>
              <a:solidFill>
                <a:schemeClr val="tx2"/>
              </a:solidFill>
              <a:ln w="31750">
                <a:solidFill>
                  <a:srgbClr val="1F497D"/>
                </a:solidFill>
              </a:ln>
              <a:effectLst/>
            </c:spPr>
          </c:marker>
          <c:xVal>
            <c:numRef>
              <c:f>'Sheet1 (3)'!$O$4:$O$45</c:f>
              <c:numCache>
                <c:formatCode>General</c:formatCode>
                <c:ptCount val="42"/>
                <c:pt idx="0">
                  <c:v>100.9</c:v>
                </c:pt>
                <c:pt idx="1">
                  <c:v>101.2</c:v>
                </c:pt>
                <c:pt idx="2">
                  <c:v>101.2</c:v>
                </c:pt>
                <c:pt idx="3">
                  <c:v>101.2</c:v>
                </c:pt>
                <c:pt idx="4">
                  <c:v>101.4</c:v>
                </c:pt>
                <c:pt idx="5">
                  <c:v>101.4</c:v>
                </c:pt>
                <c:pt idx="6">
                  <c:v>101.5</c:v>
                </c:pt>
                <c:pt idx="7">
                  <c:v>101.5</c:v>
                </c:pt>
                <c:pt idx="8">
                  <c:v>101.5</c:v>
                </c:pt>
                <c:pt idx="9">
                  <c:v>101.5</c:v>
                </c:pt>
                <c:pt idx="10">
                  <c:v>101.5</c:v>
                </c:pt>
                <c:pt idx="11">
                  <c:v>101.5</c:v>
                </c:pt>
                <c:pt idx="12">
                  <c:v>101.7</c:v>
                </c:pt>
                <c:pt idx="13">
                  <c:v>101.8</c:v>
                </c:pt>
                <c:pt idx="14">
                  <c:v>101.8</c:v>
                </c:pt>
                <c:pt idx="15">
                  <c:v>101.8</c:v>
                </c:pt>
                <c:pt idx="16">
                  <c:v>101.8</c:v>
                </c:pt>
                <c:pt idx="17">
                  <c:v>101.8</c:v>
                </c:pt>
                <c:pt idx="18">
                  <c:v>101.8</c:v>
                </c:pt>
                <c:pt idx="19">
                  <c:v>101.9</c:v>
                </c:pt>
                <c:pt idx="20">
                  <c:v>102</c:v>
                </c:pt>
                <c:pt idx="21">
                  <c:v>102.1</c:v>
                </c:pt>
                <c:pt idx="22">
                  <c:v>102.1</c:v>
                </c:pt>
                <c:pt idx="23">
                  <c:v>102.2</c:v>
                </c:pt>
                <c:pt idx="24">
                  <c:v>102.3</c:v>
                </c:pt>
                <c:pt idx="25">
                  <c:v>102.3</c:v>
                </c:pt>
                <c:pt idx="26">
                  <c:v>102.3</c:v>
                </c:pt>
                <c:pt idx="27">
                  <c:v>102.4</c:v>
                </c:pt>
                <c:pt idx="28">
                  <c:v>102.5</c:v>
                </c:pt>
                <c:pt idx="29">
                  <c:v>102.5</c:v>
                </c:pt>
                <c:pt idx="30">
                  <c:v>102.6</c:v>
                </c:pt>
                <c:pt idx="31">
                  <c:v>102.6</c:v>
                </c:pt>
                <c:pt idx="32">
                  <c:v>102.6</c:v>
                </c:pt>
                <c:pt idx="33">
                  <c:v>102.6</c:v>
                </c:pt>
                <c:pt idx="34">
                  <c:v>103.5</c:v>
                </c:pt>
                <c:pt idx="35">
                  <c:v>103.7</c:v>
                </c:pt>
                <c:pt idx="36">
                  <c:v>103.8</c:v>
                </c:pt>
                <c:pt idx="37">
                  <c:v>103.8</c:v>
                </c:pt>
                <c:pt idx="38">
                  <c:v>103.9</c:v>
                </c:pt>
                <c:pt idx="39">
                  <c:v>104.6</c:v>
                </c:pt>
                <c:pt idx="40">
                  <c:v>104.7</c:v>
                </c:pt>
                <c:pt idx="41">
                  <c:v>104.8</c:v>
                </c:pt>
              </c:numCache>
            </c:numRef>
          </c:xVal>
          <c:yVal>
            <c:numRef>
              <c:f>'Sheet1 (3)'!$P$4:$P$45</c:f>
              <c:numCache>
                <c:formatCode>General</c:formatCode>
                <c:ptCount val="42"/>
                <c:pt idx="0">
                  <c:v>0.15052231661529944</c:v>
                </c:pt>
                <c:pt idx="1">
                  <c:v>0.21809935581823964</c:v>
                </c:pt>
                <c:pt idx="2">
                  <c:v>0.21809935581823964</c:v>
                </c:pt>
                <c:pt idx="3">
                  <c:v>0.21809935581823964</c:v>
                </c:pt>
                <c:pt idx="4">
                  <c:v>0.26579669534127415</c:v>
                </c:pt>
                <c:pt idx="5">
                  <c:v>0.26579669534127415</c:v>
                </c:pt>
                <c:pt idx="6">
                  <c:v>0.28910462177377511</c:v>
                </c:pt>
                <c:pt idx="7">
                  <c:v>0.28910462177377511</c:v>
                </c:pt>
                <c:pt idx="8">
                  <c:v>0.28910462177377511</c:v>
                </c:pt>
                <c:pt idx="9">
                  <c:v>0.28910462177377511</c:v>
                </c:pt>
                <c:pt idx="10">
                  <c:v>0.28910462177377511</c:v>
                </c:pt>
                <c:pt idx="11">
                  <c:v>0.28910462177377511</c:v>
                </c:pt>
                <c:pt idx="12">
                  <c:v>0.33203332197340441</c:v>
                </c:pt>
                <c:pt idx="13">
                  <c:v>0.35059268377590797</c:v>
                </c:pt>
                <c:pt idx="14">
                  <c:v>0.35059268377590797</c:v>
                </c:pt>
                <c:pt idx="15">
                  <c:v>0.35059268377590797</c:v>
                </c:pt>
                <c:pt idx="16">
                  <c:v>0.35059268377590797</c:v>
                </c:pt>
                <c:pt idx="17">
                  <c:v>0.35059268377590797</c:v>
                </c:pt>
                <c:pt idx="18">
                  <c:v>0.35059268377590797</c:v>
                </c:pt>
                <c:pt idx="19">
                  <c:v>0.36654666091502497</c:v>
                </c:pt>
                <c:pt idx="20">
                  <c:v>0.3794555651254195</c:v>
                </c:pt>
                <c:pt idx="21">
                  <c:v>0.38895362720908216</c:v>
                </c:pt>
                <c:pt idx="22">
                  <c:v>0.38895362720908216</c:v>
                </c:pt>
                <c:pt idx="23">
                  <c:v>0.39476620389114886</c:v>
                </c:pt>
                <c:pt idx="24">
                  <c:v>0.39672296884337888</c:v>
                </c:pt>
                <c:pt idx="25">
                  <c:v>0.39672296884337888</c:v>
                </c:pt>
                <c:pt idx="26">
                  <c:v>0.39672296884337888</c:v>
                </c:pt>
                <c:pt idx="27">
                  <c:v>0.39476620389114941</c:v>
                </c:pt>
                <c:pt idx="28">
                  <c:v>0.38895362720908438</c:v>
                </c:pt>
                <c:pt idx="29">
                  <c:v>0.38895362720908438</c:v>
                </c:pt>
                <c:pt idx="30">
                  <c:v>0.37945556512542272</c:v>
                </c:pt>
                <c:pt idx="31">
                  <c:v>0.37945556512542272</c:v>
                </c:pt>
                <c:pt idx="32">
                  <c:v>0.37945556512542272</c:v>
                </c:pt>
                <c:pt idx="33">
                  <c:v>0.37945556512542272</c:v>
                </c:pt>
                <c:pt idx="34">
                  <c:v>0.19465458876147568</c:v>
                </c:pt>
                <c:pt idx="35">
                  <c:v>0.15052231661530241</c:v>
                </c:pt>
                <c:pt idx="36">
                  <c:v>0.13041479946738682</c:v>
                </c:pt>
                <c:pt idx="37">
                  <c:v>0.13041479946738682</c:v>
                </c:pt>
                <c:pt idx="38">
                  <c:v>0.11188145416159631</c:v>
                </c:pt>
                <c:pt idx="39">
                  <c:v>2.900837506277338E-2</c:v>
                </c:pt>
                <c:pt idx="40">
                  <c:v>2.299304815083815E-2</c:v>
                </c:pt>
                <c:pt idx="41">
                  <c:v>1.8045749975115457E-2</c:v>
                </c:pt>
              </c:numCache>
            </c:numRef>
          </c:yVal>
          <c:smooth val="1"/>
        </c:ser>
        <c:ser>
          <c:idx val="1"/>
          <c:order val="1"/>
          <c:tx>
            <c:v>Before ND</c:v>
          </c:tx>
          <c:spPr>
            <a:ln w="31750" cap="rnd">
              <a:solidFill>
                <a:schemeClr val="accent2"/>
              </a:solidFill>
              <a:round/>
            </a:ln>
            <a:effectLst/>
          </c:spPr>
          <c:marker>
            <c:symbol val="circle"/>
            <c:size val="5"/>
            <c:spPr>
              <a:solidFill>
                <a:schemeClr val="accent6">
                  <a:lumMod val="50000"/>
                </a:schemeClr>
              </a:solidFill>
              <a:ln w="34925">
                <a:solidFill>
                  <a:srgbClr val="F79646">
                    <a:lumMod val="50000"/>
                  </a:srgbClr>
                </a:solidFill>
              </a:ln>
              <a:effectLst/>
            </c:spPr>
          </c:marker>
          <c:xVal>
            <c:numRef>
              <c:f>'Sheet1 (3)'!$R$4:$R$45</c:f>
              <c:numCache>
                <c:formatCode>General</c:formatCode>
                <c:ptCount val="42"/>
                <c:pt idx="0">
                  <c:v>102.5</c:v>
                </c:pt>
                <c:pt idx="1">
                  <c:v>103.1</c:v>
                </c:pt>
                <c:pt idx="2">
                  <c:v>103.8</c:v>
                </c:pt>
                <c:pt idx="3">
                  <c:v>103.9</c:v>
                </c:pt>
                <c:pt idx="4">
                  <c:v>104.1</c:v>
                </c:pt>
                <c:pt idx="5">
                  <c:v>104.5</c:v>
                </c:pt>
                <c:pt idx="6">
                  <c:v>104.8</c:v>
                </c:pt>
                <c:pt idx="7">
                  <c:v>104.9</c:v>
                </c:pt>
                <c:pt idx="8">
                  <c:v>104.9</c:v>
                </c:pt>
                <c:pt idx="9">
                  <c:v>104.9</c:v>
                </c:pt>
                <c:pt idx="10">
                  <c:v>105</c:v>
                </c:pt>
                <c:pt idx="11">
                  <c:v>105</c:v>
                </c:pt>
                <c:pt idx="12">
                  <c:v>105.3</c:v>
                </c:pt>
                <c:pt idx="13">
                  <c:v>105.3</c:v>
                </c:pt>
                <c:pt idx="14">
                  <c:v>105.3</c:v>
                </c:pt>
                <c:pt idx="15">
                  <c:v>105.3</c:v>
                </c:pt>
                <c:pt idx="16">
                  <c:v>105.4</c:v>
                </c:pt>
                <c:pt idx="17">
                  <c:v>105.4</c:v>
                </c:pt>
                <c:pt idx="18">
                  <c:v>105.4</c:v>
                </c:pt>
                <c:pt idx="19">
                  <c:v>105.4</c:v>
                </c:pt>
                <c:pt idx="20">
                  <c:v>105.5</c:v>
                </c:pt>
                <c:pt idx="21">
                  <c:v>105.5</c:v>
                </c:pt>
                <c:pt idx="22">
                  <c:v>105.5</c:v>
                </c:pt>
                <c:pt idx="23">
                  <c:v>105.5</c:v>
                </c:pt>
                <c:pt idx="24">
                  <c:v>105.6</c:v>
                </c:pt>
                <c:pt idx="25">
                  <c:v>105.6</c:v>
                </c:pt>
                <c:pt idx="26">
                  <c:v>105.6</c:v>
                </c:pt>
                <c:pt idx="27">
                  <c:v>105.7</c:v>
                </c:pt>
                <c:pt idx="28">
                  <c:v>105.7</c:v>
                </c:pt>
                <c:pt idx="29">
                  <c:v>105.7</c:v>
                </c:pt>
                <c:pt idx="30">
                  <c:v>105.7</c:v>
                </c:pt>
                <c:pt idx="31">
                  <c:v>105.7</c:v>
                </c:pt>
                <c:pt idx="32">
                  <c:v>105.8</c:v>
                </c:pt>
                <c:pt idx="33">
                  <c:v>105.8</c:v>
                </c:pt>
                <c:pt idx="34">
                  <c:v>105.8</c:v>
                </c:pt>
                <c:pt idx="35">
                  <c:v>105.9</c:v>
                </c:pt>
                <c:pt idx="36">
                  <c:v>105.9</c:v>
                </c:pt>
                <c:pt idx="37">
                  <c:v>105.9</c:v>
                </c:pt>
                <c:pt idx="38">
                  <c:v>105.9</c:v>
                </c:pt>
                <c:pt idx="39">
                  <c:v>105.9</c:v>
                </c:pt>
                <c:pt idx="40">
                  <c:v>106.2</c:v>
                </c:pt>
                <c:pt idx="41">
                  <c:v>106.7</c:v>
                </c:pt>
              </c:numCache>
            </c:numRef>
          </c:xVal>
          <c:yVal>
            <c:numRef>
              <c:f>'Sheet1 (3)'!$S$4:$S$45</c:f>
              <c:numCache>
                <c:formatCode>General</c:formatCode>
                <c:ptCount val="42"/>
                <c:pt idx="0">
                  <c:v>1.2982735373711037E-3</c:v>
                </c:pt>
                <c:pt idx="1">
                  <c:v>1.2924801097227559E-2</c:v>
                </c:pt>
                <c:pt idx="2">
                  <c:v>9.3171924893394722E-2</c:v>
                </c:pt>
                <c:pt idx="3">
                  <c:v>0.11611495240736253</c:v>
                </c:pt>
                <c:pt idx="4">
                  <c:v>0.17214044453318242</c:v>
                </c:pt>
                <c:pt idx="5">
                  <c:v>0.31407032602941753</c:v>
                </c:pt>
                <c:pt idx="6">
                  <c:v>0.4189334429490737</c:v>
                </c:pt>
                <c:pt idx="7">
                  <c:v>0.44707132280569012</c:v>
                </c:pt>
                <c:pt idx="8">
                  <c:v>0.44707132280569012</c:v>
                </c:pt>
                <c:pt idx="9">
                  <c:v>0.44707132280569012</c:v>
                </c:pt>
                <c:pt idx="10">
                  <c:v>0.46975505853497512</c:v>
                </c:pt>
                <c:pt idx="11">
                  <c:v>0.46975505853497512</c:v>
                </c:pt>
                <c:pt idx="12">
                  <c:v>0.49651530886894879</c:v>
                </c:pt>
                <c:pt idx="13">
                  <c:v>0.49651530886894879</c:v>
                </c:pt>
                <c:pt idx="14">
                  <c:v>0.49651530886894879</c:v>
                </c:pt>
                <c:pt idx="15">
                  <c:v>0.49651530886894879</c:v>
                </c:pt>
                <c:pt idx="16">
                  <c:v>0.49031906080378396</c:v>
                </c:pt>
                <c:pt idx="17">
                  <c:v>0.49031906080378396</c:v>
                </c:pt>
                <c:pt idx="18">
                  <c:v>0.49031906080378396</c:v>
                </c:pt>
                <c:pt idx="19">
                  <c:v>0.49031906080378396</c:v>
                </c:pt>
                <c:pt idx="20">
                  <c:v>0.47674679224504063</c:v>
                </c:pt>
                <c:pt idx="21">
                  <c:v>0.47674679224504063</c:v>
                </c:pt>
                <c:pt idx="22">
                  <c:v>0.47674679224504063</c:v>
                </c:pt>
                <c:pt idx="23">
                  <c:v>0.47674679224504063</c:v>
                </c:pt>
                <c:pt idx="24">
                  <c:v>0.45641473088137996</c:v>
                </c:pt>
                <c:pt idx="25">
                  <c:v>0.45641473088137996</c:v>
                </c:pt>
                <c:pt idx="26">
                  <c:v>0.45641473088137996</c:v>
                </c:pt>
                <c:pt idx="27">
                  <c:v>0.43022376481314173</c:v>
                </c:pt>
                <c:pt idx="28">
                  <c:v>0.43022376481314173</c:v>
                </c:pt>
                <c:pt idx="29">
                  <c:v>0.43022376481314173</c:v>
                </c:pt>
                <c:pt idx="30">
                  <c:v>0.43022376481314173</c:v>
                </c:pt>
                <c:pt idx="31">
                  <c:v>0.43022376481314173</c:v>
                </c:pt>
                <c:pt idx="32">
                  <c:v>0.39929328810966547</c:v>
                </c:pt>
                <c:pt idx="33">
                  <c:v>0.39929328810966547</c:v>
                </c:pt>
                <c:pt idx="34">
                  <c:v>0.39929328810966547</c:v>
                </c:pt>
                <c:pt idx="35">
                  <c:v>0.36488204545333686</c:v>
                </c:pt>
                <c:pt idx="36">
                  <c:v>0.36488204545333686</c:v>
                </c:pt>
                <c:pt idx="37">
                  <c:v>0.36488204545333686</c:v>
                </c:pt>
                <c:pt idx="38">
                  <c:v>0.36488204545333686</c:v>
                </c:pt>
                <c:pt idx="39">
                  <c:v>0.36488204545333686</c:v>
                </c:pt>
                <c:pt idx="40">
                  <c:v>0.25369456668150037</c:v>
                </c:pt>
                <c:pt idx="41">
                  <c:v>0.10150786417663721</c:v>
                </c:pt>
              </c:numCache>
            </c:numRef>
          </c:yVal>
          <c:smooth val="1"/>
        </c:ser>
        <c:dLbls>
          <c:showLegendKey val="0"/>
          <c:showVal val="0"/>
          <c:showCatName val="0"/>
          <c:showSerName val="0"/>
          <c:showPercent val="0"/>
          <c:showBubbleSize val="0"/>
        </c:dLbls>
        <c:axId val="100165888"/>
        <c:axId val="100173312"/>
      </c:scatterChart>
      <c:valAx>
        <c:axId val="100165888"/>
        <c:scaling>
          <c:orientation val="minMax"/>
          <c:min val="100.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1" i="0" u="none" strike="noStrike" kern="1200" baseline="0">
                    <a:solidFill>
                      <a:schemeClr val="tx1"/>
                    </a:solidFill>
                    <a:latin typeface="+mj-lt"/>
                    <a:ea typeface="+mn-ea"/>
                    <a:cs typeface="+mn-cs"/>
                  </a:defRPr>
                </a:pPr>
                <a:r>
                  <a:rPr lang="en-US"/>
                  <a:t>OBSI (dBA)</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2700000" spcFirstLastPara="1" vertOverflow="ellipsis" wrap="square" anchor="ctr" anchorCtr="1"/>
          <a:lstStyle/>
          <a:p>
            <a:pPr>
              <a:defRPr sz="2000" b="1" i="0" u="none" strike="noStrike" kern="1200" baseline="0">
                <a:solidFill>
                  <a:schemeClr val="tx1"/>
                </a:solidFill>
                <a:latin typeface="+mj-lt"/>
                <a:ea typeface="+mn-ea"/>
                <a:cs typeface="+mn-cs"/>
              </a:defRPr>
            </a:pPr>
            <a:endParaRPr lang="en-US"/>
          </a:p>
        </c:txPr>
        <c:crossAx val="100173312"/>
        <c:crosses val="autoZero"/>
        <c:crossBetween val="midCat"/>
      </c:valAx>
      <c:valAx>
        <c:axId val="100173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solidFill>
                    <a:latin typeface="+mj-lt"/>
                    <a:ea typeface="+mn-ea"/>
                    <a:cs typeface="+mn-cs"/>
                  </a:defRPr>
                </a:pPr>
                <a:r>
                  <a:rPr lang="en-US"/>
                  <a:t>Quasi-Normal Dist.</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j-lt"/>
                <a:ea typeface="+mn-ea"/>
                <a:cs typeface="+mn-cs"/>
              </a:defRPr>
            </a:pPr>
            <a:endParaRPr lang="en-US"/>
          </a:p>
        </c:txPr>
        <c:crossAx val="100165888"/>
        <c:crosses val="autoZero"/>
        <c:crossBetween val="midCat"/>
      </c:valAx>
      <c:spPr>
        <a:noFill/>
        <a:ln>
          <a:noFill/>
        </a:ln>
        <a:effectLst/>
      </c:spPr>
    </c:plotArea>
    <c:legend>
      <c:legendPos val="t"/>
      <c:layout>
        <c:manualLayout>
          <c:xMode val="edge"/>
          <c:yMode val="edge"/>
          <c:x val="0.31631440167201325"/>
          <c:y val="0.20203435158440314"/>
          <c:w val="0.36737107514338485"/>
          <c:h val="8.466021485372284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j-lt"/>
              <a:ea typeface="+mn-ea"/>
              <a:cs typeface="+mn-cs"/>
            </a:defRPr>
          </a:pPr>
          <a:endParaRPr lang="en-US"/>
        </a:p>
      </c:txPr>
    </c:legend>
    <c:plotVisOnly val="1"/>
    <c:dispBlanksAs val="gap"/>
    <c:showDLblsOverMax val="0"/>
  </c:chart>
  <c:spPr>
    <a:noFill/>
    <a:ln>
      <a:noFill/>
    </a:ln>
    <a:effectLst/>
  </c:spPr>
  <c:txPr>
    <a:bodyPr/>
    <a:lstStyle/>
    <a:p>
      <a:pPr>
        <a:defRPr sz="2000" b="1">
          <a:solidFill>
            <a:schemeClr val="tx1"/>
          </a:solidFill>
          <a:latin typeface="+mj-lt"/>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Spalled Joint Sound Absorption </a:t>
            </a:r>
            <a:r>
              <a:rPr lang="en-US" dirty="0" smtClean="0"/>
              <a:t> </a:t>
            </a:r>
            <a:endParaRPr lang="en-US" dirty="0"/>
          </a:p>
        </c:rich>
      </c:tx>
      <c:layout>
        <c:manualLayout>
          <c:xMode val="edge"/>
          <c:yMode val="edge"/>
          <c:x val="0.23656497173611987"/>
          <c:y val="2.3769645961448952E-3"/>
        </c:manualLayout>
      </c:layout>
      <c:overlay val="0"/>
    </c:title>
    <c:autoTitleDeleted val="0"/>
    <c:plotArea>
      <c:layout>
        <c:manualLayout>
          <c:layoutTarget val="inner"/>
          <c:xMode val="edge"/>
          <c:yMode val="edge"/>
          <c:x val="0.15096265012913043"/>
          <c:y val="0.112875035146399"/>
          <c:w val="0.69321737930035776"/>
          <c:h val="0.69755535342129404"/>
        </c:manualLayout>
      </c:layout>
      <c:scatterChart>
        <c:scatterStyle val="smoothMarker"/>
        <c:varyColors val="0"/>
        <c:ser>
          <c:idx val="0"/>
          <c:order val="0"/>
          <c:tx>
            <c:v>SP B1A</c:v>
          </c:tx>
          <c:xVal>
            <c:numRef>
              <c:f>Summary!$Q$3:$Q$9</c:f>
              <c:numCache>
                <c:formatCode>General</c:formatCode>
                <c:ptCount val="7"/>
                <c:pt idx="0">
                  <c:v>398.36430000000001</c:v>
                </c:pt>
                <c:pt idx="1">
                  <c:v>500.64699999999999</c:v>
                </c:pt>
                <c:pt idx="2">
                  <c:v>629.84619999999995</c:v>
                </c:pt>
                <c:pt idx="3">
                  <c:v>802.11180000000002</c:v>
                </c:pt>
                <c:pt idx="4">
                  <c:v>1001.294</c:v>
                </c:pt>
                <c:pt idx="5">
                  <c:v>1248.9259999999999</c:v>
                </c:pt>
                <c:pt idx="6">
                  <c:v>1598.84</c:v>
                </c:pt>
              </c:numCache>
            </c:numRef>
          </c:xVal>
          <c:yVal>
            <c:numRef>
              <c:f>Summary!$R$3:$R$9</c:f>
              <c:numCache>
                <c:formatCode>General</c:formatCode>
                <c:ptCount val="7"/>
                <c:pt idx="0">
                  <c:v>-0.38234770000000001</c:v>
                </c:pt>
                <c:pt idx="1">
                  <c:v>5.9168289999999998E-2</c:v>
                </c:pt>
                <c:pt idx="2">
                  <c:v>0.95091669999999995</c:v>
                </c:pt>
                <c:pt idx="3">
                  <c:v>-0.58457049999999999</c:v>
                </c:pt>
                <c:pt idx="4">
                  <c:v>-0.27000239999999998</c:v>
                </c:pt>
                <c:pt idx="5">
                  <c:v>-0.42678709999999997</c:v>
                </c:pt>
                <c:pt idx="6">
                  <c:v>1.9580340000000002E-2</c:v>
                </c:pt>
              </c:numCache>
            </c:numRef>
          </c:yVal>
          <c:smooth val="1"/>
        </c:ser>
        <c:ser>
          <c:idx val="1"/>
          <c:order val="1"/>
          <c:tx>
            <c:v>SP B1B</c:v>
          </c:tx>
          <c:xVal>
            <c:numRef>
              <c:f>Summary!$Q$10:$Q$16</c:f>
              <c:numCache>
                <c:formatCode>General</c:formatCode>
                <c:ptCount val="7"/>
                <c:pt idx="0">
                  <c:v>398.36430000000001</c:v>
                </c:pt>
                <c:pt idx="1">
                  <c:v>500.64699999999999</c:v>
                </c:pt>
                <c:pt idx="2">
                  <c:v>629.84619999999995</c:v>
                </c:pt>
                <c:pt idx="3">
                  <c:v>802.11180000000002</c:v>
                </c:pt>
                <c:pt idx="4">
                  <c:v>1001.294</c:v>
                </c:pt>
                <c:pt idx="5">
                  <c:v>1248.9259999999999</c:v>
                </c:pt>
                <c:pt idx="6">
                  <c:v>1598.84</c:v>
                </c:pt>
              </c:numCache>
            </c:numRef>
          </c:xVal>
          <c:yVal>
            <c:numRef>
              <c:f>Summary!$R$10:$R$16</c:f>
              <c:numCache>
                <c:formatCode>General</c:formatCode>
                <c:ptCount val="7"/>
                <c:pt idx="0">
                  <c:v>-0.37787850000000001</c:v>
                </c:pt>
                <c:pt idx="1">
                  <c:v>-1.0280389999999999</c:v>
                </c:pt>
                <c:pt idx="2">
                  <c:v>-21.963750000000001</c:v>
                </c:pt>
                <c:pt idx="3">
                  <c:v>-0.44054219999999999</c:v>
                </c:pt>
                <c:pt idx="4">
                  <c:v>0.15270739999999999</c:v>
                </c:pt>
                <c:pt idx="5">
                  <c:v>0.29745729999999998</c:v>
                </c:pt>
                <c:pt idx="6">
                  <c:v>-1.0037480000000001</c:v>
                </c:pt>
              </c:numCache>
            </c:numRef>
          </c:yVal>
          <c:smooth val="1"/>
        </c:ser>
        <c:ser>
          <c:idx val="2"/>
          <c:order val="2"/>
          <c:tx>
            <c:v>SP B1C</c:v>
          </c:tx>
          <c:xVal>
            <c:numRef>
              <c:f>Summary!$Q$17:$Q$23</c:f>
              <c:numCache>
                <c:formatCode>General</c:formatCode>
                <c:ptCount val="7"/>
                <c:pt idx="0">
                  <c:v>398.36430000000001</c:v>
                </c:pt>
                <c:pt idx="1">
                  <c:v>500.64699999999999</c:v>
                </c:pt>
                <c:pt idx="2">
                  <c:v>629.84619999999995</c:v>
                </c:pt>
                <c:pt idx="3">
                  <c:v>802.11180000000002</c:v>
                </c:pt>
                <c:pt idx="4">
                  <c:v>1001.294</c:v>
                </c:pt>
                <c:pt idx="5">
                  <c:v>1248.9259999999999</c:v>
                </c:pt>
                <c:pt idx="6">
                  <c:v>1598.84</c:v>
                </c:pt>
              </c:numCache>
            </c:numRef>
          </c:xVal>
          <c:yVal>
            <c:numRef>
              <c:f>Summary!$R$17:$R$23</c:f>
              <c:numCache>
                <c:formatCode>General</c:formatCode>
                <c:ptCount val="7"/>
                <c:pt idx="0">
                  <c:v>-0.92405760000000003</c:v>
                </c:pt>
                <c:pt idx="1">
                  <c:v>-0.55673910000000004</c:v>
                </c:pt>
                <c:pt idx="2">
                  <c:v>-0.53727360000000002</c:v>
                </c:pt>
                <c:pt idx="3">
                  <c:v>-2.682579</c:v>
                </c:pt>
                <c:pt idx="4">
                  <c:v>-2.0690050000000002</c:v>
                </c:pt>
                <c:pt idx="5">
                  <c:v>-0.25051469999999998</c:v>
                </c:pt>
                <c:pt idx="6">
                  <c:v>-2.240602</c:v>
                </c:pt>
              </c:numCache>
            </c:numRef>
          </c:yVal>
          <c:smooth val="1"/>
        </c:ser>
        <c:ser>
          <c:idx val="3"/>
          <c:order val="3"/>
          <c:tx>
            <c:v>SP B1D</c:v>
          </c:tx>
          <c:xVal>
            <c:numRef>
              <c:f>Summary!$Q$24:$Q$30</c:f>
              <c:numCache>
                <c:formatCode>General</c:formatCode>
                <c:ptCount val="7"/>
                <c:pt idx="0">
                  <c:v>398.36430000000001</c:v>
                </c:pt>
                <c:pt idx="1">
                  <c:v>500.64699999999999</c:v>
                </c:pt>
                <c:pt idx="2">
                  <c:v>629.84619999999995</c:v>
                </c:pt>
                <c:pt idx="3">
                  <c:v>802.11180000000002</c:v>
                </c:pt>
                <c:pt idx="4">
                  <c:v>1001.294</c:v>
                </c:pt>
                <c:pt idx="5">
                  <c:v>1248.9259999999999</c:v>
                </c:pt>
                <c:pt idx="6">
                  <c:v>1598.84</c:v>
                </c:pt>
              </c:numCache>
            </c:numRef>
          </c:xVal>
          <c:yVal>
            <c:numRef>
              <c:f>Summary!$R$24:$R$30</c:f>
              <c:numCache>
                <c:formatCode>General</c:formatCode>
                <c:ptCount val="7"/>
                <c:pt idx="0">
                  <c:v>-0.35489979999999999</c:v>
                </c:pt>
                <c:pt idx="1">
                  <c:v>-0.73331170000000001</c:v>
                </c:pt>
                <c:pt idx="2">
                  <c:v>-0.95712399999999997</c:v>
                </c:pt>
                <c:pt idx="3">
                  <c:v>-0.42900539999999998</c:v>
                </c:pt>
                <c:pt idx="4">
                  <c:v>-0.95802690000000001</c:v>
                </c:pt>
                <c:pt idx="5">
                  <c:v>-0.88840399999999997</c:v>
                </c:pt>
                <c:pt idx="6">
                  <c:v>-1.9521759999999999</c:v>
                </c:pt>
              </c:numCache>
            </c:numRef>
          </c:yVal>
          <c:smooth val="1"/>
        </c:ser>
        <c:ser>
          <c:idx val="4"/>
          <c:order val="4"/>
          <c:tx>
            <c:v>SP B1E</c:v>
          </c:tx>
          <c:xVal>
            <c:numRef>
              <c:f>Summary!$Q$31:$Q$37</c:f>
              <c:numCache>
                <c:formatCode>General</c:formatCode>
                <c:ptCount val="7"/>
                <c:pt idx="0">
                  <c:v>398.36430000000001</c:v>
                </c:pt>
                <c:pt idx="1">
                  <c:v>500.64699999999999</c:v>
                </c:pt>
                <c:pt idx="2">
                  <c:v>629.84619999999995</c:v>
                </c:pt>
                <c:pt idx="3">
                  <c:v>802.11180000000002</c:v>
                </c:pt>
                <c:pt idx="4">
                  <c:v>1001.294</c:v>
                </c:pt>
                <c:pt idx="5">
                  <c:v>1248.9259999999999</c:v>
                </c:pt>
                <c:pt idx="6">
                  <c:v>1598.84</c:v>
                </c:pt>
              </c:numCache>
            </c:numRef>
          </c:xVal>
          <c:yVal>
            <c:numRef>
              <c:f>Summary!$R$31:$R$37</c:f>
              <c:numCache>
                <c:formatCode>General</c:formatCode>
                <c:ptCount val="7"/>
                <c:pt idx="0">
                  <c:v>-0.3673285</c:v>
                </c:pt>
                <c:pt idx="1">
                  <c:v>-0.81181460000000005</c:v>
                </c:pt>
                <c:pt idx="2">
                  <c:v>-0.80258689999999999</c:v>
                </c:pt>
                <c:pt idx="3">
                  <c:v>7.7947950000000002E-2</c:v>
                </c:pt>
                <c:pt idx="4">
                  <c:v>8.58907E-2</c:v>
                </c:pt>
                <c:pt idx="5">
                  <c:v>-1.2529980000000001</c:v>
                </c:pt>
                <c:pt idx="6">
                  <c:v>-8.1995279999999993E-3</c:v>
                </c:pt>
              </c:numCache>
            </c:numRef>
          </c:yVal>
          <c:smooth val="1"/>
        </c:ser>
        <c:ser>
          <c:idx val="5"/>
          <c:order val="5"/>
          <c:tx>
            <c:v>SP B2A</c:v>
          </c:tx>
          <c:xVal>
            <c:numRef>
              <c:f>Summary!$Q$38:$Q$44</c:f>
              <c:numCache>
                <c:formatCode>General</c:formatCode>
                <c:ptCount val="7"/>
                <c:pt idx="0">
                  <c:v>398.36430000000001</c:v>
                </c:pt>
                <c:pt idx="1">
                  <c:v>500.64699999999999</c:v>
                </c:pt>
                <c:pt idx="2">
                  <c:v>629.84619999999995</c:v>
                </c:pt>
                <c:pt idx="3">
                  <c:v>802.11180000000002</c:v>
                </c:pt>
                <c:pt idx="4">
                  <c:v>1001.294</c:v>
                </c:pt>
                <c:pt idx="5">
                  <c:v>1248.9259999999999</c:v>
                </c:pt>
                <c:pt idx="6">
                  <c:v>1598.84</c:v>
                </c:pt>
              </c:numCache>
            </c:numRef>
          </c:xVal>
          <c:yVal>
            <c:numRef>
              <c:f>Summary!$R$38:$R$44</c:f>
              <c:numCache>
                <c:formatCode>General</c:formatCode>
                <c:ptCount val="7"/>
                <c:pt idx="0">
                  <c:v>-0.36814930000000001</c:v>
                </c:pt>
                <c:pt idx="1">
                  <c:v>-0.71753100000000003</c:v>
                </c:pt>
                <c:pt idx="2">
                  <c:v>0.29941329999999999</c:v>
                </c:pt>
                <c:pt idx="3">
                  <c:v>-7.1778040000000001E-2</c:v>
                </c:pt>
                <c:pt idx="4">
                  <c:v>-0.27609869999999997</c:v>
                </c:pt>
                <c:pt idx="5">
                  <c:v>-0.69817370000000001</c:v>
                </c:pt>
                <c:pt idx="6">
                  <c:v>-0.2343452</c:v>
                </c:pt>
              </c:numCache>
            </c:numRef>
          </c:yVal>
          <c:smooth val="1"/>
        </c:ser>
        <c:ser>
          <c:idx val="6"/>
          <c:order val="6"/>
          <c:tx>
            <c:v>SP B2A NS</c:v>
          </c:tx>
          <c:xVal>
            <c:numRef>
              <c:f>Summary!$Q$45:$Q$51</c:f>
              <c:numCache>
                <c:formatCode>General</c:formatCode>
                <c:ptCount val="7"/>
                <c:pt idx="0">
                  <c:v>398.36430000000001</c:v>
                </c:pt>
                <c:pt idx="1">
                  <c:v>500.64699999999999</c:v>
                </c:pt>
                <c:pt idx="2">
                  <c:v>629.84619999999995</c:v>
                </c:pt>
                <c:pt idx="3">
                  <c:v>802.11180000000002</c:v>
                </c:pt>
                <c:pt idx="4">
                  <c:v>1001.294</c:v>
                </c:pt>
                <c:pt idx="5">
                  <c:v>1248.9259999999999</c:v>
                </c:pt>
                <c:pt idx="6">
                  <c:v>1598.84</c:v>
                </c:pt>
              </c:numCache>
            </c:numRef>
          </c:xVal>
          <c:yVal>
            <c:numRef>
              <c:f>Summary!$R$45:$R$51</c:f>
              <c:numCache>
                <c:formatCode>General</c:formatCode>
                <c:ptCount val="7"/>
                <c:pt idx="0">
                  <c:v>-0.44144509999999998</c:v>
                </c:pt>
                <c:pt idx="1">
                  <c:v>-0.39720139999999998</c:v>
                </c:pt>
                <c:pt idx="2">
                  <c:v>-0.24807109999999999</c:v>
                </c:pt>
                <c:pt idx="3">
                  <c:v>1.6094500000000001E-2</c:v>
                </c:pt>
                <c:pt idx="4">
                  <c:v>-0.57823990000000003</c:v>
                </c:pt>
                <c:pt idx="5">
                  <c:v>-1.2029650000000001</c:v>
                </c:pt>
                <c:pt idx="6">
                  <c:v>-2.3923030000000001</c:v>
                </c:pt>
              </c:numCache>
            </c:numRef>
          </c:yVal>
          <c:smooth val="1"/>
        </c:ser>
        <c:ser>
          <c:idx val="7"/>
          <c:order val="7"/>
          <c:tx>
            <c:v>SP B2B</c:v>
          </c:tx>
          <c:xVal>
            <c:numRef>
              <c:f>Summary!$Q$52:$Q$58</c:f>
              <c:numCache>
                <c:formatCode>General</c:formatCode>
                <c:ptCount val="7"/>
                <c:pt idx="0">
                  <c:v>398.36430000000001</c:v>
                </c:pt>
                <c:pt idx="1">
                  <c:v>500.64699999999999</c:v>
                </c:pt>
                <c:pt idx="2">
                  <c:v>629.84619999999995</c:v>
                </c:pt>
                <c:pt idx="3">
                  <c:v>802.11180000000002</c:v>
                </c:pt>
                <c:pt idx="4">
                  <c:v>1001.294</c:v>
                </c:pt>
                <c:pt idx="5">
                  <c:v>1248.9259999999999</c:v>
                </c:pt>
                <c:pt idx="6">
                  <c:v>1598.84</c:v>
                </c:pt>
              </c:numCache>
            </c:numRef>
          </c:xVal>
          <c:yVal>
            <c:numRef>
              <c:f>Summary!$R$52:$R$58</c:f>
              <c:numCache>
                <c:formatCode>General</c:formatCode>
                <c:ptCount val="7"/>
                <c:pt idx="0">
                  <c:v>-0.35802319999999999</c:v>
                </c:pt>
                <c:pt idx="1">
                  <c:v>-0.69573870000000004</c:v>
                </c:pt>
                <c:pt idx="2">
                  <c:v>-0.26349519999999998</c:v>
                </c:pt>
                <c:pt idx="3">
                  <c:v>-0.4353456</c:v>
                </c:pt>
                <c:pt idx="4">
                  <c:v>-0.58826400000000001</c:v>
                </c:pt>
                <c:pt idx="5">
                  <c:v>-0.41705690000000001</c:v>
                </c:pt>
                <c:pt idx="6">
                  <c:v>4.4448519999999998E-2</c:v>
                </c:pt>
              </c:numCache>
            </c:numRef>
          </c:yVal>
          <c:smooth val="1"/>
        </c:ser>
        <c:ser>
          <c:idx val="8"/>
          <c:order val="8"/>
          <c:tx>
            <c:v>SP B2B NS</c:v>
          </c:tx>
          <c:xVal>
            <c:numRef>
              <c:f>Summary!$Q$59:$Q$65</c:f>
              <c:numCache>
                <c:formatCode>General</c:formatCode>
                <c:ptCount val="7"/>
                <c:pt idx="0">
                  <c:v>398.36430000000001</c:v>
                </c:pt>
                <c:pt idx="1">
                  <c:v>500.64699999999999</c:v>
                </c:pt>
                <c:pt idx="2">
                  <c:v>629.84619999999995</c:v>
                </c:pt>
                <c:pt idx="3">
                  <c:v>802.11180000000002</c:v>
                </c:pt>
                <c:pt idx="4">
                  <c:v>1001.294</c:v>
                </c:pt>
                <c:pt idx="5">
                  <c:v>1248.9259999999999</c:v>
                </c:pt>
                <c:pt idx="6">
                  <c:v>1598.84</c:v>
                </c:pt>
              </c:numCache>
            </c:numRef>
          </c:xVal>
          <c:yVal>
            <c:numRef>
              <c:f>Summary!$R$59:$R$65</c:f>
              <c:numCache>
                <c:formatCode>General</c:formatCode>
                <c:ptCount val="7"/>
                <c:pt idx="0">
                  <c:v>-0.3821329</c:v>
                </c:pt>
                <c:pt idx="1">
                  <c:v>-0.45581179999999999</c:v>
                </c:pt>
                <c:pt idx="2">
                  <c:v>-0.51064019999999999</c:v>
                </c:pt>
                <c:pt idx="3">
                  <c:v>-1.854803</c:v>
                </c:pt>
                <c:pt idx="4">
                  <c:v>-0.62715849999999995</c:v>
                </c:pt>
                <c:pt idx="5">
                  <c:v>-1.4005350000000001</c:v>
                </c:pt>
                <c:pt idx="6">
                  <c:v>-4.2270380000000003</c:v>
                </c:pt>
              </c:numCache>
            </c:numRef>
          </c:yVal>
          <c:smooth val="1"/>
        </c:ser>
        <c:ser>
          <c:idx val="9"/>
          <c:order val="9"/>
          <c:tx>
            <c:v>SP B2C</c:v>
          </c:tx>
          <c:xVal>
            <c:numRef>
              <c:f>Summary!$Q$66:$Q$72</c:f>
              <c:numCache>
                <c:formatCode>General</c:formatCode>
                <c:ptCount val="7"/>
                <c:pt idx="0">
                  <c:v>398.36430000000001</c:v>
                </c:pt>
                <c:pt idx="1">
                  <c:v>500.64699999999999</c:v>
                </c:pt>
                <c:pt idx="2">
                  <c:v>629.84619999999995</c:v>
                </c:pt>
                <c:pt idx="3">
                  <c:v>802.11180000000002</c:v>
                </c:pt>
                <c:pt idx="4">
                  <c:v>1001.294</c:v>
                </c:pt>
                <c:pt idx="5">
                  <c:v>1248.9259999999999</c:v>
                </c:pt>
                <c:pt idx="6">
                  <c:v>1598.84</c:v>
                </c:pt>
              </c:numCache>
            </c:numRef>
          </c:xVal>
          <c:yVal>
            <c:numRef>
              <c:f>Summary!$R$66:$R$72</c:f>
              <c:numCache>
                <c:formatCode>General</c:formatCode>
                <c:ptCount val="7"/>
                <c:pt idx="0">
                  <c:v>1.1648889999999999E-3</c:v>
                </c:pt>
                <c:pt idx="1">
                  <c:v>-1.1362410000000001</c:v>
                </c:pt>
                <c:pt idx="2">
                  <c:v>-0.2688566</c:v>
                </c:pt>
                <c:pt idx="3">
                  <c:v>0.77236280000000002</c:v>
                </c:pt>
                <c:pt idx="4">
                  <c:v>-2.7171530000000002</c:v>
                </c:pt>
                <c:pt idx="5">
                  <c:v>-0.2266841</c:v>
                </c:pt>
                <c:pt idx="6">
                  <c:v>-3.7767009999999997E-2</c:v>
                </c:pt>
              </c:numCache>
            </c:numRef>
          </c:yVal>
          <c:smooth val="1"/>
        </c:ser>
        <c:ser>
          <c:idx val="10"/>
          <c:order val="10"/>
          <c:tx>
            <c:v>SP B2C NS</c:v>
          </c:tx>
          <c:xVal>
            <c:numRef>
              <c:f>Summary!$Q$73:$Q$79</c:f>
              <c:numCache>
                <c:formatCode>General</c:formatCode>
                <c:ptCount val="7"/>
                <c:pt idx="0">
                  <c:v>398.36430000000001</c:v>
                </c:pt>
                <c:pt idx="1">
                  <c:v>500.64699999999999</c:v>
                </c:pt>
                <c:pt idx="2">
                  <c:v>629.84619999999995</c:v>
                </c:pt>
                <c:pt idx="3">
                  <c:v>802.11180000000002</c:v>
                </c:pt>
                <c:pt idx="4">
                  <c:v>1001.294</c:v>
                </c:pt>
                <c:pt idx="5">
                  <c:v>1248.9259999999999</c:v>
                </c:pt>
                <c:pt idx="6">
                  <c:v>1598.84</c:v>
                </c:pt>
              </c:numCache>
            </c:numRef>
          </c:xVal>
          <c:yVal>
            <c:numRef>
              <c:f>Summary!$R$73:$R$79</c:f>
              <c:numCache>
                <c:formatCode>General</c:formatCode>
                <c:ptCount val="7"/>
                <c:pt idx="0">
                  <c:v>-0.29399130000000001</c:v>
                </c:pt>
                <c:pt idx="1">
                  <c:v>-0.43645440000000002</c:v>
                </c:pt>
                <c:pt idx="2">
                  <c:v>-0.41557690000000003</c:v>
                </c:pt>
                <c:pt idx="3">
                  <c:v>-0.77183199999999996</c:v>
                </c:pt>
                <c:pt idx="4">
                  <c:v>-1.0868629999999999</c:v>
                </c:pt>
                <c:pt idx="5">
                  <c:v>-1.0883970000000001</c:v>
                </c:pt>
                <c:pt idx="6">
                  <c:v>-4.3809830000000001E-2</c:v>
                </c:pt>
              </c:numCache>
            </c:numRef>
          </c:yVal>
          <c:smooth val="1"/>
        </c:ser>
        <c:ser>
          <c:idx val="11"/>
          <c:order val="11"/>
          <c:tx>
            <c:v>SP B2D</c:v>
          </c:tx>
          <c:xVal>
            <c:numRef>
              <c:f>Summary!$Q$80:$Q$86</c:f>
              <c:numCache>
                <c:formatCode>General</c:formatCode>
                <c:ptCount val="7"/>
                <c:pt idx="0">
                  <c:v>398.36430000000001</c:v>
                </c:pt>
                <c:pt idx="1">
                  <c:v>500.64699999999999</c:v>
                </c:pt>
                <c:pt idx="2">
                  <c:v>629.84619999999995</c:v>
                </c:pt>
                <c:pt idx="3">
                  <c:v>802.11180000000002</c:v>
                </c:pt>
                <c:pt idx="4">
                  <c:v>1001.294</c:v>
                </c:pt>
                <c:pt idx="5">
                  <c:v>1248.9259999999999</c:v>
                </c:pt>
                <c:pt idx="6">
                  <c:v>1598.84</c:v>
                </c:pt>
              </c:numCache>
            </c:numRef>
          </c:xVal>
          <c:yVal>
            <c:numRef>
              <c:f>Summary!$R$80:$R$86</c:f>
              <c:numCache>
                <c:formatCode>General</c:formatCode>
                <c:ptCount val="7"/>
                <c:pt idx="0">
                  <c:v>-4.6183120000000001E-2</c:v>
                </c:pt>
                <c:pt idx="1">
                  <c:v>-0.1095373</c:v>
                </c:pt>
                <c:pt idx="2">
                  <c:v>-0.23962520000000001</c:v>
                </c:pt>
                <c:pt idx="3">
                  <c:v>0.3297717</c:v>
                </c:pt>
                <c:pt idx="4">
                  <c:v>-0.58973730000000002</c:v>
                </c:pt>
                <c:pt idx="5">
                  <c:v>-0.48572769999999998</c:v>
                </c:pt>
                <c:pt idx="6">
                  <c:v>-14.027979999999999</c:v>
                </c:pt>
              </c:numCache>
            </c:numRef>
          </c:yVal>
          <c:smooth val="1"/>
        </c:ser>
        <c:ser>
          <c:idx val="12"/>
          <c:order val="12"/>
          <c:tx>
            <c:v>SP B2E</c:v>
          </c:tx>
          <c:xVal>
            <c:numRef>
              <c:f>Summary!$Q$87:$Q$93</c:f>
              <c:numCache>
                <c:formatCode>General</c:formatCode>
                <c:ptCount val="7"/>
                <c:pt idx="0">
                  <c:v>398.36430000000001</c:v>
                </c:pt>
                <c:pt idx="1">
                  <c:v>500.64699999999999</c:v>
                </c:pt>
                <c:pt idx="2">
                  <c:v>629.84619999999995</c:v>
                </c:pt>
                <c:pt idx="3">
                  <c:v>802.11180000000002</c:v>
                </c:pt>
                <c:pt idx="4">
                  <c:v>1001.294</c:v>
                </c:pt>
                <c:pt idx="5">
                  <c:v>1248.9259999999999</c:v>
                </c:pt>
                <c:pt idx="6">
                  <c:v>1598.84</c:v>
                </c:pt>
              </c:numCache>
            </c:numRef>
          </c:xVal>
          <c:yVal>
            <c:numRef>
              <c:f>Summary!$R$87:$R$93</c:f>
              <c:numCache>
                <c:formatCode>General</c:formatCode>
                <c:ptCount val="7"/>
                <c:pt idx="0">
                  <c:v>-3.309173E-2</c:v>
                </c:pt>
                <c:pt idx="1">
                  <c:v>-0.2096712</c:v>
                </c:pt>
                <c:pt idx="2">
                  <c:v>0.1076802</c:v>
                </c:pt>
                <c:pt idx="3">
                  <c:v>-5.3069480000000002E-2</c:v>
                </c:pt>
                <c:pt idx="4">
                  <c:v>-0.19876160000000001</c:v>
                </c:pt>
                <c:pt idx="5">
                  <c:v>-0.51686849999999995</c:v>
                </c:pt>
                <c:pt idx="6">
                  <c:v>0.33147569999999998</c:v>
                </c:pt>
              </c:numCache>
            </c:numRef>
          </c:yVal>
          <c:smooth val="1"/>
        </c:ser>
        <c:dLbls>
          <c:showLegendKey val="0"/>
          <c:showVal val="0"/>
          <c:showCatName val="0"/>
          <c:showSerName val="0"/>
          <c:showPercent val="0"/>
          <c:showBubbleSize val="0"/>
        </c:dLbls>
        <c:axId val="100378496"/>
        <c:axId val="100388864"/>
      </c:scatterChart>
      <c:valAx>
        <c:axId val="100378496"/>
        <c:scaling>
          <c:orientation val="minMax"/>
          <c:max val="1700"/>
          <c:min val="400"/>
        </c:scaling>
        <c:delete val="0"/>
        <c:axPos val="b"/>
        <c:title>
          <c:tx>
            <c:rich>
              <a:bodyPr/>
              <a:lstStyle/>
              <a:p>
                <a:pPr>
                  <a:defRPr/>
                </a:pPr>
                <a:r>
                  <a:rPr lang="en-US"/>
                  <a:t>Frequency, Hz</a:t>
                </a:r>
              </a:p>
            </c:rich>
          </c:tx>
          <c:layout/>
          <c:overlay val="0"/>
        </c:title>
        <c:numFmt formatCode="General" sourceLinked="1"/>
        <c:majorTickMark val="out"/>
        <c:minorTickMark val="none"/>
        <c:tickLblPos val="nextTo"/>
        <c:crossAx val="100388864"/>
        <c:crosses val="autoZero"/>
        <c:crossBetween val="midCat"/>
      </c:valAx>
      <c:valAx>
        <c:axId val="100388864"/>
        <c:scaling>
          <c:orientation val="minMax"/>
          <c:max val="1"/>
          <c:min val="0"/>
        </c:scaling>
        <c:delete val="0"/>
        <c:axPos val="l"/>
        <c:majorGridlines/>
        <c:title>
          <c:tx>
            <c:rich>
              <a:bodyPr/>
              <a:lstStyle/>
              <a:p>
                <a:pPr>
                  <a:defRPr/>
                </a:pPr>
                <a:r>
                  <a:rPr lang="en-US"/>
                  <a:t>Sound Absorption</a:t>
                </a:r>
              </a:p>
            </c:rich>
          </c:tx>
          <c:layout/>
          <c:overlay val="0"/>
        </c:title>
        <c:numFmt formatCode="General" sourceLinked="1"/>
        <c:majorTickMark val="out"/>
        <c:minorTickMark val="none"/>
        <c:tickLblPos val="nextTo"/>
        <c:crossAx val="100378496"/>
        <c:crosses val="autoZero"/>
        <c:crossBetween val="midCat"/>
      </c:valAx>
      <c:spPr>
        <a:noFill/>
        <a:ln w="25400">
          <a:noFill/>
        </a:ln>
      </c:spPr>
    </c:plotArea>
    <c:legend>
      <c:legendPos val="r"/>
      <c:layout>
        <c:manualLayout>
          <c:xMode val="edge"/>
          <c:yMode val="edge"/>
          <c:x val="0.40480880247843665"/>
          <c:y val="0.13278526662953904"/>
          <c:w val="0.59519119752156335"/>
          <c:h val="0.44293392809203425"/>
        </c:manualLayout>
      </c:layout>
      <c:overlay val="0"/>
    </c:legend>
    <c:plotVisOnly val="1"/>
    <c:dispBlanksAs val="gap"/>
    <c:showDLblsOverMax val="0"/>
  </c:chart>
  <c:txPr>
    <a:bodyPr/>
    <a:lstStyle/>
    <a:p>
      <a:pPr>
        <a:defRPr sz="2000" b="1"/>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Simultaneously Degraded Joint Sound Absorption </a:t>
            </a:r>
          </a:p>
        </c:rich>
      </c:tx>
      <c:layout>
        <c:manualLayout>
          <c:xMode val="edge"/>
          <c:yMode val="edge"/>
          <c:x val="0.12803364586791952"/>
          <c:y val="0"/>
        </c:manualLayout>
      </c:layout>
      <c:overlay val="0"/>
    </c:title>
    <c:autoTitleDeleted val="0"/>
    <c:plotArea>
      <c:layout>
        <c:manualLayout>
          <c:layoutTarget val="inner"/>
          <c:xMode val="edge"/>
          <c:yMode val="edge"/>
          <c:x val="0.23281493744388126"/>
          <c:y val="0.17176126739964945"/>
          <c:w val="0.76700063984068001"/>
          <c:h val="0.57744034603367511"/>
        </c:manualLayout>
      </c:layout>
      <c:scatterChart>
        <c:scatterStyle val="smoothMarker"/>
        <c:varyColors val="0"/>
        <c:ser>
          <c:idx val="0"/>
          <c:order val="0"/>
          <c:tx>
            <c:v>SD E1A</c:v>
          </c:tx>
          <c:xVal>
            <c:numRef>
              <c:f>Summary!$Q$3:$Q$9</c:f>
              <c:numCache>
                <c:formatCode>General</c:formatCode>
                <c:ptCount val="7"/>
                <c:pt idx="0">
                  <c:v>398.36430000000001</c:v>
                </c:pt>
                <c:pt idx="1">
                  <c:v>500.64699999999999</c:v>
                </c:pt>
                <c:pt idx="2">
                  <c:v>629.84619999999995</c:v>
                </c:pt>
                <c:pt idx="3">
                  <c:v>802.11180000000002</c:v>
                </c:pt>
                <c:pt idx="4">
                  <c:v>1001.294</c:v>
                </c:pt>
                <c:pt idx="5">
                  <c:v>1248.9259999999999</c:v>
                </c:pt>
                <c:pt idx="6">
                  <c:v>1598.84</c:v>
                </c:pt>
              </c:numCache>
            </c:numRef>
          </c:xVal>
          <c:yVal>
            <c:numRef>
              <c:f>Summary!$R$3:$R$9</c:f>
              <c:numCache>
                <c:formatCode>General</c:formatCode>
                <c:ptCount val="7"/>
                <c:pt idx="0">
                  <c:v>-9.7031210000000007E-2</c:v>
                </c:pt>
                <c:pt idx="1">
                  <c:v>-0.1333732</c:v>
                </c:pt>
                <c:pt idx="2">
                  <c:v>0.1137456</c:v>
                </c:pt>
                <c:pt idx="3">
                  <c:v>-7.4581529999999993E-2</c:v>
                </c:pt>
                <c:pt idx="4">
                  <c:v>-0.26259009999999999</c:v>
                </c:pt>
                <c:pt idx="5">
                  <c:v>-0.23976310000000001</c:v>
                </c:pt>
                <c:pt idx="6">
                  <c:v>-1.8642730000000001</c:v>
                </c:pt>
              </c:numCache>
            </c:numRef>
          </c:yVal>
          <c:smooth val="1"/>
        </c:ser>
        <c:ser>
          <c:idx val="1"/>
          <c:order val="1"/>
          <c:tx>
            <c:v>SD E1AA</c:v>
          </c:tx>
          <c:xVal>
            <c:numRef>
              <c:f>Summary!$Q$10:$Q$16</c:f>
              <c:numCache>
                <c:formatCode>General</c:formatCode>
                <c:ptCount val="7"/>
                <c:pt idx="0">
                  <c:v>398.36430000000001</c:v>
                </c:pt>
                <c:pt idx="1">
                  <c:v>500.64699999999999</c:v>
                </c:pt>
                <c:pt idx="2">
                  <c:v>629.84619999999995</c:v>
                </c:pt>
                <c:pt idx="3">
                  <c:v>802.11180000000002</c:v>
                </c:pt>
                <c:pt idx="4">
                  <c:v>1001.294</c:v>
                </c:pt>
                <c:pt idx="5">
                  <c:v>1248.9259999999999</c:v>
                </c:pt>
                <c:pt idx="6">
                  <c:v>1598.84</c:v>
                </c:pt>
              </c:numCache>
            </c:numRef>
          </c:xVal>
          <c:yVal>
            <c:numRef>
              <c:f>Summary!$R$10:$R$16</c:f>
              <c:numCache>
                <c:formatCode>General</c:formatCode>
                <c:ptCount val="7"/>
                <c:pt idx="0">
                  <c:v>-0.1413827</c:v>
                </c:pt>
                <c:pt idx="1">
                  <c:v>-0.11700339999999999</c:v>
                </c:pt>
                <c:pt idx="2">
                  <c:v>-8.8421459999999993E-2</c:v>
                </c:pt>
                <c:pt idx="3">
                  <c:v>-0.33550429999999998</c:v>
                </c:pt>
                <c:pt idx="4">
                  <c:v>-0.91394850000000005</c:v>
                </c:pt>
                <c:pt idx="5">
                  <c:v>-0.16197909999999999</c:v>
                </c:pt>
                <c:pt idx="6">
                  <c:v>-2.245314</c:v>
                </c:pt>
              </c:numCache>
            </c:numRef>
          </c:yVal>
          <c:smooth val="1"/>
        </c:ser>
        <c:ser>
          <c:idx val="2"/>
          <c:order val="2"/>
          <c:tx>
            <c:v>SD E1B</c:v>
          </c:tx>
          <c:xVal>
            <c:numRef>
              <c:f>Summary!$Q$17:$Q$23</c:f>
              <c:numCache>
                <c:formatCode>General</c:formatCode>
                <c:ptCount val="7"/>
                <c:pt idx="0">
                  <c:v>398.36430000000001</c:v>
                </c:pt>
                <c:pt idx="1">
                  <c:v>500.64699999999999</c:v>
                </c:pt>
                <c:pt idx="2">
                  <c:v>629.84619999999995</c:v>
                </c:pt>
                <c:pt idx="3">
                  <c:v>802.11180000000002</c:v>
                </c:pt>
                <c:pt idx="4">
                  <c:v>1001.294</c:v>
                </c:pt>
                <c:pt idx="5">
                  <c:v>1248.9259999999999</c:v>
                </c:pt>
                <c:pt idx="6">
                  <c:v>1598.84</c:v>
                </c:pt>
              </c:numCache>
            </c:numRef>
          </c:xVal>
          <c:yVal>
            <c:numRef>
              <c:f>Summary!$R$17:$R$23</c:f>
              <c:numCache>
                <c:formatCode>General</c:formatCode>
                <c:ptCount val="7"/>
                <c:pt idx="0">
                  <c:v>-0.1791643</c:v>
                </c:pt>
                <c:pt idx="1">
                  <c:v>0.63653519999999997</c:v>
                </c:pt>
                <c:pt idx="2">
                  <c:v>-1.6950590000000001</c:v>
                </c:pt>
                <c:pt idx="3">
                  <c:v>-5.7827719999999999E-2</c:v>
                </c:pt>
                <c:pt idx="4">
                  <c:v>-0.25384269999999998</c:v>
                </c:pt>
                <c:pt idx="5">
                  <c:v>-0.60430649999999997</c:v>
                </c:pt>
                <c:pt idx="6">
                  <c:v>-6.4178869999999997E-3</c:v>
                </c:pt>
              </c:numCache>
            </c:numRef>
          </c:yVal>
          <c:smooth val="1"/>
        </c:ser>
        <c:ser>
          <c:idx val="3"/>
          <c:order val="3"/>
          <c:tx>
            <c:v>SD E1BB</c:v>
          </c:tx>
          <c:xVal>
            <c:numRef>
              <c:f>Summary!$Q$24:$Q$30</c:f>
              <c:numCache>
                <c:formatCode>General</c:formatCode>
                <c:ptCount val="7"/>
                <c:pt idx="0">
                  <c:v>398.36430000000001</c:v>
                </c:pt>
                <c:pt idx="1">
                  <c:v>500.64699999999999</c:v>
                </c:pt>
                <c:pt idx="2">
                  <c:v>629.84619999999995</c:v>
                </c:pt>
                <c:pt idx="3">
                  <c:v>802.11180000000002</c:v>
                </c:pt>
                <c:pt idx="4">
                  <c:v>1001.294</c:v>
                </c:pt>
                <c:pt idx="5">
                  <c:v>1248.9259999999999</c:v>
                </c:pt>
                <c:pt idx="6">
                  <c:v>1598.84</c:v>
                </c:pt>
              </c:numCache>
            </c:numRef>
          </c:xVal>
          <c:yVal>
            <c:numRef>
              <c:f>Summary!$R$24:$R$30</c:f>
              <c:numCache>
                <c:formatCode>General</c:formatCode>
                <c:ptCount val="7"/>
                <c:pt idx="0">
                  <c:v>-0.13825080000000001</c:v>
                </c:pt>
                <c:pt idx="1">
                  <c:v>-0.48639209999999999</c:v>
                </c:pt>
                <c:pt idx="2">
                  <c:v>-0.1209361</c:v>
                </c:pt>
                <c:pt idx="3">
                  <c:v>-5.900449E-2</c:v>
                </c:pt>
                <c:pt idx="4">
                  <c:v>1.651532E-2</c:v>
                </c:pt>
                <c:pt idx="5">
                  <c:v>-0.13863909999999999</c:v>
                </c:pt>
                <c:pt idx="6">
                  <c:v>-0.97859450000000003</c:v>
                </c:pt>
              </c:numCache>
            </c:numRef>
          </c:yVal>
          <c:smooth val="1"/>
        </c:ser>
        <c:ser>
          <c:idx val="4"/>
          <c:order val="4"/>
          <c:tx>
            <c:v>SD E1C</c:v>
          </c:tx>
          <c:xVal>
            <c:numRef>
              <c:f>Summary!$Q$31:$Q$37</c:f>
              <c:numCache>
                <c:formatCode>General</c:formatCode>
                <c:ptCount val="7"/>
                <c:pt idx="0">
                  <c:v>398.36430000000001</c:v>
                </c:pt>
                <c:pt idx="1">
                  <c:v>500.64699999999999</c:v>
                </c:pt>
                <c:pt idx="2">
                  <c:v>629.84619999999995</c:v>
                </c:pt>
                <c:pt idx="3">
                  <c:v>802.11180000000002</c:v>
                </c:pt>
                <c:pt idx="4">
                  <c:v>1001.294</c:v>
                </c:pt>
                <c:pt idx="5">
                  <c:v>1248.9259999999999</c:v>
                </c:pt>
                <c:pt idx="6">
                  <c:v>1598.84</c:v>
                </c:pt>
              </c:numCache>
            </c:numRef>
          </c:xVal>
          <c:yVal>
            <c:numRef>
              <c:f>Summary!$R$31:$R$37</c:f>
              <c:numCache>
                <c:formatCode>General</c:formatCode>
                <c:ptCount val="7"/>
                <c:pt idx="0">
                  <c:v>-0.1300221</c:v>
                </c:pt>
                <c:pt idx="1">
                  <c:v>-0.31856709999999999</c:v>
                </c:pt>
                <c:pt idx="2">
                  <c:v>-0.17763499999999999</c:v>
                </c:pt>
                <c:pt idx="3">
                  <c:v>-0.2797732</c:v>
                </c:pt>
                <c:pt idx="4">
                  <c:v>-0.22660859999999999</c:v>
                </c:pt>
                <c:pt idx="5">
                  <c:v>-0.1441259</c:v>
                </c:pt>
                <c:pt idx="6">
                  <c:v>-1.602622</c:v>
                </c:pt>
              </c:numCache>
            </c:numRef>
          </c:yVal>
          <c:smooth val="1"/>
        </c:ser>
        <c:ser>
          <c:idx val="5"/>
          <c:order val="5"/>
          <c:tx>
            <c:v>SD E1CC</c:v>
          </c:tx>
          <c:xVal>
            <c:numRef>
              <c:f>Summary!$Q$38:$Q$44</c:f>
              <c:numCache>
                <c:formatCode>General</c:formatCode>
                <c:ptCount val="7"/>
                <c:pt idx="0">
                  <c:v>398.36430000000001</c:v>
                </c:pt>
                <c:pt idx="1">
                  <c:v>500.64699999999999</c:v>
                </c:pt>
                <c:pt idx="2">
                  <c:v>629.84619999999995</c:v>
                </c:pt>
                <c:pt idx="3">
                  <c:v>802.11180000000002</c:v>
                </c:pt>
                <c:pt idx="4">
                  <c:v>1001.294</c:v>
                </c:pt>
                <c:pt idx="5">
                  <c:v>1248.9259999999999</c:v>
                </c:pt>
                <c:pt idx="6">
                  <c:v>1598.84</c:v>
                </c:pt>
              </c:numCache>
            </c:numRef>
          </c:xVal>
          <c:yVal>
            <c:numRef>
              <c:f>Summary!$R$38:$R$44</c:f>
              <c:numCache>
                <c:formatCode>General</c:formatCode>
                <c:ptCount val="7"/>
                <c:pt idx="0">
                  <c:v>-0.31131700000000001</c:v>
                </c:pt>
                <c:pt idx="1">
                  <c:v>-0.11061</c:v>
                </c:pt>
                <c:pt idx="2">
                  <c:v>-0.10900990000000001</c:v>
                </c:pt>
                <c:pt idx="3">
                  <c:v>-9.16376E-2</c:v>
                </c:pt>
                <c:pt idx="4">
                  <c:v>-0.54359449999999998</c:v>
                </c:pt>
                <c:pt idx="5">
                  <c:v>-0.34051680000000001</c:v>
                </c:pt>
                <c:pt idx="6">
                  <c:v>-2.315947</c:v>
                </c:pt>
              </c:numCache>
            </c:numRef>
          </c:yVal>
          <c:smooth val="1"/>
        </c:ser>
        <c:ser>
          <c:idx val="6"/>
          <c:order val="6"/>
          <c:tx>
            <c:v>SD E1D</c:v>
          </c:tx>
          <c:xVal>
            <c:numRef>
              <c:f>Summary!$Q$45:$Q$51</c:f>
              <c:numCache>
                <c:formatCode>General</c:formatCode>
                <c:ptCount val="7"/>
                <c:pt idx="0">
                  <c:v>398.36430000000001</c:v>
                </c:pt>
                <c:pt idx="1">
                  <c:v>500.64699999999999</c:v>
                </c:pt>
                <c:pt idx="2">
                  <c:v>629.84619999999995</c:v>
                </c:pt>
                <c:pt idx="3">
                  <c:v>802.11180000000002</c:v>
                </c:pt>
                <c:pt idx="4">
                  <c:v>1001.294</c:v>
                </c:pt>
                <c:pt idx="5">
                  <c:v>1248.9259999999999</c:v>
                </c:pt>
                <c:pt idx="6">
                  <c:v>1598.84</c:v>
                </c:pt>
              </c:numCache>
            </c:numRef>
          </c:xVal>
          <c:yVal>
            <c:numRef>
              <c:f>Summary!$R$45:$R$51</c:f>
              <c:numCache>
                <c:formatCode>General</c:formatCode>
                <c:ptCount val="7"/>
                <c:pt idx="0">
                  <c:v>-0.24119099999999999</c:v>
                </c:pt>
                <c:pt idx="1">
                  <c:v>9.8553849999999998E-2</c:v>
                </c:pt>
                <c:pt idx="2">
                  <c:v>-0.15740080000000001</c:v>
                </c:pt>
                <c:pt idx="3">
                  <c:v>-0.46542600000000001</c:v>
                </c:pt>
                <c:pt idx="4">
                  <c:v>-0.20537349999999999</c:v>
                </c:pt>
                <c:pt idx="5">
                  <c:v>-0.20421149999999999</c:v>
                </c:pt>
                <c:pt idx="6">
                  <c:v>-10.910030000000001</c:v>
                </c:pt>
              </c:numCache>
            </c:numRef>
          </c:yVal>
          <c:smooth val="1"/>
        </c:ser>
        <c:ser>
          <c:idx val="7"/>
          <c:order val="7"/>
          <c:tx>
            <c:v>SD E1DD</c:v>
          </c:tx>
          <c:xVal>
            <c:numRef>
              <c:f>Summary!$Q$52:$Q$58</c:f>
              <c:numCache>
                <c:formatCode>General</c:formatCode>
                <c:ptCount val="7"/>
                <c:pt idx="0">
                  <c:v>398.36430000000001</c:v>
                </c:pt>
                <c:pt idx="1">
                  <c:v>500.64699999999999</c:v>
                </c:pt>
                <c:pt idx="2">
                  <c:v>629.84619999999995</c:v>
                </c:pt>
                <c:pt idx="3">
                  <c:v>802.11180000000002</c:v>
                </c:pt>
                <c:pt idx="4">
                  <c:v>1001.294</c:v>
                </c:pt>
                <c:pt idx="5">
                  <c:v>1248.9259999999999</c:v>
                </c:pt>
                <c:pt idx="6">
                  <c:v>1598.84</c:v>
                </c:pt>
              </c:numCache>
            </c:numRef>
          </c:xVal>
          <c:yVal>
            <c:numRef>
              <c:f>Summary!$R$52:$R$58</c:f>
              <c:numCache>
                <c:formatCode>General</c:formatCode>
                <c:ptCount val="7"/>
                <c:pt idx="0">
                  <c:v>-0.15172649999999999</c:v>
                </c:pt>
                <c:pt idx="1">
                  <c:v>-8.9432429999999993E-2</c:v>
                </c:pt>
                <c:pt idx="2">
                  <c:v>-0.14206150000000001</c:v>
                </c:pt>
                <c:pt idx="3">
                  <c:v>-1.7657079999999999E-2</c:v>
                </c:pt>
                <c:pt idx="4">
                  <c:v>-0.12802250000000001</c:v>
                </c:pt>
                <c:pt idx="5">
                  <c:v>-1.212182E-2</c:v>
                </c:pt>
                <c:pt idx="6">
                  <c:v>-2.4558979999999999</c:v>
                </c:pt>
              </c:numCache>
            </c:numRef>
          </c:yVal>
          <c:smooth val="1"/>
        </c:ser>
        <c:ser>
          <c:idx val="8"/>
          <c:order val="8"/>
          <c:tx>
            <c:v>SD E1E</c:v>
          </c:tx>
          <c:xVal>
            <c:numRef>
              <c:f>Summary!$Q$59:$Q$65</c:f>
              <c:numCache>
                <c:formatCode>General</c:formatCode>
                <c:ptCount val="7"/>
                <c:pt idx="0">
                  <c:v>398.36430000000001</c:v>
                </c:pt>
                <c:pt idx="1">
                  <c:v>500.64699999999999</c:v>
                </c:pt>
                <c:pt idx="2">
                  <c:v>629.84619999999995</c:v>
                </c:pt>
                <c:pt idx="3">
                  <c:v>802.11180000000002</c:v>
                </c:pt>
                <c:pt idx="4">
                  <c:v>1001.294</c:v>
                </c:pt>
                <c:pt idx="5">
                  <c:v>1248.9259999999999</c:v>
                </c:pt>
                <c:pt idx="6">
                  <c:v>1598.84</c:v>
                </c:pt>
              </c:numCache>
            </c:numRef>
          </c:xVal>
          <c:yVal>
            <c:numRef>
              <c:f>Summary!$R$59:$R$65</c:f>
              <c:numCache>
                <c:formatCode>General</c:formatCode>
                <c:ptCount val="7"/>
                <c:pt idx="0">
                  <c:v>-0.1343992</c:v>
                </c:pt>
                <c:pt idx="1">
                  <c:v>-0.24482329999999999</c:v>
                </c:pt>
                <c:pt idx="2">
                  <c:v>-0.1221621</c:v>
                </c:pt>
                <c:pt idx="3">
                  <c:v>-8.3816710000000003E-2</c:v>
                </c:pt>
                <c:pt idx="4">
                  <c:v>-7.7850989999999995E-2</c:v>
                </c:pt>
                <c:pt idx="5">
                  <c:v>-0.54987280000000005</c:v>
                </c:pt>
                <c:pt idx="6">
                  <c:v>-1.623081</c:v>
                </c:pt>
              </c:numCache>
            </c:numRef>
          </c:yVal>
          <c:smooth val="1"/>
        </c:ser>
        <c:ser>
          <c:idx val="11"/>
          <c:order val="9"/>
          <c:tx>
            <c:v>SD E1G</c:v>
          </c:tx>
          <c:xVal>
            <c:numRef>
              <c:f>Summary!$Q$80:$Q$86</c:f>
              <c:numCache>
                <c:formatCode>General</c:formatCode>
                <c:ptCount val="7"/>
                <c:pt idx="0">
                  <c:v>398.36430000000001</c:v>
                </c:pt>
                <c:pt idx="1">
                  <c:v>500.64699999999999</c:v>
                </c:pt>
                <c:pt idx="2">
                  <c:v>629.84619999999995</c:v>
                </c:pt>
                <c:pt idx="3">
                  <c:v>802.11180000000002</c:v>
                </c:pt>
                <c:pt idx="4">
                  <c:v>1001.294</c:v>
                </c:pt>
                <c:pt idx="5">
                  <c:v>1248.9259999999999</c:v>
                </c:pt>
                <c:pt idx="6">
                  <c:v>1598.84</c:v>
                </c:pt>
              </c:numCache>
            </c:numRef>
          </c:xVal>
          <c:yVal>
            <c:numRef>
              <c:f>Summary!$R$80:$R$86</c:f>
              <c:numCache>
                <c:formatCode>General</c:formatCode>
                <c:ptCount val="7"/>
                <c:pt idx="0">
                  <c:v>-0.14510010000000001</c:v>
                </c:pt>
                <c:pt idx="1">
                  <c:v>-0.2439955</c:v>
                </c:pt>
                <c:pt idx="2">
                  <c:v>-0.12548110000000001</c:v>
                </c:pt>
                <c:pt idx="3">
                  <c:v>-0.3036256</c:v>
                </c:pt>
                <c:pt idx="4">
                  <c:v>-5.7322379999999999E-2</c:v>
                </c:pt>
                <c:pt idx="5">
                  <c:v>-0.15861040000000001</c:v>
                </c:pt>
                <c:pt idx="6">
                  <c:v>7.6220040000000003E-2</c:v>
                </c:pt>
              </c:numCache>
            </c:numRef>
          </c:yVal>
          <c:smooth val="1"/>
        </c:ser>
        <c:ser>
          <c:idx val="12"/>
          <c:order val="10"/>
          <c:tx>
            <c:v>SD E1H</c:v>
          </c:tx>
          <c:xVal>
            <c:numRef>
              <c:f>Summary!$Q$87:$Q$93</c:f>
              <c:numCache>
                <c:formatCode>General</c:formatCode>
                <c:ptCount val="7"/>
                <c:pt idx="0">
                  <c:v>398.36430000000001</c:v>
                </c:pt>
                <c:pt idx="1">
                  <c:v>500.64699999999999</c:v>
                </c:pt>
                <c:pt idx="2">
                  <c:v>629.84619999999995</c:v>
                </c:pt>
                <c:pt idx="3">
                  <c:v>802.11180000000002</c:v>
                </c:pt>
                <c:pt idx="4">
                  <c:v>1001.294</c:v>
                </c:pt>
                <c:pt idx="5">
                  <c:v>1248.9259999999999</c:v>
                </c:pt>
                <c:pt idx="6">
                  <c:v>1598.84</c:v>
                </c:pt>
              </c:numCache>
            </c:numRef>
          </c:xVal>
          <c:yVal>
            <c:numRef>
              <c:f>Summary!$R$87:$R$93</c:f>
              <c:numCache>
                <c:formatCode>General</c:formatCode>
                <c:ptCount val="7"/>
                <c:pt idx="0">
                  <c:v>-8.9558769999999996E-2</c:v>
                </c:pt>
                <c:pt idx="1">
                  <c:v>-0.1178478</c:v>
                </c:pt>
                <c:pt idx="2">
                  <c:v>-0.12812309999999999</c:v>
                </c:pt>
                <c:pt idx="3">
                  <c:v>-0.71987380000000001</c:v>
                </c:pt>
                <c:pt idx="4">
                  <c:v>-7.5574409999999995E-2</c:v>
                </c:pt>
                <c:pt idx="5">
                  <c:v>-0.14864640000000001</c:v>
                </c:pt>
                <c:pt idx="6">
                  <c:v>-2.1448999999999998</c:v>
                </c:pt>
              </c:numCache>
            </c:numRef>
          </c:yVal>
          <c:smooth val="1"/>
        </c:ser>
        <c:ser>
          <c:idx val="13"/>
          <c:order val="11"/>
          <c:tx>
            <c:v>SD E1I</c:v>
          </c:tx>
          <c:xVal>
            <c:numRef>
              <c:f>Summary!$Q$94:$Q$100</c:f>
              <c:numCache>
                <c:formatCode>General</c:formatCode>
                <c:ptCount val="7"/>
                <c:pt idx="0">
                  <c:v>398.36430000000001</c:v>
                </c:pt>
                <c:pt idx="1">
                  <c:v>500.64699999999999</c:v>
                </c:pt>
                <c:pt idx="2">
                  <c:v>629.84619999999995</c:v>
                </c:pt>
                <c:pt idx="3">
                  <c:v>802.11180000000002</c:v>
                </c:pt>
                <c:pt idx="4">
                  <c:v>1001.294</c:v>
                </c:pt>
                <c:pt idx="5">
                  <c:v>1248.9259999999999</c:v>
                </c:pt>
                <c:pt idx="6">
                  <c:v>1598.84</c:v>
                </c:pt>
              </c:numCache>
            </c:numRef>
          </c:xVal>
          <c:yVal>
            <c:numRef>
              <c:f>Summary!$R$94:$R$100</c:f>
              <c:numCache>
                <c:formatCode>General</c:formatCode>
                <c:ptCount val="7"/>
                <c:pt idx="0">
                  <c:v>-0.15056649999999999</c:v>
                </c:pt>
                <c:pt idx="1">
                  <c:v>-0.18626400000000001</c:v>
                </c:pt>
                <c:pt idx="2">
                  <c:v>-6.4293660000000002E-2</c:v>
                </c:pt>
                <c:pt idx="3">
                  <c:v>4.5591489999999998E-2</c:v>
                </c:pt>
                <c:pt idx="4">
                  <c:v>-0.33093329999999999</c:v>
                </c:pt>
                <c:pt idx="5">
                  <c:v>-0.23858960000000001</c:v>
                </c:pt>
                <c:pt idx="6">
                  <c:v>-2.4458739999999999</c:v>
                </c:pt>
              </c:numCache>
            </c:numRef>
          </c:yVal>
          <c:smooth val="1"/>
        </c:ser>
        <c:ser>
          <c:idx val="14"/>
          <c:order val="12"/>
          <c:tx>
            <c:v>SD E1J</c:v>
          </c:tx>
          <c:xVal>
            <c:numRef>
              <c:f>Summary!$Q$101:$Q$107</c:f>
              <c:numCache>
                <c:formatCode>General</c:formatCode>
                <c:ptCount val="7"/>
                <c:pt idx="0">
                  <c:v>398.36430000000001</c:v>
                </c:pt>
                <c:pt idx="1">
                  <c:v>500.64699999999999</c:v>
                </c:pt>
                <c:pt idx="2">
                  <c:v>629.84619999999995</c:v>
                </c:pt>
                <c:pt idx="3">
                  <c:v>802.11180000000002</c:v>
                </c:pt>
                <c:pt idx="4">
                  <c:v>1001.294</c:v>
                </c:pt>
                <c:pt idx="5">
                  <c:v>1248.9259999999999</c:v>
                </c:pt>
                <c:pt idx="6">
                  <c:v>1598.84</c:v>
                </c:pt>
              </c:numCache>
            </c:numRef>
          </c:xVal>
          <c:yVal>
            <c:numRef>
              <c:f>Summary!$R$101:$R$107</c:f>
              <c:numCache>
                <c:formatCode>General</c:formatCode>
                <c:ptCount val="7"/>
                <c:pt idx="0">
                  <c:v>-0.16275590000000001</c:v>
                </c:pt>
                <c:pt idx="1">
                  <c:v>-0.24361930000000001</c:v>
                </c:pt>
                <c:pt idx="2">
                  <c:v>-0.13554530000000001</c:v>
                </c:pt>
                <c:pt idx="3">
                  <c:v>3.7394759999999999E-2</c:v>
                </c:pt>
                <c:pt idx="4">
                  <c:v>6.3598009999999996E-2</c:v>
                </c:pt>
                <c:pt idx="5">
                  <c:v>4.1760119999999998E-2</c:v>
                </c:pt>
                <c:pt idx="6">
                  <c:v>-2.7036069999999999</c:v>
                </c:pt>
              </c:numCache>
            </c:numRef>
          </c:yVal>
          <c:smooth val="1"/>
        </c:ser>
        <c:ser>
          <c:idx val="15"/>
          <c:order val="13"/>
          <c:tx>
            <c:v>SD E1K</c:v>
          </c:tx>
          <c:xVal>
            <c:numRef>
              <c:f>Summary!$Q$108:$Q$114</c:f>
              <c:numCache>
                <c:formatCode>General</c:formatCode>
                <c:ptCount val="7"/>
                <c:pt idx="0">
                  <c:v>398.36430000000001</c:v>
                </c:pt>
                <c:pt idx="1">
                  <c:v>500.64699999999999</c:v>
                </c:pt>
                <c:pt idx="2">
                  <c:v>629.84619999999995</c:v>
                </c:pt>
                <c:pt idx="3">
                  <c:v>802.11180000000002</c:v>
                </c:pt>
                <c:pt idx="4">
                  <c:v>1001.294</c:v>
                </c:pt>
                <c:pt idx="5">
                  <c:v>1248.9259999999999</c:v>
                </c:pt>
                <c:pt idx="6">
                  <c:v>1598.84</c:v>
                </c:pt>
              </c:numCache>
            </c:numRef>
          </c:xVal>
          <c:yVal>
            <c:numRef>
              <c:f>Summary!$R$108:$R$114</c:f>
              <c:numCache>
                <c:formatCode>General</c:formatCode>
                <c:ptCount val="7"/>
                <c:pt idx="0">
                  <c:v>-0.13434360000000001</c:v>
                </c:pt>
                <c:pt idx="1">
                  <c:v>-0.1107311</c:v>
                </c:pt>
                <c:pt idx="2">
                  <c:v>-0.1166099</c:v>
                </c:pt>
                <c:pt idx="3">
                  <c:v>-0.2060012</c:v>
                </c:pt>
                <c:pt idx="4">
                  <c:v>-0.69096900000000006</c:v>
                </c:pt>
                <c:pt idx="5">
                  <c:v>-0.1123051</c:v>
                </c:pt>
                <c:pt idx="6">
                  <c:v>-2.647052</c:v>
                </c:pt>
              </c:numCache>
            </c:numRef>
          </c:yVal>
          <c:smooth val="1"/>
        </c:ser>
        <c:ser>
          <c:idx val="16"/>
          <c:order val="14"/>
          <c:tx>
            <c:v>SD E1L</c:v>
          </c:tx>
          <c:xVal>
            <c:numRef>
              <c:f>Summary!$Q$115:$Q$121</c:f>
              <c:numCache>
                <c:formatCode>General</c:formatCode>
                <c:ptCount val="7"/>
                <c:pt idx="0">
                  <c:v>398.36430000000001</c:v>
                </c:pt>
                <c:pt idx="1">
                  <c:v>500.64699999999999</c:v>
                </c:pt>
                <c:pt idx="2">
                  <c:v>629.84619999999995</c:v>
                </c:pt>
                <c:pt idx="3">
                  <c:v>802.11180000000002</c:v>
                </c:pt>
                <c:pt idx="4">
                  <c:v>1001.294</c:v>
                </c:pt>
                <c:pt idx="5">
                  <c:v>1248.9259999999999</c:v>
                </c:pt>
                <c:pt idx="6">
                  <c:v>1598.84</c:v>
                </c:pt>
              </c:numCache>
            </c:numRef>
          </c:xVal>
          <c:yVal>
            <c:numRef>
              <c:f>Summary!$R$115:$R$121</c:f>
              <c:numCache>
                <c:formatCode>General</c:formatCode>
                <c:ptCount val="7"/>
                <c:pt idx="0">
                  <c:v>-0.12586459999999999</c:v>
                </c:pt>
                <c:pt idx="1">
                  <c:v>-0.22006039999999999</c:v>
                </c:pt>
                <c:pt idx="2">
                  <c:v>-9.8405880000000001E-2</c:v>
                </c:pt>
                <c:pt idx="3">
                  <c:v>-0.1354726</c:v>
                </c:pt>
                <c:pt idx="4">
                  <c:v>-0.38700780000000001</c:v>
                </c:pt>
                <c:pt idx="5">
                  <c:v>-8.6725430000000006E-2</c:v>
                </c:pt>
                <c:pt idx="6">
                  <c:v>-2.0411589999999999</c:v>
                </c:pt>
              </c:numCache>
            </c:numRef>
          </c:yVal>
          <c:smooth val="1"/>
        </c:ser>
        <c:ser>
          <c:idx val="18"/>
          <c:order val="15"/>
          <c:tx>
            <c:v>SD E1N</c:v>
          </c:tx>
          <c:xVal>
            <c:numRef>
              <c:f>Summary!$Q$129:$Q$135</c:f>
              <c:numCache>
                <c:formatCode>General</c:formatCode>
                <c:ptCount val="7"/>
                <c:pt idx="0">
                  <c:v>398.36430000000001</c:v>
                </c:pt>
                <c:pt idx="1">
                  <c:v>500.64699999999999</c:v>
                </c:pt>
                <c:pt idx="2">
                  <c:v>629.84619999999995</c:v>
                </c:pt>
                <c:pt idx="3">
                  <c:v>802.11180000000002</c:v>
                </c:pt>
                <c:pt idx="4">
                  <c:v>1001.294</c:v>
                </c:pt>
                <c:pt idx="5">
                  <c:v>1248.9259999999999</c:v>
                </c:pt>
                <c:pt idx="6">
                  <c:v>1598.84</c:v>
                </c:pt>
              </c:numCache>
            </c:numRef>
          </c:xVal>
          <c:yVal>
            <c:numRef>
              <c:f>Summary!$R$129:$R$135</c:f>
              <c:numCache>
                <c:formatCode>General</c:formatCode>
                <c:ptCount val="7"/>
                <c:pt idx="0">
                  <c:v>-0.1290994</c:v>
                </c:pt>
                <c:pt idx="1">
                  <c:v>-0.1393964</c:v>
                </c:pt>
                <c:pt idx="2">
                  <c:v>-9.7155909999999998E-2</c:v>
                </c:pt>
                <c:pt idx="3">
                  <c:v>0.43598019999999998</c:v>
                </c:pt>
                <c:pt idx="4">
                  <c:v>-0.2475879</c:v>
                </c:pt>
                <c:pt idx="5">
                  <c:v>-5.7782460000000001E-2</c:v>
                </c:pt>
                <c:pt idx="6">
                  <c:v>-1.92052</c:v>
                </c:pt>
              </c:numCache>
            </c:numRef>
          </c:yVal>
          <c:smooth val="1"/>
        </c:ser>
        <c:ser>
          <c:idx val="19"/>
          <c:order val="16"/>
          <c:tx>
            <c:v>SD E1O</c:v>
          </c:tx>
          <c:xVal>
            <c:numRef>
              <c:f>Summary!$Q$136:$Q$142</c:f>
              <c:numCache>
                <c:formatCode>General</c:formatCode>
                <c:ptCount val="7"/>
                <c:pt idx="0">
                  <c:v>398.36430000000001</c:v>
                </c:pt>
                <c:pt idx="1">
                  <c:v>500.64699999999999</c:v>
                </c:pt>
                <c:pt idx="2">
                  <c:v>629.84619999999995</c:v>
                </c:pt>
                <c:pt idx="3">
                  <c:v>802.11180000000002</c:v>
                </c:pt>
                <c:pt idx="4">
                  <c:v>1001.294</c:v>
                </c:pt>
                <c:pt idx="5">
                  <c:v>1248.9259999999999</c:v>
                </c:pt>
                <c:pt idx="6">
                  <c:v>1598.84</c:v>
                </c:pt>
              </c:numCache>
            </c:numRef>
          </c:xVal>
          <c:yVal>
            <c:numRef>
              <c:f>Summary!$R$136:$R$142</c:f>
              <c:numCache>
                <c:formatCode>General</c:formatCode>
                <c:ptCount val="7"/>
                <c:pt idx="0">
                  <c:v>-0.12101530000000001</c:v>
                </c:pt>
                <c:pt idx="1">
                  <c:v>-6.2002359999999996E-3</c:v>
                </c:pt>
                <c:pt idx="2">
                  <c:v>-0.1029726</c:v>
                </c:pt>
                <c:pt idx="3">
                  <c:v>-0.189723</c:v>
                </c:pt>
                <c:pt idx="4">
                  <c:v>-9.1555479999999995E-2</c:v>
                </c:pt>
                <c:pt idx="5">
                  <c:v>-0.17027610000000001</c:v>
                </c:pt>
                <c:pt idx="6">
                  <c:v>-3.6576970000000002</c:v>
                </c:pt>
              </c:numCache>
            </c:numRef>
          </c:yVal>
          <c:smooth val="1"/>
        </c:ser>
        <c:ser>
          <c:idx val="20"/>
          <c:order val="17"/>
          <c:tx>
            <c:v>SD E1P</c:v>
          </c:tx>
          <c:xVal>
            <c:numRef>
              <c:f>Summary!$Q$143:$Q$149</c:f>
              <c:numCache>
                <c:formatCode>General</c:formatCode>
                <c:ptCount val="7"/>
                <c:pt idx="0">
                  <c:v>398.36430000000001</c:v>
                </c:pt>
                <c:pt idx="1">
                  <c:v>500.64699999999999</c:v>
                </c:pt>
                <c:pt idx="2">
                  <c:v>629.84619999999995</c:v>
                </c:pt>
                <c:pt idx="3">
                  <c:v>802.11180000000002</c:v>
                </c:pt>
                <c:pt idx="4">
                  <c:v>1001.294</c:v>
                </c:pt>
                <c:pt idx="5">
                  <c:v>1248.9259999999999</c:v>
                </c:pt>
                <c:pt idx="6">
                  <c:v>1598.84</c:v>
                </c:pt>
              </c:numCache>
            </c:numRef>
          </c:xVal>
          <c:yVal>
            <c:numRef>
              <c:f>Summary!$R$143:$R$149</c:f>
              <c:numCache>
                <c:formatCode>General</c:formatCode>
                <c:ptCount val="7"/>
                <c:pt idx="0">
                  <c:v>-0.1097119</c:v>
                </c:pt>
                <c:pt idx="1">
                  <c:v>7.3841270000000001E-2</c:v>
                </c:pt>
                <c:pt idx="2">
                  <c:v>-0.3203298</c:v>
                </c:pt>
                <c:pt idx="3">
                  <c:v>-9.9456900000000001E-3</c:v>
                </c:pt>
                <c:pt idx="4">
                  <c:v>-0.2255037</c:v>
                </c:pt>
                <c:pt idx="5">
                  <c:v>-8.9695540000000004E-2</c:v>
                </c:pt>
                <c:pt idx="6">
                  <c:v>-0.97430190000000005</c:v>
                </c:pt>
              </c:numCache>
            </c:numRef>
          </c:yVal>
          <c:smooth val="1"/>
        </c:ser>
        <c:ser>
          <c:idx val="21"/>
          <c:order val="18"/>
          <c:tx>
            <c:v>SD E1Q</c:v>
          </c:tx>
          <c:xVal>
            <c:numRef>
              <c:f>Summary!$Q$150:$Q$156</c:f>
              <c:numCache>
                <c:formatCode>General</c:formatCode>
                <c:ptCount val="7"/>
                <c:pt idx="0">
                  <c:v>398.36430000000001</c:v>
                </c:pt>
                <c:pt idx="1">
                  <c:v>500.64699999999999</c:v>
                </c:pt>
                <c:pt idx="2">
                  <c:v>629.84619999999995</c:v>
                </c:pt>
                <c:pt idx="3">
                  <c:v>802.11180000000002</c:v>
                </c:pt>
                <c:pt idx="4">
                  <c:v>1001.294</c:v>
                </c:pt>
                <c:pt idx="5">
                  <c:v>1248.9259999999999</c:v>
                </c:pt>
                <c:pt idx="6">
                  <c:v>1598.84</c:v>
                </c:pt>
              </c:numCache>
            </c:numRef>
          </c:xVal>
          <c:yVal>
            <c:numRef>
              <c:f>Summary!$R$150:$R$156</c:f>
              <c:numCache>
                <c:formatCode>General</c:formatCode>
                <c:ptCount val="7"/>
                <c:pt idx="0">
                  <c:v>-0.13685600000000001</c:v>
                </c:pt>
                <c:pt idx="1">
                  <c:v>-0.2483312</c:v>
                </c:pt>
                <c:pt idx="2">
                  <c:v>-7.6650789999999996E-2</c:v>
                </c:pt>
                <c:pt idx="3">
                  <c:v>-2.841577E-2</c:v>
                </c:pt>
                <c:pt idx="4">
                  <c:v>6.267151E-2</c:v>
                </c:pt>
                <c:pt idx="5">
                  <c:v>-7.1308629999999998E-2</c:v>
                </c:pt>
                <c:pt idx="6">
                  <c:v>-3.956575</c:v>
                </c:pt>
              </c:numCache>
            </c:numRef>
          </c:yVal>
          <c:smooth val="1"/>
        </c:ser>
        <c:ser>
          <c:idx val="22"/>
          <c:order val="19"/>
          <c:tx>
            <c:v>SD E1R</c:v>
          </c:tx>
          <c:xVal>
            <c:numRef>
              <c:f>Summary!$Q$157:$Q$163</c:f>
              <c:numCache>
                <c:formatCode>General</c:formatCode>
                <c:ptCount val="7"/>
                <c:pt idx="0">
                  <c:v>398.36430000000001</c:v>
                </c:pt>
                <c:pt idx="1">
                  <c:v>500.64699999999999</c:v>
                </c:pt>
                <c:pt idx="2">
                  <c:v>629.84619999999995</c:v>
                </c:pt>
                <c:pt idx="3">
                  <c:v>802.11180000000002</c:v>
                </c:pt>
                <c:pt idx="4">
                  <c:v>1001.294</c:v>
                </c:pt>
                <c:pt idx="5">
                  <c:v>1248.9259999999999</c:v>
                </c:pt>
                <c:pt idx="6">
                  <c:v>1598.84</c:v>
                </c:pt>
              </c:numCache>
            </c:numRef>
          </c:xVal>
          <c:yVal>
            <c:numRef>
              <c:f>Summary!$R$157:$R$163</c:f>
              <c:numCache>
                <c:formatCode>General</c:formatCode>
                <c:ptCount val="7"/>
                <c:pt idx="0">
                  <c:v>-0.16811860000000001</c:v>
                </c:pt>
                <c:pt idx="1">
                  <c:v>-0.10032140000000001</c:v>
                </c:pt>
                <c:pt idx="2">
                  <c:v>-0.15889529999999999</c:v>
                </c:pt>
                <c:pt idx="3">
                  <c:v>-0.18832090000000001</c:v>
                </c:pt>
                <c:pt idx="4">
                  <c:v>-0.39182630000000002</c:v>
                </c:pt>
                <c:pt idx="5">
                  <c:v>-0.14051130000000001</c:v>
                </c:pt>
                <c:pt idx="6">
                  <c:v>-1.305123</c:v>
                </c:pt>
              </c:numCache>
            </c:numRef>
          </c:yVal>
          <c:smooth val="1"/>
        </c:ser>
        <c:ser>
          <c:idx val="23"/>
          <c:order val="20"/>
          <c:tx>
            <c:v>SD E1S</c:v>
          </c:tx>
          <c:xVal>
            <c:numRef>
              <c:f>Summary!$Q$164:$Q$170</c:f>
              <c:numCache>
                <c:formatCode>General</c:formatCode>
                <c:ptCount val="7"/>
                <c:pt idx="0">
                  <c:v>398.36430000000001</c:v>
                </c:pt>
                <c:pt idx="1">
                  <c:v>500.64699999999999</c:v>
                </c:pt>
                <c:pt idx="2">
                  <c:v>629.84619999999995</c:v>
                </c:pt>
                <c:pt idx="3">
                  <c:v>802.11180000000002</c:v>
                </c:pt>
                <c:pt idx="4">
                  <c:v>1001.294</c:v>
                </c:pt>
                <c:pt idx="5">
                  <c:v>1248.9259999999999</c:v>
                </c:pt>
                <c:pt idx="6">
                  <c:v>1598.84</c:v>
                </c:pt>
              </c:numCache>
            </c:numRef>
          </c:xVal>
          <c:yVal>
            <c:numRef>
              <c:f>Summary!$R$164:$R$170</c:f>
              <c:numCache>
                <c:formatCode>General</c:formatCode>
                <c:ptCount val="7"/>
                <c:pt idx="0">
                  <c:v>-0.1545202</c:v>
                </c:pt>
                <c:pt idx="1">
                  <c:v>-0.173711</c:v>
                </c:pt>
                <c:pt idx="2">
                  <c:v>-8.5803260000000006E-2</c:v>
                </c:pt>
                <c:pt idx="3">
                  <c:v>6.5673179999999998E-2</c:v>
                </c:pt>
                <c:pt idx="4">
                  <c:v>-0.46497300000000003</c:v>
                </c:pt>
                <c:pt idx="5">
                  <c:v>-0.17911630000000001</c:v>
                </c:pt>
                <c:pt idx="6">
                  <c:v>-2.9976989999999999</c:v>
                </c:pt>
              </c:numCache>
            </c:numRef>
          </c:yVal>
          <c:smooth val="1"/>
        </c:ser>
        <c:ser>
          <c:idx val="26"/>
          <c:order val="21"/>
          <c:tx>
            <c:v>SD E1V</c:v>
          </c:tx>
          <c:xVal>
            <c:numRef>
              <c:f>Summary!$Q$185:$Q$191</c:f>
              <c:numCache>
                <c:formatCode>General</c:formatCode>
                <c:ptCount val="7"/>
                <c:pt idx="0">
                  <c:v>398.36430000000001</c:v>
                </c:pt>
                <c:pt idx="1">
                  <c:v>500.64699999999999</c:v>
                </c:pt>
                <c:pt idx="2">
                  <c:v>629.84619999999995</c:v>
                </c:pt>
                <c:pt idx="3">
                  <c:v>802.11180000000002</c:v>
                </c:pt>
                <c:pt idx="4">
                  <c:v>1001.294</c:v>
                </c:pt>
                <c:pt idx="5">
                  <c:v>1248.9259999999999</c:v>
                </c:pt>
                <c:pt idx="6">
                  <c:v>1598.84</c:v>
                </c:pt>
              </c:numCache>
            </c:numRef>
          </c:xVal>
          <c:yVal>
            <c:numRef>
              <c:f>Summary!$R$185:$R$191</c:f>
              <c:numCache>
                <c:formatCode>General</c:formatCode>
                <c:ptCount val="7"/>
                <c:pt idx="0">
                  <c:v>-7.8220049999999999E-2</c:v>
                </c:pt>
                <c:pt idx="1">
                  <c:v>-0.13566590000000001</c:v>
                </c:pt>
                <c:pt idx="2">
                  <c:v>-0.1068307</c:v>
                </c:pt>
                <c:pt idx="3">
                  <c:v>-4.499098E-2</c:v>
                </c:pt>
                <c:pt idx="4">
                  <c:v>-0.1794859</c:v>
                </c:pt>
                <c:pt idx="5">
                  <c:v>-0.1706772</c:v>
                </c:pt>
                <c:pt idx="6">
                  <c:v>-0.17245360000000001</c:v>
                </c:pt>
              </c:numCache>
            </c:numRef>
          </c:yVal>
          <c:smooth val="1"/>
        </c:ser>
        <c:ser>
          <c:idx val="28"/>
          <c:order val="22"/>
          <c:tx>
            <c:v>SD E1X</c:v>
          </c:tx>
          <c:xVal>
            <c:numRef>
              <c:f>Summary!$Q$199:$Q$205</c:f>
              <c:numCache>
                <c:formatCode>General</c:formatCode>
                <c:ptCount val="7"/>
                <c:pt idx="0">
                  <c:v>398.36430000000001</c:v>
                </c:pt>
                <c:pt idx="1">
                  <c:v>500.64699999999999</c:v>
                </c:pt>
                <c:pt idx="2">
                  <c:v>629.84619999999995</c:v>
                </c:pt>
                <c:pt idx="3">
                  <c:v>802.11180000000002</c:v>
                </c:pt>
                <c:pt idx="4">
                  <c:v>1001.294</c:v>
                </c:pt>
                <c:pt idx="5">
                  <c:v>1248.9259999999999</c:v>
                </c:pt>
                <c:pt idx="6">
                  <c:v>1598.84</c:v>
                </c:pt>
              </c:numCache>
            </c:numRef>
          </c:xVal>
          <c:yVal>
            <c:numRef>
              <c:f>Summary!$R$199:$R$205</c:f>
              <c:numCache>
                <c:formatCode>General</c:formatCode>
                <c:ptCount val="7"/>
                <c:pt idx="0">
                  <c:v>-0.1598456</c:v>
                </c:pt>
                <c:pt idx="1">
                  <c:v>-0.32295790000000002</c:v>
                </c:pt>
                <c:pt idx="2">
                  <c:v>-0.1503187</c:v>
                </c:pt>
                <c:pt idx="3">
                  <c:v>-0.34176400000000001</c:v>
                </c:pt>
                <c:pt idx="4">
                  <c:v>-0.29083999999999999</c:v>
                </c:pt>
                <c:pt idx="5">
                  <c:v>-0.14419129999999999</c:v>
                </c:pt>
                <c:pt idx="6">
                  <c:v>-2.7389320000000001</c:v>
                </c:pt>
              </c:numCache>
            </c:numRef>
          </c:yVal>
          <c:smooth val="1"/>
        </c:ser>
        <c:ser>
          <c:idx val="29"/>
          <c:order val="23"/>
          <c:tx>
            <c:v>SD E1Y</c:v>
          </c:tx>
          <c:xVal>
            <c:numRef>
              <c:f>Summary!$Q$206:$Q$212</c:f>
              <c:numCache>
                <c:formatCode>General</c:formatCode>
                <c:ptCount val="7"/>
                <c:pt idx="0">
                  <c:v>398.36430000000001</c:v>
                </c:pt>
                <c:pt idx="1">
                  <c:v>500.64699999999999</c:v>
                </c:pt>
                <c:pt idx="2">
                  <c:v>629.84619999999995</c:v>
                </c:pt>
                <c:pt idx="3">
                  <c:v>802.11180000000002</c:v>
                </c:pt>
                <c:pt idx="4">
                  <c:v>1001.294</c:v>
                </c:pt>
                <c:pt idx="5">
                  <c:v>1248.9259999999999</c:v>
                </c:pt>
                <c:pt idx="6">
                  <c:v>1598.84</c:v>
                </c:pt>
              </c:numCache>
            </c:numRef>
          </c:xVal>
          <c:yVal>
            <c:numRef>
              <c:f>Summary!$R$206:$R$212</c:f>
              <c:numCache>
                <c:formatCode>General</c:formatCode>
                <c:ptCount val="7"/>
                <c:pt idx="0">
                  <c:v>-0.1224393</c:v>
                </c:pt>
                <c:pt idx="1">
                  <c:v>-0.19200529999999999</c:v>
                </c:pt>
                <c:pt idx="2">
                  <c:v>-9.6149319999999996E-2</c:v>
                </c:pt>
                <c:pt idx="3">
                  <c:v>-0.30852109999999999</c:v>
                </c:pt>
                <c:pt idx="4">
                  <c:v>-0.4105451</c:v>
                </c:pt>
                <c:pt idx="5">
                  <c:v>-0.14471680000000001</c:v>
                </c:pt>
                <c:pt idx="6">
                  <c:v>-1.176194</c:v>
                </c:pt>
              </c:numCache>
            </c:numRef>
          </c:yVal>
          <c:smooth val="1"/>
        </c:ser>
        <c:ser>
          <c:idx val="30"/>
          <c:order val="24"/>
          <c:tx>
            <c:v>SD E1Z</c:v>
          </c:tx>
          <c:xVal>
            <c:numRef>
              <c:f>Summary!$Q$213:$Q$219</c:f>
              <c:numCache>
                <c:formatCode>General</c:formatCode>
                <c:ptCount val="7"/>
                <c:pt idx="0">
                  <c:v>398.36430000000001</c:v>
                </c:pt>
                <c:pt idx="1">
                  <c:v>500.64699999999999</c:v>
                </c:pt>
                <c:pt idx="2">
                  <c:v>629.84619999999995</c:v>
                </c:pt>
                <c:pt idx="3">
                  <c:v>802.11180000000002</c:v>
                </c:pt>
                <c:pt idx="4">
                  <c:v>1001.294</c:v>
                </c:pt>
                <c:pt idx="5">
                  <c:v>1248.9259999999999</c:v>
                </c:pt>
                <c:pt idx="6">
                  <c:v>1598.84</c:v>
                </c:pt>
              </c:numCache>
            </c:numRef>
          </c:xVal>
          <c:yVal>
            <c:numRef>
              <c:f>Summary!$R$213:$R$219</c:f>
              <c:numCache>
                <c:formatCode>General</c:formatCode>
                <c:ptCount val="7"/>
                <c:pt idx="0">
                  <c:v>-0.1228953</c:v>
                </c:pt>
                <c:pt idx="1">
                  <c:v>-0.1337508</c:v>
                </c:pt>
                <c:pt idx="2">
                  <c:v>-0.1164622</c:v>
                </c:pt>
                <c:pt idx="3">
                  <c:v>-0.31466139999999998</c:v>
                </c:pt>
                <c:pt idx="4">
                  <c:v>-0.12711</c:v>
                </c:pt>
                <c:pt idx="5">
                  <c:v>-0.18229770000000001</c:v>
                </c:pt>
                <c:pt idx="6">
                  <c:v>-1.4112469999999999</c:v>
                </c:pt>
              </c:numCache>
            </c:numRef>
          </c:yVal>
          <c:smooth val="1"/>
        </c:ser>
        <c:ser>
          <c:idx val="33"/>
          <c:order val="25"/>
          <c:tx>
            <c:v>SD E2C</c:v>
          </c:tx>
          <c:xVal>
            <c:numRef>
              <c:f>Summary!$Q$234:$Q$240</c:f>
              <c:numCache>
                <c:formatCode>General</c:formatCode>
                <c:ptCount val="7"/>
                <c:pt idx="0">
                  <c:v>398.36430000000001</c:v>
                </c:pt>
                <c:pt idx="1">
                  <c:v>500.64699999999999</c:v>
                </c:pt>
                <c:pt idx="2">
                  <c:v>629.84619999999995</c:v>
                </c:pt>
                <c:pt idx="3">
                  <c:v>802.11180000000002</c:v>
                </c:pt>
                <c:pt idx="4">
                  <c:v>1001.294</c:v>
                </c:pt>
                <c:pt idx="5">
                  <c:v>1248.9259999999999</c:v>
                </c:pt>
                <c:pt idx="6">
                  <c:v>1598.84</c:v>
                </c:pt>
              </c:numCache>
            </c:numRef>
          </c:xVal>
          <c:yVal>
            <c:numRef>
              <c:f>Summary!$R$234:$R$240</c:f>
              <c:numCache>
                <c:formatCode>General</c:formatCode>
                <c:ptCount val="7"/>
                <c:pt idx="0">
                  <c:v>-0.12859139999999999</c:v>
                </c:pt>
                <c:pt idx="1">
                  <c:v>-0.24294009999999999</c:v>
                </c:pt>
                <c:pt idx="2">
                  <c:v>0.16789509999999999</c:v>
                </c:pt>
                <c:pt idx="3">
                  <c:v>3.6431499999999999E-2</c:v>
                </c:pt>
                <c:pt idx="4">
                  <c:v>-0.95511559999999995</c:v>
                </c:pt>
                <c:pt idx="5">
                  <c:v>-0.4891045</c:v>
                </c:pt>
                <c:pt idx="6">
                  <c:v>0.13079689999999999</c:v>
                </c:pt>
              </c:numCache>
            </c:numRef>
          </c:yVal>
          <c:smooth val="1"/>
        </c:ser>
        <c:ser>
          <c:idx val="34"/>
          <c:order val="26"/>
          <c:tx>
            <c:v>SD E2D</c:v>
          </c:tx>
          <c:xVal>
            <c:numRef>
              <c:f>Summary!$Q$241:$Q$247</c:f>
              <c:numCache>
                <c:formatCode>General</c:formatCode>
                <c:ptCount val="7"/>
                <c:pt idx="0">
                  <c:v>398.36430000000001</c:v>
                </c:pt>
                <c:pt idx="1">
                  <c:v>500.64699999999999</c:v>
                </c:pt>
                <c:pt idx="2">
                  <c:v>629.84619999999995</c:v>
                </c:pt>
                <c:pt idx="3">
                  <c:v>802.11180000000002</c:v>
                </c:pt>
                <c:pt idx="4">
                  <c:v>1001.294</c:v>
                </c:pt>
                <c:pt idx="5">
                  <c:v>1248.9259999999999</c:v>
                </c:pt>
                <c:pt idx="6">
                  <c:v>1598.84</c:v>
                </c:pt>
              </c:numCache>
            </c:numRef>
          </c:xVal>
          <c:yVal>
            <c:numRef>
              <c:f>Summary!$R$241:$R$247</c:f>
              <c:numCache>
                <c:formatCode>General</c:formatCode>
                <c:ptCount val="7"/>
                <c:pt idx="0">
                  <c:v>-0.1089456</c:v>
                </c:pt>
                <c:pt idx="1">
                  <c:v>-0.4577543</c:v>
                </c:pt>
                <c:pt idx="2">
                  <c:v>-0.106864</c:v>
                </c:pt>
                <c:pt idx="3">
                  <c:v>-0.26093939999999999</c:v>
                </c:pt>
                <c:pt idx="4">
                  <c:v>-0.37134420000000001</c:v>
                </c:pt>
                <c:pt idx="5">
                  <c:v>-0.50187979999999999</c:v>
                </c:pt>
                <c:pt idx="6">
                  <c:v>-0.85450459999999995</c:v>
                </c:pt>
              </c:numCache>
            </c:numRef>
          </c:yVal>
          <c:smooth val="1"/>
        </c:ser>
        <c:ser>
          <c:idx val="35"/>
          <c:order val="27"/>
          <c:tx>
            <c:v>SD E2E</c:v>
          </c:tx>
          <c:xVal>
            <c:numRef>
              <c:f>Summary!$Q$248:$Q$254</c:f>
              <c:numCache>
                <c:formatCode>General</c:formatCode>
                <c:ptCount val="7"/>
                <c:pt idx="0">
                  <c:v>398.36430000000001</c:v>
                </c:pt>
                <c:pt idx="1">
                  <c:v>500.64699999999999</c:v>
                </c:pt>
                <c:pt idx="2">
                  <c:v>629.84619999999995</c:v>
                </c:pt>
                <c:pt idx="3">
                  <c:v>802.11180000000002</c:v>
                </c:pt>
                <c:pt idx="4">
                  <c:v>1001.294</c:v>
                </c:pt>
                <c:pt idx="5">
                  <c:v>1248.9259999999999</c:v>
                </c:pt>
                <c:pt idx="6">
                  <c:v>1598.84</c:v>
                </c:pt>
              </c:numCache>
            </c:numRef>
          </c:xVal>
          <c:yVal>
            <c:numRef>
              <c:f>Summary!$R$248:$R$254</c:f>
              <c:numCache>
                <c:formatCode>General</c:formatCode>
                <c:ptCount val="7"/>
                <c:pt idx="0">
                  <c:v>-0.1679438</c:v>
                </c:pt>
                <c:pt idx="1">
                  <c:v>-0.1098519</c:v>
                </c:pt>
                <c:pt idx="2">
                  <c:v>-0.15532399999999999</c:v>
                </c:pt>
                <c:pt idx="3">
                  <c:v>-0.46188659999999998</c:v>
                </c:pt>
                <c:pt idx="4">
                  <c:v>-1.8773040000000001E-2</c:v>
                </c:pt>
                <c:pt idx="5">
                  <c:v>-0.21150969999999999</c:v>
                </c:pt>
                <c:pt idx="6">
                  <c:v>2.4739790000000001E-2</c:v>
                </c:pt>
              </c:numCache>
            </c:numRef>
          </c:yVal>
          <c:smooth val="1"/>
        </c:ser>
        <c:dLbls>
          <c:showLegendKey val="0"/>
          <c:showVal val="0"/>
          <c:showCatName val="0"/>
          <c:showSerName val="0"/>
          <c:showPercent val="0"/>
          <c:showBubbleSize val="0"/>
        </c:dLbls>
        <c:axId val="94775936"/>
        <c:axId val="94786304"/>
      </c:scatterChart>
      <c:valAx>
        <c:axId val="94775936"/>
        <c:scaling>
          <c:orientation val="minMax"/>
          <c:max val="1700"/>
          <c:min val="400"/>
        </c:scaling>
        <c:delete val="0"/>
        <c:axPos val="b"/>
        <c:title>
          <c:tx>
            <c:rich>
              <a:bodyPr/>
              <a:lstStyle/>
              <a:p>
                <a:pPr>
                  <a:defRPr/>
                </a:pPr>
                <a:r>
                  <a:rPr lang="en-US"/>
                  <a:t>Frequency, Hz</a:t>
                </a:r>
              </a:p>
            </c:rich>
          </c:tx>
          <c:layout>
            <c:manualLayout>
              <c:xMode val="edge"/>
              <c:yMode val="edge"/>
              <c:x val="0.51154189965384766"/>
              <c:y val="0.83637064147261764"/>
            </c:manualLayout>
          </c:layout>
          <c:overlay val="0"/>
        </c:title>
        <c:numFmt formatCode="General" sourceLinked="1"/>
        <c:majorTickMark val="out"/>
        <c:minorTickMark val="none"/>
        <c:tickLblPos val="nextTo"/>
        <c:crossAx val="94786304"/>
        <c:crosses val="autoZero"/>
        <c:crossBetween val="midCat"/>
      </c:valAx>
      <c:valAx>
        <c:axId val="94786304"/>
        <c:scaling>
          <c:orientation val="minMax"/>
          <c:max val="1"/>
          <c:min val="0"/>
        </c:scaling>
        <c:delete val="0"/>
        <c:axPos val="l"/>
        <c:majorGridlines/>
        <c:title>
          <c:tx>
            <c:rich>
              <a:bodyPr/>
              <a:lstStyle/>
              <a:p>
                <a:pPr>
                  <a:defRPr/>
                </a:pPr>
                <a:r>
                  <a:rPr lang="en-US"/>
                  <a:t>Sound Absorption</a:t>
                </a:r>
              </a:p>
            </c:rich>
          </c:tx>
          <c:layout/>
          <c:overlay val="0"/>
        </c:title>
        <c:numFmt formatCode="General" sourceLinked="1"/>
        <c:majorTickMark val="out"/>
        <c:minorTickMark val="none"/>
        <c:tickLblPos val="nextTo"/>
        <c:crossAx val="94775936"/>
        <c:crosses val="autoZero"/>
        <c:crossBetween val="midCat"/>
      </c:valAx>
      <c:spPr>
        <a:noFill/>
        <a:ln w="25400">
          <a:noFill/>
        </a:ln>
      </c:spPr>
    </c:plotArea>
    <c:legend>
      <c:legendPos val="r"/>
      <c:layout>
        <c:manualLayout>
          <c:xMode val="edge"/>
          <c:yMode val="edge"/>
          <c:x val="0.53980780934991834"/>
          <c:y val="8.1194066557050776E-2"/>
          <c:w val="0.43261782494579482"/>
          <c:h val="0.55922794237399009"/>
        </c:manualLayout>
      </c:layout>
      <c:overlay val="0"/>
      <c:txPr>
        <a:bodyPr/>
        <a:lstStyle/>
        <a:p>
          <a:pPr>
            <a:defRPr sz="1800"/>
          </a:pPr>
          <a:endParaRPr lang="en-US"/>
        </a:p>
      </c:txPr>
    </c:legend>
    <c:plotVisOnly val="1"/>
    <c:dispBlanksAs val="gap"/>
    <c:showDLblsOverMax val="0"/>
  </c:chart>
  <c:txPr>
    <a:bodyPr/>
    <a:lstStyle/>
    <a:p>
      <a:pPr>
        <a:defRPr sz="2000" b="1"/>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F7F9AB6-A83D-4F8B-8CF7-6C2737334E99}" type="datetimeFigureOut">
              <a:rPr lang="en-US" smtClean="0"/>
              <a:t>5/24/2017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348ECA6-29FC-4772-81FE-68434258278D}" type="slidenum">
              <a:rPr lang="en-US" smtClean="0"/>
              <a:t>‹#›</a:t>
            </a:fld>
            <a:endParaRPr lang="en-US"/>
          </a:p>
        </p:txBody>
      </p:sp>
    </p:spTree>
    <p:extLst>
      <p:ext uri="{BB962C8B-B14F-4D97-AF65-F5344CB8AC3E}">
        <p14:creationId xmlns:p14="http://schemas.microsoft.com/office/powerpoint/2010/main" val="4143582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48ECA6-29FC-4772-81FE-68434258278D}" type="slidenum">
              <a:rPr lang="en-US" smtClean="0"/>
              <a:t>1</a:t>
            </a:fld>
            <a:endParaRPr lang="en-US"/>
          </a:p>
        </p:txBody>
      </p:sp>
    </p:spTree>
    <p:extLst>
      <p:ext uri="{BB962C8B-B14F-4D97-AF65-F5344CB8AC3E}">
        <p14:creationId xmlns:p14="http://schemas.microsoft.com/office/powerpoint/2010/main" val="4215486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403F26-FD3E-4010-B4BD-5ED1D548AC6E}" type="slidenum">
              <a:rPr lang="en-US" smtClean="0"/>
              <a:pPr/>
              <a:t>28</a:t>
            </a:fld>
            <a:endParaRPr lang="en-US"/>
          </a:p>
        </p:txBody>
      </p:sp>
    </p:spTree>
    <p:extLst>
      <p:ext uri="{BB962C8B-B14F-4D97-AF65-F5344CB8AC3E}">
        <p14:creationId xmlns:p14="http://schemas.microsoft.com/office/powerpoint/2010/main" val="3178989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700" b="1" dirty="0"/>
          </a:p>
        </p:txBody>
      </p:sp>
      <p:sp>
        <p:nvSpPr>
          <p:cNvPr id="4" name="Slide Number Placeholder 3"/>
          <p:cNvSpPr>
            <a:spLocks noGrp="1"/>
          </p:cNvSpPr>
          <p:nvPr>
            <p:ph type="sldNum" sz="quarter" idx="10"/>
          </p:nvPr>
        </p:nvSpPr>
        <p:spPr/>
        <p:txBody>
          <a:bodyPr/>
          <a:lstStyle/>
          <a:p>
            <a:fld id="{54403F26-FD3E-4010-B4BD-5ED1D548AC6E}" type="slidenum">
              <a:rPr lang="en-US" smtClean="0"/>
              <a:pPr/>
              <a:t>30</a:t>
            </a:fld>
            <a:endParaRPr lang="en-US"/>
          </a:p>
        </p:txBody>
      </p:sp>
    </p:spTree>
    <p:extLst>
      <p:ext uri="{BB962C8B-B14F-4D97-AF65-F5344CB8AC3E}">
        <p14:creationId xmlns:p14="http://schemas.microsoft.com/office/powerpoint/2010/main" val="1556950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48ECA6-29FC-4772-81FE-68434258278D}" type="slidenum">
              <a:rPr lang="en-US" smtClean="0"/>
              <a:t>32</a:t>
            </a:fld>
            <a:endParaRPr lang="en-US"/>
          </a:p>
        </p:txBody>
      </p:sp>
    </p:spTree>
    <p:extLst>
      <p:ext uri="{BB962C8B-B14F-4D97-AF65-F5344CB8AC3E}">
        <p14:creationId xmlns:p14="http://schemas.microsoft.com/office/powerpoint/2010/main" val="1037796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63EB6E-F29B-4B2B-B296-313E2F0015E0}" type="slidenum">
              <a:rPr lang="en-US"/>
              <a:pPr/>
              <a:t>33</a:t>
            </a:fld>
            <a:endParaRPr lang="en-US" dirty="0"/>
          </a:p>
        </p:txBody>
      </p:sp>
      <p:sp>
        <p:nvSpPr>
          <p:cNvPr id="18434" name="Rectangle 2"/>
          <p:cNvSpPr>
            <a:spLocks noGrp="1" noRot="1" noChangeAspect="1" noChangeArrowheads="1" noTextEdit="1"/>
          </p:cNvSpPr>
          <p:nvPr>
            <p:ph type="sldImg"/>
          </p:nvPr>
        </p:nvSpPr>
        <p:spPr>
          <a:xfrm>
            <a:off x="406400" y="696913"/>
            <a:ext cx="6197600" cy="3486150"/>
          </a:xfrm>
          <a:ln/>
        </p:spPr>
      </p:sp>
      <p:sp>
        <p:nvSpPr>
          <p:cNvPr id="18435" name="Rectangle 3"/>
          <p:cNvSpPr>
            <a:spLocks noGrp="1" noChangeArrowheads="1"/>
          </p:cNvSpPr>
          <p:nvPr>
            <p:ph type="body" idx="1"/>
          </p:nvPr>
        </p:nvSpPr>
        <p:spPr/>
        <p:txBody>
          <a:bodyPr/>
          <a:lstStyle/>
          <a:p>
            <a:endParaRPr lang="en-US" sz="3700" b="1" dirty="0"/>
          </a:p>
        </p:txBody>
      </p:sp>
    </p:spTree>
    <p:extLst>
      <p:ext uri="{BB962C8B-B14F-4D97-AF65-F5344CB8AC3E}">
        <p14:creationId xmlns:p14="http://schemas.microsoft.com/office/powerpoint/2010/main" val="1712084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0AC08A-EC4C-4B97-96C5-6C4024E79A19}" type="slidenum">
              <a:rPr lang="en-US"/>
              <a:pPr fontAlgn="base">
                <a:spcBef>
                  <a:spcPct val="0"/>
                </a:spcBef>
                <a:spcAft>
                  <a:spcPct val="0"/>
                </a:spcAft>
              </a:pPr>
              <a:t>35</a:t>
            </a:fld>
            <a:endParaRPr lang="en-US" dirty="0"/>
          </a:p>
        </p:txBody>
      </p:sp>
    </p:spTree>
    <p:extLst>
      <p:ext uri="{BB962C8B-B14F-4D97-AF65-F5344CB8AC3E}">
        <p14:creationId xmlns:p14="http://schemas.microsoft.com/office/powerpoint/2010/main" val="678143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853AC5-6660-49AE-9B0C-32C7099CABAF}" type="slidenum">
              <a:rPr lang="en-US"/>
              <a:pPr fontAlgn="base">
                <a:spcBef>
                  <a:spcPct val="0"/>
                </a:spcBef>
                <a:spcAft>
                  <a:spcPct val="0"/>
                </a:spcAft>
              </a:pPr>
              <a:t>36</a:t>
            </a:fld>
            <a:endParaRPr lang="en-US"/>
          </a:p>
        </p:txBody>
      </p:sp>
    </p:spTree>
    <p:extLst>
      <p:ext uri="{BB962C8B-B14F-4D97-AF65-F5344CB8AC3E}">
        <p14:creationId xmlns:p14="http://schemas.microsoft.com/office/powerpoint/2010/main" val="1749796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48ECA6-29FC-4772-81FE-68434258278D}" type="slidenum">
              <a:rPr lang="en-US" smtClean="0"/>
              <a:t>43</a:t>
            </a:fld>
            <a:endParaRPr lang="en-US"/>
          </a:p>
        </p:txBody>
      </p:sp>
    </p:spTree>
    <p:extLst>
      <p:ext uri="{BB962C8B-B14F-4D97-AF65-F5344CB8AC3E}">
        <p14:creationId xmlns:p14="http://schemas.microsoft.com/office/powerpoint/2010/main" val="2972017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B3EB6A-DFD3-4B63-A070-49F5BC9DA922}" type="slidenum">
              <a:rPr lang="en-US" smtClean="0"/>
              <a:pPr>
                <a:defRPr/>
              </a:pPr>
              <a:t>44</a:t>
            </a:fld>
            <a:endParaRPr lang="en-US" dirty="0"/>
          </a:p>
        </p:txBody>
      </p:sp>
    </p:spTree>
    <p:extLst>
      <p:ext uri="{BB962C8B-B14F-4D97-AF65-F5344CB8AC3E}">
        <p14:creationId xmlns:p14="http://schemas.microsoft.com/office/powerpoint/2010/main" val="292243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CBEBFD38-5E07-45C5-9C66-94B3CBCDF323}" type="slidenum">
              <a:rPr lang="en-US" smtClean="0"/>
              <a:pPr>
                <a:defRPr/>
              </a:pPr>
              <a:t>3</a:t>
            </a:fld>
            <a:endParaRPr lang="en-US" dirty="0"/>
          </a:p>
        </p:txBody>
      </p:sp>
    </p:spTree>
    <p:extLst>
      <p:ext uri="{BB962C8B-B14F-4D97-AF65-F5344CB8AC3E}">
        <p14:creationId xmlns:p14="http://schemas.microsoft.com/office/powerpoint/2010/main" val="2078342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 MTD=</a:t>
            </a:r>
            <a:endParaRPr lang="en-US" dirty="0"/>
          </a:p>
        </p:txBody>
      </p:sp>
      <p:sp>
        <p:nvSpPr>
          <p:cNvPr id="4" name="Slide Number Placeholder 3"/>
          <p:cNvSpPr>
            <a:spLocks noGrp="1"/>
          </p:cNvSpPr>
          <p:nvPr>
            <p:ph type="sldNum" sz="quarter" idx="10"/>
          </p:nvPr>
        </p:nvSpPr>
        <p:spPr/>
        <p:txBody>
          <a:bodyPr/>
          <a:lstStyle/>
          <a:p>
            <a:fld id="{3348ECA6-29FC-4772-81FE-68434258278D}" type="slidenum">
              <a:rPr lang="en-US" smtClean="0"/>
              <a:t>8</a:t>
            </a:fld>
            <a:endParaRPr lang="en-US"/>
          </a:p>
        </p:txBody>
      </p:sp>
    </p:spTree>
    <p:extLst>
      <p:ext uri="{BB962C8B-B14F-4D97-AF65-F5344CB8AC3E}">
        <p14:creationId xmlns:p14="http://schemas.microsoft.com/office/powerpoint/2010/main" val="907161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Izevbekhai &amp; Voller</a:t>
            </a:r>
            <a:r>
              <a:rPr lang="en-US" baseline="0" dirty="0" smtClean="0"/>
              <a:t> 2012; </a:t>
            </a:r>
            <a:endParaRPr lang="en-US" dirty="0"/>
          </a:p>
        </p:txBody>
      </p:sp>
      <p:sp>
        <p:nvSpPr>
          <p:cNvPr id="4" name="Slide Number Placeholder 3"/>
          <p:cNvSpPr>
            <a:spLocks noGrp="1"/>
          </p:cNvSpPr>
          <p:nvPr>
            <p:ph type="sldNum" sz="quarter" idx="10"/>
          </p:nvPr>
        </p:nvSpPr>
        <p:spPr/>
        <p:txBody>
          <a:bodyPr/>
          <a:lstStyle/>
          <a:p>
            <a:fld id="{3348ECA6-29FC-4772-81FE-68434258278D}" type="slidenum">
              <a:rPr lang="en-US" smtClean="0"/>
              <a:t>9</a:t>
            </a:fld>
            <a:endParaRPr lang="en-US"/>
          </a:p>
        </p:txBody>
      </p:sp>
    </p:spTree>
    <p:extLst>
      <p:ext uri="{BB962C8B-B14F-4D97-AF65-F5344CB8AC3E}">
        <p14:creationId xmlns:p14="http://schemas.microsoft.com/office/powerpoint/2010/main" val="3275864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689619-446F-410D-88CC-44111CE5F464}" type="slidenum">
              <a:rPr lang="en-US" smtClean="0"/>
              <a:t>12</a:t>
            </a:fld>
            <a:endParaRPr lang="en-US"/>
          </a:p>
        </p:txBody>
      </p:sp>
    </p:spTree>
    <p:extLst>
      <p:ext uri="{BB962C8B-B14F-4D97-AF65-F5344CB8AC3E}">
        <p14:creationId xmlns:p14="http://schemas.microsoft.com/office/powerpoint/2010/main" val="434023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5944B2-DF80-47FD-8156-3FB9104357F4}" type="slidenum">
              <a:rPr lang="en-US" smtClean="0"/>
              <a:t>13</a:t>
            </a:fld>
            <a:endParaRPr lang="en-US"/>
          </a:p>
        </p:txBody>
      </p:sp>
    </p:spTree>
    <p:extLst>
      <p:ext uri="{BB962C8B-B14F-4D97-AF65-F5344CB8AC3E}">
        <p14:creationId xmlns:p14="http://schemas.microsoft.com/office/powerpoint/2010/main" val="874845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vv</a:t>
            </a:r>
            <a:endParaRPr lang="en-US" dirty="0"/>
          </a:p>
        </p:txBody>
      </p:sp>
      <p:sp>
        <p:nvSpPr>
          <p:cNvPr id="4" name="Slide Number Placeholder 3"/>
          <p:cNvSpPr>
            <a:spLocks noGrp="1"/>
          </p:cNvSpPr>
          <p:nvPr>
            <p:ph type="sldNum" sz="quarter" idx="10"/>
          </p:nvPr>
        </p:nvSpPr>
        <p:spPr/>
        <p:txBody>
          <a:bodyPr/>
          <a:lstStyle/>
          <a:p>
            <a:fld id="{3348ECA6-29FC-4772-81FE-68434258278D}" type="slidenum">
              <a:rPr lang="en-US" smtClean="0"/>
              <a:t>15</a:t>
            </a:fld>
            <a:endParaRPr lang="en-US"/>
          </a:p>
        </p:txBody>
      </p:sp>
    </p:spTree>
    <p:extLst>
      <p:ext uri="{BB962C8B-B14F-4D97-AF65-F5344CB8AC3E}">
        <p14:creationId xmlns:p14="http://schemas.microsoft.com/office/powerpoint/2010/main" val="1759901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689619-446F-410D-88CC-44111CE5F464}" type="slidenum">
              <a:rPr lang="en-US" smtClean="0"/>
              <a:t>17</a:t>
            </a:fld>
            <a:endParaRPr lang="en-US"/>
          </a:p>
        </p:txBody>
      </p:sp>
    </p:spTree>
    <p:extLst>
      <p:ext uri="{BB962C8B-B14F-4D97-AF65-F5344CB8AC3E}">
        <p14:creationId xmlns:p14="http://schemas.microsoft.com/office/powerpoint/2010/main" val="2191901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48ECA6-29FC-4772-81FE-68434258278D}" type="slidenum">
              <a:rPr lang="en-US" smtClean="0"/>
              <a:t>20</a:t>
            </a:fld>
            <a:endParaRPr lang="en-US"/>
          </a:p>
        </p:txBody>
      </p:sp>
    </p:spTree>
    <p:extLst>
      <p:ext uri="{BB962C8B-B14F-4D97-AF65-F5344CB8AC3E}">
        <p14:creationId xmlns:p14="http://schemas.microsoft.com/office/powerpoint/2010/main" val="622198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428981-24F7-4672-B35E-DD26F02A2A53}"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CE128-2082-4092-9D42-3643672FB765}" type="slidenum">
              <a:rPr lang="en-US" smtClean="0"/>
              <a:t>‹#›</a:t>
            </a:fld>
            <a:endParaRPr lang="en-US"/>
          </a:p>
        </p:txBody>
      </p:sp>
    </p:spTree>
    <p:extLst>
      <p:ext uri="{BB962C8B-B14F-4D97-AF65-F5344CB8AC3E}">
        <p14:creationId xmlns:p14="http://schemas.microsoft.com/office/powerpoint/2010/main" val="1259972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428981-24F7-4672-B35E-DD26F02A2A53}"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CE128-2082-4092-9D42-3643672FB765}" type="slidenum">
              <a:rPr lang="en-US" smtClean="0"/>
              <a:t>‹#›</a:t>
            </a:fld>
            <a:endParaRPr lang="en-US"/>
          </a:p>
        </p:txBody>
      </p:sp>
    </p:spTree>
    <p:extLst>
      <p:ext uri="{BB962C8B-B14F-4D97-AF65-F5344CB8AC3E}">
        <p14:creationId xmlns:p14="http://schemas.microsoft.com/office/powerpoint/2010/main" val="1461272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428981-24F7-4672-B35E-DD26F02A2A53}"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CE128-2082-4092-9D42-3643672FB765}" type="slidenum">
              <a:rPr lang="en-US" smtClean="0"/>
              <a:t>‹#›</a:t>
            </a:fld>
            <a:endParaRPr lang="en-US"/>
          </a:p>
        </p:txBody>
      </p:sp>
    </p:spTree>
    <p:extLst>
      <p:ext uri="{BB962C8B-B14F-4D97-AF65-F5344CB8AC3E}">
        <p14:creationId xmlns:p14="http://schemas.microsoft.com/office/powerpoint/2010/main" val="314741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b="0"/>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F6C4FD0-1B74-4AD4-A32F-68D283A0238D}" type="slidenum">
              <a:rPr lang="en-US"/>
              <a:pPr>
                <a:defRPr/>
              </a:pPr>
              <a:t>‹#›</a:t>
            </a:fld>
            <a:endParaRPr lang="en-US" dirty="0"/>
          </a:p>
        </p:txBody>
      </p:sp>
    </p:spTree>
    <p:extLst>
      <p:ext uri="{BB962C8B-B14F-4D97-AF65-F5344CB8AC3E}">
        <p14:creationId xmlns:p14="http://schemas.microsoft.com/office/powerpoint/2010/main" val="347743191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5"/>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5"/>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b="0"/>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F61BD882-6388-4338-A9F4-26CC2646DC13}" type="slidenum">
              <a:rPr lang="en-US"/>
              <a:pPr>
                <a:defRPr/>
              </a:pPr>
              <a:t>‹#›</a:t>
            </a:fld>
            <a:endParaRPr lang="en-US"/>
          </a:p>
        </p:txBody>
      </p:sp>
    </p:spTree>
    <p:extLst>
      <p:ext uri="{BB962C8B-B14F-4D97-AF65-F5344CB8AC3E}">
        <p14:creationId xmlns:p14="http://schemas.microsoft.com/office/powerpoint/2010/main" val="380343777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428981-24F7-4672-B35E-DD26F02A2A53}"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CE128-2082-4092-9D42-3643672FB765}" type="slidenum">
              <a:rPr lang="en-US" smtClean="0"/>
              <a:t>‹#›</a:t>
            </a:fld>
            <a:endParaRPr lang="en-US"/>
          </a:p>
        </p:txBody>
      </p:sp>
    </p:spTree>
    <p:extLst>
      <p:ext uri="{BB962C8B-B14F-4D97-AF65-F5344CB8AC3E}">
        <p14:creationId xmlns:p14="http://schemas.microsoft.com/office/powerpoint/2010/main" val="696600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428981-24F7-4672-B35E-DD26F02A2A53}"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CE128-2082-4092-9D42-3643672FB765}" type="slidenum">
              <a:rPr lang="en-US" smtClean="0"/>
              <a:t>‹#›</a:t>
            </a:fld>
            <a:endParaRPr lang="en-US"/>
          </a:p>
        </p:txBody>
      </p:sp>
    </p:spTree>
    <p:extLst>
      <p:ext uri="{BB962C8B-B14F-4D97-AF65-F5344CB8AC3E}">
        <p14:creationId xmlns:p14="http://schemas.microsoft.com/office/powerpoint/2010/main" val="2351029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428981-24F7-4672-B35E-DD26F02A2A53}" type="datetimeFigureOut">
              <a:rPr lang="en-US" smtClean="0"/>
              <a:t>5/24/2017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CCE128-2082-4092-9D42-3643672FB765}" type="slidenum">
              <a:rPr lang="en-US" smtClean="0"/>
              <a:t>‹#›</a:t>
            </a:fld>
            <a:endParaRPr lang="en-US"/>
          </a:p>
        </p:txBody>
      </p:sp>
    </p:spTree>
    <p:extLst>
      <p:ext uri="{BB962C8B-B14F-4D97-AF65-F5344CB8AC3E}">
        <p14:creationId xmlns:p14="http://schemas.microsoft.com/office/powerpoint/2010/main" val="12453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428981-24F7-4672-B35E-DD26F02A2A53}" type="datetimeFigureOut">
              <a:rPr lang="en-US" smtClean="0"/>
              <a:t>5/24/2017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CCE128-2082-4092-9D42-3643672FB765}" type="slidenum">
              <a:rPr lang="en-US" smtClean="0"/>
              <a:t>‹#›</a:t>
            </a:fld>
            <a:endParaRPr lang="en-US"/>
          </a:p>
        </p:txBody>
      </p:sp>
    </p:spTree>
    <p:extLst>
      <p:ext uri="{BB962C8B-B14F-4D97-AF65-F5344CB8AC3E}">
        <p14:creationId xmlns:p14="http://schemas.microsoft.com/office/powerpoint/2010/main" val="1728172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428981-24F7-4672-B35E-DD26F02A2A53}" type="datetimeFigureOut">
              <a:rPr lang="en-US" smtClean="0"/>
              <a:t>5/24/2017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CCE128-2082-4092-9D42-3643672FB765}" type="slidenum">
              <a:rPr lang="en-US" smtClean="0"/>
              <a:t>‹#›</a:t>
            </a:fld>
            <a:endParaRPr lang="en-US"/>
          </a:p>
        </p:txBody>
      </p:sp>
    </p:spTree>
    <p:extLst>
      <p:ext uri="{BB962C8B-B14F-4D97-AF65-F5344CB8AC3E}">
        <p14:creationId xmlns:p14="http://schemas.microsoft.com/office/powerpoint/2010/main" val="2018859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428981-24F7-4672-B35E-DD26F02A2A53}" type="datetimeFigureOut">
              <a:rPr lang="en-US" smtClean="0"/>
              <a:t>5/24/2017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CCE128-2082-4092-9D42-3643672FB765}" type="slidenum">
              <a:rPr lang="en-US" smtClean="0"/>
              <a:t>‹#›</a:t>
            </a:fld>
            <a:endParaRPr lang="en-US"/>
          </a:p>
        </p:txBody>
      </p:sp>
    </p:spTree>
    <p:extLst>
      <p:ext uri="{BB962C8B-B14F-4D97-AF65-F5344CB8AC3E}">
        <p14:creationId xmlns:p14="http://schemas.microsoft.com/office/powerpoint/2010/main" val="885692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428981-24F7-4672-B35E-DD26F02A2A53}" type="datetimeFigureOut">
              <a:rPr lang="en-US" smtClean="0"/>
              <a:t>5/24/2017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CCE128-2082-4092-9D42-3643672FB765}" type="slidenum">
              <a:rPr lang="en-US" smtClean="0"/>
              <a:t>‹#›</a:t>
            </a:fld>
            <a:endParaRPr lang="en-US"/>
          </a:p>
        </p:txBody>
      </p:sp>
    </p:spTree>
    <p:extLst>
      <p:ext uri="{BB962C8B-B14F-4D97-AF65-F5344CB8AC3E}">
        <p14:creationId xmlns:p14="http://schemas.microsoft.com/office/powerpoint/2010/main" val="1538850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428981-24F7-4672-B35E-DD26F02A2A53}" type="datetimeFigureOut">
              <a:rPr lang="en-US" smtClean="0"/>
              <a:t>5/24/2017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CCE128-2082-4092-9D42-3643672FB765}" type="slidenum">
              <a:rPr lang="en-US" smtClean="0"/>
              <a:t>‹#›</a:t>
            </a:fld>
            <a:endParaRPr lang="en-US"/>
          </a:p>
        </p:txBody>
      </p:sp>
    </p:spTree>
    <p:extLst>
      <p:ext uri="{BB962C8B-B14F-4D97-AF65-F5344CB8AC3E}">
        <p14:creationId xmlns:p14="http://schemas.microsoft.com/office/powerpoint/2010/main" val="4097675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8981-24F7-4672-B35E-DD26F02A2A53}" type="datetimeFigureOut">
              <a:rPr lang="en-US" smtClean="0"/>
              <a:t>5/24/2017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CCE128-2082-4092-9D42-3643672FB765}" type="slidenum">
              <a:rPr lang="en-US" smtClean="0"/>
              <a:t>‹#›</a:t>
            </a:fld>
            <a:endParaRPr lang="en-US"/>
          </a:p>
        </p:txBody>
      </p:sp>
    </p:spTree>
    <p:extLst>
      <p:ext uri="{BB962C8B-B14F-4D97-AF65-F5344CB8AC3E}">
        <p14:creationId xmlns:p14="http://schemas.microsoft.com/office/powerpoint/2010/main" val="327151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3.gif"/></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5.png"/><Relationship Id="rId4" Type="http://schemas.openxmlformats.org/officeDocument/2006/relationships/image" Target="../media/image23.gif"/></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0.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5.xml"/><Relationship Id="rId4" Type="http://schemas.openxmlformats.org/officeDocument/2006/relationships/hyperlink" Target="http://www.dot.state.mn.us/materials/geotechnologies/alps2013.xlsx"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jpeg"/></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png"/><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3" Type="http://schemas.openxmlformats.org/officeDocument/2006/relationships/image" Target="../media/image59.gif"/><Relationship Id="rId7" Type="http://schemas.openxmlformats.org/officeDocument/2006/relationships/image" Target="../media/image63.pn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2.gif"/></Relationships>
</file>

<file path=ppt/slides/_rels/slide35.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65.emf"/></Relationships>
</file>

<file path=ppt/slides/_rels/slide3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hyperlink" Target="http://www.lrrb.org/media/reports/201428.pdf" TargetMode="External"/><Relationship Id="rId3" Type="http://schemas.openxmlformats.org/officeDocument/2006/relationships/hyperlink" Target="http://www.lrrb.org/media/reports/201318.pdf" TargetMode="External"/><Relationship Id="rId7" Type="http://schemas.openxmlformats.org/officeDocument/2006/relationships/hyperlink" Target="http://www.lrrb.org/media/reports/201316.pdf" TargetMode="External"/><Relationship Id="rId2" Type="http://schemas.openxmlformats.org/officeDocument/2006/relationships/hyperlink" Target="http://www.lrrb.org/media/reports/201105.pdf" TargetMode="External"/><Relationship Id="rId1" Type="http://schemas.openxmlformats.org/officeDocument/2006/relationships/slideLayout" Target="../slideLayouts/slideLayout7.xml"/><Relationship Id="rId6" Type="http://schemas.openxmlformats.org/officeDocument/2006/relationships/hyperlink" Target="http://www.lrrb.org/media/reports/201040.pdf" TargetMode="External"/><Relationship Id="rId5" Type="http://schemas.openxmlformats.org/officeDocument/2006/relationships/hyperlink" Target="https://www.lrrb.org/pdf/201539.pdf" TargetMode="External"/><Relationship Id="rId10" Type="http://schemas.openxmlformats.org/officeDocument/2006/relationships/hyperlink" Target="http://www.lrrb.org/media/reports/201116.pdf" TargetMode="External"/><Relationship Id="rId4" Type="http://schemas.openxmlformats.org/officeDocument/2006/relationships/hyperlink" Target="http://www.lrrb.org/media/reports/201429.pdf" TargetMode="External"/><Relationship Id="rId9" Type="http://schemas.openxmlformats.org/officeDocument/2006/relationships/hyperlink" Target="https://conservancy.umn.edu/handle/11299/132203" TargetMode="External"/></Relationships>
</file>

<file path=ppt/slides/_rels/slide4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5.gi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rot="5227687" flipV="1">
            <a:off x="9310559" y="3256847"/>
            <a:ext cx="834364" cy="4885246"/>
          </a:xfrm>
          <a:prstGeom prst="rect">
            <a:avLst/>
          </a:prstGeom>
        </p:spPr>
      </p:pic>
      <p:sp>
        <p:nvSpPr>
          <p:cNvPr id="3" name="Subtitle 2"/>
          <p:cNvSpPr>
            <a:spLocks noGrp="1"/>
          </p:cNvSpPr>
          <p:nvPr>
            <p:ph type="subTitle" idx="1"/>
          </p:nvPr>
        </p:nvSpPr>
        <p:spPr>
          <a:xfrm>
            <a:off x="576259" y="2958363"/>
            <a:ext cx="10819621" cy="1752600"/>
          </a:xfrm>
        </p:spPr>
        <p:txBody>
          <a:bodyPr>
            <a:noAutofit/>
          </a:bodyPr>
          <a:lstStyle/>
          <a:p>
            <a:r>
              <a:rPr lang="en-US" sz="2800" b="1" dirty="0">
                <a:solidFill>
                  <a:srgbClr val="C00000"/>
                </a:solidFill>
              </a:rPr>
              <a:t>Bernard Igbafen Izevbekhai, P.E., Ph.D.</a:t>
            </a:r>
          </a:p>
          <a:p>
            <a:r>
              <a:rPr lang="en-US" sz="2800" b="1" dirty="0">
                <a:solidFill>
                  <a:srgbClr val="C00000"/>
                </a:solidFill>
              </a:rPr>
              <a:t>Research Operations Engineer </a:t>
            </a:r>
            <a:endParaRPr lang="en-US" sz="2800" b="1" dirty="0" smtClean="0">
              <a:solidFill>
                <a:srgbClr val="C00000"/>
              </a:solidFill>
            </a:endParaRPr>
          </a:p>
          <a:p>
            <a:r>
              <a:rPr lang="en-US" sz="2800" b="1" dirty="0" smtClean="0">
                <a:solidFill>
                  <a:srgbClr val="C00000"/>
                </a:solidFill>
              </a:rPr>
              <a:t>Minnesota </a:t>
            </a:r>
            <a:r>
              <a:rPr lang="en-US" sz="2800" b="1" dirty="0">
                <a:solidFill>
                  <a:srgbClr val="C00000"/>
                </a:solidFill>
              </a:rPr>
              <a:t>Department of Transportation</a:t>
            </a:r>
          </a:p>
          <a:p>
            <a:endParaRPr lang="en-US" sz="2800" b="1" dirty="0"/>
          </a:p>
        </p:txBody>
      </p:sp>
      <p:sp>
        <p:nvSpPr>
          <p:cNvPr id="4" name="Subtitle 2"/>
          <p:cNvSpPr txBox="1">
            <a:spLocks/>
          </p:cNvSpPr>
          <p:nvPr/>
        </p:nvSpPr>
        <p:spPr>
          <a:xfrm>
            <a:off x="1733265" y="4873328"/>
            <a:ext cx="9144000"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2000" b="1" dirty="0">
              <a:solidFill>
                <a:schemeClr val="tx1"/>
              </a:solidFill>
            </a:endParaRPr>
          </a:p>
        </p:txBody>
      </p:sp>
      <p:pic>
        <p:nvPicPr>
          <p:cNvPr id="5" name="Picture 5" descr="Tire"/>
          <p:cNvPicPr>
            <a:picLocks noChangeAspect="1" noChangeArrowheads="1" noCrop="1"/>
          </p:cNvPicPr>
          <p:nvPr/>
        </p:nvPicPr>
        <p:blipFill>
          <a:blip r:embed="rId4">
            <a:extLst>
              <a:ext uri="{28A0092B-C50C-407E-A947-70E740481C1C}">
                <a14:useLocalDpi xmlns:a14="http://schemas.microsoft.com/office/drawing/2010/main"/>
              </a:ext>
            </a:extLst>
          </a:blip>
          <a:srcRect/>
          <a:stretch>
            <a:fillRect/>
          </a:stretch>
        </p:blipFill>
        <p:spPr bwMode="auto">
          <a:xfrm>
            <a:off x="4008640" y="4423327"/>
            <a:ext cx="18288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931101" y="333681"/>
            <a:ext cx="11260899" cy="2985433"/>
          </a:xfrm>
          <a:prstGeom prst="rect">
            <a:avLst/>
          </a:prstGeom>
        </p:spPr>
        <p:txBody>
          <a:bodyPr wrap="square">
            <a:spAutoFit/>
          </a:bodyPr>
          <a:lstStyle/>
          <a:p>
            <a:r>
              <a:rPr lang="en-US" sz="5400" dirty="0" smtClean="0"/>
              <a:t>Nuggets from </a:t>
            </a:r>
            <a:r>
              <a:rPr lang="en-US" sz="5400" dirty="0"/>
              <a:t>MnDOT’s Major Pavement Surface Properties </a:t>
            </a:r>
            <a:r>
              <a:rPr lang="en-US" sz="5400" dirty="0" smtClean="0"/>
              <a:t>Research</a:t>
            </a:r>
            <a:r>
              <a:rPr lang="en-US" sz="4000" dirty="0" smtClean="0"/>
              <a:t>:</a:t>
            </a:r>
          </a:p>
          <a:p>
            <a:r>
              <a:rPr lang="en-US" sz="4000" dirty="0" smtClean="0"/>
              <a:t>Implications on Pavement Performance</a:t>
            </a:r>
            <a:endParaRPr lang="en-US" sz="4000" dirty="0"/>
          </a:p>
          <a:p>
            <a:endParaRPr lang="en-US" sz="4000" dirty="0"/>
          </a:p>
        </p:txBody>
      </p:sp>
      <p:sp>
        <p:nvSpPr>
          <p:cNvPr id="8" name="Rectangle 1"/>
          <p:cNvSpPr>
            <a:spLocks noChangeArrowheads="1"/>
          </p:cNvSpPr>
          <p:nvPr/>
        </p:nvSpPr>
        <p:spPr bwMode="auto">
          <a:xfrm>
            <a:off x="422331" y="6238510"/>
            <a:ext cx="1183715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smtClean="0">
                <a:ln>
                  <a:noFill/>
                </a:ln>
                <a:solidFill>
                  <a:schemeClr val="tx1"/>
                </a:solidFill>
                <a:effectLst/>
                <a:latin typeface="Calibri" panose="020F0502020204030204" pitchFamily="34" charset="0"/>
              </a:rPr>
              <a:t>NRRA Pavement Conference May 24 2017</a:t>
            </a:r>
            <a:endParaRPr kumimoji="0" lang="en-US" altLang="en-US" sz="4000" b="0" i="0" u="none" strike="noStrike" cap="none" normalizeH="0" baseline="0" dirty="0" smtClean="0">
              <a:ln>
                <a:noFill/>
              </a:ln>
              <a:solidFill>
                <a:schemeClr val="tx1"/>
              </a:solidFill>
              <a:effectLst/>
              <a:latin typeface="Arial" panose="020B0604020202020204" pitchFamily="34" charset="0"/>
            </a:endParaRPr>
          </a:p>
        </p:txBody>
      </p:sp>
      <p:pic>
        <p:nvPicPr>
          <p:cNvPr id="9" name="Picture 8"/>
          <p:cNvPicPr>
            <a:picLocks noChangeAspect="1"/>
          </p:cNvPicPr>
          <p:nvPr/>
        </p:nvPicPr>
        <p:blipFill>
          <a:blip r:embed="rId3"/>
          <a:stretch>
            <a:fillRect/>
          </a:stretch>
        </p:blipFill>
        <p:spPr>
          <a:xfrm rot="5227687" flipV="1">
            <a:off x="4389645" y="3383899"/>
            <a:ext cx="834364" cy="4885246"/>
          </a:xfrm>
          <a:prstGeom prst="rect">
            <a:avLst/>
          </a:prstGeom>
        </p:spPr>
      </p:pic>
    </p:spTree>
    <p:extLst>
      <p:ext uri="{BB962C8B-B14F-4D97-AF65-F5344CB8AC3E}">
        <p14:creationId xmlns:p14="http://schemas.microsoft.com/office/powerpoint/2010/main" val="137470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0.16784 -0.01783 L 0.2306 -0.04167 L 0.19349 -0.00579 L 0.18567 -0.01389 " pathEditMode="relative" ptsTypes="AAAA">
                                      <p:cBhvr>
                                        <p:cTn id="13" dur="2000" fill="hold"/>
                                        <p:tgtEl>
                                          <p:spTgt spid="5"/>
                                        </p:tgtEl>
                                        <p:attrNameLst>
                                          <p:attrName>ppt_x</p:attrName>
                                          <p:attrName>ppt_y</p:attrName>
                                        </p:attrNameLst>
                                      </p:cBhvr>
                                    </p:animMotion>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37325" cy="526093"/>
          </a:xfrm>
        </p:spPr>
        <p:txBody>
          <a:bodyPr>
            <a:normAutofit fontScale="90000"/>
          </a:bodyPr>
          <a:lstStyle/>
          <a:p>
            <a:r>
              <a:rPr lang="en-US" b="1" dirty="0" smtClean="0"/>
              <a:t>MEGA / GIGA TEXTURE WARP </a:t>
            </a:r>
            <a:r>
              <a:rPr lang="en-US" b="1" dirty="0"/>
              <a:t>&amp; CURL IN SUBGRADE DRAG</a:t>
            </a:r>
            <a:endParaRPr lang="en-US" dirty="0"/>
          </a:p>
        </p:txBody>
      </p:sp>
      <p:sp>
        <p:nvSpPr>
          <p:cNvPr id="4" name="Content Placeholder 3"/>
          <p:cNvSpPr>
            <a:spLocks noGrp="1"/>
          </p:cNvSpPr>
          <p:nvPr>
            <p:ph sz="half" idx="2"/>
          </p:nvPr>
        </p:nvSpPr>
        <p:spPr>
          <a:xfrm>
            <a:off x="275571" y="538489"/>
            <a:ext cx="5461349" cy="5603004"/>
          </a:xfrm>
        </p:spPr>
        <p:txBody>
          <a:bodyPr>
            <a:normAutofit/>
          </a:bodyPr>
          <a:lstStyle/>
          <a:p>
            <a:r>
              <a:rPr lang="en-US" dirty="0"/>
              <a:t>Y = - (ABS sin PI X/15) inches. </a:t>
            </a:r>
            <a:endParaRPr lang="en-US" dirty="0" smtClean="0"/>
          </a:p>
          <a:p>
            <a:r>
              <a:rPr lang="en-US" dirty="0" smtClean="0"/>
              <a:t>The </a:t>
            </a:r>
            <a:r>
              <a:rPr lang="en-US" dirty="0"/>
              <a:t>surface generated was of the profile shown below. Based on the process developed and copiously described the effect of running the quarter car on this profile was simulated. This provided an ERD file that was analyzed.  Results showed an IRI of 779 inches per mile</a:t>
            </a:r>
            <a:r>
              <a:rPr lang="en-US" dirty="0" smtClean="0"/>
              <a:t>.</a:t>
            </a:r>
          </a:p>
          <a:p>
            <a:r>
              <a:rPr lang="en-US" dirty="0" smtClean="0"/>
              <a:t>(All 15 ft panels are warped I inch)</a:t>
            </a:r>
          </a:p>
          <a:p>
            <a:pPr marL="0" indent="0">
              <a:buNone/>
            </a:pPr>
            <a:r>
              <a:rPr lang="en-US" dirty="0" smtClean="0"/>
              <a:t> (Izevbekhai 2012)</a:t>
            </a:r>
          </a:p>
        </p:txBody>
      </p:sp>
      <p:pic>
        <p:nvPicPr>
          <p:cNvPr id="7" name="Content Placeholder 6" descr="Description: C:\Documents and Settings\Izev1ber\Local Settings\Application Data\The Transtec Group\ProVAL 2.7\Profiles.png"/>
          <p:cNvPicPr>
            <a:picLocks noGrp="1"/>
          </p:cNvPicPr>
          <p:nvPr>
            <p:ph sz="quarter" idx="4"/>
          </p:nvPr>
        </p:nvPicPr>
        <p:blipFill>
          <a:blip r:embed="rId2">
            <a:extLst>
              <a:ext uri="{28A0092B-C50C-407E-A947-70E740481C1C}">
                <a14:useLocalDpi xmlns:a14="http://schemas.microsoft.com/office/drawing/2010/main"/>
              </a:ext>
            </a:extLst>
          </a:blip>
          <a:srcRect/>
          <a:stretch>
            <a:fillRect/>
          </a:stretch>
        </p:blipFill>
        <p:spPr bwMode="auto">
          <a:xfrm>
            <a:off x="5897561" y="538489"/>
            <a:ext cx="5814275" cy="5603004"/>
          </a:xfrm>
          <a:prstGeom prst="rect">
            <a:avLst/>
          </a:prstGeom>
          <a:noFill/>
          <a:ln>
            <a:noFill/>
          </a:ln>
        </p:spPr>
      </p:pic>
    </p:spTree>
    <p:extLst>
      <p:ext uri="{BB962C8B-B14F-4D97-AF65-F5344CB8AC3E}">
        <p14:creationId xmlns:p14="http://schemas.microsoft.com/office/powerpoint/2010/main" val="3151706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992" y="0"/>
            <a:ext cx="10515600" cy="749691"/>
          </a:xfrm>
        </p:spPr>
        <p:txBody>
          <a:bodyPr/>
          <a:lstStyle/>
          <a:p>
            <a:r>
              <a:rPr lang="en-US" b="1" dirty="0" smtClean="0"/>
              <a:t>Curl/ Warp Superposition</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0521" y="1202499"/>
                <a:ext cx="11804737" cy="5461348"/>
              </a:xfrm>
            </p:spPr>
            <p:txBody>
              <a:bodyPr>
                <a:normAutofit lnSpcReduction="10000"/>
              </a:bodyPr>
              <a:lstStyle/>
              <a:p>
                <a:r>
                  <a:rPr lang="en-US" dirty="0"/>
                  <a:t>Where IRI total = 779 inches per </a:t>
                </a:r>
                <a:r>
                  <a:rPr lang="en-US" dirty="0" smtClean="0"/>
                  <a:t>mile</a:t>
                </a:r>
              </a:p>
              <a:p>
                <a:r>
                  <a:rPr lang="en-US" dirty="0"/>
                  <a:t> IRI = </a:t>
                </a:r>
                <a14:m>
                  <m:oMath xmlns:m="http://schemas.openxmlformats.org/officeDocument/2006/math">
                    <m:nary>
                      <m:naryPr>
                        <m:chr m:val="∑"/>
                        <m:limLoc m:val="undOvr"/>
                        <m:ctrlPr>
                          <a:rPr lang="en-US" i="1">
                            <a:latin typeface="Cambria Math"/>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𝑛</m:t>
                        </m:r>
                      </m:sup>
                      <m:e>
                        <m:r>
                          <a:rPr lang="en-US" i="1">
                            <a:latin typeface="Cambria Math" panose="02040503050406030204" pitchFamily="18" charset="0"/>
                          </a:rPr>
                          <m:t>𝐺</m:t>
                        </m:r>
                        <m:f>
                          <m:fPr>
                            <m:ctrlPr>
                              <a:rPr lang="en-US" i="1">
                                <a:latin typeface="Cambria Math"/>
                              </a:rPr>
                            </m:ctrlPr>
                          </m:fPr>
                          <m:num>
                            <m:r>
                              <a:rPr lang="en-US" i="1">
                                <a:latin typeface="Cambria Math" panose="02040503050406030204" pitchFamily="18" charset="0"/>
                              </a:rPr>
                              <m:t>𝑚𝑖</m:t>
                            </m:r>
                          </m:num>
                          <m:den>
                            <m:r>
                              <a:rPr lang="en-US" i="1">
                                <a:latin typeface="Cambria Math" panose="02040503050406030204" pitchFamily="18" charset="0"/>
                              </a:rPr>
                              <m:t>𝑁</m:t>
                            </m:r>
                          </m:den>
                        </m:f>
                      </m:e>
                    </m:nary>
                    <m:r>
                      <a:rPr lang="en-US" i="1">
                        <a:latin typeface="Cambria Math" panose="02040503050406030204" pitchFamily="18" charset="0"/>
                      </a:rPr>
                      <m:t>, </m:t>
                    </m:r>
                    <m:r>
                      <a:rPr lang="en-US" i="1">
                        <a:latin typeface="Cambria Math" panose="02040503050406030204" pitchFamily="18" charset="0"/>
                      </a:rPr>
                      <m:t>𝐾</m:t>
                    </m:r>
                    <m:f>
                      <m:fPr>
                        <m:ctrlPr>
                          <a:rPr lang="en-US" i="1">
                            <a:latin typeface="Cambria Math"/>
                          </a:rPr>
                        </m:ctrlPr>
                      </m:fPr>
                      <m:num>
                        <m:r>
                          <a:rPr lang="en-US" i="1">
                            <a:latin typeface="Cambria Math" panose="02040503050406030204" pitchFamily="18" charset="0"/>
                          </a:rPr>
                          <m:t> </m:t>
                        </m:r>
                        <m:r>
                          <a:rPr lang="en-US" i="1">
                            <a:latin typeface="Cambria Math" panose="02040503050406030204" pitchFamily="18" charset="0"/>
                          </a:rPr>
                          <m:t>𝑛𝑖</m:t>
                        </m:r>
                      </m:num>
                      <m:den>
                        <m:r>
                          <a:rPr lang="en-US" i="1">
                            <a:latin typeface="Cambria Math" panose="02040503050406030204" pitchFamily="18" charset="0"/>
                          </a:rPr>
                          <m:t>𝑁</m:t>
                        </m:r>
                      </m:den>
                    </m:f>
                    <m:r>
                      <a:rPr lang="en-US" i="1">
                        <a:latin typeface="Cambria Math" panose="02040503050406030204" pitchFamily="18" charset="0"/>
                      </a:rPr>
                      <m:t> </m:t>
                    </m:r>
                  </m:oMath>
                </a14:m>
                <a:endParaRPr lang="en-US" dirty="0" smtClean="0"/>
              </a:p>
              <a:p>
                <a:pPr marL="0" indent="0">
                  <a:buNone/>
                </a:pPr>
                <a:r>
                  <a:rPr lang="en-US" dirty="0"/>
                  <a:t>Where IRI total = 779 inches per mile</a:t>
                </a:r>
              </a:p>
              <a:p>
                <a:pPr>
                  <a:lnSpc>
                    <a:spcPct val="100000"/>
                  </a:lnSpc>
                  <a:spcBef>
                    <a:spcPts val="0"/>
                  </a:spcBef>
                </a:pPr>
                <a:r>
                  <a:rPr lang="en-US" dirty="0"/>
                  <a:t>N is number of panels,  n represents </a:t>
                </a:r>
                <a:endParaRPr lang="en-US" dirty="0" smtClean="0"/>
              </a:p>
              <a:p>
                <a:pPr marL="0" indent="0">
                  <a:lnSpc>
                    <a:spcPct val="100000"/>
                  </a:lnSpc>
                  <a:spcBef>
                    <a:spcPts val="0"/>
                  </a:spcBef>
                  <a:buNone/>
                </a:pPr>
                <a:r>
                  <a:rPr lang="en-US" dirty="0" smtClean="0"/>
                  <a:t>the </a:t>
                </a:r>
                <a:r>
                  <a:rPr lang="en-US" dirty="0"/>
                  <a:t>number of warped panels  in </a:t>
                </a:r>
                <a:r>
                  <a:rPr lang="en-US" dirty="0" smtClean="0"/>
                  <a:t>the</a:t>
                </a:r>
              </a:p>
              <a:p>
                <a:pPr marL="0" indent="0">
                  <a:lnSpc>
                    <a:spcPct val="100000"/>
                  </a:lnSpc>
                  <a:spcBef>
                    <a:spcPts val="0"/>
                  </a:spcBef>
                  <a:buNone/>
                </a:pPr>
                <a:r>
                  <a:rPr lang="en-US" dirty="0" smtClean="0"/>
                  <a:t>range </a:t>
                </a:r>
                <a:r>
                  <a:rPr lang="en-US" dirty="0"/>
                  <a:t>N is total number of panels, m </a:t>
                </a:r>
                <a:r>
                  <a:rPr lang="en-US" dirty="0" smtClean="0"/>
                  <a:t>is</a:t>
                </a:r>
              </a:p>
              <a:p>
                <a:pPr marL="0" indent="0">
                  <a:lnSpc>
                    <a:spcPct val="100000"/>
                  </a:lnSpc>
                  <a:spcBef>
                    <a:spcPts val="0"/>
                  </a:spcBef>
                  <a:buNone/>
                </a:pPr>
                <a:r>
                  <a:rPr lang="en-US" dirty="0" smtClean="0"/>
                  <a:t> </a:t>
                </a:r>
                <a:r>
                  <a:rPr lang="en-US" dirty="0"/>
                  <a:t>the warp in mm and G is  the </a:t>
                </a:r>
                <a:r>
                  <a:rPr lang="en-US" dirty="0" smtClean="0"/>
                  <a:t>maximum</a:t>
                </a:r>
              </a:p>
              <a:p>
                <a:pPr marL="0" indent="0">
                  <a:lnSpc>
                    <a:spcPct val="100000"/>
                  </a:lnSpc>
                  <a:spcBef>
                    <a:spcPts val="0"/>
                  </a:spcBef>
                  <a:buNone/>
                </a:pPr>
                <a:r>
                  <a:rPr lang="en-US" dirty="0" smtClean="0"/>
                  <a:t> </a:t>
                </a:r>
                <a:r>
                  <a:rPr lang="en-US" dirty="0"/>
                  <a:t>warp mm. Figure </a:t>
                </a:r>
                <a:r>
                  <a:rPr lang="en-US" dirty="0" smtClean="0"/>
                  <a:t>shows </a:t>
                </a:r>
                <a:r>
                  <a:rPr lang="en-US" dirty="0"/>
                  <a:t>the PSD </a:t>
                </a:r>
                <a:endParaRPr lang="en-US" dirty="0" smtClean="0"/>
              </a:p>
              <a:p>
                <a:pPr marL="0" indent="0">
                  <a:lnSpc>
                    <a:spcPct val="100000"/>
                  </a:lnSpc>
                  <a:spcBef>
                    <a:spcPts val="0"/>
                  </a:spcBef>
                  <a:buNone/>
                </a:pPr>
                <a:r>
                  <a:rPr lang="en-US" dirty="0" smtClean="0"/>
                  <a:t>for </a:t>
                </a:r>
                <a:r>
                  <a:rPr lang="en-US" dirty="0"/>
                  <a:t>a uniformly warped </a:t>
                </a:r>
                <a:r>
                  <a:rPr lang="en-US" dirty="0" smtClean="0"/>
                  <a:t>panel.</a:t>
                </a:r>
                <a:r>
                  <a:rPr lang="en-US" dirty="0"/>
                  <a:t>  </a:t>
                </a:r>
                <a:endParaRPr lang="en-US" dirty="0" smtClean="0"/>
              </a:p>
              <a:p>
                <a:pPr marL="0" lvl="0" indent="0">
                  <a:buNone/>
                </a:pPr>
                <a:r>
                  <a:rPr lang="en-US" dirty="0" smtClean="0">
                    <a:solidFill>
                      <a:srgbClr val="FF0000"/>
                    </a:solidFill>
                  </a:rPr>
                  <a:t>15 ft panels and 25 ft stringlines are chaotic influences on  IRI.  Wilde </a:t>
                </a:r>
                <a:r>
                  <a:rPr lang="en-US" dirty="0">
                    <a:solidFill>
                      <a:srgbClr val="FF0000"/>
                    </a:solidFill>
                  </a:rPr>
                  <a:t>Izevbekhai and Krause </a:t>
                </a:r>
                <a:r>
                  <a:rPr lang="en-US" dirty="0" smtClean="0">
                    <a:solidFill>
                      <a:srgbClr val="FF0000"/>
                    </a:solidFill>
                  </a:rPr>
                  <a:t>Validated </a:t>
                </a:r>
                <a:r>
                  <a:rPr lang="en-US" dirty="0">
                    <a:solidFill>
                      <a:srgbClr val="FF0000"/>
                    </a:solidFill>
                  </a:rPr>
                  <a:t>in 2007 by subtraction of profiles</a:t>
                </a:r>
                <a:r>
                  <a:rPr lang="en-US" dirty="0" smtClean="0">
                    <a:solidFill>
                      <a:srgbClr val="FF0000"/>
                    </a:solidFill>
                  </a:rPr>
                  <a:t>.</a:t>
                </a:r>
                <a:r>
                  <a:rPr lang="en-US" b="1" dirty="0">
                    <a:solidFill>
                      <a:srgbClr val="FF0000"/>
                    </a:solidFill>
                  </a:rPr>
                  <a:t> </a:t>
                </a:r>
                <a:endParaRPr lang="en-US" b="1" dirty="0" smtClean="0">
                  <a:solidFill>
                    <a:srgbClr val="FF0000"/>
                  </a:solidFill>
                </a:endParaRPr>
              </a:p>
              <a:p>
                <a:pPr marL="0" lvl="0" indent="0">
                  <a:buNone/>
                </a:pPr>
                <a:r>
                  <a:rPr lang="en-US" b="1" dirty="0" smtClean="0">
                    <a:solidFill>
                      <a:prstClr val="black"/>
                    </a:solidFill>
                  </a:rPr>
                  <a:t>Stringless </a:t>
                </a:r>
                <a:r>
                  <a:rPr lang="en-US" b="1" dirty="0">
                    <a:solidFill>
                      <a:prstClr val="black"/>
                    </a:solidFill>
                  </a:rPr>
                  <a:t>Paving is now Deployed</a:t>
                </a:r>
              </a:p>
              <a:p>
                <a:pPr>
                  <a:lnSpc>
                    <a:spcPct val="100000"/>
                  </a:lnSpc>
                  <a:spcBef>
                    <a:spcPts val="0"/>
                  </a:spcBef>
                </a:pPr>
                <a:endParaRPr lang="en-US" dirty="0" smtClean="0"/>
              </a:p>
              <a:p>
                <a:pPr>
                  <a:lnSpc>
                    <a:spcPct val="100000"/>
                  </a:lnSpc>
                  <a:spcBef>
                    <a:spcPts val="0"/>
                  </a:spcBef>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0521" y="1202499"/>
                <a:ext cx="11804737" cy="5461348"/>
              </a:xfrm>
              <a:blipFill rotWithShape="0">
                <a:blip r:embed="rId2"/>
                <a:stretch>
                  <a:fillRect l="-1033" t="-2455" r="-1033"/>
                </a:stretch>
              </a:blipFill>
            </p:spPr>
            <p:txBody>
              <a:bodyPr/>
              <a:lstStyle/>
              <a:p>
                <a:r>
                  <a:rPr lang="en-US">
                    <a:noFill/>
                  </a:rPr>
                  <a:t> </a:t>
                </a:r>
              </a:p>
            </p:txBody>
          </p:sp>
        </mc:Fallback>
      </mc:AlternateContent>
      <p:pic>
        <p:nvPicPr>
          <p:cNvPr id="4" name="Picture 3" descr="Description: C:\Documents and Settings\Izev1ber\Local Settings\Application Data\The Transtec Group\ProVAL 2.7\PSD1.png"/>
          <p:cNvPicPr/>
          <p:nvPr/>
        </p:nvPicPr>
        <p:blipFill>
          <a:blip r:embed="rId3">
            <a:extLst>
              <a:ext uri="{28A0092B-C50C-407E-A947-70E740481C1C}">
                <a14:useLocalDpi xmlns:a14="http://schemas.microsoft.com/office/drawing/2010/main"/>
              </a:ext>
            </a:extLst>
          </a:blip>
          <a:srcRect/>
          <a:stretch>
            <a:fillRect/>
          </a:stretch>
        </p:blipFill>
        <p:spPr bwMode="auto">
          <a:xfrm>
            <a:off x="6713951" y="0"/>
            <a:ext cx="5341307" cy="4872626"/>
          </a:xfrm>
          <a:prstGeom prst="rect">
            <a:avLst/>
          </a:prstGeom>
          <a:noFill/>
          <a:ln>
            <a:noFill/>
          </a:ln>
        </p:spPr>
      </p:pic>
    </p:spTree>
    <p:extLst>
      <p:ext uri="{BB962C8B-B14F-4D97-AF65-F5344CB8AC3E}">
        <p14:creationId xmlns:p14="http://schemas.microsoft.com/office/powerpoint/2010/main" val="294167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918" y="-59217"/>
            <a:ext cx="10283825" cy="715962"/>
          </a:xfrm>
        </p:spPr>
        <p:txBody>
          <a:bodyPr>
            <a:normAutofit/>
          </a:bodyPr>
          <a:lstStyle/>
          <a:p>
            <a:r>
              <a:rPr lang="en-US" b="1" dirty="0" smtClean="0"/>
              <a:t>Miscellaneous Technologies : Texture Scanner</a:t>
            </a:r>
            <a:endParaRPr lang="en-US" b="1" dirty="0"/>
          </a:p>
        </p:txBody>
      </p:sp>
      <p:sp>
        <p:nvSpPr>
          <p:cNvPr id="3" name="Text Placeholder 2"/>
          <p:cNvSpPr>
            <a:spLocks noGrp="1"/>
          </p:cNvSpPr>
          <p:nvPr>
            <p:ph type="body" idx="1"/>
          </p:nvPr>
        </p:nvSpPr>
        <p:spPr>
          <a:xfrm>
            <a:off x="1583644" y="3759196"/>
            <a:ext cx="4040188" cy="444043"/>
          </a:xfrm>
        </p:spPr>
        <p:txBody>
          <a:bodyPr/>
          <a:lstStyle/>
          <a:p>
            <a:r>
              <a:rPr lang="en-US" dirty="0" smtClean="0"/>
              <a:t>TEXTURE SCANNER</a:t>
            </a:r>
            <a:endParaRPr lang="en-US" dirty="0"/>
          </a:p>
        </p:txBody>
      </p:sp>
      <p:sp>
        <p:nvSpPr>
          <p:cNvPr id="5" name="Text Placeholder 4"/>
          <p:cNvSpPr>
            <a:spLocks noGrp="1"/>
          </p:cNvSpPr>
          <p:nvPr>
            <p:ph type="body" sz="quarter" idx="3"/>
          </p:nvPr>
        </p:nvSpPr>
        <p:spPr>
          <a:xfrm>
            <a:off x="3568830" y="1123389"/>
            <a:ext cx="4041775" cy="413371"/>
          </a:xfrm>
        </p:spPr>
        <p:txBody>
          <a:bodyPr>
            <a:normAutofit lnSpcReduction="10000"/>
          </a:bodyPr>
          <a:lstStyle/>
          <a:p>
            <a:r>
              <a:rPr lang="en-US" dirty="0" smtClean="0"/>
              <a:t> OUTPUT </a:t>
            </a:r>
            <a:endParaRPr lang="en-US" dirty="0"/>
          </a:p>
        </p:txBody>
      </p:sp>
      <p:sp>
        <p:nvSpPr>
          <p:cNvPr id="9" name="Content Placeholder 8"/>
          <p:cNvSpPr>
            <a:spLocks noGrp="1"/>
          </p:cNvSpPr>
          <p:nvPr>
            <p:ph sz="quarter" idx="4"/>
          </p:nvPr>
        </p:nvSpPr>
        <p:spPr>
          <a:xfrm>
            <a:off x="6364901" y="996717"/>
            <a:ext cx="5258611" cy="832290"/>
          </a:xfrm>
        </p:spPr>
        <p:txBody>
          <a:bodyPr>
            <a:normAutofit/>
          </a:bodyPr>
          <a:lstStyle/>
          <a:p>
            <a:pPr marL="0" indent="0">
              <a:buNone/>
            </a:pPr>
            <a:r>
              <a:rPr lang="en-US" dirty="0" smtClean="0"/>
              <a:t>OUTPUT: MPD SKEW KURTOSIS</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1512" y="1829007"/>
            <a:ext cx="3802000" cy="4497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218097" y="4272448"/>
            <a:ext cx="6036909" cy="369332"/>
          </a:xfrm>
          <a:prstGeom prst="rect">
            <a:avLst/>
          </a:prstGeom>
        </p:spPr>
        <p:txBody>
          <a:bodyPr wrap="none">
            <a:spAutoFit/>
          </a:bodyPr>
          <a:lstStyle/>
          <a:p>
            <a:r>
              <a:rPr lang="en-US" b="1" dirty="0" smtClean="0"/>
              <a:t> </a:t>
            </a:r>
            <a:r>
              <a:rPr lang="en-US" b="1" dirty="0"/>
              <a:t>Aggregate Avoidance </a:t>
            </a:r>
            <a:r>
              <a:rPr lang="en-US" b="1" smtClean="0"/>
              <a:t>Index (Akkari </a:t>
            </a:r>
            <a:r>
              <a:rPr lang="en-US" b="1" dirty="0" smtClean="0"/>
              <a:t>Izevbekhai &amp; </a:t>
            </a:r>
            <a:r>
              <a:rPr lang="en-US" b="1" smtClean="0"/>
              <a:t>Olson 2014)</a:t>
            </a:r>
            <a:endParaRPr lang="en-US" b="1" dirty="0"/>
          </a:p>
        </p:txBody>
      </p:sp>
      <p:pic>
        <p:nvPicPr>
          <p:cNvPr id="12" name="Content Placeholder 11" descr="http://www.amesengineering.com/files/9000%2D1.gif"/>
          <p:cNvPicPr>
            <a:picLocks noGrp="1"/>
          </p:cNvPicPr>
          <p:nvPr>
            <p:ph sz="half" idx="2"/>
          </p:nvPr>
        </p:nvPicPr>
        <p:blipFill rotWithShape="1">
          <a:blip r:embed="rId4">
            <a:extLst>
              <a:ext uri="{28A0092B-C50C-407E-A947-70E740481C1C}">
                <a14:useLocalDpi xmlns:a14="http://schemas.microsoft.com/office/drawing/2010/main" val="0"/>
              </a:ext>
            </a:extLst>
          </a:blip>
          <a:srcRect l="2265" r="14352" b="5179"/>
          <a:stretch/>
        </p:blipFill>
        <p:spPr bwMode="auto">
          <a:xfrm>
            <a:off x="218097" y="1002288"/>
            <a:ext cx="3045900" cy="26805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5221" y="4710989"/>
            <a:ext cx="6419753" cy="1477328"/>
          </a:xfrm>
          <a:prstGeom prst="rect">
            <a:avLst/>
          </a:prstGeom>
        </p:spPr>
        <p:txBody>
          <a:bodyPr wrap="square">
            <a:spAutoFit/>
          </a:bodyPr>
          <a:lstStyle/>
          <a:p>
            <a:r>
              <a:rPr lang="en-US" dirty="0"/>
              <a:t>Finding: </a:t>
            </a:r>
            <a:endParaRPr lang="en-US" dirty="0" smtClean="0"/>
          </a:p>
          <a:p>
            <a:pPr marL="285750" indent="-285750">
              <a:buFont typeface="Arial" panose="020B0604020202020204" pitchFamily="34" charset="0"/>
              <a:buChar char="•"/>
            </a:pPr>
            <a:r>
              <a:rPr lang="en-US" sz="2400" b="1" dirty="0" smtClean="0"/>
              <a:t>Benefit </a:t>
            </a:r>
            <a:r>
              <a:rPr lang="en-US" sz="2400" b="1" dirty="0"/>
              <a:t>of Recycled aggregates: </a:t>
            </a:r>
            <a:endParaRPr lang="en-US" sz="2400" b="1" dirty="0" smtClean="0"/>
          </a:p>
          <a:p>
            <a:pPr marL="285750" indent="-285750">
              <a:buFont typeface="Arial" panose="020B0604020202020204" pitchFamily="34" charset="0"/>
              <a:buChar char="•"/>
            </a:pPr>
            <a:r>
              <a:rPr lang="en-US" sz="2400" b="1" dirty="0" smtClean="0"/>
              <a:t>Enhancement </a:t>
            </a:r>
            <a:r>
              <a:rPr lang="en-US" sz="2400" b="1" dirty="0"/>
              <a:t>of the Interfacial Transition </a:t>
            </a:r>
            <a:r>
              <a:rPr lang="en-US" sz="2400" b="1" dirty="0" smtClean="0"/>
              <a:t>Zone</a:t>
            </a:r>
          </a:p>
          <a:p>
            <a:pPr marL="285750" indent="-285750">
              <a:buFont typeface="Arial" panose="020B0604020202020204" pitchFamily="34" charset="0"/>
              <a:buChar char="•"/>
            </a:pPr>
            <a:r>
              <a:rPr lang="en-US" sz="2400" b="1" dirty="0" smtClean="0"/>
              <a:t>Validated In Bituminous Pavements as well</a:t>
            </a:r>
            <a:endParaRPr lang="en-US" sz="2400" b="1" dirty="0"/>
          </a:p>
        </p:txBody>
      </p:sp>
      <p:sp>
        <p:nvSpPr>
          <p:cNvPr id="6" name="Rectangle 5"/>
          <p:cNvSpPr/>
          <p:nvPr/>
        </p:nvSpPr>
        <p:spPr>
          <a:xfrm>
            <a:off x="1277999" y="6102509"/>
            <a:ext cx="7313797" cy="646331"/>
          </a:xfrm>
          <a:prstGeom prst="rect">
            <a:avLst/>
          </a:prstGeom>
        </p:spPr>
        <p:txBody>
          <a:bodyPr wrap="none">
            <a:spAutoFit/>
          </a:bodyPr>
          <a:lstStyle/>
          <a:p>
            <a:r>
              <a:rPr lang="en-US" sz="3600" b="1" dirty="0">
                <a:solidFill>
                  <a:srgbClr val="FF0000"/>
                </a:solidFill>
              </a:rPr>
              <a:t>Aggregate Avoidance Index Invention</a:t>
            </a:r>
          </a:p>
        </p:txBody>
      </p:sp>
    </p:spTree>
    <p:extLst>
      <p:ext uri="{BB962C8B-B14F-4D97-AF65-F5344CB8AC3E}">
        <p14:creationId xmlns:p14="http://schemas.microsoft.com/office/powerpoint/2010/main" val="1758300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4781846" y="762000"/>
            <a:ext cx="5849620" cy="4800600"/>
          </a:xfrm>
          <a:prstGeom prst="rect">
            <a:avLst/>
          </a:prstGeom>
        </p:spPr>
      </p:pic>
      <p:pic>
        <p:nvPicPr>
          <p:cNvPr id="1026" name="Picture 2" descr="http://www.amesengineering.com/files/9000%2D1.gif"/>
          <p:cNvPicPr>
            <a:picLocks noChangeAspect="1" noChangeArrowheads="1"/>
          </p:cNvPicPr>
          <p:nvPr/>
        </p:nvPicPr>
        <p:blipFill rotWithShape="1">
          <a:blip r:embed="rId4">
            <a:extLst>
              <a:ext uri="{28A0092B-C50C-407E-A947-70E740481C1C}">
                <a14:useLocalDpi xmlns:a14="http://schemas.microsoft.com/office/drawing/2010/main" val="0"/>
              </a:ext>
            </a:extLst>
          </a:blip>
          <a:srcRect l="2265" r="14352" b="5179"/>
          <a:stretch/>
        </p:blipFill>
        <p:spPr bwMode="auto">
          <a:xfrm>
            <a:off x="1981200" y="697308"/>
            <a:ext cx="287942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d\mrl\SECTIONS\RESEARCH\SC Olson\Recycle Concrete Mix Design\Beam Face Pics\IMG_5074.JPG"/>
          <p:cNvPicPr/>
          <p:nvPr/>
        </p:nvPicPr>
        <p:blipFill rotWithShape="1">
          <a:blip r:embed="rId5" cstate="print">
            <a:extLst>
              <a:ext uri="{BEBA8EAE-BF5A-486C-A8C5-ECC9F3942E4B}">
                <a14:imgProps xmlns:a14="http://schemas.microsoft.com/office/drawing/2010/main">
                  <a14:imgLayer r:embed="rId6">
                    <a14:imgEffect>
                      <a14:brightnessContrast contrast="50000"/>
                    </a14:imgEffect>
                  </a14:imgLayer>
                </a14:imgProps>
              </a:ext>
              <a:ext uri="{28A0092B-C50C-407E-A947-70E740481C1C}">
                <a14:useLocalDpi xmlns:a14="http://schemas.microsoft.com/office/drawing/2010/main" val="0"/>
              </a:ext>
            </a:extLst>
          </a:blip>
          <a:srcRect l="21426" r="1"/>
          <a:stretch/>
        </p:blipFill>
        <p:spPr bwMode="auto">
          <a:xfrm rot="16200000">
            <a:off x="2034112" y="3426221"/>
            <a:ext cx="2634615" cy="2510790"/>
          </a:xfrm>
          <a:prstGeom prst="rect">
            <a:avLst/>
          </a:prstGeom>
          <a:noFill/>
          <a:ln>
            <a:noFill/>
          </a:ln>
          <a:extLst>
            <a:ext uri="{53640926-AAD7-44D8-BBD7-CCE9431645EC}">
              <a14:shadowObscured xmlns:a14="http://schemas.microsoft.com/office/drawing/2010/main"/>
            </a:ext>
          </a:extLst>
        </p:spPr>
      </p:pic>
      <p:sp>
        <p:nvSpPr>
          <p:cNvPr id="5" name="Title 1"/>
          <p:cNvSpPr txBox="1">
            <a:spLocks/>
          </p:cNvSpPr>
          <p:nvPr/>
        </p:nvSpPr>
        <p:spPr>
          <a:xfrm>
            <a:off x="1981200" y="152400"/>
            <a:ext cx="8229600" cy="487362"/>
          </a:xfrm>
          <a:prstGeom prst="rect">
            <a:avLst/>
          </a:prstGeom>
        </p:spPr>
        <p:txBody>
          <a:bodyP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MEASUREMENT OF UNEVENNESS OF FRACTURED </a:t>
            </a:r>
            <a:r>
              <a:rPr lang="en-US" b="1" dirty="0" smtClean="0"/>
              <a:t>FACES</a:t>
            </a:r>
            <a:endParaRPr lang="en-US" b="1" dirty="0"/>
          </a:p>
        </p:txBody>
      </p:sp>
    </p:spTree>
    <p:extLst>
      <p:ext uri="{BB962C8B-B14F-4D97-AF65-F5344CB8AC3E}">
        <p14:creationId xmlns:p14="http://schemas.microsoft.com/office/powerpoint/2010/main" val="880093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152" y="10017"/>
            <a:ext cx="8229600" cy="457200"/>
          </a:xfrm>
        </p:spPr>
        <p:txBody>
          <a:bodyPr>
            <a:normAutofit fontScale="90000"/>
          </a:bodyPr>
          <a:lstStyle/>
          <a:p>
            <a:r>
              <a:rPr lang="en-US" b="1" dirty="0" smtClean="0"/>
              <a:t>Aggregate Avoidance Index Invention</a:t>
            </a:r>
            <a:endParaRPr lang="en-US" b="1"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609601"/>
            <a:ext cx="5562600" cy="3758343"/>
          </a:xfrm>
          <a:prstGeom prst="rect">
            <a:avLst/>
          </a:prstGeom>
          <a:noFill/>
          <a:ln>
            <a:noFill/>
          </a:ln>
        </p:spPr>
      </p:pic>
      <p:pic>
        <p:nvPicPr>
          <p:cNvPr id="5"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4340" y="1143001"/>
            <a:ext cx="2886715" cy="2514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6" name="Rectangle 5"/>
              <p:cNvSpPr/>
              <p:nvPr/>
            </p:nvSpPr>
            <p:spPr>
              <a:xfrm>
                <a:off x="2523836" y="4419601"/>
                <a:ext cx="8001000" cy="66550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atin typeface="Cambria Math"/>
                        </a:rPr>
                        <m:t>Aggregate</m:t>
                      </m:r>
                      <m:r>
                        <a:rPr lang="en-US">
                          <a:latin typeface="Cambria Math"/>
                        </a:rPr>
                        <m:t> </m:t>
                      </m:r>
                      <m:r>
                        <m:rPr>
                          <m:sty m:val="p"/>
                        </m:rPr>
                        <a:rPr lang="en-US">
                          <a:latin typeface="Cambria Math"/>
                        </a:rPr>
                        <m:t>avioidance</m:t>
                      </m:r>
                      <m:r>
                        <a:rPr lang="en-US">
                          <a:latin typeface="Cambria Math"/>
                        </a:rPr>
                        <m:t> </m:t>
                      </m:r>
                      <m:r>
                        <m:rPr>
                          <m:sty m:val="p"/>
                        </m:rPr>
                        <a:rPr lang="en-US">
                          <a:latin typeface="Cambria Math"/>
                        </a:rPr>
                        <m:t>index</m:t>
                      </m:r>
                      <m:r>
                        <a:rPr lang="en-US">
                          <a:latin typeface="Cambria Math"/>
                        </a:rPr>
                        <m:t> (</m:t>
                      </m:r>
                      <m:r>
                        <m:rPr>
                          <m:sty m:val="p"/>
                        </m:rPr>
                        <a:rPr lang="en-US">
                          <a:latin typeface="Cambria Math"/>
                        </a:rPr>
                        <m:t>AAI</m:t>
                      </m:r>
                      <m:r>
                        <a:rPr lang="en-US">
                          <a:latin typeface="Cambria Math"/>
                        </a:rPr>
                        <m:t>)= </m:t>
                      </m:r>
                      <m:f>
                        <m:fPr>
                          <m:ctrlPr>
                            <a:rPr lang="en-US" i="1">
                              <a:latin typeface="Cambria Math"/>
                            </a:rPr>
                          </m:ctrlPr>
                        </m:fPr>
                        <m:num>
                          <m:r>
                            <a:rPr lang="en-US">
                              <a:latin typeface="Cambria Math"/>
                            </a:rPr>
                            <m:t>  </m:t>
                          </m:r>
                          <m:r>
                            <m:rPr>
                              <m:sty m:val="p"/>
                            </m:rPr>
                            <a:rPr lang="en-US">
                              <a:latin typeface="Cambria Math"/>
                            </a:rPr>
                            <m:t>length</m:t>
                          </m:r>
                          <m:r>
                            <a:rPr lang="en-US">
                              <a:latin typeface="Cambria Math"/>
                            </a:rPr>
                            <m:t> </m:t>
                          </m:r>
                          <m:r>
                            <m:rPr>
                              <m:sty m:val="p"/>
                            </m:rPr>
                            <a:rPr lang="en-US">
                              <a:latin typeface="Cambria Math"/>
                            </a:rPr>
                            <m:t>of</m:t>
                          </m:r>
                          <m:r>
                            <a:rPr lang="en-US">
                              <a:latin typeface="Cambria Math"/>
                            </a:rPr>
                            <m:t>  </m:t>
                          </m:r>
                          <m:r>
                            <m:rPr>
                              <m:sty m:val="p"/>
                            </m:rPr>
                            <a:rPr lang="en-US">
                              <a:latin typeface="Cambria Math"/>
                            </a:rPr>
                            <m:t>fracture</m:t>
                          </m:r>
                          <m:r>
                            <a:rPr lang="en-US">
                              <a:latin typeface="Cambria Math"/>
                            </a:rPr>
                            <m:t> </m:t>
                          </m:r>
                          <m:r>
                            <m:rPr>
                              <m:sty m:val="p"/>
                            </m:rPr>
                            <a:rPr lang="en-US">
                              <a:latin typeface="Cambria Math"/>
                            </a:rPr>
                            <m:t>line</m:t>
                          </m:r>
                        </m:num>
                        <m:den>
                          <m:r>
                            <m:rPr>
                              <m:sty m:val="p"/>
                            </m:rPr>
                            <a:rPr lang="en-US">
                              <a:latin typeface="Cambria Math"/>
                            </a:rPr>
                            <m:t>absolute</m:t>
                          </m:r>
                          <m:r>
                            <a:rPr lang="en-US">
                              <a:latin typeface="Cambria Math"/>
                            </a:rPr>
                            <m:t> </m:t>
                          </m:r>
                          <m:r>
                            <m:rPr>
                              <m:sty m:val="p"/>
                            </m:rPr>
                            <a:rPr lang="en-US">
                              <a:latin typeface="Cambria Math"/>
                            </a:rPr>
                            <m:t>displacement</m:t>
                          </m:r>
                          <m:r>
                            <a:rPr lang="en-US">
                              <a:latin typeface="Cambria Math"/>
                            </a:rPr>
                            <m:t> </m:t>
                          </m:r>
                        </m:den>
                      </m:f>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999836" y="4419600"/>
                <a:ext cx="8001000" cy="665503"/>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752600" y="5103576"/>
                <a:ext cx="8915400" cy="854658"/>
              </a:xfrm>
              <a:prstGeom prst="rect">
                <a:avLst/>
              </a:prstGeom>
            </p:spPr>
            <p:txBody>
              <a:bodyPr wrap="square">
                <a:spAutoFit/>
              </a:bodyPr>
              <a:lstStyle/>
              <a:p>
                <a:r>
                  <a:rPr lang="en-US" dirty="0"/>
                  <a:t>Length of element ds = </a:t>
                </a:r>
                <a14:m>
                  <m:oMath xmlns:m="http://schemas.openxmlformats.org/officeDocument/2006/math">
                    <m:rad>
                      <m:radPr>
                        <m:degHide m:val="on"/>
                        <m:ctrlPr>
                          <a:rPr lang="en-US" i="1">
                            <a:latin typeface="Cambria Math"/>
                          </a:rPr>
                        </m:ctrlPr>
                      </m:radPr>
                      <m:deg/>
                      <m:e>
                        <m:sSup>
                          <m:sSupPr>
                            <m:ctrlPr>
                              <a:rPr lang="en-US" i="1">
                                <a:latin typeface="Cambria Math"/>
                              </a:rPr>
                            </m:ctrlPr>
                          </m:sSupPr>
                          <m:e>
                            <m:d>
                              <m:dPr>
                                <m:ctrlPr>
                                  <a:rPr lang="en-US" i="1">
                                    <a:latin typeface="Cambria Math"/>
                                  </a:rPr>
                                </m:ctrlPr>
                              </m:dPr>
                              <m:e>
                                <m:r>
                                  <a:rPr lang="en-US" i="1">
                                    <a:latin typeface="Cambria Math"/>
                                  </a:rPr>
                                  <m:t>𝜕</m:t>
                                </m:r>
                                <m:r>
                                  <a:rPr lang="en-US" i="1">
                                    <a:latin typeface="Cambria Math"/>
                                  </a:rPr>
                                  <m:t>𝑥</m:t>
                                </m:r>
                              </m:e>
                            </m:d>
                          </m:e>
                          <m:sup>
                            <m:r>
                              <a:rPr lang="en-US" i="1">
                                <a:latin typeface="Cambria Math"/>
                              </a:rPr>
                              <m:t>2</m:t>
                            </m:r>
                          </m:sup>
                        </m:sSup>
                        <m:r>
                          <a:rPr lang="en-US" i="1">
                            <a:latin typeface="Cambria Math"/>
                          </a:rPr>
                          <m:t>+</m:t>
                        </m:r>
                        <m:sSup>
                          <m:sSupPr>
                            <m:ctrlPr>
                              <a:rPr lang="en-US" i="1">
                                <a:latin typeface="Cambria Math"/>
                              </a:rPr>
                            </m:ctrlPr>
                          </m:sSupPr>
                          <m:e>
                            <m:d>
                              <m:dPr>
                                <m:ctrlPr>
                                  <a:rPr lang="en-US" i="1">
                                    <a:latin typeface="Cambria Math"/>
                                  </a:rPr>
                                </m:ctrlPr>
                              </m:dPr>
                              <m:e>
                                <m:r>
                                  <a:rPr lang="en-US" i="1">
                                    <a:latin typeface="Cambria Math"/>
                                  </a:rPr>
                                  <m:t>𝜕</m:t>
                                </m:r>
                                <m:r>
                                  <a:rPr lang="en-US" i="1">
                                    <a:latin typeface="Cambria Math"/>
                                  </a:rPr>
                                  <m:t>𝑦</m:t>
                                </m:r>
                              </m:e>
                            </m:d>
                          </m:e>
                          <m:sup>
                            <m:r>
                              <a:rPr lang="en-US" i="1">
                                <a:latin typeface="Cambria Math"/>
                              </a:rPr>
                              <m:t>2</m:t>
                            </m:r>
                          </m:sup>
                        </m:sSup>
                      </m:e>
                    </m:rad>
                  </m:oMath>
                </a14:m>
                <a:r>
                  <a:rPr lang="en-US" dirty="0"/>
                  <a:t> </a:t>
                </a:r>
                <a14:m>
                  <m:oMath xmlns:m="http://schemas.openxmlformats.org/officeDocument/2006/math">
                    <m:sSup>
                      <m:sSupPr>
                        <m:ctrlPr>
                          <a:rPr lang="en-US" i="1">
                            <a:latin typeface="Cambria Math"/>
                          </a:rPr>
                        </m:ctrlPr>
                      </m:sSupPr>
                      <m:e>
                        <m:r>
                          <a:rPr lang="en-US" i="1">
                            <a:latin typeface="Cambria Math"/>
                          </a:rPr>
                          <m:t>=</m:t>
                        </m:r>
                        <m:d>
                          <m:dPr>
                            <m:ctrlPr>
                              <a:rPr lang="en-US" i="1">
                                <a:latin typeface="Cambria Math"/>
                              </a:rPr>
                            </m:ctrlPr>
                          </m:dPr>
                          <m:e>
                            <m:sSup>
                              <m:sSupPr>
                                <m:ctrlPr>
                                  <a:rPr lang="en-US" i="1">
                                    <a:latin typeface="Cambria Math"/>
                                  </a:rPr>
                                </m:ctrlPr>
                              </m:sSupPr>
                              <m:e>
                                <m:d>
                                  <m:dPr>
                                    <m:ctrlPr>
                                      <a:rPr lang="en-US" i="1">
                                        <a:latin typeface="Cambria Math"/>
                                      </a:rPr>
                                    </m:ctrlPr>
                                  </m:dPr>
                                  <m:e>
                                    <m:r>
                                      <a:rPr lang="en-US" i="1">
                                        <a:latin typeface="Cambria Math"/>
                                      </a:rPr>
                                      <m:t>𝜕</m:t>
                                    </m:r>
                                    <m:r>
                                      <a:rPr lang="en-US" i="1">
                                        <a:latin typeface="Cambria Math"/>
                                      </a:rPr>
                                      <m:t>𝑥</m:t>
                                    </m:r>
                                  </m:e>
                                </m:d>
                              </m:e>
                              <m:sup>
                                <m:r>
                                  <a:rPr lang="en-US" i="1">
                                    <a:latin typeface="Cambria Math"/>
                                  </a:rPr>
                                  <m:t>2</m:t>
                                </m:r>
                              </m:sup>
                            </m:sSup>
                            <m:d>
                              <m:dPr>
                                <m:ctrlPr>
                                  <a:rPr lang="en-US" i="1">
                                    <a:latin typeface="Cambria Math"/>
                                  </a:rPr>
                                </m:ctrlPr>
                              </m:dPr>
                              <m:e>
                                <m:r>
                                  <a:rPr lang="en-US" i="1">
                                    <a:latin typeface="Cambria Math"/>
                                  </a:rPr>
                                  <m:t>1+</m:t>
                                </m:r>
                                <m:sSup>
                                  <m:sSupPr>
                                    <m:ctrlPr>
                                      <a:rPr lang="en-US" i="1">
                                        <a:latin typeface="Cambria Math"/>
                                      </a:rPr>
                                    </m:ctrlPr>
                                  </m:sSupPr>
                                  <m:e>
                                    <m:d>
                                      <m:dPr>
                                        <m:ctrlPr>
                                          <a:rPr lang="en-US" i="1">
                                            <a:latin typeface="Cambria Math"/>
                                          </a:rPr>
                                        </m:ctrlPr>
                                      </m:dPr>
                                      <m:e>
                                        <m:f>
                                          <m:fPr>
                                            <m:ctrlPr>
                                              <a:rPr lang="en-US" i="1">
                                                <a:latin typeface="Cambria Math"/>
                                              </a:rPr>
                                            </m:ctrlPr>
                                          </m:fPr>
                                          <m:num>
                                            <m:r>
                                              <a:rPr lang="en-US" i="1">
                                                <a:latin typeface="Cambria Math"/>
                                              </a:rPr>
                                              <m:t>𝜕</m:t>
                                            </m:r>
                                            <m:r>
                                              <a:rPr lang="en-US" i="1">
                                                <a:latin typeface="Cambria Math"/>
                                              </a:rPr>
                                              <m:t>𝑦</m:t>
                                            </m:r>
                                          </m:num>
                                          <m:den>
                                            <m:r>
                                              <a:rPr lang="en-US" i="1">
                                                <a:latin typeface="Cambria Math"/>
                                              </a:rPr>
                                              <m:t>𝜕</m:t>
                                            </m:r>
                                            <m:r>
                                              <a:rPr lang="en-US" i="1">
                                                <a:latin typeface="Cambria Math"/>
                                              </a:rPr>
                                              <m:t>𝑥</m:t>
                                            </m:r>
                                          </m:den>
                                        </m:f>
                                      </m:e>
                                    </m:d>
                                  </m:e>
                                  <m:sup>
                                    <m:r>
                                      <a:rPr lang="en-US" i="1">
                                        <a:latin typeface="Cambria Math"/>
                                      </a:rPr>
                                      <m:t>2</m:t>
                                    </m:r>
                                  </m:sup>
                                </m:sSup>
                              </m:e>
                            </m:d>
                          </m:e>
                        </m:d>
                      </m:e>
                      <m:sup>
                        <m:f>
                          <m:fPr>
                            <m:ctrlPr>
                              <a:rPr lang="en-US" i="1">
                                <a:latin typeface="Cambria Math"/>
                              </a:rPr>
                            </m:ctrlPr>
                          </m:fPr>
                          <m:num>
                            <m:r>
                              <a:rPr lang="en-US" i="1">
                                <a:latin typeface="Cambria Math"/>
                              </a:rPr>
                              <m:t>1</m:t>
                            </m:r>
                          </m:num>
                          <m:den>
                            <m:r>
                              <a:rPr lang="en-US" i="1">
                                <a:latin typeface="Cambria Math"/>
                              </a:rPr>
                              <m:t>2</m:t>
                            </m:r>
                          </m:den>
                        </m:f>
                      </m:sup>
                    </m:sSup>
                  </m:oMath>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228600" y="5103576"/>
                <a:ext cx="8915400" cy="854658"/>
              </a:xfrm>
              <a:prstGeom prst="rect">
                <a:avLst/>
              </a:prstGeom>
              <a:blipFill rotWithShape="1">
                <a:blip r:embed="rId5"/>
                <a:stretch>
                  <a:fillRect l="-6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600200" y="5879272"/>
                <a:ext cx="8610600" cy="98334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atin typeface="Cambria Math"/>
                        </a:rPr>
                        <m:t>AAI</m:t>
                      </m:r>
                      <m:r>
                        <a:rPr lang="en-US" i="1" cap="all">
                          <a:latin typeface="Cambria Math"/>
                        </a:rPr>
                        <m:t>=</m:t>
                      </m:r>
                      <m:r>
                        <a:rPr lang="en-US" i="1">
                          <a:latin typeface="Cambria Math"/>
                        </a:rPr>
                        <m:t> </m:t>
                      </m:r>
                      <m:f>
                        <m:fPr>
                          <m:ctrlPr>
                            <a:rPr lang="en-US" i="1">
                              <a:latin typeface="Cambria Math"/>
                            </a:rPr>
                          </m:ctrlPr>
                        </m:fPr>
                        <m:num>
                          <m:r>
                            <a:rPr lang="en-US" i="1">
                              <a:latin typeface="Cambria Math"/>
                            </a:rPr>
                            <m:t>1</m:t>
                          </m:r>
                        </m:num>
                        <m:den>
                          <m:r>
                            <a:rPr lang="en-US" i="1">
                              <a:latin typeface="Cambria Math"/>
                            </a:rPr>
                            <m:t>𝑏</m:t>
                          </m:r>
                          <m:r>
                            <a:rPr lang="en-US" i="1">
                              <a:latin typeface="Cambria Math"/>
                            </a:rPr>
                            <m:t>−</m:t>
                          </m:r>
                          <m:r>
                            <a:rPr lang="en-US" i="1">
                              <a:latin typeface="Cambria Math"/>
                            </a:rPr>
                            <m:t>𝑎</m:t>
                          </m:r>
                        </m:den>
                      </m:f>
                      <m:r>
                        <a:rPr lang="en-US" i="1">
                          <a:latin typeface="Cambria Math"/>
                        </a:rPr>
                        <m:t> </m:t>
                      </m:r>
                      <m:nary>
                        <m:naryPr>
                          <m:limLoc m:val="subSup"/>
                          <m:ctrlPr>
                            <a:rPr lang="en-US" i="1">
                              <a:latin typeface="Cambria Math"/>
                            </a:rPr>
                          </m:ctrlPr>
                        </m:naryPr>
                        <m:sub>
                          <m:r>
                            <a:rPr lang="en-US" i="1">
                              <a:latin typeface="Cambria Math"/>
                            </a:rPr>
                            <m:t>𝑎</m:t>
                          </m:r>
                        </m:sub>
                        <m:sup>
                          <m:r>
                            <a:rPr lang="en-US" i="1">
                              <a:latin typeface="Cambria Math"/>
                            </a:rPr>
                            <m:t>𝑏</m:t>
                          </m:r>
                        </m:sup>
                        <m:e>
                          <m:sSup>
                            <m:sSupPr>
                              <m:ctrlPr>
                                <a:rPr lang="en-US" i="1">
                                  <a:latin typeface="Cambria Math"/>
                                </a:rPr>
                              </m:ctrlPr>
                            </m:sSupPr>
                            <m:e>
                              <m:r>
                                <a:rPr lang="en-US" i="1">
                                  <a:latin typeface="Cambria Math"/>
                                </a:rPr>
                                <m:t>    </m:t>
                              </m:r>
                              <m:d>
                                <m:dPr>
                                  <m:ctrlPr>
                                    <a:rPr lang="en-US" i="1">
                                      <a:latin typeface="Cambria Math"/>
                                    </a:rPr>
                                  </m:ctrlPr>
                                </m:dPr>
                                <m:e>
                                  <m:r>
                                    <a:rPr lang="en-US" i="1">
                                      <a:latin typeface="Cambria Math"/>
                                    </a:rPr>
                                    <m:t>(1+</m:t>
                                  </m:r>
                                  <m:sSup>
                                    <m:sSupPr>
                                      <m:ctrlPr>
                                        <a:rPr lang="en-US" i="1">
                                          <a:latin typeface="Cambria Math"/>
                                        </a:rPr>
                                      </m:ctrlPr>
                                    </m:sSupPr>
                                    <m:e>
                                      <m:d>
                                        <m:dPr>
                                          <m:ctrlPr>
                                            <a:rPr lang="en-US" i="1">
                                              <a:latin typeface="Cambria Math"/>
                                            </a:rPr>
                                          </m:ctrlPr>
                                        </m:dPr>
                                        <m:e>
                                          <m:f>
                                            <m:fPr>
                                              <m:ctrlPr>
                                                <a:rPr lang="en-US" i="1">
                                                  <a:latin typeface="Cambria Math"/>
                                                </a:rPr>
                                              </m:ctrlPr>
                                            </m:fPr>
                                            <m:num>
                                              <m:r>
                                                <a:rPr lang="en-US" i="1">
                                                  <a:latin typeface="Cambria Math"/>
                                                </a:rPr>
                                                <m:t>𝜕</m:t>
                                              </m:r>
                                              <m:r>
                                                <a:rPr lang="en-US" i="1">
                                                  <a:latin typeface="Cambria Math"/>
                                                </a:rPr>
                                                <m:t>𝑦</m:t>
                                              </m:r>
                                            </m:num>
                                            <m:den>
                                              <m:r>
                                                <a:rPr lang="en-US" i="1">
                                                  <a:latin typeface="Cambria Math"/>
                                                </a:rPr>
                                                <m:t>𝜕</m:t>
                                              </m:r>
                                              <m:r>
                                                <a:rPr lang="en-US" i="1">
                                                  <a:latin typeface="Cambria Math"/>
                                                </a:rPr>
                                                <m:t>𝑥</m:t>
                                              </m:r>
                                            </m:den>
                                          </m:f>
                                        </m:e>
                                      </m:d>
                                    </m:e>
                                    <m:sup>
                                      <m:r>
                                        <a:rPr lang="en-US" i="1">
                                          <a:latin typeface="Cambria Math"/>
                                        </a:rPr>
                                        <m:t>2</m:t>
                                      </m:r>
                                    </m:sup>
                                  </m:sSup>
                                </m:e>
                              </m:d>
                            </m:e>
                            <m:sup>
                              <m:f>
                                <m:fPr>
                                  <m:ctrlPr>
                                    <a:rPr lang="en-US" i="1">
                                      <a:latin typeface="Cambria Math"/>
                                    </a:rPr>
                                  </m:ctrlPr>
                                </m:fPr>
                                <m:num>
                                  <m:r>
                                    <a:rPr lang="en-US" i="1">
                                      <a:latin typeface="Cambria Math"/>
                                    </a:rPr>
                                    <m:t>1</m:t>
                                  </m:r>
                                </m:num>
                                <m:den>
                                  <m:r>
                                    <a:rPr lang="en-US" i="1">
                                      <a:latin typeface="Cambria Math"/>
                                    </a:rPr>
                                    <m:t>2</m:t>
                                  </m:r>
                                </m:den>
                              </m:f>
                            </m:sup>
                          </m:sSup>
                          <m:d>
                            <m:dPr>
                              <m:ctrlPr>
                                <a:rPr lang="en-US" i="1">
                                  <a:latin typeface="Cambria Math"/>
                                </a:rPr>
                              </m:ctrlPr>
                            </m:dPr>
                            <m:e>
                              <m:r>
                                <a:rPr lang="en-US" i="1">
                                  <a:latin typeface="Cambria Math"/>
                                </a:rPr>
                                <m:t>𝜕</m:t>
                              </m:r>
                              <m:r>
                                <a:rPr lang="en-US" i="1">
                                  <a:latin typeface="Cambria Math"/>
                                </a:rPr>
                                <m:t>𝑥</m:t>
                              </m:r>
                            </m:e>
                          </m:d>
                        </m:e>
                      </m:nary>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76200" y="5879272"/>
                <a:ext cx="8610600" cy="983346"/>
              </a:xfrm>
              <a:prstGeom prst="rect">
                <a:avLst/>
              </a:prstGeom>
              <a:blipFill rotWithShape="1">
                <a:blip r:embed="rId6"/>
                <a:stretch>
                  <a:fillRect/>
                </a:stretch>
              </a:blipFill>
            </p:spPr>
            <p:txBody>
              <a:bodyPr/>
              <a:lstStyle/>
              <a:p>
                <a:r>
                  <a:rPr lang="en-US">
                    <a:noFill/>
                  </a:rPr>
                  <a:t> </a:t>
                </a:r>
              </a:p>
            </p:txBody>
          </p:sp>
        </mc:Fallback>
      </mc:AlternateContent>
      <p:cxnSp>
        <p:nvCxnSpPr>
          <p:cNvPr id="10" name="Straight Arrow Connector 9"/>
          <p:cNvCxnSpPr/>
          <p:nvPr/>
        </p:nvCxnSpPr>
        <p:spPr>
          <a:xfrm>
            <a:off x="3962400" y="1905000"/>
            <a:ext cx="838200" cy="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6899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940" y="105519"/>
            <a:ext cx="10515600" cy="323807"/>
          </a:xfrm>
        </p:spPr>
        <p:txBody>
          <a:bodyPr>
            <a:noAutofit/>
          </a:bodyPr>
          <a:lstStyle/>
          <a:p>
            <a:r>
              <a:rPr lang="en-US" sz="3200" b="1" dirty="0" smtClean="0"/>
              <a:t>GIGA-TEXTURE WARP &amp; CURL IN SUBGRADE DRAG</a:t>
            </a:r>
            <a:endParaRPr lang="en-US" sz="3200" b="1" dirty="0"/>
          </a:p>
        </p:txBody>
      </p:sp>
      <p:sp>
        <p:nvSpPr>
          <p:cNvPr id="3" name="Content Placeholder 2"/>
          <p:cNvSpPr>
            <a:spLocks noGrp="1"/>
          </p:cNvSpPr>
          <p:nvPr>
            <p:ph idx="1"/>
          </p:nvPr>
        </p:nvSpPr>
        <p:spPr>
          <a:xfrm>
            <a:off x="-1" y="2459656"/>
            <a:ext cx="12050973" cy="4993329"/>
          </a:xfrm>
        </p:spPr>
        <p:txBody>
          <a:bodyPr>
            <a:normAutofit/>
          </a:bodyPr>
          <a:lstStyle/>
          <a:p>
            <a:pPr marL="0" lvl="0" indent="0" eaLnBrk="0" fontAlgn="base" hangingPunct="0">
              <a:spcBef>
                <a:spcPct val="0"/>
              </a:spcBef>
              <a:spcAft>
                <a:spcPct val="0"/>
              </a:spcAft>
              <a:buNone/>
            </a:pPr>
            <a:r>
              <a:rPr lang="en-US" altLang="en-US"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R= t/ αΔT </a:t>
            </a:r>
          </a:p>
          <a:p>
            <a:pPr marL="0" lvl="0" indent="0" eaLnBrk="0" fontAlgn="base" hangingPunct="0">
              <a:spcBef>
                <a:spcPct val="0"/>
              </a:spcBef>
              <a:spcAft>
                <a:spcPct val="0"/>
              </a:spcAft>
              <a:buNone/>
            </a:pPr>
            <a:r>
              <a:rPr lang="en-US" altLang="en-US" dirty="0" smtClean="0">
                <a:latin typeface="Times New Roman" panose="02020603050405020304" pitchFamily="18" charset="0"/>
                <a:ea typeface="Calibri" panose="020F0502020204030204" pitchFamily="34" charset="0"/>
                <a:cs typeface="Times New Roman" panose="02020603050405020304" pitchFamily="18" charset="0"/>
              </a:rPr>
              <a:t>From </a:t>
            </a:r>
            <a:r>
              <a:rPr lang="en-US" altLang="en-US" dirty="0">
                <a:latin typeface="Times New Roman" panose="02020603050405020304" pitchFamily="18" charset="0"/>
                <a:ea typeface="Calibri" panose="020F0502020204030204" pitchFamily="34" charset="0"/>
                <a:cs typeface="Times New Roman" panose="02020603050405020304" pitchFamily="18" charset="0"/>
              </a:rPr>
              <a:t>properties of circles (X/2)</a:t>
            </a:r>
            <a:r>
              <a:rPr lang="en-US" altLang="en-US" baseline="30000" dirty="0">
                <a:latin typeface="Times New Roman" panose="02020603050405020304" pitchFamily="18" charset="0"/>
                <a:ea typeface="Calibri" panose="020F0502020204030204" pitchFamily="34" charset="0"/>
                <a:cs typeface="Times New Roman" panose="02020603050405020304" pitchFamily="18" charset="0"/>
              </a:rPr>
              <a:t>2 </a:t>
            </a:r>
            <a:r>
              <a:rPr lang="en-US" altLang="en-US"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dirty="0" err="1">
                <a:latin typeface="Times New Roman" panose="02020603050405020304" pitchFamily="18" charset="0"/>
                <a:ea typeface="Calibri" panose="020F0502020204030204" pitchFamily="34" charset="0"/>
                <a:cs typeface="Times New Roman" panose="02020603050405020304" pitchFamily="18" charset="0"/>
              </a:rPr>
              <a:t>2R</a:t>
            </a:r>
            <a:r>
              <a:rPr lang="en-US" altLang="en-US" dirty="0">
                <a:latin typeface="Times New Roman" panose="02020603050405020304" pitchFamily="18" charset="0"/>
                <a:ea typeface="Calibri" panose="020F0502020204030204" pitchFamily="34" charset="0"/>
                <a:cs typeface="Times New Roman" panose="02020603050405020304" pitchFamily="18" charset="0"/>
              </a:rPr>
              <a:t>-C) C </a:t>
            </a:r>
          </a:p>
          <a:p>
            <a:pPr marL="0" lvl="0" indent="0" eaLnBrk="0" fontAlgn="base" hangingPunct="0">
              <a:lnSpc>
                <a:spcPct val="100000"/>
              </a:lnSpc>
              <a:spcBef>
                <a:spcPct val="0"/>
              </a:spcBef>
              <a:spcAft>
                <a:spcPct val="0"/>
              </a:spcAft>
              <a:buNone/>
            </a:pPr>
            <a:r>
              <a:rPr lang="en-US" altLang="en-US" sz="3200" dirty="0">
                <a:latin typeface="Times New Roman" panose="02020603050405020304" pitchFamily="18" charset="0"/>
                <a:ea typeface="Calibri" panose="020F0502020204030204" pitchFamily="34" charset="0"/>
                <a:cs typeface="Times New Roman" panose="02020603050405020304" pitchFamily="18" charset="0"/>
              </a:rPr>
              <a:t>Neglecting small terms    X</a:t>
            </a:r>
            <a:r>
              <a:rPr lang="en-US" altLang="en-US" sz="3200" baseline="30000" dirty="0">
                <a:latin typeface="Times New Roman" panose="02020603050405020304" pitchFamily="18" charset="0"/>
                <a:ea typeface="Calibri" panose="020F0502020204030204" pitchFamily="34" charset="0"/>
                <a:cs typeface="Times New Roman" panose="02020603050405020304" pitchFamily="18" charset="0"/>
              </a:rPr>
              <a:t>2 =</a:t>
            </a:r>
            <a:r>
              <a:rPr lang="en-US" altLang="en-US" sz="3200" dirty="0" err="1">
                <a:latin typeface="Times New Roman" panose="02020603050405020304" pitchFamily="18" charset="0"/>
                <a:ea typeface="Calibri" panose="020F0502020204030204" pitchFamily="34" charset="0"/>
                <a:cs typeface="Times New Roman" panose="02020603050405020304" pitchFamily="18" charset="0"/>
              </a:rPr>
              <a:t>2RC</a:t>
            </a:r>
            <a:r>
              <a:rPr lang="en-US" altLang="en-US" sz="3200" dirty="0">
                <a:latin typeface="Times New Roman" panose="02020603050405020304" pitchFamily="18" charset="0"/>
                <a:ea typeface="Calibri" panose="020F0502020204030204" pitchFamily="34" charset="0"/>
                <a:cs typeface="Times New Roman" panose="02020603050405020304" pitchFamily="18" charset="0"/>
              </a:rPr>
              <a:t> whence C = X</a:t>
            </a:r>
            <a:r>
              <a:rPr lang="en-US" altLang="en-US" sz="3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altLang="en-US" sz="3200" dirty="0">
                <a:latin typeface="Times New Roman" panose="02020603050405020304" pitchFamily="18" charset="0"/>
                <a:ea typeface="Calibri" panose="020F0502020204030204" pitchFamily="34" charset="0"/>
                <a:cs typeface="Times New Roman" panose="02020603050405020304" pitchFamily="18" charset="0"/>
              </a:rPr>
              <a:t>/</a:t>
            </a:r>
            <a:r>
              <a:rPr lang="en-US" altLang="en-US" sz="3200" dirty="0" err="1">
                <a:latin typeface="Times New Roman" panose="02020603050405020304" pitchFamily="18" charset="0"/>
                <a:ea typeface="Calibri" panose="020F0502020204030204" pitchFamily="34" charset="0"/>
                <a:cs typeface="Times New Roman" panose="02020603050405020304" pitchFamily="18" charset="0"/>
              </a:rPr>
              <a:t>8R</a:t>
            </a:r>
            <a:r>
              <a:rPr lang="en-US" altLang="en-US" sz="3200" dirty="0">
                <a:latin typeface="Times New Roman" panose="02020603050405020304" pitchFamily="18" charset="0"/>
                <a:ea typeface="Calibri" panose="020F0502020204030204" pitchFamily="34" charset="0"/>
                <a:cs typeface="Times New Roman" panose="02020603050405020304" pitchFamily="18" charset="0"/>
              </a:rPr>
              <a:t>) </a:t>
            </a:r>
          </a:p>
          <a:p>
            <a:pPr marL="0" lvl="0" indent="0" eaLnBrk="0" fontAlgn="base" hangingPunct="0">
              <a:lnSpc>
                <a:spcPct val="100000"/>
              </a:lnSpc>
              <a:spcBef>
                <a:spcPct val="0"/>
              </a:spcBef>
              <a:spcAft>
                <a:spcPct val="0"/>
              </a:spcAft>
              <a:buNone/>
            </a:pPr>
            <a:r>
              <a:rPr lang="en-US" altLang="en-US" sz="3200" dirty="0" smtClean="0">
                <a:latin typeface="Times New Roman" panose="02020603050405020304" pitchFamily="18" charset="0"/>
                <a:ea typeface="Calibri" panose="020F0502020204030204" pitchFamily="34" charset="0"/>
                <a:cs typeface="Times New Roman" panose="02020603050405020304" pitchFamily="18" charset="0"/>
              </a:rPr>
              <a:t>                                       C </a:t>
            </a:r>
            <a:r>
              <a:rPr lang="en-US" alt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i="1" dirty="0">
                <a:latin typeface="Cambria Math" panose="02040503050406030204" pitchFamily="18" charset="0"/>
                <a:ea typeface="Calibri" panose="020F0502020204030204" pitchFamily="34" charset="0"/>
                <a:cs typeface="Times New Roman" panose="02020603050405020304" pitchFamily="18" charset="0"/>
              </a:rPr>
              <a:t>α</a:t>
            </a:r>
            <a:r>
              <a:rPr lang="en-US" altLang="en-US" sz="3200" i="1" dirty="0" err="1">
                <a:latin typeface="Cambria Math" panose="02040503050406030204" pitchFamily="18" charset="0"/>
                <a:ea typeface="Calibri" panose="020F0502020204030204" pitchFamily="34" charset="0"/>
                <a:cs typeface="Times New Roman" panose="02020603050405020304" pitchFamily="18" charset="0"/>
              </a:rPr>
              <a:t>ΔT</a:t>
            </a:r>
            <a:r>
              <a:rPr lang="en-US" altLang="en-US" sz="3200" i="1" dirty="0">
                <a:latin typeface="Cambria Math" panose="02040503050406030204" pitchFamily="18" charset="0"/>
                <a:ea typeface="Calibri" panose="020F0502020204030204" pitchFamily="34" charset="0"/>
                <a:cs typeface="Times New Roman" panose="02020603050405020304" pitchFamily="18" charset="0"/>
              </a:rPr>
              <a:t> X</a:t>
            </a:r>
            <a:r>
              <a:rPr lang="en-US" altLang="en-US" sz="3200" i="1" baseline="30000" dirty="0">
                <a:latin typeface="Cambria Math" panose="02040503050406030204" pitchFamily="18" charset="0"/>
                <a:ea typeface="Calibri" panose="020F0502020204030204" pitchFamily="34" charset="0"/>
                <a:cs typeface="Times New Roman" panose="02020603050405020304" pitchFamily="18" charset="0"/>
              </a:rPr>
              <a:t>2</a:t>
            </a:r>
            <a:r>
              <a:rPr lang="en-US" altLang="en-US" sz="3200" i="1" dirty="0">
                <a:latin typeface="Cambria Math" panose="02040503050406030204" pitchFamily="18" charset="0"/>
                <a:ea typeface="Calibri" panose="020F0502020204030204" pitchFamily="34" charset="0"/>
                <a:cs typeface="Times New Roman" panose="02020603050405020304" pitchFamily="18" charset="0"/>
              </a:rPr>
              <a:t>/</a:t>
            </a:r>
            <a:r>
              <a:rPr lang="en-US" altLang="en-US" sz="3200" i="1" dirty="0" err="1">
                <a:latin typeface="Cambria Math" panose="02040503050406030204" pitchFamily="18" charset="0"/>
                <a:ea typeface="Calibri" panose="020F0502020204030204" pitchFamily="34" charset="0"/>
                <a:cs typeface="Times New Roman" panose="02020603050405020304" pitchFamily="18" charset="0"/>
              </a:rPr>
              <a:t>8t</a:t>
            </a:r>
            <a:r>
              <a:rPr lang="en-US" altLang="en-US" sz="3200" baseline="30000" dirty="0">
                <a:latin typeface="Times New Roman" panose="02020603050405020304" pitchFamily="18" charset="0"/>
                <a:ea typeface="Calibri" panose="020F0502020204030204" pitchFamily="34" charset="0"/>
                <a:cs typeface="Times New Roman" panose="02020603050405020304" pitchFamily="18" charset="0"/>
              </a:rPr>
              <a:t>           </a:t>
            </a:r>
            <a:endParaRPr lang="en-US" altLang="en-US" sz="3200" dirty="0">
              <a:latin typeface="Times New Roman" panose="02020603050405020304" pitchFamily="18" charset="0"/>
              <a:ea typeface="Calibri" panose="020F0502020204030204" pitchFamily="34" charset="0"/>
              <a:cs typeface="Times New Roman" panose="02020603050405020304" pitchFamily="18" charset="0"/>
            </a:endParaRPr>
          </a:p>
          <a:p>
            <a:pPr marL="0" lvl="0" indent="0" eaLnBrk="0" fontAlgn="base" hangingPunct="0">
              <a:lnSpc>
                <a:spcPct val="100000"/>
              </a:lnSpc>
              <a:spcBef>
                <a:spcPct val="0"/>
              </a:spcBef>
              <a:spcAft>
                <a:spcPct val="0"/>
              </a:spcAft>
              <a:buNone/>
            </a:pPr>
            <a:r>
              <a:rPr lang="en-US" altLang="en-US" sz="3200" dirty="0" smtClean="0">
                <a:latin typeface="Times New Roman" panose="02020603050405020304" pitchFamily="18" charset="0"/>
                <a:ea typeface="Calibri" panose="020F0502020204030204" pitchFamily="34" charset="0"/>
                <a:cs typeface="Times New Roman" panose="02020603050405020304" pitchFamily="18" charset="0"/>
              </a:rPr>
              <a:t>In </a:t>
            </a:r>
            <a:r>
              <a:rPr lang="en-US" altLang="en-US" sz="3200" dirty="0">
                <a:latin typeface="Times New Roman" panose="02020603050405020304" pitchFamily="18" charset="0"/>
                <a:ea typeface="Calibri" panose="020F0502020204030204" pitchFamily="34" charset="0"/>
                <a:cs typeface="Times New Roman" panose="02020603050405020304" pitchFamily="18" charset="0"/>
              </a:rPr>
              <a:t>concrete pavements, there is an effective C which is calculated as the difference between </a:t>
            </a:r>
            <a:r>
              <a:rPr lang="en-US" altLang="en-US" sz="3200" dirty="0" smtClean="0">
                <a:latin typeface="Times New Roman" panose="02020603050405020304" pitchFamily="18" charset="0"/>
                <a:ea typeface="Calibri" panose="020F0502020204030204" pitchFamily="34" charset="0"/>
                <a:cs typeface="Times New Roman" panose="02020603050405020304" pitchFamily="18" charset="0"/>
              </a:rPr>
              <a:t>C </a:t>
            </a:r>
            <a:r>
              <a:rPr lang="en-US" altLang="en-US" sz="3200" dirty="0">
                <a:latin typeface="Times New Roman" panose="02020603050405020304" pitchFamily="18" charset="0"/>
                <a:ea typeface="Calibri" panose="020F0502020204030204" pitchFamily="34" charset="0"/>
                <a:cs typeface="Times New Roman" panose="02020603050405020304" pitchFamily="18" charset="0"/>
              </a:rPr>
              <a:t>and w where w is the drop induced in C due to subgrade drag when the base is </a:t>
            </a:r>
            <a:r>
              <a:rPr lang="en-US" altLang="en-US" sz="3200" dirty="0" smtClean="0">
                <a:latin typeface="Times New Roman" panose="02020603050405020304" pitchFamily="18" charset="0"/>
                <a:ea typeface="Calibri" panose="020F0502020204030204" pitchFamily="34" charset="0"/>
                <a:cs typeface="Times New Roman" panose="02020603050405020304" pitchFamily="18" charset="0"/>
              </a:rPr>
              <a:t>in </a:t>
            </a:r>
            <a:r>
              <a:rPr lang="en-US" altLang="en-US" sz="3200" dirty="0">
                <a:latin typeface="Times New Roman" panose="02020603050405020304" pitchFamily="18" charset="0"/>
                <a:ea typeface="Calibri" panose="020F0502020204030204" pitchFamily="34" charset="0"/>
                <a:cs typeface="Times New Roman" panose="02020603050405020304" pitchFamily="18" charset="0"/>
              </a:rPr>
              <a:t>continuous contact with the </a:t>
            </a:r>
            <a:r>
              <a:rPr lang="en-US" altLang="en-US" sz="3200" dirty="0" smtClean="0">
                <a:latin typeface="Times New Roman" panose="02020603050405020304" pitchFamily="18" charset="0"/>
                <a:ea typeface="Calibri" panose="020F0502020204030204" pitchFamily="34" charset="0"/>
                <a:cs typeface="Times New Roman" panose="02020603050405020304" pitchFamily="18" charset="0"/>
              </a:rPr>
              <a:t>pavement. This is the error in FWD measurements due to built in warp and curl. There is a current study on Interface friction to address C. </a:t>
            </a:r>
            <a:endParaRPr lang="en-US" dirty="0"/>
          </a:p>
        </p:txBody>
      </p:sp>
      <p:pic>
        <p:nvPicPr>
          <p:cNvPr id="2049" name="Picture 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9381" y="382088"/>
            <a:ext cx="4820850" cy="278124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382089"/>
            <a:ext cx="6734432" cy="1938992"/>
          </a:xfrm>
          <a:prstGeom prst="rect">
            <a:avLst/>
          </a:prstGeom>
          <a:solidFill>
            <a:schemeClr val="accent1">
              <a:lumMod val="20000"/>
              <a:lumOff val="80000"/>
            </a:schemeClr>
          </a:solidFill>
        </p:spPr>
        <p:txBody>
          <a:bodyPr wrap="square">
            <a:spAutoFit/>
          </a:bodyPr>
          <a:lstStyle/>
          <a:p>
            <a:r>
              <a:rPr lang="en-US" sz="2400" dirty="0"/>
              <a:t>It can be shown that for an unrestrained slab on a base, with a temperature difference ΔT through the thickness t, </a:t>
            </a:r>
            <a:r>
              <a:rPr lang="en-US" sz="2400" dirty="0" smtClean="0"/>
              <a:t>If </a:t>
            </a:r>
            <a:r>
              <a:rPr lang="en-US" sz="2400" dirty="0"/>
              <a:t>it is assumed that the </a:t>
            </a:r>
            <a:r>
              <a:rPr lang="en-US" sz="2400" dirty="0" smtClean="0"/>
              <a:t>pavement </a:t>
            </a:r>
            <a:r>
              <a:rPr lang="en-US" sz="2400" dirty="0"/>
              <a:t>is homogenous unrestrained by mechanical devices and isotropic, It can </a:t>
            </a:r>
            <a:r>
              <a:rPr lang="en-US" sz="2400" dirty="0" smtClean="0"/>
              <a:t>be  </a:t>
            </a:r>
            <a:r>
              <a:rPr lang="en-US" sz="2400" dirty="0"/>
              <a:t>shown from geometry that </a:t>
            </a:r>
            <a:endParaRPr lang="en-US" sz="2000" dirty="0"/>
          </a:p>
        </p:txBody>
      </p:sp>
    </p:spTree>
    <p:extLst>
      <p:ext uri="{BB962C8B-B14F-4D97-AF65-F5344CB8AC3E}">
        <p14:creationId xmlns:p14="http://schemas.microsoft.com/office/powerpoint/2010/main" val="5865562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768" y="91458"/>
            <a:ext cx="9630032" cy="639762"/>
          </a:xfrm>
        </p:spPr>
        <p:txBody>
          <a:bodyPr>
            <a:normAutofit fontScale="90000"/>
          </a:bodyPr>
          <a:lstStyle/>
          <a:p>
            <a:r>
              <a:rPr lang="en-US" b="1" dirty="0" smtClean="0"/>
              <a:t>Miscellaneous Technologies Giga Texture</a:t>
            </a:r>
            <a:endParaRPr lang="en-US" b="1" dirty="0"/>
          </a:p>
        </p:txBody>
      </p:sp>
      <p:sp>
        <p:nvSpPr>
          <p:cNvPr id="3" name="Text Placeholder 2"/>
          <p:cNvSpPr>
            <a:spLocks noGrp="1"/>
          </p:cNvSpPr>
          <p:nvPr>
            <p:ph type="body" idx="1"/>
          </p:nvPr>
        </p:nvSpPr>
        <p:spPr>
          <a:xfrm>
            <a:off x="1634653" y="762000"/>
            <a:ext cx="4040188" cy="350108"/>
          </a:xfrm>
        </p:spPr>
        <p:txBody>
          <a:bodyPr>
            <a:normAutofit fontScale="92500" lnSpcReduction="20000"/>
          </a:bodyPr>
          <a:lstStyle/>
          <a:p>
            <a:r>
              <a:rPr lang="en-US" dirty="0" smtClean="0"/>
              <a:t>MnDOT ALPS 2 Built 2008-2010</a:t>
            </a:r>
            <a:endParaRPr lang="en-US" dirty="0"/>
          </a:p>
        </p:txBody>
      </p:sp>
      <p:sp>
        <p:nvSpPr>
          <p:cNvPr id="5" name="Text Placeholder 4"/>
          <p:cNvSpPr>
            <a:spLocks noGrp="1"/>
          </p:cNvSpPr>
          <p:nvPr>
            <p:ph type="body" sz="quarter" idx="3"/>
          </p:nvPr>
        </p:nvSpPr>
        <p:spPr>
          <a:xfrm>
            <a:off x="5921933" y="769850"/>
            <a:ext cx="4733057" cy="342258"/>
          </a:xfrm>
        </p:spPr>
        <p:txBody>
          <a:bodyPr>
            <a:normAutofit fontScale="92500" lnSpcReduction="20000"/>
          </a:bodyPr>
          <a:lstStyle/>
          <a:p>
            <a:r>
              <a:rPr lang="en-US" dirty="0" smtClean="0"/>
              <a:t>Instant, Diurnal &amp; Built In Warp n Curl</a:t>
            </a:r>
            <a:endParaRPr lang="en-US" dirty="0"/>
          </a:p>
        </p:txBody>
      </p:sp>
      <p:pic>
        <p:nvPicPr>
          <p:cNvPr id="6146" name="Picture 2" descr="R:\Concrete\Concrete Researchers\SC Olson\ALPS II Profil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81" y="1112108"/>
            <a:ext cx="7175941" cy="5448712"/>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7448789" y="1773610"/>
            <a:ext cx="4041775" cy="2846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210827" y="6488668"/>
            <a:ext cx="6981173" cy="369332"/>
          </a:xfrm>
          <a:prstGeom prst="rect">
            <a:avLst/>
          </a:prstGeom>
        </p:spPr>
        <p:txBody>
          <a:bodyPr wrap="square">
            <a:spAutoFit/>
          </a:bodyPr>
          <a:lstStyle/>
          <a:p>
            <a:r>
              <a:rPr lang="en-US" u="sng" dirty="0">
                <a:solidFill>
                  <a:srgbClr val="1F497D"/>
                </a:solidFill>
                <a:latin typeface="Calibri" panose="020F0502020204030204" pitchFamily="34" charset="0"/>
                <a:ea typeface="Calibri" panose="020F0502020204030204" pitchFamily="34" charset="0"/>
                <a:cs typeface="Times New Roman" panose="02020603050405020304" pitchFamily="18" charset="0"/>
                <a:hlinkClick r:id="rId4"/>
              </a:rPr>
              <a:t>http://www.dot.state.mn.us/materials/</a:t>
            </a:r>
            <a:r>
              <a:rPr lang="en-US" u="sng" dirty="0" err="1">
                <a:solidFill>
                  <a:srgbClr val="1F497D"/>
                </a:solidFill>
                <a:latin typeface="Calibri" panose="020F0502020204030204" pitchFamily="34" charset="0"/>
                <a:ea typeface="Calibri" panose="020F0502020204030204" pitchFamily="34" charset="0"/>
                <a:cs typeface="Times New Roman" panose="02020603050405020304" pitchFamily="18" charset="0"/>
                <a:hlinkClick r:id="rId4"/>
              </a:rPr>
              <a:t>geotechnologies</a:t>
            </a:r>
            <a:r>
              <a:rPr lang="en-US" u="sng" dirty="0">
                <a:solidFill>
                  <a:srgbClr val="1F497D"/>
                </a:solidFill>
                <a:latin typeface="Calibri" panose="020F0502020204030204" pitchFamily="34" charset="0"/>
                <a:ea typeface="Calibri" panose="020F0502020204030204" pitchFamily="34" charset="0"/>
                <a:cs typeface="Times New Roman" panose="02020603050405020304" pitchFamily="18" charset="0"/>
                <a:hlinkClick r:id="rId4"/>
              </a:rPr>
              <a:t>/</a:t>
            </a:r>
            <a:r>
              <a:rPr lang="en-US" u="sng" dirty="0" err="1">
                <a:solidFill>
                  <a:srgbClr val="1F497D"/>
                </a:solidFill>
                <a:latin typeface="Calibri" panose="020F0502020204030204" pitchFamily="34" charset="0"/>
                <a:ea typeface="Calibri" panose="020F0502020204030204" pitchFamily="34" charset="0"/>
                <a:cs typeface="Times New Roman" panose="02020603050405020304" pitchFamily="18" charset="0"/>
                <a:hlinkClick r:id="rId4"/>
              </a:rPr>
              <a:t>alps2013.xlsx</a:t>
            </a:r>
            <a:endParaRPr lang="en-US" dirty="0"/>
          </a:p>
        </p:txBody>
      </p:sp>
    </p:spTree>
    <p:extLst>
      <p:ext uri="{BB962C8B-B14F-4D97-AF65-F5344CB8AC3E}">
        <p14:creationId xmlns:p14="http://schemas.microsoft.com/office/powerpoint/2010/main" val="29100017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249" y="23446"/>
            <a:ext cx="10885117" cy="890954"/>
          </a:xfrm>
        </p:spPr>
        <p:txBody>
          <a:bodyPr>
            <a:normAutofit/>
          </a:bodyPr>
          <a:lstStyle/>
          <a:p>
            <a:r>
              <a:rPr lang="en-US" dirty="0" smtClean="0"/>
              <a:t>Miscellaneous Technologies Rolling Resistance)</a:t>
            </a:r>
            <a:endParaRPr lang="en-US" dirty="0"/>
          </a:p>
        </p:txBody>
      </p:sp>
      <p:pic>
        <p:nvPicPr>
          <p:cNvPr id="4" name="Content Placeholder 3" descr="Trailer R2Mk2"/>
          <p:cNvPicPr>
            <a:picLocks noGrp="1"/>
          </p:cNvPicPr>
          <p:nvPr>
            <p:ph idx="1"/>
          </p:nvPr>
        </p:nvPicPr>
        <p:blipFill rotWithShape="1">
          <a:blip r:embed="rId3" cstate="print">
            <a:extLst>
              <a:ext uri="{28A0092B-C50C-407E-A947-70E740481C1C}">
                <a14:useLocalDpi xmlns:a14="http://schemas.microsoft.com/office/drawing/2010/main" val="0"/>
              </a:ext>
            </a:extLst>
          </a:blip>
          <a:srcRect t="9400" r="5228" b="12000"/>
          <a:stretch/>
        </p:blipFill>
        <p:spPr bwMode="auto">
          <a:xfrm>
            <a:off x="2133600" y="990601"/>
            <a:ext cx="4836122" cy="2710169"/>
          </a:xfrm>
          <a:prstGeom prst="rect">
            <a:avLst/>
          </a:prstGeom>
          <a:noFill/>
          <a:ln w="6350" cap="flat" cmpd="sng" algn="ctr">
            <a:solidFill>
              <a:sysClr val="windowText" lastClr="000000"/>
            </a:solidFill>
            <a:prstDash val="solid"/>
            <a:miter lim="800000"/>
            <a:headEnd type="none" w="med" len="med"/>
            <a:tailEnd type="none" w="med" len="med"/>
          </a:ln>
          <a:effectLst/>
          <a:extLst>
            <a:ext uri="{53640926-AAD7-44D8-BBD7-CCE9431645EC}">
              <a14:shadowObscured xmlns:a14="http://schemas.microsoft.com/office/drawing/2010/main"/>
            </a:ext>
          </a:extLst>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2133600" y="3573403"/>
            <a:ext cx="4876800" cy="2895600"/>
          </a:xfrm>
          <a:prstGeom prst="rect">
            <a:avLst/>
          </a:prstGeom>
          <a:ln>
            <a:solidFill>
              <a:schemeClr val="tx1"/>
            </a:solidFill>
          </a:ln>
        </p:spPr>
      </p:pic>
      <p:sp>
        <p:nvSpPr>
          <p:cNvPr id="6" name="Rectangle 5"/>
          <p:cNvSpPr/>
          <p:nvPr/>
        </p:nvSpPr>
        <p:spPr>
          <a:xfrm>
            <a:off x="2209801" y="6488668"/>
            <a:ext cx="5262297" cy="369332"/>
          </a:xfrm>
          <a:prstGeom prst="rect">
            <a:avLst/>
          </a:prstGeom>
        </p:spPr>
        <p:txBody>
          <a:bodyPr wrap="square">
            <a:spAutoFit/>
          </a:bodyPr>
          <a:lstStyle/>
          <a:p>
            <a:r>
              <a:rPr lang="en-US" b="1" dirty="0"/>
              <a:t>TUG MARK 4  USED AT MNROAD 2011 &amp; 2014 </a:t>
            </a:r>
          </a:p>
        </p:txBody>
      </p:sp>
      <p:pic>
        <p:nvPicPr>
          <p:cNvPr id="7" name="Content Placeholder 3" descr="tires"/>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40259" y="990600"/>
            <a:ext cx="2919761" cy="2607746"/>
          </a:xfrm>
          <a:prstGeom prst="rect">
            <a:avLst/>
          </a:prstGeom>
          <a:noFill/>
          <a:ln w="6350" cmpd="sng">
            <a:solidFill>
              <a:srgbClr val="000000"/>
            </a:solidFill>
            <a:miter lim="800000"/>
            <a:headEnd/>
            <a:tailEnd/>
          </a:ln>
          <a:effectLst/>
        </p:spPr>
      </p:pic>
      <p:sp>
        <p:nvSpPr>
          <p:cNvPr id="9" name="Rectangle 8"/>
          <p:cNvSpPr/>
          <p:nvPr/>
        </p:nvSpPr>
        <p:spPr>
          <a:xfrm>
            <a:off x="7472098" y="3969914"/>
            <a:ext cx="2967303" cy="646331"/>
          </a:xfrm>
          <a:prstGeom prst="rect">
            <a:avLst/>
          </a:prstGeom>
        </p:spPr>
        <p:txBody>
          <a:bodyPr wrap="square">
            <a:spAutoFit/>
          </a:bodyPr>
          <a:lstStyle/>
          <a:p>
            <a:r>
              <a:rPr lang="en-US" b="1" dirty="0"/>
              <a:t>Test </a:t>
            </a:r>
            <a:r>
              <a:rPr lang="en-US" b="1" dirty="0" smtClean="0"/>
              <a:t>Tires </a:t>
            </a:r>
            <a:r>
              <a:rPr lang="en-US" b="1" dirty="0" err="1"/>
              <a:t>AAV4</a:t>
            </a:r>
            <a:r>
              <a:rPr lang="en-US" b="1" dirty="0"/>
              <a:t> (left), SRTT</a:t>
            </a:r>
          </a:p>
          <a:p>
            <a:r>
              <a:rPr lang="en-US" b="1" dirty="0"/>
              <a:t> </a:t>
            </a:r>
            <a:r>
              <a:rPr lang="en-US" b="1" dirty="0" smtClean="0"/>
              <a:t>(Center</a:t>
            </a:r>
            <a:r>
              <a:rPr lang="en-US" b="1" dirty="0"/>
              <a:t>), </a:t>
            </a:r>
            <a:r>
              <a:rPr lang="en-US" b="1" dirty="0" err="1"/>
              <a:t>MCPR</a:t>
            </a:r>
            <a:r>
              <a:rPr lang="en-US" b="1" dirty="0"/>
              <a:t> </a:t>
            </a:r>
            <a:r>
              <a:rPr lang="en-US" b="1" dirty="0" smtClean="0"/>
              <a:t>(Right</a:t>
            </a:r>
            <a:r>
              <a:rPr lang="en-US" b="1" dirty="0"/>
              <a:t>).</a:t>
            </a:r>
          </a:p>
        </p:txBody>
      </p:sp>
    </p:spTree>
    <p:extLst>
      <p:ext uri="{BB962C8B-B14F-4D97-AF65-F5344CB8AC3E}">
        <p14:creationId xmlns:p14="http://schemas.microsoft.com/office/powerpoint/2010/main" val="1156149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275" y="0"/>
            <a:ext cx="10515600" cy="863174"/>
          </a:xfrm>
        </p:spPr>
        <p:txBody>
          <a:bodyPr/>
          <a:lstStyle/>
          <a:p>
            <a:r>
              <a:rPr lang="en-US" b="1" dirty="0" smtClean="0"/>
              <a:t>Coefficient of Rolling Resistance</a:t>
            </a:r>
            <a:endParaRPr lang="en-US" b="1" dirty="0"/>
          </a:p>
        </p:txBody>
      </p:sp>
      <p:pic>
        <p:nvPicPr>
          <p:cNvPr id="4" name="Content Placeholder 3"/>
          <p:cNvPicPr>
            <a:picLocks noGrp="1" noChangeAspect="1"/>
          </p:cNvPicPr>
          <p:nvPr>
            <p:ph idx="1"/>
          </p:nvPr>
        </p:nvPicPr>
        <p:blipFill>
          <a:blip r:embed="rId2"/>
          <a:stretch>
            <a:fillRect/>
          </a:stretch>
        </p:blipFill>
        <p:spPr>
          <a:xfrm>
            <a:off x="1002160" y="1457134"/>
            <a:ext cx="8970379" cy="4912037"/>
          </a:xfrm>
          <a:prstGeom prst="rect">
            <a:avLst/>
          </a:prstGeom>
        </p:spPr>
      </p:pic>
    </p:spTree>
    <p:extLst>
      <p:ext uri="{BB962C8B-B14F-4D97-AF65-F5344CB8AC3E}">
        <p14:creationId xmlns:p14="http://schemas.microsoft.com/office/powerpoint/2010/main" val="37740403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346" y="0"/>
            <a:ext cx="10515600" cy="630195"/>
          </a:xfrm>
        </p:spPr>
        <p:txBody>
          <a:bodyPr>
            <a:normAutofit fontScale="90000"/>
          </a:bodyPr>
          <a:lstStyle/>
          <a:p>
            <a:r>
              <a:rPr lang="en-US" b="1" dirty="0" smtClean="0"/>
              <a:t>2013 RR RESULTS</a:t>
            </a:r>
            <a:endParaRPr lang="en-US" b="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5400000">
            <a:off x="2152509" y="-1332842"/>
            <a:ext cx="6066424" cy="999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427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4604"/>
            <a:ext cx="10515600" cy="474119"/>
          </a:xfrm>
        </p:spPr>
        <p:txBody>
          <a:bodyPr>
            <a:normAutofit fontScale="90000"/>
          </a:bodyPr>
          <a:lstStyle/>
          <a:p>
            <a:r>
              <a:rPr lang="en-US" b="1" dirty="0" smtClean="0"/>
              <a:t>Functional Requirements are Timeless</a:t>
            </a:r>
            <a:endParaRPr lang="en-US" b="1" dirty="0"/>
          </a:p>
        </p:txBody>
      </p:sp>
      <p:pic>
        <p:nvPicPr>
          <p:cNvPr id="6" name="Content Placeholder 5"/>
          <p:cNvPicPr>
            <a:picLocks noGrp="1" noChangeAspect="1"/>
          </p:cNvPicPr>
          <p:nvPr>
            <p:ph sz="half" idx="2"/>
          </p:nvPr>
        </p:nvPicPr>
        <p:blipFill rotWithShape="1">
          <a:blip r:embed="rId2"/>
          <a:srcRect b="11275"/>
          <a:stretch/>
        </p:blipFill>
        <p:spPr>
          <a:xfrm>
            <a:off x="5110619" y="620039"/>
            <a:ext cx="6276158" cy="4102086"/>
          </a:xfrm>
          <a:prstGeom prst="rect">
            <a:avLst/>
          </a:prstGeom>
        </p:spPr>
      </p:pic>
      <p:pic>
        <p:nvPicPr>
          <p:cNvPr id="8" name="Content Placeholder 7"/>
          <p:cNvPicPr>
            <a:picLocks noGrp="1" noChangeAspect="1"/>
          </p:cNvPicPr>
          <p:nvPr>
            <p:ph sz="half" idx="1"/>
          </p:nvPr>
        </p:nvPicPr>
        <p:blipFill rotWithShape="1">
          <a:blip r:embed="rId3"/>
          <a:srcRect b="11764"/>
          <a:stretch/>
        </p:blipFill>
        <p:spPr>
          <a:xfrm>
            <a:off x="-382904" y="645091"/>
            <a:ext cx="5606255" cy="3940557"/>
          </a:xfrm>
          <a:prstGeom prst="rect">
            <a:avLst/>
          </a:prstGeom>
        </p:spPr>
      </p:pic>
      <p:pic>
        <p:nvPicPr>
          <p:cNvPr id="3" name="Picture 2"/>
          <p:cNvPicPr>
            <a:picLocks noChangeAspect="1"/>
          </p:cNvPicPr>
          <p:nvPr/>
        </p:nvPicPr>
        <p:blipFill>
          <a:blip r:embed="rId4"/>
          <a:stretch>
            <a:fillRect/>
          </a:stretch>
        </p:blipFill>
        <p:spPr>
          <a:xfrm>
            <a:off x="177085" y="4585648"/>
            <a:ext cx="4486275" cy="2227485"/>
          </a:xfrm>
          <a:prstGeom prst="rect">
            <a:avLst/>
          </a:prstGeom>
        </p:spPr>
      </p:pic>
      <p:pic>
        <p:nvPicPr>
          <p:cNvPr id="4" name="Picture 3"/>
          <p:cNvPicPr>
            <a:picLocks noChangeAspect="1"/>
          </p:cNvPicPr>
          <p:nvPr/>
        </p:nvPicPr>
        <p:blipFill>
          <a:blip r:embed="rId5"/>
          <a:stretch>
            <a:fillRect/>
          </a:stretch>
        </p:blipFill>
        <p:spPr>
          <a:xfrm>
            <a:off x="5670610" y="4722125"/>
            <a:ext cx="4524375" cy="2664187"/>
          </a:xfrm>
          <a:prstGeom prst="rect">
            <a:avLst/>
          </a:prstGeom>
        </p:spPr>
      </p:pic>
    </p:spTree>
    <p:extLst>
      <p:ext uri="{BB962C8B-B14F-4D97-AF65-F5344CB8AC3E}">
        <p14:creationId xmlns:p14="http://schemas.microsoft.com/office/powerpoint/2010/main" val="232380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999" y="152400"/>
            <a:ext cx="8876731" cy="792162"/>
          </a:xfrm>
        </p:spPr>
        <p:txBody>
          <a:bodyPr>
            <a:normAutofit fontScale="90000"/>
          </a:bodyPr>
          <a:lstStyle/>
          <a:p>
            <a:r>
              <a:rPr lang="en-US" dirty="0" smtClean="0"/>
              <a:t>RR 2014 RESULTS (Effect of Tire contact)</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5400000">
            <a:off x="2990142" y="-2137912"/>
            <a:ext cx="5790154" cy="11954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1"/>
          <p:cNvSpPr>
            <a:spLocks noChangeArrowheads="1"/>
          </p:cNvSpPr>
          <p:nvPr/>
        </p:nvSpPr>
        <p:spPr bwMode="auto">
          <a:xfrm>
            <a:off x="7296664" y="5392198"/>
            <a:ext cx="288530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mn-ea"/>
                <a:cs typeface="+mn-cs"/>
              </a:rPr>
              <a:t>Ejsmont, </a:t>
            </a:r>
            <a:r>
              <a:rPr kumimoji="0" lang="en-US" altLang="en-US" sz="1200" b="0" i="0" u="none" strike="noStrike" cap="none" normalizeH="0" baseline="0" dirty="0" err="1" smtClean="0">
                <a:ln>
                  <a:noFill/>
                </a:ln>
                <a:solidFill>
                  <a:schemeClr val="tx1"/>
                </a:solidFill>
                <a:effectLst/>
                <a:latin typeface="Calibri" panose="020F0502020204030204" pitchFamily="34" charset="0"/>
                <a:ea typeface="+mn-ea"/>
                <a:cs typeface="+mn-cs"/>
              </a:rPr>
              <a:t>Sweiko</a:t>
            </a:r>
            <a:r>
              <a:rPr kumimoji="0" lang="en-US" altLang="en-US" sz="1200" b="0" i="0" u="none" strike="noStrike" cap="none" normalizeH="0" baseline="0" dirty="0" smtClean="0">
                <a:ln>
                  <a:noFill/>
                </a:ln>
                <a:solidFill>
                  <a:schemeClr val="tx1"/>
                </a:solidFill>
                <a:effectLst/>
                <a:latin typeface="Calibri" panose="020F0502020204030204" pitchFamily="34" charset="0"/>
                <a:ea typeface="+mn-ea"/>
                <a:cs typeface="+mn-cs"/>
              </a:rPr>
              <a:t> </a:t>
            </a:r>
            <a:r>
              <a:rPr kumimoji="0" lang="en-US" altLang="en-US" sz="1200" b="0" i="0" u="none" strike="noStrike" cap="none" normalizeH="0" baseline="0" dirty="0" err="1" smtClean="0">
                <a:ln>
                  <a:noFill/>
                </a:ln>
                <a:solidFill>
                  <a:schemeClr val="tx1"/>
                </a:solidFill>
                <a:effectLst/>
                <a:latin typeface="Calibri" panose="020F0502020204030204" pitchFamily="34" charset="0"/>
                <a:ea typeface="+mn-ea"/>
                <a:cs typeface="+mn-cs"/>
              </a:rPr>
              <a:t>Gregorrze</a:t>
            </a:r>
            <a:r>
              <a:rPr kumimoji="0" lang="en-US" altLang="en-US" sz="1200" b="0" i="0" u="none" strike="noStrike" cap="none" normalizeH="0" baseline="0" dirty="0" smtClean="0">
                <a:ln>
                  <a:noFill/>
                </a:ln>
                <a:solidFill>
                  <a:schemeClr val="tx1"/>
                </a:solidFill>
                <a:effectLst/>
                <a:latin typeface="Calibri" panose="020F0502020204030204" pitchFamily="34" charset="0"/>
                <a:ea typeface="+mn-ea"/>
                <a:cs typeface="+mn-cs"/>
              </a:rPr>
              <a:t> &amp;</a:t>
            </a:r>
            <a:r>
              <a:rPr kumimoji="0" lang="en-US" altLang="en-US" sz="1200" b="0" i="0" u="none" strike="noStrike" cap="none" normalizeH="0" baseline="0" dirty="0" err="1" smtClean="0">
                <a:ln>
                  <a:noFill/>
                </a:ln>
                <a:solidFill>
                  <a:schemeClr val="tx1"/>
                </a:solidFill>
                <a:effectLst/>
                <a:latin typeface="Calibri" panose="020F0502020204030204" pitchFamily="34" charset="0"/>
                <a:ea typeface="+mn-ea"/>
                <a:cs typeface="+mn-cs"/>
              </a:rPr>
              <a:t>Wilkde</a:t>
            </a:r>
            <a:r>
              <a:rPr kumimoji="0" lang="en-US" altLang="en-US" sz="1200" b="0" i="0" u="none" strike="noStrike" cap="none" normalizeH="0" baseline="0" dirty="0" smtClean="0">
                <a:ln>
                  <a:noFill/>
                </a:ln>
                <a:solidFill>
                  <a:schemeClr val="tx1"/>
                </a:solidFill>
                <a:effectLst/>
                <a:latin typeface="Calibri" panose="020F0502020204030204" pitchFamily="34" charset="0"/>
                <a:ea typeface="+mn-ea"/>
                <a:cs typeface="+mn-cs"/>
              </a:rPr>
              <a:t> 2014</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628161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257" y="0"/>
            <a:ext cx="10515600" cy="753991"/>
          </a:xfrm>
        </p:spPr>
        <p:txBody>
          <a:bodyPr/>
          <a:lstStyle/>
          <a:p>
            <a:r>
              <a:rPr lang="en-US" b="1" dirty="0" smtClean="0"/>
              <a:t>Factors Driving Rolling Resistance</a:t>
            </a:r>
            <a:endParaRPr lang="en-US" b="1" dirty="0"/>
          </a:p>
        </p:txBody>
      </p:sp>
      <p:sp>
        <p:nvSpPr>
          <p:cNvPr id="3" name="Content Placeholder 2"/>
          <p:cNvSpPr>
            <a:spLocks noGrp="1"/>
          </p:cNvSpPr>
          <p:nvPr>
            <p:ph sz="half" idx="1"/>
          </p:nvPr>
        </p:nvSpPr>
        <p:spPr>
          <a:xfrm>
            <a:off x="95534" y="753991"/>
            <a:ext cx="10536071" cy="5057847"/>
          </a:xfrm>
        </p:spPr>
        <p:txBody>
          <a:bodyPr>
            <a:normAutofit lnSpcReduction="10000"/>
          </a:bodyPr>
          <a:lstStyle/>
          <a:p>
            <a:pPr marL="0" indent="0">
              <a:buNone/>
            </a:pPr>
            <a:r>
              <a:rPr lang="en-US" b="1" dirty="0" smtClean="0"/>
              <a:t>Concrete Excluding Diamond Grinding</a:t>
            </a:r>
          </a:p>
          <a:p>
            <a:pPr marL="0" indent="0">
              <a:buNone/>
            </a:pPr>
            <a:r>
              <a:rPr lang="en-US" dirty="0" smtClean="0"/>
              <a:t>𝐶𝑅𝑅𝑒𝑠𝑡𝑖𝑚𝑎𝑡𝑒 </a:t>
            </a:r>
            <a:r>
              <a:rPr lang="en-US" dirty="0"/>
              <a:t>= 4.754 × 10</a:t>
            </a:r>
            <a:r>
              <a:rPr lang="en-US" baseline="30000" dirty="0"/>
              <a:t>−5</a:t>
            </a:r>
            <a:r>
              <a:rPr lang="en-US" dirty="0"/>
              <a:t> × </a:t>
            </a:r>
            <a:r>
              <a:rPr lang="en-US" dirty="0" smtClean="0"/>
              <a:t>(</a:t>
            </a:r>
            <a:r>
              <a:rPr lang="en-US" dirty="0"/>
              <a:t>𝑇𝑒𝑥𝑡𝑢𝑟𝑒, 𝐿 50 𝑡𝑜 160 𝑚𝑚)</a:t>
            </a:r>
          </a:p>
          <a:p>
            <a:pPr marL="0" indent="0">
              <a:buNone/>
            </a:pPr>
            <a:r>
              <a:rPr lang="en-US" dirty="0"/>
              <a:t>+ 9.313 × 10</a:t>
            </a:r>
            <a:r>
              <a:rPr lang="en-US" baseline="30000" dirty="0"/>
              <a:t>−4 </a:t>
            </a:r>
            <a:r>
              <a:rPr lang="en-US" dirty="0"/>
              <a:t>× (50% 𝑇𝑟𝑆𝐾𝐸𝑊</a:t>
            </a:r>
            <a:r>
              <a:rPr lang="en-US" dirty="0" smtClean="0"/>
              <a:t>)+ </a:t>
            </a:r>
            <a:r>
              <a:rPr lang="en-US" dirty="0"/>
              <a:t>5.255 × 10</a:t>
            </a:r>
            <a:r>
              <a:rPr lang="en-US" baseline="30000" dirty="0"/>
              <a:t>−</a:t>
            </a:r>
            <a:r>
              <a:rPr lang="en-US" baseline="30000" dirty="0" smtClean="0"/>
              <a:t>5  </a:t>
            </a:r>
            <a:r>
              <a:rPr lang="en-US" dirty="0" smtClean="0"/>
              <a:t>(</a:t>
            </a:r>
            <a:r>
              <a:rPr lang="en-US" dirty="0"/>
              <a:t>𝑅𝑜𝑢𝑔ℎ𝑛𝑒𝑠𝑠, 𝐿 1.25 𝑚</a:t>
            </a:r>
            <a:r>
              <a:rPr lang="en-US" dirty="0" smtClean="0"/>
              <a:t>) + </a:t>
            </a:r>
            <a:r>
              <a:rPr lang="en-US" dirty="0"/>
              <a:t>1.249 × 10</a:t>
            </a:r>
            <a:r>
              <a:rPr lang="en-US" baseline="30000" dirty="0"/>
              <a:t>−</a:t>
            </a:r>
            <a:r>
              <a:rPr lang="en-US" baseline="30000" dirty="0" smtClean="0"/>
              <a:t>3 </a:t>
            </a:r>
            <a:r>
              <a:rPr lang="en-US" dirty="0" smtClean="0"/>
              <a:t>+ </a:t>
            </a:r>
            <a:r>
              <a:rPr lang="en-US" dirty="0"/>
              <a:t>2.641 × </a:t>
            </a:r>
            <a:r>
              <a:rPr lang="en-US" baseline="30000" dirty="0"/>
              <a:t>−3 </a:t>
            </a:r>
            <a:r>
              <a:rPr lang="en-US" dirty="0" smtClean="0"/>
              <a:t>× 𝑅𝑜𝑎𝑑</a:t>
            </a:r>
          </a:p>
          <a:p>
            <a:pPr marL="0" indent="0">
              <a:buNone/>
            </a:pPr>
            <a:r>
              <a:rPr lang="en-US" dirty="0" smtClean="0"/>
              <a:t>  </a:t>
            </a:r>
          </a:p>
          <a:p>
            <a:pPr marL="0" indent="0">
              <a:buNone/>
            </a:pPr>
            <a:r>
              <a:rPr lang="en-US" b="1" dirty="0" smtClean="0"/>
              <a:t>Asphalt   </a:t>
            </a:r>
          </a:p>
          <a:p>
            <a:r>
              <a:rPr lang="en-US" dirty="0"/>
              <a:t>𝐶𝑅𝑅𝑒𝑠𝑡𝑖𝑚𝑎𝑡𝑒 = 1.220 × 10</a:t>
            </a:r>
            <a:r>
              <a:rPr lang="en-US" baseline="30000" dirty="0"/>
              <a:t>−4 </a:t>
            </a:r>
            <a:r>
              <a:rPr lang="en-US" dirty="0"/>
              <a:t>× (𝑇𝑒𝑥𝑡𝑢𝑟𝑒, 𝐿 3.15 𝑡𝑜 50 𝑚𝑚)</a:t>
            </a:r>
          </a:p>
          <a:p>
            <a:r>
              <a:rPr lang="en-US" dirty="0"/>
              <a:t>+ 4.290 × 10</a:t>
            </a:r>
            <a:r>
              <a:rPr lang="en-US" baseline="30000" dirty="0"/>
              <a:t>−3 </a:t>
            </a:r>
            <a:r>
              <a:rPr lang="en-US" dirty="0"/>
              <a:t>+ 9.552 × 10</a:t>
            </a:r>
            <a:r>
              <a:rPr lang="en-US" baseline="30000" dirty="0"/>
              <a:t>−4 </a:t>
            </a:r>
            <a:r>
              <a:rPr lang="en-US" dirty="0"/>
              <a:t>× 𝑅𝑜𝑎𝑑 </a:t>
            </a:r>
            <a:endParaRPr lang="en-US" i="1" dirty="0" smtClean="0"/>
          </a:p>
          <a:p>
            <a:pPr marL="0" indent="0">
              <a:buNone/>
            </a:pPr>
            <a:endParaRPr lang="en-US" i="1" dirty="0" smtClean="0"/>
          </a:p>
          <a:p>
            <a:pPr marL="0" indent="0">
              <a:buNone/>
            </a:pPr>
            <a:r>
              <a:rPr lang="en-US" i="1" dirty="0" smtClean="0"/>
              <a:t>                                                                                          Sohaney 2014</a:t>
            </a:r>
          </a:p>
          <a:p>
            <a:pPr marL="0" indent="0">
              <a:buNone/>
            </a:pPr>
            <a:r>
              <a:rPr lang="en-US" i="1" dirty="0" smtClean="0"/>
              <a:t>                                                                               Izevbekhai &amp; Sohaney 2014</a:t>
            </a:r>
            <a:endParaRPr lang="en-US" i="1" dirty="0"/>
          </a:p>
        </p:txBody>
      </p:sp>
    </p:spTree>
    <p:extLst>
      <p:ext uri="{BB962C8B-B14F-4D97-AF65-F5344CB8AC3E}">
        <p14:creationId xmlns:p14="http://schemas.microsoft.com/office/powerpoint/2010/main" val="28568865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8915400" cy="762000"/>
          </a:xfrm>
        </p:spPr>
        <p:txBody>
          <a:bodyPr>
            <a:normAutofit fontScale="90000"/>
          </a:bodyPr>
          <a:lstStyle/>
          <a:p>
            <a:r>
              <a:rPr lang="en-US" b="1" dirty="0" smtClean="0"/>
              <a:t>MNROAD &amp; NETWORK SITE RR SUMMARY</a:t>
            </a:r>
            <a:endParaRPr lang="en-US" b="1" dirty="0"/>
          </a:p>
        </p:txBody>
      </p:sp>
      <p:sp>
        <p:nvSpPr>
          <p:cNvPr id="3" name="Content Placeholder 2"/>
          <p:cNvSpPr>
            <a:spLocks noGrp="1"/>
          </p:cNvSpPr>
          <p:nvPr>
            <p:ph idx="1"/>
          </p:nvPr>
        </p:nvSpPr>
        <p:spPr>
          <a:xfrm>
            <a:off x="86498" y="914401"/>
            <a:ext cx="11825416" cy="5943599"/>
          </a:xfrm>
        </p:spPr>
        <p:txBody>
          <a:bodyPr>
            <a:noAutofit/>
          </a:bodyPr>
          <a:lstStyle/>
          <a:p>
            <a:pPr marL="0" indent="0">
              <a:spcBef>
                <a:spcPts val="0"/>
              </a:spcBef>
              <a:buNone/>
            </a:pPr>
            <a:r>
              <a:rPr lang="en-US" b="1" dirty="0" smtClean="0"/>
              <a:t>Rolling Resistance</a:t>
            </a:r>
          </a:p>
          <a:p>
            <a:pPr>
              <a:spcBef>
                <a:spcPts val="0"/>
              </a:spcBef>
            </a:pPr>
            <a:r>
              <a:rPr lang="en-US" sz="2400" b="1" dirty="0" smtClean="0"/>
              <a:t>The </a:t>
            </a:r>
            <a:r>
              <a:rPr lang="en-US" sz="2400" b="1" dirty="0"/>
              <a:t>coefficient of rolling resistance of the truck tires varied from 0.0044 to 0.0072 on the Mainline cells. </a:t>
            </a:r>
          </a:p>
          <a:p>
            <a:pPr marL="0" indent="0">
              <a:spcBef>
                <a:spcPts val="0"/>
              </a:spcBef>
              <a:buNone/>
            </a:pPr>
            <a:endParaRPr lang="en-US" sz="2400" b="1" dirty="0"/>
          </a:p>
          <a:p>
            <a:pPr>
              <a:spcBef>
                <a:spcPts val="0"/>
              </a:spcBef>
            </a:pPr>
            <a:r>
              <a:rPr lang="en-US" sz="2400" b="1" dirty="0"/>
              <a:t>Fuel consumed by the rolling resistance force at 30 MPH varied between 0.006</a:t>
            </a:r>
          </a:p>
          <a:p>
            <a:pPr marL="0" indent="0">
              <a:spcBef>
                <a:spcPts val="0"/>
              </a:spcBef>
              <a:buNone/>
            </a:pPr>
            <a:r>
              <a:rPr lang="en-US" sz="2400" b="1" dirty="0"/>
              <a:t>liter and 0.009 liter per cell, for an average consumption of 5 liter/100 km. </a:t>
            </a:r>
          </a:p>
          <a:p>
            <a:pPr marL="0" indent="0">
              <a:spcBef>
                <a:spcPts val="0"/>
              </a:spcBef>
              <a:buNone/>
            </a:pPr>
            <a:endParaRPr lang="en-US" sz="2400" b="1" dirty="0"/>
          </a:p>
          <a:p>
            <a:pPr>
              <a:spcBef>
                <a:spcPts val="0"/>
              </a:spcBef>
            </a:pPr>
            <a:r>
              <a:rPr lang="en-US" sz="2400" b="1" dirty="0"/>
              <a:t>Rolling resistance was 0.0072 on bituminous TH 66 and 0.0061 on concrete TH 10, for a vehicle speed of 55 MPH</a:t>
            </a:r>
            <a:r>
              <a:rPr lang="en-US" sz="2400" b="1" dirty="0" smtClean="0"/>
              <a:t>.</a:t>
            </a:r>
          </a:p>
          <a:p>
            <a:pPr>
              <a:spcBef>
                <a:spcPts val="0"/>
              </a:spcBef>
            </a:pPr>
            <a:endParaRPr lang="en-US" sz="2400" b="1" dirty="0"/>
          </a:p>
          <a:p>
            <a:pPr marL="0" indent="0">
              <a:spcBef>
                <a:spcPts val="0"/>
              </a:spcBef>
              <a:buNone/>
            </a:pPr>
            <a:r>
              <a:rPr lang="en-US" b="1" dirty="0" smtClean="0"/>
              <a:t>Pavement Condition</a:t>
            </a:r>
            <a:endParaRPr lang="en-US" b="1" dirty="0"/>
          </a:p>
          <a:p>
            <a:pPr>
              <a:spcBef>
                <a:spcPts val="0"/>
              </a:spcBef>
            </a:pPr>
            <a:r>
              <a:rPr lang="en-US" sz="2400" b="1" dirty="0" smtClean="0"/>
              <a:t>In </a:t>
            </a:r>
            <a:r>
              <a:rPr lang="en-US" sz="2400" b="1" dirty="0"/>
              <a:t>particular, joints between concrete panels gave rise to vibrations at 2.9 Hz corresponding to panel length of 15’ on the Mainline or 27’ on </a:t>
            </a:r>
            <a:r>
              <a:rPr lang="en-US" sz="2400" b="1" dirty="0" smtClean="0"/>
              <a:t>TH 10</a:t>
            </a:r>
            <a:r>
              <a:rPr lang="en-US" sz="2400" b="1" dirty="0"/>
              <a:t>. </a:t>
            </a:r>
          </a:p>
          <a:p>
            <a:pPr marL="0" indent="0">
              <a:spcBef>
                <a:spcPts val="0"/>
              </a:spcBef>
              <a:buNone/>
            </a:pPr>
            <a:endParaRPr lang="en-US" sz="2400" b="1" dirty="0"/>
          </a:p>
          <a:p>
            <a:pPr>
              <a:spcBef>
                <a:spcPts val="0"/>
              </a:spcBef>
            </a:pPr>
            <a:r>
              <a:rPr lang="en-US" sz="2400" b="1" dirty="0"/>
              <a:t>The fuel consumption component attributed to dynamic rolling resistance was computed to be 0.3 liter/100 km higher on the TH 10 section </a:t>
            </a:r>
            <a:r>
              <a:rPr lang="en-US" sz="2400" b="1" dirty="0" smtClean="0"/>
              <a:t> Concrete compared </a:t>
            </a:r>
            <a:r>
              <a:rPr lang="en-US" sz="2400" b="1" dirty="0"/>
              <a:t>to the TH 66 </a:t>
            </a:r>
            <a:r>
              <a:rPr lang="en-US" sz="2400" b="1" dirty="0" smtClean="0"/>
              <a:t>section Asphalt.</a:t>
            </a:r>
          </a:p>
          <a:p>
            <a:pPr marL="0" indent="0">
              <a:spcBef>
                <a:spcPts val="0"/>
              </a:spcBef>
              <a:buNone/>
            </a:pPr>
            <a:endParaRPr lang="en-US" sz="2000" b="1" dirty="0"/>
          </a:p>
          <a:p>
            <a:pPr>
              <a:spcBef>
                <a:spcPts val="0"/>
              </a:spcBef>
            </a:pPr>
            <a:endParaRPr lang="en-US" sz="2000" b="1" dirty="0" smtClean="0"/>
          </a:p>
          <a:p>
            <a:pPr marL="0" indent="0">
              <a:spcBef>
                <a:spcPts val="0"/>
              </a:spcBef>
              <a:buNone/>
            </a:pPr>
            <a:r>
              <a:rPr lang="en-US" sz="2000" b="1" dirty="0" smtClean="0"/>
              <a:t>                                                                                                                                      Paterlini et al 2015</a:t>
            </a:r>
            <a:endParaRPr lang="en-US" sz="2000" b="1" dirty="0"/>
          </a:p>
          <a:p>
            <a:pPr>
              <a:spcBef>
                <a:spcPts val="0"/>
              </a:spcBef>
            </a:pPr>
            <a:endParaRPr lang="en-US" sz="2000" dirty="0"/>
          </a:p>
          <a:p>
            <a:pPr>
              <a:spcBef>
                <a:spcPts val="0"/>
              </a:spcBef>
            </a:pPr>
            <a:endParaRPr lang="en-US" sz="2000" dirty="0"/>
          </a:p>
        </p:txBody>
      </p:sp>
    </p:spTree>
    <p:extLst>
      <p:ext uri="{BB962C8B-B14F-4D97-AF65-F5344CB8AC3E}">
        <p14:creationId xmlns:p14="http://schemas.microsoft.com/office/powerpoint/2010/main" val="1964280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12522" cy="549275"/>
          </a:xfrm>
        </p:spPr>
        <p:txBody>
          <a:bodyPr>
            <a:normAutofit fontScale="90000"/>
          </a:bodyPr>
          <a:lstStyle/>
          <a:p>
            <a:r>
              <a:rPr lang="en-US" b="1" dirty="0" smtClean="0"/>
              <a:t>Tire Pavement Envelopment and Implications</a:t>
            </a:r>
            <a:endParaRPr lang="en-US" b="1" dirty="0"/>
          </a:p>
        </p:txBody>
      </p:sp>
      <p:pic>
        <p:nvPicPr>
          <p:cNvPr id="4" name="Content Placeholder 3"/>
          <p:cNvPicPr>
            <a:picLocks noGrp="1"/>
          </p:cNvPicPr>
          <p:nvPr>
            <p:ph idx="1"/>
          </p:nvPr>
        </p:nvPicPr>
        <p:blipFill>
          <a:blip r:embed="rId2" cstate="print"/>
          <a:srcRect/>
          <a:stretch>
            <a:fillRect/>
          </a:stretch>
        </p:blipFill>
        <p:spPr bwMode="auto">
          <a:xfrm>
            <a:off x="277931" y="2492227"/>
            <a:ext cx="5399538" cy="3076060"/>
          </a:xfrm>
          <a:prstGeom prst="rect">
            <a:avLst/>
          </a:prstGeom>
          <a:noFill/>
          <a:ln w="19050">
            <a:solidFill>
              <a:schemeClr val="tx1"/>
            </a:solidFill>
            <a:miter lim="800000"/>
            <a:headEnd/>
            <a:tailEnd/>
          </a:ln>
        </p:spPr>
      </p:pic>
      <p:pic>
        <p:nvPicPr>
          <p:cNvPr id="5" name="Picture 4"/>
          <p:cNvPicPr/>
          <p:nvPr/>
        </p:nvPicPr>
        <p:blipFill>
          <a:blip r:embed="rId3" cstate="print"/>
          <a:srcRect b="10071"/>
          <a:stretch>
            <a:fillRect/>
          </a:stretch>
        </p:blipFill>
        <p:spPr bwMode="auto">
          <a:xfrm>
            <a:off x="5867399" y="2492227"/>
            <a:ext cx="5733197" cy="3076060"/>
          </a:xfrm>
          <a:prstGeom prst="rect">
            <a:avLst/>
          </a:prstGeom>
          <a:noFill/>
          <a:ln w="19050">
            <a:solidFill>
              <a:schemeClr val="accent1"/>
            </a:solidFill>
            <a:miter lim="800000"/>
            <a:headEnd/>
            <a:tailEnd/>
          </a:ln>
        </p:spPr>
      </p:pic>
      <p:sp>
        <p:nvSpPr>
          <p:cNvPr id="6" name="Rectangle 5"/>
          <p:cNvSpPr/>
          <p:nvPr/>
        </p:nvSpPr>
        <p:spPr>
          <a:xfrm>
            <a:off x="1514900" y="5795777"/>
            <a:ext cx="10409877" cy="523220"/>
          </a:xfrm>
          <a:prstGeom prst="rect">
            <a:avLst/>
          </a:prstGeom>
        </p:spPr>
        <p:txBody>
          <a:bodyPr wrap="square">
            <a:spAutoFit/>
          </a:bodyPr>
          <a:lstStyle/>
          <a:p>
            <a:r>
              <a:rPr lang="en-US" sz="2800" dirty="0"/>
              <a:t>Thread –Block Impact &amp; Air Compression </a:t>
            </a:r>
            <a:r>
              <a:rPr lang="en-US" sz="2800" dirty="0" smtClean="0"/>
              <a:t>Relief Izevbekhai 2012</a:t>
            </a:r>
            <a:endParaRPr lang="en-US" sz="2800" dirty="0"/>
          </a:p>
        </p:txBody>
      </p:sp>
    </p:spTree>
    <p:extLst>
      <p:ext uri="{BB962C8B-B14F-4D97-AF65-F5344CB8AC3E}">
        <p14:creationId xmlns:p14="http://schemas.microsoft.com/office/powerpoint/2010/main" val="33709124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87362"/>
          </a:xfrm>
        </p:spPr>
        <p:txBody>
          <a:bodyPr>
            <a:normAutofit fontScale="90000"/>
          </a:bodyPr>
          <a:lstStyle/>
          <a:p>
            <a:r>
              <a:rPr lang="en-US" b="1" dirty="0" smtClean="0"/>
              <a:t>OBSI PREDICTIVE EQUATION</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63773" y="640307"/>
                <a:ext cx="12028227" cy="6217693"/>
              </a:xfrm>
            </p:spPr>
            <p:txBody>
              <a:bodyPr>
                <a:noAutofit/>
              </a:bodyPr>
              <a:lstStyle/>
              <a:p>
                <a:pPr marL="0" indent="0" algn="ctr">
                  <a:spcBef>
                    <a:spcPts val="0"/>
                  </a:spcBef>
                  <a:buNone/>
                </a:pPr>
                <a:endParaRPr lang="en-US" sz="2400" b="1" i="1" dirty="0" smtClean="0">
                  <a:latin typeface="+mj-lt"/>
                  <a:ea typeface="Times New Roman" panose="02020603050405020304" pitchFamily="18" charset="0"/>
                </a:endParaRPr>
              </a:p>
              <a:p>
                <a:pPr marL="0" indent="0" algn="ctr">
                  <a:spcBef>
                    <a:spcPts val="0"/>
                  </a:spcBef>
                  <a:buNone/>
                </a:pPr>
                <a14:m>
                  <m:oMathPara xmlns:m="http://schemas.openxmlformats.org/officeDocument/2006/math">
                    <m:oMathParaPr>
                      <m:jc m:val="left"/>
                    </m:oMathParaPr>
                    <m:oMath xmlns:m="http://schemas.openxmlformats.org/officeDocument/2006/math">
                      <m:r>
                        <a:rPr lang="en-US" sz="2000" b="1">
                          <a:latin typeface="Cambria Math" panose="02040503050406030204" pitchFamily="18" charset="0"/>
                          <a:ea typeface="Times New Roman" panose="02020603050405020304" pitchFamily="18" charset="0"/>
                        </a:rPr>
                        <m:t>𝐎𝐁𝐒𝐈</m:t>
                      </m:r>
                      <m:r>
                        <a:rPr lang="en-US" sz="2000" b="1" i="0" smtClean="0">
                          <a:latin typeface="Cambria Math" panose="02040503050406030204" pitchFamily="18" charset="0"/>
                          <a:ea typeface="Times New Roman" panose="02020603050405020304" pitchFamily="18" charset="0"/>
                        </a:rPr>
                        <m:t> =</m:t>
                      </m:r>
                      <m:r>
                        <a:rPr lang="en-US" sz="2000" b="1" smtClean="0">
                          <a:latin typeface="Cambria Math" panose="02040503050406030204" pitchFamily="18" charset="0"/>
                          <a:ea typeface="Times New Roman" panose="02020603050405020304" pitchFamily="18" charset="0"/>
                        </a:rPr>
                        <m:t>𝟗𝟗</m:t>
                      </m:r>
                      <m:r>
                        <a:rPr lang="en-US" sz="2000">
                          <a:latin typeface="Cambria Math" panose="02040503050406030204" pitchFamily="18" charset="0"/>
                          <a:ea typeface="Times New Roman" panose="02020603050405020304" pitchFamily="18" charset="0"/>
                        </a:rPr>
                        <m:t>.</m:t>
                      </m:r>
                      <m:r>
                        <a:rPr lang="en-US" sz="2000" b="1">
                          <a:latin typeface="Cambria Math" panose="02040503050406030204" pitchFamily="18" charset="0"/>
                          <a:ea typeface="Times New Roman" panose="02020603050405020304" pitchFamily="18" charset="0"/>
                        </a:rPr>
                        <m:t>𝟎𝟐𝟑</m:t>
                      </m:r>
                      <m:r>
                        <a:rPr lang="en-US" sz="2000">
                          <a:latin typeface="Cambria Math" panose="02040503050406030204" pitchFamily="18" charset="0"/>
                          <a:ea typeface="Times New Roman" panose="02020603050405020304" pitchFamily="18" charset="0"/>
                        </a:rPr>
                        <m:t>+</m:t>
                      </m:r>
                      <m:r>
                        <a:rPr lang="en-US" sz="2000" b="1">
                          <a:latin typeface="Cambria Math" panose="02040503050406030204" pitchFamily="18" charset="0"/>
                          <a:ea typeface="Times New Roman" panose="02020603050405020304" pitchFamily="18" charset="0"/>
                        </a:rPr>
                        <m:t>𝟐𝟎</m:t>
                      </m:r>
                      <m:r>
                        <a:rPr lang="en-US" sz="2000">
                          <a:latin typeface="Cambria Math" panose="02040503050406030204" pitchFamily="18" charset="0"/>
                          <a:ea typeface="Times New Roman" panose="02020603050405020304" pitchFamily="18" charset="0"/>
                        </a:rPr>
                        <m:t>.</m:t>
                      </m:r>
                      <m:r>
                        <a:rPr lang="en-US" sz="2000" b="1">
                          <a:latin typeface="Cambria Math" panose="02040503050406030204" pitchFamily="18" charset="0"/>
                          <a:ea typeface="Times New Roman" panose="02020603050405020304" pitchFamily="18" charset="0"/>
                        </a:rPr>
                        <m:t>𝟏𝟔𝟒</m:t>
                      </m:r>
                      <m:d>
                        <m:dPr>
                          <m:ctrlPr>
                            <a:rPr lang="en-US" sz="2000" i="1">
                              <a:latin typeface="Cambria Math"/>
                              <a:ea typeface="Times New Roman" panose="02020603050405020304" pitchFamily="18" charset="0"/>
                            </a:rPr>
                          </m:ctrlPr>
                        </m:dPr>
                        <m:e>
                          <m:f>
                            <m:fPr>
                              <m:ctrlPr>
                                <a:rPr lang="en-US" sz="2000" i="1">
                                  <a:latin typeface="Cambria Math"/>
                                  <a:ea typeface="Times New Roman" panose="02020603050405020304" pitchFamily="18" charset="0"/>
                                </a:rPr>
                              </m:ctrlPr>
                            </m:fPr>
                            <m:num>
                              <m:r>
                                <a:rPr lang="en-US" sz="2000" b="1">
                                  <a:latin typeface="Cambria Math" panose="02040503050406030204" pitchFamily="18" charset="0"/>
                                  <a:ea typeface="Times New Roman" panose="02020603050405020304" pitchFamily="18" charset="0"/>
                                </a:rPr>
                                <m:t>𝟐𝟗𝟑</m:t>
                              </m:r>
                              <m:r>
                                <a:rPr lang="en-US" sz="2000">
                                  <a:latin typeface="Cambria Math" panose="02040503050406030204" pitchFamily="18" charset="0"/>
                                  <a:ea typeface="Times New Roman" panose="02020603050405020304" pitchFamily="18" charset="0"/>
                                </a:rPr>
                                <m:t>−</m:t>
                              </m:r>
                              <m:r>
                                <a:rPr lang="en-US" sz="2000" b="1">
                                  <a:latin typeface="Cambria Math" panose="02040503050406030204" pitchFamily="18" charset="0"/>
                                  <a:ea typeface="Times New Roman" panose="02020603050405020304" pitchFamily="18" charset="0"/>
                                </a:rPr>
                                <m:t>𝐓</m:t>
                              </m:r>
                            </m:num>
                            <m:den>
                              <m:r>
                                <a:rPr lang="en-US" sz="2000" b="1">
                                  <a:latin typeface="Cambria Math" panose="02040503050406030204" pitchFamily="18" charset="0"/>
                                  <a:ea typeface="Times New Roman" panose="02020603050405020304" pitchFamily="18" charset="0"/>
                                </a:rPr>
                                <m:t>𝐓</m:t>
                              </m:r>
                            </m:den>
                          </m:f>
                        </m:e>
                      </m:d>
                      <m:r>
                        <a:rPr lang="en-US" sz="2000">
                          <a:latin typeface="Cambria Math" panose="02040503050406030204" pitchFamily="18" charset="0"/>
                          <a:ea typeface="Times New Roman" panose="02020603050405020304" pitchFamily="18" charset="0"/>
                        </a:rPr>
                        <m:t>+ </m:t>
                      </m:r>
                      <m:d>
                        <m:dPr>
                          <m:begChr m:val="["/>
                          <m:endChr m:val="]"/>
                          <m:ctrlPr>
                            <a:rPr lang="en-US" sz="2000" i="1">
                              <a:latin typeface="Cambria Math"/>
                              <a:ea typeface="Times New Roman" panose="02020603050405020304" pitchFamily="18" charset="0"/>
                            </a:rPr>
                          </m:ctrlPr>
                        </m:dPr>
                        <m:e>
                          <m:d>
                            <m:dPr>
                              <m:ctrlPr>
                                <a:rPr lang="en-US" sz="2000" i="1">
                                  <a:latin typeface="Cambria Math"/>
                                  <a:ea typeface="Times New Roman" panose="02020603050405020304" pitchFamily="18" charset="0"/>
                                </a:rPr>
                              </m:ctrlPr>
                            </m:dPr>
                            <m:e>
                              <m:f>
                                <m:fPr>
                                  <m:ctrlPr>
                                    <a:rPr lang="en-US" sz="2000" i="1">
                                      <a:latin typeface="Cambria Math"/>
                                      <a:ea typeface="Times New Roman" panose="02020603050405020304" pitchFamily="18" charset="0"/>
                                    </a:rPr>
                                  </m:ctrlPr>
                                </m:fPr>
                                <m:num>
                                  <m:r>
                                    <a:rPr lang="en-US" sz="2000" b="1">
                                      <a:latin typeface="Cambria Math" panose="02040503050406030204" pitchFamily="18" charset="0"/>
                                      <a:ea typeface="Times New Roman" panose="02020603050405020304" pitchFamily="18" charset="0"/>
                                    </a:rPr>
                                    <m:t>𝐀𝐒𝐏𝐓</m:t>
                                  </m:r>
                                </m:num>
                                <m:den>
                                  <m:r>
                                    <a:rPr lang="en-US" sz="2000" b="1">
                                      <a:latin typeface="Cambria Math" panose="02040503050406030204" pitchFamily="18" charset="0"/>
                                      <a:ea typeface="Times New Roman" panose="02020603050405020304" pitchFamily="18" charset="0"/>
                                    </a:rPr>
                                    <m:t>𝐀𝐒𝐏</m:t>
                                  </m:r>
                                </m:den>
                              </m:f>
                            </m:e>
                          </m:d>
                          <m:r>
                            <a:rPr lang="en-US" sz="2000">
                              <a:latin typeface="Cambria Math" panose="02040503050406030204" pitchFamily="18" charset="0"/>
                              <a:ea typeface="Times New Roman" panose="02020603050405020304" pitchFamily="18" charset="0"/>
                            </a:rPr>
                            <m:t>(</m:t>
                          </m:r>
                          <m:r>
                            <a:rPr lang="en-US" sz="2000" b="1">
                              <a:latin typeface="Cambria Math" panose="02040503050406030204" pitchFamily="18" charset="0"/>
                              <a:ea typeface="Times New Roman" panose="02020603050405020304" pitchFamily="18" charset="0"/>
                            </a:rPr>
                            <m:t>𝟏</m:t>
                          </m:r>
                          <m:r>
                            <a:rPr lang="en-US" sz="2000">
                              <a:latin typeface="Cambria Math" panose="02040503050406030204" pitchFamily="18" charset="0"/>
                              <a:ea typeface="Times New Roman" panose="02020603050405020304" pitchFamily="18" charset="0"/>
                            </a:rPr>
                            <m:t>.</m:t>
                          </m:r>
                          <m:r>
                            <a:rPr lang="en-US" sz="2000" b="1">
                              <a:latin typeface="Cambria Math" panose="02040503050406030204" pitchFamily="18" charset="0"/>
                              <a:ea typeface="Times New Roman" panose="02020603050405020304" pitchFamily="18" charset="0"/>
                            </a:rPr>
                            <m:t>𝟓𝟏𝟑</m:t>
                          </m:r>
                          <m:r>
                            <a:rPr lang="en-US" sz="2000">
                              <a:latin typeface="Cambria Math" panose="02040503050406030204" pitchFamily="18" charset="0"/>
                              <a:ea typeface="Times New Roman" panose="02020603050405020304" pitchFamily="18" charset="0"/>
                            </a:rPr>
                            <m:t> </m:t>
                          </m:r>
                          <m:r>
                            <a:rPr lang="en-US" sz="2000" b="1">
                              <a:latin typeface="Cambria Math" panose="02040503050406030204" pitchFamily="18" charset="0"/>
                              <a:ea typeface="Times New Roman" panose="02020603050405020304" pitchFamily="18" charset="0"/>
                            </a:rPr>
                            <m:t>𝐃𝐈𝐑</m:t>
                          </m:r>
                          <m:r>
                            <a:rPr lang="en-US" sz="2000">
                              <a:latin typeface="Cambria Math" panose="02040503050406030204" pitchFamily="18" charset="0"/>
                              <a:ea typeface="Times New Roman" panose="02020603050405020304" pitchFamily="18" charset="0"/>
                            </a:rPr>
                            <m:t> +</m:t>
                          </m:r>
                          <m:r>
                            <a:rPr lang="en-US" sz="2000" b="1">
                              <a:latin typeface="Cambria Math" panose="02040503050406030204" pitchFamily="18" charset="0"/>
                              <a:ea typeface="Times New Roman" panose="02020603050405020304" pitchFamily="18" charset="0"/>
                            </a:rPr>
                            <m:t>𝟎</m:t>
                          </m:r>
                          <m:r>
                            <a:rPr lang="en-US" sz="2000">
                              <a:latin typeface="Cambria Math" panose="02040503050406030204" pitchFamily="18" charset="0"/>
                              <a:ea typeface="Times New Roman" panose="02020603050405020304" pitchFamily="18" charset="0"/>
                            </a:rPr>
                            <m:t>.</m:t>
                          </m:r>
                          <m:r>
                            <a:rPr lang="en-US" sz="2000" b="1">
                              <a:latin typeface="Cambria Math" panose="02040503050406030204" pitchFamily="18" charset="0"/>
                              <a:ea typeface="Times New Roman" panose="02020603050405020304" pitchFamily="18" charset="0"/>
                            </a:rPr>
                            <m:t>𝟎𝟗𝟖</m:t>
                          </m:r>
                          <m:r>
                            <a:rPr lang="en-US" sz="2000">
                              <a:latin typeface="Cambria Math" panose="02040503050406030204" pitchFamily="18" charset="0"/>
                              <a:ea typeface="Times New Roman" panose="02020603050405020304" pitchFamily="18" charset="0"/>
                            </a:rPr>
                            <m:t>)</m:t>
                          </m:r>
                        </m:e>
                      </m:d>
                      <m:r>
                        <a:rPr lang="en-US" sz="2000">
                          <a:latin typeface="Cambria Math" panose="02040503050406030204" pitchFamily="18" charset="0"/>
                          <a:ea typeface="Times New Roman" panose="02020603050405020304" pitchFamily="18" charset="0"/>
                        </a:rPr>
                        <m:t>+</m:t>
                      </m:r>
                      <m:r>
                        <a:rPr lang="en-US" sz="2000" b="1">
                          <a:latin typeface="Cambria Math" panose="02040503050406030204" pitchFamily="18" charset="0"/>
                          <a:ea typeface="Times New Roman" panose="02020603050405020304" pitchFamily="18" charset="0"/>
                        </a:rPr>
                        <m:t>𝟓</m:t>
                      </m:r>
                      <m:r>
                        <a:rPr lang="en-US" sz="2000">
                          <a:latin typeface="Cambria Math" panose="02040503050406030204" pitchFamily="18" charset="0"/>
                          <a:ea typeface="Times New Roman" panose="02020603050405020304" pitchFamily="18" charset="0"/>
                        </a:rPr>
                        <m:t>.</m:t>
                      </m:r>
                      <m:r>
                        <a:rPr lang="en-US" sz="2000" b="1">
                          <a:latin typeface="Cambria Math" panose="02040503050406030204" pitchFamily="18" charset="0"/>
                          <a:ea typeface="Times New Roman" panose="02020603050405020304" pitchFamily="18" charset="0"/>
                        </a:rPr>
                        <m:t>𝟖𝟒𝟗</m:t>
                      </m:r>
                      <m:d>
                        <m:dPr>
                          <m:ctrlPr>
                            <a:rPr lang="en-US" sz="2000" i="1">
                              <a:latin typeface="Cambria Math"/>
                              <a:ea typeface="Times New Roman" panose="02020603050405020304" pitchFamily="18" charset="0"/>
                            </a:rPr>
                          </m:ctrlPr>
                        </m:dPr>
                        <m:e>
                          <m:f>
                            <m:fPr>
                              <m:ctrlPr>
                                <a:rPr lang="en-US" sz="2000" i="1">
                                  <a:latin typeface="Cambria Math"/>
                                  <a:ea typeface="Times New Roman" panose="02020603050405020304" pitchFamily="18" charset="0"/>
                                </a:rPr>
                              </m:ctrlPr>
                            </m:fPr>
                            <m:num>
                              <m:r>
                                <a:rPr lang="en-US" sz="2000" b="1">
                                  <a:latin typeface="Cambria Math" panose="02040503050406030204" pitchFamily="18" charset="0"/>
                                  <a:ea typeface="Times New Roman" panose="02020603050405020304" pitchFamily="18" charset="0"/>
                                </a:rPr>
                                <m:t>𝐈𝐑𝐈</m:t>
                              </m:r>
                            </m:num>
                            <m:den>
                              <m:r>
                                <a:rPr lang="en-US" sz="2000" b="1">
                                  <a:latin typeface="Cambria Math" panose="02040503050406030204" pitchFamily="18" charset="0"/>
                                  <a:ea typeface="Times New Roman" panose="02020603050405020304" pitchFamily="18" charset="0"/>
                                </a:rPr>
                                <m:t>𝐈𝐑𝐈𝐓</m:t>
                              </m:r>
                            </m:den>
                          </m:f>
                        </m:e>
                      </m:d>
                      <m:r>
                        <a:rPr lang="en-US" sz="2000">
                          <a:latin typeface="Cambria Math" panose="02040503050406030204" pitchFamily="18" charset="0"/>
                          <a:ea typeface="Times New Roman" panose="02020603050405020304" pitchFamily="18" charset="0"/>
                        </a:rPr>
                        <m:t>+</m:t>
                      </m:r>
                      <m:r>
                        <a:rPr lang="en-US" sz="2000" b="1">
                          <a:latin typeface="Cambria Math" panose="02040503050406030204" pitchFamily="18" charset="0"/>
                          <a:ea typeface="Times New Roman" panose="02020603050405020304" pitchFamily="18" charset="0"/>
                        </a:rPr>
                        <m:t>𝟏</m:t>
                      </m:r>
                      <m:r>
                        <a:rPr lang="en-US" sz="2000">
                          <a:latin typeface="Cambria Math" panose="02040503050406030204" pitchFamily="18" charset="0"/>
                          <a:ea typeface="Times New Roman" panose="02020603050405020304" pitchFamily="18" charset="0"/>
                        </a:rPr>
                        <m:t>.</m:t>
                      </m:r>
                      <m:r>
                        <a:rPr lang="en-US" sz="2000" b="1">
                          <a:latin typeface="Cambria Math" panose="02040503050406030204" pitchFamily="18" charset="0"/>
                          <a:ea typeface="Times New Roman" panose="02020603050405020304" pitchFamily="18" charset="0"/>
                        </a:rPr>
                        <m:t>𝟔𝟖𝟒</m:t>
                      </m:r>
                      <m:r>
                        <a:rPr lang="en-US" sz="2000">
                          <a:latin typeface="Cambria Math" panose="02040503050406030204" pitchFamily="18" charset="0"/>
                          <a:ea typeface="Times New Roman" panose="02020603050405020304" pitchFamily="18" charset="0"/>
                        </a:rPr>
                        <m:t> </m:t>
                      </m:r>
                      <m:r>
                        <a:rPr lang="en-US" sz="2000" b="1">
                          <a:latin typeface="Cambria Math" panose="02040503050406030204" pitchFamily="18" charset="0"/>
                          <a:ea typeface="Times New Roman" panose="02020603050405020304" pitchFamily="18" charset="0"/>
                        </a:rPr>
                        <m:t>𝐒𝐏</m:t>
                      </m:r>
                    </m:oMath>
                  </m:oMathPara>
                </a14:m>
                <a:endParaRPr lang="en-US" sz="2000" dirty="0">
                  <a:latin typeface="+mj-lt"/>
                  <a:ea typeface="Times New Roman" panose="02020603050405020304" pitchFamily="18" charset="0"/>
                </a:endParaRPr>
              </a:p>
              <a:p>
                <a:pPr indent="0">
                  <a:spcBef>
                    <a:spcPts val="0"/>
                  </a:spcBef>
                  <a:buNone/>
                </a:pPr>
                <a:r>
                  <a:rPr lang="en-US" sz="2000" b="1" dirty="0" smtClean="0">
                    <a:latin typeface="+mj-lt"/>
                    <a:ea typeface="Times New Roman" panose="02020603050405020304" pitchFamily="18" charset="0"/>
                  </a:rPr>
                  <a:t>(Izevbekhai 2012)</a:t>
                </a:r>
              </a:p>
              <a:p>
                <a:pPr marL="457200">
                  <a:spcBef>
                    <a:spcPts val="0"/>
                  </a:spcBef>
                </a:pPr>
                <a:r>
                  <a:rPr lang="en-US" sz="2000" b="1" dirty="0" smtClean="0">
                    <a:latin typeface="+mj-lt"/>
                    <a:ea typeface="Times New Roman" panose="02020603050405020304" pitchFamily="18" charset="0"/>
                  </a:rPr>
                  <a:t>Where </a:t>
                </a:r>
                <a:r>
                  <a:rPr lang="en-US" sz="2000" b="1" dirty="0">
                    <a:latin typeface="+mj-lt"/>
                    <a:ea typeface="Times New Roman" panose="02020603050405020304" pitchFamily="18" charset="0"/>
                  </a:rPr>
                  <a:t>T is temperature in Kelvin</a:t>
                </a:r>
              </a:p>
              <a:p>
                <a:pPr marL="457200">
                  <a:spcBef>
                    <a:spcPts val="0"/>
                  </a:spcBef>
                </a:pPr>
                <a:r>
                  <a:rPr lang="en-US" sz="2000" b="1" dirty="0">
                    <a:latin typeface="+mj-lt"/>
                    <a:ea typeface="Times New Roman" panose="02020603050405020304" pitchFamily="18" charset="0"/>
                  </a:rPr>
                  <a:t>ASPT is the asperity interval</a:t>
                </a:r>
              </a:p>
              <a:p>
                <a:pPr marL="457200">
                  <a:spcBef>
                    <a:spcPts val="0"/>
                  </a:spcBef>
                </a:pPr>
                <a:r>
                  <a:rPr lang="en-US" sz="2000" b="1" dirty="0">
                    <a:latin typeface="+mj-lt"/>
                    <a:ea typeface="Times New Roman" panose="02020603050405020304" pitchFamily="18" charset="0"/>
                  </a:rPr>
                  <a:t>ASP is the standard reference test tire asperity interval</a:t>
                </a:r>
              </a:p>
              <a:p>
                <a:pPr marL="457200">
                  <a:spcBef>
                    <a:spcPts val="0"/>
                  </a:spcBef>
                </a:pPr>
                <a:r>
                  <a:rPr lang="en-US" sz="2000" b="1" dirty="0">
                    <a:latin typeface="+mj-lt"/>
                    <a:ea typeface="Times New Roman" panose="02020603050405020304" pitchFamily="18" charset="0"/>
                  </a:rPr>
                  <a:t>DIR is texture direction (Categorical variable)</a:t>
                </a:r>
              </a:p>
              <a:p>
                <a:pPr marL="457200">
                  <a:spcBef>
                    <a:spcPts val="0"/>
                  </a:spcBef>
                </a:pPr>
                <a:r>
                  <a:rPr lang="en-US" sz="2000" b="1" dirty="0">
                    <a:latin typeface="+mj-lt"/>
                    <a:ea typeface="Times New Roman" panose="02020603050405020304" pitchFamily="18" charset="0"/>
                  </a:rPr>
                  <a:t>IRI is international roughness index</a:t>
                </a:r>
              </a:p>
              <a:p>
                <a:pPr marL="457200">
                  <a:spcBef>
                    <a:spcPts val="0"/>
                  </a:spcBef>
                </a:pPr>
                <a:r>
                  <a:rPr lang="en-US" sz="2000" b="1" dirty="0">
                    <a:latin typeface="+mj-lt"/>
                    <a:ea typeface="Times New Roman" panose="02020603050405020304" pitchFamily="18" charset="0"/>
                  </a:rPr>
                  <a:t>IRIT is the IRI of a concrete pavement with 15 foot joint-spacing, a curl resulting in a mid-span deflection of 1 inch and a joint faulting of 1 inch in each panel</a:t>
                </a:r>
              </a:p>
              <a:p>
                <a:pPr marL="457200">
                  <a:spcBef>
                    <a:spcPts val="0"/>
                  </a:spcBef>
                </a:pPr>
                <a:r>
                  <a:rPr lang="en-US" sz="2000" b="1" dirty="0">
                    <a:latin typeface="+mj-lt"/>
                    <a:ea typeface="Times New Roman" panose="02020603050405020304" pitchFamily="18" charset="0"/>
                  </a:rPr>
                  <a:t>SP =Spikiness or Texture Orientation</a:t>
                </a:r>
                <a:r>
                  <a:rPr lang="en-US" sz="2000" b="1" dirty="0">
                    <a:ea typeface="Times New Roman" panose="02020603050405020304" pitchFamily="18" charset="0"/>
                  </a:rPr>
                  <a:t>(Categorical variable</a:t>
                </a:r>
                <a:r>
                  <a:rPr lang="en-US" sz="2000" b="1" dirty="0" smtClean="0">
                    <a:ea typeface="Times New Roman" panose="02020603050405020304" pitchFamily="18" charset="0"/>
                  </a:rPr>
                  <a:t>)</a:t>
                </a:r>
              </a:p>
              <a:p>
                <a:pPr indent="0">
                  <a:spcBef>
                    <a:spcPts val="0"/>
                  </a:spcBef>
                  <a:buNone/>
                </a:pPr>
                <a:endParaRPr lang="en-US" sz="2000" b="1" dirty="0" smtClean="0">
                  <a:ea typeface="Times New Roman" panose="02020603050405020304" pitchFamily="18" charset="0"/>
                </a:endParaRPr>
              </a:p>
              <a:p>
                <a:pPr marL="571500" indent="-342900">
                  <a:spcBef>
                    <a:spcPts val="0"/>
                  </a:spcBef>
                  <a:buFont typeface="Wingdings" panose="05000000000000000000" pitchFamily="2" charset="2"/>
                  <a:buChar char="Ø"/>
                </a:pPr>
                <a:r>
                  <a:rPr lang="en-US" sz="2000" b="1" dirty="0" smtClean="0">
                    <a:ea typeface="Times New Roman" panose="02020603050405020304" pitchFamily="18" charset="0"/>
                  </a:rPr>
                  <a:t>If  your quiet pavement experiences poor ride over time it will get noisier</a:t>
                </a:r>
              </a:p>
              <a:p>
                <a:pPr marL="571500" indent="-342900">
                  <a:spcBef>
                    <a:spcPts val="0"/>
                  </a:spcBef>
                  <a:buFont typeface="Wingdings" panose="05000000000000000000" pitchFamily="2" charset="2"/>
                  <a:buChar char="Ø"/>
                </a:pPr>
                <a:r>
                  <a:rPr lang="en-US" sz="2000" b="1" dirty="0" smtClean="0">
                    <a:ea typeface="Times New Roman" panose="02020603050405020304" pitchFamily="18" charset="0"/>
                  </a:rPr>
                  <a:t>If you have negative texture and  the pavement loses asperities by polishing the asperities it will get quieter</a:t>
                </a:r>
              </a:p>
              <a:p>
                <a:pPr marL="571500" indent="-342900">
                  <a:spcBef>
                    <a:spcPts val="0"/>
                  </a:spcBef>
                  <a:buFont typeface="Wingdings" panose="05000000000000000000" pitchFamily="2" charset="2"/>
                  <a:buChar char="Ø"/>
                </a:pPr>
                <a:r>
                  <a:rPr lang="en-US" sz="2000" b="1" dirty="0" smtClean="0">
                    <a:ea typeface="Times New Roman" panose="02020603050405020304" pitchFamily="18" charset="0"/>
                  </a:rPr>
                  <a:t>If your pavement starts by being quiet and it degrades by loss of asperities through raveling  he resulting asperities will determine the acoustic properties</a:t>
                </a:r>
              </a:p>
              <a:p>
                <a:pPr marL="571500" indent="-342900">
                  <a:spcBef>
                    <a:spcPts val="0"/>
                  </a:spcBef>
                  <a:buFont typeface="Wingdings" panose="05000000000000000000" pitchFamily="2" charset="2"/>
                  <a:buChar char="Ø"/>
                </a:pPr>
                <a:r>
                  <a:rPr lang="en-US" sz="2000" b="1" dirty="0" smtClean="0">
                    <a:ea typeface="Times New Roman" panose="02020603050405020304" pitchFamily="18" charset="0"/>
                  </a:rPr>
                  <a:t>Sound Absorption has minimal effect because of dominance of thread-block impact and air-compression relief mechanisms over cavity absorption</a:t>
                </a:r>
              </a:p>
              <a:p>
                <a:pPr marL="571500" indent="-342900">
                  <a:spcBef>
                    <a:spcPts val="0"/>
                  </a:spcBef>
                  <a:buFont typeface="Wingdings" panose="05000000000000000000" pitchFamily="2" charset="2"/>
                  <a:buChar char="Ø"/>
                </a:pPr>
                <a:r>
                  <a:rPr lang="en-US" sz="2000" b="1" dirty="0" smtClean="0">
                    <a:ea typeface="Times New Roman" panose="02020603050405020304" pitchFamily="18" charset="0"/>
                  </a:rPr>
                  <a:t>Acoustic Signals for Pavement  Condition</a:t>
                </a:r>
                <a:endParaRPr lang="en-US" sz="2000" b="1" dirty="0">
                  <a:ea typeface="Times New Roman" panose="02020603050405020304" pitchFamily="18" charset="0"/>
                </a:endParaRPr>
              </a:p>
              <a:p>
                <a:pPr marL="457200">
                  <a:spcBef>
                    <a:spcPts val="0"/>
                  </a:spcBef>
                </a:pPr>
                <a:endParaRPr lang="en-US" dirty="0">
                  <a:latin typeface="+mj-lt"/>
                  <a:ea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63773" y="640307"/>
                <a:ext cx="12028227" cy="6217693"/>
              </a:xfrm>
              <a:blipFill rotWithShape="0">
                <a:blip r:embed="rId2"/>
                <a:stretch>
                  <a:fillRect r="-659"/>
                </a:stretch>
              </a:blipFill>
            </p:spPr>
            <p:txBody>
              <a:bodyPr/>
              <a:lstStyle/>
              <a:p>
                <a:r>
                  <a:rPr lang="en-US">
                    <a:noFill/>
                  </a:rPr>
                  <a:t> </a:t>
                </a:r>
              </a:p>
            </p:txBody>
          </p:sp>
        </mc:Fallback>
      </mc:AlternateContent>
    </p:spTree>
    <p:extLst>
      <p:ext uri="{BB962C8B-B14F-4D97-AF65-F5344CB8AC3E}">
        <p14:creationId xmlns:p14="http://schemas.microsoft.com/office/powerpoint/2010/main" val="3671621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306" y="0"/>
            <a:ext cx="10515600" cy="799796"/>
          </a:xfrm>
        </p:spPr>
        <p:txBody>
          <a:bodyPr/>
          <a:lstStyle/>
          <a:p>
            <a:r>
              <a:rPr lang="en-US" b="1" dirty="0" smtClean="0"/>
              <a:t>Validation of Izevbekhai’s Prediction Model</a:t>
            </a:r>
            <a:endParaRPr lang="en-US" b="1" dirty="0"/>
          </a:p>
        </p:txBody>
      </p:sp>
      <p:pic>
        <p:nvPicPr>
          <p:cNvPr id="4" name="Content Placeholder 3"/>
          <p:cNvPicPr>
            <a:picLocks noGrp="1" noChangeAspect="1"/>
          </p:cNvPicPr>
          <p:nvPr>
            <p:ph idx="1"/>
          </p:nvPr>
        </p:nvPicPr>
        <p:blipFill rotWithShape="1">
          <a:blip r:embed="rId2"/>
          <a:srcRect t="3687"/>
          <a:stretch/>
        </p:blipFill>
        <p:spPr>
          <a:xfrm>
            <a:off x="150312" y="651353"/>
            <a:ext cx="11411211" cy="6206647"/>
          </a:xfrm>
          <a:prstGeom prst="rect">
            <a:avLst/>
          </a:prstGeom>
        </p:spPr>
      </p:pic>
    </p:spTree>
    <p:extLst>
      <p:ext uri="{BB962C8B-B14F-4D97-AF65-F5344CB8AC3E}">
        <p14:creationId xmlns:p14="http://schemas.microsoft.com/office/powerpoint/2010/main" val="16484008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231820" y="776876"/>
                <a:ext cx="12063210" cy="5779403"/>
              </a:xfrm>
              <a:prstGeom prst="rect">
                <a:avLst/>
              </a:prstGeom>
            </p:spPr>
            <p:txBody>
              <a:bodyPr wrap="square">
                <a:spAutoFit/>
              </a:bodyPr>
              <a:lstStyle/>
              <a:p>
                <a:r>
                  <a:rPr lang="en-US" sz="2800" dirty="0"/>
                  <a:t>If OBSI</a:t>
                </a:r>
                <a:r>
                  <a:rPr lang="en-US" sz="2800" baseline="-25000" dirty="0"/>
                  <a:t> (1)</a:t>
                </a:r>
                <a:r>
                  <a:rPr lang="en-US" sz="2800" dirty="0"/>
                  <a:t> - OBSI</a:t>
                </a:r>
                <a:r>
                  <a:rPr lang="en-US" sz="2800" baseline="-25000" dirty="0"/>
                  <a:t> (2)</a:t>
                </a:r>
                <a:r>
                  <a:rPr lang="en-US" sz="2800" dirty="0"/>
                  <a:t> = n   where OBSI</a:t>
                </a:r>
                <a:r>
                  <a:rPr lang="en-US" sz="2800" baseline="-25000" dirty="0"/>
                  <a:t> (1)</a:t>
                </a:r>
                <a:r>
                  <a:rPr lang="en-US" sz="2800" dirty="0"/>
                  <a:t> and OBSI</a:t>
                </a:r>
                <a:r>
                  <a:rPr lang="en-US" sz="2800" baseline="-25000" dirty="0"/>
                  <a:t> (2)</a:t>
                </a:r>
                <a:r>
                  <a:rPr lang="en-US" sz="2800" dirty="0"/>
                  <a:t> respectively measured sound intensity before and after a pavement surface treatment and “n” is the difference in decibel (dB) then </a:t>
                </a:r>
              </a:p>
              <a:p>
                <a:r>
                  <a:rPr lang="en-US" sz="2800" dirty="0"/>
                  <a:t>10 log </a:t>
                </a:r>
                <a14:m>
                  <m:oMath xmlns:m="http://schemas.openxmlformats.org/officeDocument/2006/math">
                    <m:d>
                      <m:dPr>
                        <m:ctrlPr>
                          <a:rPr lang="en-US" sz="2800" i="1">
                            <a:latin typeface="Cambria Math"/>
                          </a:rPr>
                        </m:ctrlPr>
                      </m:dPr>
                      <m:e>
                        <m:f>
                          <m:fPr>
                            <m:ctrlPr>
                              <a:rPr lang="en-US" sz="2800" i="1">
                                <a:latin typeface="Cambria Math"/>
                              </a:rPr>
                            </m:ctrlPr>
                          </m:fPr>
                          <m:num>
                            <m:sSub>
                              <m:sSubPr>
                                <m:ctrlPr>
                                  <a:rPr lang="en-US" sz="2800" i="1">
                                    <a:latin typeface="Cambria Math"/>
                                  </a:rPr>
                                </m:ctrlPr>
                              </m:sSubPr>
                              <m:e>
                                <m:r>
                                  <a:rPr lang="en-US" sz="2800" i="1">
                                    <a:latin typeface="Cambria Math"/>
                                  </a:rPr>
                                  <m:t>𝑆𝐼</m:t>
                                </m:r>
                              </m:e>
                              <m:sub>
                                <m:r>
                                  <a:rPr lang="en-US" sz="2800" i="1">
                                    <a:latin typeface="Cambria Math"/>
                                  </a:rPr>
                                  <m:t>2</m:t>
                                </m:r>
                              </m:sub>
                            </m:sSub>
                          </m:num>
                          <m:den>
                            <m:sSub>
                              <m:sSubPr>
                                <m:ctrlPr>
                                  <a:rPr lang="en-US" sz="2800" i="1">
                                    <a:latin typeface="Cambria Math"/>
                                  </a:rPr>
                                </m:ctrlPr>
                              </m:sSubPr>
                              <m:e>
                                <m:r>
                                  <a:rPr lang="en-US" sz="2800" i="1">
                                    <a:latin typeface="Cambria Math"/>
                                  </a:rPr>
                                  <m:t>𝑆𝐼</m:t>
                                </m:r>
                              </m:e>
                              <m:sub>
                                <m:r>
                                  <a:rPr lang="en-US" sz="2800" i="1">
                                    <a:latin typeface="Cambria Math"/>
                                  </a:rPr>
                                  <m:t>0</m:t>
                                </m:r>
                              </m:sub>
                            </m:sSub>
                          </m:den>
                        </m:f>
                      </m:e>
                    </m:d>
                    <m:r>
                      <a:rPr lang="en-US" sz="2800" i="1">
                        <a:latin typeface="Cambria Math"/>
                      </a:rPr>
                      <m:t>−</m:t>
                    </m:r>
                    <m:r>
                      <a:rPr lang="en-US" sz="2800">
                        <a:latin typeface="Cambria Math"/>
                      </a:rPr>
                      <m:t>10 </m:t>
                    </m:r>
                    <m:r>
                      <m:rPr>
                        <m:sty m:val="p"/>
                      </m:rPr>
                      <a:rPr lang="en-US" sz="2800">
                        <a:latin typeface="Cambria Math"/>
                      </a:rPr>
                      <m:t>log</m:t>
                    </m:r>
                    <m:r>
                      <a:rPr lang="en-US" sz="2800">
                        <a:latin typeface="Cambria Math"/>
                      </a:rPr>
                      <m:t> </m:t>
                    </m:r>
                    <m:d>
                      <m:dPr>
                        <m:ctrlPr>
                          <a:rPr lang="en-US" sz="2800" i="1">
                            <a:latin typeface="Cambria Math"/>
                          </a:rPr>
                        </m:ctrlPr>
                      </m:dPr>
                      <m:e>
                        <m:f>
                          <m:fPr>
                            <m:ctrlPr>
                              <a:rPr lang="en-US" sz="2800" i="1">
                                <a:latin typeface="Cambria Math"/>
                              </a:rPr>
                            </m:ctrlPr>
                          </m:fPr>
                          <m:num>
                            <m:sSub>
                              <m:sSubPr>
                                <m:ctrlPr>
                                  <a:rPr lang="en-US" sz="2800" i="1">
                                    <a:latin typeface="Cambria Math"/>
                                  </a:rPr>
                                </m:ctrlPr>
                              </m:sSubPr>
                              <m:e>
                                <m:r>
                                  <a:rPr lang="en-US" sz="2800" i="1">
                                    <a:latin typeface="Cambria Math"/>
                                  </a:rPr>
                                  <m:t>𝑆𝐼</m:t>
                                </m:r>
                              </m:e>
                              <m:sub>
                                <m:r>
                                  <a:rPr lang="en-US" sz="2800" i="1">
                                    <a:latin typeface="Cambria Math"/>
                                  </a:rPr>
                                  <m:t>1</m:t>
                                </m:r>
                              </m:sub>
                            </m:sSub>
                          </m:num>
                          <m:den>
                            <m:sSub>
                              <m:sSubPr>
                                <m:ctrlPr>
                                  <a:rPr lang="en-US" sz="2800" i="1">
                                    <a:latin typeface="Cambria Math"/>
                                  </a:rPr>
                                </m:ctrlPr>
                              </m:sSubPr>
                              <m:e>
                                <m:r>
                                  <a:rPr lang="en-US" sz="2800" i="1">
                                    <a:latin typeface="Cambria Math"/>
                                  </a:rPr>
                                  <m:t>𝑆𝐼</m:t>
                                </m:r>
                              </m:e>
                              <m:sub>
                                <m:r>
                                  <a:rPr lang="en-US" sz="2800" i="1">
                                    <a:latin typeface="Cambria Math"/>
                                  </a:rPr>
                                  <m:t>0</m:t>
                                </m:r>
                              </m:sub>
                            </m:sSub>
                          </m:den>
                        </m:f>
                      </m:e>
                    </m:d>
                    <m:r>
                      <a:rPr lang="en-US" sz="2800" i="1">
                        <a:latin typeface="Cambria Math"/>
                      </a:rPr>
                      <m:t>=</m:t>
                    </m:r>
                    <m:r>
                      <a:rPr lang="en-US" sz="2800" i="1">
                        <a:latin typeface="Cambria Math"/>
                      </a:rPr>
                      <m:t>𝑛</m:t>
                    </m:r>
                  </m:oMath>
                </a14:m>
                <a:r>
                  <a:rPr lang="en-US" sz="2800" dirty="0"/>
                  <a:t>		             </a:t>
                </a:r>
              </a:p>
              <a:p>
                <a:r>
                  <a:rPr lang="en-US" sz="2800" dirty="0"/>
                  <a:t>Where SI</a:t>
                </a:r>
                <a:r>
                  <a:rPr lang="en-US" sz="2800" baseline="-25000" dirty="0"/>
                  <a:t>1</a:t>
                </a:r>
                <a:r>
                  <a:rPr lang="en-US" sz="2800" dirty="0"/>
                  <a:t> is the Post-Construction Noise level and SI</a:t>
                </a:r>
                <a:r>
                  <a:rPr lang="en-US" sz="2800" baseline="-25000" dirty="0"/>
                  <a:t>2</a:t>
                </a:r>
                <a:r>
                  <a:rPr lang="en-US" sz="2800" dirty="0"/>
                  <a:t> is the Preconstruction noise level SI</a:t>
                </a:r>
                <a:r>
                  <a:rPr lang="en-US" sz="2800" baseline="-25000" dirty="0"/>
                  <a:t>0 </a:t>
                </a:r>
                <a:r>
                  <a:rPr lang="en-US" sz="2800" dirty="0"/>
                  <a:t>is the sound intensity at the threshold of human hearing,  (10-</a:t>
                </a:r>
                <a:r>
                  <a:rPr lang="en-US" sz="2800" baseline="30000" dirty="0"/>
                  <a:t>12</a:t>
                </a:r>
                <a:r>
                  <a:rPr lang="en-US" sz="2800" dirty="0"/>
                  <a:t> Watts/m</a:t>
                </a:r>
                <a:r>
                  <a:rPr lang="en-US" sz="2800" baseline="30000" dirty="0"/>
                  <a:t>2</a:t>
                </a:r>
                <a:r>
                  <a:rPr lang="en-US" sz="2800" dirty="0"/>
                  <a:t>) then </a:t>
                </a:r>
              </a:p>
              <a:p>
                <a:r>
                  <a:rPr lang="en-US" sz="2800" dirty="0"/>
                  <a:t>              </a:t>
                </a:r>
                <a14:m>
                  <m:oMath xmlns:m="http://schemas.openxmlformats.org/officeDocument/2006/math">
                    <m:d>
                      <m:dPr>
                        <m:ctrlPr>
                          <a:rPr lang="en-US" sz="2800" i="1">
                            <a:latin typeface="Cambria Math"/>
                          </a:rPr>
                        </m:ctrlPr>
                      </m:dPr>
                      <m:e>
                        <m:f>
                          <m:fPr>
                            <m:ctrlPr>
                              <a:rPr lang="en-US" sz="2800" i="1">
                                <a:latin typeface="Cambria Math"/>
                              </a:rPr>
                            </m:ctrlPr>
                          </m:fPr>
                          <m:num>
                            <m:sSub>
                              <m:sSubPr>
                                <m:ctrlPr>
                                  <a:rPr lang="en-US" sz="2800" i="1">
                                    <a:latin typeface="Cambria Math"/>
                                  </a:rPr>
                                </m:ctrlPr>
                              </m:sSubPr>
                              <m:e>
                                <m:r>
                                  <a:rPr lang="en-US" sz="2800" i="1">
                                    <a:latin typeface="Cambria Math"/>
                                  </a:rPr>
                                  <m:t>𝑆𝐼</m:t>
                                </m:r>
                              </m:e>
                              <m:sub>
                                <m:r>
                                  <a:rPr lang="en-US" sz="2800" i="1">
                                    <a:latin typeface="Cambria Math"/>
                                  </a:rPr>
                                  <m:t>2</m:t>
                                </m:r>
                              </m:sub>
                            </m:sSub>
                          </m:num>
                          <m:den>
                            <m:sSub>
                              <m:sSubPr>
                                <m:ctrlPr>
                                  <a:rPr lang="en-US" sz="2800" i="1">
                                    <a:latin typeface="Cambria Math"/>
                                  </a:rPr>
                                </m:ctrlPr>
                              </m:sSubPr>
                              <m:e>
                                <m:r>
                                  <a:rPr lang="en-US" sz="2800" i="1">
                                    <a:latin typeface="Cambria Math"/>
                                  </a:rPr>
                                  <m:t>𝑆𝐼</m:t>
                                </m:r>
                              </m:e>
                              <m:sub>
                                <m:r>
                                  <a:rPr lang="en-US" sz="2800" i="1">
                                    <a:latin typeface="Cambria Math"/>
                                  </a:rPr>
                                  <m:t>1</m:t>
                                </m:r>
                              </m:sub>
                            </m:sSub>
                          </m:den>
                        </m:f>
                      </m:e>
                    </m:d>
                    <m:r>
                      <a:rPr lang="en-US" sz="2800" i="1">
                        <a:latin typeface="Cambria Math"/>
                      </a:rPr>
                      <m:t>=</m:t>
                    </m:r>
                    <m:sSup>
                      <m:sSupPr>
                        <m:ctrlPr>
                          <a:rPr lang="en-US" sz="2800" i="1">
                            <a:latin typeface="Cambria Math"/>
                          </a:rPr>
                        </m:ctrlPr>
                      </m:sSupPr>
                      <m:e>
                        <m:r>
                          <a:rPr lang="en-US" sz="2800" i="1">
                            <a:latin typeface="Cambria Math"/>
                          </a:rPr>
                          <m:t>10</m:t>
                        </m:r>
                      </m:e>
                      <m:sup>
                        <m:f>
                          <m:fPr>
                            <m:ctrlPr>
                              <a:rPr lang="en-US" sz="2800" i="1">
                                <a:latin typeface="Cambria Math"/>
                              </a:rPr>
                            </m:ctrlPr>
                          </m:fPr>
                          <m:num>
                            <m:r>
                              <a:rPr lang="en-US" sz="2800" i="1">
                                <a:latin typeface="Cambria Math"/>
                              </a:rPr>
                              <m:t>𝑛</m:t>
                            </m:r>
                          </m:num>
                          <m:den>
                            <m:r>
                              <a:rPr lang="en-US" sz="2800" i="1">
                                <a:latin typeface="Cambria Math"/>
                              </a:rPr>
                              <m:t>10</m:t>
                            </m:r>
                          </m:den>
                        </m:f>
                      </m:sup>
                    </m:sSup>
                  </m:oMath>
                </a14:m>
                <a:r>
                  <a:rPr lang="en-US" sz="2800" dirty="0"/>
                  <a:t> .				</a:t>
                </a:r>
                <a:endParaRPr lang="en-US" sz="2800" dirty="0" smtClean="0"/>
              </a:p>
              <a:p>
                <a:r>
                  <a:rPr lang="en-US" sz="2800" dirty="0" smtClean="0"/>
                  <a:t>Therefore  </a:t>
                </a:r>
                <a:r>
                  <a:rPr lang="en-US" sz="2800" dirty="0"/>
                  <a:t>the actual reduction in sound intensity (Watts/ m</a:t>
                </a:r>
                <a:r>
                  <a:rPr lang="en-US" sz="2800" baseline="30000" dirty="0"/>
                  <a:t>2</a:t>
                </a:r>
                <a:r>
                  <a:rPr lang="en-US" sz="2800" dirty="0"/>
                  <a:t>)</a:t>
                </a:r>
              </a:p>
              <a:p>
                <a:r>
                  <a:rPr lang="en-US" sz="3200" dirty="0"/>
                  <a:t> Percentage reduction =  100 </a:t>
                </a:r>
                <a14:m>
                  <m:oMath xmlns:m="http://schemas.openxmlformats.org/officeDocument/2006/math">
                    <m:d>
                      <m:dPr>
                        <m:ctrlPr>
                          <a:rPr lang="en-US" sz="3200" i="1">
                            <a:latin typeface="Cambria Math"/>
                          </a:rPr>
                        </m:ctrlPr>
                      </m:dPr>
                      <m:e>
                        <m:r>
                          <a:rPr lang="en-US" sz="3200" i="1">
                            <a:latin typeface="Cambria Math"/>
                          </a:rPr>
                          <m:t>1−</m:t>
                        </m:r>
                        <m:sSup>
                          <m:sSupPr>
                            <m:ctrlPr>
                              <a:rPr lang="en-US" sz="3200" i="1">
                                <a:latin typeface="Cambria Math"/>
                              </a:rPr>
                            </m:ctrlPr>
                          </m:sSupPr>
                          <m:e>
                            <m:r>
                              <a:rPr lang="en-US" sz="3200" i="1">
                                <a:latin typeface="Cambria Math"/>
                              </a:rPr>
                              <m:t>10</m:t>
                            </m:r>
                          </m:e>
                          <m:sup>
                            <m:r>
                              <a:rPr lang="en-US" sz="3200" i="1">
                                <a:latin typeface="Cambria Math"/>
                              </a:rPr>
                              <m:t>−</m:t>
                            </m:r>
                            <m:f>
                              <m:fPr>
                                <m:ctrlPr>
                                  <a:rPr lang="en-US" sz="3200" i="1">
                                    <a:latin typeface="Cambria Math"/>
                                  </a:rPr>
                                </m:ctrlPr>
                              </m:fPr>
                              <m:num>
                                <m:r>
                                  <a:rPr lang="en-US" sz="3200" i="1">
                                    <a:latin typeface="Cambria Math"/>
                                  </a:rPr>
                                  <m:t>𝑛</m:t>
                                </m:r>
                              </m:num>
                              <m:den>
                                <m:r>
                                  <a:rPr lang="en-US" sz="3200" i="1">
                                    <a:latin typeface="Cambria Math"/>
                                  </a:rPr>
                                  <m:t>10</m:t>
                                </m:r>
                              </m:den>
                            </m:f>
                          </m:sup>
                        </m:sSup>
                      </m:e>
                    </m:d>
                  </m:oMath>
                </a14:m>
                <a:r>
                  <a:rPr lang="en-US" sz="3200" dirty="0"/>
                  <a:t> .</a:t>
                </a:r>
              </a:p>
              <a:p>
                <a:r>
                  <a:rPr lang="en-US" sz="3200" dirty="0"/>
                  <a:t>Temp </a:t>
                </a:r>
                <a:r>
                  <a:rPr lang="en-US" sz="3200" dirty="0" smtClean="0"/>
                  <a:t>Correction in I-394 Before &amp; After  </a:t>
                </a:r>
                <a14:m>
                  <m:oMath xmlns:m="http://schemas.openxmlformats.org/officeDocument/2006/math">
                    <m:r>
                      <a:rPr lang="en-US" sz="3200" i="1">
                        <a:latin typeface="Cambria Math"/>
                        <a:ea typeface="Cambria Math"/>
                      </a:rPr>
                      <m:t>≅0.7 </m:t>
                    </m:r>
                    <m:r>
                      <a:rPr lang="en-US" sz="3200" i="1">
                        <a:latin typeface="Cambria Math"/>
                        <a:ea typeface="Cambria Math"/>
                      </a:rPr>
                      <m:t>𝑑𝐵</m:t>
                    </m:r>
                  </m:oMath>
                </a14:m>
                <a:r>
                  <a:rPr lang="en-US" sz="3200" dirty="0"/>
                  <a:t>            </a:t>
                </a:r>
                <a:endParaRPr lang="en-US" dirty="0"/>
              </a:p>
            </p:txBody>
          </p:sp>
        </mc:Choice>
        <mc:Fallback>
          <p:sp>
            <p:nvSpPr>
              <p:cNvPr id="2" name="Rectangle 1"/>
              <p:cNvSpPr>
                <a:spLocks noRot="1" noChangeAspect="1" noMove="1" noResize="1" noEditPoints="1" noAdjustHandles="1" noChangeArrowheads="1" noChangeShapeType="1" noTextEdit="1"/>
              </p:cNvSpPr>
              <p:nvPr/>
            </p:nvSpPr>
            <p:spPr>
              <a:xfrm>
                <a:off x="231820" y="776876"/>
                <a:ext cx="12063210" cy="5779403"/>
              </a:xfrm>
              <a:prstGeom prst="rect">
                <a:avLst/>
              </a:prstGeom>
              <a:blipFill rotWithShape="1">
                <a:blip r:embed="rId2"/>
                <a:stretch>
                  <a:fillRect l="-1263" t="-948" r="-859" b="-2845"/>
                </a:stretch>
              </a:blipFill>
            </p:spPr>
            <p:txBody>
              <a:bodyPr/>
              <a:lstStyle/>
              <a:p>
                <a:r>
                  <a:rPr lang="en-US">
                    <a:noFill/>
                  </a:rPr>
                  <a:t> </a:t>
                </a:r>
              </a:p>
            </p:txBody>
          </p:sp>
        </mc:Fallback>
      </mc:AlternateContent>
      <p:sp>
        <p:nvSpPr>
          <p:cNvPr id="3" name="Rectangle 2"/>
          <p:cNvSpPr/>
          <p:nvPr/>
        </p:nvSpPr>
        <p:spPr>
          <a:xfrm>
            <a:off x="2348631" y="108714"/>
            <a:ext cx="8585299" cy="646331"/>
          </a:xfrm>
          <a:prstGeom prst="rect">
            <a:avLst/>
          </a:prstGeom>
        </p:spPr>
        <p:txBody>
          <a:bodyPr wrap="none">
            <a:spAutoFit/>
          </a:bodyPr>
          <a:lstStyle/>
          <a:p>
            <a:r>
              <a:rPr lang="en-US" dirty="0"/>
              <a:t> </a:t>
            </a:r>
            <a:r>
              <a:rPr lang="en-US" sz="3600" b="1" cap="all" dirty="0" smtClean="0"/>
              <a:t>I-394 Temperature correction IN TPIN</a:t>
            </a:r>
            <a:endParaRPr lang="en-US" sz="3600" b="1" cap="all" dirty="0"/>
          </a:p>
        </p:txBody>
      </p:sp>
    </p:spTree>
    <p:extLst>
      <p:ext uri="{BB962C8B-B14F-4D97-AF65-F5344CB8AC3E}">
        <p14:creationId xmlns:p14="http://schemas.microsoft.com/office/powerpoint/2010/main" val="9118080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50324" y="7374"/>
            <a:ext cx="10503244" cy="1219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smtClean="0">
                <a:latin typeface="Arial Narrow" panose="020B0606020202030204" pitchFamily="34" charset="0"/>
              </a:rPr>
              <a:t>I-394 NGCS DEPLOYMENT</a:t>
            </a:r>
            <a:endParaRPr lang="en-US" b="1" dirty="0">
              <a:latin typeface="Arial Narrow" panose="020B0606020202030204" pitchFamily="34" charset="0"/>
            </a:endParaRPr>
          </a:p>
        </p:txBody>
      </p:sp>
      <p:pic>
        <p:nvPicPr>
          <p:cNvPr id="2" name="Picture 1"/>
          <p:cNvPicPr>
            <a:picLocks noChangeAspect="1"/>
          </p:cNvPicPr>
          <p:nvPr/>
        </p:nvPicPr>
        <p:blipFill>
          <a:blip r:embed="rId2"/>
          <a:stretch>
            <a:fillRect/>
          </a:stretch>
        </p:blipFill>
        <p:spPr>
          <a:xfrm>
            <a:off x="1752600" y="749643"/>
            <a:ext cx="7772400" cy="2734962"/>
          </a:xfrm>
          <a:prstGeom prst="rect">
            <a:avLst/>
          </a:prstGeom>
        </p:spPr>
      </p:pic>
      <p:pic>
        <p:nvPicPr>
          <p:cNvPr id="5" name="Picture 4"/>
          <p:cNvPicPr>
            <a:picLocks noChangeAspect="1"/>
          </p:cNvPicPr>
          <p:nvPr/>
        </p:nvPicPr>
        <p:blipFill>
          <a:blip r:embed="rId3"/>
          <a:stretch>
            <a:fillRect/>
          </a:stretch>
        </p:blipFill>
        <p:spPr>
          <a:xfrm>
            <a:off x="1752600" y="3632889"/>
            <a:ext cx="7772400" cy="3225112"/>
          </a:xfrm>
          <a:prstGeom prst="rect">
            <a:avLst/>
          </a:prstGeom>
        </p:spPr>
      </p:pic>
      <p:sp>
        <p:nvSpPr>
          <p:cNvPr id="7" name="Rectangle 6"/>
          <p:cNvSpPr/>
          <p:nvPr/>
        </p:nvSpPr>
        <p:spPr>
          <a:xfrm>
            <a:off x="3832965" y="5191720"/>
            <a:ext cx="1465466" cy="584775"/>
          </a:xfrm>
          <a:prstGeom prst="rect">
            <a:avLst/>
          </a:prstGeom>
        </p:spPr>
        <p:txBody>
          <a:bodyPr wrap="none">
            <a:spAutoFit/>
          </a:bodyPr>
          <a:lstStyle/>
          <a:p>
            <a:r>
              <a:rPr lang="en-US" sz="3200" b="1" dirty="0">
                <a:solidFill>
                  <a:schemeClr val="bg1"/>
                </a:solidFill>
              </a:rPr>
              <a:t>UTBWC</a:t>
            </a:r>
          </a:p>
        </p:txBody>
      </p:sp>
    </p:spTree>
    <p:extLst>
      <p:ext uri="{BB962C8B-B14F-4D97-AF65-F5344CB8AC3E}">
        <p14:creationId xmlns:p14="http://schemas.microsoft.com/office/powerpoint/2010/main" val="14546672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409375" y="1085284"/>
            <a:ext cx="3154349" cy="502734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izev1ber\AppData\Local\Microsoft\Windows\Temporary Internet Files\Content.Outlook\5F86548E\Next Generation Concrete Surface at MNROAD Pavement Research Facility.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75987" y="1085284"/>
            <a:ext cx="2533388" cy="48991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rot="5400000">
            <a:off x="1332556" y="1678170"/>
            <a:ext cx="4899127" cy="3713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9153928" y="4556508"/>
            <a:ext cx="1128835" cy="584775"/>
          </a:xfrm>
          <a:prstGeom prst="rect">
            <a:avLst/>
          </a:prstGeom>
        </p:spPr>
        <p:txBody>
          <a:bodyPr wrap="none">
            <a:spAutoFit/>
          </a:bodyPr>
          <a:lstStyle/>
          <a:p>
            <a:r>
              <a:rPr lang="en-US" sz="3200" b="1" dirty="0"/>
              <a:t>NGCS</a:t>
            </a:r>
          </a:p>
        </p:txBody>
      </p:sp>
      <p:sp>
        <p:nvSpPr>
          <p:cNvPr id="12" name="Rectangle 11"/>
          <p:cNvSpPr/>
          <p:nvPr/>
        </p:nvSpPr>
        <p:spPr>
          <a:xfrm>
            <a:off x="3962401" y="4119124"/>
            <a:ext cx="1246623" cy="584775"/>
          </a:xfrm>
          <a:prstGeom prst="rect">
            <a:avLst/>
          </a:prstGeom>
        </p:spPr>
        <p:txBody>
          <a:bodyPr wrap="none">
            <a:spAutoFit/>
          </a:bodyPr>
          <a:lstStyle/>
          <a:p>
            <a:r>
              <a:rPr lang="en-US" sz="3200" b="1" dirty="0"/>
              <a:t>FLUSH</a:t>
            </a:r>
          </a:p>
        </p:txBody>
      </p:sp>
      <p:sp>
        <p:nvSpPr>
          <p:cNvPr id="14" name="Rectangle 13"/>
          <p:cNvSpPr/>
          <p:nvPr/>
        </p:nvSpPr>
        <p:spPr>
          <a:xfrm>
            <a:off x="2049631" y="4136497"/>
            <a:ext cx="1189941" cy="584775"/>
          </a:xfrm>
          <a:prstGeom prst="rect">
            <a:avLst/>
          </a:prstGeom>
        </p:spPr>
        <p:txBody>
          <a:bodyPr wrap="none">
            <a:spAutoFit/>
          </a:bodyPr>
          <a:lstStyle/>
          <a:p>
            <a:r>
              <a:rPr lang="en-US" sz="3200" b="1" dirty="0"/>
              <a:t>CONV</a:t>
            </a:r>
          </a:p>
        </p:txBody>
      </p:sp>
      <p:sp>
        <p:nvSpPr>
          <p:cNvPr id="15" name="Freeform 14"/>
          <p:cNvSpPr/>
          <p:nvPr/>
        </p:nvSpPr>
        <p:spPr>
          <a:xfrm>
            <a:off x="1766371" y="1364762"/>
            <a:ext cx="611618" cy="132645"/>
          </a:xfrm>
          <a:custGeom>
            <a:avLst/>
            <a:gdLst>
              <a:gd name="connsiteX0" fmla="*/ 0 w 1222872"/>
              <a:gd name="connsiteY0" fmla="*/ 143219 h 220337"/>
              <a:gd name="connsiteX1" fmla="*/ 22034 w 1222872"/>
              <a:gd name="connsiteY1" fmla="*/ 88135 h 220337"/>
              <a:gd name="connsiteX2" fmla="*/ 44068 w 1222872"/>
              <a:gd name="connsiteY2" fmla="*/ 44068 h 220337"/>
              <a:gd name="connsiteX3" fmla="*/ 55084 w 1222872"/>
              <a:gd name="connsiteY3" fmla="*/ 11017 h 220337"/>
              <a:gd name="connsiteX4" fmla="*/ 110169 w 1222872"/>
              <a:gd name="connsiteY4" fmla="*/ 0 h 220337"/>
              <a:gd name="connsiteX5" fmla="*/ 187287 w 1222872"/>
              <a:gd name="connsiteY5" fmla="*/ 22034 h 220337"/>
              <a:gd name="connsiteX6" fmla="*/ 209321 w 1222872"/>
              <a:gd name="connsiteY6" fmla="*/ 110169 h 220337"/>
              <a:gd name="connsiteX7" fmla="*/ 220337 w 1222872"/>
              <a:gd name="connsiteY7" fmla="*/ 143219 h 220337"/>
              <a:gd name="connsiteX8" fmla="*/ 264405 w 1222872"/>
              <a:gd name="connsiteY8" fmla="*/ 154236 h 220337"/>
              <a:gd name="connsiteX9" fmla="*/ 297456 w 1222872"/>
              <a:gd name="connsiteY9" fmla="*/ 165253 h 220337"/>
              <a:gd name="connsiteX10" fmla="*/ 363557 w 1222872"/>
              <a:gd name="connsiteY10" fmla="*/ 154236 h 220337"/>
              <a:gd name="connsiteX11" fmla="*/ 385590 w 1222872"/>
              <a:gd name="connsiteY11" fmla="*/ 88135 h 220337"/>
              <a:gd name="connsiteX12" fmla="*/ 396607 w 1222872"/>
              <a:gd name="connsiteY12" fmla="*/ 55084 h 220337"/>
              <a:gd name="connsiteX13" fmla="*/ 462709 w 1222872"/>
              <a:gd name="connsiteY13" fmla="*/ 22034 h 220337"/>
              <a:gd name="connsiteX14" fmla="*/ 495759 w 1222872"/>
              <a:gd name="connsiteY14" fmla="*/ 44068 h 220337"/>
              <a:gd name="connsiteX15" fmla="*/ 528810 w 1222872"/>
              <a:gd name="connsiteY15" fmla="*/ 88135 h 220337"/>
              <a:gd name="connsiteX16" fmla="*/ 550843 w 1222872"/>
              <a:gd name="connsiteY16" fmla="*/ 121186 h 220337"/>
              <a:gd name="connsiteX17" fmla="*/ 594911 w 1222872"/>
              <a:gd name="connsiteY17" fmla="*/ 154236 h 220337"/>
              <a:gd name="connsiteX18" fmla="*/ 638978 w 1222872"/>
              <a:gd name="connsiteY18" fmla="*/ 165253 h 220337"/>
              <a:gd name="connsiteX19" fmla="*/ 672029 w 1222872"/>
              <a:gd name="connsiteY19" fmla="*/ 176270 h 220337"/>
              <a:gd name="connsiteX20" fmla="*/ 727113 w 1222872"/>
              <a:gd name="connsiteY20" fmla="*/ 99152 h 220337"/>
              <a:gd name="connsiteX21" fmla="*/ 804231 w 1222872"/>
              <a:gd name="connsiteY21" fmla="*/ 88135 h 220337"/>
              <a:gd name="connsiteX22" fmla="*/ 837282 w 1222872"/>
              <a:gd name="connsiteY22" fmla="*/ 77118 h 220337"/>
              <a:gd name="connsiteX23" fmla="*/ 848299 w 1222872"/>
              <a:gd name="connsiteY23" fmla="*/ 121186 h 220337"/>
              <a:gd name="connsiteX24" fmla="*/ 870333 w 1222872"/>
              <a:gd name="connsiteY24" fmla="*/ 220337 h 220337"/>
              <a:gd name="connsiteX25" fmla="*/ 980501 w 1222872"/>
              <a:gd name="connsiteY25" fmla="*/ 187287 h 220337"/>
              <a:gd name="connsiteX26" fmla="*/ 1013552 w 1222872"/>
              <a:gd name="connsiteY26" fmla="*/ 154236 h 220337"/>
              <a:gd name="connsiteX27" fmla="*/ 1090670 w 1222872"/>
              <a:gd name="connsiteY27" fmla="*/ 110169 h 220337"/>
              <a:gd name="connsiteX28" fmla="*/ 1178805 w 1222872"/>
              <a:gd name="connsiteY28" fmla="*/ 121186 h 220337"/>
              <a:gd name="connsiteX29" fmla="*/ 1189822 w 1222872"/>
              <a:gd name="connsiteY29" fmla="*/ 154236 h 220337"/>
              <a:gd name="connsiteX30" fmla="*/ 1211856 w 1222872"/>
              <a:gd name="connsiteY30" fmla="*/ 187287 h 220337"/>
              <a:gd name="connsiteX31" fmla="*/ 1222872 w 1222872"/>
              <a:gd name="connsiteY31" fmla="*/ 209321 h 220337"/>
              <a:gd name="connsiteX0" fmla="*/ 0 w 1222872"/>
              <a:gd name="connsiteY0" fmla="*/ 143219 h 220337"/>
              <a:gd name="connsiteX1" fmla="*/ 22034 w 1222872"/>
              <a:gd name="connsiteY1" fmla="*/ 88135 h 220337"/>
              <a:gd name="connsiteX2" fmla="*/ 44068 w 1222872"/>
              <a:gd name="connsiteY2" fmla="*/ 44068 h 220337"/>
              <a:gd name="connsiteX3" fmla="*/ 55084 w 1222872"/>
              <a:gd name="connsiteY3" fmla="*/ 11017 h 220337"/>
              <a:gd name="connsiteX4" fmla="*/ 110169 w 1222872"/>
              <a:gd name="connsiteY4" fmla="*/ 0 h 220337"/>
              <a:gd name="connsiteX5" fmla="*/ 187287 w 1222872"/>
              <a:gd name="connsiteY5" fmla="*/ 22034 h 220337"/>
              <a:gd name="connsiteX6" fmla="*/ 209321 w 1222872"/>
              <a:gd name="connsiteY6" fmla="*/ 110169 h 220337"/>
              <a:gd name="connsiteX7" fmla="*/ 220337 w 1222872"/>
              <a:gd name="connsiteY7" fmla="*/ 143219 h 220337"/>
              <a:gd name="connsiteX8" fmla="*/ 264405 w 1222872"/>
              <a:gd name="connsiteY8" fmla="*/ 154236 h 220337"/>
              <a:gd name="connsiteX9" fmla="*/ 297456 w 1222872"/>
              <a:gd name="connsiteY9" fmla="*/ 165253 h 220337"/>
              <a:gd name="connsiteX10" fmla="*/ 363557 w 1222872"/>
              <a:gd name="connsiteY10" fmla="*/ 154236 h 220337"/>
              <a:gd name="connsiteX11" fmla="*/ 385590 w 1222872"/>
              <a:gd name="connsiteY11" fmla="*/ 88135 h 220337"/>
              <a:gd name="connsiteX12" fmla="*/ 396607 w 1222872"/>
              <a:gd name="connsiteY12" fmla="*/ 55084 h 220337"/>
              <a:gd name="connsiteX13" fmla="*/ 462709 w 1222872"/>
              <a:gd name="connsiteY13" fmla="*/ 22034 h 220337"/>
              <a:gd name="connsiteX14" fmla="*/ 495759 w 1222872"/>
              <a:gd name="connsiteY14" fmla="*/ 44068 h 220337"/>
              <a:gd name="connsiteX15" fmla="*/ 528810 w 1222872"/>
              <a:gd name="connsiteY15" fmla="*/ 88135 h 220337"/>
              <a:gd name="connsiteX16" fmla="*/ 550843 w 1222872"/>
              <a:gd name="connsiteY16" fmla="*/ 121186 h 220337"/>
              <a:gd name="connsiteX17" fmla="*/ 594911 w 1222872"/>
              <a:gd name="connsiteY17" fmla="*/ 154236 h 220337"/>
              <a:gd name="connsiteX18" fmla="*/ 638978 w 1222872"/>
              <a:gd name="connsiteY18" fmla="*/ 165253 h 220337"/>
              <a:gd name="connsiteX19" fmla="*/ 672029 w 1222872"/>
              <a:gd name="connsiteY19" fmla="*/ 176270 h 220337"/>
              <a:gd name="connsiteX20" fmla="*/ 760164 w 1222872"/>
              <a:gd name="connsiteY20" fmla="*/ 11017 h 220337"/>
              <a:gd name="connsiteX21" fmla="*/ 804231 w 1222872"/>
              <a:gd name="connsiteY21" fmla="*/ 88135 h 220337"/>
              <a:gd name="connsiteX22" fmla="*/ 837282 w 1222872"/>
              <a:gd name="connsiteY22" fmla="*/ 77118 h 220337"/>
              <a:gd name="connsiteX23" fmla="*/ 848299 w 1222872"/>
              <a:gd name="connsiteY23" fmla="*/ 121186 h 220337"/>
              <a:gd name="connsiteX24" fmla="*/ 870333 w 1222872"/>
              <a:gd name="connsiteY24" fmla="*/ 220337 h 220337"/>
              <a:gd name="connsiteX25" fmla="*/ 980501 w 1222872"/>
              <a:gd name="connsiteY25" fmla="*/ 187287 h 220337"/>
              <a:gd name="connsiteX26" fmla="*/ 1013552 w 1222872"/>
              <a:gd name="connsiteY26" fmla="*/ 154236 h 220337"/>
              <a:gd name="connsiteX27" fmla="*/ 1090670 w 1222872"/>
              <a:gd name="connsiteY27" fmla="*/ 110169 h 220337"/>
              <a:gd name="connsiteX28" fmla="*/ 1178805 w 1222872"/>
              <a:gd name="connsiteY28" fmla="*/ 121186 h 220337"/>
              <a:gd name="connsiteX29" fmla="*/ 1189822 w 1222872"/>
              <a:gd name="connsiteY29" fmla="*/ 154236 h 220337"/>
              <a:gd name="connsiteX30" fmla="*/ 1211856 w 1222872"/>
              <a:gd name="connsiteY30" fmla="*/ 187287 h 220337"/>
              <a:gd name="connsiteX31" fmla="*/ 1222872 w 1222872"/>
              <a:gd name="connsiteY31" fmla="*/ 209321 h 220337"/>
              <a:gd name="connsiteX0" fmla="*/ 0 w 1222872"/>
              <a:gd name="connsiteY0" fmla="*/ 143219 h 220337"/>
              <a:gd name="connsiteX1" fmla="*/ 22034 w 1222872"/>
              <a:gd name="connsiteY1" fmla="*/ 88135 h 220337"/>
              <a:gd name="connsiteX2" fmla="*/ 44068 w 1222872"/>
              <a:gd name="connsiteY2" fmla="*/ 44068 h 220337"/>
              <a:gd name="connsiteX3" fmla="*/ 55084 w 1222872"/>
              <a:gd name="connsiteY3" fmla="*/ 11017 h 220337"/>
              <a:gd name="connsiteX4" fmla="*/ 110169 w 1222872"/>
              <a:gd name="connsiteY4" fmla="*/ 0 h 220337"/>
              <a:gd name="connsiteX5" fmla="*/ 187287 w 1222872"/>
              <a:gd name="connsiteY5" fmla="*/ 22034 h 220337"/>
              <a:gd name="connsiteX6" fmla="*/ 209321 w 1222872"/>
              <a:gd name="connsiteY6" fmla="*/ 110169 h 220337"/>
              <a:gd name="connsiteX7" fmla="*/ 220337 w 1222872"/>
              <a:gd name="connsiteY7" fmla="*/ 143219 h 220337"/>
              <a:gd name="connsiteX8" fmla="*/ 264405 w 1222872"/>
              <a:gd name="connsiteY8" fmla="*/ 154236 h 220337"/>
              <a:gd name="connsiteX9" fmla="*/ 297456 w 1222872"/>
              <a:gd name="connsiteY9" fmla="*/ 165253 h 220337"/>
              <a:gd name="connsiteX10" fmla="*/ 363557 w 1222872"/>
              <a:gd name="connsiteY10" fmla="*/ 154236 h 220337"/>
              <a:gd name="connsiteX11" fmla="*/ 385590 w 1222872"/>
              <a:gd name="connsiteY11" fmla="*/ 88135 h 220337"/>
              <a:gd name="connsiteX12" fmla="*/ 396607 w 1222872"/>
              <a:gd name="connsiteY12" fmla="*/ 55084 h 220337"/>
              <a:gd name="connsiteX13" fmla="*/ 462709 w 1222872"/>
              <a:gd name="connsiteY13" fmla="*/ 22034 h 220337"/>
              <a:gd name="connsiteX14" fmla="*/ 495759 w 1222872"/>
              <a:gd name="connsiteY14" fmla="*/ 44068 h 220337"/>
              <a:gd name="connsiteX15" fmla="*/ 528810 w 1222872"/>
              <a:gd name="connsiteY15" fmla="*/ 88135 h 220337"/>
              <a:gd name="connsiteX16" fmla="*/ 550843 w 1222872"/>
              <a:gd name="connsiteY16" fmla="*/ 121186 h 220337"/>
              <a:gd name="connsiteX17" fmla="*/ 594911 w 1222872"/>
              <a:gd name="connsiteY17" fmla="*/ 154236 h 220337"/>
              <a:gd name="connsiteX18" fmla="*/ 638978 w 1222872"/>
              <a:gd name="connsiteY18" fmla="*/ 165253 h 220337"/>
              <a:gd name="connsiteX19" fmla="*/ 672029 w 1222872"/>
              <a:gd name="connsiteY19" fmla="*/ 176270 h 220337"/>
              <a:gd name="connsiteX20" fmla="*/ 760164 w 1222872"/>
              <a:gd name="connsiteY20" fmla="*/ 11017 h 220337"/>
              <a:gd name="connsiteX21" fmla="*/ 804231 w 1222872"/>
              <a:gd name="connsiteY21" fmla="*/ 88135 h 220337"/>
              <a:gd name="connsiteX22" fmla="*/ 837282 w 1222872"/>
              <a:gd name="connsiteY22" fmla="*/ 77118 h 220337"/>
              <a:gd name="connsiteX23" fmla="*/ 892366 w 1222872"/>
              <a:gd name="connsiteY23" fmla="*/ 33051 h 220337"/>
              <a:gd name="connsiteX24" fmla="*/ 870333 w 1222872"/>
              <a:gd name="connsiteY24" fmla="*/ 220337 h 220337"/>
              <a:gd name="connsiteX25" fmla="*/ 980501 w 1222872"/>
              <a:gd name="connsiteY25" fmla="*/ 187287 h 220337"/>
              <a:gd name="connsiteX26" fmla="*/ 1013552 w 1222872"/>
              <a:gd name="connsiteY26" fmla="*/ 154236 h 220337"/>
              <a:gd name="connsiteX27" fmla="*/ 1090670 w 1222872"/>
              <a:gd name="connsiteY27" fmla="*/ 110169 h 220337"/>
              <a:gd name="connsiteX28" fmla="*/ 1178805 w 1222872"/>
              <a:gd name="connsiteY28" fmla="*/ 121186 h 220337"/>
              <a:gd name="connsiteX29" fmla="*/ 1189822 w 1222872"/>
              <a:gd name="connsiteY29" fmla="*/ 154236 h 220337"/>
              <a:gd name="connsiteX30" fmla="*/ 1211856 w 1222872"/>
              <a:gd name="connsiteY30" fmla="*/ 187287 h 220337"/>
              <a:gd name="connsiteX31" fmla="*/ 1222872 w 1222872"/>
              <a:gd name="connsiteY31" fmla="*/ 209321 h 220337"/>
              <a:gd name="connsiteX0" fmla="*/ 0 w 1222872"/>
              <a:gd name="connsiteY0" fmla="*/ 143666 h 220784"/>
              <a:gd name="connsiteX1" fmla="*/ 22034 w 1222872"/>
              <a:gd name="connsiteY1" fmla="*/ 88582 h 220784"/>
              <a:gd name="connsiteX2" fmla="*/ 44068 w 1222872"/>
              <a:gd name="connsiteY2" fmla="*/ 44515 h 220784"/>
              <a:gd name="connsiteX3" fmla="*/ 55084 w 1222872"/>
              <a:gd name="connsiteY3" fmla="*/ 11464 h 220784"/>
              <a:gd name="connsiteX4" fmla="*/ 110169 w 1222872"/>
              <a:gd name="connsiteY4" fmla="*/ 447 h 220784"/>
              <a:gd name="connsiteX5" fmla="*/ 187287 w 1222872"/>
              <a:gd name="connsiteY5" fmla="*/ 22481 h 220784"/>
              <a:gd name="connsiteX6" fmla="*/ 209321 w 1222872"/>
              <a:gd name="connsiteY6" fmla="*/ 110616 h 220784"/>
              <a:gd name="connsiteX7" fmla="*/ 220337 w 1222872"/>
              <a:gd name="connsiteY7" fmla="*/ 143666 h 220784"/>
              <a:gd name="connsiteX8" fmla="*/ 264405 w 1222872"/>
              <a:gd name="connsiteY8" fmla="*/ 154683 h 220784"/>
              <a:gd name="connsiteX9" fmla="*/ 297456 w 1222872"/>
              <a:gd name="connsiteY9" fmla="*/ 165700 h 220784"/>
              <a:gd name="connsiteX10" fmla="*/ 363557 w 1222872"/>
              <a:gd name="connsiteY10" fmla="*/ 154683 h 220784"/>
              <a:gd name="connsiteX11" fmla="*/ 385590 w 1222872"/>
              <a:gd name="connsiteY11" fmla="*/ 88582 h 220784"/>
              <a:gd name="connsiteX12" fmla="*/ 396607 w 1222872"/>
              <a:gd name="connsiteY12" fmla="*/ 55531 h 220784"/>
              <a:gd name="connsiteX13" fmla="*/ 462709 w 1222872"/>
              <a:gd name="connsiteY13" fmla="*/ 22481 h 220784"/>
              <a:gd name="connsiteX14" fmla="*/ 495759 w 1222872"/>
              <a:gd name="connsiteY14" fmla="*/ 44515 h 220784"/>
              <a:gd name="connsiteX15" fmla="*/ 528810 w 1222872"/>
              <a:gd name="connsiteY15" fmla="*/ 88582 h 220784"/>
              <a:gd name="connsiteX16" fmla="*/ 550843 w 1222872"/>
              <a:gd name="connsiteY16" fmla="*/ 121633 h 220784"/>
              <a:gd name="connsiteX17" fmla="*/ 594911 w 1222872"/>
              <a:gd name="connsiteY17" fmla="*/ 154683 h 220784"/>
              <a:gd name="connsiteX18" fmla="*/ 638978 w 1222872"/>
              <a:gd name="connsiteY18" fmla="*/ 165700 h 220784"/>
              <a:gd name="connsiteX19" fmla="*/ 672029 w 1222872"/>
              <a:gd name="connsiteY19" fmla="*/ 176717 h 220784"/>
              <a:gd name="connsiteX20" fmla="*/ 760164 w 1222872"/>
              <a:gd name="connsiteY20" fmla="*/ 11464 h 220784"/>
              <a:gd name="connsiteX21" fmla="*/ 837281 w 1222872"/>
              <a:gd name="connsiteY21" fmla="*/ 11464 h 220784"/>
              <a:gd name="connsiteX22" fmla="*/ 837282 w 1222872"/>
              <a:gd name="connsiteY22" fmla="*/ 77565 h 220784"/>
              <a:gd name="connsiteX23" fmla="*/ 892366 w 1222872"/>
              <a:gd name="connsiteY23" fmla="*/ 33498 h 220784"/>
              <a:gd name="connsiteX24" fmla="*/ 870333 w 1222872"/>
              <a:gd name="connsiteY24" fmla="*/ 220784 h 220784"/>
              <a:gd name="connsiteX25" fmla="*/ 980501 w 1222872"/>
              <a:gd name="connsiteY25" fmla="*/ 187734 h 220784"/>
              <a:gd name="connsiteX26" fmla="*/ 1013552 w 1222872"/>
              <a:gd name="connsiteY26" fmla="*/ 154683 h 220784"/>
              <a:gd name="connsiteX27" fmla="*/ 1090670 w 1222872"/>
              <a:gd name="connsiteY27" fmla="*/ 110616 h 220784"/>
              <a:gd name="connsiteX28" fmla="*/ 1178805 w 1222872"/>
              <a:gd name="connsiteY28" fmla="*/ 121633 h 220784"/>
              <a:gd name="connsiteX29" fmla="*/ 1189822 w 1222872"/>
              <a:gd name="connsiteY29" fmla="*/ 154683 h 220784"/>
              <a:gd name="connsiteX30" fmla="*/ 1211856 w 1222872"/>
              <a:gd name="connsiteY30" fmla="*/ 187734 h 220784"/>
              <a:gd name="connsiteX31" fmla="*/ 1222872 w 1222872"/>
              <a:gd name="connsiteY31" fmla="*/ 209768 h 220784"/>
              <a:gd name="connsiteX0" fmla="*/ 0 w 1222872"/>
              <a:gd name="connsiteY0" fmla="*/ 143666 h 220784"/>
              <a:gd name="connsiteX1" fmla="*/ 22034 w 1222872"/>
              <a:gd name="connsiteY1" fmla="*/ 88582 h 220784"/>
              <a:gd name="connsiteX2" fmla="*/ 44068 w 1222872"/>
              <a:gd name="connsiteY2" fmla="*/ 44515 h 220784"/>
              <a:gd name="connsiteX3" fmla="*/ 55084 w 1222872"/>
              <a:gd name="connsiteY3" fmla="*/ 11464 h 220784"/>
              <a:gd name="connsiteX4" fmla="*/ 110169 w 1222872"/>
              <a:gd name="connsiteY4" fmla="*/ 447 h 220784"/>
              <a:gd name="connsiteX5" fmla="*/ 187287 w 1222872"/>
              <a:gd name="connsiteY5" fmla="*/ 22481 h 220784"/>
              <a:gd name="connsiteX6" fmla="*/ 209321 w 1222872"/>
              <a:gd name="connsiteY6" fmla="*/ 110616 h 220784"/>
              <a:gd name="connsiteX7" fmla="*/ 220337 w 1222872"/>
              <a:gd name="connsiteY7" fmla="*/ 143666 h 220784"/>
              <a:gd name="connsiteX8" fmla="*/ 264405 w 1222872"/>
              <a:gd name="connsiteY8" fmla="*/ 154683 h 220784"/>
              <a:gd name="connsiteX9" fmla="*/ 297456 w 1222872"/>
              <a:gd name="connsiteY9" fmla="*/ 165700 h 220784"/>
              <a:gd name="connsiteX10" fmla="*/ 363557 w 1222872"/>
              <a:gd name="connsiteY10" fmla="*/ 154683 h 220784"/>
              <a:gd name="connsiteX11" fmla="*/ 385590 w 1222872"/>
              <a:gd name="connsiteY11" fmla="*/ 88582 h 220784"/>
              <a:gd name="connsiteX12" fmla="*/ 396607 w 1222872"/>
              <a:gd name="connsiteY12" fmla="*/ 55531 h 220784"/>
              <a:gd name="connsiteX13" fmla="*/ 462709 w 1222872"/>
              <a:gd name="connsiteY13" fmla="*/ 22481 h 220784"/>
              <a:gd name="connsiteX14" fmla="*/ 495759 w 1222872"/>
              <a:gd name="connsiteY14" fmla="*/ 44515 h 220784"/>
              <a:gd name="connsiteX15" fmla="*/ 528810 w 1222872"/>
              <a:gd name="connsiteY15" fmla="*/ 88582 h 220784"/>
              <a:gd name="connsiteX16" fmla="*/ 550843 w 1222872"/>
              <a:gd name="connsiteY16" fmla="*/ 121633 h 220784"/>
              <a:gd name="connsiteX17" fmla="*/ 594911 w 1222872"/>
              <a:gd name="connsiteY17" fmla="*/ 154683 h 220784"/>
              <a:gd name="connsiteX18" fmla="*/ 638978 w 1222872"/>
              <a:gd name="connsiteY18" fmla="*/ 165700 h 220784"/>
              <a:gd name="connsiteX19" fmla="*/ 672029 w 1222872"/>
              <a:gd name="connsiteY19" fmla="*/ 176717 h 220784"/>
              <a:gd name="connsiteX20" fmla="*/ 760164 w 1222872"/>
              <a:gd name="connsiteY20" fmla="*/ 11464 h 220784"/>
              <a:gd name="connsiteX21" fmla="*/ 837281 w 1222872"/>
              <a:gd name="connsiteY21" fmla="*/ 11464 h 220784"/>
              <a:gd name="connsiteX22" fmla="*/ 837282 w 1222872"/>
              <a:gd name="connsiteY22" fmla="*/ 77565 h 220784"/>
              <a:gd name="connsiteX23" fmla="*/ 892366 w 1222872"/>
              <a:gd name="connsiteY23" fmla="*/ 33498 h 220784"/>
              <a:gd name="connsiteX24" fmla="*/ 870333 w 1222872"/>
              <a:gd name="connsiteY24" fmla="*/ 220784 h 220784"/>
              <a:gd name="connsiteX25" fmla="*/ 980501 w 1222872"/>
              <a:gd name="connsiteY25" fmla="*/ 187734 h 220784"/>
              <a:gd name="connsiteX26" fmla="*/ 1013552 w 1222872"/>
              <a:gd name="connsiteY26" fmla="*/ 154683 h 220784"/>
              <a:gd name="connsiteX27" fmla="*/ 1090670 w 1222872"/>
              <a:gd name="connsiteY27" fmla="*/ 110616 h 220784"/>
              <a:gd name="connsiteX28" fmla="*/ 1178805 w 1222872"/>
              <a:gd name="connsiteY28" fmla="*/ 121633 h 220784"/>
              <a:gd name="connsiteX29" fmla="*/ 1211856 w 1222872"/>
              <a:gd name="connsiteY29" fmla="*/ 11464 h 220784"/>
              <a:gd name="connsiteX30" fmla="*/ 1211856 w 1222872"/>
              <a:gd name="connsiteY30" fmla="*/ 187734 h 220784"/>
              <a:gd name="connsiteX31" fmla="*/ 1222872 w 1222872"/>
              <a:gd name="connsiteY31" fmla="*/ 209768 h 220784"/>
              <a:gd name="connsiteX0" fmla="*/ 0 w 1222872"/>
              <a:gd name="connsiteY0" fmla="*/ 143666 h 220784"/>
              <a:gd name="connsiteX1" fmla="*/ 22034 w 1222872"/>
              <a:gd name="connsiteY1" fmla="*/ 88582 h 220784"/>
              <a:gd name="connsiteX2" fmla="*/ 44068 w 1222872"/>
              <a:gd name="connsiteY2" fmla="*/ 44515 h 220784"/>
              <a:gd name="connsiteX3" fmla="*/ 55084 w 1222872"/>
              <a:gd name="connsiteY3" fmla="*/ 11464 h 220784"/>
              <a:gd name="connsiteX4" fmla="*/ 110169 w 1222872"/>
              <a:gd name="connsiteY4" fmla="*/ 447 h 220784"/>
              <a:gd name="connsiteX5" fmla="*/ 187287 w 1222872"/>
              <a:gd name="connsiteY5" fmla="*/ 22481 h 220784"/>
              <a:gd name="connsiteX6" fmla="*/ 209321 w 1222872"/>
              <a:gd name="connsiteY6" fmla="*/ 110616 h 220784"/>
              <a:gd name="connsiteX7" fmla="*/ 220337 w 1222872"/>
              <a:gd name="connsiteY7" fmla="*/ 143666 h 220784"/>
              <a:gd name="connsiteX8" fmla="*/ 264405 w 1222872"/>
              <a:gd name="connsiteY8" fmla="*/ 154683 h 220784"/>
              <a:gd name="connsiteX9" fmla="*/ 297456 w 1222872"/>
              <a:gd name="connsiteY9" fmla="*/ 165700 h 220784"/>
              <a:gd name="connsiteX10" fmla="*/ 363557 w 1222872"/>
              <a:gd name="connsiteY10" fmla="*/ 154683 h 220784"/>
              <a:gd name="connsiteX11" fmla="*/ 385590 w 1222872"/>
              <a:gd name="connsiteY11" fmla="*/ 88582 h 220784"/>
              <a:gd name="connsiteX12" fmla="*/ 396607 w 1222872"/>
              <a:gd name="connsiteY12" fmla="*/ 55531 h 220784"/>
              <a:gd name="connsiteX13" fmla="*/ 462709 w 1222872"/>
              <a:gd name="connsiteY13" fmla="*/ 22481 h 220784"/>
              <a:gd name="connsiteX14" fmla="*/ 495759 w 1222872"/>
              <a:gd name="connsiteY14" fmla="*/ 44515 h 220784"/>
              <a:gd name="connsiteX15" fmla="*/ 528810 w 1222872"/>
              <a:gd name="connsiteY15" fmla="*/ 88582 h 220784"/>
              <a:gd name="connsiteX16" fmla="*/ 550843 w 1222872"/>
              <a:gd name="connsiteY16" fmla="*/ 121633 h 220784"/>
              <a:gd name="connsiteX17" fmla="*/ 594911 w 1222872"/>
              <a:gd name="connsiteY17" fmla="*/ 154683 h 220784"/>
              <a:gd name="connsiteX18" fmla="*/ 638978 w 1222872"/>
              <a:gd name="connsiteY18" fmla="*/ 165700 h 220784"/>
              <a:gd name="connsiteX19" fmla="*/ 672029 w 1222872"/>
              <a:gd name="connsiteY19" fmla="*/ 176717 h 220784"/>
              <a:gd name="connsiteX20" fmla="*/ 760164 w 1222872"/>
              <a:gd name="connsiteY20" fmla="*/ 11464 h 220784"/>
              <a:gd name="connsiteX21" fmla="*/ 837281 w 1222872"/>
              <a:gd name="connsiteY21" fmla="*/ 11464 h 220784"/>
              <a:gd name="connsiteX22" fmla="*/ 837282 w 1222872"/>
              <a:gd name="connsiteY22" fmla="*/ 77565 h 220784"/>
              <a:gd name="connsiteX23" fmla="*/ 892366 w 1222872"/>
              <a:gd name="connsiteY23" fmla="*/ 33498 h 220784"/>
              <a:gd name="connsiteX24" fmla="*/ 870333 w 1222872"/>
              <a:gd name="connsiteY24" fmla="*/ 220784 h 220784"/>
              <a:gd name="connsiteX25" fmla="*/ 980501 w 1222872"/>
              <a:gd name="connsiteY25" fmla="*/ 187734 h 220784"/>
              <a:gd name="connsiteX26" fmla="*/ 1013552 w 1222872"/>
              <a:gd name="connsiteY26" fmla="*/ 154683 h 220784"/>
              <a:gd name="connsiteX27" fmla="*/ 1090670 w 1222872"/>
              <a:gd name="connsiteY27" fmla="*/ 55531 h 220784"/>
              <a:gd name="connsiteX28" fmla="*/ 1178805 w 1222872"/>
              <a:gd name="connsiteY28" fmla="*/ 121633 h 220784"/>
              <a:gd name="connsiteX29" fmla="*/ 1211856 w 1222872"/>
              <a:gd name="connsiteY29" fmla="*/ 11464 h 220784"/>
              <a:gd name="connsiteX30" fmla="*/ 1211856 w 1222872"/>
              <a:gd name="connsiteY30" fmla="*/ 187734 h 220784"/>
              <a:gd name="connsiteX31" fmla="*/ 1222872 w 1222872"/>
              <a:gd name="connsiteY31" fmla="*/ 209768 h 220784"/>
              <a:gd name="connsiteX0" fmla="*/ 0 w 1222872"/>
              <a:gd name="connsiteY0" fmla="*/ 143666 h 220784"/>
              <a:gd name="connsiteX1" fmla="*/ 22034 w 1222872"/>
              <a:gd name="connsiteY1" fmla="*/ 88582 h 220784"/>
              <a:gd name="connsiteX2" fmla="*/ 44068 w 1222872"/>
              <a:gd name="connsiteY2" fmla="*/ 44515 h 220784"/>
              <a:gd name="connsiteX3" fmla="*/ 55084 w 1222872"/>
              <a:gd name="connsiteY3" fmla="*/ 11464 h 220784"/>
              <a:gd name="connsiteX4" fmla="*/ 110169 w 1222872"/>
              <a:gd name="connsiteY4" fmla="*/ 447 h 220784"/>
              <a:gd name="connsiteX5" fmla="*/ 187287 w 1222872"/>
              <a:gd name="connsiteY5" fmla="*/ 22481 h 220784"/>
              <a:gd name="connsiteX6" fmla="*/ 209321 w 1222872"/>
              <a:gd name="connsiteY6" fmla="*/ 110616 h 220784"/>
              <a:gd name="connsiteX7" fmla="*/ 220337 w 1222872"/>
              <a:gd name="connsiteY7" fmla="*/ 143666 h 220784"/>
              <a:gd name="connsiteX8" fmla="*/ 264405 w 1222872"/>
              <a:gd name="connsiteY8" fmla="*/ 154683 h 220784"/>
              <a:gd name="connsiteX9" fmla="*/ 297456 w 1222872"/>
              <a:gd name="connsiteY9" fmla="*/ 165700 h 220784"/>
              <a:gd name="connsiteX10" fmla="*/ 363557 w 1222872"/>
              <a:gd name="connsiteY10" fmla="*/ 154683 h 220784"/>
              <a:gd name="connsiteX11" fmla="*/ 385590 w 1222872"/>
              <a:gd name="connsiteY11" fmla="*/ 88582 h 220784"/>
              <a:gd name="connsiteX12" fmla="*/ 396607 w 1222872"/>
              <a:gd name="connsiteY12" fmla="*/ 55531 h 220784"/>
              <a:gd name="connsiteX13" fmla="*/ 462709 w 1222872"/>
              <a:gd name="connsiteY13" fmla="*/ 22481 h 220784"/>
              <a:gd name="connsiteX14" fmla="*/ 495759 w 1222872"/>
              <a:gd name="connsiteY14" fmla="*/ 44515 h 220784"/>
              <a:gd name="connsiteX15" fmla="*/ 528810 w 1222872"/>
              <a:gd name="connsiteY15" fmla="*/ 88582 h 220784"/>
              <a:gd name="connsiteX16" fmla="*/ 550843 w 1222872"/>
              <a:gd name="connsiteY16" fmla="*/ 121633 h 220784"/>
              <a:gd name="connsiteX17" fmla="*/ 594911 w 1222872"/>
              <a:gd name="connsiteY17" fmla="*/ 154683 h 220784"/>
              <a:gd name="connsiteX18" fmla="*/ 638978 w 1222872"/>
              <a:gd name="connsiteY18" fmla="*/ 165700 h 220784"/>
              <a:gd name="connsiteX19" fmla="*/ 672029 w 1222872"/>
              <a:gd name="connsiteY19" fmla="*/ 176717 h 220784"/>
              <a:gd name="connsiteX20" fmla="*/ 760164 w 1222872"/>
              <a:gd name="connsiteY20" fmla="*/ 11464 h 220784"/>
              <a:gd name="connsiteX21" fmla="*/ 837281 w 1222872"/>
              <a:gd name="connsiteY21" fmla="*/ 11464 h 220784"/>
              <a:gd name="connsiteX22" fmla="*/ 837282 w 1222872"/>
              <a:gd name="connsiteY22" fmla="*/ 77565 h 220784"/>
              <a:gd name="connsiteX23" fmla="*/ 892366 w 1222872"/>
              <a:gd name="connsiteY23" fmla="*/ 33498 h 220784"/>
              <a:gd name="connsiteX24" fmla="*/ 870333 w 1222872"/>
              <a:gd name="connsiteY24" fmla="*/ 220784 h 220784"/>
              <a:gd name="connsiteX25" fmla="*/ 980501 w 1222872"/>
              <a:gd name="connsiteY25" fmla="*/ 187734 h 220784"/>
              <a:gd name="connsiteX26" fmla="*/ 1013552 w 1222872"/>
              <a:gd name="connsiteY26" fmla="*/ 154683 h 220784"/>
              <a:gd name="connsiteX27" fmla="*/ 1090670 w 1222872"/>
              <a:gd name="connsiteY27" fmla="*/ 55531 h 220784"/>
              <a:gd name="connsiteX28" fmla="*/ 1211856 w 1222872"/>
              <a:gd name="connsiteY28" fmla="*/ 121633 h 220784"/>
              <a:gd name="connsiteX29" fmla="*/ 1211856 w 1222872"/>
              <a:gd name="connsiteY29" fmla="*/ 11464 h 220784"/>
              <a:gd name="connsiteX30" fmla="*/ 1211856 w 1222872"/>
              <a:gd name="connsiteY30" fmla="*/ 187734 h 220784"/>
              <a:gd name="connsiteX31" fmla="*/ 1222872 w 1222872"/>
              <a:gd name="connsiteY31" fmla="*/ 209768 h 220784"/>
              <a:gd name="connsiteX0" fmla="*/ 0 w 1222872"/>
              <a:gd name="connsiteY0" fmla="*/ 143666 h 220784"/>
              <a:gd name="connsiteX1" fmla="*/ 22034 w 1222872"/>
              <a:gd name="connsiteY1" fmla="*/ 88582 h 220784"/>
              <a:gd name="connsiteX2" fmla="*/ 44068 w 1222872"/>
              <a:gd name="connsiteY2" fmla="*/ 44515 h 220784"/>
              <a:gd name="connsiteX3" fmla="*/ 55084 w 1222872"/>
              <a:gd name="connsiteY3" fmla="*/ 11464 h 220784"/>
              <a:gd name="connsiteX4" fmla="*/ 110169 w 1222872"/>
              <a:gd name="connsiteY4" fmla="*/ 447 h 220784"/>
              <a:gd name="connsiteX5" fmla="*/ 187287 w 1222872"/>
              <a:gd name="connsiteY5" fmla="*/ 22481 h 220784"/>
              <a:gd name="connsiteX6" fmla="*/ 209321 w 1222872"/>
              <a:gd name="connsiteY6" fmla="*/ 110616 h 220784"/>
              <a:gd name="connsiteX7" fmla="*/ 220337 w 1222872"/>
              <a:gd name="connsiteY7" fmla="*/ 143666 h 220784"/>
              <a:gd name="connsiteX8" fmla="*/ 264405 w 1222872"/>
              <a:gd name="connsiteY8" fmla="*/ 154683 h 220784"/>
              <a:gd name="connsiteX9" fmla="*/ 297456 w 1222872"/>
              <a:gd name="connsiteY9" fmla="*/ 165700 h 220784"/>
              <a:gd name="connsiteX10" fmla="*/ 363557 w 1222872"/>
              <a:gd name="connsiteY10" fmla="*/ 154683 h 220784"/>
              <a:gd name="connsiteX11" fmla="*/ 385590 w 1222872"/>
              <a:gd name="connsiteY11" fmla="*/ 88582 h 220784"/>
              <a:gd name="connsiteX12" fmla="*/ 396607 w 1222872"/>
              <a:gd name="connsiteY12" fmla="*/ 55531 h 220784"/>
              <a:gd name="connsiteX13" fmla="*/ 462709 w 1222872"/>
              <a:gd name="connsiteY13" fmla="*/ 22481 h 220784"/>
              <a:gd name="connsiteX14" fmla="*/ 495759 w 1222872"/>
              <a:gd name="connsiteY14" fmla="*/ 44515 h 220784"/>
              <a:gd name="connsiteX15" fmla="*/ 528810 w 1222872"/>
              <a:gd name="connsiteY15" fmla="*/ 88582 h 220784"/>
              <a:gd name="connsiteX16" fmla="*/ 550843 w 1222872"/>
              <a:gd name="connsiteY16" fmla="*/ 121633 h 220784"/>
              <a:gd name="connsiteX17" fmla="*/ 594911 w 1222872"/>
              <a:gd name="connsiteY17" fmla="*/ 154683 h 220784"/>
              <a:gd name="connsiteX18" fmla="*/ 638978 w 1222872"/>
              <a:gd name="connsiteY18" fmla="*/ 165700 h 220784"/>
              <a:gd name="connsiteX19" fmla="*/ 672029 w 1222872"/>
              <a:gd name="connsiteY19" fmla="*/ 176717 h 220784"/>
              <a:gd name="connsiteX20" fmla="*/ 760164 w 1222872"/>
              <a:gd name="connsiteY20" fmla="*/ 11464 h 220784"/>
              <a:gd name="connsiteX21" fmla="*/ 837281 w 1222872"/>
              <a:gd name="connsiteY21" fmla="*/ 11464 h 220784"/>
              <a:gd name="connsiteX22" fmla="*/ 837282 w 1222872"/>
              <a:gd name="connsiteY22" fmla="*/ 77565 h 220784"/>
              <a:gd name="connsiteX23" fmla="*/ 892366 w 1222872"/>
              <a:gd name="connsiteY23" fmla="*/ 33498 h 220784"/>
              <a:gd name="connsiteX24" fmla="*/ 870333 w 1222872"/>
              <a:gd name="connsiteY24" fmla="*/ 220784 h 220784"/>
              <a:gd name="connsiteX25" fmla="*/ 980501 w 1222872"/>
              <a:gd name="connsiteY25" fmla="*/ 187734 h 220784"/>
              <a:gd name="connsiteX26" fmla="*/ 1013552 w 1222872"/>
              <a:gd name="connsiteY26" fmla="*/ 154683 h 220784"/>
              <a:gd name="connsiteX27" fmla="*/ 1090670 w 1222872"/>
              <a:gd name="connsiteY27" fmla="*/ 55531 h 220784"/>
              <a:gd name="connsiteX28" fmla="*/ 1211856 w 1222872"/>
              <a:gd name="connsiteY28" fmla="*/ 121633 h 220784"/>
              <a:gd name="connsiteX29" fmla="*/ 1156772 w 1222872"/>
              <a:gd name="connsiteY29" fmla="*/ 55532 h 220784"/>
              <a:gd name="connsiteX30" fmla="*/ 1211856 w 1222872"/>
              <a:gd name="connsiteY30" fmla="*/ 187734 h 220784"/>
              <a:gd name="connsiteX31" fmla="*/ 1222872 w 1222872"/>
              <a:gd name="connsiteY31" fmla="*/ 209768 h 220784"/>
              <a:gd name="connsiteX0" fmla="*/ 0 w 1222872"/>
              <a:gd name="connsiteY0" fmla="*/ 143666 h 220784"/>
              <a:gd name="connsiteX1" fmla="*/ 22034 w 1222872"/>
              <a:gd name="connsiteY1" fmla="*/ 88582 h 220784"/>
              <a:gd name="connsiteX2" fmla="*/ 44068 w 1222872"/>
              <a:gd name="connsiteY2" fmla="*/ 44515 h 220784"/>
              <a:gd name="connsiteX3" fmla="*/ 55084 w 1222872"/>
              <a:gd name="connsiteY3" fmla="*/ 11464 h 220784"/>
              <a:gd name="connsiteX4" fmla="*/ 110169 w 1222872"/>
              <a:gd name="connsiteY4" fmla="*/ 447 h 220784"/>
              <a:gd name="connsiteX5" fmla="*/ 187287 w 1222872"/>
              <a:gd name="connsiteY5" fmla="*/ 22481 h 220784"/>
              <a:gd name="connsiteX6" fmla="*/ 209321 w 1222872"/>
              <a:gd name="connsiteY6" fmla="*/ 110616 h 220784"/>
              <a:gd name="connsiteX7" fmla="*/ 220337 w 1222872"/>
              <a:gd name="connsiteY7" fmla="*/ 143666 h 220784"/>
              <a:gd name="connsiteX8" fmla="*/ 264405 w 1222872"/>
              <a:gd name="connsiteY8" fmla="*/ 154683 h 220784"/>
              <a:gd name="connsiteX9" fmla="*/ 297456 w 1222872"/>
              <a:gd name="connsiteY9" fmla="*/ 165700 h 220784"/>
              <a:gd name="connsiteX10" fmla="*/ 363557 w 1222872"/>
              <a:gd name="connsiteY10" fmla="*/ 154683 h 220784"/>
              <a:gd name="connsiteX11" fmla="*/ 385590 w 1222872"/>
              <a:gd name="connsiteY11" fmla="*/ 88582 h 220784"/>
              <a:gd name="connsiteX12" fmla="*/ 396607 w 1222872"/>
              <a:gd name="connsiteY12" fmla="*/ 55531 h 220784"/>
              <a:gd name="connsiteX13" fmla="*/ 462709 w 1222872"/>
              <a:gd name="connsiteY13" fmla="*/ 22481 h 220784"/>
              <a:gd name="connsiteX14" fmla="*/ 495759 w 1222872"/>
              <a:gd name="connsiteY14" fmla="*/ 44515 h 220784"/>
              <a:gd name="connsiteX15" fmla="*/ 528810 w 1222872"/>
              <a:gd name="connsiteY15" fmla="*/ 88582 h 220784"/>
              <a:gd name="connsiteX16" fmla="*/ 550843 w 1222872"/>
              <a:gd name="connsiteY16" fmla="*/ 121633 h 220784"/>
              <a:gd name="connsiteX17" fmla="*/ 594911 w 1222872"/>
              <a:gd name="connsiteY17" fmla="*/ 154683 h 220784"/>
              <a:gd name="connsiteX18" fmla="*/ 638978 w 1222872"/>
              <a:gd name="connsiteY18" fmla="*/ 165700 h 220784"/>
              <a:gd name="connsiteX19" fmla="*/ 672029 w 1222872"/>
              <a:gd name="connsiteY19" fmla="*/ 176717 h 220784"/>
              <a:gd name="connsiteX20" fmla="*/ 760164 w 1222872"/>
              <a:gd name="connsiteY20" fmla="*/ 11464 h 220784"/>
              <a:gd name="connsiteX21" fmla="*/ 837281 w 1222872"/>
              <a:gd name="connsiteY21" fmla="*/ 11464 h 220784"/>
              <a:gd name="connsiteX22" fmla="*/ 837282 w 1222872"/>
              <a:gd name="connsiteY22" fmla="*/ 77565 h 220784"/>
              <a:gd name="connsiteX23" fmla="*/ 892366 w 1222872"/>
              <a:gd name="connsiteY23" fmla="*/ 33498 h 220784"/>
              <a:gd name="connsiteX24" fmla="*/ 881349 w 1222872"/>
              <a:gd name="connsiteY24" fmla="*/ 33498 h 220784"/>
              <a:gd name="connsiteX25" fmla="*/ 870333 w 1222872"/>
              <a:gd name="connsiteY25" fmla="*/ 220784 h 220784"/>
              <a:gd name="connsiteX26" fmla="*/ 980501 w 1222872"/>
              <a:gd name="connsiteY26" fmla="*/ 187734 h 220784"/>
              <a:gd name="connsiteX27" fmla="*/ 1013552 w 1222872"/>
              <a:gd name="connsiteY27" fmla="*/ 154683 h 220784"/>
              <a:gd name="connsiteX28" fmla="*/ 1090670 w 1222872"/>
              <a:gd name="connsiteY28" fmla="*/ 55531 h 220784"/>
              <a:gd name="connsiteX29" fmla="*/ 1211856 w 1222872"/>
              <a:gd name="connsiteY29" fmla="*/ 121633 h 220784"/>
              <a:gd name="connsiteX30" fmla="*/ 1156772 w 1222872"/>
              <a:gd name="connsiteY30" fmla="*/ 55532 h 220784"/>
              <a:gd name="connsiteX31" fmla="*/ 1211856 w 1222872"/>
              <a:gd name="connsiteY31" fmla="*/ 187734 h 220784"/>
              <a:gd name="connsiteX32" fmla="*/ 1222872 w 1222872"/>
              <a:gd name="connsiteY32" fmla="*/ 209768 h 220784"/>
              <a:gd name="connsiteX0" fmla="*/ 0 w 1222872"/>
              <a:gd name="connsiteY0" fmla="*/ 165537 h 242655"/>
              <a:gd name="connsiteX1" fmla="*/ 22034 w 1222872"/>
              <a:gd name="connsiteY1" fmla="*/ 110453 h 242655"/>
              <a:gd name="connsiteX2" fmla="*/ 44068 w 1222872"/>
              <a:gd name="connsiteY2" fmla="*/ 66386 h 242655"/>
              <a:gd name="connsiteX3" fmla="*/ 55084 w 1222872"/>
              <a:gd name="connsiteY3" fmla="*/ 33335 h 242655"/>
              <a:gd name="connsiteX4" fmla="*/ 110169 w 1222872"/>
              <a:gd name="connsiteY4" fmla="*/ 22318 h 242655"/>
              <a:gd name="connsiteX5" fmla="*/ 187287 w 1222872"/>
              <a:gd name="connsiteY5" fmla="*/ 44352 h 242655"/>
              <a:gd name="connsiteX6" fmla="*/ 209321 w 1222872"/>
              <a:gd name="connsiteY6" fmla="*/ 132487 h 242655"/>
              <a:gd name="connsiteX7" fmla="*/ 220337 w 1222872"/>
              <a:gd name="connsiteY7" fmla="*/ 165537 h 242655"/>
              <a:gd name="connsiteX8" fmla="*/ 264405 w 1222872"/>
              <a:gd name="connsiteY8" fmla="*/ 176554 h 242655"/>
              <a:gd name="connsiteX9" fmla="*/ 297456 w 1222872"/>
              <a:gd name="connsiteY9" fmla="*/ 187571 h 242655"/>
              <a:gd name="connsiteX10" fmla="*/ 363557 w 1222872"/>
              <a:gd name="connsiteY10" fmla="*/ 176554 h 242655"/>
              <a:gd name="connsiteX11" fmla="*/ 385590 w 1222872"/>
              <a:gd name="connsiteY11" fmla="*/ 110453 h 242655"/>
              <a:gd name="connsiteX12" fmla="*/ 396607 w 1222872"/>
              <a:gd name="connsiteY12" fmla="*/ 77402 h 242655"/>
              <a:gd name="connsiteX13" fmla="*/ 462709 w 1222872"/>
              <a:gd name="connsiteY13" fmla="*/ 44352 h 242655"/>
              <a:gd name="connsiteX14" fmla="*/ 495759 w 1222872"/>
              <a:gd name="connsiteY14" fmla="*/ 66386 h 242655"/>
              <a:gd name="connsiteX15" fmla="*/ 528810 w 1222872"/>
              <a:gd name="connsiteY15" fmla="*/ 110453 h 242655"/>
              <a:gd name="connsiteX16" fmla="*/ 550843 w 1222872"/>
              <a:gd name="connsiteY16" fmla="*/ 143504 h 242655"/>
              <a:gd name="connsiteX17" fmla="*/ 594911 w 1222872"/>
              <a:gd name="connsiteY17" fmla="*/ 176554 h 242655"/>
              <a:gd name="connsiteX18" fmla="*/ 638978 w 1222872"/>
              <a:gd name="connsiteY18" fmla="*/ 187571 h 242655"/>
              <a:gd name="connsiteX19" fmla="*/ 672029 w 1222872"/>
              <a:gd name="connsiteY19" fmla="*/ 198588 h 242655"/>
              <a:gd name="connsiteX20" fmla="*/ 760164 w 1222872"/>
              <a:gd name="connsiteY20" fmla="*/ 33335 h 242655"/>
              <a:gd name="connsiteX21" fmla="*/ 837281 w 1222872"/>
              <a:gd name="connsiteY21" fmla="*/ 33335 h 242655"/>
              <a:gd name="connsiteX22" fmla="*/ 837282 w 1222872"/>
              <a:gd name="connsiteY22" fmla="*/ 284 h 242655"/>
              <a:gd name="connsiteX23" fmla="*/ 892366 w 1222872"/>
              <a:gd name="connsiteY23" fmla="*/ 55369 h 242655"/>
              <a:gd name="connsiteX24" fmla="*/ 881349 w 1222872"/>
              <a:gd name="connsiteY24" fmla="*/ 55369 h 242655"/>
              <a:gd name="connsiteX25" fmla="*/ 870333 w 1222872"/>
              <a:gd name="connsiteY25" fmla="*/ 242655 h 242655"/>
              <a:gd name="connsiteX26" fmla="*/ 980501 w 1222872"/>
              <a:gd name="connsiteY26" fmla="*/ 209605 h 242655"/>
              <a:gd name="connsiteX27" fmla="*/ 1013552 w 1222872"/>
              <a:gd name="connsiteY27" fmla="*/ 176554 h 242655"/>
              <a:gd name="connsiteX28" fmla="*/ 1090670 w 1222872"/>
              <a:gd name="connsiteY28" fmla="*/ 77402 h 242655"/>
              <a:gd name="connsiteX29" fmla="*/ 1211856 w 1222872"/>
              <a:gd name="connsiteY29" fmla="*/ 143504 h 242655"/>
              <a:gd name="connsiteX30" fmla="*/ 1156772 w 1222872"/>
              <a:gd name="connsiteY30" fmla="*/ 77403 h 242655"/>
              <a:gd name="connsiteX31" fmla="*/ 1211856 w 1222872"/>
              <a:gd name="connsiteY31" fmla="*/ 209605 h 242655"/>
              <a:gd name="connsiteX32" fmla="*/ 1222872 w 1222872"/>
              <a:gd name="connsiteY32" fmla="*/ 231639 h 242655"/>
              <a:gd name="connsiteX0" fmla="*/ 0 w 1223236"/>
              <a:gd name="connsiteY0" fmla="*/ 165537 h 242655"/>
              <a:gd name="connsiteX1" fmla="*/ 22034 w 1223236"/>
              <a:gd name="connsiteY1" fmla="*/ 110453 h 242655"/>
              <a:gd name="connsiteX2" fmla="*/ 44068 w 1223236"/>
              <a:gd name="connsiteY2" fmla="*/ 66386 h 242655"/>
              <a:gd name="connsiteX3" fmla="*/ 55084 w 1223236"/>
              <a:gd name="connsiteY3" fmla="*/ 33335 h 242655"/>
              <a:gd name="connsiteX4" fmla="*/ 110169 w 1223236"/>
              <a:gd name="connsiteY4" fmla="*/ 22318 h 242655"/>
              <a:gd name="connsiteX5" fmla="*/ 187287 w 1223236"/>
              <a:gd name="connsiteY5" fmla="*/ 44352 h 242655"/>
              <a:gd name="connsiteX6" fmla="*/ 209321 w 1223236"/>
              <a:gd name="connsiteY6" fmla="*/ 132487 h 242655"/>
              <a:gd name="connsiteX7" fmla="*/ 220337 w 1223236"/>
              <a:gd name="connsiteY7" fmla="*/ 165537 h 242655"/>
              <a:gd name="connsiteX8" fmla="*/ 264405 w 1223236"/>
              <a:gd name="connsiteY8" fmla="*/ 176554 h 242655"/>
              <a:gd name="connsiteX9" fmla="*/ 297456 w 1223236"/>
              <a:gd name="connsiteY9" fmla="*/ 187571 h 242655"/>
              <a:gd name="connsiteX10" fmla="*/ 363557 w 1223236"/>
              <a:gd name="connsiteY10" fmla="*/ 176554 h 242655"/>
              <a:gd name="connsiteX11" fmla="*/ 385590 w 1223236"/>
              <a:gd name="connsiteY11" fmla="*/ 110453 h 242655"/>
              <a:gd name="connsiteX12" fmla="*/ 396607 w 1223236"/>
              <a:gd name="connsiteY12" fmla="*/ 77402 h 242655"/>
              <a:gd name="connsiteX13" fmla="*/ 462709 w 1223236"/>
              <a:gd name="connsiteY13" fmla="*/ 44352 h 242655"/>
              <a:gd name="connsiteX14" fmla="*/ 495759 w 1223236"/>
              <a:gd name="connsiteY14" fmla="*/ 66386 h 242655"/>
              <a:gd name="connsiteX15" fmla="*/ 528810 w 1223236"/>
              <a:gd name="connsiteY15" fmla="*/ 110453 h 242655"/>
              <a:gd name="connsiteX16" fmla="*/ 550843 w 1223236"/>
              <a:gd name="connsiteY16" fmla="*/ 143504 h 242655"/>
              <a:gd name="connsiteX17" fmla="*/ 594911 w 1223236"/>
              <a:gd name="connsiteY17" fmla="*/ 176554 h 242655"/>
              <a:gd name="connsiteX18" fmla="*/ 638978 w 1223236"/>
              <a:gd name="connsiteY18" fmla="*/ 187571 h 242655"/>
              <a:gd name="connsiteX19" fmla="*/ 672029 w 1223236"/>
              <a:gd name="connsiteY19" fmla="*/ 198588 h 242655"/>
              <a:gd name="connsiteX20" fmla="*/ 760164 w 1223236"/>
              <a:gd name="connsiteY20" fmla="*/ 33335 h 242655"/>
              <a:gd name="connsiteX21" fmla="*/ 837281 w 1223236"/>
              <a:gd name="connsiteY21" fmla="*/ 33335 h 242655"/>
              <a:gd name="connsiteX22" fmla="*/ 837282 w 1223236"/>
              <a:gd name="connsiteY22" fmla="*/ 284 h 242655"/>
              <a:gd name="connsiteX23" fmla="*/ 892366 w 1223236"/>
              <a:gd name="connsiteY23" fmla="*/ 55369 h 242655"/>
              <a:gd name="connsiteX24" fmla="*/ 881349 w 1223236"/>
              <a:gd name="connsiteY24" fmla="*/ 55369 h 242655"/>
              <a:gd name="connsiteX25" fmla="*/ 870333 w 1223236"/>
              <a:gd name="connsiteY25" fmla="*/ 242655 h 242655"/>
              <a:gd name="connsiteX26" fmla="*/ 980501 w 1223236"/>
              <a:gd name="connsiteY26" fmla="*/ 209605 h 242655"/>
              <a:gd name="connsiteX27" fmla="*/ 1013552 w 1223236"/>
              <a:gd name="connsiteY27" fmla="*/ 176554 h 242655"/>
              <a:gd name="connsiteX28" fmla="*/ 1090670 w 1223236"/>
              <a:gd name="connsiteY28" fmla="*/ 77402 h 242655"/>
              <a:gd name="connsiteX29" fmla="*/ 1211856 w 1223236"/>
              <a:gd name="connsiteY29" fmla="*/ 33336 h 242655"/>
              <a:gd name="connsiteX30" fmla="*/ 1211856 w 1223236"/>
              <a:gd name="connsiteY30" fmla="*/ 143504 h 242655"/>
              <a:gd name="connsiteX31" fmla="*/ 1156772 w 1223236"/>
              <a:gd name="connsiteY31" fmla="*/ 77403 h 242655"/>
              <a:gd name="connsiteX32" fmla="*/ 1211856 w 1223236"/>
              <a:gd name="connsiteY32" fmla="*/ 209605 h 242655"/>
              <a:gd name="connsiteX33" fmla="*/ 1222872 w 1223236"/>
              <a:gd name="connsiteY33" fmla="*/ 231639 h 242655"/>
              <a:gd name="connsiteX0" fmla="*/ 0 w 1223236"/>
              <a:gd name="connsiteY0" fmla="*/ 165537 h 242655"/>
              <a:gd name="connsiteX1" fmla="*/ 22034 w 1223236"/>
              <a:gd name="connsiteY1" fmla="*/ 110453 h 242655"/>
              <a:gd name="connsiteX2" fmla="*/ 44068 w 1223236"/>
              <a:gd name="connsiteY2" fmla="*/ 66386 h 242655"/>
              <a:gd name="connsiteX3" fmla="*/ 55084 w 1223236"/>
              <a:gd name="connsiteY3" fmla="*/ 33335 h 242655"/>
              <a:gd name="connsiteX4" fmla="*/ 110169 w 1223236"/>
              <a:gd name="connsiteY4" fmla="*/ 22318 h 242655"/>
              <a:gd name="connsiteX5" fmla="*/ 187287 w 1223236"/>
              <a:gd name="connsiteY5" fmla="*/ 44352 h 242655"/>
              <a:gd name="connsiteX6" fmla="*/ 209321 w 1223236"/>
              <a:gd name="connsiteY6" fmla="*/ 132487 h 242655"/>
              <a:gd name="connsiteX7" fmla="*/ 220337 w 1223236"/>
              <a:gd name="connsiteY7" fmla="*/ 165537 h 242655"/>
              <a:gd name="connsiteX8" fmla="*/ 264405 w 1223236"/>
              <a:gd name="connsiteY8" fmla="*/ 176554 h 242655"/>
              <a:gd name="connsiteX9" fmla="*/ 297456 w 1223236"/>
              <a:gd name="connsiteY9" fmla="*/ 187571 h 242655"/>
              <a:gd name="connsiteX10" fmla="*/ 363557 w 1223236"/>
              <a:gd name="connsiteY10" fmla="*/ 176554 h 242655"/>
              <a:gd name="connsiteX11" fmla="*/ 385590 w 1223236"/>
              <a:gd name="connsiteY11" fmla="*/ 110453 h 242655"/>
              <a:gd name="connsiteX12" fmla="*/ 396607 w 1223236"/>
              <a:gd name="connsiteY12" fmla="*/ 77402 h 242655"/>
              <a:gd name="connsiteX13" fmla="*/ 462709 w 1223236"/>
              <a:gd name="connsiteY13" fmla="*/ 44352 h 242655"/>
              <a:gd name="connsiteX14" fmla="*/ 495759 w 1223236"/>
              <a:gd name="connsiteY14" fmla="*/ 66386 h 242655"/>
              <a:gd name="connsiteX15" fmla="*/ 528810 w 1223236"/>
              <a:gd name="connsiteY15" fmla="*/ 110453 h 242655"/>
              <a:gd name="connsiteX16" fmla="*/ 550843 w 1223236"/>
              <a:gd name="connsiteY16" fmla="*/ 143504 h 242655"/>
              <a:gd name="connsiteX17" fmla="*/ 594911 w 1223236"/>
              <a:gd name="connsiteY17" fmla="*/ 176554 h 242655"/>
              <a:gd name="connsiteX18" fmla="*/ 638978 w 1223236"/>
              <a:gd name="connsiteY18" fmla="*/ 187571 h 242655"/>
              <a:gd name="connsiteX19" fmla="*/ 672029 w 1223236"/>
              <a:gd name="connsiteY19" fmla="*/ 198588 h 242655"/>
              <a:gd name="connsiteX20" fmla="*/ 760164 w 1223236"/>
              <a:gd name="connsiteY20" fmla="*/ 33335 h 242655"/>
              <a:gd name="connsiteX21" fmla="*/ 837281 w 1223236"/>
              <a:gd name="connsiteY21" fmla="*/ 33335 h 242655"/>
              <a:gd name="connsiteX22" fmla="*/ 837282 w 1223236"/>
              <a:gd name="connsiteY22" fmla="*/ 284 h 242655"/>
              <a:gd name="connsiteX23" fmla="*/ 892366 w 1223236"/>
              <a:gd name="connsiteY23" fmla="*/ 55369 h 242655"/>
              <a:gd name="connsiteX24" fmla="*/ 881349 w 1223236"/>
              <a:gd name="connsiteY24" fmla="*/ 55369 h 242655"/>
              <a:gd name="connsiteX25" fmla="*/ 870333 w 1223236"/>
              <a:gd name="connsiteY25" fmla="*/ 242655 h 242655"/>
              <a:gd name="connsiteX26" fmla="*/ 980501 w 1223236"/>
              <a:gd name="connsiteY26" fmla="*/ 209605 h 242655"/>
              <a:gd name="connsiteX27" fmla="*/ 1013552 w 1223236"/>
              <a:gd name="connsiteY27" fmla="*/ 176554 h 242655"/>
              <a:gd name="connsiteX28" fmla="*/ 1090670 w 1223236"/>
              <a:gd name="connsiteY28" fmla="*/ 77402 h 242655"/>
              <a:gd name="connsiteX29" fmla="*/ 1211856 w 1223236"/>
              <a:gd name="connsiteY29" fmla="*/ 33336 h 242655"/>
              <a:gd name="connsiteX30" fmla="*/ 1211856 w 1223236"/>
              <a:gd name="connsiteY30" fmla="*/ 143504 h 242655"/>
              <a:gd name="connsiteX31" fmla="*/ 1156772 w 1223236"/>
              <a:gd name="connsiteY31" fmla="*/ 22319 h 242655"/>
              <a:gd name="connsiteX32" fmla="*/ 1211856 w 1223236"/>
              <a:gd name="connsiteY32" fmla="*/ 209605 h 242655"/>
              <a:gd name="connsiteX33" fmla="*/ 1222872 w 1223236"/>
              <a:gd name="connsiteY33" fmla="*/ 231639 h 242655"/>
              <a:gd name="connsiteX0" fmla="*/ 0 w 1223236"/>
              <a:gd name="connsiteY0" fmla="*/ 165537 h 242655"/>
              <a:gd name="connsiteX1" fmla="*/ 22034 w 1223236"/>
              <a:gd name="connsiteY1" fmla="*/ 110453 h 242655"/>
              <a:gd name="connsiteX2" fmla="*/ 44068 w 1223236"/>
              <a:gd name="connsiteY2" fmla="*/ 66386 h 242655"/>
              <a:gd name="connsiteX3" fmla="*/ 55084 w 1223236"/>
              <a:gd name="connsiteY3" fmla="*/ 33335 h 242655"/>
              <a:gd name="connsiteX4" fmla="*/ 110169 w 1223236"/>
              <a:gd name="connsiteY4" fmla="*/ 22318 h 242655"/>
              <a:gd name="connsiteX5" fmla="*/ 187287 w 1223236"/>
              <a:gd name="connsiteY5" fmla="*/ 44352 h 242655"/>
              <a:gd name="connsiteX6" fmla="*/ 209321 w 1223236"/>
              <a:gd name="connsiteY6" fmla="*/ 132487 h 242655"/>
              <a:gd name="connsiteX7" fmla="*/ 220337 w 1223236"/>
              <a:gd name="connsiteY7" fmla="*/ 165537 h 242655"/>
              <a:gd name="connsiteX8" fmla="*/ 264405 w 1223236"/>
              <a:gd name="connsiteY8" fmla="*/ 176554 h 242655"/>
              <a:gd name="connsiteX9" fmla="*/ 297456 w 1223236"/>
              <a:gd name="connsiteY9" fmla="*/ 187571 h 242655"/>
              <a:gd name="connsiteX10" fmla="*/ 363557 w 1223236"/>
              <a:gd name="connsiteY10" fmla="*/ 176554 h 242655"/>
              <a:gd name="connsiteX11" fmla="*/ 385590 w 1223236"/>
              <a:gd name="connsiteY11" fmla="*/ 110453 h 242655"/>
              <a:gd name="connsiteX12" fmla="*/ 396607 w 1223236"/>
              <a:gd name="connsiteY12" fmla="*/ 77402 h 242655"/>
              <a:gd name="connsiteX13" fmla="*/ 462709 w 1223236"/>
              <a:gd name="connsiteY13" fmla="*/ 44352 h 242655"/>
              <a:gd name="connsiteX14" fmla="*/ 495759 w 1223236"/>
              <a:gd name="connsiteY14" fmla="*/ 66386 h 242655"/>
              <a:gd name="connsiteX15" fmla="*/ 528810 w 1223236"/>
              <a:gd name="connsiteY15" fmla="*/ 110453 h 242655"/>
              <a:gd name="connsiteX16" fmla="*/ 550843 w 1223236"/>
              <a:gd name="connsiteY16" fmla="*/ 143504 h 242655"/>
              <a:gd name="connsiteX17" fmla="*/ 594911 w 1223236"/>
              <a:gd name="connsiteY17" fmla="*/ 176554 h 242655"/>
              <a:gd name="connsiteX18" fmla="*/ 638978 w 1223236"/>
              <a:gd name="connsiteY18" fmla="*/ 187571 h 242655"/>
              <a:gd name="connsiteX19" fmla="*/ 672029 w 1223236"/>
              <a:gd name="connsiteY19" fmla="*/ 198588 h 242655"/>
              <a:gd name="connsiteX20" fmla="*/ 760164 w 1223236"/>
              <a:gd name="connsiteY20" fmla="*/ 33335 h 242655"/>
              <a:gd name="connsiteX21" fmla="*/ 837281 w 1223236"/>
              <a:gd name="connsiteY21" fmla="*/ 33335 h 242655"/>
              <a:gd name="connsiteX22" fmla="*/ 837282 w 1223236"/>
              <a:gd name="connsiteY22" fmla="*/ 284 h 242655"/>
              <a:gd name="connsiteX23" fmla="*/ 892366 w 1223236"/>
              <a:gd name="connsiteY23" fmla="*/ 55369 h 242655"/>
              <a:gd name="connsiteX24" fmla="*/ 881349 w 1223236"/>
              <a:gd name="connsiteY24" fmla="*/ 55369 h 242655"/>
              <a:gd name="connsiteX25" fmla="*/ 870333 w 1223236"/>
              <a:gd name="connsiteY25" fmla="*/ 242655 h 242655"/>
              <a:gd name="connsiteX26" fmla="*/ 980501 w 1223236"/>
              <a:gd name="connsiteY26" fmla="*/ 209605 h 242655"/>
              <a:gd name="connsiteX27" fmla="*/ 1024569 w 1223236"/>
              <a:gd name="connsiteY27" fmla="*/ 88419 h 242655"/>
              <a:gd name="connsiteX28" fmla="*/ 1090670 w 1223236"/>
              <a:gd name="connsiteY28" fmla="*/ 77402 h 242655"/>
              <a:gd name="connsiteX29" fmla="*/ 1211856 w 1223236"/>
              <a:gd name="connsiteY29" fmla="*/ 33336 h 242655"/>
              <a:gd name="connsiteX30" fmla="*/ 1211856 w 1223236"/>
              <a:gd name="connsiteY30" fmla="*/ 143504 h 242655"/>
              <a:gd name="connsiteX31" fmla="*/ 1156772 w 1223236"/>
              <a:gd name="connsiteY31" fmla="*/ 22319 h 242655"/>
              <a:gd name="connsiteX32" fmla="*/ 1211856 w 1223236"/>
              <a:gd name="connsiteY32" fmla="*/ 209605 h 242655"/>
              <a:gd name="connsiteX33" fmla="*/ 1222872 w 1223236"/>
              <a:gd name="connsiteY33" fmla="*/ 231639 h 242655"/>
              <a:gd name="connsiteX0" fmla="*/ 0 w 1223236"/>
              <a:gd name="connsiteY0" fmla="*/ 165537 h 242655"/>
              <a:gd name="connsiteX1" fmla="*/ 22034 w 1223236"/>
              <a:gd name="connsiteY1" fmla="*/ 110453 h 242655"/>
              <a:gd name="connsiteX2" fmla="*/ 44068 w 1223236"/>
              <a:gd name="connsiteY2" fmla="*/ 66386 h 242655"/>
              <a:gd name="connsiteX3" fmla="*/ 55084 w 1223236"/>
              <a:gd name="connsiteY3" fmla="*/ 33335 h 242655"/>
              <a:gd name="connsiteX4" fmla="*/ 110169 w 1223236"/>
              <a:gd name="connsiteY4" fmla="*/ 22318 h 242655"/>
              <a:gd name="connsiteX5" fmla="*/ 187287 w 1223236"/>
              <a:gd name="connsiteY5" fmla="*/ 44352 h 242655"/>
              <a:gd name="connsiteX6" fmla="*/ 209321 w 1223236"/>
              <a:gd name="connsiteY6" fmla="*/ 132487 h 242655"/>
              <a:gd name="connsiteX7" fmla="*/ 220337 w 1223236"/>
              <a:gd name="connsiteY7" fmla="*/ 165537 h 242655"/>
              <a:gd name="connsiteX8" fmla="*/ 264405 w 1223236"/>
              <a:gd name="connsiteY8" fmla="*/ 176554 h 242655"/>
              <a:gd name="connsiteX9" fmla="*/ 297456 w 1223236"/>
              <a:gd name="connsiteY9" fmla="*/ 187571 h 242655"/>
              <a:gd name="connsiteX10" fmla="*/ 363557 w 1223236"/>
              <a:gd name="connsiteY10" fmla="*/ 176554 h 242655"/>
              <a:gd name="connsiteX11" fmla="*/ 385590 w 1223236"/>
              <a:gd name="connsiteY11" fmla="*/ 110453 h 242655"/>
              <a:gd name="connsiteX12" fmla="*/ 396607 w 1223236"/>
              <a:gd name="connsiteY12" fmla="*/ 77402 h 242655"/>
              <a:gd name="connsiteX13" fmla="*/ 462709 w 1223236"/>
              <a:gd name="connsiteY13" fmla="*/ 44352 h 242655"/>
              <a:gd name="connsiteX14" fmla="*/ 495759 w 1223236"/>
              <a:gd name="connsiteY14" fmla="*/ 66386 h 242655"/>
              <a:gd name="connsiteX15" fmla="*/ 528810 w 1223236"/>
              <a:gd name="connsiteY15" fmla="*/ 110453 h 242655"/>
              <a:gd name="connsiteX16" fmla="*/ 550843 w 1223236"/>
              <a:gd name="connsiteY16" fmla="*/ 143504 h 242655"/>
              <a:gd name="connsiteX17" fmla="*/ 594911 w 1223236"/>
              <a:gd name="connsiteY17" fmla="*/ 176554 h 242655"/>
              <a:gd name="connsiteX18" fmla="*/ 638978 w 1223236"/>
              <a:gd name="connsiteY18" fmla="*/ 187571 h 242655"/>
              <a:gd name="connsiteX19" fmla="*/ 672029 w 1223236"/>
              <a:gd name="connsiteY19" fmla="*/ 198588 h 242655"/>
              <a:gd name="connsiteX20" fmla="*/ 760164 w 1223236"/>
              <a:gd name="connsiteY20" fmla="*/ 33335 h 242655"/>
              <a:gd name="connsiteX21" fmla="*/ 837281 w 1223236"/>
              <a:gd name="connsiteY21" fmla="*/ 33335 h 242655"/>
              <a:gd name="connsiteX22" fmla="*/ 837282 w 1223236"/>
              <a:gd name="connsiteY22" fmla="*/ 284 h 242655"/>
              <a:gd name="connsiteX23" fmla="*/ 892366 w 1223236"/>
              <a:gd name="connsiteY23" fmla="*/ 55369 h 242655"/>
              <a:gd name="connsiteX24" fmla="*/ 881349 w 1223236"/>
              <a:gd name="connsiteY24" fmla="*/ 55369 h 242655"/>
              <a:gd name="connsiteX25" fmla="*/ 870333 w 1223236"/>
              <a:gd name="connsiteY25" fmla="*/ 242655 h 242655"/>
              <a:gd name="connsiteX26" fmla="*/ 980501 w 1223236"/>
              <a:gd name="connsiteY26" fmla="*/ 209605 h 242655"/>
              <a:gd name="connsiteX27" fmla="*/ 1024569 w 1223236"/>
              <a:gd name="connsiteY27" fmla="*/ 88419 h 242655"/>
              <a:gd name="connsiteX28" fmla="*/ 1112704 w 1223236"/>
              <a:gd name="connsiteY28" fmla="*/ 33334 h 242655"/>
              <a:gd name="connsiteX29" fmla="*/ 1211856 w 1223236"/>
              <a:gd name="connsiteY29" fmla="*/ 33336 h 242655"/>
              <a:gd name="connsiteX30" fmla="*/ 1211856 w 1223236"/>
              <a:gd name="connsiteY30" fmla="*/ 143504 h 242655"/>
              <a:gd name="connsiteX31" fmla="*/ 1156772 w 1223236"/>
              <a:gd name="connsiteY31" fmla="*/ 22319 h 242655"/>
              <a:gd name="connsiteX32" fmla="*/ 1211856 w 1223236"/>
              <a:gd name="connsiteY32" fmla="*/ 209605 h 242655"/>
              <a:gd name="connsiteX33" fmla="*/ 1222872 w 1223236"/>
              <a:gd name="connsiteY33" fmla="*/ 231639 h 242655"/>
              <a:gd name="connsiteX0" fmla="*/ 0 w 1223236"/>
              <a:gd name="connsiteY0" fmla="*/ 165537 h 242655"/>
              <a:gd name="connsiteX1" fmla="*/ 22034 w 1223236"/>
              <a:gd name="connsiteY1" fmla="*/ 110453 h 242655"/>
              <a:gd name="connsiteX2" fmla="*/ 44068 w 1223236"/>
              <a:gd name="connsiteY2" fmla="*/ 66386 h 242655"/>
              <a:gd name="connsiteX3" fmla="*/ 55084 w 1223236"/>
              <a:gd name="connsiteY3" fmla="*/ 33335 h 242655"/>
              <a:gd name="connsiteX4" fmla="*/ 110169 w 1223236"/>
              <a:gd name="connsiteY4" fmla="*/ 22318 h 242655"/>
              <a:gd name="connsiteX5" fmla="*/ 187287 w 1223236"/>
              <a:gd name="connsiteY5" fmla="*/ 44352 h 242655"/>
              <a:gd name="connsiteX6" fmla="*/ 209321 w 1223236"/>
              <a:gd name="connsiteY6" fmla="*/ 132487 h 242655"/>
              <a:gd name="connsiteX7" fmla="*/ 220337 w 1223236"/>
              <a:gd name="connsiteY7" fmla="*/ 165537 h 242655"/>
              <a:gd name="connsiteX8" fmla="*/ 264405 w 1223236"/>
              <a:gd name="connsiteY8" fmla="*/ 176554 h 242655"/>
              <a:gd name="connsiteX9" fmla="*/ 297456 w 1223236"/>
              <a:gd name="connsiteY9" fmla="*/ 187571 h 242655"/>
              <a:gd name="connsiteX10" fmla="*/ 363557 w 1223236"/>
              <a:gd name="connsiteY10" fmla="*/ 176554 h 242655"/>
              <a:gd name="connsiteX11" fmla="*/ 385590 w 1223236"/>
              <a:gd name="connsiteY11" fmla="*/ 110453 h 242655"/>
              <a:gd name="connsiteX12" fmla="*/ 396607 w 1223236"/>
              <a:gd name="connsiteY12" fmla="*/ 77402 h 242655"/>
              <a:gd name="connsiteX13" fmla="*/ 462709 w 1223236"/>
              <a:gd name="connsiteY13" fmla="*/ 44352 h 242655"/>
              <a:gd name="connsiteX14" fmla="*/ 528809 w 1223236"/>
              <a:gd name="connsiteY14" fmla="*/ 22318 h 242655"/>
              <a:gd name="connsiteX15" fmla="*/ 528810 w 1223236"/>
              <a:gd name="connsiteY15" fmla="*/ 110453 h 242655"/>
              <a:gd name="connsiteX16" fmla="*/ 550843 w 1223236"/>
              <a:gd name="connsiteY16" fmla="*/ 143504 h 242655"/>
              <a:gd name="connsiteX17" fmla="*/ 594911 w 1223236"/>
              <a:gd name="connsiteY17" fmla="*/ 176554 h 242655"/>
              <a:gd name="connsiteX18" fmla="*/ 638978 w 1223236"/>
              <a:gd name="connsiteY18" fmla="*/ 187571 h 242655"/>
              <a:gd name="connsiteX19" fmla="*/ 672029 w 1223236"/>
              <a:gd name="connsiteY19" fmla="*/ 198588 h 242655"/>
              <a:gd name="connsiteX20" fmla="*/ 760164 w 1223236"/>
              <a:gd name="connsiteY20" fmla="*/ 33335 h 242655"/>
              <a:gd name="connsiteX21" fmla="*/ 837281 w 1223236"/>
              <a:gd name="connsiteY21" fmla="*/ 33335 h 242655"/>
              <a:gd name="connsiteX22" fmla="*/ 837282 w 1223236"/>
              <a:gd name="connsiteY22" fmla="*/ 284 h 242655"/>
              <a:gd name="connsiteX23" fmla="*/ 892366 w 1223236"/>
              <a:gd name="connsiteY23" fmla="*/ 55369 h 242655"/>
              <a:gd name="connsiteX24" fmla="*/ 881349 w 1223236"/>
              <a:gd name="connsiteY24" fmla="*/ 55369 h 242655"/>
              <a:gd name="connsiteX25" fmla="*/ 870333 w 1223236"/>
              <a:gd name="connsiteY25" fmla="*/ 242655 h 242655"/>
              <a:gd name="connsiteX26" fmla="*/ 980501 w 1223236"/>
              <a:gd name="connsiteY26" fmla="*/ 209605 h 242655"/>
              <a:gd name="connsiteX27" fmla="*/ 1024569 w 1223236"/>
              <a:gd name="connsiteY27" fmla="*/ 88419 h 242655"/>
              <a:gd name="connsiteX28" fmla="*/ 1112704 w 1223236"/>
              <a:gd name="connsiteY28" fmla="*/ 33334 h 242655"/>
              <a:gd name="connsiteX29" fmla="*/ 1211856 w 1223236"/>
              <a:gd name="connsiteY29" fmla="*/ 33336 h 242655"/>
              <a:gd name="connsiteX30" fmla="*/ 1211856 w 1223236"/>
              <a:gd name="connsiteY30" fmla="*/ 143504 h 242655"/>
              <a:gd name="connsiteX31" fmla="*/ 1156772 w 1223236"/>
              <a:gd name="connsiteY31" fmla="*/ 22319 h 242655"/>
              <a:gd name="connsiteX32" fmla="*/ 1211856 w 1223236"/>
              <a:gd name="connsiteY32" fmla="*/ 209605 h 242655"/>
              <a:gd name="connsiteX33" fmla="*/ 1222872 w 1223236"/>
              <a:gd name="connsiteY33" fmla="*/ 231639 h 242655"/>
              <a:gd name="connsiteX0" fmla="*/ 0 w 1223236"/>
              <a:gd name="connsiteY0" fmla="*/ 165537 h 242655"/>
              <a:gd name="connsiteX1" fmla="*/ 22034 w 1223236"/>
              <a:gd name="connsiteY1" fmla="*/ 110453 h 242655"/>
              <a:gd name="connsiteX2" fmla="*/ 44068 w 1223236"/>
              <a:gd name="connsiteY2" fmla="*/ 66386 h 242655"/>
              <a:gd name="connsiteX3" fmla="*/ 55084 w 1223236"/>
              <a:gd name="connsiteY3" fmla="*/ 33335 h 242655"/>
              <a:gd name="connsiteX4" fmla="*/ 110169 w 1223236"/>
              <a:gd name="connsiteY4" fmla="*/ 22318 h 242655"/>
              <a:gd name="connsiteX5" fmla="*/ 187287 w 1223236"/>
              <a:gd name="connsiteY5" fmla="*/ 44352 h 242655"/>
              <a:gd name="connsiteX6" fmla="*/ 209321 w 1223236"/>
              <a:gd name="connsiteY6" fmla="*/ 132487 h 242655"/>
              <a:gd name="connsiteX7" fmla="*/ 220337 w 1223236"/>
              <a:gd name="connsiteY7" fmla="*/ 165537 h 242655"/>
              <a:gd name="connsiteX8" fmla="*/ 264405 w 1223236"/>
              <a:gd name="connsiteY8" fmla="*/ 176554 h 242655"/>
              <a:gd name="connsiteX9" fmla="*/ 297456 w 1223236"/>
              <a:gd name="connsiteY9" fmla="*/ 187571 h 242655"/>
              <a:gd name="connsiteX10" fmla="*/ 363557 w 1223236"/>
              <a:gd name="connsiteY10" fmla="*/ 176554 h 242655"/>
              <a:gd name="connsiteX11" fmla="*/ 385590 w 1223236"/>
              <a:gd name="connsiteY11" fmla="*/ 110453 h 242655"/>
              <a:gd name="connsiteX12" fmla="*/ 396607 w 1223236"/>
              <a:gd name="connsiteY12" fmla="*/ 77402 h 242655"/>
              <a:gd name="connsiteX13" fmla="*/ 462709 w 1223236"/>
              <a:gd name="connsiteY13" fmla="*/ 44352 h 242655"/>
              <a:gd name="connsiteX14" fmla="*/ 528809 w 1223236"/>
              <a:gd name="connsiteY14" fmla="*/ 22318 h 242655"/>
              <a:gd name="connsiteX15" fmla="*/ 528810 w 1223236"/>
              <a:gd name="connsiteY15" fmla="*/ 110453 h 242655"/>
              <a:gd name="connsiteX16" fmla="*/ 572877 w 1223236"/>
              <a:gd name="connsiteY16" fmla="*/ 110453 h 242655"/>
              <a:gd name="connsiteX17" fmla="*/ 594911 w 1223236"/>
              <a:gd name="connsiteY17" fmla="*/ 176554 h 242655"/>
              <a:gd name="connsiteX18" fmla="*/ 638978 w 1223236"/>
              <a:gd name="connsiteY18" fmla="*/ 187571 h 242655"/>
              <a:gd name="connsiteX19" fmla="*/ 672029 w 1223236"/>
              <a:gd name="connsiteY19" fmla="*/ 198588 h 242655"/>
              <a:gd name="connsiteX20" fmla="*/ 760164 w 1223236"/>
              <a:gd name="connsiteY20" fmla="*/ 33335 h 242655"/>
              <a:gd name="connsiteX21" fmla="*/ 837281 w 1223236"/>
              <a:gd name="connsiteY21" fmla="*/ 33335 h 242655"/>
              <a:gd name="connsiteX22" fmla="*/ 837282 w 1223236"/>
              <a:gd name="connsiteY22" fmla="*/ 284 h 242655"/>
              <a:gd name="connsiteX23" fmla="*/ 892366 w 1223236"/>
              <a:gd name="connsiteY23" fmla="*/ 55369 h 242655"/>
              <a:gd name="connsiteX24" fmla="*/ 881349 w 1223236"/>
              <a:gd name="connsiteY24" fmla="*/ 55369 h 242655"/>
              <a:gd name="connsiteX25" fmla="*/ 870333 w 1223236"/>
              <a:gd name="connsiteY25" fmla="*/ 242655 h 242655"/>
              <a:gd name="connsiteX26" fmla="*/ 980501 w 1223236"/>
              <a:gd name="connsiteY26" fmla="*/ 209605 h 242655"/>
              <a:gd name="connsiteX27" fmla="*/ 1024569 w 1223236"/>
              <a:gd name="connsiteY27" fmla="*/ 88419 h 242655"/>
              <a:gd name="connsiteX28" fmla="*/ 1112704 w 1223236"/>
              <a:gd name="connsiteY28" fmla="*/ 33334 h 242655"/>
              <a:gd name="connsiteX29" fmla="*/ 1211856 w 1223236"/>
              <a:gd name="connsiteY29" fmla="*/ 33336 h 242655"/>
              <a:gd name="connsiteX30" fmla="*/ 1211856 w 1223236"/>
              <a:gd name="connsiteY30" fmla="*/ 143504 h 242655"/>
              <a:gd name="connsiteX31" fmla="*/ 1156772 w 1223236"/>
              <a:gd name="connsiteY31" fmla="*/ 22319 h 242655"/>
              <a:gd name="connsiteX32" fmla="*/ 1211856 w 1223236"/>
              <a:gd name="connsiteY32" fmla="*/ 209605 h 242655"/>
              <a:gd name="connsiteX33" fmla="*/ 1222872 w 1223236"/>
              <a:gd name="connsiteY33" fmla="*/ 231639 h 242655"/>
              <a:gd name="connsiteX0" fmla="*/ 0 w 1223236"/>
              <a:gd name="connsiteY0" fmla="*/ 165537 h 242655"/>
              <a:gd name="connsiteX1" fmla="*/ 22034 w 1223236"/>
              <a:gd name="connsiteY1" fmla="*/ 110453 h 242655"/>
              <a:gd name="connsiteX2" fmla="*/ 44068 w 1223236"/>
              <a:gd name="connsiteY2" fmla="*/ 66386 h 242655"/>
              <a:gd name="connsiteX3" fmla="*/ 55084 w 1223236"/>
              <a:gd name="connsiteY3" fmla="*/ 33335 h 242655"/>
              <a:gd name="connsiteX4" fmla="*/ 110169 w 1223236"/>
              <a:gd name="connsiteY4" fmla="*/ 22318 h 242655"/>
              <a:gd name="connsiteX5" fmla="*/ 187287 w 1223236"/>
              <a:gd name="connsiteY5" fmla="*/ 44352 h 242655"/>
              <a:gd name="connsiteX6" fmla="*/ 209321 w 1223236"/>
              <a:gd name="connsiteY6" fmla="*/ 132487 h 242655"/>
              <a:gd name="connsiteX7" fmla="*/ 220337 w 1223236"/>
              <a:gd name="connsiteY7" fmla="*/ 165537 h 242655"/>
              <a:gd name="connsiteX8" fmla="*/ 264405 w 1223236"/>
              <a:gd name="connsiteY8" fmla="*/ 176554 h 242655"/>
              <a:gd name="connsiteX9" fmla="*/ 297456 w 1223236"/>
              <a:gd name="connsiteY9" fmla="*/ 187571 h 242655"/>
              <a:gd name="connsiteX10" fmla="*/ 363557 w 1223236"/>
              <a:gd name="connsiteY10" fmla="*/ 176554 h 242655"/>
              <a:gd name="connsiteX11" fmla="*/ 385590 w 1223236"/>
              <a:gd name="connsiteY11" fmla="*/ 110453 h 242655"/>
              <a:gd name="connsiteX12" fmla="*/ 396607 w 1223236"/>
              <a:gd name="connsiteY12" fmla="*/ 77402 h 242655"/>
              <a:gd name="connsiteX13" fmla="*/ 462709 w 1223236"/>
              <a:gd name="connsiteY13" fmla="*/ 44352 h 242655"/>
              <a:gd name="connsiteX14" fmla="*/ 528809 w 1223236"/>
              <a:gd name="connsiteY14" fmla="*/ 22318 h 242655"/>
              <a:gd name="connsiteX15" fmla="*/ 528810 w 1223236"/>
              <a:gd name="connsiteY15" fmla="*/ 110453 h 242655"/>
              <a:gd name="connsiteX16" fmla="*/ 616944 w 1223236"/>
              <a:gd name="connsiteY16" fmla="*/ 66386 h 242655"/>
              <a:gd name="connsiteX17" fmla="*/ 594911 w 1223236"/>
              <a:gd name="connsiteY17" fmla="*/ 176554 h 242655"/>
              <a:gd name="connsiteX18" fmla="*/ 638978 w 1223236"/>
              <a:gd name="connsiteY18" fmla="*/ 187571 h 242655"/>
              <a:gd name="connsiteX19" fmla="*/ 672029 w 1223236"/>
              <a:gd name="connsiteY19" fmla="*/ 198588 h 242655"/>
              <a:gd name="connsiteX20" fmla="*/ 760164 w 1223236"/>
              <a:gd name="connsiteY20" fmla="*/ 33335 h 242655"/>
              <a:gd name="connsiteX21" fmla="*/ 837281 w 1223236"/>
              <a:gd name="connsiteY21" fmla="*/ 33335 h 242655"/>
              <a:gd name="connsiteX22" fmla="*/ 837282 w 1223236"/>
              <a:gd name="connsiteY22" fmla="*/ 284 h 242655"/>
              <a:gd name="connsiteX23" fmla="*/ 892366 w 1223236"/>
              <a:gd name="connsiteY23" fmla="*/ 55369 h 242655"/>
              <a:gd name="connsiteX24" fmla="*/ 881349 w 1223236"/>
              <a:gd name="connsiteY24" fmla="*/ 55369 h 242655"/>
              <a:gd name="connsiteX25" fmla="*/ 870333 w 1223236"/>
              <a:gd name="connsiteY25" fmla="*/ 242655 h 242655"/>
              <a:gd name="connsiteX26" fmla="*/ 980501 w 1223236"/>
              <a:gd name="connsiteY26" fmla="*/ 209605 h 242655"/>
              <a:gd name="connsiteX27" fmla="*/ 1024569 w 1223236"/>
              <a:gd name="connsiteY27" fmla="*/ 88419 h 242655"/>
              <a:gd name="connsiteX28" fmla="*/ 1112704 w 1223236"/>
              <a:gd name="connsiteY28" fmla="*/ 33334 h 242655"/>
              <a:gd name="connsiteX29" fmla="*/ 1211856 w 1223236"/>
              <a:gd name="connsiteY29" fmla="*/ 33336 h 242655"/>
              <a:gd name="connsiteX30" fmla="*/ 1211856 w 1223236"/>
              <a:gd name="connsiteY30" fmla="*/ 143504 h 242655"/>
              <a:gd name="connsiteX31" fmla="*/ 1156772 w 1223236"/>
              <a:gd name="connsiteY31" fmla="*/ 22319 h 242655"/>
              <a:gd name="connsiteX32" fmla="*/ 1211856 w 1223236"/>
              <a:gd name="connsiteY32" fmla="*/ 209605 h 242655"/>
              <a:gd name="connsiteX33" fmla="*/ 1222872 w 1223236"/>
              <a:gd name="connsiteY33" fmla="*/ 231639 h 242655"/>
              <a:gd name="connsiteX0" fmla="*/ 0 w 1223236"/>
              <a:gd name="connsiteY0" fmla="*/ 165537 h 242655"/>
              <a:gd name="connsiteX1" fmla="*/ 22034 w 1223236"/>
              <a:gd name="connsiteY1" fmla="*/ 110453 h 242655"/>
              <a:gd name="connsiteX2" fmla="*/ 44068 w 1223236"/>
              <a:gd name="connsiteY2" fmla="*/ 66386 h 242655"/>
              <a:gd name="connsiteX3" fmla="*/ 55084 w 1223236"/>
              <a:gd name="connsiteY3" fmla="*/ 33335 h 242655"/>
              <a:gd name="connsiteX4" fmla="*/ 110169 w 1223236"/>
              <a:gd name="connsiteY4" fmla="*/ 22318 h 242655"/>
              <a:gd name="connsiteX5" fmla="*/ 187287 w 1223236"/>
              <a:gd name="connsiteY5" fmla="*/ 44352 h 242655"/>
              <a:gd name="connsiteX6" fmla="*/ 209321 w 1223236"/>
              <a:gd name="connsiteY6" fmla="*/ 132487 h 242655"/>
              <a:gd name="connsiteX7" fmla="*/ 220337 w 1223236"/>
              <a:gd name="connsiteY7" fmla="*/ 165537 h 242655"/>
              <a:gd name="connsiteX8" fmla="*/ 264405 w 1223236"/>
              <a:gd name="connsiteY8" fmla="*/ 176554 h 242655"/>
              <a:gd name="connsiteX9" fmla="*/ 297456 w 1223236"/>
              <a:gd name="connsiteY9" fmla="*/ 187571 h 242655"/>
              <a:gd name="connsiteX10" fmla="*/ 363557 w 1223236"/>
              <a:gd name="connsiteY10" fmla="*/ 176554 h 242655"/>
              <a:gd name="connsiteX11" fmla="*/ 385590 w 1223236"/>
              <a:gd name="connsiteY11" fmla="*/ 110453 h 242655"/>
              <a:gd name="connsiteX12" fmla="*/ 396607 w 1223236"/>
              <a:gd name="connsiteY12" fmla="*/ 77402 h 242655"/>
              <a:gd name="connsiteX13" fmla="*/ 462709 w 1223236"/>
              <a:gd name="connsiteY13" fmla="*/ 44352 h 242655"/>
              <a:gd name="connsiteX14" fmla="*/ 528809 w 1223236"/>
              <a:gd name="connsiteY14" fmla="*/ 22318 h 242655"/>
              <a:gd name="connsiteX15" fmla="*/ 528810 w 1223236"/>
              <a:gd name="connsiteY15" fmla="*/ 110453 h 242655"/>
              <a:gd name="connsiteX16" fmla="*/ 583893 w 1223236"/>
              <a:gd name="connsiteY16" fmla="*/ 66386 h 242655"/>
              <a:gd name="connsiteX17" fmla="*/ 594911 w 1223236"/>
              <a:gd name="connsiteY17" fmla="*/ 176554 h 242655"/>
              <a:gd name="connsiteX18" fmla="*/ 638978 w 1223236"/>
              <a:gd name="connsiteY18" fmla="*/ 187571 h 242655"/>
              <a:gd name="connsiteX19" fmla="*/ 672029 w 1223236"/>
              <a:gd name="connsiteY19" fmla="*/ 198588 h 242655"/>
              <a:gd name="connsiteX20" fmla="*/ 760164 w 1223236"/>
              <a:gd name="connsiteY20" fmla="*/ 33335 h 242655"/>
              <a:gd name="connsiteX21" fmla="*/ 837281 w 1223236"/>
              <a:gd name="connsiteY21" fmla="*/ 33335 h 242655"/>
              <a:gd name="connsiteX22" fmla="*/ 837282 w 1223236"/>
              <a:gd name="connsiteY22" fmla="*/ 284 h 242655"/>
              <a:gd name="connsiteX23" fmla="*/ 892366 w 1223236"/>
              <a:gd name="connsiteY23" fmla="*/ 55369 h 242655"/>
              <a:gd name="connsiteX24" fmla="*/ 881349 w 1223236"/>
              <a:gd name="connsiteY24" fmla="*/ 55369 h 242655"/>
              <a:gd name="connsiteX25" fmla="*/ 870333 w 1223236"/>
              <a:gd name="connsiteY25" fmla="*/ 242655 h 242655"/>
              <a:gd name="connsiteX26" fmla="*/ 980501 w 1223236"/>
              <a:gd name="connsiteY26" fmla="*/ 209605 h 242655"/>
              <a:gd name="connsiteX27" fmla="*/ 1024569 w 1223236"/>
              <a:gd name="connsiteY27" fmla="*/ 88419 h 242655"/>
              <a:gd name="connsiteX28" fmla="*/ 1112704 w 1223236"/>
              <a:gd name="connsiteY28" fmla="*/ 33334 h 242655"/>
              <a:gd name="connsiteX29" fmla="*/ 1211856 w 1223236"/>
              <a:gd name="connsiteY29" fmla="*/ 33336 h 242655"/>
              <a:gd name="connsiteX30" fmla="*/ 1211856 w 1223236"/>
              <a:gd name="connsiteY30" fmla="*/ 143504 h 242655"/>
              <a:gd name="connsiteX31" fmla="*/ 1156772 w 1223236"/>
              <a:gd name="connsiteY31" fmla="*/ 22319 h 242655"/>
              <a:gd name="connsiteX32" fmla="*/ 1211856 w 1223236"/>
              <a:gd name="connsiteY32" fmla="*/ 209605 h 242655"/>
              <a:gd name="connsiteX33" fmla="*/ 1222872 w 1223236"/>
              <a:gd name="connsiteY33" fmla="*/ 231639 h 242655"/>
              <a:gd name="connsiteX0" fmla="*/ 0 w 1223236"/>
              <a:gd name="connsiteY0" fmla="*/ 188172 h 265290"/>
              <a:gd name="connsiteX1" fmla="*/ 22034 w 1223236"/>
              <a:gd name="connsiteY1" fmla="*/ 133088 h 265290"/>
              <a:gd name="connsiteX2" fmla="*/ 44068 w 1223236"/>
              <a:gd name="connsiteY2" fmla="*/ 89021 h 265290"/>
              <a:gd name="connsiteX3" fmla="*/ 55084 w 1223236"/>
              <a:gd name="connsiteY3" fmla="*/ 55970 h 265290"/>
              <a:gd name="connsiteX4" fmla="*/ 110169 w 1223236"/>
              <a:gd name="connsiteY4" fmla="*/ 44953 h 265290"/>
              <a:gd name="connsiteX5" fmla="*/ 187287 w 1223236"/>
              <a:gd name="connsiteY5" fmla="*/ 66987 h 265290"/>
              <a:gd name="connsiteX6" fmla="*/ 209321 w 1223236"/>
              <a:gd name="connsiteY6" fmla="*/ 155122 h 265290"/>
              <a:gd name="connsiteX7" fmla="*/ 220337 w 1223236"/>
              <a:gd name="connsiteY7" fmla="*/ 188172 h 265290"/>
              <a:gd name="connsiteX8" fmla="*/ 264405 w 1223236"/>
              <a:gd name="connsiteY8" fmla="*/ 199189 h 265290"/>
              <a:gd name="connsiteX9" fmla="*/ 297456 w 1223236"/>
              <a:gd name="connsiteY9" fmla="*/ 210206 h 265290"/>
              <a:gd name="connsiteX10" fmla="*/ 363557 w 1223236"/>
              <a:gd name="connsiteY10" fmla="*/ 199189 h 265290"/>
              <a:gd name="connsiteX11" fmla="*/ 385590 w 1223236"/>
              <a:gd name="connsiteY11" fmla="*/ 133088 h 265290"/>
              <a:gd name="connsiteX12" fmla="*/ 396607 w 1223236"/>
              <a:gd name="connsiteY12" fmla="*/ 100037 h 265290"/>
              <a:gd name="connsiteX13" fmla="*/ 462709 w 1223236"/>
              <a:gd name="connsiteY13" fmla="*/ 66987 h 265290"/>
              <a:gd name="connsiteX14" fmla="*/ 528809 w 1223236"/>
              <a:gd name="connsiteY14" fmla="*/ 44953 h 265290"/>
              <a:gd name="connsiteX15" fmla="*/ 539827 w 1223236"/>
              <a:gd name="connsiteY15" fmla="*/ 886 h 265290"/>
              <a:gd name="connsiteX16" fmla="*/ 583893 w 1223236"/>
              <a:gd name="connsiteY16" fmla="*/ 89021 h 265290"/>
              <a:gd name="connsiteX17" fmla="*/ 594911 w 1223236"/>
              <a:gd name="connsiteY17" fmla="*/ 199189 h 265290"/>
              <a:gd name="connsiteX18" fmla="*/ 638978 w 1223236"/>
              <a:gd name="connsiteY18" fmla="*/ 210206 h 265290"/>
              <a:gd name="connsiteX19" fmla="*/ 672029 w 1223236"/>
              <a:gd name="connsiteY19" fmla="*/ 221223 h 265290"/>
              <a:gd name="connsiteX20" fmla="*/ 760164 w 1223236"/>
              <a:gd name="connsiteY20" fmla="*/ 55970 h 265290"/>
              <a:gd name="connsiteX21" fmla="*/ 837281 w 1223236"/>
              <a:gd name="connsiteY21" fmla="*/ 55970 h 265290"/>
              <a:gd name="connsiteX22" fmla="*/ 837282 w 1223236"/>
              <a:gd name="connsiteY22" fmla="*/ 22919 h 265290"/>
              <a:gd name="connsiteX23" fmla="*/ 892366 w 1223236"/>
              <a:gd name="connsiteY23" fmla="*/ 78004 h 265290"/>
              <a:gd name="connsiteX24" fmla="*/ 881349 w 1223236"/>
              <a:gd name="connsiteY24" fmla="*/ 78004 h 265290"/>
              <a:gd name="connsiteX25" fmla="*/ 870333 w 1223236"/>
              <a:gd name="connsiteY25" fmla="*/ 265290 h 265290"/>
              <a:gd name="connsiteX26" fmla="*/ 980501 w 1223236"/>
              <a:gd name="connsiteY26" fmla="*/ 232240 h 265290"/>
              <a:gd name="connsiteX27" fmla="*/ 1024569 w 1223236"/>
              <a:gd name="connsiteY27" fmla="*/ 111054 h 265290"/>
              <a:gd name="connsiteX28" fmla="*/ 1112704 w 1223236"/>
              <a:gd name="connsiteY28" fmla="*/ 55969 h 265290"/>
              <a:gd name="connsiteX29" fmla="*/ 1211856 w 1223236"/>
              <a:gd name="connsiteY29" fmla="*/ 55971 h 265290"/>
              <a:gd name="connsiteX30" fmla="*/ 1211856 w 1223236"/>
              <a:gd name="connsiteY30" fmla="*/ 166139 h 265290"/>
              <a:gd name="connsiteX31" fmla="*/ 1156772 w 1223236"/>
              <a:gd name="connsiteY31" fmla="*/ 44954 h 265290"/>
              <a:gd name="connsiteX32" fmla="*/ 1211856 w 1223236"/>
              <a:gd name="connsiteY32" fmla="*/ 232240 h 265290"/>
              <a:gd name="connsiteX33" fmla="*/ 1222872 w 1223236"/>
              <a:gd name="connsiteY33" fmla="*/ 254274 h 26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23236" h="265290">
                <a:moveTo>
                  <a:pt x="0" y="188172"/>
                </a:moveTo>
                <a:cubicBezTo>
                  <a:pt x="7345" y="169811"/>
                  <a:pt x="14002" y="151159"/>
                  <a:pt x="22034" y="133088"/>
                </a:cubicBezTo>
                <a:cubicBezTo>
                  <a:pt x="28704" y="118081"/>
                  <a:pt x="37599" y="104116"/>
                  <a:pt x="44068" y="89021"/>
                </a:cubicBezTo>
                <a:cubicBezTo>
                  <a:pt x="48642" y="78347"/>
                  <a:pt x="45422" y="62412"/>
                  <a:pt x="55084" y="55970"/>
                </a:cubicBezTo>
                <a:cubicBezTo>
                  <a:pt x="70664" y="45583"/>
                  <a:pt x="91807" y="48625"/>
                  <a:pt x="110169" y="44953"/>
                </a:cubicBezTo>
                <a:cubicBezTo>
                  <a:pt x="135875" y="52298"/>
                  <a:pt x="169402" y="47115"/>
                  <a:pt x="187287" y="66987"/>
                </a:cubicBezTo>
                <a:cubicBezTo>
                  <a:pt x="207545" y="89496"/>
                  <a:pt x="201976" y="125744"/>
                  <a:pt x="209321" y="155122"/>
                </a:cubicBezTo>
                <a:cubicBezTo>
                  <a:pt x="212137" y="166388"/>
                  <a:pt x="211269" y="180918"/>
                  <a:pt x="220337" y="188172"/>
                </a:cubicBezTo>
                <a:cubicBezTo>
                  <a:pt x="232160" y="197631"/>
                  <a:pt x="249846" y="195029"/>
                  <a:pt x="264405" y="199189"/>
                </a:cubicBezTo>
                <a:cubicBezTo>
                  <a:pt x="275571" y="202379"/>
                  <a:pt x="286439" y="206534"/>
                  <a:pt x="297456" y="210206"/>
                </a:cubicBezTo>
                <a:cubicBezTo>
                  <a:pt x="319490" y="206534"/>
                  <a:pt x="346746" y="213898"/>
                  <a:pt x="363557" y="199189"/>
                </a:cubicBezTo>
                <a:cubicBezTo>
                  <a:pt x="381036" y="183895"/>
                  <a:pt x="378246" y="155122"/>
                  <a:pt x="385590" y="133088"/>
                </a:cubicBezTo>
                <a:lnTo>
                  <a:pt x="396607" y="100037"/>
                </a:lnTo>
                <a:cubicBezTo>
                  <a:pt x="401946" y="84021"/>
                  <a:pt x="449877" y="71264"/>
                  <a:pt x="462709" y="66987"/>
                </a:cubicBezTo>
                <a:cubicBezTo>
                  <a:pt x="473726" y="74332"/>
                  <a:pt x="515956" y="55970"/>
                  <a:pt x="528809" y="44953"/>
                </a:cubicBezTo>
                <a:cubicBezTo>
                  <a:pt x="541662" y="33936"/>
                  <a:pt x="530646" y="-6459"/>
                  <a:pt x="539827" y="886"/>
                </a:cubicBezTo>
                <a:cubicBezTo>
                  <a:pt x="549008" y="8231"/>
                  <a:pt x="574712" y="55970"/>
                  <a:pt x="583893" y="89021"/>
                </a:cubicBezTo>
                <a:cubicBezTo>
                  <a:pt x="593074" y="122072"/>
                  <a:pt x="585730" y="178992"/>
                  <a:pt x="594911" y="199189"/>
                </a:cubicBezTo>
                <a:cubicBezTo>
                  <a:pt x="604092" y="219386"/>
                  <a:pt x="624419" y="206046"/>
                  <a:pt x="638978" y="210206"/>
                </a:cubicBezTo>
                <a:cubicBezTo>
                  <a:pt x="650144" y="213396"/>
                  <a:pt x="661012" y="217551"/>
                  <a:pt x="672029" y="221223"/>
                </a:cubicBezTo>
                <a:cubicBezTo>
                  <a:pt x="679612" y="209848"/>
                  <a:pt x="732622" y="83512"/>
                  <a:pt x="760164" y="55970"/>
                </a:cubicBezTo>
                <a:cubicBezTo>
                  <a:pt x="787706" y="28428"/>
                  <a:pt x="811575" y="59642"/>
                  <a:pt x="837281" y="55970"/>
                </a:cubicBezTo>
                <a:cubicBezTo>
                  <a:pt x="848298" y="52298"/>
                  <a:pt x="828101" y="19247"/>
                  <a:pt x="837282" y="22919"/>
                </a:cubicBezTo>
                <a:cubicBezTo>
                  <a:pt x="846463" y="26591"/>
                  <a:pt x="885022" y="68823"/>
                  <a:pt x="892366" y="78004"/>
                </a:cubicBezTo>
                <a:cubicBezTo>
                  <a:pt x="899710" y="87185"/>
                  <a:pt x="885021" y="46790"/>
                  <a:pt x="881349" y="78004"/>
                </a:cubicBezTo>
                <a:cubicBezTo>
                  <a:pt x="877677" y="109218"/>
                  <a:pt x="851972" y="246929"/>
                  <a:pt x="870333" y="265290"/>
                </a:cubicBezTo>
                <a:cubicBezTo>
                  <a:pt x="950798" y="238469"/>
                  <a:pt x="913902" y="248890"/>
                  <a:pt x="980501" y="232240"/>
                </a:cubicBezTo>
                <a:cubicBezTo>
                  <a:pt x="991518" y="221223"/>
                  <a:pt x="1002535" y="140432"/>
                  <a:pt x="1024569" y="111054"/>
                </a:cubicBezTo>
                <a:cubicBezTo>
                  <a:pt x="1046603" y="81676"/>
                  <a:pt x="1094343" y="66986"/>
                  <a:pt x="1112704" y="55969"/>
                </a:cubicBezTo>
                <a:cubicBezTo>
                  <a:pt x="1131065" y="44952"/>
                  <a:pt x="1191658" y="44954"/>
                  <a:pt x="1211856" y="55971"/>
                </a:cubicBezTo>
                <a:cubicBezTo>
                  <a:pt x="1232054" y="66988"/>
                  <a:pt x="1221037" y="167975"/>
                  <a:pt x="1211856" y="166139"/>
                </a:cubicBezTo>
                <a:cubicBezTo>
                  <a:pt x="1202675" y="164303"/>
                  <a:pt x="1156772" y="33937"/>
                  <a:pt x="1156772" y="44954"/>
                </a:cubicBezTo>
                <a:cubicBezTo>
                  <a:pt x="1156772" y="55971"/>
                  <a:pt x="1200839" y="197353"/>
                  <a:pt x="1211856" y="232240"/>
                </a:cubicBezTo>
                <a:cubicBezTo>
                  <a:pt x="1222873" y="267127"/>
                  <a:pt x="1219200" y="246929"/>
                  <a:pt x="1222872" y="25427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 name="Rectangle 2"/>
          <p:cNvSpPr/>
          <p:nvPr/>
        </p:nvSpPr>
        <p:spPr>
          <a:xfrm>
            <a:off x="1760864" y="292388"/>
            <a:ext cx="9135405" cy="584775"/>
          </a:xfrm>
          <a:prstGeom prst="rect">
            <a:avLst/>
          </a:prstGeom>
        </p:spPr>
        <p:txBody>
          <a:bodyPr wrap="square">
            <a:spAutoFit/>
          </a:bodyPr>
          <a:lstStyle/>
          <a:p>
            <a:r>
              <a:rPr lang="en-US" sz="3200" b="1" dirty="0" smtClean="0"/>
              <a:t>NGCS I-394 REMOVAL </a:t>
            </a:r>
            <a:r>
              <a:rPr lang="en-US" sz="3200" b="1" dirty="0"/>
              <a:t>TO REPAIRS TO GRINDING</a:t>
            </a:r>
          </a:p>
        </p:txBody>
      </p:sp>
      <p:sp>
        <p:nvSpPr>
          <p:cNvPr id="17" name="Rectangle 16"/>
          <p:cNvSpPr/>
          <p:nvPr/>
        </p:nvSpPr>
        <p:spPr>
          <a:xfrm>
            <a:off x="6679182" y="5139107"/>
            <a:ext cx="1128835" cy="584775"/>
          </a:xfrm>
          <a:prstGeom prst="rect">
            <a:avLst/>
          </a:prstGeom>
        </p:spPr>
        <p:txBody>
          <a:bodyPr wrap="none">
            <a:spAutoFit/>
          </a:bodyPr>
          <a:lstStyle/>
          <a:p>
            <a:r>
              <a:rPr lang="en-US" sz="3200" b="1" dirty="0"/>
              <a:t>NGCS</a:t>
            </a:r>
          </a:p>
        </p:txBody>
      </p:sp>
    </p:spTree>
    <p:extLst>
      <p:ext uri="{BB962C8B-B14F-4D97-AF65-F5344CB8AC3E}">
        <p14:creationId xmlns:p14="http://schemas.microsoft.com/office/powerpoint/2010/main" val="14896628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I-394 OBSI Before and After</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65438624"/>
              </p:ext>
            </p:extLst>
          </p:nvPr>
        </p:nvGraphicFramePr>
        <p:xfrm>
          <a:off x="1112108" y="1639073"/>
          <a:ext cx="8999838" cy="50209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81556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Terminator 14"/>
          <p:cNvSpPr/>
          <p:nvPr/>
        </p:nvSpPr>
        <p:spPr>
          <a:xfrm>
            <a:off x="2324100" y="5334000"/>
            <a:ext cx="7696200" cy="1094096"/>
          </a:xfrm>
          <a:prstGeom prst="flowChartTerminator">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Arial Narrow" panose="020B0606020202030204" pitchFamily="34" charset="0"/>
            </a:endParaRPr>
          </a:p>
        </p:txBody>
      </p:sp>
      <p:sp>
        <p:nvSpPr>
          <p:cNvPr id="12290" name="Title 1"/>
          <p:cNvSpPr>
            <a:spLocks noGrp="1"/>
          </p:cNvSpPr>
          <p:nvPr>
            <p:ph type="title"/>
          </p:nvPr>
        </p:nvSpPr>
        <p:spPr>
          <a:xfrm>
            <a:off x="1524000" y="161026"/>
            <a:ext cx="7772400" cy="457200"/>
          </a:xfrm>
        </p:spPr>
        <p:txBody>
          <a:bodyPr/>
          <a:lstStyle/>
          <a:p>
            <a:pPr eaLnBrk="1" hangingPunct="1"/>
            <a:r>
              <a:rPr lang="en-US" sz="2400" b="1" dirty="0" smtClean="0">
                <a:latin typeface="Arial Narrow" panose="020B0606020202030204" pitchFamily="34" charset="0"/>
                <a:cs typeface="Times New Roman" pitchFamily="18" charset="0"/>
              </a:rPr>
              <a:t>Philosophy of Functional Requirements and Raison D’ </a:t>
            </a:r>
            <a:r>
              <a:rPr lang="en-US" sz="2400" b="1" dirty="0" err="1" smtClean="0">
                <a:latin typeface="Arial Narrow" panose="020B0606020202030204" pitchFamily="34" charset="0"/>
                <a:cs typeface="Times New Roman" pitchFamily="18" charset="0"/>
              </a:rPr>
              <a:t>Etre</a:t>
            </a:r>
            <a:endParaRPr lang="en-US" sz="2400" b="1" dirty="0">
              <a:latin typeface="Arial Narrow" panose="020B0606020202030204" pitchFamily="34" charset="0"/>
              <a:cs typeface="Times New Roman" pitchFamily="18" charset="0"/>
            </a:endParaRPr>
          </a:p>
        </p:txBody>
      </p:sp>
      <p:sp>
        <p:nvSpPr>
          <p:cNvPr id="12291" name="Rectangle 3"/>
          <p:cNvSpPr>
            <a:spLocks noChangeArrowheads="1"/>
          </p:cNvSpPr>
          <p:nvPr/>
        </p:nvSpPr>
        <p:spPr bwMode="auto">
          <a:xfrm>
            <a:off x="6407270" y="2974033"/>
            <a:ext cx="273673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buFont typeface="Wingdings" panose="05000000000000000000" pitchFamily="2" charset="2"/>
              <a:buChar char="q"/>
            </a:pPr>
            <a:r>
              <a:rPr lang="en-US" dirty="0">
                <a:latin typeface="Arial Narrow" panose="020B0606020202030204" pitchFamily="34" charset="0"/>
                <a:cs typeface="Times New Roman" pitchFamily="18" charset="0"/>
              </a:rPr>
              <a:t>  </a:t>
            </a:r>
            <a:r>
              <a:rPr lang="en-US" sz="2400" b="1" dirty="0">
                <a:latin typeface="Arial Narrow" panose="020B0606020202030204" pitchFamily="34" charset="0"/>
                <a:cs typeface="Times New Roman" pitchFamily="18" charset="0"/>
              </a:rPr>
              <a:t>Ride, </a:t>
            </a:r>
          </a:p>
          <a:p>
            <a:pPr marL="342900" indent="-342900">
              <a:buFont typeface="Wingdings" panose="05000000000000000000" pitchFamily="2" charset="2"/>
              <a:buChar char="q"/>
            </a:pPr>
            <a:r>
              <a:rPr lang="en-US" sz="2400" b="1" dirty="0">
                <a:latin typeface="Arial Narrow" panose="020B0606020202030204" pitchFamily="34" charset="0"/>
                <a:cs typeface="Times New Roman" pitchFamily="18" charset="0"/>
              </a:rPr>
              <a:t> </a:t>
            </a:r>
            <a:r>
              <a:rPr lang="en-US" sz="2400" b="1" dirty="0" smtClean="0">
                <a:latin typeface="Arial Narrow" panose="020B0606020202030204" pitchFamily="34" charset="0"/>
                <a:cs typeface="Times New Roman" pitchFamily="18" charset="0"/>
              </a:rPr>
              <a:t>Skid Resistance</a:t>
            </a:r>
            <a:endParaRPr lang="en-US" sz="2400" b="1" dirty="0">
              <a:latin typeface="Arial Narrow" panose="020B0606020202030204" pitchFamily="34" charset="0"/>
              <a:cs typeface="Times New Roman" pitchFamily="18" charset="0"/>
            </a:endParaRPr>
          </a:p>
          <a:p>
            <a:pPr marL="342900" indent="-342900">
              <a:buFont typeface="Wingdings" panose="05000000000000000000" pitchFamily="2" charset="2"/>
              <a:buChar char="q"/>
            </a:pPr>
            <a:r>
              <a:rPr lang="en-US" sz="2400" b="1" dirty="0">
                <a:latin typeface="Arial Narrow" panose="020B0606020202030204" pitchFamily="34" charset="0"/>
                <a:cs typeface="Times New Roman" pitchFamily="18" charset="0"/>
              </a:rPr>
              <a:t>Low </a:t>
            </a:r>
            <a:r>
              <a:rPr lang="en-US" sz="2400" b="1" dirty="0" smtClean="0">
                <a:latin typeface="Arial Narrow" panose="020B0606020202030204" pitchFamily="34" charset="0"/>
                <a:cs typeface="Times New Roman" pitchFamily="18" charset="0"/>
              </a:rPr>
              <a:t>noise</a:t>
            </a:r>
          </a:p>
          <a:p>
            <a:pPr marL="342900" indent="-342900">
              <a:buFont typeface="Wingdings" panose="05000000000000000000" pitchFamily="2" charset="2"/>
              <a:buChar char="q"/>
            </a:pPr>
            <a:r>
              <a:rPr lang="en-US" sz="2400" dirty="0" smtClean="0">
                <a:latin typeface="Arial Narrow" panose="020B0606020202030204" pitchFamily="34" charset="0"/>
                <a:cs typeface="Times New Roman" pitchFamily="18" charset="0"/>
              </a:rPr>
              <a:t>Splash and Spray</a:t>
            </a:r>
          </a:p>
          <a:p>
            <a:pPr marL="342900" indent="-342900">
              <a:buFont typeface="Wingdings" panose="05000000000000000000" pitchFamily="2" charset="2"/>
              <a:buChar char="q"/>
            </a:pPr>
            <a:r>
              <a:rPr lang="en-US" sz="2400" dirty="0" smtClean="0">
                <a:latin typeface="Arial Narrow" panose="020B0606020202030204" pitchFamily="34" charset="0"/>
                <a:cs typeface="Times New Roman" pitchFamily="18" charset="0"/>
              </a:rPr>
              <a:t>Warp and Curl</a:t>
            </a:r>
          </a:p>
          <a:p>
            <a:pPr marL="342900" indent="-342900">
              <a:buFont typeface="Wingdings" panose="05000000000000000000" pitchFamily="2" charset="2"/>
              <a:buChar char="q"/>
            </a:pPr>
            <a:r>
              <a:rPr lang="en-US" sz="2400" dirty="0" smtClean="0">
                <a:latin typeface="Arial Narrow" panose="020B0606020202030204" pitchFamily="34" charset="0"/>
                <a:cs typeface="Times New Roman" pitchFamily="18" charset="0"/>
              </a:rPr>
              <a:t>Faulting</a:t>
            </a:r>
            <a:endParaRPr lang="en-US" sz="2400" dirty="0">
              <a:latin typeface="Arial Narrow" panose="020B0606020202030204" pitchFamily="34" charset="0"/>
              <a:cs typeface="Times New Roman" pitchFamily="18" charset="0"/>
            </a:endParaRPr>
          </a:p>
        </p:txBody>
      </p:sp>
      <p:sp>
        <p:nvSpPr>
          <p:cNvPr id="12292" name="Rectangle 5"/>
          <p:cNvSpPr>
            <a:spLocks noChangeArrowheads="1"/>
          </p:cNvSpPr>
          <p:nvPr/>
        </p:nvSpPr>
        <p:spPr bwMode="auto">
          <a:xfrm>
            <a:off x="2057400" y="2743201"/>
            <a:ext cx="4191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Wingdings" panose="05000000000000000000" pitchFamily="2" charset="2"/>
              <a:buChar char="q"/>
            </a:pPr>
            <a:r>
              <a:rPr lang="en-US" sz="2400" dirty="0" smtClean="0">
                <a:latin typeface="Arial Narrow" panose="020B0606020202030204" pitchFamily="34" charset="0"/>
                <a:cs typeface="Times New Roman" pitchFamily="18" charset="0"/>
              </a:rPr>
              <a:t>Structural</a:t>
            </a:r>
          </a:p>
          <a:p>
            <a:pPr marL="800100" lvl="1" indent="-342900">
              <a:buFont typeface="Arial" panose="020B0604020202020204" pitchFamily="34" charset="0"/>
              <a:buChar char="•"/>
            </a:pPr>
            <a:r>
              <a:rPr lang="en-US" sz="2400" dirty="0" smtClean="0">
                <a:latin typeface="Arial Narrow" panose="020B0606020202030204" pitchFamily="34" charset="0"/>
                <a:cs typeface="Times New Roman" pitchFamily="18" charset="0"/>
              </a:rPr>
              <a:t>Cracking</a:t>
            </a:r>
          </a:p>
          <a:p>
            <a:pPr marL="800100" lvl="1" indent="-342900">
              <a:buFont typeface="Arial" panose="020B0604020202020204" pitchFamily="34" charset="0"/>
              <a:buChar char="•"/>
            </a:pPr>
            <a:r>
              <a:rPr lang="en-US" sz="2400" dirty="0" smtClean="0">
                <a:latin typeface="Arial Narrow" panose="020B0606020202030204" pitchFamily="34" charset="0"/>
                <a:cs typeface="Times New Roman" pitchFamily="18" charset="0"/>
              </a:rPr>
              <a:t>Faulting</a:t>
            </a:r>
          </a:p>
          <a:p>
            <a:pPr marL="800100" lvl="1" indent="-342900">
              <a:buFont typeface="Arial" panose="020B0604020202020204" pitchFamily="34" charset="0"/>
              <a:buChar char="•"/>
            </a:pPr>
            <a:r>
              <a:rPr lang="en-US" sz="2400" dirty="0" smtClean="0">
                <a:latin typeface="Arial Narrow" panose="020B0606020202030204" pitchFamily="34" charset="0"/>
                <a:cs typeface="Times New Roman" pitchFamily="18" charset="0"/>
              </a:rPr>
              <a:t>Deflection</a:t>
            </a:r>
          </a:p>
          <a:p>
            <a:pPr marL="800100" lvl="1" indent="-342900">
              <a:buFont typeface="Arial" panose="020B0604020202020204" pitchFamily="34" charset="0"/>
              <a:buChar char="•"/>
            </a:pPr>
            <a:r>
              <a:rPr lang="en-US" sz="2400" dirty="0" smtClean="0">
                <a:latin typeface="Arial Narrow" panose="020B0606020202030204" pitchFamily="34" charset="0"/>
                <a:cs typeface="Times New Roman" pitchFamily="18" charset="0"/>
              </a:rPr>
              <a:t>Drainage </a:t>
            </a:r>
            <a:endParaRPr lang="en-US" sz="2400" b="1" dirty="0">
              <a:latin typeface="Arial Narrow" panose="020B0606020202030204" pitchFamily="34" charset="0"/>
              <a:cs typeface="Times New Roman" pitchFamily="18" charset="0"/>
            </a:endParaRPr>
          </a:p>
        </p:txBody>
      </p:sp>
      <p:sp>
        <p:nvSpPr>
          <p:cNvPr id="12293" name="Rectangle 8"/>
          <p:cNvSpPr>
            <a:spLocks noChangeArrowheads="1"/>
          </p:cNvSpPr>
          <p:nvPr/>
        </p:nvSpPr>
        <p:spPr bwMode="auto">
          <a:xfrm>
            <a:off x="2667000" y="5393929"/>
            <a:ext cx="7543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400" b="1" dirty="0">
                <a:latin typeface="Arial Narrow" panose="020B0606020202030204" pitchFamily="34" charset="0"/>
                <a:cs typeface="Times New Roman" pitchFamily="18" charset="0"/>
              </a:rPr>
              <a:t>Functional requirements tend to trigger rehab  and replacement</a:t>
            </a:r>
          </a:p>
        </p:txBody>
      </p:sp>
      <p:sp>
        <p:nvSpPr>
          <p:cNvPr id="12294" name="TextBox 10"/>
          <p:cNvSpPr txBox="1">
            <a:spLocks noChangeArrowheads="1"/>
          </p:cNvSpPr>
          <p:nvPr/>
        </p:nvSpPr>
        <p:spPr bwMode="auto">
          <a:xfrm>
            <a:off x="3048000" y="1600201"/>
            <a:ext cx="2286000" cy="830997"/>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u="sng" dirty="0">
                <a:latin typeface="Arial Narrow" panose="020B0606020202030204" pitchFamily="34" charset="0"/>
                <a:cs typeface="Times New Roman" pitchFamily="18" charset="0"/>
              </a:rPr>
              <a:t>Structural Requirements</a:t>
            </a:r>
            <a:endParaRPr lang="en-US" sz="2400" dirty="0">
              <a:latin typeface="Arial Narrow" panose="020B0606020202030204" pitchFamily="34" charset="0"/>
            </a:endParaRPr>
          </a:p>
        </p:txBody>
      </p:sp>
      <p:sp>
        <p:nvSpPr>
          <p:cNvPr id="12295" name="TextBox 12"/>
          <p:cNvSpPr txBox="1">
            <a:spLocks noChangeArrowheads="1"/>
          </p:cNvSpPr>
          <p:nvPr/>
        </p:nvSpPr>
        <p:spPr bwMode="auto">
          <a:xfrm>
            <a:off x="7239000" y="2057401"/>
            <a:ext cx="1981200" cy="830997"/>
          </a:xfrm>
          <a:prstGeom prst="rect">
            <a:avLst/>
          </a:prstGeom>
          <a:noFill/>
          <a:ln w="28575"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u="sng" dirty="0">
                <a:latin typeface="Arial Narrow" panose="020B0606020202030204" pitchFamily="34" charset="0"/>
                <a:cs typeface="Times New Roman" pitchFamily="18" charset="0"/>
              </a:rPr>
              <a:t>Functional Requirements</a:t>
            </a:r>
            <a:r>
              <a:rPr lang="en-US" sz="2400" u="sng" dirty="0">
                <a:latin typeface="Arial Narrow" panose="020B0606020202030204" pitchFamily="34" charset="0"/>
                <a:cs typeface="Times New Roman" pitchFamily="18" charset="0"/>
              </a:rPr>
              <a:t> </a:t>
            </a:r>
          </a:p>
        </p:txBody>
      </p:sp>
      <p:cxnSp>
        <p:nvCxnSpPr>
          <p:cNvPr id="17" name="Straight Connector 16"/>
          <p:cNvCxnSpPr/>
          <p:nvPr/>
        </p:nvCxnSpPr>
        <p:spPr>
          <a:xfrm>
            <a:off x="6204097" y="896680"/>
            <a:ext cx="0" cy="4437321"/>
          </a:xfrm>
          <a:prstGeom prst="line">
            <a:avLst/>
          </a:prstGeom>
          <a:ln w="28575" cmpd="dbl"/>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276600" y="609600"/>
            <a:ext cx="990600" cy="990600"/>
          </a:xfrm>
          <a:prstGeom prst="line">
            <a:avLst/>
          </a:prstGeom>
          <a:ln w="28575" cmpd="dbl"/>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4267200" y="609600"/>
            <a:ext cx="990600" cy="990600"/>
          </a:xfrm>
          <a:prstGeom prst="line">
            <a:avLst/>
          </a:prstGeom>
          <a:ln w="28575" cmpd="dbl"/>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7124700" y="1257300"/>
            <a:ext cx="990600" cy="762000"/>
          </a:xfrm>
          <a:prstGeom prst="line">
            <a:avLst/>
          </a:prstGeom>
          <a:ln w="28575" cmpd="dbl"/>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267200" y="609600"/>
            <a:ext cx="3810000" cy="533400"/>
          </a:xfrm>
          <a:prstGeom prst="line">
            <a:avLst/>
          </a:prstGeom>
          <a:ln w="28575" cmpd="dbl"/>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001000" y="1143000"/>
            <a:ext cx="1143000" cy="914400"/>
          </a:xfrm>
          <a:prstGeom prst="line">
            <a:avLst/>
          </a:prstGeom>
          <a:ln w="28575" cmpd="dbl"/>
        </p:spPr>
        <p:style>
          <a:lnRef idx="1">
            <a:schemeClr val="accent1"/>
          </a:lnRef>
          <a:fillRef idx="0">
            <a:schemeClr val="accent1"/>
          </a:fillRef>
          <a:effectRef idx="0">
            <a:schemeClr val="accent1"/>
          </a:effectRef>
          <a:fontRef idx="minor">
            <a:schemeClr val="tx1"/>
          </a:fontRef>
        </p:style>
      </p:cxnSp>
      <p:sp>
        <p:nvSpPr>
          <p:cNvPr id="16" name="Rectangle 3"/>
          <p:cNvSpPr>
            <a:spLocks noChangeArrowheads="1"/>
          </p:cNvSpPr>
          <p:nvPr/>
        </p:nvSpPr>
        <p:spPr bwMode="auto">
          <a:xfrm>
            <a:off x="9144000" y="3118009"/>
            <a:ext cx="273673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Wingdings" panose="05000000000000000000" pitchFamily="2" charset="2"/>
              <a:buChar char="q"/>
            </a:pPr>
            <a:r>
              <a:rPr lang="en-US" sz="2400" dirty="0" smtClean="0">
                <a:latin typeface="Arial Narrow" panose="020B0606020202030204" pitchFamily="34" charset="0"/>
                <a:cs typeface="Times New Roman" pitchFamily="18" charset="0"/>
              </a:rPr>
              <a:t> Aesthetics </a:t>
            </a:r>
          </a:p>
          <a:p>
            <a:pPr marL="342900" indent="-342900">
              <a:buFont typeface="Wingdings" panose="05000000000000000000" pitchFamily="2" charset="2"/>
              <a:buChar char="q"/>
            </a:pPr>
            <a:r>
              <a:rPr lang="en-US" sz="2400" b="1" dirty="0" smtClean="0">
                <a:latin typeface="Arial Narrow" panose="020B0606020202030204" pitchFamily="34" charset="0"/>
                <a:cs typeface="Times New Roman" pitchFamily="18" charset="0"/>
              </a:rPr>
              <a:t>Rolling Resistance</a:t>
            </a:r>
          </a:p>
          <a:p>
            <a:pPr marL="342900" indent="-342900">
              <a:buFont typeface="Wingdings" panose="05000000000000000000" pitchFamily="2" charset="2"/>
              <a:buChar char="q"/>
            </a:pPr>
            <a:r>
              <a:rPr lang="en-US" sz="2400" b="1" dirty="0" smtClean="0">
                <a:latin typeface="Arial Narrow" panose="020B0606020202030204" pitchFamily="34" charset="0"/>
                <a:cs typeface="Times New Roman" pitchFamily="18" charset="0"/>
              </a:rPr>
              <a:t>Sound Absorption</a:t>
            </a:r>
          </a:p>
          <a:p>
            <a:pPr marL="342900" indent="-342900">
              <a:buFont typeface="Wingdings" panose="05000000000000000000" pitchFamily="2" charset="2"/>
              <a:buChar char="q"/>
            </a:pPr>
            <a:r>
              <a:rPr lang="en-US" sz="2400" b="1" dirty="0" smtClean="0">
                <a:latin typeface="Arial Narrow" panose="020B0606020202030204" pitchFamily="34" charset="0"/>
                <a:cs typeface="Times New Roman" pitchFamily="18" charset="0"/>
              </a:rPr>
              <a:t>Surface Texture</a:t>
            </a:r>
            <a:endParaRPr lang="en-US" sz="2400" b="1" dirty="0">
              <a:latin typeface="Arial Narrow" panose="020B0606020202030204" pitchFamily="34" charset="0"/>
              <a:cs typeface="Times New Roman" pitchFamily="18" charset="0"/>
            </a:endParaRPr>
          </a:p>
        </p:txBody>
      </p:sp>
    </p:spTree>
    <p:extLst>
      <p:ext uri="{BB962C8B-B14F-4D97-AF65-F5344CB8AC3E}">
        <p14:creationId xmlns:p14="http://schemas.microsoft.com/office/powerpoint/2010/main" val="1369667400"/>
      </p:ext>
    </p:extLst>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0" y="852519"/>
            <a:ext cx="7924800" cy="4724400"/>
          </a:xfrm>
          <a:prstGeom prst="rect">
            <a:avLst/>
          </a:prstGeom>
          <a:noFill/>
          <a:ln>
            <a:noFill/>
          </a:ln>
          <a:effectLst>
            <a:outerShdw dist="35921" dir="2700000" algn="ctr" rotWithShape="0">
              <a:schemeClr val="bg2"/>
            </a:outerShdw>
            <a:reflection stA="7000" endPos="65000" dist="508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448837" y="1329891"/>
            <a:ext cx="64712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048001" y="228601"/>
            <a:ext cx="5126724" cy="646331"/>
          </a:xfrm>
          <a:prstGeom prst="rect">
            <a:avLst/>
          </a:prstGeom>
        </p:spPr>
        <p:txBody>
          <a:bodyPr wrap="none">
            <a:spAutoFit/>
          </a:bodyPr>
          <a:lstStyle/>
          <a:p>
            <a:r>
              <a:rPr lang="en-US" sz="3600" b="1" dirty="0" smtClean="0">
                <a:latin typeface="Arial Narrow" panose="020B0606020202030204" pitchFamily="34" charset="0"/>
              </a:rPr>
              <a:t>I-394 RIDE </a:t>
            </a:r>
            <a:r>
              <a:rPr lang="en-US" sz="3600" b="1" dirty="0">
                <a:latin typeface="Arial Narrow" panose="020B0606020202030204" pitchFamily="34" charset="0"/>
              </a:rPr>
              <a:t>PERFORMANCE</a:t>
            </a:r>
          </a:p>
        </p:txBody>
      </p:sp>
      <p:sp>
        <p:nvSpPr>
          <p:cNvPr id="5" name="TextBox 4"/>
          <p:cNvSpPr txBox="1"/>
          <p:nvPr/>
        </p:nvSpPr>
        <p:spPr>
          <a:xfrm rot="17979636">
            <a:off x="7508789" y="785882"/>
            <a:ext cx="850783" cy="523220"/>
          </a:xfrm>
          <a:prstGeom prst="rect">
            <a:avLst/>
          </a:prstGeom>
          <a:gradFill>
            <a:gsLst>
              <a:gs pos="59150">
                <a:srgbClr val="C8D5EE"/>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reflection stA="0" endPos="65000" dist="50800" dir="5400000" sy="-100000" algn="bl" rotWithShape="0"/>
          </a:effectLst>
        </p:spPr>
        <p:txBody>
          <a:bodyPr wrap="square" rtlCol="0">
            <a:spAutoFit/>
          </a:bodyPr>
          <a:lstStyle/>
          <a:p>
            <a:r>
              <a:rPr lang="en-US" sz="2800" b="1" dirty="0"/>
              <a:t> </a:t>
            </a:r>
            <a:r>
              <a:rPr lang="en-US" sz="2000" b="1" dirty="0"/>
              <a:t>NGCS</a:t>
            </a:r>
          </a:p>
        </p:txBody>
      </p:sp>
      <p:sp>
        <p:nvSpPr>
          <p:cNvPr id="2" name="Rectangle 1"/>
          <p:cNvSpPr/>
          <p:nvPr/>
        </p:nvSpPr>
        <p:spPr>
          <a:xfrm>
            <a:off x="1" y="5576919"/>
            <a:ext cx="12192000" cy="1077218"/>
          </a:xfrm>
          <a:prstGeom prst="rect">
            <a:avLst/>
          </a:prstGeom>
        </p:spPr>
        <p:txBody>
          <a:bodyPr wrap="square">
            <a:spAutoFit/>
          </a:bodyPr>
          <a:lstStyle/>
          <a:p>
            <a:r>
              <a:rPr lang="en-US" sz="3200" b="1" dirty="0"/>
              <a:t>Friction and </a:t>
            </a:r>
            <a:r>
              <a:rPr lang="en-US" sz="3200" b="1" dirty="0" smtClean="0"/>
              <a:t>Smoothness not </a:t>
            </a:r>
            <a:r>
              <a:rPr lang="en-US" sz="3200" b="1" dirty="0"/>
              <a:t>sacrificed at the altar of  Acoustic </a:t>
            </a:r>
            <a:r>
              <a:rPr lang="en-US" sz="3200" b="1" dirty="0" smtClean="0"/>
              <a:t>Benefits</a:t>
            </a:r>
          </a:p>
          <a:p>
            <a:r>
              <a:rPr lang="en-US" sz="3200" b="1" dirty="0" smtClean="0"/>
              <a:t>Many States have Obtained the NGCS Specs</a:t>
            </a:r>
            <a:endParaRPr lang="en-US" sz="3200" b="1" dirty="0"/>
          </a:p>
        </p:txBody>
      </p:sp>
      <p:cxnSp>
        <p:nvCxnSpPr>
          <p:cNvPr id="6" name="Straight Connector 5"/>
          <p:cNvCxnSpPr/>
          <p:nvPr/>
        </p:nvCxnSpPr>
        <p:spPr>
          <a:xfrm>
            <a:off x="7391401" y="1329892"/>
            <a:ext cx="380999" cy="232770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02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076" y="87098"/>
            <a:ext cx="10515600" cy="549275"/>
          </a:xfrm>
        </p:spPr>
        <p:txBody>
          <a:bodyPr>
            <a:normAutofit fontScale="90000"/>
          </a:bodyPr>
          <a:lstStyle/>
          <a:p>
            <a:r>
              <a:rPr lang="en-US" dirty="0" smtClean="0"/>
              <a:t>  </a:t>
            </a:r>
            <a:r>
              <a:rPr lang="en-US" b="1" dirty="0" smtClean="0"/>
              <a:t>Probabilistic Representation of Acoustic Levels </a:t>
            </a:r>
            <a:endParaRPr lang="en-US" b="1" dirty="0"/>
          </a:p>
        </p:txBody>
      </p:sp>
      <p:pic>
        <p:nvPicPr>
          <p:cNvPr id="6" name="Content Placeholder 5"/>
          <p:cNvPicPr>
            <a:picLocks noGrp="1" noChangeAspect="1"/>
          </p:cNvPicPr>
          <p:nvPr>
            <p:ph idx="1"/>
          </p:nvPr>
        </p:nvPicPr>
        <p:blipFill rotWithShape="1">
          <a:blip r:embed="rId2"/>
          <a:srcRect t="13149"/>
          <a:stretch/>
        </p:blipFill>
        <p:spPr>
          <a:xfrm>
            <a:off x="245076" y="1025611"/>
            <a:ext cx="11466717" cy="5647038"/>
          </a:xfrm>
          <a:prstGeom prst="rect">
            <a:avLst/>
          </a:prstGeom>
        </p:spPr>
      </p:pic>
      <p:cxnSp>
        <p:nvCxnSpPr>
          <p:cNvPr id="8" name="Straight Arrow Connector 7"/>
          <p:cNvCxnSpPr/>
          <p:nvPr/>
        </p:nvCxnSpPr>
        <p:spPr>
          <a:xfrm>
            <a:off x="3249827" y="5807676"/>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516923" y="766119"/>
            <a:ext cx="140677" cy="5247819"/>
          </a:xfrm>
          <a:prstGeom prst="straightConnector1">
            <a:avLst/>
          </a:prstGeom>
          <a:ln w="76200">
            <a:solidFill>
              <a:srgbClr val="C00000"/>
            </a:solidFill>
            <a:headEnd type="stealt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1735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Skid Resistance of Bituminous Surface </a:t>
            </a:r>
            <a:r>
              <a:rPr lang="en-US" b="1" dirty="0" smtClean="0"/>
              <a:t>Properties Estimated half Life Ribbed Tire Friction</a:t>
            </a:r>
            <a:endParaRPr lang="en-US" b="1" dirty="0"/>
          </a:p>
        </p:txBody>
      </p:sp>
      <p:pic>
        <p:nvPicPr>
          <p:cNvPr id="5" name="Content Placeholder 4"/>
          <p:cNvPicPr>
            <a:picLocks noGrp="1" noChangeAspect="1"/>
          </p:cNvPicPr>
          <p:nvPr>
            <p:ph idx="1"/>
          </p:nvPr>
        </p:nvPicPr>
        <p:blipFill>
          <a:blip r:embed="rId3"/>
          <a:stretch>
            <a:fillRect/>
          </a:stretch>
        </p:blipFill>
        <p:spPr>
          <a:xfrm>
            <a:off x="2694996" y="3033713"/>
            <a:ext cx="8277803" cy="3566830"/>
          </a:xfrm>
          <a:prstGeom prst="rect">
            <a:avLst/>
          </a:prstGeom>
        </p:spPr>
      </p:pic>
      <p:pic>
        <p:nvPicPr>
          <p:cNvPr id="3" name="Picture 2"/>
          <p:cNvPicPr>
            <a:picLocks noChangeAspect="1"/>
          </p:cNvPicPr>
          <p:nvPr/>
        </p:nvPicPr>
        <p:blipFill>
          <a:blip r:embed="rId4"/>
          <a:stretch>
            <a:fillRect/>
          </a:stretch>
        </p:blipFill>
        <p:spPr>
          <a:xfrm>
            <a:off x="1314320" y="1690688"/>
            <a:ext cx="7729472" cy="1343025"/>
          </a:xfrm>
          <a:prstGeom prst="rect">
            <a:avLst/>
          </a:prstGeom>
        </p:spPr>
      </p:pic>
    </p:spTree>
    <p:extLst>
      <p:ext uri="{BB962C8B-B14F-4D97-AF65-F5344CB8AC3E}">
        <p14:creationId xmlns:p14="http://schemas.microsoft.com/office/powerpoint/2010/main" val="2027852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2058444" y="1090458"/>
            <a:ext cx="7772400" cy="4114800"/>
          </a:xfrm>
        </p:spPr>
        <p:txBody>
          <a:bodyPr/>
          <a:lstStyle/>
          <a:p>
            <a:pPr>
              <a:buFontTx/>
              <a:buNone/>
            </a:pPr>
            <a:r>
              <a:rPr lang="en-US" dirty="0">
                <a:solidFill>
                  <a:schemeClr val="tx2">
                    <a:lumMod val="75000"/>
                  </a:schemeClr>
                </a:solidFill>
                <a:latin typeface="Arial Narrow" panose="020B0606020202030204" pitchFamily="34" charset="0"/>
              </a:rPr>
              <a:t>	</a:t>
            </a:r>
          </a:p>
          <a:p>
            <a:endParaRPr lang="en-US" dirty="0">
              <a:solidFill>
                <a:schemeClr val="tx2">
                  <a:lumMod val="75000"/>
                </a:schemeClr>
              </a:solidFill>
              <a:latin typeface="Arial Narrow" panose="020B0606020202030204" pitchFamily="34" charset="0"/>
            </a:endParaRPr>
          </a:p>
          <a:p>
            <a:endParaRPr lang="en-US" dirty="0">
              <a:solidFill>
                <a:schemeClr val="tx2">
                  <a:lumMod val="75000"/>
                </a:schemeClr>
              </a:solidFill>
              <a:latin typeface="Arial Narrow" panose="020B0606020202030204" pitchFamily="34" charset="0"/>
            </a:endParaRPr>
          </a:p>
        </p:txBody>
      </p:sp>
      <p:pic>
        <p:nvPicPr>
          <p:cNvPr id="4" name="Picture 3" descr="Joint at 1185+45 015"/>
          <p:cNvPicPr>
            <a:picLocks noChangeAspect="1"/>
          </p:cNvPicPr>
          <p:nvPr/>
        </p:nvPicPr>
        <p:blipFill>
          <a:blip r:embed="rId3" cstate="email">
            <a:extLst>
              <a:ext uri="{28A0092B-C50C-407E-A947-70E740481C1C}">
                <a14:useLocalDpi xmlns:a14="http://schemas.microsoft.com/office/drawing/2010/main"/>
              </a:ext>
            </a:extLst>
          </a:blip>
          <a:srcRect t="-1460"/>
          <a:stretch>
            <a:fillRect/>
          </a:stretch>
        </p:blipFill>
        <p:spPr bwMode="auto">
          <a:xfrm>
            <a:off x="3859720" y="1306242"/>
            <a:ext cx="2454598" cy="2148840"/>
          </a:xfrm>
          <a:prstGeom prst="rect">
            <a:avLst/>
          </a:prstGeom>
          <a:noFill/>
          <a:ln w="6350" cmpd="sng">
            <a:solidFill>
              <a:schemeClr val="tx1"/>
            </a:solidFill>
            <a:miter lim="800000"/>
            <a:headEnd/>
            <a:tailEnd/>
          </a:ln>
          <a:effectLst/>
        </p:spPr>
      </p:pic>
      <p:sp>
        <p:nvSpPr>
          <p:cNvPr id="7" name="Rectangle 3"/>
          <p:cNvSpPr txBox="1">
            <a:spLocks noChangeArrowheads="1"/>
          </p:cNvSpPr>
          <p:nvPr/>
        </p:nvSpPr>
        <p:spPr bwMode="auto">
          <a:xfrm>
            <a:off x="3747877" y="3392119"/>
            <a:ext cx="2414319" cy="5201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ctr" fontAlgn="base">
              <a:spcBef>
                <a:spcPct val="20000"/>
              </a:spcBef>
              <a:spcAft>
                <a:spcPct val="0"/>
              </a:spcAft>
              <a:defRPr/>
            </a:pPr>
            <a:r>
              <a:rPr lang="en-US" sz="2800" b="1" kern="0" dirty="0" smtClean="0">
                <a:solidFill>
                  <a:schemeClr val="tx2">
                    <a:lumMod val="75000"/>
                  </a:schemeClr>
                </a:solidFill>
                <a:latin typeface="Arial Narrow" panose="020B0606020202030204" pitchFamily="34" charset="0"/>
                <a:cs typeface="Tahoma" pitchFamily="34" charset="0"/>
              </a:rPr>
              <a:t>Scouring</a:t>
            </a:r>
            <a:endParaRPr lang="en-US" sz="2800" b="1" kern="0" dirty="0">
              <a:solidFill>
                <a:schemeClr val="tx2">
                  <a:lumMod val="75000"/>
                </a:schemeClr>
              </a:solidFill>
              <a:latin typeface="Arial Narrow" panose="020B0606020202030204" pitchFamily="34" charset="0"/>
              <a:cs typeface="Tahoma" pitchFamily="34" charset="0"/>
            </a:endParaRPr>
          </a:p>
        </p:txBody>
      </p:sp>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l="50967" r="1"/>
          <a:stretch/>
        </p:blipFill>
        <p:spPr bwMode="auto">
          <a:xfrm rot="10800000">
            <a:off x="7220119" y="889348"/>
            <a:ext cx="1510685" cy="2762844"/>
          </a:xfrm>
          <a:prstGeom prst="rect">
            <a:avLst/>
          </a:prstGeom>
          <a:noFill/>
          <a:ln w="6350" cmpd="sng">
            <a:solidFill>
              <a:schemeClr val="tx1"/>
            </a:solidFill>
            <a:miter lim="800000"/>
            <a:headEnd/>
            <a:tailEnd/>
          </a:ln>
          <a:effectLst/>
        </p:spPr>
      </p:pic>
      <p:pic>
        <p:nvPicPr>
          <p:cNvPr id="10" name="Picture 9"/>
          <p:cNvPicPr>
            <a:picLocks noChangeAspect="1"/>
          </p:cNvPicPr>
          <p:nvPr/>
        </p:nvPicPr>
        <p:blipFill rotWithShape="1">
          <a:blip r:embed="rId5" cstate="email">
            <a:extLst>
              <a:ext uri="{28A0092B-C50C-407E-A947-70E740481C1C}">
                <a14:useLocalDpi xmlns:a14="http://schemas.microsoft.com/office/drawing/2010/main"/>
              </a:ext>
            </a:extLst>
          </a:blip>
          <a:srcRect l="49094"/>
          <a:stretch/>
        </p:blipFill>
        <p:spPr bwMode="auto">
          <a:xfrm rot="10800000">
            <a:off x="9695144" y="764086"/>
            <a:ext cx="1392476" cy="2629345"/>
          </a:xfrm>
          <a:prstGeom prst="rect">
            <a:avLst/>
          </a:prstGeom>
          <a:noFill/>
          <a:ln w="6350" cmpd="sng">
            <a:solidFill>
              <a:schemeClr val="tx1"/>
            </a:solidFill>
            <a:miter lim="800000"/>
            <a:headEnd/>
            <a:tailEnd/>
          </a:ln>
          <a:effectLst/>
        </p:spPr>
      </p:pic>
      <p:sp>
        <p:nvSpPr>
          <p:cNvPr id="11" name="Rectangle 3"/>
          <p:cNvSpPr txBox="1">
            <a:spLocks noChangeArrowheads="1"/>
          </p:cNvSpPr>
          <p:nvPr/>
        </p:nvSpPr>
        <p:spPr bwMode="auto">
          <a:xfrm>
            <a:off x="6904451" y="3603793"/>
            <a:ext cx="1752600" cy="1371600"/>
          </a:xfrm>
          <a:prstGeom prst="rect">
            <a:avLst/>
          </a:prstGeom>
          <a:solidFill>
            <a:schemeClr val="bg1">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ctr" fontAlgn="base">
              <a:spcBef>
                <a:spcPct val="20000"/>
              </a:spcBef>
              <a:spcAft>
                <a:spcPct val="0"/>
              </a:spcAft>
              <a:defRPr/>
            </a:pPr>
            <a:r>
              <a:rPr lang="en-US" sz="2000" b="1" kern="0" dirty="0">
                <a:solidFill>
                  <a:schemeClr val="tx2">
                    <a:lumMod val="75000"/>
                  </a:schemeClr>
                </a:solidFill>
                <a:latin typeface="Arial Narrow" panose="020B0606020202030204" pitchFamily="34" charset="0"/>
                <a:cs typeface="Tahoma" pitchFamily="34" charset="0"/>
              </a:rPr>
              <a:t>Non Draining Base</a:t>
            </a:r>
          </a:p>
          <a:p>
            <a:pPr marL="342900" indent="-342900" algn="ctr" fontAlgn="base">
              <a:spcBef>
                <a:spcPct val="20000"/>
              </a:spcBef>
              <a:spcAft>
                <a:spcPct val="0"/>
              </a:spcAft>
              <a:defRPr/>
            </a:pPr>
            <a:endParaRPr lang="en-US" b="1" kern="0" dirty="0">
              <a:solidFill>
                <a:schemeClr val="tx2">
                  <a:lumMod val="75000"/>
                </a:schemeClr>
              </a:solidFill>
              <a:latin typeface="Arial Narrow" panose="020B0606020202030204" pitchFamily="34" charset="0"/>
              <a:cs typeface="Tahoma" pitchFamily="34" charset="0"/>
            </a:endParaRPr>
          </a:p>
          <a:p>
            <a:pPr marL="342900" indent="-342900" fontAlgn="base">
              <a:spcBef>
                <a:spcPct val="20000"/>
              </a:spcBef>
              <a:spcAft>
                <a:spcPct val="0"/>
              </a:spcAft>
              <a:defRPr/>
            </a:pPr>
            <a:endParaRPr lang="en-US" sz="3200" b="1" kern="0" dirty="0">
              <a:solidFill>
                <a:schemeClr val="tx2">
                  <a:lumMod val="75000"/>
                </a:schemeClr>
              </a:solidFill>
              <a:latin typeface="Arial Narrow" panose="020B0606020202030204" pitchFamily="34" charset="0"/>
              <a:cs typeface="Tahoma" pitchFamily="34" charset="0"/>
            </a:endParaRPr>
          </a:p>
          <a:p>
            <a:pPr marL="342900" indent="-342900" fontAlgn="base">
              <a:spcBef>
                <a:spcPct val="20000"/>
              </a:spcBef>
              <a:spcAft>
                <a:spcPct val="0"/>
              </a:spcAft>
              <a:defRPr/>
            </a:pPr>
            <a:r>
              <a:rPr lang="en-US" sz="3200" b="1" kern="0" dirty="0">
                <a:solidFill>
                  <a:schemeClr val="tx2">
                    <a:lumMod val="75000"/>
                  </a:schemeClr>
                </a:solidFill>
                <a:latin typeface="Arial Narrow" panose="020B0606020202030204" pitchFamily="34" charset="0"/>
                <a:cs typeface="Tahoma" pitchFamily="34" charset="0"/>
              </a:rPr>
              <a:t>  </a:t>
            </a:r>
          </a:p>
        </p:txBody>
      </p:sp>
      <p:sp>
        <p:nvSpPr>
          <p:cNvPr id="12" name="Rectangle 3"/>
          <p:cNvSpPr txBox="1">
            <a:spLocks noChangeArrowheads="1"/>
          </p:cNvSpPr>
          <p:nvPr/>
        </p:nvSpPr>
        <p:spPr bwMode="auto">
          <a:xfrm>
            <a:off x="9395460" y="3527593"/>
            <a:ext cx="1783080" cy="1524000"/>
          </a:xfrm>
          <a:prstGeom prst="rect">
            <a:avLst/>
          </a:prstGeom>
          <a:solidFill>
            <a:schemeClr val="bg1">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ctr" fontAlgn="base">
              <a:spcBef>
                <a:spcPct val="20000"/>
              </a:spcBef>
              <a:spcAft>
                <a:spcPct val="0"/>
              </a:spcAft>
              <a:defRPr/>
            </a:pPr>
            <a:r>
              <a:rPr lang="en-US" sz="3200" b="1" kern="0" dirty="0">
                <a:solidFill>
                  <a:schemeClr val="tx2">
                    <a:lumMod val="75000"/>
                  </a:schemeClr>
                </a:solidFill>
                <a:latin typeface="Arial Narrow" panose="020B0606020202030204" pitchFamily="34" charset="0"/>
                <a:cs typeface="Tahoma" pitchFamily="34" charset="0"/>
              </a:rPr>
              <a:t>Draining</a:t>
            </a:r>
          </a:p>
          <a:p>
            <a:pPr marL="342900" indent="-342900" algn="ctr" fontAlgn="base">
              <a:spcBef>
                <a:spcPct val="20000"/>
              </a:spcBef>
              <a:spcAft>
                <a:spcPct val="0"/>
              </a:spcAft>
              <a:defRPr/>
            </a:pPr>
            <a:r>
              <a:rPr lang="en-US" sz="3200" b="1" kern="0" dirty="0">
                <a:solidFill>
                  <a:schemeClr val="tx2">
                    <a:lumMod val="75000"/>
                  </a:schemeClr>
                </a:solidFill>
                <a:latin typeface="Arial Narrow" panose="020B0606020202030204" pitchFamily="34" charset="0"/>
                <a:cs typeface="Tahoma" pitchFamily="34" charset="0"/>
              </a:rPr>
              <a:t>Base</a:t>
            </a:r>
          </a:p>
          <a:p>
            <a:pPr marL="342900" indent="-342900" algn="ctr" fontAlgn="base">
              <a:spcBef>
                <a:spcPct val="20000"/>
              </a:spcBef>
              <a:spcAft>
                <a:spcPct val="0"/>
              </a:spcAft>
              <a:defRPr/>
            </a:pPr>
            <a:endParaRPr lang="en-US" b="1" kern="0" dirty="0">
              <a:solidFill>
                <a:schemeClr val="tx2">
                  <a:lumMod val="75000"/>
                </a:schemeClr>
              </a:solidFill>
              <a:latin typeface="Arial Narrow" panose="020B0606020202030204" pitchFamily="34" charset="0"/>
              <a:cs typeface="Tahoma" pitchFamily="34" charset="0"/>
            </a:endParaRPr>
          </a:p>
          <a:p>
            <a:pPr marL="342900" indent="-342900" fontAlgn="base">
              <a:spcBef>
                <a:spcPct val="20000"/>
              </a:spcBef>
              <a:spcAft>
                <a:spcPct val="0"/>
              </a:spcAft>
              <a:defRPr/>
            </a:pPr>
            <a:endParaRPr lang="en-US" sz="3200" b="1" kern="0" dirty="0">
              <a:solidFill>
                <a:schemeClr val="tx2">
                  <a:lumMod val="75000"/>
                </a:schemeClr>
              </a:solidFill>
              <a:latin typeface="Arial Narrow" panose="020B0606020202030204" pitchFamily="34" charset="0"/>
              <a:cs typeface="Tahoma" pitchFamily="34" charset="0"/>
            </a:endParaRPr>
          </a:p>
          <a:p>
            <a:pPr marL="342900" indent="-342900" fontAlgn="base">
              <a:spcBef>
                <a:spcPct val="20000"/>
              </a:spcBef>
              <a:spcAft>
                <a:spcPct val="0"/>
              </a:spcAft>
              <a:defRPr/>
            </a:pPr>
            <a:r>
              <a:rPr lang="en-US" sz="3200" b="1" kern="0" dirty="0">
                <a:solidFill>
                  <a:schemeClr val="tx2">
                    <a:lumMod val="75000"/>
                  </a:schemeClr>
                </a:solidFill>
                <a:latin typeface="Arial Narrow" panose="020B0606020202030204" pitchFamily="34" charset="0"/>
                <a:cs typeface="Tahoma" pitchFamily="34" charset="0"/>
              </a:rPr>
              <a:t>  </a:t>
            </a:r>
          </a:p>
        </p:txBody>
      </p:sp>
      <p:pic>
        <p:nvPicPr>
          <p:cNvPr id="14" name="Picture 13" descr="C:\Users\student\Desktop\Capture.JPG"/>
          <p:cNvPicPr/>
          <p:nvPr/>
        </p:nvPicPr>
        <p:blipFill>
          <a:blip r:embed="rId6">
            <a:extLst>
              <a:ext uri="{28A0092B-C50C-407E-A947-70E740481C1C}">
                <a14:useLocalDpi xmlns:a14="http://schemas.microsoft.com/office/drawing/2010/main" val="0"/>
              </a:ext>
            </a:extLst>
          </a:blip>
          <a:srcRect/>
          <a:stretch>
            <a:fillRect/>
          </a:stretch>
        </p:blipFill>
        <p:spPr bwMode="auto">
          <a:xfrm>
            <a:off x="206981" y="1094448"/>
            <a:ext cx="2994545" cy="4768272"/>
          </a:xfrm>
          <a:prstGeom prst="rect">
            <a:avLst/>
          </a:prstGeom>
          <a:ln w="38100" cap="sq">
            <a:solidFill>
              <a:srgbClr val="000000"/>
            </a:solidFill>
            <a:prstDash val="solid"/>
            <a:miter lim="800000"/>
          </a:ln>
          <a:effectLst>
            <a:outerShdw blurRad="76200" dir="13500000" sy="23000" kx="1200000" algn="br" rotWithShape="0">
              <a:prstClr val="black">
                <a:alpha val="20000"/>
              </a:prstClr>
            </a:outerShdw>
          </a:effectLst>
        </p:spPr>
      </p:pic>
      <p:pic>
        <p:nvPicPr>
          <p:cNvPr id="15" name="Picture 14" descr="R:\Concrete\Concrete\Forensic-Pictures for 2008\Cell 36\IMG_4140.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4050610" y="4012315"/>
            <a:ext cx="2004757" cy="1966748"/>
          </a:xfrm>
          <a:prstGeom prst="rect">
            <a:avLst/>
          </a:prstGeom>
          <a:noFill/>
          <a:ln w="9525">
            <a:solidFill>
              <a:schemeClr val="tx1"/>
            </a:solidFill>
            <a:miter lim="800000"/>
            <a:headEnd/>
            <a:tailEnd/>
          </a:ln>
        </p:spPr>
      </p:pic>
      <p:pic>
        <p:nvPicPr>
          <p:cNvPr id="16" name="Picture 15" descr="R:\Concrete\Concrete\Forensic-Pictures for 2008\Cell 38\CH38-C6.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9443194" y="5051593"/>
            <a:ext cx="1735346" cy="1671110"/>
          </a:xfrm>
          <a:prstGeom prst="rect">
            <a:avLst/>
          </a:prstGeom>
          <a:noFill/>
          <a:ln w="9525">
            <a:solidFill>
              <a:schemeClr val="tx1"/>
            </a:solidFill>
            <a:miter lim="800000"/>
            <a:headEnd/>
            <a:tailEnd/>
          </a:ln>
        </p:spPr>
      </p:pic>
      <p:sp>
        <p:nvSpPr>
          <p:cNvPr id="17" name="Rectangle 3"/>
          <p:cNvSpPr txBox="1">
            <a:spLocks noChangeArrowheads="1"/>
          </p:cNvSpPr>
          <p:nvPr/>
        </p:nvSpPr>
        <p:spPr bwMode="auto">
          <a:xfrm>
            <a:off x="1729302" y="-212251"/>
            <a:ext cx="2875350" cy="985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ctr" fontAlgn="base">
              <a:spcBef>
                <a:spcPct val="20000"/>
              </a:spcBef>
              <a:spcAft>
                <a:spcPct val="0"/>
              </a:spcAft>
              <a:defRPr/>
            </a:pPr>
            <a:endParaRPr lang="en-US" sz="2000" b="1" kern="0" dirty="0">
              <a:latin typeface="Arial Narrow" panose="020B0606020202030204" pitchFamily="34" charset="0"/>
              <a:cs typeface="Tahoma" pitchFamily="34" charset="0"/>
            </a:endParaRPr>
          </a:p>
        </p:txBody>
      </p:sp>
      <p:cxnSp>
        <p:nvCxnSpPr>
          <p:cNvPr id="18" name="Straight Arrow Connector 17"/>
          <p:cNvCxnSpPr/>
          <p:nvPr/>
        </p:nvCxnSpPr>
        <p:spPr>
          <a:xfrm>
            <a:off x="1244337" y="2347376"/>
            <a:ext cx="1676400" cy="228600"/>
          </a:xfrm>
          <a:prstGeom prst="straightConnector1">
            <a:avLst/>
          </a:prstGeom>
          <a:ln w="412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244337" y="2347379"/>
            <a:ext cx="609600" cy="2315787"/>
          </a:xfrm>
          <a:prstGeom prst="line">
            <a:avLst/>
          </a:prstGeom>
          <a:ln w="53975"/>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12687" y="5826326"/>
            <a:ext cx="8578374" cy="646331"/>
          </a:xfrm>
          <a:prstGeom prst="rect">
            <a:avLst/>
          </a:prstGeom>
        </p:spPr>
        <p:txBody>
          <a:bodyPr wrap="none">
            <a:spAutoFit/>
          </a:bodyPr>
          <a:lstStyle/>
          <a:p>
            <a:r>
              <a:rPr lang="en-US" sz="3600" b="1" dirty="0" smtClean="0">
                <a:solidFill>
                  <a:srgbClr val="00B050"/>
                </a:solidFill>
                <a:effectLst>
                  <a:outerShdw blurRad="38100" dist="38100" dir="2700000" algn="tl">
                    <a:srgbClr val="000000">
                      <a:alpha val="43137"/>
                    </a:srgbClr>
                  </a:outerShdw>
                </a:effectLst>
              </a:rPr>
              <a:t>STUDY    </a:t>
            </a:r>
            <a:r>
              <a:rPr lang="en-US" sz="3600" b="1" dirty="0" smtClean="0">
                <a:effectLst>
                  <a:outerShdw blurRad="38100" dist="38100" dir="2700000" algn="tl">
                    <a:srgbClr val="000000">
                      <a:alpha val="43137"/>
                    </a:srgbClr>
                  </a:outerShdw>
                </a:effectLst>
              </a:rPr>
              <a:t>                                       </a:t>
            </a:r>
            <a:r>
              <a:rPr lang="en-US" sz="3600" b="1" dirty="0" smtClean="0">
                <a:solidFill>
                  <a:srgbClr val="00B050"/>
                </a:solidFill>
                <a:effectLst>
                  <a:outerShdw blurRad="38100" dist="38100" dir="2700000" algn="tl">
                    <a:srgbClr val="000000">
                      <a:alpha val="43137"/>
                    </a:srgbClr>
                  </a:outerShdw>
                </a:effectLst>
              </a:rPr>
              <a:t>DEPLO</a:t>
            </a:r>
            <a:r>
              <a:rPr lang="en-US" sz="3600" b="1" dirty="0" smtClean="0">
                <a:solidFill>
                  <a:srgbClr val="FFC000"/>
                </a:solidFill>
                <a:effectLst>
                  <a:outerShdw blurRad="38100" dist="38100" dir="2700000" algn="tl">
                    <a:srgbClr val="000000">
                      <a:alpha val="43137"/>
                    </a:srgbClr>
                  </a:outerShdw>
                </a:effectLst>
              </a:rPr>
              <a:t>YME</a:t>
            </a:r>
            <a:r>
              <a:rPr lang="en-US" sz="3600" b="1" dirty="0" smtClean="0">
                <a:solidFill>
                  <a:srgbClr val="FF0000"/>
                </a:solidFill>
                <a:effectLst>
                  <a:outerShdw blurRad="38100" dist="38100" dir="2700000" algn="tl">
                    <a:srgbClr val="000000">
                      <a:alpha val="43137"/>
                    </a:srgbClr>
                  </a:outerShdw>
                </a:effectLst>
              </a:rPr>
              <a:t>NT</a:t>
            </a:r>
            <a:endParaRPr lang="en-US" sz="3600" b="1" dirty="0">
              <a:solidFill>
                <a:srgbClr val="FF0000"/>
              </a:solidFill>
              <a:effectLst>
                <a:outerShdw blurRad="38100" dist="38100" dir="2700000" algn="tl">
                  <a:srgbClr val="000000">
                    <a:alpha val="43137"/>
                  </a:srgbClr>
                </a:outerShdw>
              </a:effectLst>
            </a:endParaRPr>
          </a:p>
        </p:txBody>
      </p:sp>
      <p:sp>
        <p:nvSpPr>
          <p:cNvPr id="3" name="Rectangle 2"/>
          <p:cNvSpPr/>
          <p:nvPr/>
        </p:nvSpPr>
        <p:spPr>
          <a:xfrm>
            <a:off x="5661650" y="3244334"/>
            <a:ext cx="868699" cy="369332"/>
          </a:xfrm>
          <a:prstGeom prst="rect">
            <a:avLst/>
          </a:prstGeom>
        </p:spPr>
        <p:txBody>
          <a:bodyPr wrap="none">
            <a:spAutoFit/>
          </a:bodyPr>
          <a:lstStyle/>
          <a:p>
            <a:r>
              <a:rPr lang="en-US" b="1" dirty="0"/>
              <a:t>STUDY </a:t>
            </a:r>
            <a:endParaRPr lang="en-US" dirty="0"/>
          </a:p>
        </p:txBody>
      </p:sp>
      <p:sp>
        <p:nvSpPr>
          <p:cNvPr id="20" name="Rectangle 19"/>
          <p:cNvSpPr/>
          <p:nvPr/>
        </p:nvSpPr>
        <p:spPr>
          <a:xfrm>
            <a:off x="1252470" y="-123749"/>
            <a:ext cx="8225713" cy="646331"/>
          </a:xfrm>
          <a:prstGeom prst="rect">
            <a:avLst/>
          </a:prstGeom>
        </p:spPr>
        <p:txBody>
          <a:bodyPr wrap="none">
            <a:spAutoFit/>
          </a:bodyPr>
          <a:lstStyle/>
          <a:p>
            <a:r>
              <a:rPr lang="en-US" sz="3600" b="1" dirty="0" smtClean="0"/>
              <a:t>Deployment of Acoustic </a:t>
            </a:r>
            <a:r>
              <a:rPr lang="en-US" sz="3600" b="1" dirty="0"/>
              <a:t>I</a:t>
            </a:r>
            <a:r>
              <a:rPr lang="en-US" sz="3600" b="1" dirty="0" smtClean="0"/>
              <a:t>mpedance Tube</a:t>
            </a:r>
            <a:endParaRPr lang="en-US" sz="3600" b="1" dirty="0"/>
          </a:p>
        </p:txBody>
      </p:sp>
    </p:spTree>
    <p:extLst>
      <p:ext uri="{BB962C8B-B14F-4D97-AF65-F5344CB8AC3E}">
        <p14:creationId xmlns:p14="http://schemas.microsoft.com/office/powerpoint/2010/main" val="34314665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65789" y="3466497"/>
                <a:ext cx="11579806" cy="3811493"/>
              </a:xfrm>
              <a:prstGeom prst="rect">
                <a:avLst/>
              </a:prstGeom>
            </p:spPr>
            <p:txBody>
              <a:bodyPr wrap="square">
                <a:spAutoFit/>
              </a:bodyPr>
              <a:lstStyle/>
              <a:p>
                <a:r>
                  <a:rPr lang="en-US" dirty="0" smtClean="0"/>
                  <a:t> </a:t>
                </a:r>
              </a:p>
              <a:p>
                <a:r>
                  <a:rPr lang="en-US" sz="2000" b="1" dirty="0"/>
                  <a:t>The free body diagram shows the column of air in the orifice behaves as a spring in simple harmonic motion. To analyze a simple harmonic motion, a displacement and an acceleration function particularly of the form </a:t>
                </a:r>
                <a14:m>
                  <m:oMath xmlns:m="http://schemas.openxmlformats.org/officeDocument/2006/math">
                    <m:f>
                      <m:fPr>
                        <m:ctrlPr>
                          <a:rPr lang="en-US" sz="2000" b="1" i="1">
                            <a:latin typeface="Cambria Math"/>
                          </a:rPr>
                        </m:ctrlPr>
                      </m:fPr>
                      <m:num>
                        <m:sSup>
                          <m:sSupPr>
                            <m:ctrlPr>
                              <a:rPr lang="en-US" sz="2000" b="1" i="1">
                                <a:latin typeface="Cambria Math"/>
                              </a:rPr>
                            </m:ctrlPr>
                          </m:sSupPr>
                          <m:e>
                            <m:r>
                              <a:rPr lang="en-US" sz="2000" b="1" i="1">
                                <a:latin typeface="Cambria Math"/>
                              </a:rPr>
                              <m:t>𝒅</m:t>
                            </m:r>
                          </m:e>
                          <m:sup>
                            <m:r>
                              <a:rPr lang="en-US" sz="2000" b="1" i="1">
                                <a:latin typeface="Cambria Math"/>
                              </a:rPr>
                              <m:t>𝟐</m:t>
                            </m:r>
                          </m:sup>
                        </m:sSup>
                        <m:r>
                          <a:rPr lang="en-US" sz="2000" b="1" i="1">
                            <a:latin typeface="Cambria Math"/>
                          </a:rPr>
                          <m:t>𝒙</m:t>
                        </m:r>
                      </m:num>
                      <m:den>
                        <m:sSup>
                          <m:sSupPr>
                            <m:ctrlPr>
                              <a:rPr lang="en-US" sz="2000" b="1" i="1">
                                <a:latin typeface="Cambria Math"/>
                              </a:rPr>
                            </m:ctrlPr>
                          </m:sSupPr>
                          <m:e>
                            <m:r>
                              <a:rPr lang="en-US" sz="2000" b="1" i="1">
                                <a:latin typeface="Cambria Math"/>
                              </a:rPr>
                              <m:t>𝒅𝒕</m:t>
                            </m:r>
                          </m:e>
                          <m:sup>
                            <m:r>
                              <a:rPr lang="en-US" sz="2000" b="1" i="1">
                                <a:latin typeface="Cambria Math"/>
                              </a:rPr>
                              <m:t>𝟐</m:t>
                            </m:r>
                          </m:sup>
                        </m:sSup>
                      </m:den>
                    </m:f>
                    <m:r>
                      <a:rPr lang="en-US" sz="2000" b="1" i="1">
                        <a:latin typeface="Cambria Math"/>
                      </a:rPr>
                      <m:t>=</m:t>
                    </m:r>
                    <m:f>
                      <m:fPr>
                        <m:ctrlPr>
                          <a:rPr lang="en-US" sz="2000" b="1" i="1">
                            <a:latin typeface="Cambria Math"/>
                          </a:rPr>
                        </m:ctrlPr>
                      </m:fPr>
                      <m:num>
                        <m:r>
                          <a:rPr lang="en-US" sz="2000" b="1" i="1">
                            <a:latin typeface="Cambria Math"/>
                          </a:rPr>
                          <m:t>𝑭</m:t>
                        </m:r>
                      </m:num>
                      <m:den>
                        <m:r>
                          <a:rPr lang="en-US" sz="2000" b="1" i="1">
                            <a:latin typeface="Cambria Math"/>
                          </a:rPr>
                          <m:t>𝒎</m:t>
                        </m:r>
                      </m:den>
                    </m:f>
                  </m:oMath>
                </a14:m>
                <a:r>
                  <a:rPr lang="en-US" sz="2000" b="1" dirty="0"/>
                  <a:t>    is important.  *(Izevbekhai 2012 Dissertation</a:t>
                </a:r>
                <a:r>
                  <a:rPr lang="en-US" sz="2000" b="1" dirty="0" smtClean="0"/>
                  <a:t>)`</a:t>
                </a:r>
                <a:endParaRPr lang="en-US" sz="2000" b="1" dirty="0"/>
              </a:p>
              <a:p>
                <a:r>
                  <a:rPr lang="en-US" sz="2000" b="1" dirty="0"/>
                  <a:t>F= ma or</a:t>
                </a:r>
                <a14:m>
                  <m:oMath xmlns:m="http://schemas.openxmlformats.org/officeDocument/2006/math">
                    <m:f>
                      <m:fPr>
                        <m:ctrlPr>
                          <a:rPr lang="en-US" sz="2000" b="1" i="1">
                            <a:latin typeface="Cambria Math"/>
                          </a:rPr>
                        </m:ctrlPr>
                      </m:fPr>
                      <m:num>
                        <m:sSup>
                          <m:sSupPr>
                            <m:ctrlPr>
                              <a:rPr lang="en-US" sz="2000" b="1" i="1">
                                <a:latin typeface="Cambria Math"/>
                              </a:rPr>
                            </m:ctrlPr>
                          </m:sSupPr>
                          <m:e>
                            <m:r>
                              <a:rPr lang="en-US" sz="2000" b="1" i="1">
                                <a:latin typeface="Cambria Math"/>
                              </a:rPr>
                              <m:t>𝒅</m:t>
                            </m:r>
                          </m:e>
                          <m:sup>
                            <m:r>
                              <a:rPr lang="en-US" sz="2000" b="1" i="1">
                                <a:latin typeface="Cambria Math"/>
                              </a:rPr>
                              <m:t>𝟐</m:t>
                            </m:r>
                          </m:sup>
                        </m:sSup>
                        <m:r>
                          <a:rPr lang="en-US" sz="2000" b="1" i="1">
                            <a:latin typeface="Cambria Math"/>
                          </a:rPr>
                          <m:t>𝒙</m:t>
                        </m:r>
                      </m:num>
                      <m:den>
                        <m:sSup>
                          <m:sSupPr>
                            <m:ctrlPr>
                              <a:rPr lang="en-US" sz="2000" b="1" i="1">
                                <a:latin typeface="Cambria Math"/>
                              </a:rPr>
                            </m:ctrlPr>
                          </m:sSupPr>
                          <m:e>
                            <m:r>
                              <a:rPr lang="en-US" sz="2000" b="1" i="1">
                                <a:latin typeface="Cambria Math"/>
                              </a:rPr>
                              <m:t>𝒅𝒕</m:t>
                            </m:r>
                          </m:e>
                          <m:sup>
                            <m:r>
                              <a:rPr lang="en-US" sz="2000" b="1" i="1">
                                <a:latin typeface="Cambria Math"/>
                              </a:rPr>
                              <m:t>𝟐</m:t>
                            </m:r>
                          </m:sup>
                        </m:sSup>
                      </m:den>
                    </m:f>
                    <m:r>
                      <a:rPr lang="en-US" sz="2000" b="1" i="1">
                        <a:latin typeface="Cambria Math"/>
                      </a:rPr>
                      <m:t>=</m:t>
                    </m:r>
                    <m:f>
                      <m:fPr>
                        <m:ctrlPr>
                          <a:rPr lang="en-US" sz="2000" b="1" i="1">
                            <a:latin typeface="Cambria Math"/>
                          </a:rPr>
                        </m:ctrlPr>
                      </m:fPr>
                      <m:num>
                        <m:r>
                          <a:rPr lang="en-US" sz="2000" b="1" i="1">
                            <a:latin typeface="Cambria Math"/>
                          </a:rPr>
                          <m:t>𝑭</m:t>
                        </m:r>
                      </m:num>
                      <m:den>
                        <m:r>
                          <a:rPr lang="en-US" sz="2000" b="1" i="1">
                            <a:latin typeface="Cambria Math"/>
                          </a:rPr>
                          <m:t>𝒎</m:t>
                        </m:r>
                      </m:den>
                    </m:f>
                  </m:oMath>
                </a14:m>
                <a:r>
                  <a:rPr lang="en-US" sz="2000" b="1" dirty="0"/>
                  <a:t>                                      			 </a:t>
                </a:r>
              </a:p>
              <a:p>
                <a:endParaRPr lang="en-US" sz="2000" b="1" i="1" dirty="0">
                  <a:latin typeface="Cambria Math"/>
                </a:endParaRPr>
              </a:p>
              <a:p>
                <a14:m>
                  <m:oMath xmlns:m="http://schemas.openxmlformats.org/officeDocument/2006/math">
                    <m:f>
                      <m:fPr>
                        <m:ctrlPr>
                          <a:rPr lang="en-US" sz="2400" b="1" i="1">
                            <a:latin typeface="Cambria Math"/>
                          </a:rPr>
                        </m:ctrlPr>
                      </m:fPr>
                      <m:num>
                        <m:r>
                          <a:rPr lang="en-US" sz="2400" b="1" i="1">
                            <a:latin typeface="Cambria Math"/>
                          </a:rPr>
                          <m:t>𝑷</m:t>
                        </m:r>
                      </m:num>
                      <m:den>
                        <m:sSub>
                          <m:sSubPr>
                            <m:ctrlPr>
                              <a:rPr lang="en-US" sz="2400" b="1" i="1">
                                <a:latin typeface="Cambria Math"/>
                              </a:rPr>
                            </m:ctrlPr>
                          </m:sSubPr>
                          <m:e>
                            <m:r>
                              <a:rPr lang="en-US" sz="2400" b="1" i="1">
                                <a:latin typeface="Cambria Math"/>
                              </a:rPr>
                              <m:t>𝝆</m:t>
                            </m:r>
                          </m:e>
                          <m:sub>
                            <m:r>
                              <a:rPr lang="en-US" sz="2400" b="1" i="1">
                                <a:latin typeface="Cambria Math"/>
                              </a:rPr>
                              <m:t>𝑨</m:t>
                            </m:r>
                          </m:sub>
                        </m:sSub>
                      </m:den>
                    </m:f>
                    <m:r>
                      <a:rPr lang="en-US" sz="2400" b="1" i="1">
                        <a:latin typeface="Cambria Math"/>
                      </a:rPr>
                      <m:t>=−</m:t>
                    </m:r>
                    <m:r>
                      <a:rPr lang="en-US" sz="2400" b="1" i="1">
                        <a:latin typeface="Cambria Math"/>
                      </a:rPr>
                      <m:t>𝜸</m:t>
                    </m:r>
                    <m:f>
                      <m:fPr>
                        <m:ctrlPr>
                          <a:rPr lang="en-US" sz="2400" b="1" i="1">
                            <a:latin typeface="Cambria Math"/>
                          </a:rPr>
                        </m:ctrlPr>
                      </m:fPr>
                      <m:num>
                        <m:r>
                          <a:rPr lang="en-US" sz="2400" b="1" i="1">
                            <a:latin typeface="Cambria Math"/>
                          </a:rPr>
                          <m:t>𝜵</m:t>
                        </m:r>
                        <m:r>
                          <a:rPr lang="en-US" sz="2400" b="1" i="1">
                            <a:latin typeface="Cambria Math"/>
                          </a:rPr>
                          <m:t>𝑽</m:t>
                        </m:r>
                      </m:num>
                      <m:den>
                        <m:r>
                          <a:rPr lang="en-US" sz="2400" b="1" i="1">
                            <a:latin typeface="Cambria Math"/>
                          </a:rPr>
                          <m:t>𝑽</m:t>
                        </m:r>
                      </m:den>
                    </m:f>
                    <m:r>
                      <a:rPr lang="en-US" sz="2400" b="1" i="1">
                        <a:latin typeface="Cambria Math"/>
                      </a:rPr>
                      <m:t>=−</m:t>
                    </m:r>
                    <m:r>
                      <a:rPr lang="en-US" sz="2400" b="1" i="1">
                        <a:latin typeface="Cambria Math"/>
                      </a:rPr>
                      <m:t>𝜸</m:t>
                    </m:r>
                    <m:f>
                      <m:fPr>
                        <m:ctrlPr>
                          <a:rPr lang="en-US" sz="2400" b="1" i="1">
                            <a:latin typeface="Cambria Math"/>
                          </a:rPr>
                        </m:ctrlPr>
                      </m:fPr>
                      <m:num>
                        <m:r>
                          <a:rPr lang="en-US" sz="2400" b="1" i="1">
                            <a:latin typeface="Cambria Math"/>
                          </a:rPr>
                          <m:t>𝜵</m:t>
                        </m:r>
                        <m:r>
                          <a:rPr lang="en-US" sz="2400" b="1" i="1">
                            <a:latin typeface="Cambria Math"/>
                          </a:rPr>
                          <m:t>𝑺𝒙</m:t>
                        </m:r>
                      </m:num>
                      <m:den>
                        <m:r>
                          <a:rPr lang="en-US" sz="2400" b="1" i="1">
                            <a:latin typeface="Cambria Math"/>
                          </a:rPr>
                          <m:t>𝑽</m:t>
                        </m:r>
                      </m:den>
                    </m:f>
                  </m:oMath>
                </a14:m>
                <a:r>
                  <a:rPr lang="en-US" sz="2400" b="1" dirty="0"/>
                  <a:t>.   </a:t>
                </a:r>
                <a14:m>
                  <m:oMath xmlns:m="http://schemas.openxmlformats.org/officeDocument/2006/math">
                    <m:r>
                      <a:rPr lang="en-US" sz="2400" b="1" i="0" smtClean="0">
                        <a:latin typeface="Cambria Math" panose="02040503050406030204" pitchFamily="18" charset="0"/>
                      </a:rPr>
                      <m:t>    </m:t>
                    </m:r>
                    <m:f>
                      <m:fPr>
                        <m:ctrlPr>
                          <a:rPr lang="en-US" sz="2400" b="1" i="1">
                            <a:latin typeface="Cambria Math"/>
                          </a:rPr>
                        </m:ctrlPr>
                      </m:fPr>
                      <m:num>
                        <m:sSup>
                          <m:sSupPr>
                            <m:ctrlPr>
                              <a:rPr lang="en-US" sz="2400" b="1" i="1">
                                <a:latin typeface="Cambria Math"/>
                              </a:rPr>
                            </m:ctrlPr>
                          </m:sSupPr>
                          <m:e>
                            <m:r>
                              <a:rPr lang="en-US" sz="2400" b="1" i="1">
                                <a:latin typeface="Cambria Math"/>
                              </a:rPr>
                              <m:t>𝒅</m:t>
                            </m:r>
                          </m:e>
                          <m:sup>
                            <m:r>
                              <a:rPr lang="en-US" sz="2400" b="1" i="1">
                                <a:latin typeface="Cambria Math"/>
                              </a:rPr>
                              <m:t>𝟐</m:t>
                            </m:r>
                          </m:sup>
                        </m:sSup>
                        <m:r>
                          <a:rPr lang="en-US" sz="2400" b="1" i="1">
                            <a:latin typeface="Cambria Math"/>
                          </a:rPr>
                          <m:t>𝒙</m:t>
                        </m:r>
                      </m:num>
                      <m:den>
                        <m:sSup>
                          <m:sSupPr>
                            <m:ctrlPr>
                              <a:rPr lang="en-US" sz="2400" b="1" i="1">
                                <a:latin typeface="Cambria Math"/>
                              </a:rPr>
                            </m:ctrlPr>
                          </m:sSupPr>
                          <m:e>
                            <m:r>
                              <a:rPr lang="en-US" sz="2400" b="1" i="1">
                                <a:latin typeface="Cambria Math"/>
                              </a:rPr>
                              <m:t>𝒅𝒕</m:t>
                            </m:r>
                          </m:e>
                          <m:sup>
                            <m:r>
                              <a:rPr lang="en-US" sz="2400" b="1" i="1">
                                <a:latin typeface="Cambria Math"/>
                              </a:rPr>
                              <m:t>𝟐</m:t>
                            </m:r>
                          </m:sup>
                        </m:sSup>
                      </m:den>
                    </m:f>
                    <m:r>
                      <a:rPr lang="en-US" sz="2400" b="1">
                        <a:latin typeface="Cambria Math"/>
                      </a:rPr>
                      <m:t>=</m:t>
                    </m:r>
                    <m:f>
                      <m:fPr>
                        <m:ctrlPr>
                          <a:rPr lang="en-US" sz="2400" b="1" i="1">
                            <a:latin typeface="Cambria Math"/>
                          </a:rPr>
                        </m:ctrlPr>
                      </m:fPr>
                      <m:num>
                        <m:r>
                          <a:rPr lang="en-US" sz="2400" b="1" i="1">
                            <a:latin typeface="Cambria Math"/>
                          </a:rPr>
                          <m:t>𝒑𝑺</m:t>
                        </m:r>
                      </m:num>
                      <m:den>
                        <m:r>
                          <a:rPr lang="en-US" sz="2400" b="1" i="1">
                            <a:latin typeface="Cambria Math"/>
                          </a:rPr>
                          <m:t>𝝆</m:t>
                        </m:r>
                        <m:r>
                          <a:rPr lang="en-US" sz="2400" b="1" i="1">
                            <a:latin typeface="Cambria Math"/>
                          </a:rPr>
                          <m:t>𝑺𝑳</m:t>
                        </m:r>
                      </m:den>
                    </m:f>
                    <m:r>
                      <a:rPr lang="en-US" sz="2400" b="1">
                        <a:latin typeface="Cambria Math"/>
                      </a:rPr>
                      <m:t>=</m:t>
                    </m:r>
                    <m:r>
                      <a:rPr lang="en-US" sz="2400" b="1" i="1">
                        <a:latin typeface="Cambria Math"/>
                      </a:rPr>
                      <m:t>−</m:t>
                    </m:r>
                    <m:f>
                      <m:fPr>
                        <m:ctrlPr>
                          <a:rPr lang="en-US" sz="2400" b="1" i="1">
                            <a:latin typeface="Cambria Math"/>
                          </a:rPr>
                        </m:ctrlPr>
                      </m:fPr>
                      <m:num>
                        <m:sSub>
                          <m:sSubPr>
                            <m:ctrlPr>
                              <a:rPr lang="en-US" sz="2400" b="1" i="1">
                                <a:latin typeface="Cambria Math"/>
                              </a:rPr>
                            </m:ctrlPr>
                          </m:sSubPr>
                          <m:e>
                            <m:r>
                              <a:rPr lang="en-US" sz="2400" b="1" i="1">
                                <a:latin typeface="Cambria Math"/>
                              </a:rPr>
                              <m:t>𝜸</m:t>
                            </m:r>
                            <m:r>
                              <a:rPr lang="en-US" sz="2400" b="1" i="1">
                                <a:latin typeface="Cambria Math"/>
                              </a:rPr>
                              <m:t>𝑺𝑷</m:t>
                            </m:r>
                          </m:e>
                          <m:sub>
                            <m:r>
                              <a:rPr lang="en-US" sz="2400" b="1" i="1">
                                <a:latin typeface="Cambria Math"/>
                              </a:rPr>
                              <m:t>𝑨</m:t>
                            </m:r>
                          </m:sub>
                        </m:sSub>
                      </m:num>
                      <m:den>
                        <m:r>
                          <a:rPr lang="en-US" sz="2400" b="1" i="1">
                            <a:latin typeface="Cambria Math"/>
                          </a:rPr>
                          <m:t>𝝆</m:t>
                        </m:r>
                        <m:r>
                          <a:rPr lang="en-US" sz="2400" b="1" i="1">
                            <a:latin typeface="Cambria Math"/>
                          </a:rPr>
                          <m:t>𝑺𝑳</m:t>
                        </m:r>
                      </m:den>
                    </m:f>
                    <m:r>
                      <a:rPr lang="en-US" sz="2400" b="1" i="1">
                        <a:latin typeface="Cambria Math"/>
                      </a:rPr>
                      <m:t>𝒙</m:t>
                    </m:r>
                    <m:r>
                      <a:rPr lang="en-US" sz="2400" b="1">
                        <a:latin typeface="Cambria Math"/>
                      </a:rPr>
                      <m:t>                                   </m:t>
                    </m:r>
                  </m:oMath>
                </a14:m>
                <a:r>
                  <a:rPr lang="en-US" sz="2000" b="1" dirty="0"/>
                  <a:t>			</a:t>
                </a:r>
              </a:p>
              <a:p>
                <a:r>
                  <a:rPr lang="en-US" sz="2000" b="1" dirty="0"/>
                  <a:t>This is a simple harmonic motion. Substituting for c= </a:t>
                </a:r>
                <a14:m>
                  <m:oMath xmlns:m="http://schemas.openxmlformats.org/officeDocument/2006/math">
                    <m:rad>
                      <m:radPr>
                        <m:degHide m:val="on"/>
                        <m:ctrlPr>
                          <a:rPr lang="en-US" sz="2000" b="1" i="1">
                            <a:latin typeface="Cambria Math"/>
                          </a:rPr>
                        </m:ctrlPr>
                      </m:radPr>
                      <m:deg/>
                      <m:e>
                        <m:f>
                          <m:fPr>
                            <m:ctrlPr>
                              <a:rPr lang="en-US" sz="2000" b="1" i="1">
                                <a:latin typeface="Cambria Math"/>
                              </a:rPr>
                            </m:ctrlPr>
                          </m:fPr>
                          <m:num>
                            <m:sSub>
                              <m:sSubPr>
                                <m:ctrlPr>
                                  <a:rPr lang="en-US" sz="2000" b="1" i="1">
                                    <a:latin typeface="Cambria Math"/>
                                  </a:rPr>
                                </m:ctrlPr>
                              </m:sSubPr>
                              <m:e>
                                <m:r>
                                  <a:rPr lang="en-US" sz="2000" b="1" i="1">
                                    <a:latin typeface="Cambria Math"/>
                                  </a:rPr>
                                  <m:t>𝜸</m:t>
                                </m:r>
                              </m:e>
                              <m:sub>
                                <m:r>
                                  <a:rPr lang="en-US" sz="2000" b="1" i="1">
                                    <a:latin typeface="Cambria Math"/>
                                  </a:rPr>
                                  <m:t>𝑷</m:t>
                                </m:r>
                              </m:sub>
                            </m:sSub>
                          </m:num>
                          <m:den>
                            <m:r>
                              <a:rPr lang="en-US" sz="2000" b="1" i="1">
                                <a:latin typeface="Cambria Math"/>
                              </a:rPr>
                              <m:t>𝝆</m:t>
                            </m:r>
                          </m:den>
                        </m:f>
                      </m:e>
                    </m:rad>
                  </m:oMath>
                </a14:m>
                <a:r>
                  <a:rPr lang="en-US" sz="2000" b="1" dirty="0"/>
                  <a:t>    </a:t>
                </a:r>
                <a:r>
                  <a:rPr lang="en-US" sz="2000" b="1" dirty="0" smtClean="0"/>
                  <a:t>The </a:t>
                </a:r>
                <a:r>
                  <a:rPr lang="en-US" sz="2000" b="1" dirty="0"/>
                  <a:t>resonant frequency is       f =      </a:t>
                </a:r>
                <a14:m>
                  <m:oMath xmlns:m="http://schemas.openxmlformats.org/officeDocument/2006/math">
                    <m:f>
                      <m:fPr>
                        <m:ctrlPr>
                          <a:rPr lang="en-US" sz="2000" b="1" i="1">
                            <a:latin typeface="Cambria Math"/>
                          </a:rPr>
                        </m:ctrlPr>
                      </m:fPr>
                      <m:num>
                        <m:r>
                          <a:rPr lang="en-US" sz="2000" b="1" i="1">
                            <a:latin typeface="Cambria Math"/>
                          </a:rPr>
                          <m:t>𝒄</m:t>
                        </m:r>
                      </m:num>
                      <m:den>
                        <m:r>
                          <a:rPr lang="en-US" sz="2000" b="1" i="1">
                            <a:latin typeface="Cambria Math"/>
                          </a:rPr>
                          <m:t>𝟐</m:t>
                        </m:r>
                        <m:r>
                          <a:rPr lang="en-US" sz="2000" b="1" i="1">
                            <a:latin typeface="Cambria Math"/>
                          </a:rPr>
                          <m:t>𝝅</m:t>
                        </m:r>
                      </m:den>
                    </m:f>
                  </m:oMath>
                </a14:m>
                <a:r>
                  <a:rPr lang="en-US" sz="2000" b="1" dirty="0"/>
                  <a:t>  </a:t>
                </a:r>
                <a14:m>
                  <m:oMath xmlns:m="http://schemas.openxmlformats.org/officeDocument/2006/math">
                    <m:rad>
                      <m:radPr>
                        <m:degHide m:val="on"/>
                        <m:ctrlPr>
                          <a:rPr lang="en-US" sz="2000" b="1" i="1">
                            <a:latin typeface="Cambria Math"/>
                          </a:rPr>
                        </m:ctrlPr>
                      </m:radPr>
                      <m:deg/>
                      <m:e>
                        <m:f>
                          <m:fPr>
                            <m:ctrlPr>
                              <a:rPr lang="en-US" sz="2000" b="1" i="1">
                                <a:latin typeface="Cambria Math"/>
                              </a:rPr>
                            </m:ctrlPr>
                          </m:fPr>
                          <m:num>
                            <m:r>
                              <a:rPr lang="en-US" sz="2000" b="1" i="1">
                                <a:latin typeface="Cambria Math"/>
                              </a:rPr>
                              <m:t>𝑺</m:t>
                            </m:r>
                          </m:num>
                          <m:den>
                            <m:r>
                              <a:rPr lang="en-US" sz="2000" b="1" i="1">
                                <a:latin typeface="Cambria Math"/>
                              </a:rPr>
                              <m:t>𝑽𝑳</m:t>
                            </m:r>
                          </m:den>
                        </m:f>
                      </m:e>
                    </m:rad>
                  </m:oMath>
                </a14:m>
                <a:r>
                  <a:rPr lang="en-US" dirty="0"/>
                  <a:t>                     	</a:t>
                </a:r>
              </a:p>
            </p:txBody>
          </p:sp>
        </mc:Choice>
        <mc:Fallback xmlns="">
          <p:sp>
            <p:nvSpPr>
              <p:cNvPr id="2" name="Rectangle 1"/>
              <p:cNvSpPr>
                <a:spLocks noRot="1" noChangeAspect="1" noMove="1" noResize="1" noEditPoints="1" noAdjustHandles="1" noChangeArrowheads="1" noChangeShapeType="1" noTextEdit="1"/>
              </p:cNvSpPr>
              <p:nvPr/>
            </p:nvSpPr>
            <p:spPr>
              <a:xfrm>
                <a:off x="365789" y="3466497"/>
                <a:ext cx="11579806" cy="3811493"/>
              </a:xfrm>
              <a:prstGeom prst="rect">
                <a:avLst/>
              </a:prstGeom>
              <a:blipFill rotWithShape="0">
                <a:blip r:embed="rId2"/>
                <a:stretch>
                  <a:fillRect l="-526"/>
                </a:stretch>
              </a:blipFill>
            </p:spPr>
            <p:txBody>
              <a:bodyPr/>
              <a:lstStyle/>
              <a:p>
                <a:r>
                  <a:rPr lang="en-US">
                    <a:noFill/>
                  </a:rPr>
                  <a:t> </a:t>
                </a:r>
              </a:p>
            </p:txBody>
          </p:sp>
        </mc:Fallback>
      </mc:AlternateContent>
      <p:sp>
        <p:nvSpPr>
          <p:cNvPr id="3" name="Rectangle 2"/>
          <p:cNvSpPr/>
          <p:nvPr/>
        </p:nvSpPr>
        <p:spPr>
          <a:xfrm>
            <a:off x="3228013" y="39115"/>
            <a:ext cx="4083939" cy="584775"/>
          </a:xfrm>
          <a:prstGeom prst="rect">
            <a:avLst/>
          </a:prstGeom>
        </p:spPr>
        <p:txBody>
          <a:bodyPr wrap="none">
            <a:spAutoFit/>
          </a:bodyPr>
          <a:lstStyle/>
          <a:p>
            <a:r>
              <a:rPr lang="en-US" sz="3200" b="1"/>
              <a:t>RESONANCE PHENOM:</a:t>
            </a:r>
            <a:endParaRPr lang="en-US" sz="3200" b="1" dirty="0"/>
          </a:p>
        </p:txBody>
      </p:sp>
      <p:pic>
        <p:nvPicPr>
          <p:cNvPr id="4" name="Picture 10" descr="Nilpferd und Linie - sengpielaudio"/>
          <p:cNvPicPr>
            <a:picLocks noChangeAspect="1" noChangeArrowheads="1" noCrop="1"/>
          </p:cNvPicPr>
          <p:nvPr/>
        </p:nvPicPr>
        <p:blipFill>
          <a:blip r:embed="rId3" cstate="print"/>
          <a:srcRect/>
          <a:stretch>
            <a:fillRect/>
          </a:stretch>
        </p:blipFill>
        <p:spPr bwMode="auto">
          <a:xfrm>
            <a:off x="657675" y="1882548"/>
            <a:ext cx="3827754" cy="257177"/>
          </a:xfrm>
          <a:prstGeom prst="rect">
            <a:avLst/>
          </a:prstGeom>
          <a:noFill/>
          <a:ln w="9525">
            <a:noFill/>
            <a:miter lim="800000"/>
            <a:headEnd/>
            <a:tailEnd/>
          </a:ln>
        </p:spPr>
      </p:pic>
      <p:sp>
        <p:nvSpPr>
          <p:cNvPr id="5" name="Rectangle 4"/>
          <p:cNvSpPr/>
          <p:nvPr/>
        </p:nvSpPr>
        <p:spPr>
          <a:xfrm>
            <a:off x="990599" y="1734375"/>
            <a:ext cx="3141945" cy="56935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6"/>
          <p:cNvSpPr/>
          <p:nvPr/>
        </p:nvSpPr>
        <p:spPr>
          <a:xfrm>
            <a:off x="368399" y="1792573"/>
            <a:ext cx="307874" cy="51116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a:spLocks noChangeArrowheads="1"/>
          </p:cNvSpPr>
          <p:nvPr/>
        </p:nvSpPr>
        <p:spPr bwMode="auto">
          <a:xfrm>
            <a:off x="815921" y="2173614"/>
            <a:ext cx="76200" cy="152400"/>
          </a:xfrm>
          <a:prstGeom prst="rect">
            <a:avLst/>
          </a:prstGeom>
          <a:solidFill>
            <a:schemeClr val="accent1"/>
          </a:solidFill>
          <a:ln w="25400" algn="ctr">
            <a:solidFill>
              <a:srgbClr val="385D8A"/>
            </a:solidFill>
            <a:miter lim="800000"/>
            <a:headEnd/>
            <a:tailEnd/>
          </a:ln>
        </p:spPr>
        <p:txBody>
          <a:bodyPr anchor="ctr"/>
          <a:lstStyle/>
          <a:p>
            <a:pPr algn="ctr">
              <a:defRPr/>
            </a:pPr>
            <a:endParaRPr lang="en-US">
              <a:solidFill>
                <a:schemeClr val="lt1"/>
              </a:solidFill>
            </a:endParaRPr>
          </a:p>
        </p:txBody>
      </p:sp>
      <p:sp>
        <p:nvSpPr>
          <p:cNvPr id="8" name="Rectangle 12"/>
          <p:cNvSpPr>
            <a:spLocks noChangeArrowheads="1"/>
          </p:cNvSpPr>
          <p:nvPr/>
        </p:nvSpPr>
        <p:spPr bwMode="auto">
          <a:xfrm>
            <a:off x="1607502" y="1854484"/>
            <a:ext cx="2473754" cy="369332"/>
          </a:xfrm>
          <a:prstGeom prst="rect">
            <a:avLst/>
          </a:prstGeom>
          <a:noFill/>
          <a:ln w="9525">
            <a:noFill/>
            <a:miter lim="800000"/>
            <a:headEnd/>
            <a:tailEnd/>
          </a:ln>
        </p:spPr>
        <p:txBody>
          <a:bodyPr wrap="none">
            <a:spAutoFit/>
          </a:bodyPr>
          <a:lstStyle/>
          <a:p>
            <a:r>
              <a:rPr lang="en-US" dirty="0">
                <a:latin typeface="Times New Roman" pitchFamily="18" charset="0"/>
                <a:cs typeface="Times New Roman" pitchFamily="18" charset="0"/>
              </a:rPr>
              <a:t>HelmHoltz </a:t>
            </a:r>
            <a:r>
              <a:rPr lang="en-US" dirty="0" smtClean="0">
                <a:latin typeface="Times New Roman" pitchFamily="18" charset="0"/>
                <a:cs typeface="Times New Roman" pitchFamily="18" charset="0"/>
              </a:rPr>
              <a:t>Phenomenon</a:t>
            </a:r>
            <a:endParaRPr lang="en-US" dirty="0">
              <a:latin typeface="Times New Roman" pitchFamily="18" charset="0"/>
              <a:cs typeface="Times New Roman" pitchFamily="18" charset="0"/>
            </a:endParaRPr>
          </a:p>
        </p:txBody>
      </p:sp>
      <p:cxnSp>
        <p:nvCxnSpPr>
          <p:cNvPr id="9" name="Straight Arrow Connector 8"/>
          <p:cNvCxnSpPr>
            <a:stCxn id="8" idx="1"/>
          </p:cNvCxnSpPr>
          <p:nvPr/>
        </p:nvCxnSpPr>
        <p:spPr>
          <a:xfrm flipH="1" flipV="1">
            <a:off x="616902" y="1854484"/>
            <a:ext cx="990600"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6"/>
          <p:cNvSpPr/>
          <p:nvPr/>
        </p:nvSpPr>
        <p:spPr>
          <a:xfrm>
            <a:off x="4348392" y="1676176"/>
            <a:ext cx="1524000" cy="62755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6"/>
          <p:cNvSpPr>
            <a:spLocks noChangeArrowheads="1"/>
          </p:cNvSpPr>
          <p:nvPr/>
        </p:nvSpPr>
        <p:spPr bwMode="auto">
          <a:xfrm>
            <a:off x="4202368" y="2180812"/>
            <a:ext cx="76200" cy="152400"/>
          </a:xfrm>
          <a:prstGeom prst="rect">
            <a:avLst/>
          </a:prstGeom>
          <a:solidFill>
            <a:schemeClr val="accent1"/>
          </a:solidFill>
          <a:ln w="25400" algn="ctr">
            <a:solidFill>
              <a:srgbClr val="385D8A"/>
            </a:solidFill>
            <a:miter lim="800000"/>
            <a:headEnd/>
            <a:tailEnd/>
          </a:ln>
        </p:spPr>
        <p:txBody>
          <a:bodyPr anchor="ctr"/>
          <a:lstStyle/>
          <a:p>
            <a:pPr algn="ctr">
              <a:defRPr/>
            </a:pPr>
            <a:endParaRPr lang="en-US">
              <a:solidFill>
                <a:schemeClr val="lt1"/>
              </a:solidFill>
            </a:endParaRPr>
          </a:p>
        </p:txBody>
      </p:sp>
      <p:sp>
        <p:nvSpPr>
          <p:cNvPr id="13" name="Rectangle 12"/>
          <p:cNvSpPr/>
          <p:nvPr/>
        </p:nvSpPr>
        <p:spPr>
          <a:xfrm>
            <a:off x="368399" y="2236936"/>
            <a:ext cx="5503993" cy="36010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4" name="Picture 5" descr="Tire"/>
          <p:cNvPicPr>
            <a:picLocks noChangeAspect="1" noChangeArrowheads="1" noCrop="1"/>
          </p:cNvPicPr>
          <p:nvPr/>
        </p:nvPicPr>
        <p:blipFill>
          <a:blip r:embed="rId4" cstate="print"/>
          <a:srcRect/>
          <a:stretch>
            <a:fillRect/>
          </a:stretch>
        </p:blipFill>
        <p:spPr bwMode="auto">
          <a:xfrm>
            <a:off x="0" y="1106773"/>
            <a:ext cx="1210515" cy="705054"/>
          </a:xfrm>
          <a:prstGeom prst="rect">
            <a:avLst/>
          </a:prstGeom>
          <a:noFill/>
          <a:ln w="9525">
            <a:noFill/>
            <a:miter lim="800000"/>
            <a:headEnd/>
            <a:tailEnd/>
          </a:ln>
        </p:spPr>
      </p:pic>
      <p:pic>
        <p:nvPicPr>
          <p:cNvPr id="15" name="Picture 5" descr="Tire"/>
          <p:cNvPicPr>
            <a:picLocks noChangeAspect="1" noChangeArrowheads="1" noCrop="1"/>
          </p:cNvPicPr>
          <p:nvPr/>
        </p:nvPicPr>
        <p:blipFill>
          <a:blip r:embed="rId4" cstate="print"/>
          <a:srcRect/>
          <a:stretch>
            <a:fillRect/>
          </a:stretch>
        </p:blipFill>
        <p:spPr bwMode="auto">
          <a:xfrm>
            <a:off x="3446745" y="1088509"/>
            <a:ext cx="1143000" cy="665730"/>
          </a:xfrm>
          <a:prstGeom prst="rect">
            <a:avLst/>
          </a:prstGeom>
          <a:noFill/>
          <a:ln w="9525">
            <a:noFill/>
            <a:miter lim="800000"/>
            <a:headEnd/>
            <a:tailEnd/>
          </a:ln>
        </p:spPr>
      </p:pic>
      <p:pic>
        <p:nvPicPr>
          <p:cNvPr id="16" name="Picture 12" descr="untitled"/>
          <p:cNvPicPr>
            <a:picLocks noChangeAspect="1" noChangeArrowheads="1"/>
          </p:cNvPicPr>
          <p:nvPr/>
        </p:nvPicPr>
        <p:blipFill>
          <a:blip r:embed="rId5" cstate="print"/>
          <a:srcRect/>
          <a:stretch>
            <a:fillRect/>
          </a:stretch>
        </p:blipFill>
        <p:spPr bwMode="auto">
          <a:xfrm>
            <a:off x="8793776" y="304902"/>
            <a:ext cx="2432176" cy="3200400"/>
          </a:xfrm>
          <a:prstGeom prst="rect">
            <a:avLst/>
          </a:prstGeom>
          <a:noFill/>
          <a:scene3d>
            <a:camera prst="orthographicFront">
              <a:rot lat="0" lon="0" rev="5400000"/>
            </a:camera>
            <a:lightRig rig="threePt" dir="t"/>
          </a:scene3d>
        </p:spPr>
      </p:pic>
      <p:sp>
        <p:nvSpPr>
          <p:cNvPr id="17" name="Cloud 16"/>
          <p:cNvSpPr/>
          <p:nvPr/>
        </p:nvSpPr>
        <p:spPr>
          <a:xfrm>
            <a:off x="8602840" y="1886750"/>
            <a:ext cx="76200" cy="76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Arc 17"/>
          <p:cNvSpPr/>
          <p:nvPr/>
        </p:nvSpPr>
        <p:spPr>
          <a:xfrm>
            <a:off x="6012040" y="1581950"/>
            <a:ext cx="2819400" cy="381000"/>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9" name="Arc 18"/>
          <p:cNvSpPr/>
          <p:nvPr/>
        </p:nvSpPr>
        <p:spPr>
          <a:xfrm>
            <a:off x="6012040" y="1658150"/>
            <a:ext cx="2819400" cy="381000"/>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0" name="Arc 19"/>
          <p:cNvSpPr/>
          <p:nvPr/>
        </p:nvSpPr>
        <p:spPr>
          <a:xfrm flipV="1">
            <a:off x="6164440" y="1886750"/>
            <a:ext cx="2667000" cy="304800"/>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1" name="Arc 20"/>
          <p:cNvSpPr/>
          <p:nvPr/>
        </p:nvSpPr>
        <p:spPr>
          <a:xfrm flipV="1">
            <a:off x="6164440" y="1810550"/>
            <a:ext cx="2667000" cy="304800"/>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22" name="Straight Arrow Connector 21"/>
          <p:cNvCxnSpPr/>
          <p:nvPr/>
        </p:nvCxnSpPr>
        <p:spPr>
          <a:xfrm>
            <a:off x="7002640" y="1886750"/>
            <a:ext cx="1524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002640" y="1962950"/>
            <a:ext cx="1524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4"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240468" y="3426558"/>
            <a:ext cx="1295400" cy="336550"/>
          </a:xfrm>
          <a:prstGeom prst="rect">
            <a:avLst/>
          </a:prstGeom>
          <a:noFill/>
          <a:ln w="9525">
            <a:noFill/>
            <a:miter lim="800000"/>
            <a:headEnd/>
            <a:tailEnd/>
          </a:ln>
        </p:spPr>
      </p:pic>
      <p:sp>
        <p:nvSpPr>
          <p:cNvPr id="25" name="Rectangle 22"/>
          <p:cNvSpPr>
            <a:spLocks noChangeArrowheads="1"/>
          </p:cNvSpPr>
          <p:nvPr/>
        </p:nvSpPr>
        <p:spPr bwMode="auto">
          <a:xfrm>
            <a:off x="413496" y="3173187"/>
            <a:ext cx="11323392" cy="369332"/>
          </a:xfrm>
          <a:prstGeom prst="rect">
            <a:avLst/>
          </a:prstGeom>
          <a:noFill/>
          <a:ln w="9525">
            <a:noFill/>
            <a:miter lim="800000"/>
            <a:headEnd/>
            <a:tailEnd/>
          </a:ln>
        </p:spPr>
        <p:txBody>
          <a:bodyPr wrap="square">
            <a:spAutoFit/>
          </a:bodyPr>
          <a:lstStyle/>
          <a:p>
            <a:pPr eaLnBrk="0" hangingPunct="0"/>
            <a:r>
              <a:rPr lang="en-US" sz="1200" dirty="0">
                <a:solidFill>
                  <a:srgbClr val="000000"/>
                </a:solidFill>
                <a:latin typeface="Calibri" pitchFamily="34" charset="0"/>
                <a:ea typeface="Calibri" pitchFamily="34" charset="0"/>
                <a:cs typeface="Times New Roman" pitchFamily="18" charset="0"/>
              </a:rPr>
              <a:t> </a:t>
            </a:r>
            <a:r>
              <a:rPr lang="en-US" dirty="0">
                <a:solidFill>
                  <a:srgbClr val="000000"/>
                </a:solidFill>
                <a:latin typeface="Times New Roman" pitchFamily="18" charset="0"/>
                <a:ea typeface="Calibri" pitchFamily="34" charset="0"/>
                <a:cs typeface="Times New Roman" pitchFamily="18" charset="0"/>
              </a:rPr>
              <a:t>When a </a:t>
            </a:r>
            <a:r>
              <a:rPr lang="en-US" dirty="0" err="1">
                <a:solidFill>
                  <a:srgbClr val="000000"/>
                </a:solidFill>
                <a:latin typeface="Times New Roman" pitchFamily="18" charset="0"/>
                <a:ea typeface="Calibri" pitchFamily="34" charset="0"/>
                <a:cs typeface="Times New Roman" pitchFamily="18" charset="0"/>
              </a:rPr>
              <a:t>fliud</a:t>
            </a:r>
            <a:r>
              <a:rPr lang="en-US" dirty="0">
                <a:solidFill>
                  <a:srgbClr val="000000"/>
                </a:solidFill>
                <a:latin typeface="Times New Roman" pitchFamily="18" charset="0"/>
                <a:ea typeface="Calibri" pitchFamily="34" charset="0"/>
                <a:cs typeface="Times New Roman" pitchFamily="18" charset="0"/>
              </a:rPr>
              <a:t> enters the cavity through the neck, the fluid in the neck has a total effective </a:t>
            </a:r>
            <a:r>
              <a:rPr lang="en-US" dirty="0" smtClean="0">
                <a:solidFill>
                  <a:srgbClr val="000000"/>
                </a:solidFill>
                <a:latin typeface="Times New Roman" pitchFamily="18" charset="0"/>
                <a:ea typeface="Calibri" pitchFamily="34" charset="0"/>
                <a:cs typeface="Times New Roman" pitchFamily="18" charset="0"/>
              </a:rPr>
              <a:t>mass (m), </a:t>
            </a:r>
            <a:r>
              <a:rPr lang="en-US" dirty="0">
                <a:solidFill>
                  <a:srgbClr val="000000"/>
                </a:solidFill>
                <a:latin typeface="Times New Roman" pitchFamily="18" charset="0"/>
                <a:ea typeface="Calibri" pitchFamily="34" charset="0"/>
                <a:cs typeface="Times New Roman" pitchFamily="18" charset="0"/>
              </a:rPr>
              <a:t>it can be shown </a:t>
            </a:r>
            <a:r>
              <a:rPr lang="en-US" dirty="0" smtClean="0">
                <a:solidFill>
                  <a:srgbClr val="000000"/>
                </a:solidFill>
                <a:latin typeface="Times New Roman" pitchFamily="18" charset="0"/>
                <a:ea typeface="Calibri" pitchFamily="34" charset="0"/>
                <a:cs typeface="Times New Roman" pitchFamily="18" charset="0"/>
              </a:rPr>
              <a:t>that  </a:t>
            </a:r>
            <a:endParaRPr lang="en-US" dirty="0">
              <a:solidFill>
                <a:srgbClr val="000000"/>
              </a:solidFill>
              <a:latin typeface="Times New Roman" pitchFamily="18" charset="0"/>
              <a:ea typeface="Calibri" pitchFamily="34" charset="0"/>
              <a:cs typeface="Times New Roman" pitchFamily="18" charset="0"/>
            </a:endParaRPr>
          </a:p>
        </p:txBody>
      </p:sp>
      <p:sp>
        <p:nvSpPr>
          <p:cNvPr id="26" name="Rectangle 23"/>
          <p:cNvSpPr>
            <a:spLocks noChangeArrowheads="1"/>
          </p:cNvSpPr>
          <p:nvPr/>
        </p:nvSpPr>
        <p:spPr bwMode="auto">
          <a:xfrm>
            <a:off x="10431640" y="1581950"/>
            <a:ext cx="316112" cy="369332"/>
          </a:xfrm>
          <a:prstGeom prst="rect">
            <a:avLst/>
          </a:prstGeom>
          <a:noFill/>
          <a:ln w="9525">
            <a:noFill/>
            <a:miter lim="800000"/>
            <a:headEnd/>
            <a:tailEnd/>
          </a:ln>
        </p:spPr>
        <p:txBody>
          <a:bodyPr wrap="none">
            <a:spAutoFit/>
          </a:bodyPr>
          <a:lstStyle/>
          <a:p>
            <a:r>
              <a:rPr lang="en-US">
                <a:latin typeface="Calibri" pitchFamily="34" charset="0"/>
              </a:rPr>
              <a:t>V</a:t>
            </a:r>
          </a:p>
        </p:txBody>
      </p:sp>
      <p:cxnSp>
        <p:nvCxnSpPr>
          <p:cNvPr id="27" name="Straight Arrow Connector 26"/>
          <p:cNvCxnSpPr/>
          <p:nvPr/>
        </p:nvCxnSpPr>
        <p:spPr>
          <a:xfrm>
            <a:off x="8831440" y="1429550"/>
            <a:ext cx="6858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8" name="Rectangle 26"/>
          <p:cNvSpPr>
            <a:spLocks noChangeArrowheads="1"/>
          </p:cNvSpPr>
          <p:nvPr/>
        </p:nvSpPr>
        <p:spPr bwMode="auto">
          <a:xfrm>
            <a:off x="9060040" y="896150"/>
            <a:ext cx="282450" cy="369332"/>
          </a:xfrm>
          <a:prstGeom prst="rect">
            <a:avLst/>
          </a:prstGeom>
          <a:noFill/>
          <a:ln w="9525">
            <a:noFill/>
            <a:miter lim="800000"/>
            <a:headEnd/>
            <a:tailEnd/>
          </a:ln>
        </p:spPr>
        <p:txBody>
          <a:bodyPr wrap="none">
            <a:spAutoFit/>
          </a:bodyPr>
          <a:lstStyle/>
          <a:p>
            <a:r>
              <a:rPr lang="en-US">
                <a:latin typeface="Calibri" pitchFamily="34" charset="0"/>
              </a:rPr>
              <a:t>L</a:t>
            </a:r>
          </a:p>
        </p:txBody>
      </p:sp>
      <p:pic>
        <p:nvPicPr>
          <p:cNvPr id="30" name="Picture 2"/>
          <p:cNvPicPr>
            <a:picLocks noChangeAspect="1" noChangeArrowheads="1"/>
          </p:cNvPicPr>
          <p:nvPr/>
        </p:nvPicPr>
        <p:blipFill>
          <a:blip r:embed="rId7" cstate="print"/>
          <a:srcRect r="13335"/>
          <a:stretch>
            <a:fillRect/>
          </a:stretch>
        </p:blipFill>
        <p:spPr bwMode="auto">
          <a:xfrm>
            <a:off x="6309237" y="851816"/>
            <a:ext cx="1386805" cy="2133600"/>
          </a:xfrm>
          <a:prstGeom prst="rect">
            <a:avLst/>
          </a:prstGeom>
          <a:noFill/>
          <a:ln w="9525">
            <a:noFill/>
            <a:miter lim="800000"/>
            <a:headEnd/>
            <a:tailEnd/>
          </a:ln>
        </p:spPr>
      </p:pic>
    </p:spTree>
    <p:extLst>
      <p:ext uri="{BB962C8B-B14F-4D97-AF65-F5344CB8AC3E}">
        <p14:creationId xmlns:p14="http://schemas.microsoft.com/office/powerpoint/2010/main" val="24337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ppt_x"/>
                                          </p:val>
                                        </p:tav>
                                        <p:tav tm="100000">
                                          <p:val>
                                            <p:strVal val="#ppt_x"/>
                                          </p:val>
                                        </p:tav>
                                      </p:tavLst>
                                    </p:anim>
                                    <p:anim calcmode="lin" valueType="num">
                                      <p:cBhvr additive="base">
                                        <p:cTn id="6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10" grpId="0" animBg="1"/>
      <p:bldP spid="11" grpId="0" animBg="1"/>
      <p:bldP spid="13" grpId="0" animBg="1"/>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2" descr="birds"/>
          <p:cNvPicPr>
            <a:picLocks noChangeAspect="1" noChangeArrowheads="1" noCrop="1"/>
          </p:cNvPicPr>
          <p:nvPr/>
        </p:nvPicPr>
        <p:blipFill>
          <a:blip r:embed="rId3" cstate="print"/>
          <a:srcRect/>
          <a:stretch>
            <a:fillRect/>
          </a:stretch>
        </p:blipFill>
        <p:spPr bwMode="auto">
          <a:xfrm>
            <a:off x="4191000" y="1295401"/>
            <a:ext cx="4476750" cy="885825"/>
          </a:xfrm>
          <a:prstGeom prst="rect">
            <a:avLst/>
          </a:prstGeom>
          <a:noFill/>
          <a:ln w="9525">
            <a:noFill/>
            <a:miter lim="800000"/>
            <a:headEnd/>
            <a:tailEnd/>
          </a:ln>
        </p:spPr>
      </p:pic>
      <p:cxnSp>
        <p:nvCxnSpPr>
          <p:cNvPr id="16" name="Straight Connector 15"/>
          <p:cNvCxnSpPr/>
          <p:nvPr/>
        </p:nvCxnSpPr>
        <p:spPr>
          <a:xfrm rot="5400000" flipH="1" flipV="1">
            <a:off x="3886200" y="2938463"/>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4114800" y="2938463"/>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2534" name="Text Box 5"/>
          <p:cNvSpPr txBox="1">
            <a:spLocks noChangeArrowheads="1"/>
          </p:cNvSpPr>
          <p:nvPr/>
        </p:nvSpPr>
        <p:spPr bwMode="auto">
          <a:xfrm>
            <a:off x="7620000" y="1295400"/>
            <a:ext cx="781050" cy="438150"/>
          </a:xfrm>
          <a:prstGeom prst="rect">
            <a:avLst/>
          </a:prstGeom>
          <a:solidFill>
            <a:srgbClr val="FFFFFF"/>
          </a:solidFill>
          <a:ln w="9525">
            <a:noFill/>
            <a:miter lim="800000"/>
            <a:headEnd/>
            <a:tailEnd/>
          </a:ln>
        </p:spPr>
        <p:txBody>
          <a:bodyPr/>
          <a:lstStyle/>
          <a:p>
            <a:endParaRPr lang="en-US" dirty="0">
              <a:latin typeface="Calibri" pitchFamily="34" charset="0"/>
            </a:endParaRPr>
          </a:p>
        </p:txBody>
      </p:sp>
      <p:sp>
        <p:nvSpPr>
          <p:cNvPr id="22535" name="Rectangle 7"/>
          <p:cNvSpPr>
            <a:spLocks noChangeArrowheads="1"/>
          </p:cNvSpPr>
          <p:nvPr/>
        </p:nvSpPr>
        <p:spPr bwMode="auto">
          <a:xfrm>
            <a:off x="1646129" y="5424161"/>
            <a:ext cx="8763000" cy="400050"/>
          </a:xfrm>
          <a:prstGeom prst="rect">
            <a:avLst/>
          </a:prstGeom>
          <a:noFill/>
          <a:ln w="9525">
            <a:noFill/>
            <a:miter lim="800000"/>
            <a:headEnd/>
            <a:tailEnd/>
          </a:ln>
        </p:spPr>
        <p:txBody>
          <a:bodyPr anchor="ctr">
            <a:spAutoFit/>
          </a:bodyPr>
          <a:lstStyle/>
          <a:p>
            <a:pPr algn="ctr" eaLnBrk="0" hangingPunct="0"/>
            <a:r>
              <a:rPr lang="en-US" sz="2000" b="1" dirty="0">
                <a:latin typeface="Times New Roman" pitchFamily="18" charset="0"/>
                <a:ea typeface="Calibri" pitchFamily="34" charset="0"/>
                <a:cs typeface="Times New Roman" pitchFamily="18" charset="0"/>
              </a:rPr>
              <a:t>Progression of Joint Deterioration Showing Dimensions of Acoustic Relevance</a:t>
            </a:r>
            <a:endParaRPr lang="en-US" sz="2000" dirty="0">
              <a:latin typeface="Times New Roman" pitchFamily="18" charset="0"/>
              <a:ea typeface="Calibri" pitchFamily="34" charset="0"/>
              <a:cs typeface="Times New Roman" pitchFamily="18" charset="0"/>
            </a:endParaRPr>
          </a:p>
        </p:txBody>
      </p:sp>
      <p:pic>
        <p:nvPicPr>
          <p:cNvPr id="22536" name="Picture 17"/>
          <p:cNvPicPr>
            <a:picLocks noChangeAspect="1" noChangeArrowheads="1"/>
          </p:cNvPicPr>
          <p:nvPr/>
        </p:nvPicPr>
        <p:blipFill rotWithShape="1">
          <a:blip r:embed="rId4" cstate="print"/>
          <a:srcRect l="3377" t="-1468" r="1534" b="8514"/>
          <a:stretch/>
        </p:blipFill>
        <p:spPr bwMode="auto">
          <a:xfrm>
            <a:off x="-2805830" y="726509"/>
            <a:ext cx="9356941" cy="4922729"/>
          </a:xfrm>
          <a:prstGeom prst="rect">
            <a:avLst/>
          </a:prstGeom>
          <a:noFill/>
          <a:ln w="9525">
            <a:noFill/>
            <a:miter lim="800000"/>
            <a:headEnd/>
            <a:tailEnd/>
          </a:ln>
        </p:spPr>
      </p:pic>
      <p:sp>
        <p:nvSpPr>
          <p:cNvPr id="22537" name="Rectangle 59"/>
          <p:cNvSpPr>
            <a:spLocks noChangeArrowheads="1"/>
          </p:cNvSpPr>
          <p:nvPr/>
        </p:nvSpPr>
        <p:spPr bwMode="auto">
          <a:xfrm>
            <a:off x="7665928" y="0"/>
            <a:ext cx="4283901" cy="5816977"/>
          </a:xfrm>
          <a:prstGeom prst="rect">
            <a:avLst/>
          </a:prstGeom>
          <a:noFill/>
          <a:ln w="9525">
            <a:noFill/>
            <a:miter lim="800000"/>
            <a:headEnd/>
            <a:tailEnd/>
          </a:ln>
        </p:spPr>
        <p:txBody>
          <a:bodyPr wrap="square">
            <a:spAutoFit/>
          </a:bodyPr>
          <a:lstStyle/>
          <a:p>
            <a:endParaRPr lang="en-US" b="1" dirty="0" smtClean="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Consider </a:t>
            </a:r>
            <a:r>
              <a:rPr lang="en-US" sz="2400" b="1" dirty="0">
                <a:latin typeface="Times New Roman" pitchFamily="18" charset="0"/>
                <a:cs typeface="Times New Roman" pitchFamily="18" charset="0"/>
              </a:rPr>
              <a:t>an orifice of </a:t>
            </a:r>
            <a:r>
              <a:rPr lang="en-US" sz="2400" b="1" dirty="0" smtClean="0">
                <a:latin typeface="Times New Roman" pitchFamily="18" charset="0"/>
                <a:cs typeface="Times New Roman" pitchFamily="18" charset="0"/>
              </a:rPr>
              <a:t>areas  </a:t>
            </a:r>
            <a:r>
              <a:rPr lang="en-US" sz="2400" b="1" dirty="0">
                <a:latin typeface="Times New Roman" pitchFamily="18" charset="0"/>
                <a:cs typeface="Times New Roman" pitchFamily="18" charset="0"/>
              </a:rPr>
              <a:t>with a neck length L,  fluid density is </a:t>
            </a:r>
            <a:r>
              <a:rPr lang="el-GR" sz="2400" b="1" dirty="0">
                <a:latin typeface="Times New Roman" pitchFamily="18" charset="0"/>
                <a:cs typeface="Times New Roman" pitchFamily="18" charset="0"/>
              </a:rPr>
              <a:t>ρ</a:t>
            </a:r>
            <a:r>
              <a:rPr lang="en-US" sz="2400" b="1" dirty="0">
                <a:latin typeface="Times New Roman" pitchFamily="18" charset="0"/>
                <a:cs typeface="Times New Roman" pitchFamily="18" charset="0"/>
              </a:rPr>
              <a:t> and displacement of fluid in cavity is </a:t>
            </a:r>
            <a:r>
              <a:rPr lang="el-GR" sz="2400" b="1" dirty="0">
                <a:latin typeface="Times New Roman" pitchFamily="18" charset="0"/>
                <a:cs typeface="Times New Roman" pitchFamily="18" charset="0"/>
              </a:rPr>
              <a:t>ξ</a:t>
            </a:r>
            <a:r>
              <a:rPr lang="en-US" sz="2400" b="1" dirty="0">
                <a:latin typeface="Times New Roman" pitchFamily="18" charset="0"/>
                <a:cs typeface="Times New Roman" pitchFamily="18" charset="0"/>
              </a:rPr>
              <a:t>.  It can be shown that with spalling of the neck, effective neck length of tube is altered.  As the joint deteriorates (assume wedge to be isosceles triangle of normal sides “a”, and volume V of cavity increases, the acoustic energy generated by a tire riding over the joint will increase. </a:t>
            </a:r>
          </a:p>
        </p:txBody>
      </p:sp>
      <p:sp>
        <p:nvSpPr>
          <p:cNvPr id="11" name="Rectangle 2"/>
          <p:cNvSpPr>
            <a:spLocks noGrp="1" noChangeArrowheads="1"/>
          </p:cNvSpPr>
          <p:nvPr>
            <p:ph type="title"/>
          </p:nvPr>
        </p:nvSpPr>
        <p:spPr bwMode="auto">
          <a:xfrm>
            <a:off x="403085" y="36435"/>
            <a:ext cx="11803693" cy="480131"/>
          </a:xfrm>
          <a:prstGeom prst="rect">
            <a:avLst/>
          </a:prstGeom>
          <a:noFill/>
          <a:ln w="9525">
            <a:noFill/>
            <a:miter lim="800000"/>
            <a:headEnd/>
            <a:tailEnd/>
          </a:ln>
        </p:spPr>
        <p:txBody>
          <a:bodyPr wrap="square">
            <a:spAutoFit/>
          </a:bodyPr>
          <a:lstStyle/>
          <a:p>
            <a:r>
              <a:rPr lang="en-US" sz="2800" b="1" dirty="0">
                <a:latin typeface="Times New Roman" pitchFamily="18" charset="0"/>
                <a:cs typeface="Times New Roman" pitchFamily="18" charset="0"/>
              </a:rPr>
              <a:t>Deployment of Acoustic Impedance </a:t>
            </a:r>
            <a:r>
              <a:rPr lang="en-US" sz="2800" b="1" dirty="0" smtClean="0">
                <a:latin typeface="Times New Roman" pitchFamily="18" charset="0"/>
                <a:cs typeface="Times New Roman" pitchFamily="18" charset="0"/>
              </a:rPr>
              <a:t>Tube: </a:t>
            </a:r>
            <a:r>
              <a:rPr lang="en-US" sz="2800" b="1" dirty="0">
                <a:latin typeface="Times New Roman" pitchFamily="18" charset="0"/>
                <a:cs typeface="Times New Roman" pitchFamily="18" charset="0"/>
              </a:rPr>
              <a:t>Helmholtz Resonance</a:t>
            </a:r>
          </a:p>
        </p:txBody>
      </p:sp>
    </p:spTree>
    <p:extLst>
      <p:ext uri="{BB962C8B-B14F-4D97-AF65-F5344CB8AC3E}">
        <p14:creationId xmlns:p14="http://schemas.microsoft.com/office/powerpoint/2010/main" val="28868410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2362200" y="828675"/>
            <a:ext cx="8305800" cy="400050"/>
          </a:xfrm>
          <a:prstGeom prst="rect">
            <a:avLst/>
          </a:prstGeom>
          <a:noFill/>
          <a:ln w="9525">
            <a:noFill/>
            <a:miter lim="800000"/>
            <a:headEnd/>
            <a:tailEnd/>
          </a:ln>
        </p:spPr>
        <p:txBody>
          <a:bodyPr anchor="ctr">
            <a:spAutoFit/>
          </a:bodyPr>
          <a:lstStyle/>
          <a:p>
            <a:endParaRPr lang="en-US" sz="2000" dirty="0">
              <a:latin typeface="Calibri" pitchFamily="34" charset="0"/>
            </a:endParaRPr>
          </a:p>
        </p:txBody>
      </p:sp>
      <p:pic>
        <p:nvPicPr>
          <p:cNvPr id="23555"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5170" y="1512893"/>
            <a:ext cx="2743200" cy="527050"/>
          </a:xfrm>
          <a:prstGeom prst="rect">
            <a:avLst/>
          </a:prstGeom>
          <a:noFill/>
          <a:ln w="9525">
            <a:noFill/>
            <a:miter lim="800000"/>
            <a:headEnd/>
            <a:tailEnd/>
          </a:ln>
        </p:spPr>
      </p:pic>
      <p:pic>
        <p:nvPicPr>
          <p:cNvPr id="23556"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168686" y="1499654"/>
            <a:ext cx="3048000" cy="536575"/>
          </a:xfrm>
          <a:prstGeom prst="rect">
            <a:avLst/>
          </a:prstGeom>
          <a:noFill/>
          <a:ln w="9525">
            <a:noFill/>
            <a:miter lim="800000"/>
            <a:headEnd/>
            <a:tailEnd/>
          </a:ln>
        </p:spPr>
      </p:pic>
      <p:sp>
        <p:nvSpPr>
          <p:cNvPr id="23558" name="Rectangle 10"/>
          <p:cNvSpPr>
            <a:spLocks noChangeArrowheads="1"/>
          </p:cNvSpPr>
          <p:nvPr/>
        </p:nvSpPr>
        <p:spPr bwMode="auto">
          <a:xfrm>
            <a:off x="4114802" y="1220325"/>
            <a:ext cx="184731" cy="400110"/>
          </a:xfrm>
          <a:prstGeom prst="rect">
            <a:avLst/>
          </a:prstGeom>
          <a:noFill/>
          <a:ln w="9525">
            <a:noFill/>
            <a:miter lim="800000"/>
            <a:headEnd/>
            <a:tailEnd/>
          </a:ln>
        </p:spPr>
        <p:txBody>
          <a:bodyPr wrap="none" anchor="ctr">
            <a:spAutoFit/>
          </a:bodyPr>
          <a:lstStyle/>
          <a:p>
            <a:pPr eaLnBrk="0" hangingPunct="0"/>
            <a:endParaRPr lang="en-US" sz="2000" dirty="0">
              <a:latin typeface="Calibri" pitchFamily="34" charset="0"/>
            </a:endParaRPr>
          </a:p>
        </p:txBody>
      </p:sp>
      <p:sp>
        <p:nvSpPr>
          <p:cNvPr id="23559" name="Rectangle 11"/>
          <p:cNvSpPr>
            <a:spLocks noChangeArrowheads="1"/>
          </p:cNvSpPr>
          <p:nvPr/>
        </p:nvSpPr>
        <p:spPr bwMode="auto">
          <a:xfrm>
            <a:off x="1695452" y="981045"/>
            <a:ext cx="184731" cy="400110"/>
          </a:xfrm>
          <a:prstGeom prst="rect">
            <a:avLst/>
          </a:prstGeom>
          <a:noFill/>
          <a:ln w="9525">
            <a:noFill/>
            <a:miter lim="800000"/>
            <a:headEnd/>
            <a:tailEnd/>
          </a:ln>
        </p:spPr>
        <p:txBody>
          <a:bodyPr wrap="none" anchor="ctr">
            <a:spAutoFit/>
          </a:bodyPr>
          <a:lstStyle/>
          <a:p>
            <a:pPr eaLnBrk="0" hangingPunct="0"/>
            <a:endParaRPr lang="en-US" sz="2000" dirty="0">
              <a:latin typeface="Calibri" pitchFamily="34" charset="0"/>
            </a:endParaRPr>
          </a:p>
        </p:txBody>
      </p:sp>
      <p:sp>
        <p:nvSpPr>
          <p:cNvPr id="23560" name="Rectangle 12"/>
          <p:cNvSpPr>
            <a:spLocks noChangeArrowheads="1"/>
          </p:cNvSpPr>
          <p:nvPr/>
        </p:nvSpPr>
        <p:spPr bwMode="auto">
          <a:xfrm>
            <a:off x="1695452" y="1162020"/>
            <a:ext cx="184731" cy="400110"/>
          </a:xfrm>
          <a:prstGeom prst="rect">
            <a:avLst/>
          </a:prstGeom>
          <a:noFill/>
          <a:ln w="9525">
            <a:noFill/>
            <a:miter lim="800000"/>
            <a:headEnd/>
            <a:tailEnd/>
          </a:ln>
        </p:spPr>
        <p:txBody>
          <a:bodyPr wrap="none" anchor="ctr">
            <a:spAutoFit/>
          </a:bodyPr>
          <a:lstStyle/>
          <a:p>
            <a:pPr eaLnBrk="0" hangingPunct="0"/>
            <a:endParaRPr lang="en-US" sz="2000" dirty="0">
              <a:latin typeface="Calibri" pitchFamily="34" charset="0"/>
            </a:endParaRPr>
          </a:p>
        </p:txBody>
      </p:sp>
      <p:pic>
        <p:nvPicPr>
          <p:cNvPr id="23561" name="Picture 1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82823" y="2108816"/>
            <a:ext cx="6096000" cy="312738"/>
          </a:xfrm>
          <a:prstGeom prst="rect">
            <a:avLst/>
          </a:prstGeom>
          <a:noFill/>
          <a:ln w="9525">
            <a:noFill/>
            <a:miter lim="800000"/>
            <a:headEnd/>
            <a:tailEnd/>
          </a:ln>
        </p:spPr>
      </p:pic>
      <p:pic>
        <p:nvPicPr>
          <p:cNvPr id="23562" name="Picture 1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48220" y="2611953"/>
            <a:ext cx="6513513" cy="381000"/>
          </a:xfrm>
          <a:prstGeom prst="rect">
            <a:avLst/>
          </a:prstGeom>
          <a:noFill/>
          <a:ln w="9525">
            <a:noFill/>
            <a:miter lim="800000"/>
            <a:headEnd/>
            <a:tailEnd/>
          </a:ln>
        </p:spPr>
      </p:pic>
      <p:sp>
        <p:nvSpPr>
          <p:cNvPr id="23563" name="Rectangle 15"/>
          <p:cNvSpPr>
            <a:spLocks noChangeArrowheads="1"/>
          </p:cNvSpPr>
          <p:nvPr/>
        </p:nvSpPr>
        <p:spPr bwMode="auto">
          <a:xfrm>
            <a:off x="1524001" y="28545"/>
            <a:ext cx="184731" cy="400110"/>
          </a:xfrm>
          <a:prstGeom prst="rect">
            <a:avLst/>
          </a:prstGeom>
          <a:noFill/>
          <a:ln w="9525">
            <a:noFill/>
            <a:miter lim="800000"/>
            <a:headEnd/>
            <a:tailEnd/>
          </a:ln>
        </p:spPr>
        <p:txBody>
          <a:bodyPr wrap="none" anchor="ctr">
            <a:spAutoFit/>
          </a:bodyPr>
          <a:lstStyle/>
          <a:p>
            <a:endParaRPr lang="en-US" sz="2000" dirty="0">
              <a:latin typeface="Calibri" pitchFamily="34" charset="0"/>
            </a:endParaRPr>
          </a:p>
        </p:txBody>
      </p:sp>
      <p:pic>
        <p:nvPicPr>
          <p:cNvPr id="23565" name="Picture 1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834405" y="3729949"/>
            <a:ext cx="3609975" cy="685800"/>
          </a:xfrm>
          <a:prstGeom prst="rect">
            <a:avLst/>
          </a:prstGeom>
          <a:noFill/>
          <a:ln w="9525">
            <a:noFill/>
            <a:miter lim="800000"/>
            <a:headEnd/>
            <a:tailEnd/>
          </a:ln>
        </p:spPr>
      </p:pic>
      <p:sp>
        <p:nvSpPr>
          <p:cNvPr id="23566" name="Rectangle 19"/>
          <p:cNvSpPr>
            <a:spLocks noChangeArrowheads="1"/>
          </p:cNvSpPr>
          <p:nvPr/>
        </p:nvSpPr>
        <p:spPr bwMode="auto">
          <a:xfrm>
            <a:off x="6477002" y="1987755"/>
            <a:ext cx="184731" cy="369332"/>
          </a:xfrm>
          <a:prstGeom prst="rect">
            <a:avLst/>
          </a:prstGeom>
          <a:noFill/>
          <a:ln w="9525">
            <a:noFill/>
            <a:miter lim="800000"/>
            <a:headEnd/>
            <a:tailEnd/>
          </a:ln>
        </p:spPr>
        <p:txBody>
          <a:bodyPr wrap="none" anchor="ctr">
            <a:spAutoFit/>
          </a:bodyPr>
          <a:lstStyle/>
          <a:p>
            <a:pPr eaLnBrk="0" hangingPunct="0"/>
            <a:endParaRPr lang="en-US" dirty="0">
              <a:latin typeface="Calibri" pitchFamily="34" charset="0"/>
            </a:endParaRPr>
          </a:p>
        </p:txBody>
      </p:sp>
      <p:sp>
        <p:nvSpPr>
          <p:cNvPr id="23567" name="Rectangle 21"/>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dirty="0">
              <a:latin typeface="Calibri" pitchFamily="34" charset="0"/>
            </a:endParaRPr>
          </a:p>
        </p:txBody>
      </p:sp>
      <p:pic>
        <p:nvPicPr>
          <p:cNvPr id="23568" name="Picture 2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651833" y="4393997"/>
            <a:ext cx="1295400" cy="703263"/>
          </a:xfrm>
          <a:prstGeom prst="rect">
            <a:avLst/>
          </a:prstGeom>
          <a:noFill/>
          <a:ln w="9525">
            <a:noFill/>
            <a:miter lim="800000"/>
            <a:headEnd/>
            <a:tailEnd/>
          </a:ln>
        </p:spPr>
      </p:pic>
      <p:sp>
        <p:nvSpPr>
          <p:cNvPr id="23569" name="Rectangle 22"/>
          <p:cNvSpPr>
            <a:spLocks noChangeArrowheads="1"/>
          </p:cNvSpPr>
          <p:nvPr/>
        </p:nvSpPr>
        <p:spPr bwMode="auto">
          <a:xfrm>
            <a:off x="1524000" y="231145"/>
            <a:ext cx="409086" cy="261610"/>
          </a:xfrm>
          <a:prstGeom prst="rect">
            <a:avLst/>
          </a:prstGeom>
          <a:noFill/>
          <a:ln w="9525">
            <a:noFill/>
            <a:miter lim="800000"/>
            <a:headEnd/>
            <a:tailEnd/>
          </a:ln>
        </p:spPr>
        <p:txBody>
          <a:bodyPr wrap="none" anchor="ctr">
            <a:spAutoFit/>
          </a:bodyPr>
          <a:lstStyle/>
          <a:p>
            <a:pPr eaLnBrk="0" hangingPunct="0"/>
            <a:r>
              <a:rPr lang="en-US" sz="1100" dirty="0">
                <a:latin typeface="Calibri" pitchFamily="34" charset="0"/>
                <a:cs typeface="Times New Roman" pitchFamily="18" charset="0"/>
              </a:rPr>
              <a:t>       </a:t>
            </a:r>
            <a:endParaRPr lang="en-US" dirty="0">
              <a:latin typeface="Calibri" pitchFamily="34" charset="0"/>
            </a:endParaRPr>
          </a:p>
        </p:txBody>
      </p:sp>
      <p:sp>
        <p:nvSpPr>
          <p:cNvPr id="23570" name="Rectangle 24"/>
          <p:cNvSpPr>
            <a:spLocks noChangeArrowheads="1"/>
          </p:cNvSpPr>
          <p:nvPr/>
        </p:nvSpPr>
        <p:spPr bwMode="auto">
          <a:xfrm>
            <a:off x="219101" y="3025969"/>
            <a:ext cx="12063420" cy="461665"/>
          </a:xfrm>
          <a:prstGeom prst="rect">
            <a:avLst/>
          </a:prstGeom>
          <a:noFill/>
          <a:ln w="9525">
            <a:noFill/>
            <a:miter lim="800000"/>
            <a:headEnd/>
            <a:tailEnd/>
          </a:ln>
        </p:spPr>
        <p:txBody>
          <a:bodyPr wrap="square">
            <a:spAutoFit/>
          </a:bodyPr>
          <a:lstStyle/>
          <a:p>
            <a:r>
              <a:rPr lang="en-US" sz="2400" b="1" dirty="0">
                <a:latin typeface="Garamond" pitchFamily="18" charset="0"/>
              </a:rPr>
              <a:t>The acoustic radiation resistance of an unspalled joint will reduce with subsequent spalling. </a:t>
            </a:r>
            <a:endParaRPr lang="en-US" sz="2400" b="1" dirty="0">
              <a:latin typeface="Calibri" pitchFamily="34" charset="0"/>
            </a:endParaRPr>
          </a:p>
        </p:txBody>
      </p:sp>
      <p:sp>
        <p:nvSpPr>
          <p:cNvPr id="26" name="Rectangle 25"/>
          <p:cNvSpPr/>
          <p:nvPr/>
        </p:nvSpPr>
        <p:spPr>
          <a:xfrm>
            <a:off x="7177180" y="4589428"/>
            <a:ext cx="4267200" cy="1015663"/>
          </a:xfrm>
          <a:prstGeom prst="rect">
            <a:avLst/>
          </a:prstGeom>
          <a:gradFill>
            <a:gsLst>
              <a:gs pos="0">
                <a:srgbClr val="8488C4"/>
              </a:gs>
              <a:gs pos="53000">
                <a:srgbClr val="D4DEFF"/>
              </a:gs>
              <a:gs pos="83000">
                <a:srgbClr val="D4DEFF"/>
              </a:gs>
              <a:gs pos="100000">
                <a:srgbClr val="96AB94"/>
              </a:gs>
            </a:gsLst>
            <a:lin ang="5400000" scaled="0"/>
          </a:gradFill>
          <a:ln w="28575">
            <a:solidFill>
              <a:schemeClr val="tx1"/>
            </a:solidFill>
          </a:ln>
          <a:effectLst>
            <a:outerShdw blurRad="50800" dist="38100" dir="2700000" algn="tl" rotWithShape="0">
              <a:prstClr val="black">
                <a:alpha val="40000"/>
              </a:prstClr>
            </a:outerShdw>
          </a:effectLst>
        </p:spPr>
        <p:txBody>
          <a:bodyPr>
            <a:spAutoFit/>
          </a:bodyPr>
          <a:lstStyle/>
          <a:p>
            <a:pPr>
              <a:defRPr/>
            </a:pPr>
            <a:r>
              <a:rPr lang="en-US" sz="2000" b="1" dirty="0">
                <a:latin typeface="Garamond" pitchFamily="18" charset="0"/>
              </a:rPr>
              <a:t>The higher the volume of cavity of deterioration of an unspalled joint, the lower the natural frequency.</a:t>
            </a:r>
            <a:endParaRPr lang="en-US" sz="2000" b="1" dirty="0"/>
          </a:p>
        </p:txBody>
      </p:sp>
      <p:sp>
        <p:nvSpPr>
          <p:cNvPr id="23572" name="Rectangle 26"/>
          <p:cNvSpPr>
            <a:spLocks noChangeArrowheads="1"/>
          </p:cNvSpPr>
          <p:nvPr/>
        </p:nvSpPr>
        <p:spPr bwMode="auto">
          <a:xfrm>
            <a:off x="6859912" y="1405891"/>
            <a:ext cx="4267200" cy="1015663"/>
          </a:xfrm>
          <a:prstGeom prst="rect">
            <a:avLst/>
          </a:prstGeom>
          <a:gradFill>
            <a:gsLst>
              <a:gs pos="0">
                <a:srgbClr val="8488C4"/>
              </a:gs>
              <a:gs pos="53000">
                <a:srgbClr val="D4DEFF"/>
              </a:gs>
              <a:gs pos="83000">
                <a:srgbClr val="D4DEFF"/>
              </a:gs>
              <a:gs pos="100000">
                <a:srgbClr val="96AB94"/>
              </a:gs>
            </a:gsLst>
            <a:lin ang="5400000" scaled="0"/>
          </a:gradFill>
          <a:ln w="28575">
            <a:solidFill>
              <a:schemeClr val="tx1"/>
            </a:solidFill>
            <a:miter lim="800000"/>
            <a:headEnd/>
            <a:tailEnd/>
          </a:ln>
        </p:spPr>
        <p:txBody>
          <a:bodyPr>
            <a:spAutoFit/>
          </a:bodyPr>
          <a:lstStyle/>
          <a:p>
            <a:r>
              <a:rPr lang="en-US" sz="2000" b="1" dirty="0">
                <a:latin typeface="Garamond" pitchFamily="18" charset="0"/>
              </a:rPr>
              <a:t>The more the joint spalling (L’ increases) the lower the natural frequency.</a:t>
            </a:r>
            <a:endParaRPr lang="en-US" sz="2000" b="1" dirty="0">
              <a:latin typeface="Calibri" pitchFamily="34" charset="0"/>
            </a:endParaRPr>
          </a:p>
        </p:txBody>
      </p:sp>
      <p:sp>
        <p:nvSpPr>
          <p:cNvPr id="23573" name="Rectangle 24"/>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23575" name="Rectangle 26"/>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23" name="Rectangle 2"/>
          <p:cNvSpPr>
            <a:spLocks noChangeArrowheads="1"/>
          </p:cNvSpPr>
          <p:nvPr/>
        </p:nvSpPr>
        <p:spPr bwMode="auto">
          <a:xfrm>
            <a:off x="-150313" y="152402"/>
            <a:ext cx="11799517" cy="954107"/>
          </a:xfrm>
          <a:prstGeom prst="rect">
            <a:avLst/>
          </a:prstGeom>
          <a:noFill/>
          <a:ln w="9525">
            <a:noFill/>
            <a:miter lim="800000"/>
            <a:headEnd/>
            <a:tailEnd/>
          </a:ln>
        </p:spPr>
        <p:txBody>
          <a:bodyPr wrap="square">
            <a:spAutoFit/>
          </a:bodyPr>
          <a:lstStyle/>
          <a:p>
            <a:r>
              <a:rPr lang="en-US" sz="2800" b="1" dirty="0" smtClean="0">
                <a:latin typeface="Times New Roman" pitchFamily="18" charset="0"/>
                <a:cs typeface="Times New Roman" pitchFamily="18" charset="0"/>
              </a:rPr>
              <a:t>         Deployment </a:t>
            </a:r>
            <a:r>
              <a:rPr lang="en-US" sz="2800" b="1" dirty="0">
                <a:latin typeface="Times New Roman" pitchFamily="18" charset="0"/>
                <a:cs typeface="Times New Roman" pitchFamily="18" charset="0"/>
              </a:rPr>
              <a:t>of Joint Evaluation Device </a:t>
            </a:r>
            <a:r>
              <a:rPr lang="en-US" sz="2800" b="1" dirty="0" smtClean="0">
                <a:latin typeface="Times New Roman" pitchFamily="18" charset="0"/>
                <a:cs typeface="Times New Roman" pitchFamily="18" charset="0"/>
              </a:rPr>
              <a:t>2015:  Resonance</a:t>
            </a:r>
            <a:endParaRPr lang="en-US" sz="2800" b="1" dirty="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 </a:t>
            </a:r>
            <a:endParaRPr lang="en-US" sz="2800" b="1" dirty="0">
              <a:latin typeface="Times New Roman" pitchFamily="18" charset="0"/>
              <a:cs typeface="Times New Roman" pitchFamily="18" charset="0"/>
            </a:endParaRPr>
          </a:p>
        </p:txBody>
      </p:sp>
      <p:sp>
        <p:nvSpPr>
          <p:cNvPr id="2" name="Rectangle 1"/>
          <p:cNvSpPr/>
          <p:nvPr/>
        </p:nvSpPr>
        <p:spPr>
          <a:xfrm>
            <a:off x="219101" y="850445"/>
            <a:ext cx="2456122" cy="523220"/>
          </a:xfrm>
          <a:prstGeom prst="rect">
            <a:avLst/>
          </a:prstGeom>
        </p:spPr>
        <p:txBody>
          <a:bodyPr wrap="none">
            <a:spAutoFit/>
          </a:bodyPr>
          <a:lstStyle/>
          <a:p>
            <a:r>
              <a:rPr lang="en-US" sz="2800" b="1" dirty="0" smtClean="0">
                <a:latin typeface="Times New Roman" pitchFamily="18" charset="0"/>
                <a:cs typeface="Times New Roman" pitchFamily="18" charset="0"/>
              </a:rPr>
              <a:t>Cavity  Orifice</a:t>
            </a:r>
            <a:endParaRPr lang="en-US" sz="2800" dirty="0"/>
          </a:p>
        </p:txBody>
      </p:sp>
      <p:sp>
        <p:nvSpPr>
          <p:cNvPr id="3" name="Rectangle 2"/>
          <p:cNvSpPr/>
          <p:nvPr/>
        </p:nvSpPr>
        <p:spPr>
          <a:xfrm>
            <a:off x="247113" y="3598686"/>
            <a:ext cx="11599144" cy="2739211"/>
          </a:xfrm>
          <a:prstGeom prst="rect">
            <a:avLst/>
          </a:prstGeom>
        </p:spPr>
        <p:txBody>
          <a:bodyPr wrap="square">
            <a:spAutoFit/>
          </a:bodyPr>
          <a:lstStyle/>
          <a:p>
            <a:r>
              <a:rPr lang="en-US" sz="2800" b="1" dirty="0">
                <a:latin typeface="Times New Roman" pitchFamily="18" charset="0"/>
                <a:cs typeface="Times New Roman" pitchFamily="18" charset="0"/>
              </a:rPr>
              <a:t>Cavity </a:t>
            </a:r>
            <a:r>
              <a:rPr lang="en-US" sz="2800" b="1" dirty="0" smtClean="0">
                <a:latin typeface="Times New Roman" pitchFamily="18" charset="0"/>
                <a:cs typeface="Times New Roman" pitchFamily="18" charset="0"/>
              </a:rPr>
              <a:t>Volume: </a:t>
            </a:r>
          </a:p>
          <a:p>
            <a:r>
              <a:rPr lang="en-US" dirty="0" smtClean="0">
                <a:latin typeface="Times New Roman" pitchFamily="18" charset="0"/>
                <a:cs typeface="Times New Roman" pitchFamily="18" charset="0"/>
              </a:rPr>
              <a:t>For </a:t>
            </a:r>
            <a:r>
              <a:rPr lang="en-US" dirty="0">
                <a:latin typeface="Times New Roman" pitchFamily="18" charset="0"/>
                <a:cs typeface="Times New Roman" pitchFamily="18" charset="0"/>
              </a:rPr>
              <a:t>very small λ &gt;&gt; a the radiation resistance in the </a:t>
            </a:r>
            <a:r>
              <a:rPr lang="en-US" dirty="0" smtClean="0">
                <a:latin typeface="Times New Roman" pitchFamily="18" charset="0"/>
                <a:cs typeface="Times New Roman" pitchFamily="18" charset="0"/>
              </a:rPr>
              <a:t>cavity is expressed as</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Whence Natural frequency</a:t>
            </a:r>
          </a:p>
          <a:p>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higher the volume of cavity of deterioration of an unspalled joint,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lower the natural </a:t>
            </a:r>
            <a:r>
              <a:rPr lang="en-US" dirty="0" smtClean="0">
                <a:latin typeface="Times New Roman" pitchFamily="18" charset="0"/>
                <a:cs typeface="Times New Roman" pitchFamily="18" charset="0"/>
              </a:rPr>
              <a:t>frequency</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 </a:t>
            </a:r>
          </a:p>
          <a:p>
            <a:endParaRPr lang="en-US" dirty="0"/>
          </a:p>
        </p:txBody>
      </p:sp>
    </p:spTree>
    <p:extLst>
      <p:ext uri="{BB962C8B-B14F-4D97-AF65-F5344CB8AC3E}">
        <p14:creationId xmlns:p14="http://schemas.microsoft.com/office/powerpoint/2010/main" val="27439816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876756" cy="668741"/>
          </a:xfrm>
        </p:spPr>
        <p:txBody>
          <a:bodyPr>
            <a:normAutofit fontScale="90000"/>
          </a:bodyPr>
          <a:lstStyle/>
          <a:p>
            <a:r>
              <a:rPr lang="en-US" dirty="0" smtClean="0"/>
              <a:t>          </a:t>
            </a:r>
            <a:r>
              <a:rPr lang="en-US" b="1" dirty="0" smtClean="0"/>
              <a:t>Joint </a:t>
            </a:r>
            <a:r>
              <a:rPr lang="en-US" b="1" dirty="0" smtClean="0"/>
              <a:t>Evaluation Device </a:t>
            </a:r>
            <a:r>
              <a:rPr lang="en-US" b="1" dirty="0" smtClean="0"/>
              <a:t>2015:Distress </a:t>
            </a:r>
            <a:r>
              <a:rPr lang="en-US" b="1" dirty="0" smtClean="0"/>
              <a:t>Models</a:t>
            </a:r>
            <a:endParaRPr lang="en-US" b="1" dirty="0"/>
          </a:p>
        </p:txBody>
      </p:sp>
      <p:sp>
        <p:nvSpPr>
          <p:cNvPr id="3" name="Content Placeholder 2"/>
          <p:cNvSpPr>
            <a:spLocks noGrp="1"/>
          </p:cNvSpPr>
          <p:nvPr>
            <p:ph idx="1"/>
          </p:nvPr>
        </p:nvSpPr>
        <p:spPr>
          <a:xfrm>
            <a:off x="329062" y="791570"/>
            <a:ext cx="11667320" cy="5854890"/>
          </a:xfrm>
        </p:spPr>
        <p:txBody>
          <a:bodyPr>
            <a:normAutofit fontScale="92500" lnSpcReduction="20000"/>
          </a:bodyPr>
          <a:lstStyle/>
          <a:p>
            <a:pPr marL="0" indent="0">
              <a:buNone/>
            </a:pPr>
            <a:r>
              <a:rPr lang="en-US" b="1" dirty="0" smtClean="0"/>
              <a:t>Task 1: Concept: GPR , Impact Echo, MIRA, Rod Tamping, Chain Dragging: Why do we need the impedance Tube. What are the Features we would exploit. What Joint Conditions are being evaluated.</a:t>
            </a:r>
          </a:p>
          <a:p>
            <a:pPr marL="0" indent="0">
              <a:buNone/>
            </a:pPr>
            <a:r>
              <a:rPr lang="en-US" b="1" dirty="0" smtClean="0"/>
              <a:t>Task 2: Build Model Distressed Joints   Deliverable) Model Distressed Joints</a:t>
            </a:r>
          </a:p>
          <a:p>
            <a:pPr marL="971550" lvl="1" indent="-514350">
              <a:buFont typeface="+mj-lt"/>
              <a:buAutoNum type="arabicPeriod"/>
            </a:pPr>
            <a:r>
              <a:rPr lang="en-US" b="1" dirty="0" smtClean="0"/>
              <a:t>Pristine </a:t>
            </a:r>
            <a:r>
              <a:rPr lang="en-US" b="1" dirty="0"/>
              <a:t>joint</a:t>
            </a:r>
          </a:p>
          <a:p>
            <a:pPr marL="971550" lvl="1" indent="-514350">
              <a:buFont typeface="+mj-lt"/>
              <a:buAutoNum type="arabicPeriod"/>
            </a:pPr>
            <a:r>
              <a:rPr lang="en-US" b="1" dirty="0"/>
              <a:t>Spalled Joint</a:t>
            </a:r>
          </a:p>
          <a:p>
            <a:pPr marL="971550" lvl="1" indent="-514350">
              <a:buFont typeface="+mj-lt"/>
              <a:buAutoNum type="arabicPeriod"/>
            </a:pPr>
            <a:r>
              <a:rPr lang="en-US" b="1" dirty="0"/>
              <a:t>Scoured Joint</a:t>
            </a:r>
          </a:p>
          <a:p>
            <a:pPr marL="971550" lvl="1" indent="-514350">
              <a:buFont typeface="+mj-lt"/>
              <a:buAutoNum type="arabicPeriod"/>
            </a:pPr>
            <a:r>
              <a:rPr lang="en-US" b="1" dirty="0"/>
              <a:t>Belled Bottom Joint</a:t>
            </a:r>
          </a:p>
          <a:p>
            <a:pPr marL="971550" lvl="1" indent="-514350">
              <a:buFont typeface="+mj-lt"/>
              <a:buAutoNum type="arabicPeriod"/>
            </a:pPr>
            <a:r>
              <a:rPr lang="en-US" b="1" dirty="0"/>
              <a:t>Combinations </a:t>
            </a:r>
          </a:p>
          <a:p>
            <a:pPr marL="0" indent="0">
              <a:buNone/>
            </a:pPr>
            <a:r>
              <a:rPr lang="en-US" b="1" dirty="0" smtClean="0"/>
              <a:t>Task 3 Measurements of the various panel models</a:t>
            </a:r>
          </a:p>
          <a:p>
            <a:pPr marL="0" indent="0">
              <a:buNone/>
            </a:pPr>
            <a:r>
              <a:rPr lang="en-US" b="1" dirty="0" smtClean="0"/>
              <a:t>Task 4: </a:t>
            </a:r>
            <a:r>
              <a:rPr lang="en-US" b="1" dirty="0"/>
              <a:t>Extract Data and plot all the 3</a:t>
            </a:r>
            <a:r>
              <a:rPr lang="en-US" b="1" baseline="30000" dirty="0"/>
              <a:t>rd</a:t>
            </a:r>
            <a:r>
              <a:rPr lang="en-US" b="1" dirty="0"/>
              <a:t> Octaves </a:t>
            </a:r>
            <a:r>
              <a:rPr lang="en-US" b="1" dirty="0" err="1" smtClean="0"/>
              <a:t>OutPut</a:t>
            </a:r>
            <a:r>
              <a:rPr lang="en-US" b="1" dirty="0" smtClean="0"/>
              <a:t>   Deliverable</a:t>
            </a:r>
            <a:r>
              <a:rPr lang="en-US" b="1" dirty="0"/>
              <a:t>: Plotted </a:t>
            </a:r>
            <a:r>
              <a:rPr lang="en-US" b="1" dirty="0" smtClean="0"/>
              <a:t>data</a:t>
            </a:r>
          </a:p>
          <a:p>
            <a:pPr marL="0" indent="0">
              <a:buNone/>
            </a:pPr>
            <a:r>
              <a:rPr lang="en-US" b="1" dirty="0" smtClean="0"/>
              <a:t>Task </a:t>
            </a:r>
            <a:r>
              <a:rPr lang="en-US" b="1" dirty="0"/>
              <a:t>5</a:t>
            </a:r>
            <a:r>
              <a:rPr lang="en-US" b="1" dirty="0" smtClean="0"/>
              <a:t> </a:t>
            </a:r>
            <a:r>
              <a:rPr lang="en-US" b="1" dirty="0"/>
              <a:t>Data Analysis: Multiple regression, Stepwise </a:t>
            </a:r>
            <a:r>
              <a:rPr lang="en-US" b="1" dirty="0" smtClean="0"/>
              <a:t>regression</a:t>
            </a:r>
          </a:p>
          <a:p>
            <a:pPr marL="0" indent="0">
              <a:buNone/>
            </a:pPr>
            <a:r>
              <a:rPr lang="en-US" b="1" dirty="0" smtClean="0"/>
              <a:t>Task </a:t>
            </a:r>
            <a:r>
              <a:rPr lang="en-US" b="1" dirty="0"/>
              <a:t>6</a:t>
            </a:r>
            <a:r>
              <a:rPr lang="en-US" b="1" dirty="0" smtClean="0"/>
              <a:t>: </a:t>
            </a:r>
            <a:r>
              <a:rPr lang="en-US" b="1" dirty="0"/>
              <a:t>Validation tests Cell 32: Validation </a:t>
            </a:r>
            <a:r>
              <a:rPr lang="en-US" b="1" dirty="0" smtClean="0"/>
              <a:t>Cores    Deliverable </a:t>
            </a:r>
            <a:r>
              <a:rPr lang="en-US" b="1" dirty="0"/>
              <a:t>: Validation (one </a:t>
            </a:r>
            <a:r>
              <a:rPr lang="en-US" b="1" dirty="0" smtClean="0"/>
              <a:t>Pager)</a:t>
            </a:r>
          </a:p>
          <a:p>
            <a:pPr marL="0" indent="0">
              <a:buNone/>
            </a:pPr>
            <a:r>
              <a:rPr lang="en-US" b="1" dirty="0" smtClean="0"/>
              <a:t>Task </a:t>
            </a:r>
            <a:r>
              <a:rPr lang="en-US" b="1" dirty="0"/>
              <a:t>7</a:t>
            </a:r>
            <a:r>
              <a:rPr lang="en-US" b="1" dirty="0" smtClean="0"/>
              <a:t>: </a:t>
            </a:r>
            <a:r>
              <a:rPr lang="en-US" b="1" dirty="0"/>
              <a:t>Final Report: Identify Signatures of Various Distress Types and propose calibration of impedance Tube</a:t>
            </a:r>
          </a:p>
          <a:p>
            <a:pPr lvl="1"/>
            <a:endParaRPr lang="en-US" dirty="0" smtClean="0"/>
          </a:p>
          <a:p>
            <a:pPr marL="0" indent="0">
              <a:buNone/>
            </a:pPr>
            <a:endParaRPr lang="en-US" dirty="0" smtClean="0"/>
          </a:p>
          <a:p>
            <a:endParaRPr lang="en-US" dirty="0"/>
          </a:p>
          <a:p>
            <a:endParaRPr lang="en-US" dirty="0"/>
          </a:p>
        </p:txBody>
      </p:sp>
    </p:spTree>
    <p:extLst>
      <p:ext uri="{BB962C8B-B14F-4D97-AF65-F5344CB8AC3E}">
        <p14:creationId xmlns:p14="http://schemas.microsoft.com/office/powerpoint/2010/main" val="26689090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76614"/>
          </a:xfrm>
        </p:spPr>
        <p:txBody>
          <a:bodyPr>
            <a:normAutofit/>
          </a:bodyPr>
          <a:lstStyle/>
          <a:p>
            <a:r>
              <a:rPr lang="en-US" b="1" dirty="0" smtClean="0"/>
              <a:t>Nuggets and Concomitants Asphalt PSC</a:t>
            </a:r>
            <a:endParaRPr lang="en-US" b="1" dirty="0"/>
          </a:p>
        </p:txBody>
      </p:sp>
      <p:sp>
        <p:nvSpPr>
          <p:cNvPr id="3" name="Content Placeholder 2"/>
          <p:cNvSpPr>
            <a:spLocks noGrp="1"/>
          </p:cNvSpPr>
          <p:nvPr>
            <p:ph idx="1"/>
          </p:nvPr>
        </p:nvSpPr>
        <p:spPr>
          <a:xfrm>
            <a:off x="838200" y="776614"/>
            <a:ext cx="10515600" cy="4743760"/>
          </a:xfrm>
        </p:spPr>
        <p:txBody>
          <a:bodyPr>
            <a:normAutofit fontScale="92500" lnSpcReduction="20000"/>
          </a:bodyPr>
          <a:lstStyle/>
          <a:p>
            <a:pPr marL="0" indent="0">
              <a:buNone/>
            </a:pPr>
            <a:r>
              <a:rPr lang="en-US" dirty="0" smtClean="0"/>
              <a:t>Asphalt PSC</a:t>
            </a:r>
          </a:p>
          <a:p>
            <a:r>
              <a:rPr lang="en-US" dirty="0" smtClean="0"/>
              <a:t> Texture Orientation is a significant Property important in Friction </a:t>
            </a:r>
            <a:r>
              <a:rPr lang="en-US" dirty="0" err="1" smtClean="0"/>
              <a:t>nand</a:t>
            </a:r>
            <a:r>
              <a:rPr lang="en-US" dirty="0" smtClean="0"/>
              <a:t> TPIN</a:t>
            </a:r>
          </a:p>
          <a:p>
            <a:r>
              <a:rPr lang="en-US" dirty="0" smtClean="0"/>
              <a:t>UTBWC and Chip seals Improve Friction but Skid resistance degradation rate is a Function of Remaining Skid resistance (Half Life decay Equation)</a:t>
            </a:r>
          </a:p>
          <a:p>
            <a:r>
              <a:rPr lang="en-US" dirty="0" smtClean="0"/>
              <a:t>Texture degradation Rate Appears to coincide with respective damage rate from </a:t>
            </a:r>
            <a:r>
              <a:rPr lang="en-US" dirty="0" err="1" smtClean="0"/>
              <a:t>105K</a:t>
            </a:r>
            <a:r>
              <a:rPr lang="en-US" dirty="0"/>
              <a:t> </a:t>
            </a:r>
            <a:r>
              <a:rPr lang="en-US" dirty="0" smtClean="0"/>
              <a:t>X1 Vs </a:t>
            </a:r>
            <a:r>
              <a:rPr lang="en-US" dirty="0" err="1" smtClean="0"/>
              <a:t>85K</a:t>
            </a:r>
            <a:r>
              <a:rPr lang="en-US" dirty="0" smtClean="0"/>
              <a:t> X 5</a:t>
            </a:r>
          </a:p>
          <a:p>
            <a:r>
              <a:rPr lang="en-US" dirty="0" smtClean="0"/>
              <a:t>Initial IRI is a Predictor of Service Life when Construction and initial  Materials Mishaps are minimized. Otherwise rate of IRI degradation is the de-facto Predictor.</a:t>
            </a:r>
          </a:p>
          <a:p>
            <a:r>
              <a:rPr lang="en-US" dirty="0" smtClean="0"/>
              <a:t>The 4.75 mm asphalt taconite thin Overlay was the quietest asphalt pavement ever measured at MnROAD</a:t>
            </a:r>
          </a:p>
          <a:p>
            <a:r>
              <a:rPr lang="en-US" dirty="0" smtClean="0"/>
              <a:t>UTBWC </a:t>
            </a:r>
            <a:r>
              <a:rPr lang="en-US" dirty="0"/>
              <a:t>and Chip seals Improve Friction but Skid resistance degradation rate is a function of remaining skid resistance (Half Life decay Equation)</a:t>
            </a:r>
          </a:p>
          <a:p>
            <a:endParaRPr lang="en-US" dirty="0" smtClean="0"/>
          </a:p>
          <a:p>
            <a:endParaRPr lang="en-US" dirty="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9410752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15074" y="0"/>
            <a:ext cx="7216818" cy="648129"/>
          </a:xfrm>
        </p:spPr>
        <p:txBody>
          <a:bodyPr>
            <a:normAutofit fontScale="90000"/>
          </a:bodyPr>
          <a:lstStyle/>
          <a:p>
            <a:r>
              <a:rPr lang="en-US" b="1" dirty="0" smtClean="0"/>
              <a:t>Acoustic Impedance Spalled Joint </a:t>
            </a:r>
            <a:endParaRPr lang="en-US" b="1" dirty="0"/>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3948175498"/>
              </p:ext>
            </p:extLst>
          </p:nvPr>
        </p:nvGraphicFramePr>
        <p:xfrm>
          <a:off x="86498" y="1690688"/>
          <a:ext cx="9910118" cy="47842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72079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7552" y="0"/>
            <a:ext cx="12378518" cy="390684"/>
          </a:xfrm>
          <a:prstGeom prst="rect">
            <a:avLst/>
          </a:prstGeom>
        </p:spPr>
        <p:txBody>
          <a:bodyPr wrap="square">
            <a:spAutoFit/>
          </a:bodyPr>
          <a:lstStyle/>
          <a:p>
            <a:pPr>
              <a:lnSpc>
                <a:spcPct val="115000"/>
              </a:lnSpc>
              <a:spcAft>
                <a:spcPts val="1000"/>
              </a:spcAft>
            </a:pPr>
            <a:r>
              <a:rPr lang="en-US" sz="1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b="1" u="sng" dirty="0" smtClean="0">
                <a:effectLst/>
                <a:latin typeface="Times New Roman" panose="02020603050405020304" pitchFamily="18" charset="0"/>
                <a:ea typeface="Calibri" panose="020F0502020204030204" pitchFamily="34" charset="0"/>
                <a:cs typeface="Times New Roman" panose="02020603050405020304" pitchFamily="18" charset="0"/>
              </a:rPr>
              <a:t>LINKS TO PUBLISHED REPORTS FROM STUDY  TPF 5-(134)</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273753444"/>
              </p:ext>
            </p:extLst>
          </p:nvPr>
        </p:nvGraphicFramePr>
        <p:xfrm>
          <a:off x="112734" y="350729"/>
          <a:ext cx="12079266" cy="7096740"/>
        </p:xfrm>
        <a:graphic>
          <a:graphicData uri="http://schemas.openxmlformats.org/drawingml/2006/table">
            <a:tbl>
              <a:tblPr firstRow="1" bandRow="1">
                <a:tableStyleId>{616DA210-FB5B-4158-B5E0-FEB733F419BA}</a:tableStyleId>
              </a:tblPr>
              <a:tblGrid>
                <a:gridCol w="5799890"/>
                <a:gridCol w="208280"/>
                <a:gridCol w="4238121"/>
                <a:gridCol w="1832975"/>
              </a:tblGrid>
              <a:tr h="653230">
                <a:tc>
                  <a:txBody>
                    <a:bodyPr/>
                    <a:lstStyle/>
                    <a:p>
                      <a:r>
                        <a:rPr lang="en-US" dirty="0" smtClean="0"/>
                        <a:t>                                 Title</a:t>
                      </a:r>
                      <a:endParaRPr lang="en-US" dirty="0"/>
                    </a:p>
                  </a:txBody>
                  <a:tcPr/>
                </a:tc>
                <a:tc rowSpan="8">
                  <a:txBody>
                    <a:bodyPr/>
                    <a:lstStyle/>
                    <a:p>
                      <a:endParaRPr lang="en-US" sz="1400" dirty="0">
                        <a:solidFill>
                          <a:srgbClr val="C00000"/>
                        </a:solidFill>
                      </a:endParaRPr>
                    </a:p>
                  </a:txBody>
                  <a:tcPr/>
                </a:tc>
                <a:tc>
                  <a:txBody>
                    <a:bodyPr/>
                    <a:lstStyle/>
                    <a:p>
                      <a:r>
                        <a:rPr lang="en-US" dirty="0" smtClean="0"/>
                        <a:t>Research Report / Selected Publication</a:t>
                      </a:r>
                      <a:endParaRPr lang="en-US" dirty="0"/>
                    </a:p>
                  </a:txBody>
                  <a:tcPr/>
                </a:tc>
                <a:tc>
                  <a:txBody>
                    <a:bodyPr/>
                    <a:lstStyle/>
                    <a:p>
                      <a:r>
                        <a:rPr lang="en-US" dirty="0" smtClean="0"/>
                        <a:t>Implementation</a:t>
                      </a:r>
                      <a:endParaRPr lang="en-US" dirty="0"/>
                    </a:p>
                  </a:txBody>
                  <a:tcPr/>
                </a:tc>
              </a:tr>
              <a:tr h="1201044">
                <a:tc>
                  <a:txBody>
                    <a:bodyPr/>
                    <a:lstStyle/>
                    <a:p>
                      <a:r>
                        <a:rPr lang="en-US" dirty="0" smtClean="0"/>
                        <a:t>Development of Quiet Grind Configuration TPF 5-134</a:t>
                      </a:r>
                      <a:endParaRPr lang="en-US" dirty="0"/>
                    </a:p>
                  </a:txBody>
                  <a:tcPr/>
                </a:tc>
                <a:tc vMerge="1">
                  <a:txBody>
                    <a:bodyPr/>
                    <a:lstStyle/>
                    <a:p>
                      <a:endParaRPr lang="en-US"/>
                    </a:p>
                  </a:txBody>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400" b="0" i="0" u="sng" strike="noStrike" kern="1200" cap="none" spc="0" normalizeH="0" baseline="0" noProof="0" dirty="0" smtClean="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2"/>
                        </a:rPr>
                        <a:t>http://www.lrrb.org/media/reports/201105.pdf</a:t>
                      </a:r>
                      <a:endParaRPr kumimoji="0" lang="en-US" sz="1400" b="0" i="0" u="sng" strike="noStrike" kern="1200" cap="none" spc="0" normalizeH="0" baseline="0" noProof="0" dirty="0" smtClean="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400" u="sng" dirty="0"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http://www.lrrb.org/media/reports/201318.pdf</a:t>
                      </a:r>
                      <a:r>
                        <a:rPr lang="en-US" sz="14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400" u="sng" dirty="0"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http://www.lrrb.org/media/reports/</a:t>
                      </a:r>
                      <a:r>
                        <a:rPr lang="en-US" sz="1400" u="sng" dirty="0" err="1"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4"/>
                        </a:rPr>
                        <a:t>201429.pdf</a:t>
                      </a:r>
                      <a:endParaRPr kumimoji="0" lang="en-US"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r>
                        <a:rPr lang="en-US" dirty="0" smtClean="0"/>
                        <a:t> Yes</a:t>
                      </a:r>
                      <a:endParaRPr lang="en-US" dirty="0"/>
                    </a:p>
                  </a:txBody>
                  <a:tcPr/>
                </a:tc>
              </a:tr>
              <a:tr h="750879">
                <a:tc>
                  <a:txBody>
                    <a:bodyPr/>
                    <a:lstStyle/>
                    <a:p>
                      <a:r>
                        <a:rPr lang="en-US" dirty="0" smtClean="0"/>
                        <a:t>PSC Rigid pavement New Construction MPR 6(021)</a:t>
                      </a:r>
                      <a:endParaRPr lang="en-US" dirty="0"/>
                    </a:p>
                  </a:txBody>
                  <a:tcPr/>
                </a:tc>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Times New Roman" panose="02020603050405020304" pitchFamily="18" charset="0"/>
                          <a:ea typeface="Calibri" panose="020F0502020204030204" pitchFamily="34" charset="0"/>
                          <a:cs typeface="Times New Roman" panose="02020603050405020304" pitchFamily="18" charset="0"/>
                          <a:hlinkClick r:id="rId5"/>
                        </a:rPr>
                        <a:t>https://www.lrrb.org/pdf/</a:t>
                      </a:r>
                      <a:r>
                        <a:rPr lang="en-US" sz="1400" dirty="0" err="1" smtClean="0">
                          <a:latin typeface="Times New Roman" panose="02020603050405020304" pitchFamily="18" charset="0"/>
                          <a:ea typeface="Calibri" panose="020F0502020204030204" pitchFamily="34" charset="0"/>
                          <a:cs typeface="Times New Roman" panose="02020603050405020304" pitchFamily="18" charset="0"/>
                          <a:hlinkClick r:id="rId5"/>
                        </a:rPr>
                        <a:t>201539.pdf</a:t>
                      </a:r>
                      <a:endParaRPr lang="en-US" sz="1400" dirty="0" smtClean="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u="sng" dirty="0"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6"/>
                        </a:rPr>
                        <a:t>http://www.lrrb.org/media/reports/201040.pdf</a:t>
                      </a:r>
                      <a:r>
                        <a:rPr lang="en-US" sz="14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u="sng" dirty="0"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7"/>
                        </a:rPr>
                        <a:t>http://www.lrrb.org/media/reports/201316.pdf</a:t>
                      </a:r>
                      <a:r>
                        <a:rPr lang="en-US" sz="14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dirty="0"/>
                    </a:p>
                  </a:txBody>
                  <a:tcPr/>
                </a:tc>
                <a:tc>
                  <a:txBody>
                    <a:bodyPr/>
                    <a:lstStyle/>
                    <a:p>
                      <a:r>
                        <a:rPr lang="en-US" dirty="0" smtClean="0"/>
                        <a:t>In</a:t>
                      </a:r>
                    </a:p>
                    <a:p>
                      <a:r>
                        <a:rPr lang="en-US" dirty="0" smtClean="0"/>
                        <a:t>Progress</a:t>
                      </a:r>
                      <a:endParaRPr lang="en-US" dirty="0"/>
                    </a:p>
                  </a:txBody>
                  <a:tcPr/>
                </a:tc>
              </a:tr>
              <a:tr h="557997">
                <a:tc>
                  <a:txBody>
                    <a:bodyPr/>
                    <a:lstStyle/>
                    <a:p>
                      <a:r>
                        <a:rPr lang="en-US" dirty="0" smtClean="0"/>
                        <a:t>PSC Flexible MnROAD Studies</a:t>
                      </a:r>
                      <a:endParaRPr lang="en-US" dirty="0"/>
                    </a:p>
                  </a:txBody>
                  <a:tcPr/>
                </a:tc>
                <a:tc vMerge="1">
                  <a:txBody>
                    <a:bodyPr/>
                    <a:lstStyle/>
                    <a:p>
                      <a:endParaRPr lang="en-US"/>
                    </a:p>
                  </a:txBody>
                  <a:tcPr/>
                </a:tc>
                <a:tc>
                  <a:txBody>
                    <a:bodyPr/>
                    <a:lstStyle/>
                    <a:p>
                      <a:r>
                        <a:rPr lang="en-US" sz="1400" dirty="0" smtClean="0">
                          <a:hlinkClick r:id="rId8"/>
                        </a:rPr>
                        <a:t>http://www.lrrb.org/media/reports/201428.pdf</a:t>
                      </a:r>
                      <a:r>
                        <a:rPr lang="en-US" sz="1400" dirty="0" smtClean="0"/>
                        <a:t> </a:t>
                      </a:r>
                    </a:p>
                    <a:p>
                      <a:r>
                        <a:rPr lang="en-US" sz="1400" dirty="0" smtClean="0">
                          <a:hlinkClick r:id="rId8"/>
                        </a:rPr>
                        <a:t>http://www.lrrb.org/media/reports/201428.pdf</a:t>
                      </a:r>
                      <a:r>
                        <a:rPr lang="en-US" sz="1400" dirty="0" smtClean="0"/>
                        <a:t> </a:t>
                      </a:r>
                      <a:endParaRPr lang="en-US" sz="1400" dirty="0"/>
                    </a:p>
                  </a:txBody>
                  <a:tcPr/>
                </a:tc>
                <a:tc>
                  <a:txBody>
                    <a:bodyPr/>
                    <a:lstStyle/>
                    <a:p>
                      <a:r>
                        <a:rPr lang="en-US" dirty="0" smtClean="0"/>
                        <a:t>Yes</a:t>
                      </a:r>
                      <a:endParaRPr lang="en-US" dirty="0"/>
                    </a:p>
                  </a:txBody>
                  <a:tcPr/>
                </a:tc>
              </a:tr>
              <a:tr h="381716">
                <a:tc>
                  <a:txBody>
                    <a:bodyPr/>
                    <a:lstStyle/>
                    <a:p>
                      <a:r>
                        <a:rPr lang="en-US" dirty="0" smtClean="0"/>
                        <a:t>Invention</a:t>
                      </a:r>
                      <a:r>
                        <a:rPr lang="en-US" baseline="0" dirty="0" smtClean="0"/>
                        <a:t> of Aggregate Avoidance Method </a:t>
                      </a:r>
                      <a:endParaRPr lang="en-US" dirty="0"/>
                    </a:p>
                  </a:txBody>
                  <a:tcPr/>
                </a:tc>
                <a:tc vMerge="1">
                  <a:txBody>
                    <a:bodyPr/>
                    <a:lstStyle/>
                    <a:p>
                      <a:endParaRPr lang="en-US"/>
                    </a:p>
                  </a:txBody>
                  <a:tcPr/>
                </a:tc>
                <a:tc>
                  <a:txBody>
                    <a:bodyPr/>
                    <a:lstStyle/>
                    <a:p>
                      <a:r>
                        <a:rPr lang="en-US" sz="1400" dirty="0" smtClean="0"/>
                        <a:t>http://trrjournalonline.trb.org/doi/pdf/10.3141/2441-08</a:t>
                      </a:r>
                      <a:endParaRPr lang="en-US" sz="1400" dirty="0"/>
                    </a:p>
                  </a:txBody>
                  <a:tcPr/>
                </a:tc>
                <a:tc>
                  <a:txBody>
                    <a:bodyPr/>
                    <a:lstStyle/>
                    <a:p>
                      <a:r>
                        <a:rPr lang="en-US" dirty="0" smtClean="0"/>
                        <a:t>HMA Validated</a:t>
                      </a:r>
                      <a:endParaRPr lang="en-US" dirty="0"/>
                    </a:p>
                  </a:txBody>
                  <a:tcPr/>
                </a:tc>
              </a:tr>
              <a:tr h="513567">
                <a:tc>
                  <a:txBody>
                    <a:bodyPr/>
                    <a:lstStyle/>
                    <a:p>
                      <a:r>
                        <a:rPr lang="en-US" dirty="0" smtClean="0"/>
                        <a:t>Warp and Curl</a:t>
                      </a:r>
                      <a:r>
                        <a:rPr lang="en-US" baseline="0" dirty="0" smtClean="0"/>
                        <a:t> and Effects on Pavement Performance</a:t>
                      </a:r>
                      <a:endParaRPr lang="en-US" dirty="0"/>
                    </a:p>
                  </a:txBody>
                  <a:tcPr/>
                </a:tc>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sng" kern="1200" dirty="0" smtClean="0">
                          <a:solidFill>
                            <a:schemeClr val="tx1"/>
                          </a:solidFill>
                          <a:effectLst/>
                          <a:latin typeface="+mn-lt"/>
                          <a:ea typeface="+mn-ea"/>
                          <a:cs typeface="+mn-cs"/>
                          <a:hlinkClick r:id="rId9"/>
                        </a:rPr>
                        <a:t>https://conservancy.umn.edu/handle/11299/132203</a:t>
                      </a:r>
                      <a:endParaRPr lang="en-US" sz="1400" u="sng"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hlinkClick r:id="rId10"/>
                        </a:rPr>
                        <a:t>http://www.lrrb.org/media/reports/</a:t>
                      </a:r>
                      <a:r>
                        <a:rPr lang="en-US" sz="1400" dirty="0" err="1" smtClean="0">
                          <a:hlinkClick r:id="rId10"/>
                        </a:rPr>
                        <a:t>201116.pdf</a:t>
                      </a:r>
                      <a:r>
                        <a:rPr lang="en-US" sz="1400" dirty="0" smtClean="0"/>
                        <a:t> </a:t>
                      </a:r>
                      <a:endParaRPr lang="en-US" sz="1400" dirty="0"/>
                    </a:p>
                  </a:txBody>
                  <a:tcPr/>
                </a:tc>
                <a:tc>
                  <a:txBody>
                    <a:bodyPr/>
                    <a:lstStyle/>
                    <a:p>
                      <a:r>
                        <a:rPr lang="en-US" dirty="0" smtClean="0"/>
                        <a:t>In</a:t>
                      </a:r>
                      <a:r>
                        <a:rPr lang="en-US" baseline="0" dirty="0" smtClean="0"/>
                        <a:t> Progress</a:t>
                      </a:r>
                      <a:endParaRPr lang="en-US" dirty="0"/>
                    </a:p>
                  </a:txBody>
                  <a:tcPr/>
                </a:tc>
              </a:tr>
              <a:tr h="458870">
                <a:tc>
                  <a:txBody>
                    <a:bodyPr/>
                    <a:lstStyle/>
                    <a:p>
                      <a:r>
                        <a:rPr lang="en-US" dirty="0" smtClean="0"/>
                        <a:t>Pervious Concrete For Low Volume Roads</a:t>
                      </a:r>
                      <a:endParaRPr lang="en-US" dirty="0"/>
                    </a:p>
                  </a:txBody>
                  <a:tcPr/>
                </a:tc>
                <a:tc vMerge="1">
                  <a:txBody>
                    <a:bodyPr/>
                    <a:lstStyle/>
                    <a:p>
                      <a:endParaRPr lang="en-US"/>
                    </a:p>
                  </a:txBody>
                  <a:tcPr/>
                </a:tc>
                <a:tc>
                  <a:txBody>
                    <a:bodyPr/>
                    <a:lstStyle/>
                    <a:p>
                      <a:r>
                        <a:rPr lang="en-US" sz="1400" dirty="0" smtClean="0"/>
                        <a:t>http://www.lrrb.org/media/reports/201123.pdf</a:t>
                      </a:r>
                      <a:endParaRPr lang="en-US" sz="1400" dirty="0"/>
                    </a:p>
                  </a:txBody>
                  <a:tcPr/>
                </a:tc>
                <a:tc>
                  <a:txBody>
                    <a:bodyPr/>
                    <a:lstStyle/>
                    <a:p>
                      <a:r>
                        <a:rPr lang="en-US" dirty="0" smtClean="0"/>
                        <a:t>Yes</a:t>
                      </a:r>
                      <a:endParaRPr lang="en-US" dirty="0"/>
                    </a:p>
                  </a:txBody>
                  <a:tcPr/>
                </a:tc>
              </a:tr>
              <a:tr h="23738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rgbClr val="C00000"/>
                          </a:solidFill>
                          <a:effectLst/>
                          <a:latin typeface="+mn-lt"/>
                          <a:ea typeface="+mn-ea"/>
                          <a:cs typeface="+mn-cs"/>
                        </a:rPr>
                        <a:t>   Izevbekhai, Bernard Igbafen, and Lev Khazanovich. "Acoustic enhancement of concrete pavement surface through diamond grinding." </a:t>
                      </a:r>
                      <a:r>
                        <a:rPr lang="en-US" sz="1400" i="1" kern="1200" dirty="0" smtClean="0">
                          <a:solidFill>
                            <a:srgbClr val="C00000"/>
                          </a:solidFill>
                          <a:effectLst/>
                          <a:latin typeface="+mn-lt"/>
                          <a:ea typeface="+mn-ea"/>
                          <a:cs typeface="+mn-cs"/>
                        </a:rPr>
                        <a:t>International Journal of Pavement Engineering</a:t>
                      </a:r>
                      <a:r>
                        <a:rPr lang="en-US" sz="1400" kern="1200" dirty="0" smtClean="0">
                          <a:solidFill>
                            <a:srgbClr val="C00000"/>
                          </a:solidFill>
                          <a:effectLst/>
                          <a:latin typeface="+mn-lt"/>
                          <a:ea typeface="+mn-ea"/>
                          <a:cs typeface="+mn-cs"/>
                        </a:rPr>
                        <a:t> 14.6 (2013): 579-589.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2"/>
                          </a:solidFill>
                          <a:effectLst/>
                          <a:latin typeface="+mn-lt"/>
                          <a:ea typeface="+mn-ea"/>
                          <a:cs typeface="+mn-cs"/>
                        </a:rPr>
                        <a:t>   Izevbekhai, Bernard Igbafen, and Vaughan R. Voller. "Development and validation of a tenable process for quantifying texture spikiness for pavement noise prediction." International Journal of Pavement Engineering 14.2 (2013): 190-205.</a:t>
                      </a:r>
                    </a:p>
                    <a:p>
                      <a:r>
                        <a:rPr lang="en-US" sz="1400" dirty="0" smtClean="0">
                          <a:solidFill>
                            <a:schemeClr val="tx2"/>
                          </a:solidFill>
                        </a:rPr>
                        <a:t>  Izevbekhai, Bernard Igbafen, Jed Ohiremen Tamunodienye Ig-Izevbekhai, and Manshean Wong. "Roughness Index Measured with Triple-Point and Line Lasers in Textured and </a:t>
                      </a:r>
                      <a:r>
                        <a:rPr lang="en-US" sz="1400" dirty="0" err="1" smtClean="0">
                          <a:solidFill>
                            <a:schemeClr val="tx2"/>
                          </a:solidFill>
                        </a:rPr>
                        <a:t>Nontextured</a:t>
                      </a:r>
                      <a:r>
                        <a:rPr lang="en-US" sz="1400" dirty="0" smtClean="0">
                          <a:solidFill>
                            <a:schemeClr val="tx2"/>
                          </a:solidFill>
                        </a:rPr>
                        <a:t> Strips." Transportation Research Record: Journal of the Transportation Research Board 2523 (2015): 125-132.</a:t>
                      </a:r>
                      <a:endParaRPr lang="en-US" sz="1400" dirty="0">
                        <a:solidFill>
                          <a:schemeClr val="tx2"/>
                        </a:solidFill>
                      </a:endParaRPr>
                    </a:p>
                  </a:txBody>
                  <a:tcPr/>
                </a:tc>
                <a:tc vMerge="1">
                  <a:txBody>
                    <a:bodyPr/>
                    <a:lstStyle/>
                    <a:p>
                      <a:endParaRPr 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rgbClr val="C00000"/>
                          </a:solidFill>
                          <a:effectLst/>
                          <a:latin typeface="+mn-lt"/>
                          <a:ea typeface="+mn-ea"/>
                          <a:cs typeface="+mn-cs"/>
                        </a:rPr>
                        <a:t>   Izevbekhai, Bernard Igbafen, and Lev Khazanovich. </a:t>
                      </a:r>
                      <a:r>
                        <a:rPr lang="en-US" sz="1400" i="1" kern="1200" dirty="0" smtClean="0">
                          <a:solidFill>
                            <a:srgbClr val="C00000"/>
                          </a:solidFill>
                          <a:effectLst/>
                          <a:latin typeface="+mn-lt"/>
                          <a:ea typeface="+mn-ea"/>
                          <a:cs typeface="+mn-cs"/>
                        </a:rPr>
                        <a:t>DEPLOYMENT OF THE NEXT GENERATION CONCRETE SURFACE IN MINNESOTA</a:t>
                      </a:r>
                      <a:r>
                        <a:rPr lang="en-US" sz="1400" kern="1200" dirty="0" smtClean="0">
                          <a:solidFill>
                            <a:srgbClr val="C00000"/>
                          </a:solidFill>
                          <a:effectLst/>
                          <a:latin typeface="+mn-lt"/>
                          <a:ea typeface="+mn-ea"/>
                          <a:cs typeface="+mn-cs"/>
                        </a:rPr>
                        <a:t>. No. 17-02540. 2017.</a:t>
                      </a:r>
                    </a:p>
                    <a:p>
                      <a:r>
                        <a:rPr lang="en-US" sz="1400" baseline="0" dirty="0" smtClean="0">
                          <a:solidFill>
                            <a:srgbClr val="C00000"/>
                          </a:solidFill>
                        </a:rPr>
                        <a:t>        </a:t>
                      </a:r>
                      <a:r>
                        <a:rPr lang="en-US" sz="1400" dirty="0" smtClean="0">
                          <a:solidFill>
                            <a:schemeClr val="tx2"/>
                          </a:solidFill>
                        </a:rPr>
                        <a:t>Liu, Qingfan, et al. "Comparison of Pavement Texture Measurements from a     Three-Dimensional Profiler and a Circular Track Meter at MnROAD Test Facilities." Transportation Research Record: Journal of the Transportation Research Board 2591 (2016): 121-129. </a:t>
                      </a:r>
                    </a:p>
                    <a:p>
                      <a:r>
                        <a:rPr lang="en-US" sz="1400" dirty="0" smtClean="0">
                          <a:solidFill>
                            <a:srgbClr val="C00000"/>
                          </a:solidFill>
                        </a:rPr>
                        <a:t>    Izevbekhai, Bernard, and Alexandra Akkari. "Performance of Exposed Aggregate Surface of Composite Pavements at MnROAD." Pavement Performance: Current Trends, Advances, and Challenges. ASTM International, 2012.                            </a:t>
                      </a:r>
                    </a:p>
                    <a:p>
                      <a:r>
                        <a:rPr lang="en-US" sz="1400" dirty="0" smtClean="0">
                          <a:solidFill>
                            <a:srgbClr val="C00000"/>
                          </a:solidFill>
                        </a:rPr>
                        <a:t>      izevbekhai B.I. Khazanovich</a:t>
                      </a:r>
                      <a:r>
                        <a:rPr lang="en-US" sz="1400" baseline="0" dirty="0" smtClean="0">
                          <a:solidFill>
                            <a:srgbClr val="C00000"/>
                          </a:solidFill>
                        </a:rPr>
                        <a:t> L, Voller V.R. Deployment of NGCS. Transportation Research Board  Compendium 2017. NASEM</a:t>
                      </a:r>
                      <a:endParaRPr lang="en-US" sz="1400" dirty="0">
                        <a:solidFill>
                          <a:srgbClr val="C00000"/>
                        </a:solidFill>
                      </a:endParaRPr>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3850357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1209638" cy="623416"/>
          </a:xfrm>
        </p:spPr>
        <p:txBody>
          <a:bodyPr>
            <a:normAutofit fontScale="90000"/>
          </a:bodyPr>
          <a:lstStyle/>
          <a:p>
            <a:r>
              <a:rPr lang="en-US" b="1" dirty="0" smtClean="0"/>
              <a:t> Impedance Tube Response For Multiple Degradation</a:t>
            </a:r>
            <a:endParaRPr lang="en-US" b="1" dirty="0"/>
          </a:p>
        </p:txBody>
      </p:sp>
      <p:graphicFrame>
        <p:nvGraphicFramePr>
          <p:cNvPr id="4" name="Content Placeholder 8"/>
          <p:cNvGraphicFramePr>
            <a:graphicFrameLocks noGrp="1"/>
          </p:cNvGraphicFramePr>
          <p:nvPr>
            <p:ph idx="1"/>
            <p:extLst>
              <p:ext uri="{D42A27DB-BD31-4B8C-83A1-F6EECF244321}">
                <p14:modId xmlns:p14="http://schemas.microsoft.com/office/powerpoint/2010/main" val="1163561629"/>
              </p:ext>
            </p:extLst>
          </p:nvPr>
        </p:nvGraphicFramePr>
        <p:xfrm>
          <a:off x="838200" y="623416"/>
          <a:ext cx="10515600" cy="6234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24227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1704" y="0"/>
            <a:ext cx="10515600" cy="499171"/>
          </a:xfrm>
        </p:spPr>
        <p:txBody>
          <a:bodyPr>
            <a:normAutofit fontScale="90000"/>
          </a:bodyPr>
          <a:lstStyle/>
          <a:p>
            <a:r>
              <a:rPr lang="en-US" b="1" dirty="0" smtClean="0"/>
              <a:t>Closing Nuggets</a:t>
            </a:r>
            <a:endParaRPr lang="en-US" b="1" dirty="0"/>
          </a:p>
        </p:txBody>
      </p:sp>
      <p:sp>
        <p:nvSpPr>
          <p:cNvPr id="5" name="Rectangle 4"/>
          <p:cNvSpPr/>
          <p:nvPr/>
        </p:nvSpPr>
        <p:spPr>
          <a:xfrm>
            <a:off x="206062" y="499171"/>
            <a:ext cx="11985938" cy="6124754"/>
          </a:xfrm>
          <a:prstGeom prst="rect">
            <a:avLst/>
          </a:prstGeom>
        </p:spPr>
        <p:txBody>
          <a:bodyPr wrap="square">
            <a:spAutoFit/>
          </a:bodyPr>
          <a:lstStyle/>
          <a:p>
            <a:pPr marL="342900" indent="-342900">
              <a:buFont typeface="Arial" panose="020B0604020202020204" pitchFamily="34" charset="0"/>
              <a:buChar char="•"/>
            </a:pPr>
            <a:r>
              <a:rPr lang="en-US" sz="2800" b="1" u="sng" dirty="0" smtClean="0">
                <a:solidFill>
                  <a:srgbClr val="1D1B11"/>
                </a:solidFill>
                <a:effectLst/>
                <a:latin typeface="Times New Roman" panose="02020603050405020304" pitchFamily="18" charset="0"/>
                <a:ea typeface="Times New Roman" panose="02020603050405020304" pitchFamily="18" charset="0"/>
              </a:rPr>
              <a:t>Development </a:t>
            </a:r>
            <a:r>
              <a:rPr lang="en-US" sz="2800" b="1" u="sng" dirty="0">
                <a:solidFill>
                  <a:srgbClr val="1D1B11"/>
                </a:solidFill>
                <a:effectLst/>
                <a:latin typeface="Times New Roman" panose="02020603050405020304" pitchFamily="18" charset="0"/>
                <a:ea typeface="Times New Roman" panose="02020603050405020304" pitchFamily="18" charset="0"/>
              </a:rPr>
              <a:t>and Validation of a Sound Absorption Measurement </a:t>
            </a:r>
            <a:r>
              <a:rPr lang="en-US" sz="2800" b="1" u="sng" dirty="0" smtClean="0">
                <a:solidFill>
                  <a:srgbClr val="1D1B11"/>
                </a:solidFill>
                <a:effectLst/>
                <a:latin typeface="Times New Roman" panose="02020603050405020304" pitchFamily="18" charset="0"/>
                <a:ea typeface="Times New Roman" panose="02020603050405020304" pitchFamily="18" charset="0"/>
              </a:rPr>
              <a:t>Process: </a:t>
            </a:r>
            <a:r>
              <a:rPr lang="en-US" sz="2800" dirty="0" smtClean="0">
                <a:solidFill>
                  <a:srgbClr val="1D1B11"/>
                </a:solidFill>
                <a:effectLst/>
                <a:latin typeface="Times New Roman" panose="02020603050405020304" pitchFamily="18" charset="0"/>
                <a:ea typeface="Times New Roman" panose="02020603050405020304" pitchFamily="18" charset="0"/>
              </a:rPr>
              <a:t>Testing </a:t>
            </a:r>
            <a:r>
              <a:rPr lang="en-US" sz="2800" dirty="0">
                <a:solidFill>
                  <a:srgbClr val="1D1B11"/>
                </a:solidFill>
                <a:effectLst/>
                <a:latin typeface="Times New Roman" panose="02020603050405020304" pitchFamily="18" charset="0"/>
                <a:ea typeface="Times New Roman" panose="02020603050405020304" pitchFamily="18" charset="0"/>
              </a:rPr>
              <a:t>revealed insignificant variation in sound absorption coefficient in non-pervious concrete and significant variation in pervious concrete pavements. It validated the hypothesis that pavement quietness relates more to how the textures facilitate air compression relief and minimize tire-tread- block impact in pavement interaction.</a:t>
            </a:r>
            <a:endParaRPr lang="en-US" sz="2800" dirty="0">
              <a:effectLst/>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en-US" sz="2800" b="1" u="sng" dirty="0">
                <a:solidFill>
                  <a:srgbClr val="1D1B11"/>
                </a:solidFill>
                <a:effectLst/>
                <a:latin typeface="Times New Roman" panose="02020603050405020304" pitchFamily="18" charset="0"/>
                <a:ea typeface="Times New Roman" panose="02020603050405020304" pitchFamily="18" charset="0"/>
              </a:rPr>
              <a:t>Time Series </a:t>
            </a:r>
            <a:r>
              <a:rPr lang="en-US" sz="2800" b="1" u="sng" dirty="0" smtClean="0">
                <a:solidFill>
                  <a:srgbClr val="1D1B11"/>
                </a:solidFill>
                <a:effectLst/>
                <a:latin typeface="Times New Roman" panose="02020603050405020304" pitchFamily="18" charset="0"/>
                <a:ea typeface="Times New Roman" panose="02020603050405020304" pitchFamily="18" charset="0"/>
              </a:rPr>
              <a:t>(ARIMA) </a:t>
            </a:r>
            <a:r>
              <a:rPr lang="en-US" sz="2800" b="1" u="sng" dirty="0">
                <a:solidFill>
                  <a:srgbClr val="1D1B11"/>
                </a:solidFill>
                <a:effectLst/>
                <a:latin typeface="Times New Roman" panose="02020603050405020304" pitchFamily="18" charset="0"/>
                <a:ea typeface="Times New Roman" panose="02020603050405020304" pitchFamily="18" charset="0"/>
              </a:rPr>
              <a:t>and Statistical </a:t>
            </a:r>
            <a:r>
              <a:rPr lang="en-US" sz="2800" b="1" u="sng" dirty="0" smtClean="0">
                <a:solidFill>
                  <a:srgbClr val="1D1B11"/>
                </a:solidFill>
                <a:effectLst/>
                <a:latin typeface="Times New Roman" panose="02020603050405020304" pitchFamily="18" charset="0"/>
                <a:ea typeface="Times New Roman" panose="02020603050405020304" pitchFamily="18" charset="0"/>
              </a:rPr>
              <a:t>Representation:</a:t>
            </a:r>
            <a:r>
              <a:rPr lang="en-US" sz="2800" dirty="0" smtClean="0">
                <a:solidFill>
                  <a:srgbClr val="1D1B11"/>
                </a:solidFill>
                <a:effectLst/>
                <a:latin typeface="Times New Roman" panose="02020603050405020304" pitchFamily="18" charset="0"/>
                <a:ea typeface="Times New Roman" panose="02020603050405020304" pitchFamily="18" charset="0"/>
              </a:rPr>
              <a:t> For </a:t>
            </a:r>
            <a:r>
              <a:rPr lang="en-US" sz="2800" dirty="0">
                <a:solidFill>
                  <a:srgbClr val="1D1B11"/>
                </a:solidFill>
                <a:effectLst/>
                <a:latin typeface="Times New Roman" panose="02020603050405020304" pitchFamily="18" charset="0"/>
                <a:ea typeface="Times New Roman" panose="02020603050405020304" pitchFamily="18" charset="0"/>
              </a:rPr>
              <a:t>example in a transverse tined cell (cell 36) the OBSI time series was of the form:</a:t>
            </a:r>
            <a:r>
              <a:rPr lang="en-US" sz="2800" b="1" dirty="0">
                <a:solidFill>
                  <a:srgbClr val="1D1B11"/>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r>
              <a:rPr lang="en-US" sz="2800" b="1" dirty="0" smtClean="0">
                <a:solidFill>
                  <a:srgbClr val="1D1B11"/>
                </a:solidFill>
                <a:effectLst/>
                <a:latin typeface="Times New Roman" panose="02020603050405020304" pitchFamily="18" charset="0"/>
                <a:ea typeface="Times New Roman" panose="02020603050405020304" pitchFamily="18" charset="0"/>
              </a:rPr>
              <a:t>     Y</a:t>
            </a:r>
            <a:r>
              <a:rPr lang="en-US" sz="2800" b="1" baseline="-25000" dirty="0" smtClean="0">
                <a:solidFill>
                  <a:srgbClr val="1D1B11"/>
                </a:solidFill>
                <a:effectLst/>
                <a:latin typeface="Times New Roman" panose="02020603050405020304" pitchFamily="18" charset="0"/>
                <a:ea typeface="Times New Roman" panose="02020603050405020304" pitchFamily="18" charset="0"/>
              </a:rPr>
              <a:t> </a:t>
            </a:r>
            <a:r>
              <a:rPr lang="en-US" sz="2800" b="1" baseline="-25000" dirty="0">
                <a:solidFill>
                  <a:srgbClr val="1D1B11"/>
                </a:solidFill>
                <a:effectLst/>
                <a:latin typeface="Times New Roman" panose="02020603050405020304" pitchFamily="18" charset="0"/>
                <a:ea typeface="Times New Roman" panose="02020603050405020304" pitchFamily="18" charset="0"/>
              </a:rPr>
              <a:t>(t)</a:t>
            </a:r>
            <a:r>
              <a:rPr lang="en-US" sz="2800" b="1" dirty="0">
                <a:solidFill>
                  <a:srgbClr val="1D1B11"/>
                </a:solidFill>
                <a:effectLst/>
                <a:latin typeface="Times New Roman" panose="02020603050405020304" pitchFamily="18" charset="0"/>
                <a:ea typeface="Times New Roman" panose="02020603050405020304" pitchFamily="18" charset="0"/>
              </a:rPr>
              <a:t> = </a:t>
            </a:r>
            <a:r>
              <a:rPr lang="el-GR" sz="2800" b="1" dirty="0">
                <a:solidFill>
                  <a:srgbClr val="1D1B11"/>
                </a:solidFill>
                <a:effectLst/>
                <a:latin typeface="Times New Roman" panose="02020603050405020304" pitchFamily="18" charset="0"/>
                <a:ea typeface="Times New Roman" panose="02020603050405020304" pitchFamily="18" charset="0"/>
              </a:rPr>
              <a:t>μ</a:t>
            </a:r>
            <a:r>
              <a:rPr lang="en-US" sz="2800" b="1" dirty="0">
                <a:solidFill>
                  <a:srgbClr val="1D1B11"/>
                </a:solidFill>
                <a:effectLst/>
                <a:latin typeface="Times New Roman" panose="02020603050405020304" pitchFamily="18" charset="0"/>
                <a:ea typeface="Times New Roman" panose="02020603050405020304" pitchFamily="18" charset="0"/>
              </a:rPr>
              <a:t> + </a:t>
            </a:r>
            <a:r>
              <a:rPr lang="en-US" sz="2800" b="1" dirty="0" err="1">
                <a:solidFill>
                  <a:srgbClr val="1D1B11"/>
                </a:solidFill>
                <a:effectLst/>
                <a:latin typeface="Times New Roman" panose="02020603050405020304" pitchFamily="18" charset="0"/>
                <a:ea typeface="Times New Roman" panose="02020603050405020304" pitchFamily="18" charset="0"/>
              </a:rPr>
              <a:t>Y</a:t>
            </a:r>
            <a:r>
              <a:rPr lang="en-US" sz="2800" b="1" baseline="-25000" dirty="0" err="1">
                <a:solidFill>
                  <a:srgbClr val="1D1B11"/>
                </a:solidFill>
                <a:effectLst/>
                <a:latin typeface="Times New Roman" panose="02020603050405020304" pitchFamily="18" charset="0"/>
                <a:ea typeface="Times New Roman" panose="02020603050405020304" pitchFamily="18" charset="0"/>
              </a:rPr>
              <a:t>t</a:t>
            </a:r>
            <a:r>
              <a:rPr lang="en-US" sz="2800" b="1" baseline="-25000" dirty="0">
                <a:solidFill>
                  <a:srgbClr val="1D1B11"/>
                </a:solidFill>
                <a:effectLst/>
                <a:latin typeface="Times New Roman" panose="02020603050405020304" pitchFamily="18" charset="0"/>
                <a:ea typeface="Times New Roman" panose="02020603050405020304" pitchFamily="18" charset="0"/>
              </a:rPr>
              <a:t>-1</a:t>
            </a:r>
            <a:r>
              <a:rPr lang="en-US" sz="2800" b="1" dirty="0">
                <a:solidFill>
                  <a:srgbClr val="1D1B11"/>
                </a:solidFill>
                <a:effectLst/>
                <a:latin typeface="Times New Roman" panose="02020603050405020304" pitchFamily="18" charset="0"/>
                <a:ea typeface="Times New Roman" panose="02020603050405020304" pitchFamily="18" charset="0"/>
              </a:rPr>
              <a:t> + ø</a:t>
            </a:r>
            <a:r>
              <a:rPr lang="en-US" sz="2800" b="1" baseline="-25000" dirty="0">
                <a:solidFill>
                  <a:srgbClr val="1D1B11"/>
                </a:solidFill>
                <a:effectLst/>
                <a:latin typeface="Times New Roman" panose="02020603050405020304" pitchFamily="18" charset="0"/>
                <a:ea typeface="Times New Roman" panose="02020603050405020304" pitchFamily="18" charset="0"/>
              </a:rPr>
              <a:t>1</a:t>
            </a:r>
            <a:r>
              <a:rPr lang="en-US" sz="2800" b="1" dirty="0">
                <a:solidFill>
                  <a:srgbClr val="1D1B11"/>
                </a:solidFill>
                <a:effectLst/>
                <a:latin typeface="Times New Roman" panose="02020603050405020304" pitchFamily="18" charset="0"/>
                <a:ea typeface="Times New Roman" panose="02020603050405020304" pitchFamily="18" charset="0"/>
              </a:rPr>
              <a:t> (</a:t>
            </a:r>
            <a:r>
              <a:rPr lang="en-US" sz="2800" b="1" dirty="0" err="1">
                <a:solidFill>
                  <a:srgbClr val="1D1B11"/>
                </a:solidFill>
                <a:effectLst/>
                <a:latin typeface="Times New Roman" panose="02020603050405020304" pitchFamily="18" charset="0"/>
                <a:ea typeface="Times New Roman" panose="02020603050405020304" pitchFamily="18" charset="0"/>
              </a:rPr>
              <a:t>Y</a:t>
            </a:r>
            <a:r>
              <a:rPr lang="en-US" sz="2800" b="1" baseline="-25000" dirty="0" err="1">
                <a:solidFill>
                  <a:srgbClr val="1D1B11"/>
                </a:solidFill>
                <a:effectLst/>
                <a:latin typeface="Times New Roman" panose="02020603050405020304" pitchFamily="18" charset="0"/>
                <a:ea typeface="Times New Roman" panose="02020603050405020304" pitchFamily="18" charset="0"/>
              </a:rPr>
              <a:t>t</a:t>
            </a:r>
            <a:r>
              <a:rPr lang="en-US" sz="2800" b="1" baseline="-25000" dirty="0">
                <a:solidFill>
                  <a:srgbClr val="1D1B11"/>
                </a:solidFill>
                <a:effectLst/>
                <a:latin typeface="Times New Roman" panose="02020603050405020304" pitchFamily="18" charset="0"/>
                <a:ea typeface="Times New Roman" panose="02020603050405020304" pitchFamily="18" charset="0"/>
              </a:rPr>
              <a:t>-1</a:t>
            </a:r>
            <a:r>
              <a:rPr lang="en-US" sz="2800" b="1" dirty="0">
                <a:solidFill>
                  <a:srgbClr val="1D1B11"/>
                </a:solidFill>
                <a:effectLst/>
                <a:latin typeface="Times New Roman" panose="02020603050405020304" pitchFamily="18" charset="0"/>
                <a:ea typeface="Times New Roman" panose="02020603050405020304" pitchFamily="18" charset="0"/>
              </a:rPr>
              <a:t> - </a:t>
            </a:r>
            <a:r>
              <a:rPr lang="en-US" sz="2800" b="1" dirty="0" err="1">
                <a:solidFill>
                  <a:srgbClr val="1D1B11"/>
                </a:solidFill>
                <a:effectLst/>
                <a:latin typeface="Times New Roman" panose="02020603050405020304" pitchFamily="18" charset="0"/>
                <a:ea typeface="Times New Roman" panose="02020603050405020304" pitchFamily="18" charset="0"/>
              </a:rPr>
              <a:t>Y</a:t>
            </a:r>
            <a:r>
              <a:rPr lang="en-US" sz="2800" b="1" baseline="-25000" dirty="0" err="1">
                <a:solidFill>
                  <a:srgbClr val="1D1B11"/>
                </a:solidFill>
                <a:effectLst/>
                <a:latin typeface="Times New Roman" panose="02020603050405020304" pitchFamily="18" charset="0"/>
                <a:ea typeface="Times New Roman" panose="02020603050405020304" pitchFamily="18" charset="0"/>
              </a:rPr>
              <a:t>t</a:t>
            </a:r>
            <a:r>
              <a:rPr lang="en-US" sz="2800" b="1" baseline="-25000" dirty="0">
                <a:solidFill>
                  <a:srgbClr val="1D1B11"/>
                </a:solidFill>
                <a:effectLst/>
                <a:latin typeface="Times New Roman" panose="02020603050405020304" pitchFamily="18" charset="0"/>
                <a:ea typeface="Times New Roman" panose="02020603050405020304" pitchFamily="18" charset="0"/>
              </a:rPr>
              <a:t>-2</a:t>
            </a:r>
            <a:r>
              <a:rPr lang="en-US" sz="2800" b="1" dirty="0">
                <a:solidFill>
                  <a:srgbClr val="1D1B11"/>
                </a:solidFill>
                <a:effectLst/>
                <a:latin typeface="Times New Roman" panose="02020603050405020304" pitchFamily="18" charset="0"/>
                <a:ea typeface="Times New Roman" panose="02020603050405020304" pitchFamily="18" charset="0"/>
              </a:rPr>
              <a:t>) + ø</a:t>
            </a:r>
            <a:r>
              <a:rPr lang="en-US" sz="2800" b="1" baseline="-25000" dirty="0">
                <a:solidFill>
                  <a:srgbClr val="1D1B11"/>
                </a:solidFill>
                <a:effectLst/>
                <a:latin typeface="Times New Roman" panose="02020603050405020304" pitchFamily="18" charset="0"/>
                <a:ea typeface="Times New Roman" panose="02020603050405020304" pitchFamily="18" charset="0"/>
              </a:rPr>
              <a:t>2</a:t>
            </a:r>
            <a:r>
              <a:rPr lang="en-US" sz="2800" b="1" dirty="0">
                <a:solidFill>
                  <a:srgbClr val="1D1B11"/>
                </a:solidFill>
                <a:effectLst/>
                <a:latin typeface="Times New Roman" panose="02020603050405020304" pitchFamily="18" charset="0"/>
                <a:ea typeface="Times New Roman" panose="02020603050405020304" pitchFamily="18" charset="0"/>
              </a:rPr>
              <a:t> (</a:t>
            </a:r>
            <a:r>
              <a:rPr lang="en-US" sz="2800" b="1" dirty="0" err="1">
                <a:solidFill>
                  <a:srgbClr val="1D1B11"/>
                </a:solidFill>
                <a:effectLst/>
                <a:latin typeface="Times New Roman" panose="02020603050405020304" pitchFamily="18" charset="0"/>
                <a:ea typeface="Times New Roman" panose="02020603050405020304" pitchFamily="18" charset="0"/>
              </a:rPr>
              <a:t>Y</a:t>
            </a:r>
            <a:r>
              <a:rPr lang="en-US" sz="2800" b="1" baseline="-25000" dirty="0" err="1">
                <a:solidFill>
                  <a:srgbClr val="1D1B11"/>
                </a:solidFill>
                <a:effectLst/>
                <a:latin typeface="Times New Roman" panose="02020603050405020304" pitchFamily="18" charset="0"/>
                <a:ea typeface="Times New Roman" panose="02020603050405020304" pitchFamily="18" charset="0"/>
              </a:rPr>
              <a:t>t</a:t>
            </a:r>
            <a:r>
              <a:rPr lang="en-US" sz="2800" b="1" baseline="-25000" dirty="0">
                <a:solidFill>
                  <a:srgbClr val="1D1B11"/>
                </a:solidFill>
                <a:effectLst/>
                <a:latin typeface="Times New Roman" panose="02020603050405020304" pitchFamily="18" charset="0"/>
                <a:ea typeface="Times New Roman" panose="02020603050405020304" pitchFamily="18" charset="0"/>
              </a:rPr>
              <a:t>-2</a:t>
            </a:r>
            <a:r>
              <a:rPr lang="en-US" sz="2800" b="1" dirty="0">
                <a:solidFill>
                  <a:srgbClr val="1D1B11"/>
                </a:solidFill>
                <a:effectLst/>
                <a:latin typeface="Times New Roman" panose="02020603050405020304" pitchFamily="18" charset="0"/>
                <a:ea typeface="Times New Roman" panose="02020603050405020304" pitchFamily="18" charset="0"/>
              </a:rPr>
              <a:t> - </a:t>
            </a:r>
            <a:r>
              <a:rPr lang="en-US" sz="2800" b="1" dirty="0" err="1">
                <a:solidFill>
                  <a:srgbClr val="1D1B11"/>
                </a:solidFill>
                <a:effectLst/>
                <a:latin typeface="Times New Roman" panose="02020603050405020304" pitchFamily="18" charset="0"/>
                <a:ea typeface="Times New Roman" panose="02020603050405020304" pitchFamily="18" charset="0"/>
              </a:rPr>
              <a:t>Y</a:t>
            </a:r>
            <a:r>
              <a:rPr lang="en-US" sz="2800" b="1" baseline="-25000" dirty="0" err="1">
                <a:solidFill>
                  <a:srgbClr val="1D1B11"/>
                </a:solidFill>
                <a:effectLst/>
                <a:latin typeface="Times New Roman" panose="02020603050405020304" pitchFamily="18" charset="0"/>
                <a:ea typeface="Times New Roman" panose="02020603050405020304" pitchFamily="18" charset="0"/>
              </a:rPr>
              <a:t>t</a:t>
            </a:r>
            <a:r>
              <a:rPr lang="en-US" sz="2800" b="1" baseline="-25000" dirty="0">
                <a:solidFill>
                  <a:srgbClr val="1D1B11"/>
                </a:solidFill>
                <a:effectLst/>
                <a:latin typeface="Times New Roman" panose="02020603050405020304" pitchFamily="18" charset="0"/>
                <a:ea typeface="Times New Roman" panose="02020603050405020304" pitchFamily="18" charset="0"/>
              </a:rPr>
              <a:t>-3</a:t>
            </a:r>
            <a:r>
              <a:rPr lang="en-US" sz="2800" b="1" dirty="0">
                <a:solidFill>
                  <a:srgbClr val="1D1B11"/>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r>
              <a:rPr lang="en-US" sz="2800" b="1" dirty="0" smtClean="0">
                <a:solidFill>
                  <a:srgbClr val="1D1B11"/>
                </a:solidFill>
                <a:effectLst/>
              </a:rPr>
              <a:t>      Where </a:t>
            </a:r>
            <a:r>
              <a:rPr lang="en-US" sz="2800" b="1" dirty="0">
                <a:solidFill>
                  <a:srgbClr val="1D1B11"/>
                </a:solidFill>
                <a:effectLst/>
              </a:rPr>
              <a:t>μ = 0.563,   ø</a:t>
            </a:r>
            <a:r>
              <a:rPr lang="en-US" sz="2800" b="1" baseline="-25000" dirty="0">
                <a:solidFill>
                  <a:srgbClr val="1D1B11"/>
                </a:solidFill>
                <a:effectLst/>
              </a:rPr>
              <a:t>1</a:t>
            </a:r>
            <a:r>
              <a:rPr lang="en-US" sz="2800" b="1" dirty="0">
                <a:solidFill>
                  <a:srgbClr val="1D1B11"/>
                </a:solidFill>
                <a:effectLst/>
              </a:rPr>
              <a:t>	=0.180 ø</a:t>
            </a:r>
            <a:r>
              <a:rPr lang="en-US" sz="2800" b="1" baseline="-25000" dirty="0">
                <a:solidFill>
                  <a:srgbClr val="1D1B11"/>
                </a:solidFill>
                <a:effectLst/>
              </a:rPr>
              <a:t>2 </a:t>
            </a:r>
            <a:r>
              <a:rPr lang="en-US" sz="2800" b="1" dirty="0">
                <a:solidFill>
                  <a:srgbClr val="1D1B11"/>
                </a:solidFill>
                <a:effectLst/>
              </a:rPr>
              <a:t>= 0.413</a:t>
            </a:r>
            <a:endParaRPr lang="en-US" sz="2800" dirty="0">
              <a:effectLst/>
            </a:endParaRPr>
          </a:p>
          <a:p>
            <a:pPr marL="342900" indent="-342900">
              <a:buFont typeface="Arial" panose="020B0604020202020204" pitchFamily="34" charset="0"/>
              <a:buChar char="•"/>
            </a:pPr>
            <a:r>
              <a:rPr lang="en-US" sz="2800" dirty="0">
                <a:solidFill>
                  <a:srgbClr val="1D1B11"/>
                </a:solidFill>
                <a:effectLst/>
                <a:latin typeface="Times New Roman" panose="02020603050405020304" pitchFamily="18" charset="0"/>
                <a:ea typeface="Times New Roman" panose="02020603050405020304" pitchFamily="18" charset="0"/>
              </a:rPr>
              <a:t> </a:t>
            </a:r>
            <a:r>
              <a:rPr lang="en-US" sz="2800" b="1" u="sng" dirty="0" smtClean="0">
                <a:solidFill>
                  <a:srgbClr val="1D1B11"/>
                </a:solidFill>
                <a:effectLst/>
                <a:latin typeface="Times New Roman" panose="02020603050405020304" pitchFamily="18" charset="0"/>
                <a:ea typeface="Times New Roman" panose="02020603050405020304" pitchFamily="18" charset="0"/>
              </a:rPr>
              <a:t>Effect </a:t>
            </a:r>
            <a:r>
              <a:rPr lang="en-US" sz="2800" b="1" u="sng" dirty="0">
                <a:solidFill>
                  <a:srgbClr val="1D1B11"/>
                </a:solidFill>
                <a:effectLst/>
                <a:latin typeface="Times New Roman" panose="02020603050405020304" pitchFamily="18" charset="0"/>
                <a:ea typeface="Times New Roman" panose="02020603050405020304" pitchFamily="18" charset="0"/>
              </a:rPr>
              <a:t>of Texture Direction and Texture Orientation</a:t>
            </a:r>
            <a:r>
              <a:rPr lang="en-US" sz="2800" u="sng" dirty="0">
                <a:solidFill>
                  <a:srgbClr val="1D1B11"/>
                </a:solidFill>
                <a:effectLst/>
                <a:latin typeface="Times New Roman" panose="02020603050405020304" pitchFamily="18" charset="0"/>
                <a:ea typeface="Times New Roman" panose="02020603050405020304" pitchFamily="18" charset="0"/>
              </a:rPr>
              <a:t>: </a:t>
            </a:r>
            <a:endParaRPr lang="en-US" sz="2800" u="sng" dirty="0" smtClean="0">
              <a:solidFill>
                <a:srgbClr val="1D1B11"/>
              </a:solidFill>
              <a:effectLst/>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en-US" sz="2800" dirty="0" smtClean="0">
                <a:solidFill>
                  <a:srgbClr val="1D1B11"/>
                </a:solidFill>
                <a:effectLst/>
                <a:latin typeface="Times New Roman" panose="02020603050405020304" pitchFamily="18" charset="0"/>
                <a:ea typeface="Times New Roman" panose="02020603050405020304" pitchFamily="18" charset="0"/>
              </a:rPr>
              <a:t>Mann </a:t>
            </a:r>
            <a:r>
              <a:rPr lang="en-US" sz="2800" dirty="0">
                <a:solidFill>
                  <a:srgbClr val="1D1B11"/>
                </a:solidFill>
                <a:effectLst/>
                <a:latin typeface="Times New Roman" panose="02020603050405020304" pitchFamily="18" charset="0"/>
                <a:ea typeface="Times New Roman" panose="02020603050405020304" pitchFamily="18" charset="0"/>
              </a:rPr>
              <a:t>Whitney Wilcoxon method showed to a 95% confidence level </a:t>
            </a:r>
            <a:endParaRPr lang="en-US" sz="2800" dirty="0" smtClean="0">
              <a:solidFill>
                <a:srgbClr val="1D1B11"/>
              </a:solidFill>
              <a:effectLst/>
              <a:latin typeface="Times New Roman" panose="02020603050405020304" pitchFamily="18" charset="0"/>
              <a:ea typeface="Times New Roman" panose="02020603050405020304" pitchFamily="18" charset="0"/>
            </a:endParaRPr>
          </a:p>
          <a:p>
            <a:r>
              <a:rPr lang="en-US" sz="2800" dirty="0" smtClean="0">
                <a:solidFill>
                  <a:srgbClr val="1D1B11"/>
                </a:solidFill>
                <a:effectLst/>
                <a:latin typeface="Times New Roman" panose="02020603050405020304" pitchFamily="18" charset="0"/>
                <a:ea typeface="Times New Roman" panose="02020603050405020304" pitchFamily="18" charset="0"/>
              </a:rPr>
              <a:t>Texture </a:t>
            </a:r>
            <a:r>
              <a:rPr lang="en-US" sz="2800" dirty="0">
                <a:solidFill>
                  <a:srgbClr val="1D1B11"/>
                </a:solidFill>
                <a:effectLst/>
                <a:latin typeface="Times New Roman" panose="02020603050405020304" pitchFamily="18" charset="0"/>
                <a:ea typeface="Times New Roman" panose="02020603050405020304" pitchFamily="18" charset="0"/>
              </a:rPr>
              <a:t>direction did not seem to affect IRI significantly. </a:t>
            </a:r>
            <a:endParaRPr lang="en-US" sz="2800" dirty="0" smtClean="0">
              <a:solidFill>
                <a:srgbClr val="1D1B11"/>
              </a:solidFill>
              <a:effectLst/>
              <a:latin typeface="Times New Roman" panose="02020603050405020304" pitchFamily="18" charset="0"/>
              <a:ea typeface="Times New Roman" panose="02020603050405020304" pitchFamily="18" charset="0"/>
            </a:endParaRPr>
          </a:p>
          <a:p>
            <a:r>
              <a:rPr lang="en-US" sz="2800" dirty="0">
                <a:solidFill>
                  <a:srgbClr val="1D1B11"/>
                </a:solidFill>
                <a:latin typeface="Times New Roman" panose="02020603050405020304" pitchFamily="18" charset="0"/>
                <a:ea typeface="Times New Roman" panose="02020603050405020304" pitchFamily="18" charset="0"/>
              </a:rPr>
              <a:t> </a:t>
            </a:r>
            <a:r>
              <a:rPr lang="en-US" sz="2800" dirty="0" smtClean="0">
                <a:solidFill>
                  <a:srgbClr val="1D1B11"/>
                </a:solidFill>
                <a:effectLst/>
                <a:latin typeface="Times New Roman" panose="02020603050405020304" pitchFamily="18" charset="0"/>
                <a:ea typeface="Times New Roman" panose="02020603050405020304" pitchFamily="18" charset="0"/>
              </a:rPr>
              <a:t>However</a:t>
            </a:r>
            <a:r>
              <a:rPr lang="en-US" sz="2800" dirty="0">
                <a:solidFill>
                  <a:srgbClr val="1D1B11"/>
                </a:solidFill>
                <a:effectLst/>
                <a:latin typeface="Times New Roman" panose="02020603050405020304" pitchFamily="18" charset="0"/>
                <a:ea typeface="Times New Roman" panose="02020603050405020304" pitchFamily="18" charset="0"/>
              </a:rPr>
              <a:t>, certain longitudinal textures exhibited </a:t>
            </a:r>
            <a:r>
              <a:rPr lang="en-US" sz="2800" dirty="0" smtClean="0">
                <a:solidFill>
                  <a:srgbClr val="1D1B11"/>
                </a:solidFill>
                <a:effectLst/>
                <a:latin typeface="Times New Roman" panose="02020603050405020304" pitchFamily="18" charset="0"/>
                <a:ea typeface="Times New Roman" panose="02020603050405020304" pitchFamily="18" charset="0"/>
              </a:rPr>
              <a:t>anomalous</a:t>
            </a:r>
            <a:endParaRPr lang="en-US" sz="2400" dirty="0">
              <a:effectLst/>
            </a:endParaRPr>
          </a:p>
        </p:txBody>
      </p:sp>
    </p:spTree>
    <p:extLst>
      <p:ext uri="{BB962C8B-B14F-4D97-AF65-F5344CB8AC3E}">
        <p14:creationId xmlns:p14="http://schemas.microsoft.com/office/powerpoint/2010/main" val="337689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785" y="0"/>
            <a:ext cx="10515600" cy="549275"/>
          </a:xfrm>
        </p:spPr>
        <p:txBody>
          <a:bodyPr>
            <a:normAutofit fontScale="90000"/>
          </a:bodyPr>
          <a:lstStyle/>
          <a:p>
            <a:r>
              <a:rPr lang="en-US" dirty="0" smtClean="0"/>
              <a:t>Closing Nuggets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12192000" cy="6699738"/>
              </a:xfrm>
            </p:spPr>
            <p:txBody>
              <a:bodyPr>
                <a:noAutofit/>
              </a:bodyPr>
              <a:lstStyle/>
              <a:p>
                <a:endParaRPr lang="en-US" sz="2000" dirty="0" smtClean="0">
                  <a:latin typeface="Times New Roman" panose="02020603050405020304" pitchFamily="18" charset="0"/>
                  <a:ea typeface="Times New Roman" panose="02020603050405020304" pitchFamily="18" charset="0"/>
                </a:endParaRPr>
              </a:p>
              <a:p>
                <a:pPr>
                  <a:lnSpc>
                    <a:spcPct val="100000"/>
                  </a:lnSpc>
                  <a:spcBef>
                    <a:spcPts val="0"/>
                  </a:spcBef>
                </a:pPr>
                <a:endParaRPr lang="en-US" sz="2400" b="1" u="sng" dirty="0" smtClean="0">
                  <a:solidFill>
                    <a:srgbClr val="1D1B11"/>
                  </a:solidFill>
                  <a:latin typeface="Times New Roman" panose="02020603050405020304" pitchFamily="18" charset="0"/>
                  <a:ea typeface="Times New Roman" panose="02020603050405020304" pitchFamily="18" charset="0"/>
                </a:endParaRPr>
              </a:p>
              <a:p>
                <a:pPr>
                  <a:lnSpc>
                    <a:spcPct val="100000"/>
                  </a:lnSpc>
                  <a:spcBef>
                    <a:spcPts val="0"/>
                  </a:spcBef>
                </a:pPr>
                <a:r>
                  <a:rPr lang="en-US" sz="2400" b="1" u="sng" dirty="0" smtClean="0">
                    <a:solidFill>
                      <a:srgbClr val="1D1B11"/>
                    </a:solidFill>
                    <a:latin typeface="Times New Roman" panose="02020603050405020304" pitchFamily="18" charset="0"/>
                    <a:ea typeface="Times New Roman" panose="02020603050405020304" pitchFamily="18" charset="0"/>
                  </a:rPr>
                  <a:t>Laser </a:t>
                </a:r>
                <a:r>
                  <a:rPr lang="en-US" sz="2400" b="1" u="sng" dirty="0">
                    <a:solidFill>
                      <a:srgbClr val="1D1B11"/>
                    </a:solidFill>
                    <a:latin typeface="Times New Roman" panose="02020603050405020304" pitchFamily="18" charset="0"/>
                    <a:ea typeface="Times New Roman" panose="02020603050405020304" pitchFamily="18" charset="0"/>
                  </a:rPr>
                  <a:t>Induced Anomalies in Ride Measurements</a:t>
                </a:r>
                <a:r>
                  <a:rPr lang="en-US" sz="2400" dirty="0">
                    <a:solidFill>
                      <a:srgbClr val="1D1B11"/>
                    </a:solidFill>
                    <a:latin typeface="Times New Roman" panose="02020603050405020304" pitchFamily="18" charset="0"/>
                    <a:ea typeface="Times New Roman" panose="02020603050405020304" pitchFamily="18" charset="0"/>
                  </a:rPr>
                  <a:t>: The problem of laser induced anomalies is also prevalent in the ground textures which are outside the purview of this study.</a:t>
                </a:r>
                <a:endParaRPr lang="en-US" sz="2400" dirty="0">
                  <a:latin typeface="Times New Roman" panose="02020603050405020304" pitchFamily="18" charset="0"/>
                  <a:ea typeface="Times New Roman" panose="02020603050405020304" pitchFamily="18" charset="0"/>
                </a:endParaRPr>
              </a:p>
              <a:p>
                <a:pPr>
                  <a:lnSpc>
                    <a:spcPct val="100000"/>
                  </a:lnSpc>
                  <a:spcBef>
                    <a:spcPts val="0"/>
                  </a:spcBef>
                </a:pPr>
                <a:r>
                  <a:rPr lang="en-US" sz="2400" b="1" u="sng" dirty="0" smtClean="0">
                    <a:solidFill>
                      <a:srgbClr val="1D1B11"/>
                    </a:solidFill>
                    <a:latin typeface="Times New Roman" panose="02020603050405020304" pitchFamily="18" charset="0"/>
                    <a:ea typeface="Times New Roman" panose="02020603050405020304" pitchFamily="18" charset="0"/>
                  </a:rPr>
                  <a:t>Analysis of Investment in Surface Characteristics</a:t>
                </a:r>
                <a:r>
                  <a:rPr lang="en-US" sz="2400" u="sng" dirty="0" smtClean="0">
                    <a:solidFill>
                      <a:srgbClr val="1D1B11"/>
                    </a:solidFill>
                    <a:latin typeface="Times New Roman" panose="02020603050405020304" pitchFamily="18" charset="0"/>
                    <a:ea typeface="Times New Roman" panose="02020603050405020304" pitchFamily="18" charset="0"/>
                  </a:rPr>
                  <a:t>:</a:t>
                </a:r>
                <a:r>
                  <a:rPr lang="en-US" sz="2400" dirty="0" smtClean="0">
                    <a:solidFill>
                      <a:srgbClr val="1D1B11"/>
                    </a:solidFill>
                    <a:latin typeface="Times New Roman" panose="02020603050405020304" pitchFamily="18" charset="0"/>
                    <a:ea typeface="Times New Roman" panose="02020603050405020304" pitchFamily="18" charset="0"/>
                  </a:rPr>
                  <a:t> Benefit-cost analysis X  probability that each surface would be quieter than 100 dBA was applied to the benefit to give an adjusted benefit/cost ratio. Two ratios were computed from two scenarios: replacing a drag texture and replacing a transverse tined texture. In quiet surfaces may be cost saving in certain cases</a:t>
                </a:r>
                <a:endParaRPr lang="en-US" sz="2400" dirty="0" smtClean="0">
                  <a:latin typeface="Times New Roman" panose="02020603050405020304" pitchFamily="18" charset="0"/>
                  <a:ea typeface="Times New Roman" panose="02020603050405020304" pitchFamily="18" charset="0"/>
                </a:endParaRPr>
              </a:p>
              <a:p>
                <a:pPr>
                  <a:lnSpc>
                    <a:spcPct val="100000"/>
                  </a:lnSpc>
                  <a:spcBef>
                    <a:spcPts val="0"/>
                  </a:spcBef>
                </a:pPr>
                <a:r>
                  <a:rPr lang="en-US" sz="2400" b="1" u="sng" dirty="0" smtClean="0">
                    <a:solidFill>
                      <a:srgbClr val="1D1B11"/>
                    </a:solidFill>
                    <a:latin typeface="Times New Roman" panose="02020603050405020304" pitchFamily="18" charset="0"/>
                    <a:ea typeface="Times New Roman" panose="02020603050405020304" pitchFamily="18" charset="0"/>
                  </a:rPr>
                  <a:t>Friction </a:t>
                </a:r>
                <a:r>
                  <a:rPr lang="en-US" sz="2400" b="1" u="sng" dirty="0">
                    <a:solidFill>
                      <a:srgbClr val="1D1B11"/>
                    </a:solidFill>
                    <a:latin typeface="Times New Roman" panose="02020603050405020304" pitchFamily="18" charset="0"/>
                    <a:ea typeface="Times New Roman" panose="02020603050405020304" pitchFamily="18" charset="0"/>
                  </a:rPr>
                  <a:t>Survival Model with MnROAD Concrete Surface Textures</a:t>
                </a:r>
                <a:r>
                  <a:rPr lang="en-US" sz="2400" dirty="0">
                    <a:solidFill>
                      <a:srgbClr val="1D1B11"/>
                    </a:solidFill>
                    <a:latin typeface="Times New Roman" panose="02020603050405020304" pitchFamily="18" charset="0"/>
                    <a:ea typeface="Times New Roman" panose="02020603050405020304" pitchFamily="18" charset="0"/>
                  </a:rPr>
                  <a:t>: </a:t>
                </a:r>
                <a:r>
                  <a:rPr lang="en-US" sz="2400" dirty="0" smtClean="0">
                    <a:solidFill>
                      <a:srgbClr val="1D1B11"/>
                    </a:solidFill>
                    <a:latin typeface="Times New Roman" panose="02020603050405020304" pitchFamily="18" charset="0"/>
                    <a:ea typeface="Times New Roman" panose="02020603050405020304" pitchFamily="18" charset="0"/>
                  </a:rPr>
                  <a:t>This study, DE is the number of  Estimated Standard Axle Loads (ESALs) calculated for design year </a:t>
                </a:r>
                <a:r>
                  <a:rPr lang="en-US" sz="2400" dirty="0">
                    <a:solidFill>
                      <a:srgbClr val="1D1B11"/>
                    </a:solidFill>
                    <a:latin typeface="Times New Roman" panose="02020603050405020304" pitchFamily="18" charset="0"/>
                    <a:ea typeface="Times New Roman" panose="02020603050405020304" pitchFamily="18" charset="0"/>
                  </a:rPr>
                  <a:t>and FE </a:t>
                </a:r>
                <a:r>
                  <a:rPr lang="en-US" sz="2400" dirty="0" smtClean="0">
                    <a:solidFill>
                      <a:srgbClr val="1D1B11"/>
                    </a:solidFill>
                    <a:latin typeface="Times New Roman" panose="02020603050405020304" pitchFamily="18" charset="0"/>
                    <a:ea typeface="Times New Roman" panose="02020603050405020304" pitchFamily="18" charset="0"/>
                  </a:rPr>
                  <a:t>represents </a:t>
                </a:r>
                <a:r>
                  <a:rPr lang="en-US" sz="2400" dirty="0">
                    <a:solidFill>
                      <a:srgbClr val="1D1B11"/>
                    </a:solidFill>
                    <a:latin typeface="Times New Roman" panose="02020603050405020304" pitchFamily="18" charset="0"/>
                    <a:ea typeface="Times New Roman" panose="02020603050405020304" pitchFamily="18" charset="0"/>
                  </a:rPr>
                  <a:t>the twentieth year projected ESALs </a:t>
                </a:r>
                <a:endParaRPr lang="en-US" sz="2400" dirty="0">
                  <a:latin typeface="Times New Roman" panose="02020603050405020304" pitchFamily="18" charset="0"/>
                  <a:ea typeface="Times New Roman" panose="02020603050405020304" pitchFamily="18" charset="0"/>
                </a:endParaRPr>
              </a:p>
              <a:p>
                <a:pPr>
                  <a:lnSpc>
                    <a:spcPct val="100000"/>
                  </a:lnSpc>
                  <a:spcBef>
                    <a:spcPts val="0"/>
                  </a:spcBef>
                </a:pPr>
                <a:r>
                  <a:rPr lang="en-US" sz="2400" b="1" dirty="0">
                    <a:solidFill>
                      <a:srgbClr val="1D1B11"/>
                    </a:solidFill>
                    <a:latin typeface="Times New Roman" panose="02020603050405020304" pitchFamily="18" charset="0"/>
                    <a:ea typeface="Times New Roman" panose="02020603050405020304" pitchFamily="18" charset="0"/>
                  </a:rPr>
                  <a:t>Ribbed</a:t>
                </a:r>
                <a14:m>
                  <m:oMath xmlns:m="http://schemas.openxmlformats.org/officeDocument/2006/math">
                    <m:r>
                      <a:rPr lang="en-US" sz="2400" b="1" i="0" smtClean="0">
                        <a:solidFill>
                          <a:srgbClr val="1D1B11"/>
                        </a:solidFill>
                        <a:latin typeface="Cambria Math" panose="02040503050406030204" pitchFamily="18" charset="0"/>
                        <a:ea typeface="Times New Roman" panose="02020603050405020304" pitchFamily="18" charset="0"/>
                      </a:rPr>
                      <m:t>   </m:t>
                    </m:r>
                    <m:r>
                      <a:rPr lang="en-US" sz="2400" i="1">
                        <a:solidFill>
                          <a:srgbClr val="1D1B11"/>
                        </a:solidFill>
                        <a:latin typeface="Cambria Math" panose="02040503050406030204" pitchFamily="18" charset="0"/>
                        <a:ea typeface="Times New Roman" panose="02020603050405020304" pitchFamily="18" charset="0"/>
                      </a:rPr>
                      <m:t>𝐹</m:t>
                    </m:r>
                    <m:r>
                      <a:rPr lang="en-US" sz="2400" i="1">
                        <a:solidFill>
                          <a:srgbClr val="1D1B11"/>
                        </a:solidFill>
                        <a:latin typeface="Cambria Math" panose="02040503050406030204" pitchFamily="18" charset="0"/>
                        <a:ea typeface="Times New Roman" panose="02020603050405020304" pitchFamily="18" charset="0"/>
                      </a:rPr>
                      <m:t>=22.01</m:t>
                    </m:r>
                    <m:func>
                      <m:funcPr>
                        <m:ctrlPr>
                          <a:rPr lang="en-US" sz="2400" i="1">
                            <a:solidFill>
                              <a:srgbClr val="1D1B11"/>
                            </a:solidFill>
                            <a:latin typeface="Cambria Math"/>
                            <a:ea typeface="Times New Roman" panose="02020603050405020304" pitchFamily="18" charset="0"/>
                          </a:rPr>
                        </m:ctrlPr>
                      </m:funcPr>
                      <m:fName>
                        <m:r>
                          <m:rPr>
                            <m:sty m:val="p"/>
                          </m:rPr>
                          <a:rPr lang="en-US" sz="2400">
                            <a:solidFill>
                              <a:srgbClr val="1D1B11"/>
                            </a:solidFill>
                            <a:latin typeface="Cambria Math" panose="02040503050406030204" pitchFamily="18" charset="0"/>
                            <a:ea typeface="Times New Roman" panose="02020603050405020304" pitchFamily="18" charset="0"/>
                          </a:rPr>
                          <m:t>sin</m:t>
                        </m:r>
                      </m:fName>
                      <m:e>
                        <m:d>
                          <m:dPr>
                            <m:ctrlPr>
                              <a:rPr lang="en-US" sz="2400" i="1">
                                <a:solidFill>
                                  <a:srgbClr val="1D1B11"/>
                                </a:solidFill>
                                <a:latin typeface="Cambria Math"/>
                                <a:ea typeface="Times New Roman" panose="02020603050405020304" pitchFamily="18" charset="0"/>
                              </a:rPr>
                            </m:ctrlPr>
                          </m:dPr>
                          <m:e>
                            <m:r>
                              <a:rPr lang="en-US" sz="2400" i="1">
                                <a:solidFill>
                                  <a:srgbClr val="1D1B11"/>
                                </a:solidFill>
                                <a:latin typeface="Cambria Math" panose="02040503050406030204" pitchFamily="18" charset="0"/>
                                <a:ea typeface="Times New Roman" panose="02020603050405020304" pitchFamily="18" charset="0"/>
                              </a:rPr>
                              <m:t>𝑘𝑡</m:t>
                            </m:r>
                          </m:e>
                        </m:d>
                      </m:e>
                    </m:func>
                    <m:r>
                      <a:rPr lang="en-US" sz="2400" i="1">
                        <a:solidFill>
                          <a:srgbClr val="1D1B11"/>
                        </a:solidFill>
                        <a:latin typeface="Cambria Math" panose="02040503050406030204" pitchFamily="18" charset="0"/>
                        <a:ea typeface="Times New Roman" panose="02020603050405020304" pitchFamily="18" charset="0"/>
                      </a:rPr>
                      <m:t>+29.21</m:t>
                    </m:r>
                    <m:func>
                      <m:funcPr>
                        <m:ctrlPr>
                          <a:rPr lang="en-US" sz="2400" i="1">
                            <a:solidFill>
                              <a:srgbClr val="1D1B11"/>
                            </a:solidFill>
                            <a:latin typeface="Cambria Math"/>
                            <a:ea typeface="Times New Roman" panose="02020603050405020304" pitchFamily="18" charset="0"/>
                          </a:rPr>
                        </m:ctrlPr>
                      </m:funcPr>
                      <m:fName>
                        <m:r>
                          <m:rPr>
                            <m:sty m:val="p"/>
                          </m:rPr>
                          <a:rPr lang="en-US" sz="2400">
                            <a:solidFill>
                              <a:srgbClr val="1D1B11"/>
                            </a:solidFill>
                            <a:latin typeface="Cambria Math" panose="02040503050406030204" pitchFamily="18" charset="0"/>
                            <a:ea typeface="Times New Roman" panose="02020603050405020304" pitchFamily="18" charset="0"/>
                          </a:rPr>
                          <m:t>cos</m:t>
                        </m:r>
                      </m:fName>
                      <m:e>
                        <m:d>
                          <m:dPr>
                            <m:ctrlPr>
                              <a:rPr lang="en-US" sz="2400" i="1">
                                <a:solidFill>
                                  <a:srgbClr val="1D1B11"/>
                                </a:solidFill>
                                <a:latin typeface="Cambria Math"/>
                                <a:ea typeface="Times New Roman" panose="02020603050405020304" pitchFamily="18" charset="0"/>
                              </a:rPr>
                            </m:ctrlPr>
                          </m:dPr>
                          <m:e>
                            <m:r>
                              <a:rPr lang="en-US" sz="2400" i="1">
                                <a:solidFill>
                                  <a:srgbClr val="1D1B11"/>
                                </a:solidFill>
                                <a:latin typeface="Cambria Math" panose="02040503050406030204" pitchFamily="18" charset="0"/>
                                <a:ea typeface="Times New Roman" panose="02020603050405020304" pitchFamily="18" charset="0"/>
                              </a:rPr>
                              <m:t>𝑘𝑡</m:t>
                            </m:r>
                          </m:e>
                        </m:d>
                        <m:d>
                          <m:dPr>
                            <m:begChr m:val="["/>
                            <m:endChr m:val="]"/>
                            <m:ctrlPr>
                              <a:rPr lang="en-US" sz="2400" i="1">
                                <a:solidFill>
                                  <a:srgbClr val="1D1B11"/>
                                </a:solidFill>
                                <a:latin typeface="Cambria Math"/>
                                <a:ea typeface="Times New Roman" panose="02020603050405020304" pitchFamily="18" charset="0"/>
                              </a:rPr>
                            </m:ctrlPr>
                          </m:dPr>
                          <m:e>
                            <m:r>
                              <a:rPr lang="en-US" sz="2400" i="1">
                                <a:solidFill>
                                  <a:srgbClr val="1D1B11"/>
                                </a:solidFill>
                                <a:latin typeface="Cambria Math" panose="02040503050406030204" pitchFamily="18" charset="0"/>
                                <a:ea typeface="Times New Roman" panose="02020603050405020304" pitchFamily="18" charset="0"/>
                              </a:rPr>
                              <m:t>1+</m:t>
                            </m:r>
                            <m:sSup>
                              <m:sSupPr>
                                <m:ctrlPr>
                                  <a:rPr lang="en-US" sz="2400" i="1">
                                    <a:solidFill>
                                      <a:srgbClr val="1D1B11"/>
                                    </a:solidFill>
                                    <a:latin typeface="Cambria Math"/>
                                    <a:ea typeface="Times New Roman" panose="02020603050405020304" pitchFamily="18" charset="0"/>
                                  </a:rPr>
                                </m:ctrlPr>
                              </m:sSupPr>
                              <m:e>
                                <m:r>
                                  <a:rPr lang="en-US" sz="2400" i="1">
                                    <a:solidFill>
                                      <a:srgbClr val="1D1B11"/>
                                    </a:solidFill>
                                    <a:latin typeface="Cambria Math" panose="02040503050406030204" pitchFamily="18" charset="0"/>
                                    <a:ea typeface="Times New Roman" panose="02020603050405020304" pitchFamily="18" charset="0"/>
                                  </a:rPr>
                                  <m:t>𝑒</m:t>
                                </m:r>
                              </m:e>
                              <m:sup>
                                <m:r>
                                  <a:rPr lang="en-US" sz="2400" i="1">
                                    <a:solidFill>
                                      <a:srgbClr val="1D1B11"/>
                                    </a:solidFill>
                                    <a:latin typeface="Cambria Math" panose="02040503050406030204" pitchFamily="18" charset="0"/>
                                    <a:ea typeface="Times New Roman" panose="02020603050405020304" pitchFamily="18" charset="0"/>
                                  </a:rPr>
                                  <m:t>−0.1</m:t>
                                </m:r>
                                <m:r>
                                  <a:rPr lang="en-US" sz="2400" i="1">
                                    <a:solidFill>
                                      <a:srgbClr val="1D1B11"/>
                                    </a:solidFill>
                                    <a:latin typeface="Cambria Math" panose="02040503050406030204" pitchFamily="18" charset="0"/>
                                    <a:ea typeface="Times New Roman" panose="02020603050405020304" pitchFamily="18" charset="0"/>
                                  </a:rPr>
                                  <m:t>𝑡</m:t>
                                </m:r>
                              </m:sup>
                            </m:sSup>
                          </m:e>
                        </m:d>
                      </m:e>
                    </m:func>
                  </m:oMath>
                </a14:m>
                <a:endParaRPr lang="en-US" sz="2400" dirty="0">
                  <a:latin typeface="Times New Roman" panose="02020603050405020304" pitchFamily="18" charset="0"/>
                  <a:ea typeface="Times New Roman" panose="02020603050405020304" pitchFamily="18" charset="0"/>
                </a:endParaRPr>
              </a:p>
              <a:p>
                <a:pPr>
                  <a:lnSpc>
                    <a:spcPct val="100000"/>
                  </a:lnSpc>
                  <a:spcBef>
                    <a:spcPts val="0"/>
                  </a:spcBef>
                </a:pPr>
                <a:r>
                  <a:rPr lang="en-US" sz="2400" b="1" dirty="0">
                    <a:solidFill>
                      <a:srgbClr val="1D1B11"/>
                    </a:solidFill>
                    <a:latin typeface="Times New Roman" panose="02020603050405020304" pitchFamily="18" charset="0"/>
                    <a:ea typeface="Times New Roman" panose="02020603050405020304" pitchFamily="18" charset="0"/>
                  </a:rPr>
                  <a:t>Mainline </a:t>
                </a:r>
                <a:r>
                  <a:rPr lang="en-US" sz="2400" b="1" dirty="0" smtClean="0">
                    <a:solidFill>
                      <a:srgbClr val="1D1B11"/>
                    </a:solidFill>
                    <a:latin typeface="Times New Roman" panose="02020603050405020304" pitchFamily="18" charset="0"/>
                    <a:ea typeface="Times New Roman" panose="02020603050405020304" pitchFamily="18" charset="0"/>
                  </a:rPr>
                  <a:t>Smooth :</a:t>
                </a:r>
                <a14:m>
                  <m:oMath xmlns:m="http://schemas.openxmlformats.org/officeDocument/2006/math">
                    <m:r>
                      <a:rPr lang="en-US" sz="2400" i="1">
                        <a:solidFill>
                          <a:srgbClr val="1D1B11"/>
                        </a:solidFill>
                        <a:latin typeface="Cambria Math" panose="02040503050406030204" pitchFamily="18" charset="0"/>
                        <a:ea typeface="Times New Roman" panose="02020603050405020304" pitchFamily="18" charset="0"/>
                      </a:rPr>
                      <m:t>𝐹</m:t>
                    </m:r>
                    <m:r>
                      <a:rPr lang="en-US" sz="2400" i="1">
                        <a:solidFill>
                          <a:srgbClr val="1D1B11"/>
                        </a:solidFill>
                        <a:latin typeface="Cambria Math" panose="02040503050406030204" pitchFamily="18" charset="0"/>
                        <a:ea typeface="Times New Roman" panose="02020603050405020304" pitchFamily="18" charset="0"/>
                      </a:rPr>
                      <m:t>=</m:t>
                    </m:r>
                    <m:d>
                      <m:dPr>
                        <m:begChr m:val="["/>
                        <m:endChr m:val="]"/>
                        <m:ctrlPr>
                          <a:rPr lang="en-US" sz="2400" i="1">
                            <a:solidFill>
                              <a:srgbClr val="1D1B11"/>
                            </a:solidFill>
                            <a:latin typeface="Cambria Math"/>
                            <a:ea typeface="Times New Roman" panose="02020603050405020304" pitchFamily="18" charset="0"/>
                          </a:rPr>
                        </m:ctrlPr>
                      </m:dPr>
                      <m:e>
                        <m:d>
                          <m:dPr>
                            <m:ctrlPr>
                              <a:rPr lang="en-US" sz="2400" i="1">
                                <a:solidFill>
                                  <a:srgbClr val="1D1B11"/>
                                </a:solidFill>
                                <a:latin typeface="Cambria Math"/>
                                <a:ea typeface="Times New Roman" panose="02020603050405020304" pitchFamily="18" charset="0"/>
                              </a:rPr>
                            </m:ctrlPr>
                          </m:dPr>
                          <m:e>
                            <m:f>
                              <m:fPr>
                                <m:ctrlPr>
                                  <a:rPr lang="en-US" sz="2400" i="1">
                                    <a:solidFill>
                                      <a:srgbClr val="1D1B11"/>
                                    </a:solidFill>
                                    <a:latin typeface="Cambria Math"/>
                                    <a:ea typeface="Times New Roman" panose="02020603050405020304" pitchFamily="18" charset="0"/>
                                  </a:rPr>
                                </m:ctrlPr>
                              </m:fPr>
                              <m:num>
                                <m:r>
                                  <a:rPr lang="en-US" sz="2400" i="1">
                                    <a:solidFill>
                                      <a:srgbClr val="1D1B11"/>
                                    </a:solidFill>
                                    <a:latin typeface="Cambria Math" panose="02040503050406030204" pitchFamily="18" charset="0"/>
                                    <a:ea typeface="Times New Roman" panose="02020603050405020304" pitchFamily="18" charset="0"/>
                                  </a:rPr>
                                  <m:t>801000</m:t>
                                </m:r>
                              </m:num>
                              <m:den>
                                <m:r>
                                  <a:rPr lang="en-US" sz="2400" i="1">
                                    <a:solidFill>
                                      <a:srgbClr val="1D1B11"/>
                                    </a:solidFill>
                                    <a:latin typeface="Cambria Math" panose="02040503050406030204" pitchFamily="18" charset="0"/>
                                    <a:ea typeface="Times New Roman" panose="02020603050405020304" pitchFamily="18" charset="0"/>
                                  </a:rPr>
                                  <m:t>𝐷𝐸</m:t>
                                </m:r>
                              </m:den>
                            </m:f>
                          </m:e>
                        </m:d>
                        <m:d>
                          <m:dPr>
                            <m:ctrlPr>
                              <a:rPr lang="en-US" sz="2400" i="1">
                                <a:solidFill>
                                  <a:srgbClr val="1D1B11"/>
                                </a:solidFill>
                                <a:latin typeface="Cambria Math"/>
                                <a:ea typeface="Times New Roman" panose="02020603050405020304" pitchFamily="18" charset="0"/>
                              </a:rPr>
                            </m:ctrlPr>
                          </m:dPr>
                          <m:e>
                            <m:f>
                              <m:fPr>
                                <m:ctrlPr>
                                  <a:rPr lang="en-US" sz="2400" i="1">
                                    <a:solidFill>
                                      <a:srgbClr val="1D1B11"/>
                                    </a:solidFill>
                                    <a:latin typeface="Cambria Math"/>
                                    <a:ea typeface="Times New Roman" panose="02020603050405020304" pitchFamily="18" charset="0"/>
                                  </a:rPr>
                                </m:ctrlPr>
                              </m:fPr>
                              <m:num>
                                <m:r>
                                  <a:rPr lang="en-US" sz="2400" i="1">
                                    <a:solidFill>
                                      <a:srgbClr val="1D1B11"/>
                                    </a:solidFill>
                                    <a:latin typeface="Cambria Math" panose="02040503050406030204" pitchFamily="18" charset="0"/>
                                    <a:ea typeface="Times New Roman" panose="02020603050405020304" pitchFamily="18" charset="0"/>
                                  </a:rPr>
                                  <m:t>𝐹𝐸</m:t>
                                </m:r>
                              </m:num>
                              <m:den>
                                <m:r>
                                  <a:rPr lang="en-US" sz="2400" i="1">
                                    <a:solidFill>
                                      <a:srgbClr val="1D1B11"/>
                                    </a:solidFill>
                                    <a:latin typeface="Cambria Math" panose="02040503050406030204" pitchFamily="18" charset="0"/>
                                    <a:ea typeface="Times New Roman" panose="02020603050405020304" pitchFamily="18" charset="0"/>
                                  </a:rPr>
                                  <m:t>𝐷𝐸</m:t>
                                </m:r>
                              </m:den>
                            </m:f>
                          </m:e>
                        </m:d>
                      </m:e>
                    </m:d>
                    <m:d>
                      <m:dPr>
                        <m:begChr m:val="["/>
                        <m:endChr m:val="]"/>
                        <m:ctrlPr>
                          <a:rPr lang="en-US" sz="2400" i="1">
                            <a:solidFill>
                              <a:srgbClr val="1D1B11"/>
                            </a:solidFill>
                            <a:latin typeface="Cambria Math"/>
                            <a:ea typeface="Times New Roman" panose="02020603050405020304" pitchFamily="18" charset="0"/>
                          </a:rPr>
                        </m:ctrlPr>
                      </m:dPr>
                      <m:e>
                        <m:func>
                          <m:funcPr>
                            <m:ctrlPr>
                              <a:rPr lang="en-US" sz="2400" i="1">
                                <a:solidFill>
                                  <a:srgbClr val="1D1B11"/>
                                </a:solidFill>
                                <a:latin typeface="Cambria Math"/>
                                <a:ea typeface="Times New Roman" panose="02020603050405020304" pitchFamily="18" charset="0"/>
                              </a:rPr>
                            </m:ctrlPr>
                          </m:funcPr>
                          <m:fName>
                            <m:r>
                              <m:rPr>
                                <m:sty m:val="p"/>
                              </m:rPr>
                              <a:rPr lang="en-US" sz="2400">
                                <a:solidFill>
                                  <a:srgbClr val="1D1B11"/>
                                </a:solidFill>
                                <a:latin typeface="Cambria Math" panose="02040503050406030204" pitchFamily="18" charset="0"/>
                                <a:ea typeface="Times New Roman" panose="02020603050405020304" pitchFamily="18" charset="0"/>
                              </a:rPr>
                              <m:t>sin</m:t>
                            </m:r>
                          </m:fName>
                          <m:e>
                            <m:d>
                              <m:dPr>
                                <m:ctrlPr>
                                  <a:rPr lang="en-US" sz="2400" i="1">
                                    <a:solidFill>
                                      <a:srgbClr val="1D1B11"/>
                                    </a:solidFill>
                                    <a:latin typeface="Cambria Math"/>
                                    <a:ea typeface="Times New Roman" panose="02020603050405020304" pitchFamily="18" charset="0"/>
                                  </a:rPr>
                                </m:ctrlPr>
                              </m:dPr>
                              <m:e>
                                <m:r>
                                  <a:rPr lang="en-US" sz="2400" i="1">
                                    <a:solidFill>
                                      <a:srgbClr val="1D1B11"/>
                                    </a:solidFill>
                                    <a:latin typeface="Cambria Math" panose="02040503050406030204" pitchFamily="18" charset="0"/>
                                    <a:ea typeface="Times New Roman" panose="02020603050405020304" pitchFamily="18" charset="0"/>
                                  </a:rPr>
                                  <m:t>𝑘𝑡</m:t>
                                </m:r>
                              </m:e>
                            </m:d>
                          </m:e>
                        </m:func>
                        <m:r>
                          <a:rPr lang="en-US" sz="2400" i="1">
                            <a:solidFill>
                              <a:srgbClr val="1D1B11"/>
                            </a:solidFill>
                            <a:latin typeface="Cambria Math" panose="02040503050406030204" pitchFamily="18" charset="0"/>
                            <a:ea typeface="Times New Roman" panose="02020603050405020304" pitchFamily="18" charset="0"/>
                          </a:rPr>
                          <m:t>+18.36</m:t>
                        </m:r>
                        <m:func>
                          <m:funcPr>
                            <m:ctrlPr>
                              <a:rPr lang="en-US" sz="2400" i="1">
                                <a:solidFill>
                                  <a:srgbClr val="1D1B11"/>
                                </a:solidFill>
                                <a:latin typeface="Cambria Math"/>
                                <a:ea typeface="Times New Roman" panose="02020603050405020304" pitchFamily="18" charset="0"/>
                              </a:rPr>
                            </m:ctrlPr>
                          </m:funcPr>
                          <m:fName>
                            <m:r>
                              <m:rPr>
                                <m:sty m:val="p"/>
                              </m:rPr>
                              <a:rPr lang="en-US" sz="2400">
                                <a:solidFill>
                                  <a:srgbClr val="1D1B11"/>
                                </a:solidFill>
                                <a:latin typeface="Cambria Math" panose="02040503050406030204" pitchFamily="18" charset="0"/>
                                <a:ea typeface="Times New Roman" panose="02020603050405020304" pitchFamily="18" charset="0"/>
                              </a:rPr>
                              <m:t>cos</m:t>
                            </m:r>
                          </m:fName>
                          <m:e>
                            <m:d>
                              <m:dPr>
                                <m:ctrlPr>
                                  <a:rPr lang="en-US" sz="2400" i="1">
                                    <a:solidFill>
                                      <a:srgbClr val="1D1B11"/>
                                    </a:solidFill>
                                    <a:latin typeface="Cambria Math"/>
                                    <a:ea typeface="Times New Roman" panose="02020603050405020304" pitchFamily="18" charset="0"/>
                                  </a:rPr>
                                </m:ctrlPr>
                              </m:dPr>
                              <m:e>
                                <m:r>
                                  <a:rPr lang="en-US" sz="2400" i="1">
                                    <a:solidFill>
                                      <a:srgbClr val="1D1B11"/>
                                    </a:solidFill>
                                    <a:latin typeface="Cambria Math" panose="02040503050406030204" pitchFamily="18" charset="0"/>
                                    <a:ea typeface="Times New Roman" panose="02020603050405020304" pitchFamily="18" charset="0"/>
                                  </a:rPr>
                                  <m:t>𝑘𝑡</m:t>
                                </m:r>
                              </m:e>
                            </m:d>
                          </m:e>
                        </m:func>
                        <m:d>
                          <m:dPr>
                            <m:begChr m:val="["/>
                            <m:endChr m:val="]"/>
                            <m:ctrlPr>
                              <a:rPr lang="en-US" sz="2400" i="1">
                                <a:solidFill>
                                  <a:srgbClr val="1D1B11"/>
                                </a:solidFill>
                                <a:latin typeface="Cambria Math"/>
                                <a:ea typeface="Times New Roman" panose="02020603050405020304" pitchFamily="18" charset="0"/>
                              </a:rPr>
                            </m:ctrlPr>
                          </m:dPr>
                          <m:e>
                            <m:r>
                              <a:rPr lang="en-US" sz="2400" i="1">
                                <a:solidFill>
                                  <a:srgbClr val="1D1B11"/>
                                </a:solidFill>
                                <a:latin typeface="Cambria Math" panose="02040503050406030204" pitchFamily="18" charset="0"/>
                                <a:ea typeface="Times New Roman" panose="02020603050405020304" pitchFamily="18" charset="0"/>
                              </a:rPr>
                              <m:t>1+</m:t>
                            </m:r>
                            <m:sSup>
                              <m:sSupPr>
                                <m:ctrlPr>
                                  <a:rPr lang="en-US" sz="2400" i="1">
                                    <a:solidFill>
                                      <a:srgbClr val="1D1B11"/>
                                    </a:solidFill>
                                    <a:latin typeface="Cambria Math"/>
                                    <a:ea typeface="Times New Roman" panose="02020603050405020304" pitchFamily="18" charset="0"/>
                                  </a:rPr>
                                </m:ctrlPr>
                              </m:sSupPr>
                              <m:e>
                                <m:r>
                                  <a:rPr lang="en-US" sz="2400" i="1">
                                    <a:solidFill>
                                      <a:srgbClr val="1D1B11"/>
                                    </a:solidFill>
                                    <a:latin typeface="Cambria Math" panose="02040503050406030204" pitchFamily="18" charset="0"/>
                                    <a:ea typeface="Times New Roman" panose="02020603050405020304" pitchFamily="18" charset="0"/>
                                  </a:rPr>
                                  <m:t>𝑒</m:t>
                                </m:r>
                              </m:e>
                              <m:sup>
                                <m:r>
                                  <a:rPr lang="en-US" sz="2400" i="1">
                                    <a:solidFill>
                                      <a:srgbClr val="1D1B11"/>
                                    </a:solidFill>
                                    <a:latin typeface="Cambria Math" panose="02040503050406030204" pitchFamily="18" charset="0"/>
                                    <a:ea typeface="Times New Roman" panose="02020603050405020304" pitchFamily="18" charset="0"/>
                                  </a:rPr>
                                  <m:t>−0.8</m:t>
                                </m:r>
                                <m:r>
                                  <a:rPr lang="en-US" sz="2400" i="1">
                                    <a:solidFill>
                                      <a:srgbClr val="1D1B11"/>
                                    </a:solidFill>
                                    <a:latin typeface="Cambria Math" panose="02040503050406030204" pitchFamily="18" charset="0"/>
                                    <a:ea typeface="Times New Roman" panose="02020603050405020304" pitchFamily="18" charset="0"/>
                                  </a:rPr>
                                  <m:t>𝑡</m:t>
                                </m:r>
                              </m:sup>
                            </m:sSup>
                          </m:e>
                        </m:d>
                      </m:e>
                    </m:d>
                  </m:oMath>
                </a14:m>
                <a:r>
                  <a:rPr lang="en-US" sz="2400" dirty="0" smtClean="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nSpc>
                    <a:spcPct val="100000"/>
                  </a:lnSpc>
                  <a:spcBef>
                    <a:spcPts val="0"/>
                  </a:spcBef>
                </a:pPr>
                <a:r>
                  <a:rPr lang="en-US" sz="2400" b="1" dirty="0" smtClean="0">
                    <a:solidFill>
                      <a:srgbClr val="1D1B11"/>
                    </a:solidFill>
                    <a:latin typeface="Times New Roman" panose="02020603050405020304" pitchFamily="18" charset="0"/>
                    <a:ea typeface="Times New Roman" panose="02020603050405020304" pitchFamily="18" charset="0"/>
                  </a:rPr>
                  <a:t>Low </a:t>
                </a:r>
                <a:r>
                  <a:rPr lang="en-US" sz="2400" b="1" dirty="0">
                    <a:solidFill>
                      <a:srgbClr val="1D1B11"/>
                    </a:solidFill>
                    <a:latin typeface="Times New Roman" panose="02020603050405020304" pitchFamily="18" charset="0"/>
                    <a:ea typeface="Times New Roman" panose="02020603050405020304" pitchFamily="18" charset="0"/>
                  </a:rPr>
                  <a:t>Volume Road (Smooth</a:t>
                </a:r>
                <a:r>
                  <a:rPr lang="en-US" sz="2400" b="1" dirty="0" smtClean="0">
                    <a:solidFill>
                      <a:srgbClr val="1D1B11"/>
                    </a:solidFill>
                    <a:latin typeface="Times New Roman" panose="02020603050405020304" pitchFamily="18" charset="0"/>
                    <a:ea typeface="Times New Roman" panose="02020603050405020304" pitchFamily="18" charset="0"/>
                  </a:rPr>
                  <a:t>) :</a:t>
                </a:r>
                <a14:m>
                  <m:oMath xmlns:m="http://schemas.openxmlformats.org/officeDocument/2006/math">
                    <m:r>
                      <a:rPr lang="en-US" sz="2400" i="1">
                        <a:solidFill>
                          <a:srgbClr val="1D1B11"/>
                        </a:solidFill>
                        <a:latin typeface="Cambria Math" panose="02040503050406030204" pitchFamily="18" charset="0"/>
                        <a:ea typeface="Times New Roman" panose="02020603050405020304" pitchFamily="18" charset="0"/>
                      </a:rPr>
                      <m:t>𝐹</m:t>
                    </m:r>
                    <m:r>
                      <a:rPr lang="en-US" sz="2400" i="1">
                        <a:solidFill>
                          <a:srgbClr val="1D1B11"/>
                        </a:solidFill>
                        <a:latin typeface="Cambria Math" panose="02040503050406030204" pitchFamily="18" charset="0"/>
                        <a:ea typeface="Times New Roman" panose="02020603050405020304" pitchFamily="18" charset="0"/>
                      </a:rPr>
                      <m:t>=−4.56</m:t>
                    </m:r>
                    <m:func>
                      <m:funcPr>
                        <m:ctrlPr>
                          <a:rPr lang="en-US" sz="2400" i="1">
                            <a:solidFill>
                              <a:srgbClr val="1D1B11"/>
                            </a:solidFill>
                            <a:latin typeface="Cambria Math"/>
                            <a:ea typeface="Times New Roman" panose="02020603050405020304" pitchFamily="18" charset="0"/>
                          </a:rPr>
                        </m:ctrlPr>
                      </m:funcPr>
                      <m:fName>
                        <m:r>
                          <m:rPr>
                            <m:sty m:val="p"/>
                          </m:rPr>
                          <a:rPr lang="en-US" sz="2400">
                            <a:solidFill>
                              <a:srgbClr val="1D1B11"/>
                            </a:solidFill>
                            <a:latin typeface="Cambria Math" panose="02040503050406030204" pitchFamily="18" charset="0"/>
                            <a:ea typeface="Times New Roman" panose="02020603050405020304" pitchFamily="18" charset="0"/>
                          </a:rPr>
                          <m:t>sin</m:t>
                        </m:r>
                      </m:fName>
                      <m:e>
                        <m:d>
                          <m:dPr>
                            <m:ctrlPr>
                              <a:rPr lang="en-US" sz="2400" i="1">
                                <a:solidFill>
                                  <a:srgbClr val="1D1B11"/>
                                </a:solidFill>
                                <a:latin typeface="Cambria Math"/>
                                <a:ea typeface="Times New Roman" panose="02020603050405020304" pitchFamily="18" charset="0"/>
                              </a:rPr>
                            </m:ctrlPr>
                          </m:dPr>
                          <m:e>
                            <m:r>
                              <a:rPr lang="en-US" sz="2400" i="1">
                                <a:solidFill>
                                  <a:srgbClr val="1D1B11"/>
                                </a:solidFill>
                                <a:latin typeface="Cambria Math" panose="02040503050406030204" pitchFamily="18" charset="0"/>
                                <a:ea typeface="Times New Roman" panose="02020603050405020304" pitchFamily="18" charset="0"/>
                              </a:rPr>
                              <m:t>𝑘𝑡</m:t>
                            </m:r>
                          </m:e>
                        </m:d>
                      </m:e>
                    </m:func>
                    <m:r>
                      <a:rPr lang="en-US" sz="2400" i="1">
                        <a:solidFill>
                          <a:srgbClr val="1D1B11"/>
                        </a:solidFill>
                        <a:latin typeface="Cambria Math" panose="02040503050406030204" pitchFamily="18" charset="0"/>
                        <a:ea typeface="Times New Roman" panose="02020603050405020304" pitchFamily="18" charset="0"/>
                      </a:rPr>
                      <m:t>+15.56</m:t>
                    </m:r>
                    <m:func>
                      <m:funcPr>
                        <m:ctrlPr>
                          <a:rPr lang="en-US" sz="2400" i="1">
                            <a:solidFill>
                              <a:srgbClr val="1D1B11"/>
                            </a:solidFill>
                            <a:latin typeface="Cambria Math"/>
                            <a:ea typeface="Times New Roman" panose="02020603050405020304" pitchFamily="18" charset="0"/>
                          </a:rPr>
                        </m:ctrlPr>
                      </m:funcPr>
                      <m:fName>
                        <m:r>
                          <m:rPr>
                            <m:sty m:val="p"/>
                          </m:rPr>
                          <a:rPr lang="en-US" sz="2400">
                            <a:solidFill>
                              <a:srgbClr val="1D1B11"/>
                            </a:solidFill>
                            <a:latin typeface="Cambria Math" panose="02040503050406030204" pitchFamily="18" charset="0"/>
                            <a:ea typeface="Times New Roman" panose="02020603050405020304" pitchFamily="18" charset="0"/>
                          </a:rPr>
                          <m:t>cos</m:t>
                        </m:r>
                      </m:fName>
                      <m:e>
                        <m:d>
                          <m:dPr>
                            <m:ctrlPr>
                              <a:rPr lang="en-US" sz="2400" i="1">
                                <a:solidFill>
                                  <a:srgbClr val="1D1B11"/>
                                </a:solidFill>
                                <a:latin typeface="Cambria Math"/>
                                <a:ea typeface="Times New Roman" panose="02020603050405020304" pitchFamily="18" charset="0"/>
                              </a:rPr>
                            </m:ctrlPr>
                          </m:dPr>
                          <m:e>
                            <m:r>
                              <a:rPr lang="en-US" sz="2400" i="1">
                                <a:solidFill>
                                  <a:srgbClr val="1D1B11"/>
                                </a:solidFill>
                                <a:latin typeface="Cambria Math" panose="02040503050406030204" pitchFamily="18" charset="0"/>
                                <a:ea typeface="Times New Roman" panose="02020603050405020304" pitchFamily="18" charset="0"/>
                              </a:rPr>
                              <m:t>𝑘𝑡</m:t>
                            </m:r>
                          </m:e>
                        </m:d>
                      </m:e>
                    </m:func>
                    <m:d>
                      <m:dPr>
                        <m:begChr m:val="["/>
                        <m:endChr m:val="]"/>
                        <m:ctrlPr>
                          <a:rPr lang="en-US" sz="2400" i="1">
                            <a:solidFill>
                              <a:srgbClr val="1D1B11"/>
                            </a:solidFill>
                            <a:latin typeface="Cambria Math"/>
                            <a:ea typeface="Times New Roman" panose="02020603050405020304" pitchFamily="18" charset="0"/>
                          </a:rPr>
                        </m:ctrlPr>
                      </m:dPr>
                      <m:e>
                        <m:r>
                          <a:rPr lang="en-US" sz="2400" i="1">
                            <a:solidFill>
                              <a:srgbClr val="1D1B11"/>
                            </a:solidFill>
                            <a:latin typeface="Cambria Math" panose="02040503050406030204" pitchFamily="18" charset="0"/>
                            <a:ea typeface="Times New Roman" panose="02020603050405020304" pitchFamily="18" charset="0"/>
                          </a:rPr>
                          <m:t>1+</m:t>
                        </m:r>
                        <m:sSup>
                          <m:sSupPr>
                            <m:ctrlPr>
                              <a:rPr lang="en-US" sz="2400" i="1">
                                <a:solidFill>
                                  <a:srgbClr val="1D1B11"/>
                                </a:solidFill>
                                <a:latin typeface="Cambria Math"/>
                                <a:ea typeface="Times New Roman" panose="02020603050405020304" pitchFamily="18" charset="0"/>
                              </a:rPr>
                            </m:ctrlPr>
                          </m:sSupPr>
                          <m:e>
                            <m:r>
                              <a:rPr lang="en-US" sz="2400" i="1">
                                <a:solidFill>
                                  <a:srgbClr val="1D1B11"/>
                                </a:solidFill>
                                <a:latin typeface="Cambria Math" panose="02040503050406030204" pitchFamily="18" charset="0"/>
                                <a:ea typeface="Times New Roman" panose="02020603050405020304" pitchFamily="18" charset="0"/>
                              </a:rPr>
                              <m:t>𝑒</m:t>
                            </m:r>
                          </m:e>
                          <m:sup>
                            <m:r>
                              <a:rPr lang="en-US" sz="2400" i="1">
                                <a:solidFill>
                                  <a:srgbClr val="1D1B11"/>
                                </a:solidFill>
                                <a:latin typeface="Cambria Math" panose="02040503050406030204" pitchFamily="18" charset="0"/>
                                <a:ea typeface="Times New Roman" panose="02020603050405020304" pitchFamily="18" charset="0"/>
                              </a:rPr>
                              <m:t>0.031</m:t>
                            </m:r>
                            <m:r>
                              <a:rPr lang="en-US" sz="2400" i="1">
                                <a:solidFill>
                                  <a:srgbClr val="1D1B11"/>
                                </a:solidFill>
                                <a:latin typeface="Cambria Math" panose="02040503050406030204" pitchFamily="18" charset="0"/>
                                <a:ea typeface="Times New Roman" panose="02020603050405020304" pitchFamily="18" charset="0"/>
                              </a:rPr>
                              <m:t>𝑡</m:t>
                            </m:r>
                          </m:sup>
                        </m:sSup>
                      </m:e>
                    </m:d>
                  </m:oMath>
                </a14:m>
                <a:endParaRPr lang="en-US" sz="2400" dirty="0">
                  <a:latin typeface="Times New Roman" panose="02020603050405020304" pitchFamily="18" charset="0"/>
                  <a:ea typeface="Times New Roman" panose="02020603050405020304" pitchFamily="18" charset="0"/>
                </a:endParaRPr>
              </a:p>
              <a:p>
                <a:pPr>
                  <a:lnSpc>
                    <a:spcPct val="100000"/>
                  </a:lnSpc>
                  <a:spcBef>
                    <a:spcPts val="0"/>
                  </a:spcBef>
                </a:pPr>
                <a:r>
                  <a:rPr lang="en-US" sz="2400" dirty="0">
                    <a:solidFill>
                      <a:srgbClr val="1D1B11"/>
                    </a:solidFill>
                  </a:rPr>
                  <a:t> </a:t>
                </a:r>
                <a:r>
                  <a:rPr lang="en-US" sz="2400" b="1" u="sng" dirty="0" smtClean="0">
                    <a:solidFill>
                      <a:srgbClr val="1D1B11"/>
                    </a:solidFill>
                  </a:rPr>
                  <a:t>Relationship </a:t>
                </a:r>
                <a:r>
                  <a:rPr lang="en-US" sz="2400" b="1" u="sng" dirty="0">
                    <a:solidFill>
                      <a:srgbClr val="1D1B11"/>
                    </a:solidFill>
                  </a:rPr>
                  <a:t>between Pavement Condition and Pavement Acoustics</a:t>
                </a:r>
                <a:r>
                  <a:rPr lang="en-US" sz="2400" dirty="0">
                    <a:solidFill>
                      <a:srgbClr val="1D1B11"/>
                    </a:solidFill>
                  </a:rPr>
                  <a:t>: </a:t>
                </a:r>
                <a:r>
                  <a:rPr lang="en-US" sz="2400" dirty="0" smtClean="0">
                    <a:solidFill>
                      <a:srgbClr val="1D1B11"/>
                    </a:solidFill>
                  </a:rPr>
                  <a:t>The </a:t>
                </a:r>
                <a:r>
                  <a:rPr lang="en-US" sz="2400" dirty="0">
                    <a:solidFill>
                      <a:srgbClr val="1D1B11"/>
                    </a:solidFill>
                  </a:rPr>
                  <a:t>acoustic signal from a deteriorated joint is different from that of an undeteriorated joint. It also validated this lemma through the analysis of data and showed that there was a correlation between OBSI and IRI</a:t>
                </a:r>
                <a:r>
                  <a:rPr lang="en-US" sz="2400" dirty="0" smtClean="0">
                    <a:solidFill>
                      <a:srgbClr val="1D1B11"/>
                    </a:solidFill>
                  </a:rPr>
                  <a:t>.</a:t>
                </a:r>
                <a:endParaRPr lang="en-US" sz="2400" dirty="0"/>
              </a:p>
              <a:p>
                <a:pPr>
                  <a:lnSpc>
                    <a:spcPct val="100000"/>
                  </a:lnSpc>
                  <a:spcBef>
                    <a:spcPts val="0"/>
                  </a:spcBef>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12192000" cy="6699738"/>
              </a:xfrm>
              <a:blipFill rotWithShape="0">
                <a:blip r:embed="rId2"/>
                <a:stretch>
                  <a:fillRect l="-650" r="-1300" b="-3094"/>
                </a:stretch>
              </a:blipFill>
            </p:spPr>
            <p:txBody>
              <a:bodyPr/>
              <a:lstStyle/>
              <a:p>
                <a:r>
                  <a:rPr lang="en-US">
                    <a:noFill/>
                  </a:rPr>
                  <a:t> </a:t>
                </a:r>
              </a:p>
            </p:txBody>
          </p:sp>
        </mc:Fallback>
      </mc:AlternateContent>
    </p:spTree>
    <p:extLst>
      <p:ext uri="{BB962C8B-B14F-4D97-AF65-F5344CB8AC3E}">
        <p14:creationId xmlns:p14="http://schemas.microsoft.com/office/powerpoint/2010/main" val="3652092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478" y="0"/>
            <a:ext cx="10515600" cy="1325563"/>
          </a:xfrm>
        </p:spPr>
        <p:txBody>
          <a:bodyPr/>
          <a:lstStyle/>
          <a:p>
            <a:r>
              <a:rPr lang="en-US" b="1" dirty="0" smtClean="0"/>
              <a:t>21</a:t>
            </a:r>
            <a:r>
              <a:rPr lang="en-US" b="1" baseline="30000" dirty="0" smtClean="0"/>
              <a:t>st</a:t>
            </a:r>
            <a:r>
              <a:rPr lang="en-US" b="1" dirty="0" smtClean="0"/>
              <a:t> Century Use of Concrete</a:t>
            </a:r>
            <a:endParaRPr lang="en-US" b="1" dirty="0"/>
          </a:p>
        </p:txBody>
      </p:sp>
      <p:pic>
        <p:nvPicPr>
          <p:cNvPr id="1026" name="Picture 1" descr="cid:b6bb0278-3357-470e-9d7e-ef397c3994b8@namprd09.prod.outlook.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397838" y="1901885"/>
            <a:ext cx="592559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30060" y="1325563"/>
            <a:ext cx="5820427" cy="2308324"/>
          </a:xfrm>
          <a:prstGeom prst="rect">
            <a:avLst/>
          </a:prstGeom>
        </p:spPr>
        <p:txBody>
          <a:bodyPr wrap="square">
            <a:spAutoFit/>
          </a:bodyPr>
          <a:lstStyle/>
          <a:p>
            <a:r>
              <a:rPr lang="en-US" sz="3600" b="1" dirty="0"/>
              <a:t>Truth be told</a:t>
            </a:r>
            <a:r>
              <a:rPr lang="en-US" sz="3600" dirty="0"/>
              <a:t>: </a:t>
            </a:r>
            <a:r>
              <a:rPr lang="en-US" sz="3600" dirty="0" smtClean="0"/>
              <a:t>One of our most fashionable inventions is the use of concrete for selfie!!!</a:t>
            </a:r>
            <a:endParaRPr lang="en-US" sz="3600" dirty="0"/>
          </a:p>
        </p:txBody>
      </p:sp>
    </p:spTree>
    <p:extLst>
      <p:ext uri="{BB962C8B-B14F-4D97-AF65-F5344CB8AC3E}">
        <p14:creationId xmlns:p14="http://schemas.microsoft.com/office/powerpoint/2010/main" val="133252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 calcmode="lin" valueType="num">
                                      <p:cBhvr additive="base">
                                        <p:cTn id="20" dur="500" fill="hold"/>
                                        <p:tgtEl>
                                          <p:spTgt spid="1026"/>
                                        </p:tgtEl>
                                        <p:attrNameLst>
                                          <p:attrName>ppt_x</p:attrName>
                                        </p:attrNameLst>
                                      </p:cBhvr>
                                      <p:tavLst>
                                        <p:tav tm="0">
                                          <p:val>
                                            <p:strVal val="#ppt_x"/>
                                          </p:val>
                                        </p:tav>
                                        <p:tav tm="100000">
                                          <p:val>
                                            <p:strVal val="#ppt_x"/>
                                          </p:val>
                                        </p:tav>
                                      </p:tavLst>
                                    </p:anim>
                                    <p:anim calcmode="lin" valueType="num">
                                      <p:cBhvr additive="base">
                                        <p:cTn id="21"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a:stretch>
            <a:fillRect/>
          </a:stretch>
        </p:blipFill>
        <p:spPr bwMode="auto">
          <a:xfrm>
            <a:off x="3619499" y="1134645"/>
            <a:ext cx="7543800" cy="5032375"/>
          </a:xfrm>
          <a:prstGeom prst="rect">
            <a:avLst/>
          </a:prstGeom>
          <a:noFill/>
          <a:ln w="9525">
            <a:noFill/>
            <a:miter lim="800000"/>
            <a:headEnd/>
            <a:tailEnd/>
          </a:ln>
        </p:spPr>
      </p:pic>
      <p:sp>
        <p:nvSpPr>
          <p:cNvPr id="19459" name="Title 1"/>
          <p:cNvSpPr>
            <a:spLocks noGrp="1"/>
          </p:cNvSpPr>
          <p:nvPr>
            <p:ph type="title" idx="4294967295"/>
          </p:nvPr>
        </p:nvSpPr>
        <p:spPr>
          <a:xfrm>
            <a:off x="3276600" y="36286"/>
            <a:ext cx="6400799" cy="1143000"/>
          </a:xfrm>
        </p:spPr>
        <p:txBody>
          <a:bodyPr/>
          <a:lstStyle/>
          <a:p>
            <a:pPr algn="ctr" eaLnBrk="1" hangingPunct="1"/>
            <a:r>
              <a:rPr lang="en-US" dirty="0" smtClean="0">
                <a:solidFill>
                  <a:schemeClr val="tx1"/>
                </a:solidFill>
                <a:latin typeface="Arial Narrow" panose="020B0606020202030204" pitchFamily="34" charset="0"/>
              </a:rPr>
              <a:t>QUESTIONS</a:t>
            </a:r>
          </a:p>
        </p:txBody>
      </p:sp>
      <p:pic>
        <p:nvPicPr>
          <p:cNvPr id="19460" name="Picture 3" descr="http://www.bestgraph.com/gifs/ecole/interro/interro-06.gif"/>
          <p:cNvPicPr>
            <a:picLocks noChangeAspect="1" noChangeArrowheads="1" noCrop="1"/>
          </p:cNvPicPr>
          <p:nvPr/>
        </p:nvPicPr>
        <p:blipFill>
          <a:blip r:embed="rId4" cstate="print"/>
          <a:srcRect/>
          <a:stretch>
            <a:fillRect/>
          </a:stretch>
        </p:blipFill>
        <p:spPr bwMode="auto">
          <a:xfrm>
            <a:off x="3216332" y="1120109"/>
            <a:ext cx="4800600" cy="4800600"/>
          </a:xfrm>
          <a:prstGeom prst="rect">
            <a:avLst/>
          </a:prstGeom>
          <a:noFill/>
          <a:ln w="9525">
            <a:noFill/>
            <a:miter lim="800000"/>
            <a:headEnd/>
            <a:tailEnd/>
          </a:ln>
        </p:spPr>
      </p:pic>
      <p:pic>
        <p:nvPicPr>
          <p:cNvPr id="19461" name="Picture 3" descr="http://www.bestgraph.com/gifs/ecole/interro/interro-06.gif"/>
          <p:cNvPicPr>
            <a:picLocks noChangeAspect="1" noChangeArrowheads="1" noCrop="1"/>
          </p:cNvPicPr>
          <p:nvPr/>
        </p:nvPicPr>
        <p:blipFill>
          <a:blip r:embed="rId4" cstate="print"/>
          <a:srcRect/>
          <a:stretch>
            <a:fillRect/>
          </a:stretch>
        </p:blipFill>
        <p:spPr bwMode="auto">
          <a:xfrm>
            <a:off x="6896099" y="1250531"/>
            <a:ext cx="4601307" cy="4800600"/>
          </a:xfrm>
          <a:prstGeom prst="rect">
            <a:avLst/>
          </a:prstGeom>
          <a:noFill/>
          <a:ln w="9525">
            <a:noFill/>
            <a:miter lim="800000"/>
            <a:headEnd/>
            <a:tailEnd/>
          </a:ln>
        </p:spPr>
      </p:pic>
      <p:sp>
        <p:nvSpPr>
          <p:cNvPr id="6" name="Rectangle 5"/>
          <p:cNvSpPr/>
          <p:nvPr/>
        </p:nvSpPr>
        <p:spPr>
          <a:xfrm>
            <a:off x="5157370" y="5694271"/>
            <a:ext cx="6307378" cy="523220"/>
          </a:xfrm>
          <a:prstGeom prst="rect">
            <a:avLst/>
          </a:prstGeom>
        </p:spPr>
        <p:txBody>
          <a:bodyPr wrap="square">
            <a:spAutoFit/>
          </a:bodyPr>
          <a:lstStyle/>
          <a:p>
            <a:r>
              <a:rPr lang="en-US" sz="2800" b="1" dirty="0">
                <a:latin typeface="Arial Narrow" panose="020B0606020202030204" pitchFamily="34" charset="0"/>
                <a:cs typeface="Times New Roman" pitchFamily="18" charset="0"/>
              </a:rPr>
              <a:t>THE END</a:t>
            </a:r>
            <a:r>
              <a:rPr lang="en-US" sz="800" dirty="0">
                <a:latin typeface="Arial Narrow" panose="020B0606020202030204" pitchFamily="34" charset="0"/>
                <a:cs typeface="Times New Roman" pitchFamily="18" charset="0"/>
              </a:rPr>
              <a:t>LESS  ROAD  OF RESEARCH</a:t>
            </a:r>
          </a:p>
        </p:txBody>
      </p:sp>
      <p:pic>
        <p:nvPicPr>
          <p:cNvPr id="7" name="Picture 6"/>
          <p:cNvPicPr>
            <a:picLocks noChangeAspect="1"/>
          </p:cNvPicPr>
          <p:nvPr/>
        </p:nvPicPr>
        <p:blipFill>
          <a:blip r:embed="rId5"/>
          <a:stretch>
            <a:fillRect/>
          </a:stretch>
        </p:blipFill>
        <p:spPr>
          <a:xfrm>
            <a:off x="219074" y="1179286"/>
            <a:ext cx="3228975" cy="4987733"/>
          </a:xfrm>
          <a:prstGeom prst="rect">
            <a:avLst/>
          </a:prstGeom>
        </p:spPr>
      </p:pic>
    </p:spTree>
    <p:extLst>
      <p:ext uri="{BB962C8B-B14F-4D97-AF65-F5344CB8AC3E}">
        <p14:creationId xmlns:p14="http://schemas.microsoft.com/office/powerpoint/2010/main" val="358029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458"/>
                                        </p:tgtEl>
                                        <p:attrNameLst>
                                          <p:attrName>style.visibility</p:attrName>
                                        </p:attrNameLst>
                                      </p:cBhvr>
                                      <p:to>
                                        <p:strVal val="visible"/>
                                      </p:to>
                                    </p:set>
                                    <p:anim calcmode="lin" valueType="num">
                                      <p:cBhvr additive="base">
                                        <p:cTn id="13" dur="500" fill="hold"/>
                                        <p:tgtEl>
                                          <p:spTgt spid="19458"/>
                                        </p:tgtEl>
                                        <p:attrNameLst>
                                          <p:attrName>ppt_x</p:attrName>
                                        </p:attrNameLst>
                                      </p:cBhvr>
                                      <p:tavLst>
                                        <p:tav tm="0">
                                          <p:val>
                                            <p:strVal val="#ppt_x"/>
                                          </p:val>
                                        </p:tav>
                                        <p:tav tm="100000">
                                          <p:val>
                                            <p:strVal val="#ppt_x"/>
                                          </p:val>
                                        </p:tav>
                                      </p:tavLst>
                                    </p:anim>
                                    <p:anim calcmode="lin" valueType="num">
                                      <p:cBhvr additive="base">
                                        <p:cTn id="14" dur="500" fill="hold"/>
                                        <p:tgtEl>
                                          <p:spTgt spid="1945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9460"/>
                                        </p:tgtEl>
                                        <p:attrNameLst>
                                          <p:attrName>style.visibility</p:attrName>
                                        </p:attrNameLst>
                                      </p:cBhvr>
                                      <p:to>
                                        <p:strVal val="visible"/>
                                      </p:to>
                                    </p:set>
                                    <p:anim calcmode="lin" valueType="num">
                                      <p:cBhvr additive="base">
                                        <p:cTn id="17" dur="500" fill="hold"/>
                                        <p:tgtEl>
                                          <p:spTgt spid="19460"/>
                                        </p:tgtEl>
                                        <p:attrNameLst>
                                          <p:attrName>ppt_x</p:attrName>
                                        </p:attrNameLst>
                                      </p:cBhvr>
                                      <p:tavLst>
                                        <p:tav tm="0">
                                          <p:val>
                                            <p:strVal val="#ppt_x"/>
                                          </p:val>
                                        </p:tav>
                                        <p:tav tm="100000">
                                          <p:val>
                                            <p:strVal val="#ppt_x"/>
                                          </p:val>
                                        </p:tav>
                                      </p:tavLst>
                                    </p:anim>
                                    <p:anim calcmode="lin" valueType="num">
                                      <p:cBhvr additive="base">
                                        <p:cTn id="18" dur="500" fill="hold"/>
                                        <p:tgtEl>
                                          <p:spTgt spid="1946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9461"/>
                                        </p:tgtEl>
                                        <p:attrNameLst>
                                          <p:attrName>style.visibility</p:attrName>
                                        </p:attrNameLst>
                                      </p:cBhvr>
                                      <p:to>
                                        <p:strVal val="visible"/>
                                      </p:to>
                                    </p:set>
                                    <p:anim calcmode="lin" valueType="num">
                                      <p:cBhvr additive="base">
                                        <p:cTn id="21" dur="500" fill="hold"/>
                                        <p:tgtEl>
                                          <p:spTgt spid="19461"/>
                                        </p:tgtEl>
                                        <p:attrNameLst>
                                          <p:attrName>ppt_x</p:attrName>
                                        </p:attrNameLst>
                                      </p:cBhvr>
                                      <p:tavLst>
                                        <p:tav tm="0">
                                          <p:val>
                                            <p:strVal val="#ppt_x"/>
                                          </p:val>
                                        </p:tav>
                                        <p:tav tm="100000">
                                          <p:val>
                                            <p:strVal val="#ppt_x"/>
                                          </p:val>
                                        </p:tav>
                                      </p:tavLst>
                                    </p:anim>
                                    <p:anim calcmode="lin" valueType="num">
                                      <p:cBhvr additive="base">
                                        <p:cTn id="22" dur="500" fill="hold"/>
                                        <p:tgtEl>
                                          <p:spTgt spid="1946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2182" y="471666"/>
            <a:ext cx="8843372" cy="39927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477950" y="1583"/>
            <a:ext cx="10515600" cy="549275"/>
          </a:xfrm>
        </p:spPr>
        <p:txBody>
          <a:bodyPr>
            <a:normAutofit fontScale="90000"/>
          </a:bodyPr>
          <a:lstStyle/>
          <a:p>
            <a:r>
              <a:rPr lang="en-US" b="1" dirty="0" smtClean="0"/>
              <a:t>Texture Orders of Magnitude</a:t>
            </a:r>
            <a:endParaRPr lang="en-US" b="1" dirty="0"/>
          </a:p>
        </p:txBody>
      </p:sp>
      <p:sp>
        <p:nvSpPr>
          <p:cNvPr id="6" name="Rectangle 5"/>
          <p:cNvSpPr>
            <a:spLocks noChangeArrowheads="1"/>
          </p:cNvSpPr>
          <p:nvPr/>
        </p:nvSpPr>
        <p:spPr bwMode="auto">
          <a:xfrm>
            <a:off x="2755725" y="767845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a:spLocks noChangeArrowheads="1"/>
          </p:cNvSpPr>
          <p:nvPr/>
        </p:nvSpPr>
        <p:spPr bwMode="auto">
          <a:xfrm>
            <a:off x="4654027" y="4494477"/>
            <a:ext cx="47907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sng"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Pictorial Depiction of  Texture Categorization</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8" name="Rectangle 7"/>
          <p:cNvSpPr/>
          <p:nvPr/>
        </p:nvSpPr>
        <p:spPr>
          <a:xfrm>
            <a:off x="0" y="4894587"/>
            <a:ext cx="12192000" cy="1938992"/>
          </a:xfrm>
          <a:prstGeom prst="rect">
            <a:avLst/>
          </a:prstGeom>
        </p:spPr>
        <p:txBody>
          <a:bodyPr wrap="square">
            <a:spAutoFit/>
          </a:bodyPr>
          <a:lstStyle/>
          <a:p>
            <a:r>
              <a:rPr lang="en-US" sz="2000" b="1" dirty="0">
                <a:latin typeface="Arial Narrow" panose="020B0606020202030204" pitchFamily="34" charset="0"/>
                <a:ea typeface="Times New Roman" panose="02020603050405020304" pitchFamily="18" charset="0"/>
              </a:rPr>
              <a:t>Microtexture</a:t>
            </a:r>
            <a:r>
              <a:rPr lang="en-US" sz="2000" dirty="0">
                <a:latin typeface="Arial Narrow" panose="020B0606020202030204" pitchFamily="34" charset="0"/>
                <a:ea typeface="Times New Roman" panose="02020603050405020304" pitchFamily="18" charset="0"/>
              </a:rPr>
              <a:t>: Amplitude of deviation from a plane with wavelength 0 .02 inch (0.5 mm).</a:t>
            </a:r>
            <a:endParaRPr lang="en-US" sz="2000" dirty="0">
              <a:latin typeface="Times New Roman" panose="02020603050405020304" pitchFamily="18" charset="0"/>
              <a:ea typeface="Times New Roman" panose="02020603050405020304" pitchFamily="18" charset="0"/>
            </a:endParaRPr>
          </a:p>
          <a:p>
            <a:r>
              <a:rPr lang="en-US" sz="2000" b="1" dirty="0">
                <a:latin typeface="Arial Narrow" panose="020B0606020202030204" pitchFamily="34" charset="0"/>
                <a:ea typeface="Times New Roman" panose="02020603050405020304" pitchFamily="18" charset="0"/>
              </a:rPr>
              <a:t>Macro-texture</a:t>
            </a:r>
            <a:r>
              <a:rPr lang="en-US" sz="2000" dirty="0">
                <a:latin typeface="Arial Narrow" panose="020B0606020202030204" pitchFamily="34" charset="0"/>
                <a:ea typeface="Times New Roman" panose="02020603050405020304" pitchFamily="18" charset="0"/>
              </a:rPr>
              <a:t>: Amplitude of deviation from a plane with wavelength 0.02-inch (0.5-mm) &lt; T ≤ 2 inch (50 mm). </a:t>
            </a:r>
            <a:endParaRPr lang="en-US" sz="2000" dirty="0">
              <a:latin typeface="Times New Roman" panose="02020603050405020304" pitchFamily="18" charset="0"/>
              <a:ea typeface="Times New Roman" panose="02020603050405020304" pitchFamily="18" charset="0"/>
            </a:endParaRPr>
          </a:p>
          <a:p>
            <a:r>
              <a:rPr lang="en-US" sz="2000" b="1" dirty="0">
                <a:latin typeface="Arial Narrow" panose="020B0606020202030204" pitchFamily="34" charset="0"/>
                <a:ea typeface="Times New Roman" panose="02020603050405020304" pitchFamily="18" charset="0"/>
              </a:rPr>
              <a:t>Mega-texture</a:t>
            </a:r>
            <a:r>
              <a:rPr lang="en-US" sz="2000" dirty="0">
                <a:latin typeface="Arial Narrow" panose="020B0606020202030204" pitchFamily="34" charset="0"/>
                <a:ea typeface="Times New Roman" panose="02020603050405020304" pitchFamily="18" charset="0"/>
              </a:rPr>
              <a:t>: Amplitude of deviation from a plane with wavelength 2-inch (50 mm) &lt; T ≤20 inch (500-mm). </a:t>
            </a:r>
            <a:endParaRPr lang="en-US" sz="2000" dirty="0">
              <a:latin typeface="Times New Roman" panose="02020603050405020304" pitchFamily="18" charset="0"/>
              <a:ea typeface="Times New Roman" panose="02020603050405020304" pitchFamily="18" charset="0"/>
            </a:endParaRPr>
          </a:p>
          <a:p>
            <a:r>
              <a:rPr lang="en-US" sz="2000" b="1" dirty="0">
                <a:latin typeface="Arial Narrow" panose="020B0606020202030204" pitchFamily="34" charset="0"/>
                <a:ea typeface="Times New Roman" panose="02020603050405020304" pitchFamily="18" charset="0"/>
              </a:rPr>
              <a:t>Gigatexture:</a:t>
            </a:r>
            <a:r>
              <a:rPr lang="en-US" sz="2000" dirty="0">
                <a:latin typeface="Arial Narrow" panose="020B0606020202030204" pitchFamily="34" charset="0"/>
                <a:ea typeface="Times New Roman" panose="02020603050405020304" pitchFamily="18" charset="0"/>
              </a:rPr>
              <a:t> Surface Irregularity or Roughness is characterized by amplitude of deviation from a plane with </a:t>
            </a:r>
            <a:endParaRPr lang="en-US" sz="2000" dirty="0" smtClean="0">
              <a:latin typeface="Arial Narrow" panose="020B0606020202030204" pitchFamily="34" charset="0"/>
              <a:ea typeface="Times New Roman" panose="02020603050405020304" pitchFamily="18" charset="0"/>
            </a:endParaRPr>
          </a:p>
          <a:p>
            <a:r>
              <a:rPr lang="en-US" sz="2000" dirty="0">
                <a:latin typeface="Arial Narrow" panose="020B0606020202030204" pitchFamily="34" charset="0"/>
                <a:ea typeface="Times New Roman" panose="02020603050405020304" pitchFamily="18" charset="0"/>
              </a:rPr>
              <a:t> </a:t>
            </a:r>
            <a:r>
              <a:rPr lang="en-US" sz="2000" dirty="0" smtClean="0">
                <a:latin typeface="Arial Narrow" panose="020B0606020202030204" pitchFamily="34" charset="0"/>
                <a:ea typeface="Times New Roman" panose="02020603050405020304" pitchFamily="18" charset="0"/>
              </a:rPr>
              <a:t>                       wavelength </a:t>
            </a:r>
            <a:r>
              <a:rPr lang="en-US" sz="2000" dirty="0">
                <a:latin typeface="Arial Narrow" panose="020B0606020202030204" pitchFamily="34" charset="0"/>
                <a:ea typeface="Times New Roman" panose="02020603050405020304" pitchFamily="18" charset="0"/>
              </a:rPr>
              <a:t>20-inch (500-mm) &lt; T ≤ 166.7-ft (50-m). </a:t>
            </a:r>
            <a:endParaRPr lang="en-US" sz="2000" dirty="0" smtClean="0">
              <a:latin typeface="Arial Narrow" panose="020B0606020202030204" pitchFamily="34" charset="0"/>
              <a:ea typeface="Times New Roman" panose="02020603050405020304" pitchFamily="18" charset="0"/>
            </a:endParaRPr>
          </a:p>
          <a:p>
            <a:r>
              <a:rPr lang="en-US" sz="2000" b="1" dirty="0" smtClean="0">
                <a:effectLst/>
                <a:latin typeface="Arial Narrow" panose="020B0606020202030204" pitchFamily="34" charset="0"/>
                <a:ea typeface="Times New Roman" panose="02020603050405020304" pitchFamily="18" charset="0"/>
              </a:rPr>
              <a:t>Tera Texture</a:t>
            </a:r>
            <a:r>
              <a:rPr lang="en-US" sz="2000" dirty="0" smtClean="0">
                <a:effectLst/>
                <a:latin typeface="Arial Narrow" panose="020B0606020202030204" pitchFamily="34" charset="0"/>
                <a:ea typeface="Times New Roman" panose="02020603050405020304" pitchFamily="18" charset="0"/>
              </a:rPr>
              <a:t>: Very extensive </a:t>
            </a:r>
            <a:r>
              <a:rPr lang="en-US" sz="2000" dirty="0">
                <a:latin typeface="Arial Narrow" panose="020B0606020202030204" pitchFamily="34" charset="0"/>
                <a:ea typeface="Times New Roman" panose="02020603050405020304" pitchFamily="18" charset="0"/>
              </a:rPr>
              <a:t>r</a:t>
            </a:r>
            <a:r>
              <a:rPr lang="en-US" sz="2000" dirty="0" smtClean="0">
                <a:effectLst/>
                <a:latin typeface="Arial Narrow" panose="020B0606020202030204" pitchFamily="34" charset="0"/>
                <a:ea typeface="Times New Roman" panose="02020603050405020304" pitchFamily="18" charset="0"/>
              </a:rPr>
              <a:t>oad </a:t>
            </a:r>
            <a:r>
              <a:rPr lang="en-US" sz="2000" dirty="0">
                <a:latin typeface="Arial Narrow" panose="020B0606020202030204" pitchFamily="34" charset="0"/>
                <a:ea typeface="Times New Roman" panose="02020603050405020304" pitchFamily="18" charset="0"/>
              </a:rPr>
              <a:t>f</a:t>
            </a:r>
            <a:r>
              <a:rPr lang="en-US" sz="2000" dirty="0" smtClean="0">
                <a:effectLst/>
                <a:latin typeface="Arial Narrow" panose="020B0606020202030204" pitchFamily="34" charset="0"/>
                <a:ea typeface="Times New Roman" panose="02020603050405020304" pitchFamily="18" charset="0"/>
              </a:rPr>
              <a:t>eatures including geodetics. </a:t>
            </a:r>
            <a:endParaRPr lang="en-US" sz="2000" dirty="0">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0" y="550858"/>
            <a:ext cx="3228975" cy="3913524"/>
          </a:xfrm>
          <a:prstGeom prst="rect">
            <a:avLst/>
          </a:prstGeom>
        </p:spPr>
      </p:pic>
    </p:spTree>
    <p:extLst>
      <p:ext uri="{BB962C8B-B14F-4D97-AF65-F5344CB8AC3E}">
        <p14:creationId xmlns:p14="http://schemas.microsoft.com/office/powerpoint/2010/main" val="106431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148" y="1"/>
            <a:ext cx="10515600" cy="688932"/>
          </a:xfrm>
        </p:spPr>
        <p:txBody>
          <a:bodyPr>
            <a:normAutofit fontScale="90000"/>
          </a:bodyPr>
          <a:lstStyle/>
          <a:p>
            <a:r>
              <a:rPr lang="en-US" dirty="0" smtClean="0"/>
              <a:t>Implications of Texture Orders of Magnitude</a:t>
            </a:r>
            <a:endParaRPr lang="en-US" dirty="0"/>
          </a:p>
        </p:txBody>
      </p:sp>
      <p:pic>
        <p:nvPicPr>
          <p:cNvPr id="4" name="Content Placeholder 3"/>
          <p:cNvPicPr>
            <a:picLocks noGrp="1"/>
          </p:cNvPicPr>
          <p:nvPr>
            <p:ph idx="1"/>
          </p:nvPr>
        </p:nvPicPr>
        <p:blipFill>
          <a:blip r:embed="rId2"/>
          <a:stretch>
            <a:fillRect/>
          </a:stretch>
        </p:blipFill>
        <p:spPr>
          <a:xfrm>
            <a:off x="163163" y="939453"/>
            <a:ext cx="5691710" cy="575816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248676800"/>
              </p:ext>
            </p:extLst>
          </p:nvPr>
        </p:nvGraphicFramePr>
        <p:xfrm>
          <a:off x="5854873" y="939453"/>
          <a:ext cx="6195166" cy="5661764"/>
        </p:xfrm>
        <a:graphic>
          <a:graphicData uri="http://schemas.openxmlformats.org/drawingml/2006/table">
            <a:tbl>
              <a:tblPr firstRow="1" firstCol="1" bandRow="1"/>
              <a:tblGrid>
                <a:gridCol w="821500"/>
                <a:gridCol w="1352811"/>
                <a:gridCol w="1415441"/>
                <a:gridCol w="2605414"/>
              </a:tblGrid>
              <a:tr h="900734">
                <a:tc>
                  <a:txBody>
                    <a:bodyPr/>
                    <a:lstStyle/>
                    <a:p>
                      <a:pPr marL="0" marR="0" algn="just">
                        <a:spcBef>
                          <a:spcPts val="0"/>
                        </a:spcBef>
                        <a:spcAft>
                          <a:spcPts val="0"/>
                        </a:spcAft>
                      </a:pPr>
                      <a:r>
                        <a:rPr lang="en-US" sz="2000" b="1" dirty="0">
                          <a:solidFill>
                            <a:srgbClr val="000000"/>
                          </a:solidFill>
                          <a:effectLst/>
                          <a:latin typeface="Arial Narrow" panose="020B0606020202030204" pitchFamily="34" charset="0"/>
                          <a:ea typeface="Times New Roman" panose="02020603050405020304" pitchFamily="18" charset="0"/>
                        </a:rPr>
                        <a:t>Range</a:t>
                      </a:r>
                      <a:endParaRPr lang="en-US"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dirty="0">
                          <a:solidFill>
                            <a:srgbClr val="000000"/>
                          </a:solidFill>
                          <a:effectLst/>
                          <a:latin typeface="Arial Narrow" panose="020B0606020202030204" pitchFamily="34" charset="0"/>
                          <a:ea typeface="Times New Roman" panose="02020603050405020304" pitchFamily="18" charset="0"/>
                        </a:rPr>
                        <a:t>Texture Wavelength</a:t>
                      </a:r>
                      <a:endParaRPr lang="en-US"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2000" b="1" dirty="0">
                          <a:solidFill>
                            <a:srgbClr val="000000"/>
                          </a:solidFill>
                          <a:effectLst/>
                          <a:latin typeface="Arial Narrow" panose="020B0606020202030204" pitchFamily="34" charset="0"/>
                          <a:ea typeface="Times New Roman" panose="02020603050405020304" pitchFamily="18" charset="0"/>
                        </a:rPr>
                        <a:t>Typical Amplitudes</a:t>
                      </a:r>
                      <a:endParaRPr lang="en-US"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2000" b="1" dirty="0">
                          <a:solidFill>
                            <a:srgbClr val="000000"/>
                          </a:solidFill>
                          <a:effectLst/>
                          <a:latin typeface="Arial Narrow" panose="020B0606020202030204" pitchFamily="34" charset="0"/>
                          <a:ea typeface="Times New Roman" panose="02020603050405020304" pitchFamily="18" charset="0"/>
                        </a:rPr>
                        <a:t>Remarks</a:t>
                      </a:r>
                      <a:endParaRPr lang="en-US"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55813">
                <a:tc>
                  <a:txBody>
                    <a:bodyPr/>
                    <a:lstStyle/>
                    <a:p>
                      <a:pPr marL="0" marR="0" algn="just">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rPr>
                        <a:t>Micro</a:t>
                      </a:r>
                      <a:endParaRPr lang="en-US" sz="18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just">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rPr>
                        <a:t>&lt; 0.5 mm </a:t>
                      </a:r>
                      <a:endParaRPr lang="en-US" sz="1800" b="1" dirty="0">
                        <a:solidFill>
                          <a:srgbClr val="00000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rPr>
                        <a:t>(&lt;0.002”)</a:t>
                      </a:r>
                      <a:endParaRPr lang="en-US" sz="18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just">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rPr>
                        <a:t>&lt;</a:t>
                      </a:r>
                      <a:r>
                        <a:rPr lang="en-US" sz="1800" b="1" dirty="0" err="1">
                          <a:solidFill>
                            <a:srgbClr val="000000"/>
                          </a:solidFill>
                          <a:effectLst/>
                          <a:latin typeface="Arial Narrow" panose="020B0606020202030204" pitchFamily="34" charset="0"/>
                          <a:ea typeface="Times New Roman" panose="02020603050405020304" pitchFamily="18" charset="0"/>
                        </a:rPr>
                        <a:t>0.001mm</a:t>
                      </a:r>
                      <a:endParaRPr lang="en-US" sz="1800" b="1" dirty="0">
                        <a:solidFill>
                          <a:srgbClr val="00000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rPr>
                        <a:t>(&lt;4.0E-5”)</a:t>
                      </a:r>
                      <a:endParaRPr lang="en-US" sz="18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just">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rPr>
                        <a:t>Feels harsh but invisible to the naked eye necessary for adhesion friction</a:t>
                      </a:r>
                      <a:endParaRPr lang="en-US" sz="18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r>
              <a:tr h="1201739">
                <a:tc>
                  <a:txBody>
                    <a:bodyPr/>
                    <a:lstStyle/>
                    <a:p>
                      <a:pPr marL="0" marR="0" algn="just">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rPr>
                        <a:t>Macro</a:t>
                      </a:r>
                      <a:endParaRPr lang="en-US" sz="18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800" b="1">
                          <a:solidFill>
                            <a:srgbClr val="000000"/>
                          </a:solidFill>
                          <a:effectLst/>
                          <a:latin typeface="Arial Narrow" panose="020B0606020202030204" pitchFamily="34" charset="0"/>
                          <a:ea typeface="Times New Roman" panose="02020603050405020304" pitchFamily="18" charset="0"/>
                        </a:rPr>
                        <a:t>0.5-50 mm </a:t>
                      </a:r>
                      <a:endParaRPr lang="en-US" sz="1800" b="1">
                        <a:solidFill>
                          <a:srgbClr val="00000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b="1">
                          <a:solidFill>
                            <a:srgbClr val="000000"/>
                          </a:solidFill>
                          <a:effectLst/>
                          <a:latin typeface="Arial Narrow" panose="020B0606020202030204" pitchFamily="34" charset="0"/>
                          <a:ea typeface="Times New Roman" panose="02020603050405020304" pitchFamily="18" charset="0"/>
                        </a:rPr>
                        <a:t>(0.002” -2”)</a:t>
                      </a:r>
                      <a:endParaRPr lang="en-US" sz="1800" b="1">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rPr>
                        <a:t>0.1-20 mm</a:t>
                      </a:r>
                      <a:endParaRPr lang="en-US" sz="1800" b="1" dirty="0">
                        <a:solidFill>
                          <a:srgbClr val="00000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rPr>
                        <a:t>(0.004” -0.8”)</a:t>
                      </a:r>
                      <a:endParaRPr lang="en-US" sz="18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rPr>
                        <a:t>Important for tire interaction being of same order of magnitude as  tire configurations</a:t>
                      </a:r>
                      <a:endParaRPr lang="en-US" sz="18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01739">
                <a:tc>
                  <a:txBody>
                    <a:bodyPr/>
                    <a:lstStyle/>
                    <a:p>
                      <a:pPr marL="0" marR="0" algn="just">
                        <a:spcBef>
                          <a:spcPts val="0"/>
                        </a:spcBef>
                        <a:spcAft>
                          <a:spcPts val="0"/>
                        </a:spcAft>
                      </a:pPr>
                      <a:r>
                        <a:rPr lang="en-US" sz="1800" b="1">
                          <a:solidFill>
                            <a:srgbClr val="000000"/>
                          </a:solidFill>
                          <a:effectLst/>
                          <a:latin typeface="Arial Narrow" panose="020B0606020202030204" pitchFamily="34" charset="0"/>
                          <a:ea typeface="Times New Roman" panose="02020603050405020304" pitchFamily="18" charset="0"/>
                        </a:rPr>
                        <a:t>Mega</a:t>
                      </a:r>
                      <a:endParaRPr lang="en-US" sz="1800" b="1">
                        <a:solidFill>
                          <a:srgbClr val="000000"/>
                        </a:solidFill>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just">
                        <a:spcBef>
                          <a:spcPts val="0"/>
                        </a:spcBef>
                        <a:spcAft>
                          <a:spcPts val="0"/>
                        </a:spcAft>
                      </a:pPr>
                      <a:r>
                        <a:rPr lang="en-US" sz="1800" b="1">
                          <a:solidFill>
                            <a:srgbClr val="000000"/>
                          </a:solidFill>
                          <a:effectLst/>
                          <a:latin typeface="Arial Narrow" panose="020B0606020202030204" pitchFamily="34" charset="0"/>
                          <a:ea typeface="Times New Roman" panose="02020603050405020304" pitchFamily="18" charset="0"/>
                        </a:rPr>
                        <a:t>50 mm-500 mm</a:t>
                      </a:r>
                      <a:endParaRPr lang="en-US" sz="1800" b="1">
                        <a:solidFill>
                          <a:srgbClr val="00000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b="1">
                          <a:solidFill>
                            <a:srgbClr val="000000"/>
                          </a:solidFill>
                          <a:effectLst/>
                          <a:latin typeface="Arial Narrow" panose="020B0606020202030204" pitchFamily="34" charset="0"/>
                          <a:ea typeface="Times New Roman" panose="02020603050405020304" pitchFamily="18" charset="0"/>
                        </a:rPr>
                        <a:t>(2” -20”)</a:t>
                      </a:r>
                      <a:endParaRPr lang="en-US" sz="1800" b="1">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just">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rPr>
                        <a:t>0.1-50 mm</a:t>
                      </a:r>
                      <a:endParaRPr lang="en-US" sz="1800" b="1" dirty="0">
                        <a:solidFill>
                          <a:srgbClr val="00000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rPr>
                        <a:t>(0.004”- 2”)</a:t>
                      </a:r>
                      <a:endParaRPr lang="en-US" sz="18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just">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rPr>
                        <a:t>Wavelength similar to tire pavement contact patch and larger can cause wander</a:t>
                      </a:r>
                      <a:endParaRPr lang="en-US" sz="18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r>
              <a:tr h="1201739">
                <a:tc>
                  <a:txBody>
                    <a:bodyPr/>
                    <a:lstStyle/>
                    <a:p>
                      <a:pPr marL="0" marR="0" algn="just">
                        <a:spcBef>
                          <a:spcPts val="0"/>
                        </a:spcBef>
                        <a:spcAft>
                          <a:spcPts val="0"/>
                        </a:spcAft>
                      </a:pPr>
                      <a:r>
                        <a:rPr lang="en-US" sz="1800" b="1">
                          <a:solidFill>
                            <a:srgbClr val="000000"/>
                          </a:solidFill>
                          <a:effectLst/>
                          <a:latin typeface="Arial Narrow" panose="020B0606020202030204" pitchFamily="34" charset="0"/>
                          <a:ea typeface="Times New Roman" panose="02020603050405020304" pitchFamily="18" charset="0"/>
                        </a:rPr>
                        <a:t>Giga</a:t>
                      </a:r>
                      <a:endParaRPr lang="en-US" sz="1800" b="1">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800" b="1">
                          <a:solidFill>
                            <a:srgbClr val="000000"/>
                          </a:solidFill>
                          <a:effectLst/>
                          <a:latin typeface="Arial Narrow" panose="020B0606020202030204" pitchFamily="34" charset="0"/>
                          <a:ea typeface="Times New Roman" panose="02020603050405020304" pitchFamily="18" charset="0"/>
                        </a:rPr>
                        <a:t>&gt;500 mm</a:t>
                      </a:r>
                      <a:endParaRPr lang="en-US" sz="1800" b="1">
                        <a:solidFill>
                          <a:srgbClr val="00000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b="1">
                          <a:solidFill>
                            <a:srgbClr val="000000"/>
                          </a:solidFill>
                          <a:effectLst/>
                          <a:latin typeface="Arial Narrow" panose="020B0606020202030204" pitchFamily="34" charset="0"/>
                          <a:ea typeface="Times New Roman" panose="02020603050405020304" pitchFamily="18" charset="0"/>
                        </a:rPr>
                        <a:t>(&gt; 20 “)</a:t>
                      </a:r>
                      <a:endParaRPr lang="en-US" sz="1800" b="1">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rPr>
                        <a:t>&gt;50 mm</a:t>
                      </a:r>
                      <a:endParaRPr lang="en-US" sz="1800" b="1" dirty="0">
                        <a:solidFill>
                          <a:srgbClr val="00000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rPr>
                        <a:t>(&gt; 2”)</a:t>
                      </a:r>
                      <a:endParaRPr lang="en-US" sz="18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rPr>
                        <a:t>Warp and Curl, Faulting interval Panel warp &amp;Curl, vertical curves (Ride Quality)</a:t>
                      </a:r>
                      <a:endParaRPr lang="en-US" sz="18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89682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251" y="0"/>
            <a:ext cx="10898875" cy="649483"/>
          </a:xfrm>
        </p:spPr>
        <p:txBody>
          <a:bodyPr>
            <a:normAutofit fontScale="90000"/>
          </a:bodyPr>
          <a:lstStyle/>
          <a:p>
            <a:r>
              <a:rPr lang="en-US" b="1" dirty="0" smtClean="0"/>
              <a:t>Basic Micro – Giga Texture Technologies</a:t>
            </a:r>
            <a:endParaRPr lang="en-US" b="1" dirty="0"/>
          </a:p>
        </p:txBody>
      </p:sp>
      <p:pic>
        <p:nvPicPr>
          <p:cNvPr id="6" name="Content Placeholder 5"/>
          <p:cNvPicPr>
            <a:picLocks noGrp="1" noChangeAspect="1"/>
          </p:cNvPicPr>
          <p:nvPr>
            <p:ph idx="1"/>
          </p:nvPr>
        </p:nvPicPr>
        <p:blipFill>
          <a:blip r:embed="rId2"/>
          <a:stretch>
            <a:fillRect/>
          </a:stretch>
        </p:blipFill>
        <p:spPr>
          <a:xfrm>
            <a:off x="0" y="565934"/>
            <a:ext cx="11073008" cy="6156161"/>
          </a:xfrm>
          <a:prstGeom prst="rect">
            <a:avLst/>
          </a:prstGeom>
        </p:spPr>
      </p:pic>
    </p:spTree>
    <p:extLst>
      <p:ext uri="{BB962C8B-B14F-4D97-AF65-F5344CB8AC3E}">
        <p14:creationId xmlns:p14="http://schemas.microsoft.com/office/powerpoint/2010/main" val="3285615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157752" y="5034772"/>
            <a:ext cx="7618237" cy="1902024"/>
          </a:xfrm>
          <a:prstGeom prst="rect">
            <a:avLst/>
          </a:prstGeom>
        </p:spPr>
      </p:pic>
      <p:sp>
        <p:nvSpPr>
          <p:cNvPr id="2" name="Title 1"/>
          <p:cNvSpPr>
            <a:spLocks noGrp="1"/>
          </p:cNvSpPr>
          <p:nvPr>
            <p:ph type="title"/>
          </p:nvPr>
        </p:nvSpPr>
        <p:spPr>
          <a:xfrm>
            <a:off x="850726" y="-157691"/>
            <a:ext cx="10515600" cy="1000212"/>
          </a:xfrm>
        </p:spPr>
        <p:txBody>
          <a:bodyPr>
            <a:normAutofit/>
          </a:bodyPr>
          <a:lstStyle/>
          <a:p>
            <a:r>
              <a:rPr lang="en-US" b="1" dirty="0" smtClean="0"/>
              <a:t>Micro Texture and Degree of </a:t>
            </a:r>
            <a:r>
              <a:rPr lang="en-US" b="1" dirty="0"/>
              <a:t>R</a:t>
            </a:r>
            <a:r>
              <a:rPr lang="en-US" b="1" dirty="0" smtClean="0"/>
              <a:t>elevance</a:t>
            </a:r>
            <a:endParaRPr lang="en-US" b="1" dirty="0"/>
          </a:p>
        </p:txBody>
      </p:sp>
      <p:pic>
        <p:nvPicPr>
          <p:cNvPr id="4" name="Content Placeholder 3"/>
          <p:cNvPicPr>
            <a:picLocks noGrp="1"/>
          </p:cNvPicPr>
          <p:nvPr>
            <p:ph idx="1"/>
          </p:nvPr>
        </p:nvPicPr>
        <p:blipFill>
          <a:blip r:embed="rId4"/>
          <a:stretch>
            <a:fillRect/>
          </a:stretch>
        </p:blipFill>
        <p:spPr>
          <a:xfrm>
            <a:off x="4157752" y="1277653"/>
            <a:ext cx="6078384" cy="3114675"/>
          </a:xfrm>
          <a:prstGeom prst="rect">
            <a:avLst/>
          </a:prstGeom>
          <a:ln w="19050">
            <a:solidFill>
              <a:sysClr val="windowText" lastClr="000000"/>
            </a:solidFill>
          </a:ln>
        </p:spPr>
      </p:pic>
      <p:pic>
        <p:nvPicPr>
          <p:cNvPr id="5" name="Picture 4"/>
          <p:cNvPicPr>
            <a:picLocks noChangeAspect="1"/>
          </p:cNvPicPr>
          <p:nvPr/>
        </p:nvPicPr>
        <p:blipFill>
          <a:blip r:embed="rId5"/>
          <a:stretch>
            <a:fillRect/>
          </a:stretch>
        </p:blipFill>
        <p:spPr>
          <a:xfrm>
            <a:off x="272788" y="3795562"/>
            <a:ext cx="3260313" cy="3114675"/>
          </a:xfrm>
          <a:prstGeom prst="rect">
            <a:avLst/>
          </a:prstGeom>
        </p:spPr>
      </p:pic>
      <p:pic>
        <p:nvPicPr>
          <p:cNvPr id="6" name="Picture 5"/>
          <p:cNvPicPr>
            <a:picLocks noChangeAspect="1"/>
          </p:cNvPicPr>
          <p:nvPr/>
        </p:nvPicPr>
        <p:blipFill rotWithShape="1">
          <a:blip r:embed="rId6"/>
          <a:srcRect l="30768"/>
          <a:stretch/>
        </p:blipFill>
        <p:spPr>
          <a:xfrm>
            <a:off x="237995" y="1069359"/>
            <a:ext cx="2257187" cy="2499365"/>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7857659" y="393628"/>
                <a:ext cx="2213098" cy="738472"/>
              </a:xfrm>
              <a:prstGeom prst="rect">
                <a:avLst/>
              </a:prstGeom>
              <a:noFill/>
            </p:spPr>
            <p:txBody>
              <a:bodyPr wrap="square" lIns="0" tIns="0" rIns="0" bIns="0" rtlCol="0">
                <a:spAutoFit/>
              </a:bodyPr>
              <a:lstStyle/>
              <a:p>
                <a:r>
                  <a:rPr lang="en-US" dirty="0"/>
                  <a:t> </a:t>
                </a:r>
                <a:endParaRPr lang="en-US" dirty="0" smtClean="0"/>
              </a:p>
              <a:p>
                <a:r>
                  <a:rPr lang="en-US" dirty="0" smtClean="0"/>
                  <a:t>MTD= </a:t>
                </a:r>
                <a14:m>
                  <m:oMath xmlns:m="http://schemas.openxmlformats.org/officeDocument/2006/math">
                    <m:f>
                      <m:fPr>
                        <m:ctrlPr>
                          <a:rPr lang="en-US" i="1" smtClean="0">
                            <a:latin typeface="Cambria Math"/>
                          </a:rPr>
                        </m:ctrlPr>
                      </m:fPr>
                      <m:num>
                        <m:r>
                          <a:rPr lang="en-US" b="0" i="1" smtClean="0">
                            <a:latin typeface="Cambria Math" panose="02040503050406030204" pitchFamily="18" charset="0"/>
                          </a:rPr>
                          <m:t>4</m:t>
                        </m:r>
                        <m:r>
                          <a:rPr lang="en-US" b="0" i="1" smtClean="0">
                            <a:latin typeface="Cambria Math" panose="02040503050406030204" pitchFamily="18" charset="0"/>
                          </a:rPr>
                          <m:t>𝑉</m:t>
                        </m:r>
                      </m:num>
                      <m:den>
                        <m:sSubSup>
                          <m:sSubSupPr>
                            <m:ctrlPr>
                              <a:rPr lang="en-US" i="1" smtClean="0">
                                <a:latin typeface="Cambria Math"/>
                              </a:rPr>
                            </m:ctrlPr>
                          </m:sSubSupPr>
                          <m:e>
                            <m:r>
                              <a:rPr lang="en-US"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𝑑</m:t>
                            </m:r>
                          </m:e>
                          <m:sub>
                            <m:r>
                              <a:rPr lang="en-US" b="0" i="1" smtClean="0">
                                <a:latin typeface="Cambria Math" panose="02040503050406030204" pitchFamily="18" charset="0"/>
                              </a:rPr>
                              <m:t>𝑒𝑣𝑒𝑟𝑎𝑔𝑒</m:t>
                            </m:r>
                          </m:sub>
                          <m:sup>
                            <m:r>
                              <a:rPr lang="en-US" b="0" i="1" smtClean="0">
                                <a:latin typeface="Cambria Math" panose="02040503050406030204" pitchFamily="18" charset="0"/>
                              </a:rPr>
                              <m:t>2</m:t>
                            </m:r>
                          </m:sup>
                        </m:sSubSup>
                      </m:den>
                    </m:f>
                  </m:oMath>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7857659" y="393628"/>
                <a:ext cx="2213098" cy="738472"/>
              </a:xfrm>
              <a:prstGeom prst="rect">
                <a:avLst/>
              </a:prstGeom>
              <a:blipFill rotWithShape="0">
                <a:blip r:embed="rId7"/>
                <a:stretch>
                  <a:fillRect l="-6612" b="-7438"/>
                </a:stretch>
              </a:blipFill>
            </p:spPr>
            <p:txBody>
              <a:bodyPr/>
              <a:lstStyle/>
              <a:p>
                <a:r>
                  <a:rPr lang="en-US">
                    <a:noFill/>
                  </a:rPr>
                  <a:t> </a:t>
                </a:r>
              </a:p>
            </p:txBody>
          </p:sp>
        </mc:Fallback>
      </mc:AlternateContent>
      <p:pic>
        <p:nvPicPr>
          <p:cNvPr id="9" name="Picture 8"/>
          <p:cNvPicPr>
            <a:picLocks noChangeAspect="1"/>
          </p:cNvPicPr>
          <p:nvPr/>
        </p:nvPicPr>
        <p:blipFill>
          <a:blip r:embed="rId8"/>
          <a:stretch>
            <a:fillRect/>
          </a:stretch>
        </p:blipFill>
        <p:spPr>
          <a:xfrm>
            <a:off x="2360139" y="955907"/>
            <a:ext cx="1621690" cy="2612817"/>
          </a:xfrm>
          <a:prstGeom prst="rect">
            <a:avLst/>
          </a:prstGeom>
        </p:spPr>
      </p:pic>
      <p:sp>
        <p:nvSpPr>
          <p:cNvPr id="10" name="TextBox 9"/>
          <p:cNvSpPr txBox="1"/>
          <p:nvPr/>
        </p:nvSpPr>
        <p:spPr>
          <a:xfrm rot="16200000">
            <a:off x="2190695" y="2331872"/>
            <a:ext cx="2104372" cy="369332"/>
          </a:xfrm>
          <a:prstGeom prst="rect">
            <a:avLst/>
          </a:prstGeom>
          <a:noFill/>
        </p:spPr>
        <p:txBody>
          <a:bodyPr wrap="square" rtlCol="0">
            <a:spAutoFit/>
          </a:bodyPr>
          <a:lstStyle/>
          <a:p>
            <a:r>
              <a:rPr lang="en-US" b="1" dirty="0" smtClean="0"/>
              <a:t>V (beads) = --------CC</a:t>
            </a:r>
            <a:endParaRPr lang="en-US" b="1" dirty="0"/>
          </a:p>
        </p:txBody>
      </p:sp>
      <p:sp>
        <p:nvSpPr>
          <p:cNvPr id="12" name="Rectangle 11"/>
          <p:cNvSpPr/>
          <p:nvPr/>
        </p:nvSpPr>
        <p:spPr>
          <a:xfrm>
            <a:off x="4058584" y="594262"/>
            <a:ext cx="3138360" cy="523220"/>
          </a:xfrm>
          <a:prstGeom prst="rect">
            <a:avLst/>
          </a:prstGeom>
        </p:spPr>
        <p:txBody>
          <a:bodyPr wrap="none">
            <a:spAutoFit/>
          </a:bodyPr>
          <a:lstStyle/>
          <a:p>
            <a:r>
              <a:rPr lang="en-US" b="1" dirty="0"/>
              <a:t> </a:t>
            </a:r>
            <a:r>
              <a:rPr lang="en-US" sz="2800" b="1" dirty="0" smtClean="0"/>
              <a:t>Sand Patch </a:t>
            </a:r>
            <a:r>
              <a:rPr lang="en-US" sz="2800" b="1" dirty="0" smtClean="0">
                <a:sym typeface="Wingdings" panose="05000000000000000000" pitchFamily="2" charset="2"/>
              </a:rPr>
              <a:t> </a:t>
            </a:r>
            <a:r>
              <a:rPr lang="en-US" sz="2800" b="1" dirty="0" smtClean="0"/>
              <a:t>MTD</a:t>
            </a:r>
            <a:endParaRPr lang="en-US" sz="2800" b="1" dirty="0"/>
          </a:p>
        </p:txBody>
      </p:sp>
      <p:sp>
        <p:nvSpPr>
          <p:cNvPr id="13" name="Rectangle 12"/>
          <p:cNvSpPr/>
          <p:nvPr/>
        </p:nvSpPr>
        <p:spPr>
          <a:xfrm>
            <a:off x="4418526" y="1400527"/>
            <a:ext cx="237566" cy="369332"/>
          </a:xfrm>
          <a:prstGeom prst="rect">
            <a:avLst/>
          </a:prstGeom>
        </p:spPr>
        <p:txBody>
          <a:bodyPr wrap="none">
            <a:spAutoFit/>
          </a:bodyPr>
          <a:lstStyle/>
          <a:p>
            <a:r>
              <a:rPr lang="en-US" b="1" dirty="0"/>
              <a:t> </a:t>
            </a:r>
            <a:endParaRPr lang="en-US" sz="2800" b="1" dirty="0"/>
          </a:p>
        </p:txBody>
      </p:sp>
      <p:sp>
        <p:nvSpPr>
          <p:cNvPr id="14" name="Rectangle 13"/>
          <p:cNvSpPr/>
          <p:nvPr/>
        </p:nvSpPr>
        <p:spPr>
          <a:xfrm>
            <a:off x="3631765" y="4382395"/>
            <a:ext cx="7295395" cy="1231106"/>
          </a:xfrm>
          <a:prstGeom prst="rect">
            <a:avLst/>
          </a:prstGeom>
        </p:spPr>
        <p:txBody>
          <a:bodyPr wrap="none">
            <a:spAutoFit/>
          </a:bodyPr>
          <a:lstStyle/>
          <a:p>
            <a:r>
              <a:rPr lang="en-US" sz="2800" b="1" dirty="0" smtClean="0"/>
              <a:t>CTM </a:t>
            </a:r>
            <a:r>
              <a:rPr lang="en-US" sz="2800" b="1" dirty="0" smtClean="0">
                <a:sym typeface="Wingdings" panose="05000000000000000000" pitchFamily="2" charset="2"/>
              </a:rPr>
              <a:t> </a:t>
            </a:r>
            <a:r>
              <a:rPr lang="en-US" sz="2800" b="1" dirty="0" smtClean="0"/>
              <a:t>MPD</a:t>
            </a:r>
          </a:p>
          <a:p>
            <a:r>
              <a:rPr lang="en-US" sz="2800" b="1" dirty="0" smtClean="0">
                <a:solidFill>
                  <a:prstClr val="black"/>
                </a:solidFill>
                <a:sym typeface="Wingdings" panose="05000000000000000000" pitchFamily="2" charset="2"/>
              </a:rPr>
              <a:t>   </a:t>
            </a:r>
            <a:r>
              <a:rPr lang="en-US" sz="2800" b="1" dirty="0" smtClean="0">
                <a:solidFill>
                  <a:prstClr val="black"/>
                </a:solidFill>
              </a:rPr>
              <a:t>PARSER </a:t>
            </a:r>
            <a:r>
              <a:rPr lang="en-US" sz="2800" b="1" dirty="0">
                <a:solidFill>
                  <a:prstClr val="black"/>
                </a:solidFill>
                <a:sym typeface="Wingdings" panose="05000000000000000000" pitchFamily="2" charset="2"/>
              </a:rPr>
              <a:t> </a:t>
            </a:r>
            <a:r>
              <a:rPr lang="en-US" sz="2800" b="1" dirty="0" smtClean="0">
                <a:solidFill>
                  <a:prstClr val="black"/>
                </a:solidFill>
              </a:rPr>
              <a:t>Texture Orientation, Wavelength</a:t>
            </a:r>
            <a:endParaRPr lang="en-US" sz="2800" b="1" dirty="0">
              <a:solidFill>
                <a:prstClr val="black"/>
              </a:solidFill>
            </a:endParaRPr>
          </a:p>
          <a:p>
            <a:endParaRPr lang="en-US" b="1" dirty="0"/>
          </a:p>
        </p:txBody>
      </p:sp>
    </p:spTree>
    <p:extLst>
      <p:ext uri="{BB962C8B-B14F-4D97-AF65-F5344CB8AC3E}">
        <p14:creationId xmlns:p14="http://schemas.microsoft.com/office/powerpoint/2010/main" val="2498492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302" y="6475"/>
            <a:ext cx="10515600" cy="782665"/>
          </a:xfrm>
        </p:spPr>
        <p:txBody>
          <a:bodyPr/>
          <a:lstStyle/>
          <a:p>
            <a:r>
              <a:rPr lang="en-US" b="1" dirty="0" smtClean="0"/>
              <a:t>Definition of Texture Orientation (Spikiness)</a:t>
            </a:r>
            <a:endParaRPr lang="en-US" b="1" dirty="0"/>
          </a:p>
        </p:txBody>
      </p:sp>
      <p:pic>
        <p:nvPicPr>
          <p:cNvPr id="4" name="Content Placeholder 3"/>
          <p:cNvPicPr>
            <a:picLocks noGrp="1" noChangeAspect="1"/>
          </p:cNvPicPr>
          <p:nvPr>
            <p:ph idx="1"/>
          </p:nvPr>
        </p:nvPicPr>
        <p:blipFill>
          <a:blip r:embed="rId3"/>
          <a:stretch>
            <a:fillRect/>
          </a:stretch>
        </p:blipFill>
        <p:spPr>
          <a:xfrm>
            <a:off x="402775" y="1062198"/>
            <a:ext cx="8463242" cy="5416245"/>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8505174" y="1062198"/>
                <a:ext cx="3523832" cy="4471930"/>
              </a:xfrm>
              <a:prstGeom prst="rect">
                <a:avLst/>
              </a:prstGeom>
            </p:spPr>
            <p:txBody>
              <a:bodyPr wrap="square">
                <a:spAutoFit/>
              </a:bodyPr>
              <a:lstStyle/>
              <a:p>
                <a:r>
                  <a:rPr lang="en-US" dirty="0" smtClean="0">
                    <a:effectLst/>
                    <a:latin typeface="Times New Roman" panose="02020603050405020304" pitchFamily="18" charset="0"/>
                    <a:ea typeface="Times New Roman" panose="02020603050405020304" pitchFamily="18" charset="0"/>
                  </a:rPr>
                  <a:t>         </a:t>
                </a:r>
                <a:r>
                  <a:rPr lang="en-US" b="1" dirty="0" smtClean="0">
                    <a:effectLst/>
                    <a:latin typeface="Times New Roman" panose="02020603050405020304" pitchFamily="18" charset="0"/>
                    <a:ea typeface="Times New Roman" panose="02020603050405020304" pitchFamily="18" charset="0"/>
                  </a:rPr>
                  <a:t>SKU </a:t>
                </a:r>
                <a:r>
                  <a:rPr lang="en-US" sz="2400" b="1" dirty="0">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2400" b="1" i="1">
                            <a:effectLst/>
                            <a:latin typeface="Cambria Math"/>
                            <a:ea typeface="Times New Roman" panose="02020603050405020304" pitchFamily="18" charset="0"/>
                          </a:rPr>
                        </m:ctrlPr>
                      </m:fPr>
                      <m:num>
                        <m:sSup>
                          <m:sSupPr>
                            <m:ctrlPr>
                              <a:rPr lang="en-US" sz="2400" b="1" i="1">
                                <a:effectLst/>
                                <a:latin typeface="Cambria Math"/>
                                <a:ea typeface="Times New Roman" panose="02020603050405020304" pitchFamily="18" charset="0"/>
                              </a:rPr>
                            </m:ctrlPr>
                          </m:sSupPr>
                          <m:e>
                            <m:nary>
                              <m:naryPr>
                                <m:chr m:val="∑"/>
                                <m:limLoc m:val="subSup"/>
                                <m:ctrlPr>
                                  <a:rPr lang="en-US" sz="2400" b="1" i="1">
                                    <a:effectLst/>
                                    <a:latin typeface="Cambria Math"/>
                                    <a:ea typeface="Times New Roman" panose="02020603050405020304" pitchFamily="18" charset="0"/>
                                  </a:rPr>
                                </m:ctrlPr>
                              </m:naryPr>
                              <m:sub>
                                <m:r>
                                  <a:rPr lang="en-US" sz="2400" b="1" i="1">
                                    <a:effectLst/>
                                    <a:latin typeface="Cambria Math" panose="02040503050406030204" pitchFamily="18" charset="0"/>
                                    <a:ea typeface="Times New Roman" panose="02020603050405020304" pitchFamily="18" charset="0"/>
                                  </a:rPr>
                                  <m:t>𝐢</m:t>
                                </m:r>
                                <m:r>
                                  <a:rPr lang="en-US" sz="2400" b="1">
                                    <a:effectLst/>
                                    <a:latin typeface="Cambria Math" panose="02040503050406030204" pitchFamily="18" charset="0"/>
                                    <a:ea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rPr>
                                  <m:t>𝟏</m:t>
                                </m:r>
                              </m:sub>
                              <m:sup>
                                <m:r>
                                  <a:rPr lang="en-US" sz="2400" b="1" i="1">
                                    <a:effectLst/>
                                    <a:latin typeface="Cambria Math" panose="02040503050406030204" pitchFamily="18" charset="0"/>
                                    <a:ea typeface="Times New Roman" panose="02020603050405020304" pitchFamily="18" charset="0"/>
                                  </a:rPr>
                                  <m:t>𝑵</m:t>
                                </m:r>
                              </m:sup>
                              <m:e>
                                <m:d>
                                  <m:dPr>
                                    <m:ctrlPr>
                                      <a:rPr lang="en-US" sz="2400" b="1" i="1">
                                        <a:effectLst/>
                                        <a:latin typeface="Cambria Math"/>
                                        <a:ea typeface="Times New Roman" panose="02020603050405020304" pitchFamily="18" charset="0"/>
                                      </a:rPr>
                                    </m:ctrlPr>
                                  </m:dPr>
                                  <m:e>
                                    <m:sSub>
                                      <m:sSubPr>
                                        <m:ctrlPr>
                                          <a:rPr lang="en-US" sz="2400" b="1" i="1">
                                            <a:effectLst/>
                                            <a:latin typeface="Cambria Math"/>
                                            <a:ea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rPr>
                                          <m:t>𝒀</m:t>
                                        </m:r>
                                      </m:e>
                                      <m:sub>
                                        <m:r>
                                          <a:rPr lang="en-US" sz="2400" b="1" i="1">
                                            <a:effectLst/>
                                            <a:latin typeface="Cambria Math" panose="02040503050406030204" pitchFamily="18" charset="0"/>
                                            <a:ea typeface="Times New Roman" panose="02020603050405020304" pitchFamily="18" charset="0"/>
                                          </a:rPr>
                                          <m:t>𝒊</m:t>
                                        </m:r>
                                      </m:sub>
                                    </m:sSub>
                                    <m:r>
                                      <a:rPr lang="en-US" sz="2400" b="1" i="1">
                                        <a:effectLst/>
                                        <a:latin typeface="Cambria Math" panose="02040503050406030204" pitchFamily="18" charset="0"/>
                                        <a:ea typeface="Times New Roman" panose="02020603050405020304" pitchFamily="18" charset="0"/>
                                      </a:rPr>
                                      <m:t>−</m:t>
                                    </m:r>
                                    <m:acc>
                                      <m:accPr>
                                        <m:chr m:val="̅"/>
                                        <m:ctrlPr>
                                          <a:rPr lang="en-US" sz="2400" b="1" i="1">
                                            <a:effectLst/>
                                            <a:latin typeface="Cambria Math"/>
                                            <a:ea typeface="Times New Roman" panose="02020603050405020304" pitchFamily="18" charset="0"/>
                                          </a:rPr>
                                        </m:ctrlPr>
                                      </m:accPr>
                                      <m:e>
                                        <m:r>
                                          <a:rPr lang="en-US" sz="2400" b="1" i="1">
                                            <a:effectLst/>
                                            <a:latin typeface="Cambria Math" panose="02040503050406030204" pitchFamily="18" charset="0"/>
                                            <a:ea typeface="Times New Roman" panose="02020603050405020304" pitchFamily="18" charset="0"/>
                                          </a:rPr>
                                          <m:t>𝒀</m:t>
                                        </m:r>
                                      </m:e>
                                    </m:acc>
                                  </m:e>
                                </m:d>
                              </m:e>
                            </m:nary>
                          </m:e>
                          <m:sup>
                            <m:r>
                              <a:rPr lang="en-US" sz="2400" b="1" i="1">
                                <a:effectLst/>
                                <a:latin typeface="Cambria Math" panose="02040503050406030204" pitchFamily="18" charset="0"/>
                                <a:ea typeface="Times New Roman" panose="02020603050405020304" pitchFamily="18" charset="0"/>
                              </a:rPr>
                              <m:t>𝟑</m:t>
                            </m:r>
                          </m:sup>
                        </m:sSup>
                      </m:num>
                      <m:den>
                        <m:d>
                          <m:dPr>
                            <m:ctrlPr>
                              <a:rPr lang="en-US" sz="2400" b="1" i="1">
                                <a:effectLst/>
                                <a:latin typeface="Cambria Math"/>
                                <a:ea typeface="Times New Roman" panose="02020603050405020304" pitchFamily="18" charset="0"/>
                              </a:rPr>
                            </m:ctrlPr>
                          </m:dPr>
                          <m:e>
                            <m:r>
                              <a:rPr lang="en-US" sz="2400" b="1" i="1">
                                <a:effectLst/>
                                <a:latin typeface="Cambria Math" panose="02040503050406030204" pitchFamily="18" charset="0"/>
                                <a:ea typeface="Times New Roman" panose="02020603050405020304" pitchFamily="18" charset="0"/>
                              </a:rPr>
                              <m:t>𝑵</m:t>
                            </m:r>
                            <m:r>
                              <a:rPr lang="en-US" sz="2400" b="1" i="1">
                                <a:effectLst/>
                                <a:latin typeface="Cambria Math" panose="02040503050406030204" pitchFamily="18" charset="0"/>
                                <a:ea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rPr>
                              <m:t>𝟏</m:t>
                            </m:r>
                          </m:e>
                        </m:d>
                        <m:sSup>
                          <m:sSupPr>
                            <m:ctrlPr>
                              <a:rPr lang="en-US" sz="2400" b="1" i="1">
                                <a:effectLst/>
                                <a:latin typeface="Cambria Math"/>
                                <a:ea typeface="Times New Roman" panose="02020603050405020304" pitchFamily="18" charset="0"/>
                              </a:rPr>
                            </m:ctrlPr>
                          </m:sSupPr>
                          <m:e>
                            <m:r>
                              <a:rPr lang="en-US" sz="2400" b="1" i="1">
                                <a:effectLst/>
                                <a:latin typeface="Cambria Math" panose="02040503050406030204" pitchFamily="18" charset="0"/>
                                <a:ea typeface="Times New Roman" panose="02020603050405020304" pitchFamily="18" charset="0"/>
                              </a:rPr>
                              <m:t>𝒔</m:t>
                            </m:r>
                          </m:e>
                          <m:sup>
                            <m:r>
                              <a:rPr lang="en-US" sz="2400" b="1" i="1">
                                <a:effectLst/>
                                <a:latin typeface="Cambria Math" panose="02040503050406030204" pitchFamily="18" charset="0"/>
                                <a:ea typeface="Times New Roman" panose="02020603050405020304" pitchFamily="18" charset="0"/>
                              </a:rPr>
                              <m:t>𝟑</m:t>
                            </m:r>
                          </m:sup>
                        </m:sSup>
                      </m:den>
                    </m:f>
                  </m:oMath>
                </a14:m>
                <a:r>
                  <a:rPr lang="en-US" sz="2400" b="1" dirty="0">
                    <a:effectLst/>
                    <a:latin typeface="Times New Roman" panose="02020603050405020304" pitchFamily="18" charset="0"/>
                    <a:ea typeface="Times New Roman" panose="02020603050405020304" pitchFamily="18" charset="0"/>
                  </a:rPr>
                  <a:t>	</a:t>
                </a:r>
                <a:endParaRPr lang="en-US" sz="2400" b="1" dirty="0" smtClean="0">
                  <a:latin typeface="Times New Roman" panose="02020603050405020304" pitchFamily="18" charset="0"/>
                  <a:ea typeface="Times New Roman" panose="02020603050405020304" pitchFamily="18" charset="0"/>
                </a:endParaRPr>
              </a:p>
              <a:p>
                <a:r>
                  <a:rPr lang="en-US" b="1" dirty="0" smtClean="0">
                    <a:effectLst/>
                    <a:latin typeface="Times New Roman" panose="02020603050405020304" pitchFamily="18" charset="0"/>
                    <a:ea typeface="Times New Roman" panose="02020603050405020304" pitchFamily="18" charset="0"/>
                  </a:rPr>
                  <a:t>         where </a:t>
                </a:r>
                <a:endParaRPr lang="en-US" b="1" dirty="0">
                  <a:effectLst/>
                  <a:latin typeface="Times New Roman" panose="02020603050405020304" pitchFamily="18" charset="0"/>
                  <a:ea typeface="Times New Roman" panose="02020603050405020304" pitchFamily="18" charset="0"/>
                </a:endParaRPr>
              </a:p>
              <a:p>
                <a:pPr marL="457200" marR="0"/>
                <a:r>
                  <a:rPr lang="en-US" b="1" dirty="0">
                    <a:effectLst/>
                    <a:latin typeface="Times New Roman" panose="02020603050405020304" pitchFamily="18" charset="0"/>
                    <a:ea typeface="Times New Roman" panose="02020603050405020304" pitchFamily="18" charset="0"/>
                  </a:rPr>
                  <a:t>SKU is skewness,</a:t>
                </a:r>
              </a:p>
              <a:p>
                <a:pPr marL="457200" marR="0"/>
                <a14:m>
                  <m:oMath xmlns:m="http://schemas.openxmlformats.org/officeDocument/2006/math">
                    <m:acc>
                      <m:accPr>
                        <m:chr m:val="̅"/>
                        <m:ctrlPr>
                          <a:rPr lang="en-US" b="1" i="1">
                            <a:effectLst/>
                            <a:latin typeface="Cambria Math"/>
                            <a:ea typeface="Times New Roman" panose="02020603050405020304" pitchFamily="18" charset="0"/>
                          </a:rPr>
                        </m:ctrlPr>
                      </m:accPr>
                      <m:e>
                        <m:r>
                          <a:rPr lang="en-US" b="1" i="1">
                            <a:effectLst/>
                            <a:latin typeface="Cambria Math" panose="02040503050406030204" pitchFamily="18" charset="0"/>
                            <a:ea typeface="Times New Roman" panose="02020603050405020304" pitchFamily="18" charset="0"/>
                          </a:rPr>
                          <m:t>𝒀</m:t>
                        </m:r>
                      </m:e>
                    </m:acc>
                  </m:oMath>
                </a14:m>
                <a:r>
                  <a:rPr lang="en-US" b="1" dirty="0">
                    <a:effectLst/>
                    <a:latin typeface="Times New Roman" panose="02020603050405020304" pitchFamily="18" charset="0"/>
                    <a:ea typeface="Times New Roman" panose="02020603050405020304" pitchFamily="18" charset="0"/>
                  </a:rPr>
                  <a:t> is mean height, </a:t>
                </a:r>
              </a:p>
              <a:p>
                <a:pPr marL="457200" marR="0"/>
                <a:r>
                  <a:rPr lang="en-US" b="1" dirty="0">
                    <a:effectLst/>
                    <a:latin typeface="Times New Roman" panose="02020603050405020304" pitchFamily="18" charset="0"/>
                    <a:ea typeface="Times New Roman" panose="02020603050405020304" pitchFamily="18" charset="0"/>
                  </a:rPr>
                  <a:t>N is the number of measurements, and </a:t>
                </a:r>
              </a:p>
              <a:p>
                <a:pPr marL="457200" marR="0"/>
                <a:r>
                  <a:rPr lang="en-US" b="1" dirty="0">
                    <a:effectLst/>
                    <a:latin typeface="Times New Roman" panose="02020603050405020304" pitchFamily="18" charset="0"/>
                    <a:ea typeface="Times New Roman" panose="02020603050405020304" pitchFamily="18" charset="0"/>
                  </a:rPr>
                  <a:t>S is standard deviation. Then the spikiness, a categorical variable, defined a</a:t>
                </a:r>
                <a:r>
                  <a:rPr lang="en-US" b="1" dirty="0" smtClean="0">
                    <a:effectLst/>
                    <a:latin typeface="Times New Roman" panose="02020603050405020304" pitchFamily="18" charset="0"/>
                    <a:ea typeface="Times New Roman" panose="02020603050405020304" pitchFamily="18" charset="0"/>
                  </a:rPr>
                  <a:t>s</a:t>
                </a:r>
              </a:p>
              <a:p>
                <a14:m>
                  <m:oMath xmlns:m="http://schemas.openxmlformats.org/officeDocument/2006/math">
                    <m:r>
                      <a:rPr lang="en-US" b="1" i="0" smtClean="0">
                        <a:effectLst/>
                        <a:latin typeface="Cambria Math" panose="02040503050406030204" pitchFamily="18" charset="0"/>
                        <a:ea typeface="Times New Roman" panose="02020603050405020304" pitchFamily="18" charset="0"/>
                      </a:rPr>
                      <m:t>             </m:t>
                    </m:r>
                    <m:r>
                      <a:rPr lang="en-US" b="1" i="1" smtClean="0">
                        <a:effectLst/>
                        <a:latin typeface="Cambria Math" panose="02040503050406030204" pitchFamily="18" charset="0"/>
                        <a:ea typeface="Times New Roman" panose="02020603050405020304" pitchFamily="18" charset="0"/>
                      </a:rPr>
                      <m:t>𝑺𝑷</m:t>
                    </m:r>
                    <m:r>
                      <a:rPr lang="en-US" b="1" i="1">
                        <a:effectLst/>
                        <a:latin typeface="Cambria Math" panose="02040503050406030204" pitchFamily="18" charset="0"/>
                        <a:ea typeface="Times New Roman" panose="02020603050405020304" pitchFamily="18" charset="0"/>
                      </a:rPr>
                      <m:t>=</m:t>
                    </m:r>
                    <m:d>
                      <m:dPr>
                        <m:begChr m:val="{"/>
                        <m:endChr m:val=""/>
                        <m:ctrlPr>
                          <a:rPr lang="en-US" b="1" i="1">
                            <a:effectLst/>
                            <a:latin typeface="Cambria Math"/>
                            <a:ea typeface="Times New Roman" panose="02020603050405020304" pitchFamily="18" charset="0"/>
                          </a:rPr>
                        </m:ctrlPr>
                      </m:dPr>
                      <m:e>
                        <m:eqArr>
                          <m:eqArrPr>
                            <m:ctrlPr>
                              <a:rPr lang="en-US" b="1" i="1">
                                <a:effectLst/>
                                <a:latin typeface="Cambria Math"/>
                                <a:ea typeface="Times New Roman" panose="02020603050405020304" pitchFamily="18" charset="0"/>
                              </a:rPr>
                            </m:ctrlPr>
                          </m:eqArrPr>
                          <m:e>
                            <m:r>
                              <a:rPr lang="en-US" b="1" i="1">
                                <a:effectLst/>
                                <a:latin typeface="Cambria Math" panose="02040503050406030204" pitchFamily="18" charset="0"/>
                                <a:ea typeface="Times New Roman" panose="02020603050405020304" pitchFamily="18" charset="0"/>
                              </a:rPr>
                              <m:t>𝟏</m:t>
                            </m:r>
                            <m:r>
                              <a:rPr lang="en-US" b="1">
                                <a:effectLst/>
                                <a:latin typeface="Cambria Math" panose="02040503050406030204" pitchFamily="18" charset="0"/>
                                <a:ea typeface="Times New Roman" panose="02020603050405020304" pitchFamily="18" charset="0"/>
                              </a:rPr>
                              <m:t>,  &amp;</m:t>
                            </m:r>
                            <m:r>
                              <a:rPr lang="en-US" b="1" i="1">
                                <a:effectLst/>
                                <a:latin typeface="Cambria Math" panose="02040503050406030204" pitchFamily="18" charset="0"/>
                                <a:ea typeface="Times New Roman" panose="02020603050405020304" pitchFamily="18" charset="0"/>
                              </a:rPr>
                              <m:t>𝐒𝐊𝐔</m:t>
                            </m:r>
                            <m:r>
                              <a:rPr lang="en-US" b="1">
                                <a:effectLst/>
                                <a:latin typeface="Cambria Math" panose="02040503050406030204" pitchFamily="18" charset="0"/>
                                <a:ea typeface="Times New Roman" panose="02020603050405020304" pitchFamily="18" charset="0"/>
                              </a:rPr>
                              <m:t>&gt;</m:t>
                            </m:r>
                            <m:r>
                              <a:rPr lang="en-US" b="1" i="1">
                                <a:effectLst/>
                                <a:latin typeface="Cambria Math" panose="02040503050406030204" pitchFamily="18" charset="0"/>
                                <a:ea typeface="Times New Roman" panose="02020603050405020304" pitchFamily="18" charset="0"/>
                              </a:rPr>
                              <m:t>𝟎</m:t>
                            </m:r>
                          </m:e>
                          <m:e>
                            <m:r>
                              <a:rPr lang="en-US" b="1" i="1">
                                <a:effectLst/>
                                <a:latin typeface="Cambria Math" panose="02040503050406030204" pitchFamily="18" charset="0"/>
                                <a:ea typeface="Times New Roman" panose="02020603050405020304" pitchFamily="18" charset="0"/>
                              </a:rPr>
                              <m:t>𝟎</m:t>
                            </m:r>
                            <m:r>
                              <a:rPr lang="en-US" b="1">
                                <a:effectLst/>
                                <a:latin typeface="Cambria Math" panose="02040503050406030204" pitchFamily="18" charset="0"/>
                                <a:ea typeface="Times New Roman" panose="02020603050405020304" pitchFamily="18" charset="0"/>
                              </a:rPr>
                              <m:t>,  &amp;</m:t>
                            </m:r>
                            <m:r>
                              <a:rPr lang="en-US" b="1" i="1">
                                <a:effectLst/>
                                <a:latin typeface="Cambria Math" panose="02040503050406030204" pitchFamily="18" charset="0"/>
                                <a:ea typeface="Times New Roman" panose="02020603050405020304" pitchFamily="18" charset="0"/>
                              </a:rPr>
                              <m:t>𝐒𝐊𝐔</m:t>
                            </m:r>
                            <m:r>
                              <a:rPr lang="en-US" b="1">
                                <a:effectLst/>
                                <a:latin typeface="Cambria Math" panose="02040503050406030204" pitchFamily="18" charset="0"/>
                                <a:ea typeface="Times New Roman" panose="02020603050405020304" pitchFamily="18" charset="0"/>
                              </a:rPr>
                              <m:t>≤</m:t>
                            </m:r>
                            <m:r>
                              <a:rPr lang="en-US" b="1" i="1">
                                <a:effectLst/>
                                <a:latin typeface="Cambria Math" panose="02040503050406030204" pitchFamily="18" charset="0"/>
                                <a:ea typeface="Times New Roman" panose="02020603050405020304" pitchFamily="18" charset="0"/>
                              </a:rPr>
                              <m:t>𝟎</m:t>
                            </m:r>
                          </m:e>
                        </m:eqArr>
                      </m:e>
                    </m:d>
                  </m:oMath>
                </a14:m>
                <a:r>
                  <a:rPr lang="en-US" b="1" dirty="0">
                    <a:effectLst/>
                    <a:latin typeface="Times New Roman" panose="02020603050405020304" pitchFamily="18" charset="0"/>
                    <a:ea typeface="Times New Roman" panose="02020603050405020304" pitchFamily="18" charset="0"/>
                  </a:rPr>
                  <a:t>	</a:t>
                </a:r>
                <a:r>
                  <a:rPr lang="en-US" b="1" dirty="0" smtClean="0">
                    <a:effectLst/>
                    <a:latin typeface="Times New Roman" panose="02020603050405020304" pitchFamily="18" charset="0"/>
                    <a:ea typeface="Times New Roman" panose="02020603050405020304" pitchFamily="18" charset="0"/>
                  </a:rPr>
                  <a:t>         </a:t>
                </a:r>
              </a:p>
              <a:p>
                <a:r>
                  <a:rPr lang="en-US" b="1" dirty="0">
                    <a:latin typeface="Times New Roman" panose="02020603050405020304" pitchFamily="18" charset="0"/>
                    <a:ea typeface="Times New Roman" panose="02020603050405020304" pitchFamily="18" charset="0"/>
                  </a:rPr>
                  <a:t> </a:t>
                </a:r>
                <a:r>
                  <a:rPr lang="en-US" b="1" dirty="0" smtClean="0">
                    <a:latin typeface="Times New Roman" panose="02020603050405020304" pitchFamily="18" charset="0"/>
                    <a:ea typeface="Times New Roman" panose="02020603050405020304" pitchFamily="18" charset="0"/>
                  </a:rPr>
                  <a:t>    </a:t>
                </a:r>
                <a:r>
                  <a:rPr lang="en-US" b="1" dirty="0" smtClean="0">
                    <a:effectLst/>
                    <a:latin typeface="Times New Roman" panose="02020603050405020304" pitchFamily="18" charset="0"/>
                    <a:ea typeface="Times New Roman" panose="02020603050405020304" pitchFamily="18" charset="0"/>
                  </a:rPr>
                  <a:t>Note </a:t>
                </a:r>
                <a:r>
                  <a:rPr lang="en-US" b="1" dirty="0">
                    <a:effectLst/>
                    <a:latin typeface="Times New Roman" panose="02020603050405020304" pitchFamily="18" charset="0"/>
                    <a:ea typeface="Times New Roman" panose="02020603050405020304" pitchFamily="18" charset="0"/>
                  </a:rPr>
                  <a:t>that the accuracy of </a:t>
                </a:r>
                <a:r>
                  <a:rPr lang="en-US" b="1" dirty="0" smtClean="0">
                    <a:effectLst/>
                    <a:latin typeface="Times New Roman" panose="02020603050405020304" pitchFamily="18" charset="0"/>
                    <a:ea typeface="Times New Roman" panose="02020603050405020304" pitchFamily="18" charset="0"/>
                  </a:rPr>
                  <a:t>  </a:t>
                </a:r>
              </a:p>
              <a:p>
                <a:r>
                  <a:rPr lang="en-US" b="1" dirty="0">
                    <a:latin typeface="Times New Roman" panose="02020603050405020304" pitchFamily="18" charset="0"/>
                    <a:ea typeface="Times New Roman" panose="02020603050405020304" pitchFamily="18" charset="0"/>
                  </a:rPr>
                  <a:t> </a:t>
                </a:r>
                <a:r>
                  <a:rPr lang="en-US" b="1" dirty="0" smtClean="0">
                    <a:latin typeface="Times New Roman" panose="02020603050405020304" pitchFamily="18" charset="0"/>
                    <a:ea typeface="Times New Roman" panose="02020603050405020304" pitchFamily="18" charset="0"/>
                  </a:rPr>
                  <a:t>    </a:t>
                </a:r>
                <a:r>
                  <a:rPr lang="en-US" b="1" dirty="0" smtClean="0">
                    <a:effectLst/>
                    <a:latin typeface="Times New Roman" panose="02020603050405020304" pitchFamily="18" charset="0"/>
                    <a:ea typeface="Times New Roman" panose="02020603050405020304" pitchFamily="18" charset="0"/>
                  </a:rPr>
                  <a:t>SKU depends </a:t>
                </a:r>
                <a:r>
                  <a:rPr lang="en-US" b="1" dirty="0">
                    <a:effectLst/>
                    <a:latin typeface="Times New Roman" panose="02020603050405020304" pitchFamily="18" charset="0"/>
                    <a:ea typeface="Times New Roman" panose="02020603050405020304" pitchFamily="18" charset="0"/>
                  </a:rPr>
                  <a:t>on ensuring that </a:t>
                </a:r>
                <a14:m>
                  <m:oMath xmlns:m="http://schemas.openxmlformats.org/officeDocument/2006/math">
                    <m:r>
                      <a:rPr lang="en-US" b="1" i="0" smtClean="0">
                        <a:effectLst/>
                        <a:latin typeface="Cambria Math" panose="02040503050406030204" pitchFamily="18" charset="0"/>
                        <a:ea typeface="Times New Roman" panose="02020603050405020304" pitchFamily="18" charset="0"/>
                      </a:rPr>
                      <m:t>       </m:t>
                    </m:r>
                    <m:r>
                      <a:rPr lang="en-US" b="1" i="1">
                        <a:effectLst/>
                        <a:latin typeface="Cambria Math" panose="02040503050406030204" pitchFamily="18" charset="0"/>
                        <a:ea typeface="Times New Roman" panose="02020603050405020304" pitchFamily="18" charset="0"/>
                      </a:rPr>
                      <m:t>𝜺</m:t>
                    </m:r>
                    <m:r>
                      <a:rPr lang="en-US" b="1" i="1">
                        <a:effectLst/>
                        <a:latin typeface="Cambria Math" panose="02040503050406030204" pitchFamily="18" charset="0"/>
                        <a:ea typeface="Times New Roman" panose="02020603050405020304" pitchFamily="18" charset="0"/>
                      </a:rPr>
                      <m:t>≪ </m:t>
                    </m:r>
                    <m:d>
                      <m:dPr>
                        <m:begChr m:val="|"/>
                        <m:endChr m:val="|"/>
                        <m:ctrlPr>
                          <a:rPr lang="en-US" b="1" i="1">
                            <a:effectLst/>
                            <a:latin typeface="Cambria Math"/>
                            <a:ea typeface="Times New Roman" panose="02020603050405020304" pitchFamily="18" charset="0"/>
                          </a:rPr>
                        </m:ctrlPr>
                      </m:dPr>
                      <m:e>
                        <m:acc>
                          <m:accPr>
                            <m:chr m:val="̅"/>
                            <m:ctrlPr>
                              <a:rPr lang="en-US" b="1" i="1">
                                <a:effectLst/>
                                <a:latin typeface="Cambria Math"/>
                                <a:ea typeface="Times New Roman" panose="02020603050405020304" pitchFamily="18" charset="0"/>
                              </a:rPr>
                            </m:ctrlPr>
                          </m:accPr>
                          <m:e>
                            <m:r>
                              <a:rPr lang="en-US" b="1" i="1">
                                <a:effectLst/>
                                <a:latin typeface="Cambria Math" panose="02040503050406030204" pitchFamily="18" charset="0"/>
                                <a:ea typeface="Times New Roman" panose="02020603050405020304" pitchFamily="18" charset="0"/>
                              </a:rPr>
                              <m:t>𝒀</m:t>
                            </m:r>
                          </m:e>
                        </m:acc>
                      </m:e>
                    </m:d>
                    <m:r>
                      <a:rPr lang="en-US" b="1" i="1">
                        <a:effectLst/>
                        <a:latin typeface="Cambria Math" panose="02040503050406030204" pitchFamily="18" charset="0"/>
                        <a:ea typeface="Times New Roman" panose="02020603050405020304" pitchFamily="18" charset="0"/>
                      </a:rPr>
                      <m:t> </m:t>
                    </m:r>
                  </m:oMath>
                </a14:m>
                <a:r>
                  <a:rPr lang="en-US" b="1" dirty="0">
                    <a:effectLst/>
                    <a:latin typeface="Times New Roman" panose="02020603050405020304" pitchFamily="18" charset="0"/>
                    <a:ea typeface="Times New Roman" panose="02020603050405020304" pitchFamily="18" charset="0"/>
                  </a:rPr>
                  <a:t> for non-zero </a:t>
                </a:r>
                <a14:m>
                  <m:oMath xmlns:m="http://schemas.openxmlformats.org/officeDocument/2006/math">
                    <m:r>
                      <a:rPr lang="en-US" b="1" i="1">
                        <a:effectLst/>
                        <a:latin typeface="Cambria Math" panose="02040503050406030204" pitchFamily="18" charset="0"/>
                        <a:ea typeface="Times New Roman" panose="02020603050405020304" pitchFamily="18" charset="0"/>
                      </a:rPr>
                      <m:t> </m:t>
                    </m:r>
                    <m:d>
                      <m:dPr>
                        <m:begChr m:val="|"/>
                        <m:endChr m:val="|"/>
                        <m:ctrlPr>
                          <a:rPr lang="en-US" b="1" i="1">
                            <a:effectLst/>
                            <a:latin typeface="Cambria Math"/>
                            <a:ea typeface="Times New Roman" panose="02020603050405020304" pitchFamily="18" charset="0"/>
                          </a:rPr>
                        </m:ctrlPr>
                      </m:dPr>
                      <m:e>
                        <m:acc>
                          <m:accPr>
                            <m:chr m:val="̅"/>
                            <m:ctrlPr>
                              <a:rPr lang="en-US" b="1" i="1">
                                <a:effectLst/>
                                <a:latin typeface="Cambria Math"/>
                                <a:ea typeface="Times New Roman" panose="02020603050405020304" pitchFamily="18" charset="0"/>
                              </a:rPr>
                            </m:ctrlPr>
                          </m:accPr>
                          <m:e>
                            <m:r>
                              <a:rPr lang="en-US" b="1" i="1">
                                <a:effectLst/>
                                <a:latin typeface="Cambria Math" panose="02040503050406030204" pitchFamily="18" charset="0"/>
                                <a:ea typeface="Times New Roman" panose="02020603050405020304" pitchFamily="18" charset="0"/>
                              </a:rPr>
                              <m:t>𝒀</m:t>
                            </m:r>
                          </m:e>
                        </m:acc>
                      </m:e>
                    </m:d>
                  </m:oMath>
                </a14:m>
                <a:endParaRPr lang="en-US" b="1" dirty="0">
                  <a:effectLst/>
                  <a:latin typeface="Times New Roman" panose="02020603050405020304" pitchFamily="18" charset="0"/>
                  <a:ea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8505174" y="1062198"/>
                <a:ext cx="3523832" cy="4471930"/>
              </a:xfrm>
              <a:prstGeom prst="rect">
                <a:avLst/>
              </a:prstGeom>
              <a:blipFill rotWithShape="0">
                <a:blip r:embed="rId4"/>
                <a:stretch>
                  <a:fillRect r="-2076" b="-1226"/>
                </a:stretch>
              </a:blipFill>
            </p:spPr>
            <p:txBody>
              <a:bodyPr/>
              <a:lstStyle/>
              <a:p>
                <a:r>
                  <a:rPr lang="en-US">
                    <a:noFill/>
                  </a:rPr>
                  <a:t> </a:t>
                </a:r>
              </a:p>
            </p:txBody>
          </p:sp>
        </mc:Fallback>
      </mc:AlternateContent>
    </p:spTree>
    <p:extLst>
      <p:ext uri="{BB962C8B-B14F-4D97-AF65-F5344CB8AC3E}">
        <p14:creationId xmlns:p14="http://schemas.microsoft.com/office/powerpoint/2010/main" val="30742481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5677</TotalTime>
  <Words>2827</Words>
  <Application>Microsoft Office PowerPoint</Application>
  <PresentationFormat>Custom</PresentationFormat>
  <Paragraphs>363</Paragraphs>
  <Slides>44</Slides>
  <Notes>17</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Functional Requirements are Timeless</vt:lpstr>
      <vt:lpstr>Philosophy of Functional Requirements and Raison D’ Etre</vt:lpstr>
      <vt:lpstr>PowerPoint Presentation</vt:lpstr>
      <vt:lpstr>Texture Orders of Magnitude</vt:lpstr>
      <vt:lpstr>Implications of Texture Orders of Magnitude</vt:lpstr>
      <vt:lpstr>Basic Micro – Giga Texture Technologies</vt:lpstr>
      <vt:lpstr>Micro Texture and Degree of Relevance</vt:lpstr>
      <vt:lpstr>Definition of Texture Orientation (Spikiness)</vt:lpstr>
      <vt:lpstr>MEGA / GIGA TEXTURE WARP &amp; CURL IN SUBGRADE DRAG</vt:lpstr>
      <vt:lpstr>Curl/ Warp Superposition</vt:lpstr>
      <vt:lpstr>Miscellaneous Technologies : Texture Scanner</vt:lpstr>
      <vt:lpstr>PowerPoint Presentation</vt:lpstr>
      <vt:lpstr>Aggregate Avoidance Index Invention</vt:lpstr>
      <vt:lpstr>GIGA-TEXTURE WARP &amp; CURL IN SUBGRADE DRAG</vt:lpstr>
      <vt:lpstr>Miscellaneous Technologies Giga Texture</vt:lpstr>
      <vt:lpstr>Miscellaneous Technologies Rolling Resistance)</vt:lpstr>
      <vt:lpstr>Coefficient of Rolling Resistance</vt:lpstr>
      <vt:lpstr>2013 RR RESULTS</vt:lpstr>
      <vt:lpstr>RR 2014 RESULTS (Effect of Tire contact)</vt:lpstr>
      <vt:lpstr>Factors Driving Rolling Resistance</vt:lpstr>
      <vt:lpstr>MNROAD &amp; NETWORK SITE RR SUMMARY</vt:lpstr>
      <vt:lpstr>Tire Pavement Envelopment and Implications</vt:lpstr>
      <vt:lpstr>OBSI PREDICTIVE EQUATION</vt:lpstr>
      <vt:lpstr>Validation of Izevbekhai’s Prediction Model</vt:lpstr>
      <vt:lpstr>PowerPoint Presentation</vt:lpstr>
      <vt:lpstr>PowerPoint Presentation</vt:lpstr>
      <vt:lpstr>PowerPoint Presentation</vt:lpstr>
      <vt:lpstr>           I-394 OBSI Before and After</vt:lpstr>
      <vt:lpstr>PowerPoint Presentation</vt:lpstr>
      <vt:lpstr>  Probabilistic Representation of Acoustic Levels </vt:lpstr>
      <vt:lpstr>Skid Resistance of Bituminous Surface Properties Estimated half Life Ribbed Tire Friction</vt:lpstr>
      <vt:lpstr>PowerPoint Presentation</vt:lpstr>
      <vt:lpstr>PowerPoint Presentation</vt:lpstr>
      <vt:lpstr>Deployment of Acoustic Impedance Tube: Helmholtz Resonance</vt:lpstr>
      <vt:lpstr>PowerPoint Presentation</vt:lpstr>
      <vt:lpstr>          Joint Evaluation Device 2015:Distress Models</vt:lpstr>
      <vt:lpstr>Nuggets and Concomitants Asphalt PSC</vt:lpstr>
      <vt:lpstr>Acoustic Impedance Spalled Joint </vt:lpstr>
      <vt:lpstr> Impedance Tube Response For Multiple Degradation</vt:lpstr>
      <vt:lpstr>Closing Nuggets</vt:lpstr>
      <vt:lpstr>Closing Nuggets</vt:lpstr>
      <vt:lpstr>21st Century Use of Concrete</vt:lpstr>
      <vt:lpstr>QUESTIONS</vt:lpstr>
    </vt:vector>
  </TitlesOfParts>
  <Company>MnDOT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Summarizing Lessons Learned and depolyments of Major Pavement surface properties Studies</dc:title>
  <dc:creator>Bernard Izevbekhai</dc:creator>
  <cp:lastModifiedBy>CCE OIS</cp:lastModifiedBy>
  <cp:revision>160</cp:revision>
  <cp:lastPrinted>2017-05-22T20:35:59Z</cp:lastPrinted>
  <dcterms:created xsi:type="dcterms:W3CDTF">2017-04-04T20:01:24Z</dcterms:created>
  <dcterms:modified xsi:type="dcterms:W3CDTF">2017-05-24T16:55:10Z</dcterms:modified>
</cp:coreProperties>
</file>