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329" r:id="rId2"/>
    <p:sldId id="515" r:id="rId3"/>
    <p:sldId id="526" r:id="rId4"/>
    <p:sldId id="388" r:id="rId5"/>
    <p:sldId id="511" r:id="rId6"/>
    <p:sldId id="527" r:id="rId7"/>
    <p:sldId id="528" r:id="rId8"/>
    <p:sldId id="542" r:id="rId9"/>
    <p:sldId id="535" r:id="rId10"/>
    <p:sldId id="552" r:id="rId11"/>
    <p:sldId id="553" r:id="rId12"/>
    <p:sldId id="503" r:id="rId13"/>
    <p:sldId id="508" r:id="rId14"/>
    <p:sldId id="537" r:id="rId15"/>
    <p:sldId id="468" r:id="rId16"/>
    <p:sldId id="455" r:id="rId17"/>
    <p:sldId id="536" r:id="rId18"/>
    <p:sldId id="551" r:id="rId19"/>
    <p:sldId id="554" r:id="rId20"/>
    <p:sldId id="555" r:id="rId21"/>
    <p:sldId id="556" r:id="rId22"/>
    <p:sldId id="557" r:id="rId23"/>
    <p:sldId id="558" r:id="rId24"/>
    <p:sldId id="559" r:id="rId2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INE, GIRUM M" initials="MGM" lastIdx="1" clrIdx="0">
    <p:extLst>
      <p:ext uri="{19B8F6BF-5375-455C-9EA6-DF929625EA0E}">
        <p15:presenceInfo xmlns:p15="http://schemas.microsoft.com/office/powerpoint/2012/main" userId="S-1-5-21-2014430026-1432593244-2068819953-552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213681"/>
    <a:srgbClr val="BFC9EF"/>
    <a:srgbClr val="00C800"/>
    <a:srgbClr val="A7C2FF"/>
    <a:srgbClr val="4B68D1"/>
    <a:srgbClr val="253D92"/>
    <a:srgbClr val="2F4CB7"/>
    <a:srgbClr val="002F9D"/>
    <a:srgbClr val="89A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2" autoAdjust="0"/>
    <p:restoredTop sz="88325" autoAdjust="0"/>
  </p:normalViewPr>
  <p:slideViewPr>
    <p:cSldViewPr>
      <p:cViewPr varScale="1">
        <p:scale>
          <a:sx n="90" d="100"/>
          <a:sy n="90" d="100"/>
        </p:scale>
        <p:origin x="103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02" y="133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200" d="100"/>
          <a:sy n="200" d="100"/>
        </p:scale>
        <p:origin x="-444" y="496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55469391772258"/>
          <c:y val="0.11754274155559867"/>
          <c:w val="0.82102746303053586"/>
          <c:h val="0.71364115893280322"/>
        </c:manualLayout>
      </c:layout>
      <c:barChart>
        <c:barDir val="col"/>
        <c:grouping val="clustered"/>
        <c:varyColors val="0"/>
        <c:ser>
          <c:idx val="1"/>
          <c:order val="0"/>
          <c:tx>
            <c:v>2015</c:v>
          </c:tx>
          <c:spPr>
            <a:solidFill>
              <a:schemeClr val="accent2"/>
            </a:solidFill>
            <a:ln w="25400">
              <a:noFill/>
            </a:ln>
            <a:effectLst/>
          </c:spPr>
          <c:invertIfNegative val="0"/>
          <c:cat>
            <c:numRef>
              <c:f>'2015 &amp; 2016 Distress together'!$N$21:$N$32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'2015 &amp; 2016 Distress together'!$K$21:$K$32</c:f>
              <c:numCache>
                <c:formatCode>0.00</c:formatCode>
                <c:ptCount val="12"/>
                <c:pt idx="0">
                  <c:v>24.18</c:v>
                </c:pt>
                <c:pt idx="1">
                  <c:v>281.72000000000003</c:v>
                </c:pt>
                <c:pt idx="2">
                  <c:v>85.39</c:v>
                </c:pt>
                <c:pt idx="3">
                  <c:v>0</c:v>
                </c:pt>
                <c:pt idx="4">
                  <c:v>541.77</c:v>
                </c:pt>
                <c:pt idx="5">
                  <c:v>47.01</c:v>
                </c:pt>
                <c:pt idx="6">
                  <c:v>17.52</c:v>
                </c:pt>
                <c:pt idx="7">
                  <c:v>12.4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0"/>
          <c:order val="1"/>
          <c:tx>
            <c:v>2016</c:v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numRef>
              <c:f>'2015 &amp; 2016 Distress together'!$N$21:$N$32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'2015 &amp; 2016 Distress together'!$Y$21:$Y$32</c:f>
              <c:numCache>
                <c:formatCode>0.00</c:formatCode>
                <c:ptCount val="12"/>
                <c:pt idx="0">
                  <c:v>0</c:v>
                </c:pt>
                <c:pt idx="1">
                  <c:v>388.13</c:v>
                </c:pt>
                <c:pt idx="2">
                  <c:v>84.3</c:v>
                </c:pt>
                <c:pt idx="3">
                  <c:v>0</c:v>
                </c:pt>
                <c:pt idx="4">
                  <c:v>544.03000000000009</c:v>
                </c:pt>
                <c:pt idx="5">
                  <c:v>47.31</c:v>
                </c:pt>
                <c:pt idx="6">
                  <c:v>17.77</c:v>
                </c:pt>
                <c:pt idx="7">
                  <c:v>10.29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9117000"/>
        <c:axId val="239117392"/>
      </c:barChart>
      <c:catAx>
        <c:axId val="239117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000" b="0" i="0" u="none" strike="noStrike" kern="1200" baseline="0">
                    <a:solidFill>
                      <a:srgbClr val="253D9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rgbClr val="253D92"/>
                    </a:solidFill>
                    <a:latin typeface="+mn-lt"/>
                    <a:ea typeface="+mn-ea"/>
                    <a:cs typeface="+mn-cs"/>
                  </a:rPr>
                  <a:t>Survey Location (mile)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000" b="0" i="0" u="none" strike="noStrike" kern="1200" baseline="0">
                  <a:solidFill>
                    <a:srgbClr val="253D9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000" b="0" i="0" u="none" strike="noStrike" kern="1200" baseline="0">
                <a:solidFill>
                  <a:srgbClr val="253D9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117392"/>
        <c:crosses val="autoZero"/>
        <c:auto val="1"/>
        <c:lblAlgn val="ctr"/>
        <c:lblOffset val="100"/>
        <c:noMultiLvlLbl val="0"/>
      </c:catAx>
      <c:valAx>
        <c:axId val="23911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1000" b="0" i="0" u="none" strike="noStrike" kern="1200" baseline="0">
                    <a:solidFill>
                      <a:srgbClr val="253D9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rgbClr val="253D92"/>
                    </a:solidFill>
                    <a:latin typeface="+mn-lt"/>
                    <a:ea typeface="+mn-ea"/>
                    <a:cs typeface="+mn-cs"/>
                  </a:rPr>
                  <a:t>Longitudinal Cracking (ft/mile)</a:t>
                </a:r>
              </a:p>
            </c:rich>
          </c:tx>
          <c:layout>
            <c:manualLayout>
              <c:xMode val="edge"/>
              <c:yMode val="edge"/>
              <c:x val="7.4136800326638471E-3"/>
              <c:y val="0.110077136260129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1000" b="0" i="0" u="none" strike="noStrike" kern="1200" baseline="0">
                  <a:solidFill>
                    <a:srgbClr val="253D9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000" b="0" i="0" u="none" strike="noStrike" kern="1200" baseline="0">
                <a:solidFill>
                  <a:srgbClr val="253D9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117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611069263533514"/>
          <c:y val="0.16383688024916002"/>
          <c:w val="0.20130975959293432"/>
          <c:h val="0.148981241105079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89734972152872"/>
          <c:y val="0.14638789083403408"/>
          <c:w val="0.82102746303053586"/>
          <c:h val="0.71364115893280322"/>
        </c:manualLayout>
      </c:layout>
      <c:barChart>
        <c:barDir val="col"/>
        <c:grouping val="clustered"/>
        <c:varyColors val="0"/>
        <c:ser>
          <c:idx val="1"/>
          <c:order val="0"/>
          <c:tx>
            <c:v>2015</c:v>
          </c:tx>
          <c:spPr>
            <a:solidFill>
              <a:schemeClr val="accent2"/>
            </a:solidFill>
            <a:ln w="25400">
              <a:noFill/>
            </a:ln>
            <a:effectLst/>
          </c:spPr>
          <c:invertIfNegative val="0"/>
          <c:cat>
            <c:numRef>
              <c:f>'2015 &amp; 2016 Distress together'!$B$5:$B$16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'2015 &amp; 2016 Distress together'!$K$5:$K$16</c:f>
              <c:numCache>
                <c:formatCode>0.00</c:formatCode>
                <c:ptCount val="12"/>
                <c:pt idx="0">
                  <c:v>22.93</c:v>
                </c:pt>
                <c:pt idx="1">
                  <c:v>21.709999999999997</c:v>
                </c:pt>
                <c:pt idx="2">
                  <c:v>67.58</c:v>
                </c:pt>
                <c:pt idx="3">
                  <c:v>12.53</c:v>
                </c:pt>
                <c:pt idx="4">
                  <c:v>302.42</c:v>
                </c:pt>
                <c:pt idx="5">
                  <c:v>5.07</c:v>
                </c:pt>
                <c:pt idx="6">
                  <c:v>7.61</c:v>
                </c:pt>
                <c:pt idx="7">
                  <c:v>0</c:v>
                </c:pt>
                <c:pt idx="8">
                  <c:v>7.94</c:v>
                </c:pt>
                <c:pt idx="9">
                  <c:v>88.03</c:v>
                </c:pt>
                <c:pt idx="10">
                  <c:v>115.32</c:v>
                </c:pt>
                <c:pt idx="11">
                  <c:v>0</c:v>
                </c:pt>
              </c:numCache>
            </c:numRef>
          </c:val>
        </c:ser>
        <c:ser>
          <c:idx val="0"/>
          <c:order val="1"/>
          <c:tx>
            <c:v>2016</c:v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numRef>
              <c:f>'2015 &amp; 2016 Distress together'!$N$5:$N$16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'2015 &amp; 2016 Distress together'!$Y$5:$Y$16</c:f>
              <c:numCache>
                <c:formatCode>0.00</c:formatCode>
                <c:ptCount val="12"/>
                <c:pt idx="0">
                  <c:v>21.96</c:v>
                </c:pt>
                <c:pt idx="1">
                  <c:v>21.79</c:v>
                </c:pt>
                <c:pt idx="2">
                  <c:v>82.039999999999992</c:v>
                </c:pt>
                <c:pt idx="3">
                  <c:v>11.19</c:v>
                </c:pt>
                <c:pt idx="4">
                  <c:v>271.21000000000004</c:v>
                </c:pt>
                <c:pt idx="5">
                  <c:v>14.39</c:v>
                </c:pt>
                <c:pt idx="6">
                  <c:v>7.06</c:v>
                </c:pt>
                <c:pt idx="7">
                  <c:v>0</c:v>
                </c:pt>
                <c:pt idx="8">
                  <c:v>0</c:v>
                </c:pt>
                <c:pt idx="9">
                  <c:v>85.33</c:v>
                </c:pt>
                <c:pt idx="10">
                  <c:v>92.86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9118176"/>
        <c:axId val="239118568"/>
      </c:barChart>
      <c:catAx>
        <c:axId val="2391181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000" b="0" i="0" u="none" strike="noStrike" kern="1200" baseline="0">
                    <a:solidFill>
                      <a:srgbClr val="253D9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rgbClr val="253D92"/>
                    </a:solidFill>
                    <a:latin typeface="+mn-lt"/>
                    <a:ea typeface="+mn-ea"/>
                    <a:cs typeface="+mn-cs"/>
                  </a:rPr>
                  <a:t>Survey Location (mile)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000" b="0" i="0" u="none" strike="noStrike" kern="1200" baseline="0">
                  <a:solidFill>
                    <a:srgbClr val="253D9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118568"/>
        <c:crosses val="autoZero"/>
        <c:auto val="1"/>
        <c:lblAlgn val="ctr"/>
        <c:lblOffset val="100"/>
        <c:noMultiLvlLbl val="0"/>
      </c:catAx>
      <c:valAx>
        <c:axId val="239118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1000" b="0" i="0" u="none" strike="noStrike" kern="1200" baseline="0">
                    <a:solidFill>
                      <a:srgbClr val="253D9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rgbClr val="253D92"/>
                    </a:solidFill>
                    <a:latin typeface="+mn-lt"/>
                    <a:ea typeface="+mn-ea"/>
                    <a:cs typeface="+mn-cs"/>
                  </a:rPr>
                  <a:t>Transverse Cracking (ft/mile)</a:t>
                </a:r>
              </a:p>
            </c:rich>
          </c:tx>
          <c:layout>
            <c:manualLayout>
              <c:xMode val="edge"/>
              <c:yMode val="edge"/>
              <c:x val="4.3196658344536211E-3"/>
              <c:y val="0.229575465688148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1000" b="0" i="0" u="none" strike="noStrike" kern="1200" baseline="0">
                  <a:solidFill>
                    <a:srgbClr val="253D9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000" b="0" i="0" u="none" strike="noStrike" kern="1200" baseline="0">
                <a:solidFill>
                  <a:srgbClr val="253D9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118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32811110376103"/>
          <c:y val="0.20193040386080768"/>
          <c:w val="0.20130975959293432"/>
          <c:h val="0.148981241105079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41125231225625"/>
          <c:y val="0.12995000579974622"/>
          <c:w val="0.82676398142539875"/>
          <c:h val="0.71820283194214463"/>
        </c:manualLayout>
      </c:layout>
      <c:barChart>
        <c:barDir val="col"/>
        <c:grouping val="clustered"/>
        <c:varyColors val="0"/>
        <c:ser>
          <c:idx val="1"/>
          <c:order val="0"/>
          <c:tx>
            <c:v>2015</c:v>
          </c:tx>
          <c:spPr>
            <a:solidFill>
              <a:schemeClr val="accent2"/>
            </a:solidFill>
            <a:ln w="25400">
              <a:noFill/>
            </a:ln>
            <a:effectLst/>
          </c:spPr>
          <c:invertIfNegative val="0"/>
          <c:cat>
            <c:numRef>
              <c:f>'Survey_Location_Ride_2015&amp;16'!$B$5:$B$16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'Survey_Location_Ride_2015&amp;16'!$AG$5:$AG$16</c:f>
              <c:numCache>
                <c:formatCode>0.00</c:formatCode>
                <c:ptCount val="12"/>
                <c:pt idx="0">
                  <c:v>63.174999999999997</c:v>
                </c:pt>
                <c:pt idx="1">
                  <c:v>73.275000000000006</c:v>
                </c:pt>
                <c:pt idx="2">
                  <c:v>64.55</c:v>
                </c:pt>
                <c:pt idx="3">
                  <c:v>65.224999999999994</c:v>
                </c:pt>
                <c:pt idx="4">
                  <c:v>61.400000000000006</c:v>
                </c:pt>
                <c:pt idx="5">
                  <c:v>73.324999999999989</c:v>
                </c:pt>
                <c:pt idx="6">
                  <c:v>74.824999999999989</c:v>
                </c:pt>
                <c:pt idx="7">
                  <c:v>67.275000000000006</c:v>
                </c:pt>
                <c:pt idx="8">
                  <c:v>72.849999999999994</c:v>
                </c:pt>
                <c:pt idx="9">
                  <c:v>76.25</c:v>
                </c:pt>
                <c:pt idx="10">
                  <c:v>78.849999999999994</c:v>
                </c:pt>
                <c:pt idx="11">
                  <c:v>61.55</c:v>
                </c:pt>
              </c:numCache>
            </c:numRef>
          </c:val>
        </c:ser>
        <c:ser>
          <c:idx val="0"/>
          <c:order val="1"/>
          <c:tx>
            <c:v>2016</c:v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numRef>
              <c:f>'Survey_Location_Ride_2015&amp;16'!$B$5:$B$16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'Survey_Location_Ride_2015&amp;16'!$P$5:$P$16</c:f>
              <c:numCache>
                <c:formatCode>0.00</c:formatCode>
                <c:ptCount val="12"/>
                <c:pt idx="0">
                  <c:v>63.275000000000006</c:v>
                </c:pt>
                <c:pt idx="1">
                  <c:v>75.075000000000003</c:v>
                </c:pt>
                <c:pt idx="2">
                  <c:v>70.724999999999994</c:v>
                </c:pt>
                <c:pt idx="3">
                  <c:v>64.8</c:v>
                </c:pt>
                <c:pt idx="4">
                  <c:v>65.674999999999997</c:v>
                </c:pt>
                <c:pt idx="5">
                  <c:v>72.275000000000006</c:v>
                </c:pt>
                <c:pt idx="6">
                  <c:v>75.275000000000006</c:v>
                </c:pt>
                <c:pt idx="7">
                  <c:v>66.375</c:v>
                </c:pt>
                <c:pt idx="8">
                  <c:v>72.599999999999994</c:v>
                </c:pt>
                <c:pt idx="9">
                  <c:v>73.724999999999994</c:v>
                </c:pt>
                <c:pt idx="10">
                  <c:v>78.174999999999997</c:v>
                </c:pt>
                <c:pt idx="11">
                  <c:v>60.7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9119352"/>
        <c:axId val="239119744"/>
      </c:barChart>
      <c:catAx>
        <c:axId val="239119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000" b="0" i="0" u="none" strike="noStrike" kern="1200" baseline="0">
                    <a:solidFill>
                      <a:srgbClr val="253D9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rgbClr val="253D92"/>
                    </a:solidFill>
                    <a:latin typeface="+mn-lt"/>
                    <a:ea typeface="+mn-ea"/>
                    <a:cs typeface="+mn-cs"/>
                  </a:rPr>
                  <a:t>Survey Location (mile)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000" b="0" i="0" u="none" strike="noStrike" kern="1200" baseline="0">
                  <a:solidFill>
                    <a:srgbClr val="253D9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000" b="0" i="0" u="none" strike="noStrike" kern="1200" baseline="0">
                <a:solidFill>
                  <a:srgbClr val="253D9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119744"/>
        <c:crosses val="autoZero"/>
        <c:auto val="1"/>
        <c:lblAlgn val="ctr"/>
        <c:lblOffset val="100"/>
        <c:noMultiLvlLbl val="0"/>
      </c:catAx>
      <c:valAx>
        <c:axId val="23911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1000" b="0" i="0" u="none" strike="noStrike" kern="1200" baseline="0">
                    <a:solidFill>
                      <a:srgbClr val="253D9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rgbClr val="253D92"/>
                    </a:solidFill>
                    <a:latin typeface="+mn-lt"/>
                    <a:ea typeface="+mn-ea"/>
                    <a:cs typeface="+mn-cs"/>
                  </a:rPr>
                  <a:t>IRI (Inch/mile)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1000" b="0" i="0" u="none" strike="noStrike" kern="1200" baseline="0">
                  <a:solidFill>
                    <a:srgbClr val="253D9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000" b="0" i="0" u="none" strike="noStrike" kern="1200" baseline="0">
                <a:solidFill>
                  <a:srgbClr val="253D9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11935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468441639511368"/>
          <c:y val="5.0671548539996329E-2"/>
          <c:w val="0.19179076013813406"/>
          <c:h val="0.167393380705460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56544861307669"/>
          <c:y val="0.13889575753294006"/>
          <c:w val="0.79883109740156055"/>
          <c:h val="0.67633492428140429"/>
        </c:manualLayout>
      </c:layout>
      <c:barChart>
        <c:barDir val="col"/>
        <c:grouping val="clustered"/>
        <c:varyColors val="0"/>
        <c:ser>
          <c:idx val="1"/>
          <c:order val="0"/>
          <c:tx>
            <c:v>2015</c:v>
          </c:tx>
          <c:spPr>
            <a:solidFill>
              <a:schemeClr val="accent2"/>
            </a:solidFill>
            <a:ln w="25400">
              <a:noFill/>
            </a:ln>
            <a:effectLst/>
          </c:spPr>
          <c:invertIfNegative val="0"/>
          <c:cat>
            <c:numRef>
              <c:f>'Survey_Location_Ride_2015&amp;16'!$B$5:$B$16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'Survey_Location_Ride_2015&amp;16'!$AH$5:$AH$16</c:f>
              <c:numCache>
                <c:formatCode>0.00</c:formatCode>
                <c:ptCount val="12"/>
                <c:pt idx="0">
                  <c:v>9.8687499999999997E-2</c:v>
                </c:pt>
                <c:pt idx="1">
                  <c:v>9.9932500000000007E-2</c:v>
                </c:pt>
                <c:pt idx="2">
                  <c:v>8.3974999999999994E-2</c:v>
                </c:pt>
                <c:pt idx="3">
                  <c:v>7.3542500000000011E-2</c:v>
                </c:pt>
                <c:pt idx="4">
                  <c:v>7.1842500000000004E-2</c:v>
                </c:pt>
                <c:pt idx="5">
                  <c:v>7.17E-2</c:v>
                </c:pt>
                <c:pt idx="6">
                  <c:v>6.8762500000000004E-2</c:v>
                </c:pt>
                <c:pt idx="7">
                  <c:v>8.00675E-2</c:v>
                </c:pt>
                <c:pt idx="8">
                  <c:v>8.0287500000000012E-2</c:v>
                </c:pt>
                <c:pt idx="9">
                  <c:v>8.3070000000000005E-2</c:v>
                </c:pt>
                <c:pt idx="10">
                  <c:v>6.9470000000000004E-2</c:v>
                </c:pt>
                <c:pt idx="11">
                  <c:v>9.2992500000000006E-2</c:v>
                </c:pt>
              </c:numCache>
            </c:numRef>
          </c:val>
        </c:ser>
        <c:ser>
          <c:idx val="0"/>
          <c:order val="1"/>
          <c:tx>
            <c:v>2016</c:v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numRef>
              <c:f>'Survey_Location_Ride_2015&amp;16'!$B$5:$B$16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'Survey_Location_Ride_2015&amp;16'!$Q$5:$Q$16</c:f>
              <c:numCache>
                <c:formatCode>0.00</c:formatCode>
                <c:ptCount val="12"/>
                <c:pt idx="0">
                  <c:v>9.2659999999999992E-2</c:v>
                </c:pt>
                <c:pt idx="1">
                  <c:v>9.4692499999999999E-2</c:v>
                </c:pt>
                <c:pt idx="2">
                  <c:v>6.8797499999999998E-2</c:v>
                </c:pt>
                <c:pt idx="3">
                  <c:v>5.9685000000000002E-2</c:v>
                </c:pt>
                <c:pt idx="4">
                  <c:v>8.7379999999999999E-2</c:v>
                </c:pt>
                <c:pt idx="5">
                  <c:v>8.1295000000000006E-2</c:v>
                </c:pt>
                <c:pt idx="6">
                  <c:v>7.1264999999999995E-2</c:v>
                </c:pt>
                <c:pt idx="7">
                  <c:v>6.7267500000000008E-2</c:v>
                </c:pt>
                <c:pt idx="8">
                  <c:v>7.4204999999999993E-2</c:v>
                </c:pt>
                <c:pt idx="9">
                  <c:v>7.7307500000000001E-2</c:v>
                </c:pt>
                <c:pt idx="10">
                  <c:v>7.5839999999999991E-2</c:v>
                </c:pt>
                <c:pt idx="11">
                  <c:v>0.10151250000000001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9120528"/>
        <c:axId val="241222592"/>
      </c:barChart>
      <c:catAx>
        <c:axId val="2391205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Survey Location (mile)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222592"/>
        <c:crosses val="autoZero"/>
        <c:auto val="1"/>
        <c:lblAlgn val="ctr"/>
        <c:lblOffset val="100"/>
        <c:noMultiLvlLbl val="0"/>
      </c:catAx>
      <c:valAx>
        <c:axId val="241222592"/>
        <c:scaling>
          <c:orientation val="minMax"/>
          <c:max val="0.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Rut Depth (Inches)</a:t>
                </a:r>
              </a:p>
            </c:rich>
          </c:tx>
          <c:layout>
            <c:manualLayout>
              <c:xMode val="edge"/>
              <c:yMode val="edge"/>
              <c:x val="1.7490649346317493E-2"/>
              <c:y val="0.263647636988324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120528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237301186299222"/>
          <c:y val="0.17317106379105779"/>
          <c:w val="0.15369437438647895"/>
          <c:h val="0.166636389759579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 algn="ctr"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lang="en-US" sz="1400" b="1" i="0" u="none" strike="noStrike" kern="1200" spc="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pPr>
            <a:r>
              <a:rPr lang="en-US" sz="1400" b="1" u="sng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Average Rut </a:t>
            </a:r>
            <a:r>
              <a:rPr lang="en-US" sz="1400" b="1" u="sng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Depth</a:t>
            </a:r>
            <a:endParaRPr lang="en-US" sz="1400" b="1" u="sng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9372393631894061"/>
          <c:y val="3.41342152130018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400" b="1" i="0" u="none" strike="noStrike" kern="1200" spc="0" baseline="0">
              <a:solidFill>
                <a:schemeClr val="tx1"/>
              </a:solidFill>
              <a:latin typeface="Arial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703678317737283"/>
          <c:y val="0.15967549510856596"/>
          <c:w val="0.83916931315366583"/>
          <c:h val="0.71687743950039029"/>
        </c:manualLayout>
      </c:layout>
      <c:barChart>
        <c:barDir val="col"/>
        <c:grouping val="clustered"/>
        <c:varyColors val="0"/>
        <c:ser>
          <c:idx val="1"/>
          <c:order val="0"/>
          <c:tx>
            <c:v>2015 </c:v>
          </c:tx>
          <c:spPr>
            <a:solidFill>
              <a:schemeClr val="accent2"/>
            </a:solidFill>
            <a:ln w="25400">
              <a:noFill/>
            </a:ln>
            <a:effectLst/>
          </c:spPr>
          <c:invertIfNegative val="0"/>
          <c:cat>
            <c:numRef>
              <c:f>'Survey_Location_Ride 2015&amp;16'!$S$4:$S$16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'Survey_Location_Ride 2015&amp;16'!$AH$4:$AH$16</c:f>
              <c:numCache>
                <c:formatCode>0.00</c:formatCode>
                <c:ptCount val="13"/>
                <c:pt idx="0">
                  <c:v>6.09525E-2</c:v>
                </c:pt>
                <c:pt idx="1">
                  <c:v>6.29575E-2</c:v>
                </c:pt>
                <c:pt idx="2">
                  <c:v>7.0334999999999995E-2</c:v>
                </c:pt>
                <c:pt idx="3">
                  <c:v>6.35125E-2</c:v>
                </c:pt>
                <c:pt idx="4">
                  <c:v>7.5694999999999998E-2</c:v>
                </c:pt>
                <c:pt idx="5">
                  <c:v>5.4087499999999997E-2</c:v>
                </c:pt>
                <c:pt idx="6">
                  <c:v>5.6952500000000003E-2</c:v>
                </c:pt>
                <c:pt idx="7">
                  <c:v>5.5717500000000003E-2</c:v>
                </c:pt>
                <c:pt idx="8">
                  <c:v>5.7757500000000003E-2</c:v>
                </c:pt>
                <c:pt idx="9">
                  <c:v>6.2759999999999996E-2</c:v>
                </c:pt>
                <c:pt idx="10">
                  <c:v>5.7874999999999996E-2</c:v>
                </c:pt>
                <c:pt idx="11">
                  <c:v>6.3710000000000003E-2</c:v>
                </c:pt>
                <c:pt idx="12">
                  <c:v>5.7855000000000004E-2</c:v>
                </c:pt>
              </c:numCache>
            </c:numRef>
          </c:val>
        </c:ser>
        <c:ser>
          <c:idx val="0"/>
          <c:order val="1"/>
          <c:tx>
            <c:v>2016</c:v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numRef>
              <c:f>'Survey_Location_Ride 2015&amp;16'!$S$4:$S$16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'Survey_Location_Ride 2015&amp;16'!$Q$4:$Q$16</c:f>
              <c:numCache>
                <c:formatCode>0.00</c:formatCode>
                <c:ptCount val="13"/>
                <c:pt idx="0">
                  <c:v>6.5904999999999991E-2</c:v>
                </c:pt>
                <c:pt idx="1">
                  <c:v>7.2645000000000001E-2</c:v>
                </c:pt>
                <c:pt idx="2">
                  <c:v>7.1467500000000003E-2</c:v>
                </c:pt>
                <c:pt idx="3">
                  <c:v>7.2179999999999994E-2</c:v>
                </c:pt>
                <c:pt idx="4">
                  <c:v>7.6677499999999996E-2</c:v>
                </c:pt>
                <c:pt idx="5">
                  <c:v>5.7119999999999997E-2</c:v>
                </c:pt>
                <c:pt idx="6">
                  <c:v>6.0452499999999999E-2</c:v>
                </c:pt>
                <c:pt idx="7">
                  <c:v>5.2902500000000005E-2</c:v>
                </c:pt>
                <c:pt idx="8">
                  <c:v>6.1517499999999996E-2</c:v>
                </c:pt>
                <c:pt idx="9">
                  <c:v>6.321750000000001E-2</c:v>
                </c:pt>
                <c:pt idx="10">
                  <c:v>6.1594999999999997E-2</c:v>
                </c:pt>
                <c:pt idx="11">
                  <c:v>6.8459999999999993E-2</c:v>
                </c:pt>
                <c:pt idx="12">
                  <c:v>5.7605000000000003E-2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1225728"/>
        <c:axId val="241226120"/>
      </c:barChart>
      <c:catAx>
        <c:axId val="241225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Survey Location (mile)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226120"/>
        <c:crosses val="autoZero"/>
        <c:auto val="1"/>
        <c:lblAlgn val="ctr"/>
        <c:lblOffset val="100"/>
        <c:noMultiLvlLbl val="0"/>
      </c:catAx>
      <c:valAx>
        <c:axId val="241226120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Rut Depth (inch)</a:t>
                </a:r>
              </a:p>
            </c:rich>
          </c:tx>
          <c:layout>
            <c:manualLayout>
              <c:xMode val="edge"/>
              <c:yMode val="edge"/>
              <c:x val="1.6492537069857462E-2"/>
              <c:y val="0.264049181972866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225728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550758695872136"/>
          <c:y val="0.19795946212270515"/>
          <c:w val="0.17213562584407813"/>
          <c:h val="0.166580688152560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 algn="ctr"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87212405775489"/>
          <c:y val="0.14144750880687029"/>
          <c:w val="0.83828350732639356"/>
          <c:h val="0.71687743950039029"/>
        </c:manualLayout>
      </c:layout>
      <c:barChart>
        <c:barDir val="col"/>
        <c:grouping val="clustered"/>
        <c:varyColors val="0"/>
        <c:ser>
          <c:idx val="1"/>
          <c:order val="0"/>
          <c:tx>
            <c:v>2015</c:v>
          </c:tx>
          <c:spPr>
            <a:solidFill>
              <a:schemeClr val="accent2"/>
            </a:solidFill>
            <a:ln w="25400">
              <a:noFill/>
            </a:ln>
            <a:effectLst/>
          </c:spPr>
          <c:invertIfNegative val="0"/>
          <c:cat>
            <c:numRef>
              <c:f>'Distress Analysis_Graph_2015&amp;16'!$B$6:$B$18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'Distress Analysis_Graph_2015&amp;16'!$X$6:$X$18</c:f>
              <c:numCache>
                <c:formatCode>0.00</c:formatCode>
                <c:ptCount val="13"/>
                <c:pt idx="0">
                  <c:v>63.379999999999995</c:v>
                </c:pt>
                <c:pt idx="1">
                  <c:v>70.789999999999992</c:v>
                </c:pt>
                <c:pt idx="2">
                  <c:v>12.34</c:v>
                </c:pt>
                <c:pt idx="3">
                  <c:v>0</c:v>
                </c:pt>
                <c:pt idx="4">
                  <c:v>127.47</c:v>
                </c:pt>
                <c:pt idx="5">
                  <c:v>42.39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11.324311386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ser>
          <c:idx val="0"/>
          <c:order val="1"/>
          <c:tx>
            <c:v>2016</c:v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numRef>
              <c:f>'Distress Analysis_Graph_2015&amp;16'!$B$6:$B$18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'Distress Analysis_Graph_2015&amp;16'!$K$6:$K$18</c:f>
              <c:numCache>
                <c:formatCode>0.00</c:formatCode>
                <c:ptCount val="13"/>
                <c:pt idx="0">
                  <c:v>76.900000000000006</c:v>
                </c:pt>
                <c:pt idx="1">
                  <c:v>64.19</c:v>
                </c:pt>
                <c:pt idx="2">
                  <c:v>19.68</c:v>
                </c:pt>
                <c:pt idx="3">
                  <c:v>9.84</c:v>
                </c:pt>
                <c:pt idx="4">
                  <c:v>256.73</c:v>
                </c:pt>
                <c:pt idx="5">
                  <c:v>95.039999999999992</c:v>
                </c:pt>
                <c:pt idx="6">
                  <c:v>6.86</c:v>
                </c:pt>
                <c:pt idx="7">
                  <c:v>22.2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201688"/>
        <c:axId val="240202080"/>
      </c:barChart>
      <c:catAx>
        <c:axId val="2402016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000" b="0" i="0" u="none" strike="noStrike" kern="1200" baseline="0">
                    <a:solidFill>
                      <a:srgbClr val="253D9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rgbClr val="253D92"/>
                    </a:solidFill>
                    <a:latin typeface="+mn-lt"/>
                    <a:ea typeface="+mn-ea"/>
                    <a:cs typeface="+mn-cs"/>
                  </a:rPr>
                  <a:t>Survey Location (mile)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000" b="0" i="0" u="none" strike="noStrike" kern="1200" baseline="0">
                  <a:solidFill>
                    <a:srgbClr val="253D9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202080"/>
        <c:crosses val="autoZero"/>
        <c:auto val="1"/>
        <c:lblAlgn val="ctr"/>
        <c:lblOffset val="100"/>
        <c:noMultiLvlLbl val="0"/>
      </c:catAx>
      <c:valAx>
        <c:axId val="240202080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lumMod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1000" b="0" i="0" u="none" strike="noStrike" kern="1200" baseline="0">
                    <a:solidFill>
                      <a:srgbClr val="253D9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rgbClr val="253D92"/>
                    </a:solidFill>
                    <a:latin typeface="+mn-lt"/>
                    <a:ea typeface="+mn-ea"/>
                    <a:cs typeface="+mn-cs"/>
                  </a:rPr>
                  <a:t>Transverse Cracking (ft/mile)</a:t>
                </a:r>
              </a:p>
            </c:rich>
          </c:tx>
          <c:layout>
            <c:manualLayout>
              <c:xMode val="edge"/>
              <c:yMode val="edge"/>
              <c:x val="9.3983010222800905E-3"/>
              <c:y val="0.23604770871627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1000" b="0" i="0" u="none" strike="noStrike" kern="1200" baseline="0">
                  <a:solidFill>
                    <a:srgbClr val="253D9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201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554930151072144"/>
          <c:y val="0.18133916839185238"/>
          <c:w val="0.18107500636062207"/>
          <c:h val="0.193620879357293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92746463303142"/>
          <c:y val="3.8707392139605411E-2"/>
          <c:w val="0.83217159649296402"/>
          <c:h val="0.7757673100596939"/>
        </c:manualLayout>
      </c:layout>
      <c:barChart>
        <c:barDir val="col"/>
        <c:grouping val="clustered"/>
        <c:varyColors val="0"/>
        <c:ser>
          <c:idx val="1"/>
          <c:order val="0"/>
          <c:tx>
            <c:v>2015 </c:v>
          </c:tx>
          <c:spPr>
            <a:solidFill>
              <a:schemeClr val="accent2"/>
            </a:solidFill>
            <a:ln w="25400">
              <a:noFill/>
            </a:ln>
            <a:effectLst/>
          </c:spPr>
          <c:invertIfNegative val="0"/>
          <c:cat>
            <c:numRef>
              <c:f>'Survey_Location_Ride 2015&amp;16'!$S$4:$S$16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'Survey_Location_Ride 2015&amp;16'!$AG$4:$AG$16</c:f>
              <c:numCache>
                <c:formatCode>0.00</c:formatCode>
                <c:ptCount val="13"/>
                <c:pt idx="0">
                  <c:v>35.024999999999999</c:v>
                </c:pt>
                <c:pt idx="1">
                  <c:v>36.275000000000006</c:v>
                </c:pt>
                <c:pt idx="2">
                  <c:v>32.224999999999994</c:v>
                </c:pt>
                <c:pt idx="3">
                  <c:v>36.700000000000003</c:v>
                </c:pt>
                <c:pt idx="4">
                  <c:v>40.700000000000003</c:v>
                </c:pt>
                <c:pt idx="5">
                  <c:v>39.825000000000003</c:v>
                </c:pt>
                <c:pt idx="6">
                  <c:v>33.125</c:v>
                </c:pt>
                <c:pt idx="7">
                  <c:v>31.824999999999999</c:v>
                </c:pt>
                <c:pt idx="8">
                  <c:v>47.674999999999997</c:v>
                </c:pt>
                <c:pt idx="9">
                  <c:v>40.825000000000003</c:v>
                </c:pt>
                <c:pt idx="10">
                  <c:v>34.974999999999994</c:v>
                </c:pt>
                <c:pt idx="11">
                  <c:v>38.174999999999997</c:v>
                </c:pt>
                <c:pt idx="12">
                  <c:v>30.45</c:v>
                </c:pt>
              </c:numCache>
            </c:numRef>
          </c:val>
        </c:ser>
        <c:ser>
          <c:idx val="0"/>
          <c:order val="1"/>
          <c:tx>
            <c:v>2016 </c:v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numRef>
              <c:f>'Survey_Location_Ride 2015&amp;16'!$S$4:$S$16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'Survey_Location_Ride 2015&amp;16'!$P$4:$P$16</c:f>
              <c:numCache>
                <c:formatCode>0.00</c:formatCode>
                <c:ptCount val="13"/>
                <c:pt idx="0">
                  <c:v>36.725000000000001</c:v>
                </c:pt>
                <c:pt idx="1">
                  <c:v>38.799999999999997</c:v>
                </c:pt>
                <c:pt idx="2">
                  <c:v>33.274999999999999</c:v>
                </c:pt>
                <c:pt idx="3">
                  <c:v>37.225000000000001</c:v>
                </c:pt>
                <c:pt idx="4">
                  <c:v>45.224999999999994</c:v>
                </c:pt>
                <c:pt idx="5">
                  <c:v>45.75</c:v>
                </c:pt>
                <c:pt idx="6">
                  <c:v>39.349999999999994</c:v>
                </c:pt>
                <c:pt idx="7">
                  <c:v>35.825000000000003</c:v>
                </c:pt>
                <c:pt idx="8">
                  <c:v>50.574999999999996</c:v>
                </c:pt>
                <c:pt idx="9">
                  <c:v>42.4</c:v>
                </c:pt>
                <c:pt idx="10">
                  <c:v>36.725000000000001</c:v>
                </c:pt>
                <c:pt idx="11">
                  <c:v>41.8</c:v>
                </c:pt>
                <c:pt idx="12">
                  <c:v>32.65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202864"/>
        <c:axId val="240203256"/>
      </c:barChart>
      <c:catAx>
        <c:axId val="240202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Survey Location (mile)</a:t>
                </a:r>
              </a:p>
            </c:rich>
          </c:tx>
          <c:layout>
            <c:manualLayout>
              <c:xMode val="edge"/>
              <c:yMode val="edge"/>
              <c:x val="0.36146175737177771"/>
              <c:y val="0.899585419938517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203256"/>
        <c:crosses val="autoZero"/>
        <c:auto val="1"/>
        <c:lblAlgn val="ctr"/>
        <c:lblOffset val="100"/>
        <c:noMultiLvlLbl val="0"/>
      </c:catAx>
      <c:valAx>
        <c:axId val="2402032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IRI (Inch/mile)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202864"/>
        <c:crosses val="autoZero"/>
        <c:crossBetween val="between"/>
        <c:majorUnit val="20"/>
        <c:min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277946683399793"/>
          <c:y val="0.17789817202053282"/>
          <c:w val="0.15291994413294735"/>
          <c:h val="0.125222400297307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 algn="ctr"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Average </a:t>
            </a:r>
            <a:r>
              <a:rPr lang="en-US" dirty="0"/>
              <a:t>IRI Value</a:t>
            </a:r>
            <a:r>
              <a:rPr lang="en-US" baseline="0" dirty="0"/>
              <a:t> (inch/mile)</a:t>
            </a:r>
            <a:r>
              <a:rPr lang="en-US" dirty="0"/>
              <a:t> 2016 Survey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'Combined Graph '!$D$5:$D$9</c:f>
              <c:strCache>
                <c:ptCount val="5"/>
                <c:pt idx="0">
                  <c:v>STH 95 (Const_2015)</c:v>
                </c:pt>
                <c:pt idx="1">
                  <c:v>CTH H (Const_2015)</c:v>
                </c:pt>
                <c:pt idx="2">
                  <c:v>STH 48 (Const_2015)</c:v>
                </c:pt>
                <c:pt idx="3">
                  <c:v>STH 64 (Const_2014)</c:v>
                </c:pt>
                <c:pt idx="4">
                  <c:v>STH 48 (Const_2012)</c:v>
                </c:pt>
              </c:strCache>
            </c:strRef>
          </c:cat>
          <c:val>
            <c:numRef>
              <c:f>'Combined Graph '!$E$5:$E$9</c:f>
              <c:numCache>
                <c:formatCode>0</c:formatCode>
                <c:ptCount val="5"/>
                <c:pt idx="0">
                  <c:v>40.287500000000001</c:v>
                </c:pt>
                <c:pt idx="1">
                  <c:v>36.910416666666663</c:v>
                </c:pt>
                <c:pt idx="2">
                  <c:v>49.131250000000001</c:v>
                </c:pt>
                <c:pt idx="3">
                  <c:v>40.83</c:v>
                </c:pt>
                <c:pt idx="4">
                  <c:v>69.889583333333334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40204040"/>
        <c:axId val="240204432"/>
      </c:barChart>
      <c:catAx>
        <c:axId val="240204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204432"/>
        <c:crosses val="autoZero"/>
        <c:auto val="1"/>
        <c:lblAlgn val="ctr"/>
        <c:lblOffset val="100"/>
        <c:tickMarkSkip val="1"/>
        <c:noMultiLvlLbl val="0"/>
      </c:catAx>
      <c:valAx>
        <c:axId val="2402044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24020404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Average </a:t>
            </a:r>
            <a:r>
              <a:rPr lang="en-US" dirty="0"/>
              <a:t>Rut Depth (inches) 2016 Survey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'Combined Graph '!$D$5:$D$9</c:f>
              <c:strCache>
                <c:ptCount val="5"/>
                <c:pt idx="0">
                  <c:v>STH 95 (Const_2015)</c:v>
                </c:pt>
                <c:pt idx="1">
                  <c:v>CTH H (Const_2015)</c:v>
                </c:pt>
                <c:pt idx="2">
                  <c:v>STH 48 (Const_2015)</c:v>
                </c:pt>
                <c:pt idx="3">
                  <c:v>STH 64 (Const_2014)</c:v>
                </c:pt>
                <c:pt idx="4">
                  <c:v>STH 48 (Const_2012)</c:v>
                </c:pt>
              </c:strCache>
            </c:strRef>
          </c:cat>
          <c:val>
            <c:numRef>
              <c:f>'Combined Graph '!$F$5:$F$9</c:f>
              <c:numCache>
                <c:formatCode>0.00</c:formatCode>
                <c:ptCount val="5"/>
                <c:pt idx="0">
                  <c:v>5.6943124999999997E-2</c:v>
                </c:pt>
                <c:pt idx="1">
                  <c:v>6.1824791666666656E-2</c:v>
                </c:pt>
                <c:pt idx="2">
                  <c:v>6.6501249999999998E-2</c:v>
                </c:pt>
                <c:pt idx="3">
                  <c:v>6.2478999999999993E-2</c:v>
                </c:pt>
                <c:pt idx="4">
                  <c:v>7.9325624999999997E-2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40205216"/>
        <c:axId val="243304952"/>
      </c:barChart>
      <c:catAx>
        <c:axId val="24020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304952"/>
        <c:crosses val="autoZero"/>
        <c:auto val="1"/>
        <c:lblAlgn val="ctr"/>
        <c:lblOffset val="100"/>
        <c:noMultiLvlLbl val="0"/>
      </c:catAx>
      <c:valAx>
        <c:axId val="243304952"/>
        <c:scaling>
          <c:orientation val="minMax"/>
          <c:max val="0.1"/>
          <c:min val="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240205216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5"/>
            <a:ext cx="3169265" cy="479412"/>
          </a:xfrm>
          <a:prstGeom prst="rect">
            <a:avLst/>
          </a:prstGeom>
        </p:spPr>
        <p:txBody>
          <a:bodyPr vert="horz" lIns="93696" tIns="46849" rIns="93696" bIns="4684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4300" y="5"/>
            <a:ext cx="3169265" cy="479412"/>
          </a:xfrm>
          <a:prstGeom prst="rect">
            <a:avLst/>
          </a:prstGeom>
        </p:spPr>
        <p:txBody>
          <a:bodyPr vert="horz" lIns="93696" tIns="46849" rIns="93696" bIns="4684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9B89B5D-6236-40A8-83C4-CF9692205B5F}" type="datetimeFigureOut">
              <a:rPr lang="en-US"/>
              <a:pPr>
                <a:defRPr/>
              </a:pPr>
              <a:t>5/19/2017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120173"/>
            <a:ext cx="3169265" cy="479412"/>
          </a:xfrm>
          <a:prstGeom prst="rect">
            <a:avLst/>
          </a:prstGeom>
        </p:spPr>
        <p:txBody>
          <a:bodyPr vert="horz" lIns="93696" tIns="46849" rIns="93696" bIns="4684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4300" y="9120173"/>
            <a:ext cx="3169265" cy="479412"/>
          </a:xfrm>
          <a:prstGeom prst="rect">
            <a:avLst/>
          </a:prstGeom>
        </p:spPr>
        <p:txBody>
          <a:bodyPr vert="horz" lIns="93696" tIns="46849" rIns="93696" bIns="4684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D45672B-0982-40BB-91BB-21ED8F684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572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5"/>
            <a:ext cx="3169265" cy="479412"/>
          </a:xfrm>
          <a:prstGeom prst="rect">
            <a:avLst/>
          </a:prstGeom>
        </p:spPr>
        <p:txBody>
          <a:bodyPr vert="horz" lIns="93696" tIns="46849" rIns="93696" bIns="4684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4300" y="5"/>
            <a:ext cx="3169265" cy="479412"/>
          </a:xfrm>
          <a:prstGeom prst="rect">
            <a:avLst/>
          </a:prstGeom>
        </p:spPr>
        <p:txBody>
          <a:bodyPr vert="horz" lIns="93696" tIns="46849" rIns="93696" bIns="4684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E511A5B-3BC5-46B4-BA52-838CFD82E0A4}" type="datetimeFigureOut">
              <a:rPr lang="en-US"/>
              <a:pPr>
                <a:defRPr/>
              </a:pPr>
              <a:t>5/19/2017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96" tIns="46849" rIns="93696" bIns="4684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0869" y="4560894"/>
            <a:ext cx="5853471" cy="4319569"/>
          </a:xfrm>
          <a:prstGeom prst="rect">
            <a:avLst/>
          </a:prstGeom>
        </p:spPr>
        <p:txBody>
          <a:bodyPr vert="horz" lIns="93696" tIns="46849" rIns="93696" bIns="4684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120173"/>
            <a:ext cx="3169265" cy="479412"/>
          </a:xfrm>
          <a:prstGeom prst="rect">
            <a:avLst/>
          </a:prstGeom>
        </p:spPr>
        <p:txBody>
          <a:bodyPr vert="horz" lIns="93696" tIns="46849" rIns="93696" bIns="4684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4300" y="9120173"/>
            <a:ext cx="3169265" cy="479412"/>
          </a:xfrm>
          <a:prstGeom prst="rect">
            <a:avLst/>
          </a:prstGeom>
        </p:spPr>
        <p:txBody>
          <a:bodyPr vert="horz" lIns="93696" tIns="46849" rIns="93696" bIns="4684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637ADD8-44A5-4ABB-A019-B02CB09FA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648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2461A7-0CD3-4B66-966A-B80F92D1333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865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7ADD8-44A5-4ABB-A019-B02CB09FA55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64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7ADD8-44A5-4ABB-A019-B02CB09FA55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12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7ADD8-44A5-4ABB-A019-B02CB09FA55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19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7ADD8-44A5-4ABB-A019-B02CB09FA55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02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7ADD8-44A5-4ABB-A019-B02CB09FA55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36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7ADD8-44A5-4ABB-A019-B02CB09FA55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99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7ADD8-44A5-4ABB-A019-B02CB09FA55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00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7ADD8-44A5-4ABB-A019-B02CB09FA55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16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16C91C-0E8F-494E-9A0C-39A645DE469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38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7ADD8-44A5-4ABB-A019-B02CB09FA55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22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baseline="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16C91C-0E8F-494E-9A0C-39A645DE469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9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baseline="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16C91C-0E8F-494E-9A0C-39A645DE469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3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baseline="0" dirty="0" smtClean="0">
              <a:latin typeface="Arial" charset="0"/>
              <a:cs typeface="Arial" charset="0"/>
            </a:endParaRPr>
          </a:p>
          <a:p>
            <a:pPr lvl="0"/>
            <a:endParaRPr lang="en-US" b="0" baseline="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16C91C-0E8F-494E-9A0C-39A645DE469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95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b="0" baseline="0" dirty="0" smtClean="0">
                <a:latin typeface="Arial" charset="0"/>
                <a:cs typeface="Arial" charset="0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16C91C-0E8F-494E-9A0C-39A645DE469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29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0412" y="4267200"/>
            <a:ext cx="5609576" cy="418244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16C91C-0E8F-494E-9A0C-39A645DE469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162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7ADD8-44A5-4ABB-A019-B02CB09FA55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79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rgbClr val="21368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05ADE290-91C0-4442-8B36-0EE62FBD32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72D823F3-8F4A-45A1-8781-02F0649CBA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gradFill>
            <a:gsLst>
              <a:gs pos="0">
                <a:schemeClr val="bg1"/>
              </a:gs>
              <a:gs pos="64999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800000" scaled="0"/>
          </a:gradFill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gradFill>
            <a:gsLst>
              <a:gs pos="0">
                <a:schemeClr val="bg1"/>
              </a:gs>
              <a:gs pos="64999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800000" scaled="0"/>
          </a:gradFill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83399674-BE1E-4D9E-925C-BEC5F50B8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1E58BB2B-B5D5-4D39-A473-015BA08054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664698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CE7D1541-19C8-47B8-9A16-846D83A554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15A6C83C-2995-42CA-8042-EA765ED143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625D9F98-3395-4B58-A180-A9FC2099AD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 flipV="1">
            <a:off x="0" y="5206360"/>
            <a:ext cx="9144000" cy="171204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15026 h 23922"/>
              <a:gd name="connsiteX1" fmla="*/ 21600 w 21600"/>
              <a:gd name="connsiteY1" fmla="*/ 0 h 23922"/>
              <a:gd name="connsiteX2" fmla="*/ 21600 w 21600"/>
              <a:gd name="connsiteY2" fmla="*/ 17322 h 23922"/>
              <a:gd name="connsiteX3" fmla="*/ 0 w 21600"/>
              <a:gd name="connsiteY3" fmla="*/ 20172 h 23922"/>
              <a:gd name="connsiteX4" fmla="*/ 0 w 21600"/>
              <a:gd name="connsiteY4" fmla="*/ 15026 h 23922"/>
              <a:gd name="connsiteX0" fmla="*/ 0 w 21600"/>
              <a:gd name="connsiteY0" fmla="*/ 0 h 8896"/>
              <a:gd name="connsiteX1" fmla="*/ 21600 w 21600"/>
              <a:gd name="connsiteY1" fmla="*/ 0 h 8896"/>
              <a:gd name="connsiteX2" fmla="*/ 21600 w 21600"/>
              <a:gd name="connsiteY2" fmla="*/ 2296 h 8896"/>
              <a:gd name="connsiteX3" fmla="*/ 0 w 21600"/>
              <a:gd name="connsiteY3" fmla="*/ 5146 h 8896"/>
              <a:gd name="connsiteX4" fmla="*/ 0 w 21600"/>
              <a:gd name="connsiteY4" fmla="*/ 0 h 8896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3704 h 10000"/>
              <a:gd name="connsiteX3" fmla="*/ 0 w 10000"/>
              <a:gd name="connsiteY3" fmla="*/ 5785 h 10000"/>
              <a:gd name="connsiteX4" fmla="*/ 0 w 10000"/>
              <a:gd name="connsiteY4" fmla="*/ 0 h 10000"/>
              <a:gd name="connsiteX0" fmla="*/ 0 w 10000"/>
              <a:gd name="connsiteY0" fmla="*/ 367 h 10367"/>
              <a:gd name="connsiteX1" fmla="*/ 10000 w 10000"/>
              <a:gd name="connsiteY1" fmla="*/ 367 h 10367"/>
              <a:gd name="connsiteX2" fmla="*/ 10000 w 10000"/>
              <a:gd name="connsiteY2" fmla="*/ 4071 h 10367"/>
              <a:gd name="connsiteX3" fmla="*/ 0 w 10000"/>
              <a:gd name="connsiteY3" fmla="*/ 6152 h 10367"/>
              <a:gd name="connsiteX4" fmla="*/ 0 w 10000"/>
              <a:gd name="connsiteY4" fmla="*/ 367 h 10367"/>
              <a:gd name="connsiteX0" fmla="*/ 0 w 10000"/>
              <a:gd name="connsiteY0" fmla="*/ 367 h 8620"/>
              <a:gd name="connsiteX1" fmla="*/ 10000 w 10000"/>
              <a:gd name="connsiteY1" fmla="*/ 367 h 8620"/>
              <a:gd name="connsiteX2" fmla="*/ 10000 w 10000"/>
              <a:gd name="connsiteY2" fmla="*/ 4071 h 8620"/>
              <a:gd name="connsiteX3" fmla="*/ 0 w 10000"/>
              <a:gd name="connsiteY3" fmla="*/ 6152 h 8620"/>
              <a:gd name="connsiteX4" fmla="*/ 0 w 10000"/>
              <a:gd name="connsiteY4" fmla="*/ 367 h 8620"/>
              <a:gd name="connsiteX0" fmla="*/ 0 w 10000"/>
              <a:gd name="connsiteY0" fmla="*/ 426 h 12067"/>
              <a:gd name="connsiteX1" fmla="*/ 10000 w 10000"/>
              <a:gd name="connsiteY1" fmla="*/ 426 h 12067"/>
              <a:gd name="connsiteX2" fmla="*/ 10000 w 10000"/>
              <a:gd name="connsiteY2" fmla="*/ 4723 h 12067"/>
              <a:gd name="connsiteX3" fmla="*/ 0 w 10000"/>
              <a:gd name="connsiteY3" fmla="*/ 7137 h 12067"/>
              <a:gd name="connsiteX4" fmla="*/ 0 w 10000"/>
              <a:gd name="connsiteY4" fmla="*/ 426 h 1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2067">
                <a:moveTo>
                  <a:pt x="0" y="426"/>
                </a:moveTo>
                <a:lnTo>
                  <a:pt x="10000" y="426"/>
                </a:lnTo>
                <a:lnTo>
                  <a:pt x="10000" y="4723"/>
                </a:lnTo>
                <a:cubicBezTo>
                  <a:pt x="8802" y="0"/>
                  <a:pt x="3211" y="12067"/>
                  <a:pt x="0" y="7137"/>
                </a:cubicBezTo>
                <a:lnTo>
                  <a:pt x="0" y="426"/>
                </a:lnTo>
                <a:close/>
              </a:path>
            </a:pathLst>
          </a:custGeom>
          <a:blipFill>
            <a:blip r:embed="rId9" cstate="print"/>
            <a:stretch>
              <a:fillRect t="-50000"/>
            </a:stretch>
          </a:blip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3" name="Picture 22" descr="WisDOTlogo.gif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308002" y="5943600"/>
            <a:ext cx="762000" cy="762000"/>
          </a:xfrm>
          <a:prstGeom prst="ellipse">
            <a:avLst/>
          </a:prstGeom>
          <a:ln w="38100" cap="rnd" cmpd="sng">
            <a:solidFill>
              <a:schemeClr val="bg1"/>
            </a:solidFill>
          </a:ln>
          <a:effectLst>
            <a:outerShdw blurRad="50800" dist="38100" dir="5400000" algn="t" rotWithShape="0">
              <a:srgbClr val="213681">
                <a:alpha val="4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rgbClr val="002F9D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Barry.paye@dot.wi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208643" y="3505200"/>
            <a:ext cx="8839200" cy="2362200"/>
          </a:xfrm>
        </p:spPr>
        <p:txBody>
          <a:bodyPr/>
          <a:lstStyle/>
          <a:p>
            <a:pPr marR="0" algn="l">
              <a:lnSpc>
                <a:spcPct val="102000"/>
              </a:lnSpc>
              <a:spcBef>
                <a:spcPct val="0"/>
              </a:spcBef>
            </a:pP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                                                   </a:t>
            </a:r>
          </a:p>
          <a:p>
            <a:pPr marR="0" algn="ctr">
              <a:lnSpc>
                <a:spcPct val="102000"/>
              </a:lnSpc>
              <a:spcBef>
                <a:spcPct val="0"/>
              </a:spcBef>
            </a:pP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Barry </a:t>
            </a:r>
            <a:r>
              <a:rPr lang="en-US" altLang="ko-KR" sz="2400" dirty="0" err="1" smtClean="0">
                <a:solidFill>
                  <a:srgbClr val="0066FF"/>
                </a:solidFill>
                <a:cs typeface="Arial" charset="0"/>
              </a:rPr>
              <a:t>Paye,</a:t>
            </a: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 PE</a:t>
            </a:r>
          </a:p>
          <a:p>
            <a:pPr marR="0" algn="ctr">
              <a:lnSpc>
                <a:spcPct val="102000"/>
              </a:lnSpc>
              <a:spcBef>
                <a:spcPct val="0"/>
              </a:spcBef>
            </a:pP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Chief Materials &amp; Pavement Engineer</a:t>
            </a:r>
          </a:p>
          <a:p>
            <a:pPr marR="0" algn="ctr">
              <a:lnSpc>
                <a:spcPct val="102000"/>
              </a:lnSpc>
              <a:spcBef>
                <a:spcPct val="0"/>
              </a:spcBef>
            </a:pP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Wisconsin DOT                                                                           </a:t>
            </a:r>
          </a:p>
          <a:p>
            <a:pPr marR="0" algn="ctr">
              <a:lnSpc>
                <a:spcPct val="102000"/>
              </a:lnSpc>
              <a:spcBef>
                <a:spcPct val="0"/>
              </a:spcBef>
            </a:pPr>
            <a:r>
              <a:rPr lang="en-US" altLang="ko-KR" sz="24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                                                                         </a:t>
            </a:r>
            <a:endParaRPr lang="ko-KR" altLang="en-US" sz="2400" dirty="0">
              <a:solidFill>
                <a:srgbClr val="0066FF"/>
              </a:solidFill>
              <a:cs typeface="Arial" charset="0"/>
            </a:endParaRPr>
          </a:p>
        </p:txBody>
      </p:sp>
      <p:sp>
        <p:nvSpPr>
          <p:cNvPr id="14342" name="Text Box 1030"/>
          <p:cNvSpPr txBox="1">
            <a:spLocks noChangeArrowheads="1"/>
          </p:cNvSpPr>
          <p:nvPr/>
        </p:nvSpPr>
        <p:spPr bwMode="auto">
          <a:xfrm>
            <a:off x="3695700" y="2406650"/>
            <a:ext cx="179388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Text Box 1031"/>
          <p:cNvSpPr txBox="1">
            <a:spLocks noChangeArrowheads="1"/>
          </p:cNvSpPr>
          <p:nvPr/>
        </p:nvSpPr>
        <p:spPr bwMode="auto">
          <a:xfrm>
            <a:off x="94343" y="838200"/>
            <a:ext cx="9067800" cy="163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0">
              <a:lnSpc>
                <a:spcPct val="132000"/>
              </a:lnSpc>
            </a:pPr>
            <a:r>
              <a:rPr lang="en-US" altLang="ko-KR" sz="4000" b="1" dirty="0" smtClean="0">
                <a:cs typeface="Arial" charset="0"/>
              </a:rPr>
              <a:t>WisDOT Cold In-Place Recycling  Pavement Rehabilitation</a:t>
            </a:r>
            <a:endParaRPr lang="ko-KR" altLang="en-US" sz="40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43000"/>
            <a:ext cx="8422886" cy="4724400"/>
          </a:xfrm>
        </p:spPr>
        <p:txBody>
          <a:bodyPr/>
          <a:lstStyle/>
          <a:p>
            <a:pPr marL="109537" indent="0">
              <a:buSzPct val="100000"/>
              <a:buNone/>
            </a:pPr>
            <a:r>
              <a:rPr lang="en-US" altLang="ko-KR" sz="2800" b="1" u="sng" dirty="0">
                <a:solidFill>
                  <a:srgbClr val="0066FF"/>
                </a:solidFill>
                <a:cs typeface="Arial" charset="0"/>
              </a:rPr>
              <a:t>CIR Construction – </a:t>
            </a:r>
            <a:r>
              <a:rPr lang="en-US" altLang="ko-KR" sz="2800" b="1" u="sng" dirty="0" smtClean="0">
                <a:solidFill>
                  <a:srgbClr val="0066FF"/>
                </a:solidFill>
                <a:cs typeface="Arial" charset="0"/>
              </a:rPr>
              <a:t>2016 </a:t>
            </a:r>
            <a:endParaRPr lang="en-US" altLang="ko-KR" sz="2800" b="1" u="sng" dirty="0">
              <a:solidFill>
                <a:srgbClr val="0066FF"/>
              </a:solidFill>
              <a:cs typeface="Arial" charset="0"/>
            </a:endParaRP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sz="2800" dirty="0">
                <a:solidFill>
                  <a:srgbClr val="0066FF"/>
                </a:solidFill>
                <a:cs typeface="Arial" charset="0"/>
              </a:rPr>
              <a:t>Design AADT </a:t>
            </a:r>
            <a:r>
              <a:rPr lang="en-US" sz="2800" dirty="0" smtClean="0">
                <a:solidFill>
                  <a:srgbClr val="0066FF"/>
                </a:solidFill>
                <a:cs typeface="Arial" charset="0"/>
              </a:rPr>
              <a:t>11,000</a:t>
            </a:r>
            <a:r>
              <a:rPr lang="en-US" sz="2800" dirty="0" smtClean="0">
                <a:solidFill>
                  <a:srgbClr val="0066FF"/>
                </a:solidFill>
                <a:cs typeface="Arial" charset="0"/>
              </a:rPr>
              <a:t>, 15.2% </a:t>
            </a:r>
            <a:r>
              <a:rPr lang="en-US" sz="2800" dirty="0">
                <a:solidFill>
                  <a:srgbClr val="0066FF"/>
                </a:solidFill>
                <a:cs typeface="Arial" charset="0"/>
              </a:rPr>
              <a:t>Truck </a:t>
            </a: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sz="28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ESALs 20 years </a:t>
            </a: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– 1,598,700</a:t>
            </a:r>
            <a:endParaRPr lang="en-US" sz="2800" dirty="0">
              <a:solidFill>
                <a:srgbClr val="0066FF"/>
              </a:solidFill>
              <a:cs typeface="Arial" charset="0"/>
            </a:endParaRP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sz="28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4” CIR Layer + </a:t>
            </a: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2.5</a:t>
            </a: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” HMA Overlay</a:t>
            </a: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 Project Length = </a:t>
            </a: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8.402 </a:t>
            </a: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miles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9425" y="533400"/>
            <a:ext cx="8534400" cy="990600"/>
          </a:xfrm>
        </p:spPr>
        <p:txBody>
          <a:bodyPr>
            <a:noAutofit/>
          </a:bodyPr>
          <a:lstStyle/>
          <a:p>
            <a:pPr algn="ctr"/>
            <a:r>
              <a:rPr lang="en-US" altLang="ko-KR" sz="3600" dirty="0" smtClean="0">
                <a:solidFill>
                  <a:srgbClr val="002060"/>
                </a:solidFill>
              </a:rPr>
              <a:t>STH 27(Sparta – Black River Falls)</a:t>
            </a:r>
            <a:r>
              <a:rPr lang="en-US" altLang="ko-KR" sz="3600" dirty="0">
                <a:solidFill>
                  <a:srgbClr val="002060"/>
                </a:solidFill>
              </a:rPr>
              <a:t/>
            </a:r>
            <a:br>
              <a:rPr lang="en-US" altLang="ko-KR" sz="3600" dirty="0">
                <a:solidFill>
                  <a:srgbClr val="002060"/>
                </a:solidFill>
              </a:rPr>
            </a:br>
            <a:r>
              <a:rPr lang="en-US" altLang="ko-KR" sz="36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823F3-8F4A-45A1-8781-02F0649CBAC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0" y="3632880"/>
            <a:ext cx="2663890" cy="2105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229" y="3635716"/>
            <a:ext cx="2820210" cy="2129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638551"/>
            <a:ext cx="2863396" cy="212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6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088043"/>
            <a:ext cx="3010099" cy="2054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1" y="2629829"/>
            <a:ext cx="3048000" cy="228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2" y="3274385"/>
            <a:ext cx="3170877" cy="2266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3" y="1062369"/>
            <a:ext cx="3174450" cy="2155623"/>
          </a:xfrm>
          <a:prstGeom prst="rect">
            <a:avLst/>
          </a:prstGeom>
        </p:spPr>
      </p:pic>
      <p:pic>
        <p:nvPicPr>
          <p:cNvPr id="13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4167" y="3747429"/>
            <a:ext cx="283351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7599" y="7706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ko-KR" sz="3600" dirty="0" smtClean="0">
                <a:solidFill>
                  <a:srgbClr val="002060"/>
                </a:solidFill>
              </a:rPr>
              <a:t>STH 27 - Placing/Compaction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823F3-8F4A-45A1-8781-02F0649CBAC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55234" y="3274385"/>
            <a:ext cx="76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CIR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3274385"/>
            <a:ext cx="121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Non-CIR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3600" y="4941229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Finished CIR Layer  </a:t>
            </a:r>
          </a:p>
        </p:txBody>
      </p:sp>
    </p:spTree>
    <p:extLst>
      <p:ext uri="{BB962C8B-B14F-4D97-AF65-F5344CB8AC3E}">
        <p14:creationId xmlns:p14="http://schemas.microsoft.com/office/powerpoint/2010/main" val="289238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4225" y="1371600"/>
            <a:ext cx="8229600" cy="4724400"/>
          </a:xfrm>
        </p:spPr>
        <p:txBody>
          <a:bodyPr/>
          <a:lstStyle/>
          <a:p>
            <a:pPr marL="109537" indent="0">
              <a:buSzPct val="100000"/>
              <a:buNone/>
            </a:pPr>
            <a:r>
              <a:rPr lang="en-US" altLang="ko-KR" sz="2800" b="1" u="sng" dirty="0" smtClean="0">
                <a:solidFill>
                  <a:srgbClr val="0066FF"/>
                </a:solidFill>
                <a:cs typeface="Arial" charset="0"/>
              </a:rPr>
              <a:t>Pavement History – Before CIR </a:t>
            </a: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 Last Resurfaced 3”- 4” inch 1994</a:t>
            </a: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altLang="ko-KR" sz="28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Various Maintenance activities</a:t>
            </a:r>
          </a:p>
          <a:p>
            <a:pPr marL="109537" indent="0">
              <a:buSzPct val="100000"/>
              <a:buNone/>
            </a:pPr>
            <a:endParaRPr lang="en-US" altLang="ko-KR" sz="2800" b="1" u="sng" dirty="0" smtClean="0">
              <a:solidFill>
                <a:srgbClr val="0066FF"/>
              </a:solidFill>
              <a:cs typeface="Arial" charset="0"/>
            </a:endParaRPr>
          </a:p>
          <a:p>
            <a:pPr marL="109537" indent="0">
              <a:buSzPct val="100000"/>
              <a:buNone/>
            </a:pPr>
            <a:r>
              <a:rPr lang="en-US" altLang="ko-KR" sz="2800" b="1" u="sng" dirty="0" smtClean="0">
                <a:solidFill>
                  <a:srgbClr val="0066FF"/>
                </a:solidFill>
                <a:cs typeface="Arial" charset="0"/>
              </a:rPr>
              <a:t>CIR Construction – 2012 </a:t>
            </a:r>
          </a:p>
          <a:p>
            <a:pPr marL="365125" lvl="3" indent="-255588">
              <a:spcBef>
                <a:spcPts val="400"/>
              </a:spcBef>
              <a:buClr>
                <a:schemeClr val="accent1"/>
              </a:buClr>
              <a:buSzPct val="100000"/>
              <a:buFont typeface="Wingdings" pitchFamily="2" charset="2"/>
              <a:buChar char="ü"/>
            </a:pP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Design AADT </a:t>
            </a: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1,100</a:t>
            </a: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, 5.2% Truck</a:t>
            </a:r>
          </a:p>
          <a:p>
            <a:pPr marL="365125" lvl="3" indent="-255588">
              <a:spcBef>
                <a:spcPts val="400"/>
              </a:spcBef>
              <a:buClr>
                <a:schemeClr val="accent1"/>
              </a:buClr>
              <a:buSzPct val="100000"/>
              <a:buFont typeface="Wingdings" pitchFamily="2" charset="2"/>
              <a:buChar char="ü"/>
            </a:pP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ESALs-20 </a:t>
            </a: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years – 131,400</a:t>
            </a: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 4” CIR + 2” HMA Overlay </a:t>
            </a: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 Project Length = 12.56 Miles</a:t>
            </a:r>
          </a:p>
          <a:p>
            <a:pPr marL="109537" indent="0">
              <a:buSzPct val="100000"/>
              <a:buNone/>
            </a:pPr>
            <a:endParaRPr lang="en-US" altLang="ko-KR" sz="2800" dirty="0">
              <a:solidFill>
                <a:srgbClr val="0066FF"/>
              </a:solidFill>
              <a:cs typeface="Arial" charset="0"/>
            </a:endParaRPr>
          </a:p>
          <a:p>
            <a:pPr marL="109537" indent="0">
              <a:buSzPct val="100000"/>
              <a:buNone/>
            </a:pPr>
            <a:endParaRPr lang="en-US" altLang="ko-KR" sz="2800" dirty="0">
              <a:solidFill>
                <a:srgbClr val="0066FF"/>
              </a:solidFill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2146" y="533400"/>
            <a:ext cx="8534400" cy="838200"/>
          </a:xfrm>
        </p:spPr>
        <p:txBody>
          <a:bodyPr anchor="t">
            <a:noAutofit/>
          </a:bodyPr>
          <a:lstStyle/>
          <a:p>
            <a:pPr algn="ctr"/>
            <a:r>
              <a:rPr lang="en-US" altLang="ko-KR" sz="3600" dirty="0" smtClean="0">
                <a:solidFill>
                  <a:srgbClr val="002060"/>
                </a:solidFill>
              </a:rPr>
              <a:t>STH </a:t>
            </a:r>
            <a:r>
              <a:rPr lang="en-US" altLang="ko-KR" sz="3600" dirty="0">
                <a:solidFill>
                  <a:srgbClr val="002060"/>
                </a:solidFill>
              </a:rPr>
              <a:t>48 (Grantsburg – Frederic)</a:t>
            </a:r>
            <a:br>
              <a:rPr lang="en-US" altLang="ko-KR" sz="3600" dirty="0">
                <a:solidFill>
                  <a:srgbClr val="002060"/>
                </a:solidFill>
              </a:rPr>
            </a:br>
            <a:endParaRPr lang="en-US" altLang="ko-KR" sz="36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823F3-8F4A-45A1-8781-02F0649CBAC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76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823F3-8F4A-45A1-8781-02F0649CBAC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9" name="Picture 2" descr="C:\Documents and Settings\dotdek\Desktop\STH 48 CIP project\Dans camera\HPIM1119.JPG"/>
          <p:cNvPicPr>
            <a:picLocks noChangeAspect="1" noChangeArrowheads="1"/>
          </p:cNvPicPr>
          <p:nvPr/>
        </p:nvPicPr>
        <p:blipFill>
          <a:blip r:embed="rId3" cstate="print"/>
          <a:srcRect l="187" r="187"/>
          <a:stretch>
            <a:fillRect/>
          </a:stretch>
        </p:blipFill>
        <p:spPr bwMode="auto">
          <a:xfrm>
            <a:off x="300372" y="1084488"/>
            <a:ext cx="2895487" cy="222878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U:\In-Place Recycling\CIR Projects and Specs\2014 Project\STH 64\CIR Pictures (9-8-14)\IMG_1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9128" y="1995812"/>
            <a:ext cx="2895714" cy="2228779"/>
          </a:xfrm>
          <a:prstGeom prst="rect">
            <a:avLst/>
          </a:prstGeom>
          <a:noFill/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187" r="187"/>
          <a:stretch>
            <a:fillRect/>
          </a:stretch>
        </p:blipFill>
        <p:spPr bwMode="auto">
          <a:xfrm>
            <a:off x="5895534" y="1084489"/>
            <a:ext cx="2840478" cy="222878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Documents and Settings\dotdek\Desktop\STH 48 CIP project\Dans camera\HPIM1174.JPG"/>
          <p:cNvPicPr>
            <a:picLocks noChangeAspect="1" noChangeArrowheads="1"/>
          </p:cNvPicPr>
          <p:nvPr/>
        </p:nvPicPr>
        <p:blipFill>
          <a:blip r:embed="rId6" cstate="print"/>
          <a:srcRect l="187" r="187"/>
          <a:stretch>
            <a:fillRect/>
          </a:stretch>
        </p:blipFill>
        <p:spPr bwMode="auto">
          <a:xfrm>
            <a:off x="300372" y="3313268"/>
            <a:ext cx="2895487" cy="226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dotg2m\Desktop\Iphone Picture - Field Projects\STH 48 CIR Frederic - Grantsburg (7-29-2015)\IMG_33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95534" y="3313268"/>
            <a:ext cx="2840478" cy="244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540726" y="518301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After 3 Years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409" y="4952182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   </a:t>
            </a:r>
            <a:r>
              <a:rPr lang="en-US" b="1" dirty="0" smtClean="0">
                <a:solidFill>
                  <a:schemeClr val="bg1"/>
                </a:solidFill>
              </a:rPr>
              <a:t>After construction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79425" y="245706"/>
            <a:ext cx="8534400" cy="838200"/>
          </a:xfrm>
        </p:spPr>
        <p:txBody>
          <a:bodyPr anchor="t">
            <a:noAutofit/>
          </a:bodyPr>
          <a:lstStyle/>
          <a:p>
            <a:pPr algn="ctr"/>
            <a:r>
              <a:rPr lang="en-US" altLang="ko-KR" sz="3600" dirty="0" smtClean="0">
                <a:solidFill>
                  <a:srgbClr val="002060"/>
                </a:solidFill>
              </a:rPr>
              <a:t>STH </a:t>
            </a:r>
            <a:r>
              <a:rPr lang="en-US" altLang="ko-KR" sz="3600" dirty="0">
                <a:solidFill>
                  <a:srgbClr val="002060"/>
                </a:solidFill>
              </a:rPr>
              <a:t>48 (Grantsburg – Frederic)</a:t>
            </a:r>
            <a:br>
              <a:rPr lang="en-US" altLang="ko-KR" sz="3600" dirty="0">
                <a:solidFill>
                  <a:srgbClr val="002060"/>
                </a:solidFill>
              </a:rPr>
            </a:br>
            <a:endParaRPr lang="en-US" altLang="ko-KR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Chart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3898439"/>
              </p:ext>
            </p:extLst>
          </p:nvPr>
        </p:nvGraphicFramePr>
        <p:xfrm>
          <a:off x="4670613" y="998971"/>
          <a:ext cx="4104844" cy="2176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823F3-8F4A-45A1-8781-02F0649CBAC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914400" y="228600"/>
            <a:ext cx="8077200" cy="76200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STH 48 (Grantsburg – </a:t>
            </a:r>
            <a:r>
              <a:rPr lang="en-US" sz="2400" dirty="0" smtClean="0"/>
              <a:t>Frederic) </a:t>
            </a:r>
            <a:r>
              <a:rPr lang="en-US" sz="2400" dirty="0"/>
              <a:t>Performance Data </a:t>
            </a:r>
            <a:br>
              <a:rPr lang="en-US" sz="2400" dirty="0"/>
            </a:br>
            <a:r>
              <a:rPr lang="en-US" sz="2400" dirty="0"/>
              <a:t> Four years in service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280213" y="2186347"/>
            <a:ext cx="3352800" cy="460177"/>
            <a:chOff x="5334000" y="2057400"/>
            <a:chExt cx="3352800" cy="460177"/>
          </a:xfrm>
        </p:grpSpPr>
        <p:grpSp>
          <p:nvGrpSpPr>
            <p:cNvPr id="14" name="Group 40"/>
            <p:cNvGrpSpPr/>
            <p:nvPr/>
          </p:nvGrpSpPr>
          <p:grpSpPr>
            <a:xfrm>
              <a:off x="5334000" y="2438400"/>
              <a:ext cx="3352800" cy="45720"/>
              <a:chOff x="990600" y="4343400"/>
              <a:chExt cx="3352800" cy="45720"/>
            </a:xfrm>
          </p:grpSpPr>
          <p:sp>
            <p:nvSpPr>
              <p:cNvPr id="42" name="Left-Right Arrow 41"/>
              <p:cNvSpPr/>
              <p:nvPr/>
            </p:nvSpPr>
            <p:spPr>
              <a:xfrm>
                <a:off x="2438400" y="4343400"/>
                <a:ext cx="1905000" cy="45719"/>
              </a:xfrm>
              <a:prstGeom prst="leftRightArrow">
                <a:avLst/>
              </a:prstGeom>
              <a:solidFill>
                <a:srgbClr val="00C800"/>
              </a:solidFill>
              <a:ln>
                <a:solidFill>
                  <a:srgbClr val="00B050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3" name="Left-Right Arrow 42"/>
              <p:cNvSpPr/>
              <p:nvPr/>
            </p:nvSpPr>
            <p:spPr>
              <a:xfrm>
                <a:off x="2057400" y="4343400"/>
                <a:ext cx="381000" cy="45720"/>
              </a:xfrm>
              <a:prstGeom prst="leftRightArrow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4" name="Left-Right Arrow 43"/>
              <p:cNvSpPr/>
              <p:nvPr/>
            </p:nvSpPr>
            <p:spPr>
              <a:xfrm>
                <a:off x="990600" y="4343400"/>
                <a:ext cx="1066800" cy="45720"/>
              </a:xfrm>
              <a:prstGeom prst="leftRightArrow">
                <a:avLst/>
              </a:prstGeom>
              <a:solidFill>
                <a:srgbClr val="00C800"/>
              </a:solidFill>
              <a:ln>
                <a:solidFill>
                  <a:srgbClr val="00B050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  <p:grpSp>
          <p:nvGrpSpPr>
            <p:cNvPr id="22" name="Group 53"/>
            <p:cNvGrpSpPr/>
            <p:nvPr/>
          </p:nvGrpSpPr>
          <p:grpSpPr>
            <a:xfrm>
              <a:off x="5791200" y="2057400"/>
              <a:ext cx="2656703" cy="460177"/>
              <a:chOff x="1524000" y="4114800"/>
              <a:chExt cx="2656703" cy="460177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3505200" y="4267200"/>
                <a:ext cx="6755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CIR</a:t>
                </a:r>
                <a:endParaRPr lang="en-US" sz="1400" b="1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362200" y="4114800"/>
                <a:ext cx="1066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Non-CIR</a:t>
                </a:r>
                <a:endParaRPr lang="en-US" sz="1400" b="1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524000" y="4267200"/>
                <a:ext cx="6755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CIR</a:t>
                </a:r>
                <a:endParaRPr lang="en-US" sz="1400" b="1" dirty="0"/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 flipH="1">
                <a:off x="2286000" y="4343400"/>
                <a:ext cx="304800" cy="152400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32"/>
          <p:cNvGrpSpPr/>
          <p:nvPr/>
        </p:nvGrpSpPr>
        <p:grpSpPr>
          <a:xfrm>
            <a:off x="871152" y="2339340"/>
            <a:ext cx="3352800" cy="45720"/>
            <a:chOff x="990600" y="4343400"/>
            <a:chExt cx="3352800" cy="45720"/>
          </a:xfrm>
        </p:grpSpPr>
        <p:sp>
          <p:nvSpPr>
            <p:cNvPr id="34" name="Left-Right Arrow 33"/>
            <p:cNvSpPr/>
            <p:nvPr/>
          </p:nvSpPr>
          <p:spPr>
            <a:xfrm>
              <a:off x="2438400" y="4343400"/>
              <a:ext cx="1905000" cy="45719"/>
            </a:xfrm>
            <a:prstGeom prst="leftRightArrow">
              <a:avLst/>
            </a:prstGeom>
            <a:solidFill>
              <a:srgbClr val="00C800"/>
            </a:solidFill>
            <a:ln>
              <a:solidFill>
                <a:srgbClr val="00B050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" name="Left-Right Arrow 34"/>
            <p:cNvSpPr/>
            <p:nvPr/>
          </p:nvSpPr>
          <p:spPr>
            <a:xfrm>
              <a:off x="2057400" y="4343400"/>
              <a:ext cx="381000" cy="45720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" name="Left-Right Arrow 35"/>
            <p:cNvSpPr/>
            <p:nvPr/>
          </p:nvSpPr>
          <p:spPr>
            <a:xfrm>
              <a:off x="990600" y="4343400"/>
              <a:ext cx="1066800" cy="45720"/>
            </a:xfrm>
            <a:prstGeom prst="leftRightArrow">
              <a:avLst/>
            </a:prstGeom>
            <a:solidFill>
              <a:srgbClr val="00C800"/>
            </a:solidFill>
            <a:ln>
              <a:solidFill>
                <a:srgbClr val="00B050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5288" y="999565"/>
            <a:ext cx="4368475" cy="2164397"/>
            <a:chOff x="236233" y="908797"/>
            <a:chExt cx="4353696" cy="2362200"/>
          </a:xfrm>
        </p:grpSpPr>
        <p:graphicFrame>
          <p:nvGraphicFramePr>
            <p:cNvPr id="45" name="Chart 4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9687477"/>
                </p:ext>
              </p:extLst>
            </p:nvPr>
          </p:nvGraphicFramePr>
          <p:xfrm>
            <a:off x="236233" y="908797"/>
            <a:ext cx="4353696" cy="2362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1450822" y="923533"/>
              <a:ext cx="2133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Transverse Cracking </a:t>
              </a:r>
              <a:endParaRPr lang="en-US" sz="1400" b="1" dirty="0"/>
            </a:p>
          </p:txBody>
        </p:sp>
      </p:grpSp>
      <p:grpSp>
        <p:nvGrpSpPr>
          <p:cNvPr id="10" name="Group 26"/>
          <p:cNvGrpSpPr/>
          <p:nvPr/>
        </p:nvGrpSpPr>
        <p:grpSpPr>
          <a:xfrm>
            <a:off x="1077097" y="1775475"/>
            <a:ext cx="2656703" cy="612577"/>
            <a:chOff x="1447800" y="3810000"/>
            <a:chExt cx="2656703" cy="612577"/>
          </a:xfrm>
        </p:grpSpPr>
        <p:sp>
          <p:nvSpPr>
            <p:cNvPr id="28" name="TextBox 27"/>
            <p:cNvSpPr txBox="1"/>
            <p:nvPr/>
          </p:nvSpPr>
          <p:spPr>
            <a:xfrm>
              <a:off x="3429000" y="4114800"/>
              <a:ext cx="6755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CIR</a:t>
              </a:r>
              <a:endParaRPr lang="en-US" sz="14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0200" y="3810000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Non-CIR</a:t>
              </a:r>
              <a:endParaRPr lang="en-US" sz="14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47800" y="4114800"/>
              <a:ext cx="6755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CIR</a:t>
              </a:r>
              <a:endParaRPr lang="en-US" sz="1400" b="1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2209800" y="4038600"/>
              <a:ext cx="152400" cy="30480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5833116" y="998969"/>
            <a:ext cx="2140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Longitudinal Cracking </a:t>
            </a:r>
            <a:endParaRPr lang="en-US" sz="1400" b="1" dirty="0"/>
          </a:p>
        </p:txBody>
      </p:sp>
      <p:graphicFrame>
        <p:nvGraphicFramePr>
          <p:cNvPr id="54" name="Chart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65808"/>
              </p:ext>
            </p:extLst>
          </p:nvPr>
        </p:nvGraphicFramePr>
        <p:xfrm>
          <a:off x="305288" y="3163962"/>
          <a:ext cx="4365325" cy="2577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1796759" y="3175902"/>
            <a:ext cx="1414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Roughness </a:t>
            </a:r>
            <a:endParaRPr lang="en-US" sz="1400" b="1" dirty="0"/>
          </a:p>
        </p:txBody>
      </p:sp>
      <p:grpSp>
        <p:nvGrpSpPr>
          <p:cNvPr id="60" name="Group 59"/>
          <p:cNvGrpSpPr/>
          <p:nvPr/>
        </p:nvGrpSpPr>
        <p:grpSpPr>
          <a:xfrm>
            <a:off x="762001" y="3544615"/>
            <a:ext cx="3908612" cy="460177"/>
            <a:chOff x="5334000" y="2057400"/>
            <a:chExt cx="3352800" cy="460177"/>
          </a:xfrm>
        </p:grpSpPr>
        <p:grpSp>
          <p:nvGrpSpPr>
            <p:cNvPr id="61" name="Group 40"/>
            <p:cNvGrpSpPr/>
            <p:nvPr/>
          </p:nvGrpSpPr>
          <p:grpSpPr>
            <a:xfrm>
              <a:off x="5334000" y="2438400"/>
              <a:ext cx="3352800" cy="45720"/>
              <a:chOff x="990600" y="4343400"/>
              <a:chExt cx="3352800" cy="45720"/>
            </a:xfrm>
          </p:grpSpPr>
          <p:sp>
            <p:nvSpPr>
              <p:cNvPr id="67" name="Left-Right Arrow 66"/>
              <p:cNvSpPr/>
              <p:nvPr/>
            </p:nvSpPr>
            <p:spPr>
              <a:xfrm>
                <a:off x="2438400" y="4343400"/>
                <a:ext cx="1905000" cy="45719"/>
              </a:xfrm>
              <a:prstGeom prst="leftRightArrow">
                <a:avLst/>
              </a:prstGeom>
              <a:solidFill>
                <a:srgbClr val="00C800"/>
              </a:solidFill>
              <a:ln>
                <a:solidFill>
                  <a:srgbClr val="00B050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8" name="Left-Right Arrow 67"/>
              <p:cNvSpPr/>
              <p:nvPr/>
            </p:nvSpPr>
            <p:spPr>
              <a:xfrm>
                <a:off x="2057400" y="4343400"/>
                <a:ext cx="381000" cy="45720"/>
              </a:xfrm>
              <a:prstGeom prst="leftRightArrow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9" name="Left-Right Arrow 68"/>
              <p:cNvSpPr/>
              <p:nvPr/>
            </p:nvSpPr>
            <p:spPr>
              <a:xfrm>
                <a:off x="990600" y="4343400"/>
                <a:ext cx="1066800" cy="45720"/>
              </a:xfrm>
              <a:prstGeom prst="leftRightArrow">
                <a:avLst/>
              </a:prstGeom>
              <a:solidFill>
                <a:srgbClr val="00C800"/>
              </a:solidFill>
              <a:ln>
                <a:solidFill>
                  <a:srgbClr val="00B050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  <p:grpSp>
          <p:nvGrpSpPr>
            <p:cNvPr id="62" name="Group 53"/>
            <p:cNvGrpSpPr/>
            <p:nvPr/>
          </p:nvGrpSpPr>
          <p:grpSpPr>
            <a:xfrm>
              <a:off x="5791200" y="2057400"/>
              <a:ext cx="2656703" cy="460177"/>
              <a:chOff x="1524000" y="4114800"/>
              <a:chExt cx="2656703" cy="460177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3505200" y="4267200"/>
                <a:ext cx="6755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CIR</a:t>
                </a:r>
                <a:endParaRPr lang="en-US" sz="1400" b="1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362200" y="4114800"/>
                <a:ext cx="1066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Non-CIR</a:t>
                </a:r>
                <a:endParaRPr lang="en-US" sz="1400" b="1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524000" y="4267200"/>
                <a:ext cx="6755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CIR</a:t>
                </a:r>
                <a:endParaRPr lang="en-US" sz="1400" b="1" dirty="0"/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 flipH="1">
                <a:off x="2286000" y="4343400"/>
                <a:ext cx="304800" cy="152400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70" name="Chart 6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330449"/>
              </p:ext>
            </p:extLst>
          </p:nvPr>
        </p:nvGraphicFramePr>
        <p:xfrm>
          <a:off x="4671706" y="3182188"/>
          <a:ext cx="4104845" cy="2559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71" name="Group 70"/>
          <p:cNvGrpSpPr/>
          <p:nvPr/>
        </p:nvGrpSpPr>
        <p:grpSpPr>
          <a:xfrm>
            <a:off x="5422657" y="4213732"/>
            <a:ext cx="3352800" cy="460177"/>
            <a:chOff x="5334000" y="2057400"/>
            <a:chExt cx="3352800" cy="460177"/>
          </a:xfrm>
        </p:grpSpPr>
        <p:grpSp>
          <p:nvGrpSpPr>
            <p:cNvPr id="72" name="Group 40"/>
            <p:cNvGrpSpPr/>
            <p:nvPr/>
          </p:nvGrpSpPr>
          <p:grpSpPr>
            <a:xfrm>
              <a:off x="5334000" y="2438400"/>
              <a:ext cx="3352800" cy="45720"/>
              <a:chOff x="990600" y="4343400"/>
              <a:chExt cx="3352800" cy="45720"/>
            </a:xfrm>
          </p:grpSpPr>
          <p:sp>
            <p:nvSpPr>
              <p:cNvPr id="78" name="Left-Right Arrow 77"/>
              <p:cNvSpPr/>
              <p:nvPr/>
            </p:nvSpPr>
            <p:spPr>
              <a:xfrm>
                <a:off x="2438400" y="4343400"/>
                <a:ext cx="1905000" cy="45719"/>
              </a:xfrm>
              <a:prstGeom prst="leftRightArrow">
                <a:avLst/>
              </a:prstGeom>
              <a:solidFill>
                <a:srgbClr val="00C800"/>
              </a:solidFill>
              <a:ln>
                <a:solidFill>
                  <a:srgbClr val="00B050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9" name="Left-Right Arrow 78"/>
              <p:cNvSpPr/>
              <p:nvPr/>
            </p:nvSpPr>
            <p:spPr>
              <a:xfrm>
                <a:off x="2057400" y="4343400"/>
                <a:ext cx="381000" cy="45720"/>
              </a:xfrm>
              <a:prstGeom prst="leftRightArrow">
                <a:avLst/>
              </a:prstGeom>
              <a:solidFill>
                <a:schemeClr val="tx1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0" name="Left-Right Arrow 79"/>
              <p:cNvSpPr/>
              <p:nvPr/>
            </p:nvSpPr>
            <p:spPr>
              <a:xfrm>
                <a:off x="990600" y="4343400"/>
                <a:ext cx="1066800" cy="45720"/>
              </a:xfrm>
              <a:prstGeom prst="leftRightArrow">
                <a:avLst/>
              </a:prstGeom>
              <a:solidFill>
                <a:srgbClr val="00C800"/>
              </a:solidFill>
              <a:ln>
                <a:solidFill>
                  <a:srgbClr val="00B050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  <p:grpSp>
          <p:nvGrpSpPr>
            <p:cNvPr id="73" name="Group 53"/>
            <p:cNvGrpSpPr/>
            <p:nvPr/>
          </p:nvGrpSpPr>
          <p:grpSpPr>
            <a:xfrm>
              <a:off x="5791200" y="2057400"/>
              <a:ext cx="2656703" cy="460177"/>
              <a:chOff x="1524000" y="4114800"/>
              <a:chExt cx="2656703" cy="460177"/>
            </a:xfrm>
          </p:grpSpPr>
          <p:sp>
            <p:nvSpPr>
              <p:cNvPr id="74" name="TextBox 73"/>
              <p:cNvSpPr txBox="1"/>
              <p:nvPr/>
            </p:nvSpPr>
            <p:spPr>
              <a:xfrm>
                <a:off x="3505200" y="4267200"/>
                <a:ext cx="6755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CIR</a:t>
                </a:r>
                <a:endParaRPr lang="en-US" sz="1400" b="1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362200" y="4114800"/>
                <a:ext cx="1066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Non-CIR</a:t>
                </a:r>
                <a:endParaRPr lang="en-US" sz="1400" b="1" dirty="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1524000" y="4267200"/>
                <a:ext cx="6755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CIR</a:t>
                </a:r>
                <a:endParaRPr lang="en-US" sz="1400" b="1" dirty="0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 flipH="1">
                <a:off x="2286000" y="4343400"/>
                <a:ext cx="304800" cy="152400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725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0554" y="1295400"/>
            <a:ext cx="8229600" cy="4419600"/>
          </a:xfrm>
        </p:spPr>
        <p:txBody>
          <a:bodyPr/>
          <a:lstStyle/>
          <a:p>
            <a:pPr marL="109537" indent="0">
              <a:buSzPct val="100000"/>
              <a:buNone/>
            </a:pP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        </a:t>
            </a:r>
          </a:p>
          <a:p>
            <a:pPr marL="109537" indent="0">
              <a:buSzPct val="100000"/>
              <a:buNone/>
            </a:pPr>
            <a:r>
              <a:rPr lang="en-US" altLang="ko-KR" sz="2800" b="1" u="sng" dirty="0" smtClean="0">
                <a:solidFill>
                  <a:srgbClr val="0066FF"/>
                </a:solidFill>
                <a:cs typeface="Arial" charset="0"/>
              </a:rPr>
              <a:t>CIR Construction – 2014 </a:t>
            </a:r>
          </a:p>
          <a:p>
            <a:pPr marL="109537" indent="0">
              <a:buSzPct val="100000"/>
              <a:buNone/>
            </a:pPr>
            <a:endParaRPr lang="en-US" altLang="ko-KR" sz="2800" b="1" u="sng" dirty="0" smtClean="0">
              <a:solidFill>
                <a:srgbClr val="0066FF"/>
              </a:solidFill>
              <a:cs typeface="Arial" charset="0"/>
            </a:endParaRP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 Design </a:t>
            </a: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AADT </a:t>
            </a: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10,800, 17.5% Truck  </a:t>
            </a:r>
            <a:endParaRPr lang="en-US" altLang="ko-KR" sz="2800" dirty="0">
              <a:solidFill>
                <a:srgbClr val="0066FF"/>
              </a:solidFill>
              <a:cs typeface="Arial" charset="0"/>
            </a:endParaRP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 ESALs </a:t>
            </a: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= </a:t>
            </a: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1,708,200</a:t>
            </a: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4” CIR + 2” HMA Overlay </a:t>
            </a:r>
          </a:p>
          <a:p>
            <a:pPr>
              <a:buSzPct val="100000"/>
              <a:buFont typeface="Wingdings" pitchFamily="2" charset="2"/>
              <a:buChar char="ü"/>
            </a:pP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Initial Project Plan 13.3 miles (appr. 30% CIR</a:t>
            </a:r>
          </a:p>
          <a:p>
            <a:pPr marL="109537" indent="0">
              <a:buSzPct val="100000"/>
              <a:buNone/>
            </a:pP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   completed)</a:t>
            </a:r>
          </a:p>
          <a:p>
            <a:pPr marL="109537" indent="0">
              <a:buSzPct val="100000"/>
              <a:buNone/>
            </a:pPr>
            <a:endParaRPr lang="en-US" altLang="ko-KR" sz="2800" dirty="0">
              <a:solidFill>
                <a:srgbClr val="0066FF"/>
              </a:solidFill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754" y="76200"/>
            <a:ext cx="8534400" cy="1371600"/>
          </a:xfrm>
        </p:spPr>
        <p:txBody>
          <a:bodyPr>
            <a:noAutofit/>
          </a:bodyPr>
          <a:lstStyle/>
          <a:p>
            <a:pPr algn="ctr"/>
            <a:r>
              <a:rPr lang="en-US" altLang="ko-KR" sz="3600" dirty="0" smtClean="0">
                <a:solidFill>
                  <a:srgbClr val="002060"/>
                </a:solidFill>
              </a:rPr>
              <a:t>STH 64 (Gilman-Medford)</a:t>
            </a:r>
            <a:endParaRPr lang="en-US" altLang="ko-KR" sz="36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823F3-8F4A-45A1-8781-02F0649CBAC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4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036327"/>
            <a:ext cx="3027796" cy="22976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9" y="1025612"/>
            <a:ext cx="2895600" cy="2308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60" y="1036327"/>
            <a:ext cx="2688767" cy="229763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823F3-8F4A-45A1-8781-02F0649CBAC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838200" y="364183"/>
            <a:ext cx="7620000" cy="9144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002F9D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002F9D"/>
                </a:solidFill>
                <a:latin typeface="Arial" charset="0"/>
              </a:defRPr>
            </a:lvl9pPr>
            <a:extLst/>
          </a:lstStyle>
          <a:p>
            <a:pPr algn="ctr"/>
            <a:r>
              <a:rPr lang="en-US" sz="3600" dirty="0" smtClean="0"/>
              <a:t>         </a:t>
            </a:r>
            <a:r>
              <a:rPr lang="en-US" sz="3600" dirty="0">
                <a:solidFill>
                  <a:srgbClr val="002060"/>
                </a:solidFill>
              </a:rPr>
              <a:t>STH 64 </a:t>
            </a:r>
            <a:r>
              <a:rPr lang="en-US" altLang="ko-KR" sz="3600" dirty="0">
                <a:solidFill>
                  <a:srgbClr val="002060"/>
                </a:solidFill>
              </a:rPr>
              <a:t>(Gilman - Medford )</a:t>
            </a:r>
            <a:br>
              <a:rPr lang="en-US" altLang="ko-KR" sz="3600" dirty="0">
                <a:solidFill>
                  <a:srgbClr val="002060"/>
                </a:solidFill>
              </a:rPr>
            </a:b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054" y="2771377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   </a:t>
            </a:r>
            <a:r>
              <a:rPr lang="en-US" b="1" dirty="0" smtClean="0">
                <a:solidFill>
                  <a:schemeClr val="bg1"/>
                </a:solidFill>
              </a:rPr>
              <a:t>Before CIR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68705" y="5565624"/>
            <a:ext cx="276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    </a:t>
            </a:r>
            <a:r>
              <a:rPr lang="en-US" b="1" dirty="0" smtClean="0">
                <a:solidFill>
                  <a:schemeClr val="bg1"/>
                </a:solidFill>
              </a:rPr>
              <a:t>Finished CIR Layer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03516" y="2741441"/>
            <a:ext cx="2325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CIR – Both Lanes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9" y="3452845"/>
            <a:ext cx="2895600" cy="22653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342" y="3451519"/>
            <a:ext cx="2688767" cy="22574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3473960"/>
            <a:ext cx="2992341" cy="22442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85800" y="5029200"/>
            <a:ext cx="2193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EB Lane CIR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6892" y="3737366"/>
            <a:ext cx="281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WB Lane Mill&amp;Overlay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84457" y="3821439"/>
            <a:ext cx="2193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EB Lane CIR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62897" y="4941627"/>
            <a:ext cx="281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WB Lane Mill&amp;Overlay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28446" y="5029200"/>
            <a:ext cx="2193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Mill &amp; Overlay – Both Lanes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95700" y="282752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CIR Operation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9104698" flipV="1">
            <a:off x="7399216" y="4681453"/>
            <a:ext cx="801581" cy="93590"/>
          </a:xfrm>
          <a:prstGeom prst="rightArrow">
            <a:avLst/>
          </a:prstGeom>
          <a:solidFill>
            <a:schemeClr val="tx1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11174350" flipV="1">
            <a:off x="7370903" y="4143016"/>
            <a:ext cx="801581" cy="93590"/>
          </a:xfrm>
          <a:prstGeom prst="rightArrow">
            <a:avLst/>
          </a:prstGeom>
          <a:solidFill>
            <a:schemeClr val="tx1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9104698" flipV="1">
            <a:off x="4512451" y="4531465"/>
            <a:ext cx="801581" cy="93590"/>
          </a:xfrm>
          <a:prstGeom prst="rightArrow">
            <a:avLst/>
          </a:prstGeom>
          <a:solidFill>
            <a:schemeClr val="tx1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20055807" flipV="1">
            <a:off x="1776665" y="4369077"/>
            <a:ext cx="678413" cy="76626"/>
          </a:xfrm>
          <a:prstGeom prst="rightArrow">
            <a:avLst/>
          </a:prstGeom>
          <a:solidFill>
            <a:schemeClr val="tx1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2463318" flipV="1">
            <a:off x="1212943" y="4359177"/>
            <a:ext cx="678413" cy="76626"/>
          </a:xfrm>
          <a:prstGeom prst="rightArrow">
            <a:avLst/>
          </a:prstGeom>
          <a:solidFill>
            <a:schemeClr val="tx1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394868" y="5384219"/>
            <a:ext cx="71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2016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98100" y="3012188"/>
            <a:ext cx="71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2016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98222" y="5384219"/>
            <a:ext cx="71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2016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64104" y="5398532"/>
            <a:ext cx="71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2016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2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823F3-8F4A-45A1-8781-02F0649CBAC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98457" y="1524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STH 64 (Gilman – Medford) Performance Data</a:t>
            </a:r>
            <a:br>
              <a:rPr lang="en-US" sz="2400" dirty="0" smtClean="0"/>
            </a:br>
            <a:r>
              <a:rPr lang="en-US" sz="2400" dirty="0" smtClean="0"/>
              <a:t>two year in service </a:t>
            </a:r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46970" y="996716"/>
            <a:ext cx="8775657" cy="2925397"/>
            <a:chOff x="152400" y="1137557"/>
            <a:chExt cx="8861425" cy="3115611"/>
          </a:xfrm>
        </p:grpSpPr>
        <p:graphicFrame>
          <p:nvGraphicFramePr>
            <p:cNvPr id="35" name="Chart 3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55648543"/>
                </p:ext>
              </p:extLst>
            </p:nvPr>
          </p:nvGraphicFramePr>
          <p:xfrm>
            <a:off x="4418110" y="1137557"/>
            <a:ext cx="4595715" cy="27704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2" name="Group 11"/>
            <p:cNvGrpSpPr/>
            <p:nvPr/>
          </p:nvGrpSpPr>
          <p:grpSpPr>
            <a:xfrm>
              <a:off x="152400" y="1137557"/>
              <a:ext cx="8395681" cy="3115611"/>
              <a:chOff x="793011" y="1261880"/>
              <a:chExt cx="8679563" cy="3004011"/>
            </a:xfrm>
          </p:grpSpPr>
          <p:graphicFrame>
            <p:nvGraphicFramePr>
              <p:cNvPr id="33" name="Chart 32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01541624"/>
                  </p:ext>
                </p:extLst>
              </p:nvPr>
            </p:nvGraphicFramePr>
            <p:xfrm>
              <a:off x="793011" y="1261880"/>
              <a:ext cx="4409946" cy="267121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8" name="TextBox 7"/>
              <p:cNvSpPr txBox="1"/>
              <p:nvPr/>
            </p:nvSpPr>
            <p:spPr>
              <a:xfrm>
                <a:off x="1371599" y="1295400"/>
                <a:ext cx="3831357" cy="316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u="sng" dirty="0" smtClean="0"/>
                  <a:t>Transverse Cracking</a:t>
                </a:r>
                <a:endParaRPr lang="en-US" sz="1400" b="1" u="sng" dirty="0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371600" y="2391047"/>
                <a:ext cx="8100974" cy="1218157"/>
                <a:chOff x="1066799" y="1770552"/>
                <a:chExt cx="6058067" cy="1218157"/>
              </a:xfrm>
            </p:grpSpPr>
            <p:grpSp>
              <p:nvGrpSpPr>
                <p:cNvPr id="3" name="Group 33"/>
                <p:cNvGrpSpPr/>
                <p:nvPr/>
              </p:nvGrpSpPr>
              <p:grpSpPr>
                <a:xfrm>
                  <a:off x="1066799" y="1770552"/>
                  <a:ext cx="6058067" cy="408767"/>
                  <a:chOff x="1142999" y="1770552"/>
                  <a:chExt cx="6058067" cy="408767"/>
                </a:xfrm>
              </p:grpSpPr>
              <p:grpSp>
                <p:nvGrpSpPr>
                  <p:cNvPr id="6" name="Group 18"/>
                  <p:cNvGrpSpPr/>
                  <p:nvPr/>
                </p:nvGrpSpPr>
                <p:grpSpPr>
                  <a:xfrm>
                    <a:off x="1142999" y="2086248"/>
                    <a:ext cx="5310478" cy="93071"/>
                    <a:chOff x="1142999" y="2086248"/>
                    <a:chExt cx="5310478" cy="93071"/>
                  </a:xfrm>
                </p:grpSpPr>
                <p:sp>
                  <p:nvSpPr>
                    <p:cNvPr id="18" name="Left-Right Arrow 17"/>
                    <p:cNvSpPr/>
                    <p:nvPr/>
                  </p:nvSpPr>
                  <p:spPr>
                    <a:xfrm>
                      <a:off x="2986213" y="2133600"/>
                      <a:ext cx="976187" cy="45719"/>
                    </a:xfrm>
                    <a:prstGeom prst="leftRightArrow">
                      <a:avLst/>
                    </a:prstGeom>
                    <a:solidFill>
                      <a:srgbClr val="00C80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p:txBody>
                </p:sp>
                <p:sp>
                  <p:nvSpPr>
                    <p:cNvPr id="17" name="Left-Right Arrow 16"/>
                    <p:cNvSpPr/>
                    <p:nvPr/>
                  </p:nvSpPr>
                  <p:spPr>
                    <a:xfrm>
                      <a:off x="1142999" y="2133600"/>
                      <a:ext cx="1843212" cy="45719"/>
                    </a:xfrm>
                    <a:prstGeom prst="leftRightArrow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p:txBody>
                </p:sp>
                <p:sp>
                  <p:nvSpPr>
                    <p:cNvPr id="36" name="Left-Right Arrow 35"/>
                    <p:cNvSpPr/>
                    <p:nvPr/>
                  </p:nvSpPr>
                  <p:spPr>
                    <a:xfrm>
                      <a:off x="4501270" y="2086248"/>
                      <a:ext cx="1952207" cy="45718"/>
                    </a:xfrm>
                    <a:prstGeom prst="leftRightArrow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bg2">
                          <a:lumMod val="10000"/>
                        </a:schemeClr>
                      </a:solidFill>
                    </a:ln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p:txBody>
                </p:sp>
              </p:grp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3124200" y="1828800"/>
                    <a:ext cx="60960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 smtClean="0"/>
                      <a:t>CIR</a:t>
                    </a:r>
                    <a:endParaRPr lang="en-US" sz="1600" b="1" dirty="0"/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370934" y="1817905"/>
                    <a:ext cx="84780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 smtClean="0"/>
                      <a:t>Non-CIR</a:t>
                    </a:r>
                    <a:endParaRPr lang="en-US" sz="1600" b="1" dirty="0"/>
                  </a:p>
                </p:txBody>
              </p: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6591466" y="1781447"/>
                    <a:ext cx="60960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 smtClean="0"/>
                      <a:t>CIR</a:t>
                    </a:r>
                    <a:endParaRPr lang="en-US" sz="1600" b="1" dirty="0"/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4838200" y="1770552"/>
                    <a:ext cx="84780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 smtClean="0"/>
                      <a:t>Non-CIR</a:t>
                    </a:r>
                    <a:endParaRPr lang="en-US" sz="1600" b="1" dirty="0"/>
                  </a:p>
                </p:txBody>
              </p:sp>
            </p:grp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910013" y="1828800"/>
                  <a:ext cx="0" cy="1066800"/>
                </a:xfrm>
                <a:prstGeom prst="line">
                  <a:avLst/>
                </a:prstGeom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6377277" y="1770552"/>
                  <a:ext cx="2" cy="1218157"/>
                </a:xfrm>
                <a:prstGeom prst="line">
                  <a:avLst/>
                </a:prstGeom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TextBox 48"/>
              <p:cNvSpPr txBox="1"/>
              <p:nvPr/>
            </p:nvSpPr>
            <p:spPr>
              <a:xfrm>
                <a:off x="1927618" y="3949843"/>
                <a:ext cx="2558614" cy="316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u="sng" dirty="0" smtClean="0"/>
                  <a:t>Roughness</a:t>
                </a:r>
                <a:endParaRPr lang="en-US" sz="1400" b="1" u="sng" dirty="0"/>
              </a:p>
            </p:txBody>
          </p:sp>
        </p:grpSp>
      </p:grpSp>
      <p:sp>
        <p:nvSpPr>
          <p:cNvPr id="47" name="Left-Right Arrow 46"/>
          <p:cNvSpPr/>
          <p:nvPr/>
        </p:nvSpPr>
        <p:spPr>
          <a:xfrm>
            <a:off x="7617432" y="2400316"/>
            <a:ext cx="1405195" cy="45719"/>
          </a:xfrm>
          <a:prstGeom prst="leftRightArrow">
            <a:avLst/>
          </a:prstGeom>
          <a:solidFill>
            <a:srgbClr val="00C800"/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48" name="Chart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0190862"/>
              </p:ext>
            </p:extLst>
          </p:nvPr>
        </p:nvGraphicFramePr>
        <p:xfrm>
          <a:off x="238168" y="3595496"/>
          <a:ext cx="4224422" cy="2213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3" name="Left-Right Arrow 72"/>
          <p:cNvSpPr/>
          <p:nvPr/>
        </p:nvSpPr>
        <p:spPr>
          <a:xfrm>
            <a:off x="2971799" y="4407937"/>
            <a:ext cx="1490791" cy="45719"/>
          </a:xfrm>
          <a:prstGeom prst="leftRightArrow">
            <a:avLst/>
          </a:prstGeom>
          <a:solidFill>
            <a:srgbClr val="00C800"/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4" name="Left-Right Arrow 73"/>
          <p:cNvSpPr/>
          <p:nvPr/>
        </p:nvSpPr>
        <p:spPr>
          <a:xfrm>
            <a:off x="698457" y="4407937"/>
            <a:ext cx="2273342" cy="45719"/>
          </a:xfrm>
          <a:prstGeom prst="leftRightArrow">
            <a:avLst/>
          </a:prstGeom>
          <a:solidFill>
            <a:schemeClr val="tx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 flipH="1">
            <a:off x="2971799" y="4086714"/>
            <a:ext cx="1" cy="129540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292121" y="4063237"/>
            <a:ext cx="1086014" cy="329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Non-CIR</a:t>
            </a:r>
            <a:endParaRPr lang="en-US" sz="16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3149084" y="4118568"/>
            <a:ext cx="780876" cy="329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CIR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3268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823F3-8F4A-45A1-8781-02F0649CBAC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7384254"/>
              </p:ext>
            </p:extLst>
          </p:nvPr>
        </p:nvGraphicFramePr>
        <p:xfrm>
          <a:off x="228600" y="2032000"/>
          <a:ext cx="4295548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1592044"/>
              </p:ext>
            </p:extLst>
          </p:nvPr>
        </p:nvGraphicFramePr>
        <p:xfrm>
          <a:off x="4527777" y="2032000"/>
          <a:ext cx="4311423" cy="2590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851426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Summary of CIR Projects IRI and Rut Depth Values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321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Distressed Layer &amp; Distress Types</a:t>
            </a:r>
          </a:p>
          <a:p>
            <a:r>
              <a:rPr lang="en-US" dirty="0" smtClean="0"/>
              <a:t>Traffic Volume </a:t>
            </a:r>
          </a:p>
          <a:p>
            <a:r>
              <a:rPr lang="en-US" dirty="0" smtClean="0"/>
              <a:t>Historical Information</a:t>
            </a:r>
          </a:p>
          <a:p>
            <a:r>
              <a:rPr lang="en-US" dirty="0" smtClean="0"/>
              <a:t>Geometric Considerations</a:t>
            </a:r>
            <a:endParaRPr lang="en-US" dirty="0"/>
          </a:p>
          <a:p>
            <a:r>
              <a:rPr lang="en-US" dirty="0" smtClean="0"/>
              <a:t>Roadway, Subgrade &amp; Drainage</a:t>
            </a:r>
          </a:p>
          <a:p>
            <a:r>
              <a:rPr lang="en-US" dirty="0" smtClean="0"/>
              <a:t>Layer Coefficient  - 0.30-0.35</a:t>
            </a:r>
          </a:p>
          <a:p>
            <a:r>
              <a:rPr lang="en-US" dirty="0" smtClean="0"/>
              <a:t>Mix Design Considerations</a:t>
            </a:r>
          </a:p>
          <a:p>
            <a:r>
              <a:rPr lang="en-US" dirty="0" smtClean="0"/>
              <a:t>Curing Time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 Criteria &amp; Considerations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823F3-8F4A-45A1-8781-02F0649CBAC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990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685800" y="1981200"/>
            <a:ext cx="7938407" cy="3360737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 smtClean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Introduction to Cold In-Place Recycling (CIR)</a:t>
            </a:r>
          </a:p>
          <a:p>
            <a:pPr>
              <a:buSzPct val="100000"/>
              <a:buFont typeface="Wingdings" panose="05000000000000000000" pitchFamily="2" charset="2"/>
              <a:buChar char="q"/>
            </a:pP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 Types of CIR Equipment </a:t>
            </a:r>
          </a:p>
          <a:p>
            <a:pPr>
              <a:buSzPct val="100000"/>
              <a:buFont typeface="Wingdings" panose="05000000000000000000" pitchFamily="2" charset="2"/>
              <a:buChar char="q"/>
            </a:pP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 Benefit of CIR </a:t>
            </a:r>
          </a:p>
          <a:p>
            <a:pPr>
              <a:buSzPct val="100000"/>
              <a:buFont typeface="Wingdings" panose="05000000000000000000" pitchFamily="2" charset="2"/>
              <a:buChar char="q"/>
            </a:pP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 Pavement distresses addressed by CIR</a:t>
            </a:r>
          </a:p>
          <a:p>
            <a:pPr>
              <a:buSzPct val="100000"/>
              <a:buFont typeface="Wingdings" panose="05000000000000000000" pitchFamily="2" charset="2"/>
              <a:buChar char="q"/>
            </a:pP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 Overview </a:t>
            </a: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of </a:t>
            </a: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WisDOT CIR Projects</a:t>
            </a:r>
          </a:p>
          <a:p>
            <a:pPr>
              <a:buSzPct val="100000"/>
              <a:buFont typeface="Wingdings" panose="05000000000000000000" pitchFamily="2" charset="2"/>
              <a:buChar char="q"/>
            </a:pP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CIR Projects Short Term Performance Data  </a:t>
            </a:r>
          </a:p>
          <a:p>
            <a:pPr>
              <a:buSzPct val="100000"/>
              <a:buFont typeface="Wingdings" panose="05000000000000000000" pitchFamily="2" charset="2"/>
              <a:buChar char="q"/>
            </a:pP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Public Relations</a:t>
            </a:r>
          </a:p>
          <a:p>
            <a:pPr>
              <a:lnSpc>
                <a:spcPct val="102000"/>
              </a:lnSpc>
              <a:buSzPct val="100000"/>
              <a:buFont typeface="Wingdings" pitchFamily="2" charset="2"/>
              <a:buChar char="q"/>
            </a:pPr>
            <a:endParaRPr lang="en-US" altLang="ko-KR" dirty="0" smtClean="0">
              <a:solidFill>
                <a:srgbClr val="0066FF"/>
              </a:solidFill>
              <a:cs typeface="Arial" charset="0"/>
            </a:endParaRPr>
          </a:p>
          <a:p>
            <a:pPr>
              <a:lnSpc>
                <a:spcPct val="102000"/>
              </a:lnSpc>
              <a:buSzPct val="100000"/>
              <a:buFont typeface="Wingdings" pitchFamily="2" charset="2"/>
              <a:buChar char="q"/>
            </a:pPr>
            <a:endParaRPr lang="ko-KR" altLang="en-US" dirty="0" smtClean="0">
              <a:solidFill>
                <a:srgbClr val="253D92"/>
              </a:solidFill>
              <a:cs typeface="Arial" charset="0"/>
            </a:endParaRPr>
          </a:p>
          <a:p>
            <a:pPr>
              <a:lnSpc>
                <a:spcPct val="102000"/>
              </a:lnSpc>
              <a:buClr>
                <a:srgbClr val="EE0000"/>
              </a:buClr>
              <a:buSzPct val="100000"/>
              <a:buNone/>
            </a:pPr>
            <a:endParaRPr lang="en-US" altLang="ko-KR" dirty="0" smtClean="0">
              <a:solidFill>
                <a:srgbClr val="253D92"/>
              </a:solidFill>
              <a:cs typeface="Arial" charset="0"/>
            </a:endParaRPr>
          </a:p>
          <a:p>
            <a:pPr>
              <a:lnSpc>
                <a:spcPct val="102000"/>
              </a:lnSpc>
              <a:buClr>
                <a:srgbClr val="EE0000"/>
              </a:buClr>
              <a:buSzPct val="100000"/>
              <a:buNone/>
            </a:pPr>
            <a:endParaRPr lang="en-US" altLang="ko-KR" dirty="0" smtClean="0">
              <a:solidFill>
                <a:srgbClr val="253D92"/>
              </a:solidFill>
              <a:cs typeface="Arial" charset="0"/>
            </a:endParaRPr>
          </a:p>
          <a:p>
            <a:pPr>
              <a:lnSpc>
                <a:spcPct val="102000"/>
              </a:lnSpc>
              <a:buClr>
                <a:srgbClr val="EE0000"/>
              </a:buClr>
              <a:buSzPct val="100000"/>
              <a:buFont typeface="Wingdings 3" pitchFamily="18" charset="2"/>
              <a:buChar char="}"/>
            </a:pPr>
            <a:endParaRPr lang="ko-KR" altLang="en-US" dirty="0" smtClean="0">
              <a:solidFill>
                <a:srgbClr val="EE0000"/>
              </a:solidFill>
              <a:cs typeface="Arial" charset="0"/>
            </a:endParaRPr>
          </a:p>
          <a:p>
            <a:pPr marL="109538" indent="0">
              <a:lnSpc>
                <a:spcPct val="102000"/>
              </a:lnSpc>
              <a:buFont typeface="Wingdings 3" pitchFamily="18" charset="2"/>
              <a:buNone/>
            </a:pPr>
            <a:endParaRPr lang="ko-KR" altLang="en-US" dirty="0" smtClean="0">
              <a:solidFill>
                <a:srgbClr val="EE0000"/>
              </a:solidFill>
              <a:cs typeface="Arial" charset="0"/>
            </a:endParaRPr>
          </a:p>
          <a:p>
            <a:pPr>
              <a:lnSpc>
                <a:spcPct val="102000"/>
              </a:lnSpc>
              <a:buFont typeface="Wingdings 3" pitchFamily="18" charset="2"/>
              <a:buNone/>
            </a:pPr>
            <a:endParaRPr lang="ko-KR" altLang="en-US" dirty="0" smtClean="0">
              <a:solidFill>
                <a:srgbClr val="253D92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6B3021-D424-4C3D-8877-1C4D4E9F6937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4346" name="Text Box 1034"/>
          <p:cNvSpPr txBox="1">
            <a:spLocks noChangeArrowheads="1"/>
          </p:cNvSpPr>
          <p:nvPr/>
        </p:nvSpPr>
        <p:spPr bwMode="auto">
          <a:xfrm>
            <a:off x="533400" y="762000"/>
            <a:ext cx="8534400" cy="7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9000"/>
              </a:lnSpc>
            </a:pPr>
            <a:r>
              <a:rPr lang="en-US" altLang="ko-KR" sz="36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Presentation Outline</a:t>
            </a:r>
            <a:endParaRPr lang="ko-KR" altLang="en-US" sz="3600" b="1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319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17% Let savings vs 4” mill &amp; </a:t>
            </a:r>
            <a:r>
              <a:rPr lang="en-US" dirty="0"/>
              <a:t>o</a:t>
            </a:r>
            <a:r>
              <a:rPr lang="en-US" dirty="0" smtClean="0"/>
              <a:t>verlay</a:t>
            </a:r>
          </a:p>
          <a:p>
            <a:endParaRPr lang="en-US" dirty="0" smtClean="0"/>
          </a:p>
          <a:p>
            <a:r>
              <a:rPr lang="en-US" dirty="0" smtClean="0"/>
              <a:t>10x reduction in cracking compared to mill &amp; overlay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Minimal disturbance to traveling public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WisDOT</a:t>
            </a:r>
            <a:r>
              <a:rPr lang="en-US" dirty="0" smtClean="0"/>
              <a:t>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823F3-8F4A-45A1-8781-02F0649CBAC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68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01800"/>
            <a:ext cx="8229600" cy="267462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Benefits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823F3-8F4A-45A1-8781-02F0649CBAC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102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93619"/>
            <a:ext cx="8229600" cy="16390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Benefits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823F3-8F4A-45A1-8781-02F0649CBAC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53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447800"/>
            <a:ext cx="5632198" cy="4800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Benefits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823F3-8F4A-45A1-8781-02F0649CBAC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604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dirty="0" smtClean="0"/>
              <a:t>Barry </a:t>
            </a:r>
            <a:r>
              <a:rPr lang="en-US" dirty="0" err="1" smtClean="0"/>
              <a:t>Paye,</a:t>
            </a:r>
            <a:r>
              <a:rPr lang="en-US" dirty="0" smtClean="0"/>
              <a:t> PE</a:t>
            </a:r>
          </a:p>
          <a:p>
            <a:pPr marL="109537" indent="0">
              <a:buNone/>
            </a:pPr>
            <a:r>
              <a:rPr lang="en-US" dirty="0" smtClean="0"/>
              <a:t>Materials Management Section</a:t>
            </a:r>
          </a:p>
          <a:p>
            <a:pPr marL="109537" indent="0">
              <a:buNone/>
            </a:pPr>
            <a:r>
              <a:rPr lang="en-US" dirty="0" smtClean="0"/>
              <a:t>Phone: 608-246-7945</a:t>
            </a:r>
          </a:p>
          <a:p>
            <a:pPr marL="109537" indent="0">
              <a:buNone/>
            </a:pPr>
            <a:r>
              <a:rPr lang="en-US" dirty="0" smtClean="0"/>
              <a:t>Email: </a:t>
            </a:r>
            <a:r>
              <a:rPr lang="en-US" dirty="0" smtClean="0">
                <a:hlinkClick r:id="rId2"/>
              </a:rPr>
              <a:t>Barry.paye@dot.wi.gov</a:t>
            </a:r>
            <a:endParaRPr lang="en-US" dirty="0" smtClean="0"/>
          </a:p>
          <a:p>
            <a:pPr marL="109537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Questions/Contact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446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823F3-8F4A-45A1-8781-02F0649CBAC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idx="1"/>
          </p:nvPr>
        </p:nvSpPr>
        <p:spPr bwMode="auto">
          <a:xfrm>
            <a:off x="152400" y="1676400"/>
            <a:ext cx="44958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SzPct val="100000"/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66FF"/>
                </a:solidFill>
                <a:cs typeface="Arial" charset="0"/>
              </a:rPr>
              <a:t> CIR uses mechanical process to produce RAP from the existing pavement, add a stabilizing agent, relay &amp; compact into a stabilized base.</a:t>
            </a:r>
          </a:p>
          <a:p>
            <a:pPr marL="109537" indent="0" eaLnBrk="1" hangingPunct="1">
              <a:buSzPct val="100000"/>
              <a:buNone/>
            </a:pPr>
            <a:endParaRPr lang="en-US" sz="2400" dirty="0" smtClean="0">
              <a:solidFill>
                <a:srgbClr val="0066FF"/>
              </a:solidFill>
              <a:cs typeface="Arial" charset="0"/>
            </a:endParaRPr>
          </a:p>
          <a:p>
            <a:pPr eaLnBrk="1" hangingPunct="1">
              <a:buSzPct val="100000"/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66FF"/>
                </a:solidFill>
                <a:cs typeface="Arial" charset="0"/>
              </a:rPr>
              <a:t>Typical CIR process treatment depth</a:t>
            </a:r>
            <a:r>
              <a:rPr lang="en-US" sz="24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sz="2400" dirty="0" smtClean="0">
                <a:solidFill>
                  <a:srgbClr val="0066FF"/>
                </a:solidFill>
                <a:cs typeface="Arial" charset="0"/>
              </a:rPr>
              <a:t>- 3 to 4”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r="17645" b="37765"/>
          <a:stretch/>
        </p:blipFill>
        <p:spPr>
          <a:xfrm>
            <a:off x="4648200" y="1336862"/>
            <a:ext cx="3733800" cy="2276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97" b="46924"/>
          <a:stretch/>
        </p:blipFill>
        <p:spPr>
          <a:xfrm>
            <a:off x="4480735" y="3767977"/>
            <a:ext cx="3901265" cy="2121461"/>
          </a:xfrm>
          <a:prstGeom prst="rect">
            <a:avLst/>
          </a:prstGeom>
        </p:spPr>
      </p:pic>
      <p:sp>
        <p:nvSpPr>
          <p:cNvPr id="8" name="Text Box 1034"/>
          <p:cNvSpPr txBox="1">
            <a:spLocks noChangeArrowheads="1"/>
          </p:cNvSpPr>
          <p:nvPr/>
        </p:nvSpPr>
        <p:spPr bwMode="auto">
          <a:xfrm>
            <a:off x="381000" y="515332"/>
            <a:ext cx="8534400" cy="80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9000"/>
              </a:lnSpc>
            </a:pPr>
            <a:r>
              <a:rPr lang="en-US" altLang="ko-KR" sz="3600" b="1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Cold In-Place Recycling (CIR)</a:t>
            </a:r>
            <a:endParaRPr lang="ko-KR" altLang="en-US" sz="3600" b="1" dirty="0"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687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381000" y="1066800"/>
            <a:ext cx="8458200" cy="4648200"/>
          </a:xfrm>
        </p:spPr>
        <p:txBody>
          <a:bodyPr/>
          <a:lstStyle/>
          <a:p>
            <a:pPr>
              <a:lnSpc>
                <a:spcPct val="102000"/>
              </a:lnSpc>
              <a:buSzPct val="100000"/>
              <a:buNone/>
            </a:pPr>
            <a:r>
              <a:rPr lang="en-US" altLang="ko-KR" sz="2800" b="1" dirty="0" smtClean="0">
                <a:solidFill>
                  <a:srgbClr val="0066FF"/>
                </a:solidFill>
                <a:cs typeface="Arial" charset="0"/>
              </a:rPr>
              <a:t>Multi – Unit  CIR Train </a:t>
            </a:r>
          </a:p>
          <a:p>
            <a:pPr>
              <a:lnSpc>
                <a:spcPct val="102000"/>
              </a:lnSpc>
              <a:buSzPct val="100000"/>
              <a:buNone/>
            </a:pPr>
            <a:endParaRPr lang="en-US" altLang="ko-KR" dirty="0" smtClean="0">
              <a:solidFill>
                <a:srgbClr val="0066FF"/>
              </a:solidFill>
              <a:cs typeface="Arial" charset="0"/>
            </a:endParaRPr>
          </a:p>
          <a:p>
            <a:pPr>
              <a:lnSpc>
                <a:spcPct val="102000"/>
              </a:lnSpc>
              <a:buSzPct val="100000"/>
              <a:buFont typeface="Wingdings" pitchFamily="2" charset="2"/>
              <a:buChar char="q"/>
            </a:pPr>
            <a:endParaRPr lang="ko-KR" altLang="en-US" dirty="0" smtClean="0">
              <a:solidFill>
                <a:srgbClr val="253D92"/>
              </a:solidFill>
              <a:cs typeface="Arial" charset="0"/>
            </a:endParaRPr>
          </a:p>
          <a:p>
            <a:pPr>
              <a:lnSpc>
                <a:spcPct val="102000"/>
              </a:lnSpc>
              <a:buClr>
                <a:srgbClr val="EE0000"/>
              </a:buClr>
              <a:buSzPct val="100000"/>
              <a:buNone/>
            </a:pPr>
            <a:endParaRPr lang="en-US" altLang="ko-KR" dirty="0" smtClean="0">
              <a:solidFill>
                <a:srgbClr val="253D92"/>
              </a:solidFill>
              <a:cs typeface="Arial" charset="0"/>
            </a:endParaRPr>
          </a:p>
          <a:p>
            <a:pPr>
              <a:lnSpc>
                <a:spcPct val="102000"/>
              </a:lnSpc>
              <a:buClr>
                <a:srgbClr val="EE0000"/>
              </a:buClr>
              <a:buSzPct val="100000"/>
              <a:buNone/>
            </a:pPr>
            <a:endParaRPr lang="en-US" altLang="ko-KR" dirty="0" smtClean="0">
              <a:solidFill>
                <a:srgbClr val="253D92"/>
              </a:solidFill>
              <a:cs typeface="Arial" charset="0"/>
            </a:endParaRPr>
          </a:p>
          <a:p>
            <a:pPr>
              <a:lnSpc>
                <a:spcPct val="102000"/>
              </a:lnSpc>
              <a:buClr>
                <a:srgbClr val="EE0000"/>
              </a:buClr>
              <a:buSzPct val="100000"/>
              <a:buFont typeface="Wingdings 3" pitchFamily="18" charset="2"/>
              <a:buChar char="}"/>
            </a:pPr>
            <a:endParaRPr lang="ko-KR" altLang="en-US" dirty="0" smtClean="0">
              <a:solidFill>
                <a:srgbClr val="EE0000"/>
              </a:solidFill>
              <a:cs typeface="Arial" charset="0"/>
            </a:endParaRPr>
          </a:p>
          <a:p>
            <a:pPr marL="109538" indent="0">
              <a:lnSpc>
                <a:spcPct val="102000"/>
              </a:lnSpc>
              <a:buFont typeface="Wingdings 3" pitchFamily="18" charset="2"/>
              <a:buNone/>
            </a:pPr>
            <a:endParaRPr lang="ko-KR" altLang="en-US" dirty="0" smtClean="0">
              <a:solidFill>
                <a:srgbClr val="EE0000"/>
              </a:solidFill>
              <a:cs typeface="Arial" charset="0"/>
            </a:endParaRPr>
          </a:p>
          <a:p>
            <a:pPr>
              <a:lnSpc>
                <a:spcPct val="102000"/>
              </a:lnSpc>
              <a:buFont typeface="Wingdings 3" pitchFamily="18" charset="2"/>
              <a:buNone/>
            </a:pPr>
            <a:endParaRPr lang="ko-KR" altLang="en-US" dirty="0" smtClean="0">
              <a:solidFill>
                <a:srgbClr val="253D92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6B3021-D424-4C3D-8877-1C4D4E9F6937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4346" name="Text Box 1034"/>
          <p:cNvSpPr txBox="1">
            <a:spLocks noChangeArrowheads="1"/>
          </p:cNvSpPr>
          <p:nvPr/>
        </p:nvSpPr>
        <p:spPr bwMode="auto">
          <a:xfrm>
            <a:off x="381000" y="304800"/>
            <a:ext cx="8534400" cy="80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9000"/>
              </a:lnSpc>
            </a:pPr>
            <a:r>
              <a:rPr lang="en-US" altLang="ko-KR" sz="3600" b="1" dirty="0" smtClean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Types of CIR Equipment</a:t>
            </a:r>
            <a:endParaRPr lang="ko-KR" altLang="en-US" sz="3600" b="1" dirty="0"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IMG_0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3400" y="1676400"/>
            <a:ext cx="8460356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Callout 5"/>
          <p:cNvSpPr/>
          <p:nvPr/>
        </p:nvSpPr>
        <p:spPr>
          <a:xfrm>
            <a:off x="6553200" y="2590800"/>
            <a:ext cx="1219200" cy="533400"/>
          </a:xfrm>
          <a:prstGeom prst="downArrow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Milling</a:t>
            </a:r>
            <a:endParaRPr lang="en-US" b="1" dirty="0"/>
          </a:p>
        </p:txBody>
      </p:sp>
      <p:sp>
        <p:nvSpPr>
          <p:cNvPr id="7" name="Down Arrow Callout 6"/>
          <p:cNvSpPr/>
          <p:nvPr/>
        </p:nvSpPr>
        <p:spPr>
          <a:xfrm>
            <a:off x="4495800" y="2667000"/>
            <a:ext cx="1981200" cy="609600"/>
          </a:xfrm>
          <a:prstGeom prst="downArrow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Crushing/Sizing </a:t>
            </a:r>
            <a:endParaRPr lang="en-US" b="1" dirty="0"/>
          </a:p>
        </p:txBody>
      </p:sp>
      <p:sp>
        <p:nvSpPr>
          <p:cNvPr id="8" name="Down Arrow Callout 7"/>
          <p:cNvSpPr/>
          <p:nvPr/>
        </p:nvSpPr>
        <p:spPr>
          <a:xfrm>
            <a:off x="2819400" y="2895600"/>
            <a:ext cx="1676400" cy="685800"/>
          </a:xfrm>
          <a:prstGeom prst="downArrow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Pug mill</a:t>
            </a:r>
            <a:endParaRPr lang="en-US" b="1" dirty="0"/>
          </a:p>
        </p:txBody>
      </p:sp>
      <p:sp>
        <p:nvSpPr>
          <p:cNvPr id="10" name="Up Arrow Callout 9"/>
          <p:cNvSpPr/>
          <p:nvPr/>
        </p:nvSpPr>
        <p:spPr>
          <a:xfrm>
            <a:off x="1752600" y="3886200"/>
            <a:ext cx="1371600" cy="533400"/>
          </a:xfrm>
          <a:prstGeom prst="upArrow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AC Tank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Down Arrow Callout 10"/>
          <p:cNvSpPr/>
          <p:nvPr/>
        </p:nvSpPr>
        <p:spPr>
          <a:xfrm>
            <a:off x="571500" y="2590800"/>
            <a:ext cx="2133600" cy="914400"/>
          </a:xfrm>
          <a:prstGeom prst="downArrow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Pick Up Machine/Paver </a:t>
            </a:r>
            <a:endParaRPr lang="en-US" b="1" dirty="0"/>
          </a:p>
        </p:txBody>
      </p:sp>
      <p:sp>
        <p:nvSpPr>
          <p:cNvPr id="12" name="Right Arrow 11"/>
          <p:cNvSpPr/>
          <p:nvPr/>
        </p:nvSpPr>
        <p:spPr>
          <a:xfrm rot="20410359">
            <a:off x="6469391" y="3846756"/>
            <a:ext cx="1605871" cy="235800"/>
          </a:xfrm>
          <a:prstGeom prst="rightArrow">
            <a:avLst/>
          </a:prstGeom>
          <a:solidFill>
            <a:srgbClr val="A7C2FF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0390283">
            <a:off x="6534685" y="4008422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dk1"/>
                </a:solidFill>
                <a:latin typeface="+mn-lt"/>
              </a:rPr>
              <a:t>Working</a:t>
            </a:r>
            <a:r>
              <a:rPr lang="en-US" b="1" dirty="0" smtClean="0">
                <a:solidFill>
                  <a:srgbClr val="00C800"/>
                </a:solidFill>
              </a:rPr>
              <a:t> </a:t>
            </a:r>
            <a:r>
              <a:rPr lang="en-US" b="1" dirty="0">
                <a:solidFill>
                  <a:schemeClr val="dk1"/>
                </a:solidFill>
                <a:latin typeface="+mn-lt"/>
              </a:rPr>
              <a:t>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6B3021-D424-4C3D-8877-1C4D4E9F6937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098" name="Picture 2" descr="C:\Users\dotg2m\Desktop\Iphone Picture - Field Projects\CTH H CIR\1ST DAY\IMG_00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961" y="1800531"/>
            <a:ext cx="3717620" cy="2682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1034"/>
          <p:cNvSpPr txBox="1">
            <a:spLocks noChangeArrowheads="1"/>
          </p:cNvSpPr>
          <p:nvPr/>
        </p:nvSpPr>
        <p:spPr bwMode="auto">
          <a:xfrm>
            <a:off x="381000" y="262754"/>
            <a:ext cx="8534400" cy="7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9000"/>
              </a:lnSpc>
            </a:pPr>
            <a:r>
              <a:rPr lang="en-US" altLang="ko-KR" sz="3600" b="1" dirty="0">
                <a:solidFill>
                  <a:srgbClr val="00206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Types of CIR Equipment</a:t>
            </a:r>
            <a:endParaRPr lang="ko-KR" altLang="en-US" sz="3600" b="1" dirty="0"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5940" y="1017980"/>
            <a:ext cx="4055341" cy="531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2000"/>
              </a:lnSpc>
              <a:buSzPct val="100000"/>
              <a:buNone/>
            </a:pPr>
            <a:r>
              <a:rPr lang="en-US" altLang="ko-KR" sz="2800" b="1" dirty="0" smtClean="0">
                <a:solidFill>
                  <a:srgbClr val="0066FF"/>
                </a:solidFill>
                <a:cs typeface="Arial" charset="0"/>
              </a:rPr>
              <a:t>Single-Unit  </a:t>
            </a:r>
            <a:r>
              <a:rPr lang="en-US" altLang="ko-KR" sz="2800" b="1" dirty="0">
                <a:solidFill>
                  <a:srgbClr val="0066FF"/>
                </a:solidFill>
                <a:cs typeface="Arial" charset="0"/>
              </a:rPr>
              <a:t>CIR Train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97" y="1790002"/>
            <a:ext cx="3390003" cy="25425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575" y="3512654"/>
            <a:ext cx="3127409" cy="23455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1400" y="5277141"/>
            <a:ext cx="2639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4">
                    <a:lumMod val="10000"/>
                  </a:schemeClr>
                </a:solidFill>
                <a:latin typeface="+mn-lt"/>
                <a:cs typeface="Arial" charset="0"/>
              </a:rPr>
              <a:t>Cutting chamber</a:t>
            </a:r>
          </a:p>
        </p:txBody>
      </p:sp>
      <p:sp>
        <p:nvSpPr>
          <p:cNvPr id="11" name="Right Arrow 10"/>
          <p:cNvSpPr/>
          <p:nvPr/>
        </p:nvSpPr>
        <p:spPr>
          <a:xfrm rot="15812277">
            <a:off x="7559251" y="3291591"/>
            <a:ext cx="613981" cy="56482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86600" y="3628052"/>
            <a:ext cx="1439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4">
                    <a:lumMod val="10000"/>
                  </a:schemeClr>
                </a:solidFill>
                <a:latin typeface="+mn-lt"/>
                <a:cs typeface="Arial" charset="0"/>
              </a:rPr>
              <a:t>AC Tank</a:t>
            </a:r>
          </a:p>
        </p:txBody>
      </p:sp>
      <p:sp>
        <p:nvSpPr>
          <p:cNvPr id="16" name="Right Arrow 15"/>
          <p:cNvSpPr/>
          <p:nvPr/>
        </p:nvSpPr>
        <p:spPr>
          <a:xfrm rot="15209619">
            <a:off x="4283644" y="5045846"/>
            <a:ext cx="502426" cy="71407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5812277">
            <a:off x="1046241" y="3599811"/>
            <a:ext cx="613981" cy="56482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38200" y="3702414"/>
            <a:ext cx="1146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4">
                    <a:lumMod val="10000"/>
                  </a:schemeClr>
                </a:solidFill>
                <a:latin typeface="+mn-lt"/>
                <a:cs typeface="Arial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1538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434975" y="1066800"/>
            <a:ext cx="8709025" cy="4953000"/>
          </a:xfrm>
        </p:spPr>
        <p:txBody>
          <a:bodyPr/>
          <a:lstStyle/>
          <a:p>
            <a:pPr marL="109537" indent="0">
              <a:buSzPct val="100000"/>
              <a:buNone/>
            </a:pPr>
            <a:endParaRPr lang="ko-KR" altLang="en-US" strike="sngStrike" dirty="0" smtClean="0">
              <a:solidFill>
                <a:srgbClr val="253D92"/>
              </a:solidFill>
              <a:cs typeface="Arial" charset="0"/>
            </a:endParaRPr>
          </a:p>
          <a:p>
            <a:pPr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Font typeface="Wingdings" pitchFamily="2" charset="2"/>
              <a:buChar char="q"/>
            </a:pP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Cost Savings </a:t>
            </a:r>
            <a:endParaRPr lang="en-US" altLang="ko-KR" sz="2800" dirty="0" smtClean="0">
              <a:solidFill>
                <a:srgbClr val="0066FF"/>
              </a:solidFill>
              <a:cs typeface="Arial" charset="0"/>
            </a:endParaRPr>
          </a:p>
          <a:p>
            <a:pPr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Font typeface="Wingdings" pitchFamily="2" charset="2"/>
              <a:buChar char="q"/>
            </a:pPr>
            <a:endParaRPr lang="en-US" altLang="ko-KR" sz="2800" dirty="0">
              <a:solidFill>
                <a:srgbClr val="0066FF"/>
              </a:solidFill>
              <a:cs typeface="Arial" charset="0"/>
            </a:endParaRPr>
          </a:p>
          <a:p>
            <a:pPr lvl="1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ko-KR" sz="2000" dirty="0" smtClean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Potential cost savings compared to equivalent </a:t>
            </a:r>
          </a:p>
          <a:p>
            <a:pPr marL="392113" lvl="1" indent="0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None/>
            </a:pPr>
            <a:r>
              <a:rPr lang="en-US" altLang="ko-KR" sz="24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   mill/overlay rehabilitation methods. </a:t>
            </a:r>
          </a:p>
          <a:p>
            <a:pPr marL="392113" lvl="1" indent="0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None/>
            </a:pPr>
            <a:endParaRPr lang="en-US" altLang="ko-KR" sz="2400" dirty="0" smtClean="0">
              <a:solidFill>
                <a:srgbClr val="0066FF"/>
              </a:solidFill>
              <a:cs typeface="Arial" charset="0"/>
            </a:endParaRPr>
          </a:p>
          <a:p>
            <a:pPr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 Engineering</a:t>
            </a:r>
          </a:p>
          <a:p>
            <a:pPr marL="109537" indent="0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None/>
            </a:pPr>
            <a:endParaRPr lang="en-US" altLang="ko-KR" sz="2400" dirty="0">
              <a:solidFill>
                <a:srgbClr val="0066FF"/>
              </a:solidFill>
              <a:cs typeface="Arial" charset="0"/>
            </a:endParaRPr>
          </a:p>
          <a:p>
            <a:pPr lvl="1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ko-KR" sz="20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400" dirty="0">
                <a:solidFill>
                  <a:srgbClr val="0066FF"/>
                </a:solidFill>
                <a:cs typeface="Arial" charset="0"/>
              </a:rPr>
              <a:t>Addresses actual distress rather than </a:t>
            </a: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symptoms. </a:t>
            </a:r>
          </a:p>
          <a:p>
            <a:pPr lvl="1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Font typeface="Wingdings" panose="05000000000000000000" pitchFamily="2" charset="2"/>
              <a:buChar char="ü"/>
            </a:pPr>
            <a:endParaRPr lang="en-US" altLang="ko-KR" sz="2400" dirty="0">
              <a:solidFill>
                <a:srgbClr val="0066FF"/>
              </a:solidFill>
              <a:cs typeface="Arial" charset="0"/>
            </a:endParaRPr>
          </a:p>
          <a:p>
            <a:pPr lvl="1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ko-KR" sz="2400" dirty="0">
                <a:solidFill>
                  <a:srgbClr val="0066FF"/>
                </a:solidFill>
                <a:cs typeface="Arial" charset="0"/>
              </a:rPr>
              <a:t> Cracks eliminated/reduced – </a:t>
            </a: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CIR act </a:t>
            </a:r>
            <a:r>
              <a:rPr lang="en-US" altLang="ko-KR" sz="2400" dirty="0">
                <a:solidFill>
                  <a:srgbClr val="0066FF"/>
                </a:solidFill>
                <a:cs typeface="Arial" charset="0"/>
              </a:rPr>
              <a:t>as crack relief </a:t>
            </a: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layer. </a:t>
            </a:r>
            <a:endParaRPr lang="en-US" altLang="ko-KR" sz="2400" dirty="0">
              <a:solidFill>
                <a:srgbClr val="0066FF"/>
              </a:solidFill>
              <a:cs typeface="Arial" charset="0"/>
            </a:endParaRPr>
          </a:p>
          <a:p>
            <a:pPr marL="392113" lvl="1" indent="0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None/>
            </a:pPr>
            <a:endParaRPr lang="en-US" altLang="ko-KR" sz="2400" dirty="0" smtClean="0">
              <a:solidFill>
                <a:srgbClr val="0066FF"/>
              </a:solidFill>
              <a:cs typeface="Arial" charset="0"/>
            </a:endParaRPr>
          </a:p>
          <a:p>
            <a:pPr marL="392113" lvl="1" indent="0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None/>
            </a:pPr>
            <a:r>
              <a:rPr lang="en-US" altLang="ko-KR" sz="2400" dirty="0">
                <a:solidFill>
                  <a:srgbClr val="0066FF"/>
                </a:solidFill>
                <a:cs typeface="Arial" charset="0"/>
              </a:rPr>
              <a:t> </a:t>
            </a:r>
            <a:endParaRPr lang="en-US" altLang="ko-KR" sz="2400" strike="sngStrike" dirty="0" smtClean="0">
              <a:solidFill>
                <a:srgbClr val="0066FF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6B3021-D424-4C3D-8877-1C4D4E9F6937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06412" y="383721"/>
            <a:ext cx="8229600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chemeClr val="accent4">
                    <a:lumMod val="10000"/>
                  </a:schemeClr>
                </a:solidFill>
              </a:rPr>
              <a:t>Benefit 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</a:rPr>
              <a:t>of </a:t>
            </a:r>
            <a:r>
              <a:rPr lang="en-US" sz="3600" dirty="0" smtClean="0">
                <a:solidFill>
                  <a:schemeClr val="accent4">
                    <a:lumMod val="10000"/>
                  </a:schemeClr>
                </a:solidFill>
              </a:rPr>
              <a:t>CIR</a:t>
            </a:r>
            <a:endParaRPr lang="en-US" sz="36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4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257628" y="647209"/>
            <a:ext cx="8458200" cy="800591"/>
          </a:xfrm>
        </p:spPr>
        <p:txBody>
          <a:bodyPr/>
          <a:lstStyle/>
          <a:p>
            <a:pPr marL="109537" indent="0">
              <a:buSzPct val="100000"/>
              <a:buNone/>
            </a:pPr>
            <a:endParaRPr lang="en-US" altLang="ko-KR" sz="2800" dirty="0" smtClean="0">
              <a:solidFill>
                <a:srgbClr val="0066FF"/>
              </a:solidFill>
              <a:cs typeface="Arial" charset="0"/>
            </a:endParaRPr>
          </a:p>
          <a:p>
            <a:pPr marL="109537" indent="0">
              <a:buSzPct val="100000"/>
              <a:buNone/>
            </a:pPr>
            <a:endParaRPr lang="ko-KR" altLang="en-US" strike="sngStrike" dirty="0" smtClean="0">
              <a:solidFill>
                <a:srgbClr val="253D92"/>
              </a:solidFill>
              <a:cs typeface="Arial" charset="0"/>
            </a:endParaRPr>
          </a:p>
          <a:p>
            <a:pPr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800" dirty="0" smtClean="0">
                <a:solidFill>
                  <a:srgbClr val="0066FF"/>
                </a:solidFill>
                <a:cs typeface="Arial" charset="0"/>
              </a:rPr>
              <a:t>Construction Time </a:t>
            </a:r>
          </a:p>
          <a:p>
            <a:pPr marL="109537" indent="0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None/>
            </a:pPr>
            <a:endParaRPr lang="en-US" altLang="ko-KR" sz="2000" dirty="0" smtClean="0">
              <a:solidFill>
                <a:srgbClr val="0066FF"/>
              </a:solidFill>
              <a:cs typeface="Arial" charset="0"/>
            </a:endParaRPr>
          </a:p>
          <a:p>
            <a:pPr lvl="1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 CIR layer can be opened to traffic within a couple of </a:t>
            </a:r>
          </a:p>
          <a:p>
            <a:pPr marL="392113" lvl="1" indent="0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None/>
            </a:pPr>
            <a:r>
              <a:rPr lang="en-US" altLang="ko-KR" sz="24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   hours. </a:t>
            </a:r>
          </a:p>
          <a:p>
            <a:pPr marL="392113" lvl="1" indent="0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None/>
            </a:pPr>
            <a:endParaRPr lang="en-US" altLang="ko-KR" sz="2000" dirty="0" smtClean="0">
              <a:solidFill>
                <a:srgbClr val="0066FF"/>
              </a:solidFill>
              <a:cs typeface="Arial" charset="0"/>
            </a:endParaRPr>
          </a:p>
          <a:p>
            <a:pPr lvl="1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ko-KR" sz="24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Minimal Traffic disruption and user delay.  </a:t>
            </a:r>
          </a:p>
          <a:p>
            <a:pPr marL="392113" lvl="1" indent="0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None/>
            </a:pPr>
            <a:endParaRPr lang="en-US" altLang="ko-KR" sz="2400" strike="sngStrike" dirty="0" smtClean="0">
              <a:solidFill>
                <a:srgbClr val="0066FF"/>
              </a:solidFill>
              <a:cs typeface="Arial" charset="0"/>
            </a:endParaRPr>
          </a:p>
          <a:p>
            <a:pPr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Font typeface="Wingdings" pitchFamily="2" charset="2"/>
              <a:buChar char="q"/>
            </a:pP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4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Environmental Benefit </a:t>
            </a:r>
            <a:endParaRPr lang="en-US" altLang="ko-KR" sz="2800" dirty="0" smtClean="0">
              <a:solidFill>
                <a:srgbClr val="0066FF"/>
              </a:solidFill>
              <a:cs typeface="Arial" charset="0"/>
            </a:endParaRPr>
          </a:p>
          <a:p>
            <a:pPr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Font typeface="Wingdings" pitchFamily="2" charset="2"/>
              <a:buChar char="q"/>
            </a:pPr>
            <a:endParaRPr lang="en-US" altLang="ko-KR" sz="2000" dirty="0">
              <a:solidFill>
                <a:srgbClr val="0066FF"/>
              </a:solidFill>
              <a:cs typeface="Arial" charset="0"/>
            </a:endParaRPr>
          </a:p>
          <a:p>
            <a:pPr lvl="1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 Using </a:t>
            </a:r>
            <a:r>
              <a:rPr lang="en-US" altLang="ko-KR" sz="2400" dirty="0">
                <a:solidFill>
                  <a:srgbClr val="0066FF"/>
                </a:solidFill>
                <a:cs typeface="Arial" charset="0"/>
              </a:rPr>
              <a:t>in-place materials minimizes </a:t>
            </a: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hauling cost </a:t>
            </a:r>
            <a:r>
              <a:rPr lang="en-US" altLang="ko-KR" sz="2400" dirty="0">
                <a:solidFill>
                  <a:srgbClr val="0066FF"/>
                </a:solidFill>
                <a:cs typeface="Arial" charset="0"/>
              </a:rPr>
              <a:t>&amp; </a:t>
            </a: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use</a:t>
            </a:r>
          </a:p>
          <a:p>
            <a:pPr marL="392113" lvl="1" indent="0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None/>
            </a:pPr>
            <a:r>
              <a:rPr lang="en-US" altLang="ko-KR" sz="24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   </a:t>
            </a:r>
            <a:r>
              <a:rPr lang="en-US" altLang="ko-KR" sz="2400" dirty="0">
                <a:solidFill>
                  <a:srgbClr val="0066FF"/>
                </a:solidFill>
                <a:cs typeface="Arial" charset="0"/>
              </a:rPr>
              <a:t>of </a:t>
            </a:r>
            <a:r>
              <a:rPr lang="en-US" altLang="ko-KR" sz="2400" dirty="0" smtClean="0">
                <a:solidFill>
                  <a:srgbClr val="0066FF"/>
                </a:solidFill>
                <a:cs typeface="Arial" charset="0"/>
              </a:rPr>
              <a:t>virgin </a:t>
            </a:r>
            <a:r>
              <a:rPr lang="en-US" altLang="ko-KR" sz="2400" dirty="0">
                <a:solidFill>
                  <a:srgbClr val="0066FF"/>
                </a:solidFill>
                <a:cs typeface="Arial" charset="0"/>
              </a:rPr>
              <a:t>material.</a:t>
            </a:r>
          </a:p>
          <a:p>
            <a:pPr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Font typeface="Wingdings" pitchFamily="2" charset="2"/>
              <a:buChar char="q"/>
            </a:pPr>
            <a:endParaRPr lang="en-US" altLang="ko-KR" sz="2400" dirty="0">
              <a:solidFill>
                <a:srgbClr val="0066FF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6B3021-D424-4C3D-8877-1C4D4E9F6937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86228" y="457200"/>
            <a:ext cx="8229600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chemeClr val="accent4">
                    <a:lumMod val="10000"/>
                  </a:schemeClr>
                </a:solidFill>
              </a:rPr>
              <a:t>Benefit 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</a:rPr>
              <a:t>of </a:t>
            </a:r>
            <a:r>
              <a:rPr lang="en-US" sz="3600" dirty="0" smtClean="0">
                <a:solidFill>
                  <a:schemeClr val="accent4">
                    <a:lumMod val="10000"/>
                  </a:schemeClr>
                </a:solidFill>
              </a:rPr>
              <a:t>CIR</a:t>
            </a:r>
            <a:endParaRPr lang="en-US" sz="36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0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6B3021-D424-4C3D-8877-1C4D4E9F6937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60387" y="1951037"/>
            <a:ext cx="4191000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tabLst>
                <a:tab pos="1258888" algn="l"/>
                <a:tab pos="3313113" algn="ctr"/>
              </a:tabLst>
            </a:pPr>
            <a:r>
              <a:rPr lang="en-US" altLang="en-US" sz="1900" b="1" dirty="0" smtClean="0">
                <a:solidFill>
                  <a:srgbClr val="FF0000"/>
                </a:solidFill>
                <a:latin typeface="Arial Black" pitchFamily="34" charset="0"/>
              </a:rPr>
              <a:t>	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tabLst>
                <a:tab pos="1258888" algn="l"/>
                <a:tab pos="3313113" algn="ctr"/>
              </a:tabLst>
            </a:pPr>
            <a:r>
              <a:rPr lang="en-US" altLang="en-US" sz="2400" dirty="0" smtClean="0">
                <a:solidFill>
                  <a:srgbClr val="0066FF"/>
                </a:solidFill>
                <a:cs typeface="Arial" charset="0"/>
              </a:rPr>
              <a:t>Ruts	&lt; ½  in	</a:t>
            </a:r>
            <a:r>
              <a:rPr lang="en-US" altLang="en-US" sz="2400" dirty="0" smtClean="0">
                <a:solidFill>
                  <a:srgbClr val="0066FF"/>
                </a:solidFill>
                <a:cs typeface="Arial" charset="0"/>
                <a:sym typeface="Symbol" pitchFamily="18" charset="2"/>
              </a:rPr>
              <a:t></a:t>
            </a:r>
            <a:endParaRPr lang="en-US" altLang="en-US" sz="2400" dirty="0" smtClean="0">
              <a:solidFill>
                <a:srgbClr val="0066FF"/>
              </a:solidFill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tabLst>
                <a:tab pos="1258888" algn="l"/>
                <a:tab pos="3313113" algn="ctr"/>
              </a:tabLst>
            </a:pPr>
            <a:r>
              <a:rPr lang="en-US" altLang="en-US" sz="2400" dirty="0" smtClean="0">
                <a:solidFill>
                  <a:srgbClr val="0066FF"/>
                </a:solidFill>
                <a:cs typeface="Arial" charset="0"/>
              </a:rPr>
              <a:t>	&gt; ½ in 	   ?</a:t>
            </a:r>
            <a:r>
              <a:rPr lang="en-US" altLang="en-US" sz="2400" baseline="30000" dirty="0" smtClean="0">
                <a:solidFill>
                  <a:srgbClr val="0066FF"/>
                </a:solidFill>
                <a:cs typeface="Arial" charset="0"/>
              </a:rPr>
              <a:t>1</a:t>
            </a:r>
            <a:r>
              <a:rPr lang="en-US" altLang="en-US" sz="2400" dirty="0" smtClean="0">
                <a:solidFill>
                  <a:srgbClr val="0066FF"/>
                </a:solidFill>
                <a:cs typeface="Arial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tabLst>
                <a:tab pos="1258888" algn="l"/>
                <a:tab pos="3313113" algn="ctr"/>
              </a:tabLst>
            </a:pPr>
            <a:r>
              <a:rPr lang="en-US" altLang="en-US" sz="2400" dirty="0" smtClean="0">
                <a:solidFill>
                  <a:srgbClr val="0066FF"/>
                </a:solidFill>
                <a:cs typeface="Arial" charset="0"/>
              </a:rPr>
              <a:t>	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tabLst>
                <a:tab pos="1258888" algn="l"/>
                <a:tab pos="3313113" algn="ctr"/>
              </a:tabLst>
            </a:pPr>
            <a:r>
              <a:rPr lang="en-US" altLang="en-US" sz="2400" dirty="0" smtClean="0">
                <a:solidFill>
                  <a:srgbClr val="0066FF"/>
                </a:solidFill>
                <a:cs typeface="Arial" charset="0"/>
              </a:rPr>
              <a:t>Crack	Fatigue 	  ?</a:t>
            </a:r>
            <a:r>
              <a:rPr lang="en-US" altLang="en-US" sz="2400" baseline="30000" dirty="0" smtClean="0">
                <a:solidFill>
                  <a:srgbClr val="0066FF"/>
                </a:solidFill>
                <a:cs typeface="Arial" charset="0"/>
              </a:rPr>
              <a:t>1</a:t>
            </a:r>
            <a:r>
              <a:rPr lang="en-US" altLang="en-US" sz="2400" dirty="0" smtClean="0">
                <a:solidFill>
                  <a:srgbClr val="0066FF"/>
                </a:solidFill>
                <a:cs typeface="Arial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tabLst>
                <a:tab pos="1258888" algn="l"/>
                <a:tab pos="3313113" algn="ctr"/>
              </a:tabLst>
            </a:pPr>
            <a:r>
              <a:rPr lang="en-US" altLang="en-US" sz="2400" dirty="0" smtClean="0">
                <a:solidFill>
                  <a:srgbClr val="0066FF"/>
                </a:solidFill>
                <a:cs typeface="Arial" charset="0"/>
              </a:rPr>
              <a:t>	Longitudinal	</a:t>
            </a:r>
            <a:r>
              <a:rPr lang="en-US" altLang="en-US" sz="2400" dirty="0" smtClean="0">
                <a:solidFill>
                  <a:srgbClr val="0066FF"/>
                </a:solidFill>
                <a:cs typeface="Arial" charset="0"/>
                <a:sym typeface="Symbol" pitchFamily="18" charset="2"/>
              </a:rPr>
              <a:t></a:t>
            </a:r>
            <a:endParaRPr lang="en-US" altLang="en-US" sz="2400" dirty="0" smtClean="0">
              <a:solidFill>
                <a:srgbClr val="0066FF"/>
              </a:solidFill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  <a:tabLst>
                <a:tab pos="1258888" algn="l"/>
                <a:tab pos="3313113" algn="ctr"/>
              </a:tabLst>
            </a:pPr>
            <a:r>
              <a:rPr lang="en-US" altLang="en-US" sz="2400" dirty="0">
                <a:solidFill>
                  <a:srgbClr val="0066FF"/>
                </a:solidFill>
                <a:cs typeface="Arial" charset="0"/>
              </a:rPr>
              <a:t> </a:t>
            </a:r>
            <a:r>
              <a:rPr lang="en-US" altLang="en-US" sz="2400" dirty="0" smtClean="0">
                <a:solidFill>
                  <a:srgbClr val="0066FF"/>
                </a:solidFill>
                <a:cs typeface="Arial" charset="0"/>
              </a:rPr>
              <a:t>              Transverse      </a:t>
            </a:r>
            <a:r>
              <a:rPr lang="en-US" altLang="en-US" sz="2400" dirty="0" smtClean="0">
                <a:solidFill>
                  <a:srgbClr val="0066FF"/>
                </a:solidFill>
                <a:cs typeface="Arial" charset="0"/>
                <a:sym typeface="Symbol" pitchFamily="18" charset="2"/>
              </a:rPr>
              <a:t></a:t>
            </a:r>
            <a:endParaRPr lang="en-US" altLang="en-US" sz="2400" dirty="0" smtClean="0">
              <a:solidFill>
                <a:srgbClr val="0066FF"/>
              </a:solidFill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tabLst>
                <a:tab pos="1258888" algn="l"/>
                <a:tab pos="3313113" algn="ctr"/>
              </a:tabLst>
            </a:pPr>
            <a:r>
              <a:rPr lang="en-US" altLang="en-US" sz="2400" dirty="0" smtClean="0">
                <a:solidFill>
                  <a:srgbClr val="0066FF"/>
                </a:solidFill>
                <a:cs typeface="Arial" charset="0"/>
              </a:rPr>
              <a:t>               Reflective 	</a:t>
            </a:r>
            <a:r>
              <a:rPr lang="en-US" altLang="en-US" sz="2400" dirty="0" smtClean="0">
                <a:solidFill>
                  <a:srgbClr val="0066FF"/>
                </a:solidFill>
                <a:cs typeface="Arial" charset="0"/>
                <a:sym typeface="Symbol" pitchFamily="18" charset="2"/>
              </a:rPr>
              <a:t>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tabLst>
                <a:tab pos="1258888" algn="l"/>
                <a:tab pos="3313113" algn="ctr"/>
              </a:tabLst>
            </a:pPr>
            <a:r>
              <a:rPr lang="en-US" altLang="en-US" sz="2400" dirty="0" smtClean="0">
                <a:solidFill>
                  <a:srgbClr val="0066FF"/>
                </a:solidFill>
                <a:cs typeface="Arial" charset="0"/>
                <a:sym typeface="Symbol" pitchFamily="18" charset="2"/>
              </a:rPr>
              <a:t>	</a:t>
            </a:r>
            <a:r>
              <a:rPr lang="en-US" altLang="en-US" sz="2400" dirty="0" smtClean="0">
                <a:solidFill>
                  <a:srgbClr val="0066FF"/>
                </a:solidFill>
                <a:cs typeface="Arial" charset="0"/>
              </a:rPr>
              <a:t>Block	</a:t>
            </a:r>
            <a:r>
              <a:rPr lang="en-US" altLang="en-US" sz="2400" dirty="0" smtClean="0">
                <a:solidFill>
                  <a:srgbClr val="0066FF"/>
                </a:solidFill>
                <a:cs typeface="Arial" charset="0"/>
                <a:sym typeface="Symbol" pitchFamily="18" charset="2"/>
              </a:rPr>
              <a:t></a:t>
            </a:r>
            <a:r>
              <a:rPr lang="en-US" altLang="en-US" sz="2400" dirty="0" smtClean="0">
                <a:solidFill>
                  <a:srgbClr val="0066FF"/>
                </a:solidFill>
                <a:cs typeface="Arial" charset="0"/>
              </a:rPr>
              <a:t>	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tabLst>
                <a:tab pos="1258888" algn="l"/>
                <a:tab pos="3313113" algn="ctr"/>
              </a:tabLst>
            </a:pPr>
            <a:r>
              <a:rPr lang="en-US" altLang="en-US" sz="2400" dirty="0" smtClean="0">
                <a:solidFill>
                  <a:srgbClr val="0066FF"/>
                </a:solidFill>
                <a:cs typeface="Arial" charset="0"/>
              </a:rPr>
              <a:t>Potholes (</a:t>
            </a:r>
            <a:r>
              <a:rPr lang="en-US" altLang="en-US" sz="2400" dirty="0">
                <a:solidFill>
                  <a:srgbClr val="0066FF"/>
                </a:solidFill>
                <a:cs typeface="Arial" charset="0"/>
              </a:rPr>
              <a:t>s</a:t>
            </a:r>
            <a:r>
              <a:rPr lang="en-US" altLang="en-US" sz="2400" dirty="0" smtClean="0">
                <a:solidFill>
                  <a:srgbClr val="0066FF"/>
                </a:solidFill>
                <a:cs typeface="Arial" charset="0"/>
              </a:rPr>
              <a:t>urface only)	</a:t>
            </a:r>
            <a:r>
              <a:rPr lang="en-US" altLang="en-US" sz="2400" dirty="0" smtClean="0">
                <a:solidFill>
                  <a:srgbClr val="0066FF"/>
                </a:solidFill>
                <a:cs typeface="Arial" charset="0"/>
                <a:sym typeface="Symbol" pitchFamily="18" charset="2"/>
              </a:rPr>
              <a:t></a:t>
            </a:r>
            <a:r>
              <a:rPr lang="en-US" altLang="en-US" sz="2400" dirty="0" smtClean="0">
                <a:solidFill>
                  <a:srgbClr val="0066FF"/>
                </a:solidFill>
                <a:cs typeface="Arial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tabLst>
                <a:tab pos="1258888" algn="l"/>
                <a:tab pos="3313113" algn="ctr"/>
              </a:tabLst>
            </a:pPr>
            <a:r>
              <a:rPr lang="en-US" altLang="en-US" sz="2400" dirty="0" smtClean="0">
                <a:solidFill>
                  <a:srgbClr val="0066FF"/>
                </a:solidFill>
                <a:cs typeface="Arial" charset="0"/>
              </a:rPr>
              <a:t>	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tabLst>
                <a:tab pos="1258888" algn="l"/>
                <a:tab pos="3313113" algn="ctr"/>
              </a:tabLst>
            </a:pPr>
            <a:endParaRPr lang="en-US" altLang="en-US" sz="2400" b="1" dirty="0" smtClean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tabLst>
                <a:tab pos="1258888" algn="l"/>
                <a:tab pos="3313113" algn="ctr"/>
              </a:tabLst>
            </a:pPr>
            <a:endParaRPr lang="en-US" altLang="en-US" sz="2400" dirty="0" smtClean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810701" y="2026840"/>
            <a:ext cx="4038600" cy="41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514350" indent="-51435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  <a:tabLst>
                <a:tab pos="1258888" algn="l"/>
                <a:tab pos="3313113" algn="ctr"/>
              </a:tabLst>
            </a:pPr>
            <a:r>
              <a:rPr lang="en-US" altLang="en-US" sz="2400" dirty="0" smtClean="0">
                <a:solidFill>
                  <a:srgbClr val="0066FF"/>
                </a:solidFill>
                <a:latin typeface="+mn-lt"/>
                <a:cs typeface="Arial" charset="0"/>
              </a:rPr>
              <a:t>Poor Ride </a:t>
            </a:r>
            <a:r>
              <a:rPr lang="en-US" altLang="en-US" sz="2400" dirty="0">
                <a:solidFill>
                  <a:srgbClr val="0066FF"/>
                </a:solidFill>
                <a:latin typeface="+mn-lt"/>
                <a:cs typeface="Arial" charset="0"/>
              </a:rPr>
              <a:t>	</a:t>
            </a:r>
            <a:r>
              <a:rPr lang="en-US" altLang="en-US" sz="2400" dirty="0" smtClean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</a:t>
            </a:r>
            <a:endParaRPr lang="en-US" altLang="en-US" sz="2400" dirty="0">
              <a:solidFill>
                <a:srgbClr val="0066FF"/>
              </a:solidFill>
              <a:latin typeface="+mn-lt"/>
              <a:cs typeface="Arial" charset="0"/>
            </a:endParaRPr>
          </a:p>
          <a:p>
            <a:pPr marL="514350" indent="-51435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  <a:tabLst>
                <a:tab pos="1258888" algn="l"/>
                <a:tab pos="3313113" algn="ctr"/>
              </a:tabLst>
            </a:pPr>
            <a:r>
              <a:rPr lang="en-US" altLang="en-US" sz="2400" dirty="0">
                <a:solidFill>
                  <a:srgbClr val="0066FF"/>
                </a:solidFill>
                <a:latin typeface="+mn-lt"/>
                <a:cs typeface="Arial" charset="0"/>
              </a:rPr>
              <a:t>Poor Drainage	   no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tabLst>
                <a:tab pos="1258888" algn="l"/>
                <a:tab pos="3313113" algn="ctr"/>
              </a:tabLst>
            </a:pPr>
            <a:r>
              <a:rPr lang="en-US" altLang="en-US" sz="2400" dirty="0" smtClean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Structural Deficiency      </a:t>
            </a:r>
            <a:r>
              <a:rPr lang="en-US" altLang="en-US" sz="2400" dirty="0" smtClean="0">
                <a:solidFill>
                  <a:srgbClr val="0066FF"/>
                </a:solidFill>
                <a:cs typeface="Arial" charset="0"/>
              </a:rPr>
              <a:t>?</a:t>
            </a:r>
            <a:r>
              <a:rPr lang="en-US" altLang="en-US" sz="2400" baseline="30000" dirty="0" smtClean="0">
                <a:solidFill>
                  <a:srgbClr val="0066FF"/>
                </a:solidFill>
                <a:cs typeface="Arial" charset="0"/>
              </a:rPr>
              <a:t>2</a:t>
            </a:r>
            <a:r>
              <a:rPr lang="en-US" altLang="en-US" sz="2400" dirty="0" smtClean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  </a:t>
            </a:r>
          </a:p>
          <a:p>
            <a:pPr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tabLst>
                <a:tab pos="1258888" algn="l"/>
                <a:tab pos="3313113" algn="ctr"/>
              </a:tabLst>
            </a:pPr>
            <a:r>
              <a:rPr lang="en-US" altLang="en-US" sz="2400" dirty="0" smtClean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Base/subgrade </a:t>
            </a:r>
            <a:r>
              <a:rPr lang="en-US" altLang="en-US" sz="2400" dirty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Failure	 </a:t>
            </a:r>
            <a:r>
              <a:rPr lang="en-US" altLang="en-US" sz="2400" dirty="0" smtClean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  no</a:t>
            </a:r>
            <a:endParaRPr lang="en-US" altLang="en-US" sz="2400" dirty="0">
              <a:solidFill>
                <a:srgbClr val="0066FF"/>
              </a:solidFill>
              <a:latin typeface="+mn-lt"/>
              <a:cs typeface="Arial" charset="0"/>
              <a:sym typeface="Symbol" pitchFamily="18" charset="2"/>
            </a:endParaRPr>
          </a:p>
          <a:p>
            <a:pPr marL="514350" indent="-514350">
              <a:lnSpc>
                <a:spcPct val="80000"/>
              </a:lnSpc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  <a:tabLst>
                <a:tab pos="1258888" algn="l"/>
                <a:tab pos="3371850" algn="ctr"/>
              </a:tabLst>
            </a:pPr>
            <a:endParaRPr lang="en-US" altLang="en-US" sz="2400" dirty="0">
              <a:solidFill>
                <a:srgbClr val="0066FF"/>
              </a:solidFill>
              <a:latin typeface="+mn-lt"/>
              <a:cs typeface="Arial" charset="0"/>
              <a:sym typeface="Symbol" pitchFamily="18" charset="2"/>
            </a:endParaRPr>
          </a:p>
          <a:p>
            <a:pPr marL="514350" indent="-514350">
              <a:lnSpc>
                <a:spcPct val="80000"/>
              </a:lnSpc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  <a:tabLst>
                <a:tab pos="1258888" algn="l"/>
                <a:tab pos="3371850" algn="ctr"/>
              </a:tabLst>
            </a:pPr>
            <a:r>
              <a:rPr lang="en-US" altLang="en-US" sz="2400" dirty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Questions?</a:t>
            </a:r>
          </a:p>
          <a:p>
            <a:pPr marL="514350" indent="-514350">
              <a:lnSpc>
                <a:spcPct val="80000"/>
              </a:lnSpc>
              <a:spcBef>
                <a:spcPct val="20000"/>
              </a:spcBef>
              <a:buClr>
                <a:srgbClr val="0066FF"/>
              </a:buClr>
              <a:buSzPct val="70000"/>
              <a:buFont typeface="+mj-lt"/>
              <a:buAutoNum type="arabicPeriod"/>
              <a:tabLst>
                <a:tab pos="1258888" algn="l"/>
                <a:tab pos="3371850" algn="ctr"/>
              </a:tabLst>
            </a:pPr>
            <a:r>
              <a:rPr lang="en-US" altLang="en-US" sz="2400" dirty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Provided not base, </a:t>
            </a:r>
            <a:r>
              <a:rPr lang="en-US" altLang="en-US" sz="2400" dirty="0" smtClean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subbase or subgrade related</a:t>
            </a:r>
            <a:r>
              <a:rPr lang="en-US" altLang="en-US" sz="2400" dirty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. </a:t>
            </a:r>
            <a:endParaRPr lang="en-US" altLang="en-US" sz="2400" dirty="0" smtClean="0">
              <a:solidFill>
                <a:srgbClr val="0066FF"/>
              </a:solidFill>
              <a:latin typeface="+mn-lt"/>
              <a:cs typeface="Arial" charset="0"/>
              <a:sym typeface="Symbol" pitchFamily="18" charset="2"/>
            </a:endParaRPr>
          </a:p>
          <a:p>
            <a:pPr marL="514350" indent="-514350">
              <a:lnSpc>
                <a:spcPct val="80000"/>
              </a:lnSpc>
              <a:spcBef>
                <a:spcPct val="20000"/>
              </a:spcBef>
              <a:buClr>
                <a:srgbClr val="0066FF"/>
              </a:buClr>
              <a:buSzPct val="70000"/>
              <a:buFont typeface="+mj-lt"/>
              <a:buAutoNum type="arabicPeriod"/>
              <a:tabLst>
                <a:tab pos="1258888" algn="l"/>
                <a:tab pos="3371850" algn="ctr"/>
              </a:tabLst>
            </a:pPr>
            <a:r>
              <a:rPr lang="en-US" altLang="en-US" sz="2400" dirty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In conjunction with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66FF"/>
              </a:buClr>
              <a:buSzPct val="70000"/>
              <a:tabLst>
                <a:tab pos="1258888" algn="l"/>
                <a:tab pos="3371850" algn="ctr"/>
              </a:tabLst>
            </a:pPr>
            <a:r>
              <a:rPr lang="en-US" altLang="en-US" sz="2400" dirty="0" smtClean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      Overlay </a:t>
            </a:r>
            <a:r>
              <a:rPr lang="en-US" altLang="en-US" sz="2400" dirty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to </a:t>
            </a:r>
            <a:r>
              <a:rPr lang="en-US" altLang="en-US" sz="2400" dirty="0" smtClean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increase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66FF"/>
              </a:buClr>
              <a:buSzPct val="70000"/>
              <a:tabLst>
                <a:tab pos="1258888" algn="l"/>
                <a:tab pos="3371850" algn="ctr"/>
              </a:tabLst>
            </a:pPr>
            <a:r>
              <a:rPr lang="en-US" altLang="en-US" sz="2400" dirty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 </a:t>
            </a:r>
            <a:r>
              <a:rPr lang="en-US" altLang="en-US" sz="2400" dirty="0" smtClean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     structural </a:t>
            </a:r>
            <a:r>
              <a:rPr lang="en-US" altLang="en-US" sz="2400" dirty="0">
                <a:solidFill>
                  <a:srgbClr val="0066FF"/>
                </a:solidFill>
                <a:latin typeface="+mn-lt"/>
                <a:cs typeface="Arial" charset="0"/>
                <a:sym typeface="Symbol" pitchFamily="18" charset="2"/>
              </a:rPr>
              <a:t>capacity   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391101" y="942303"/>
            <a:ext cx="8458200" cy="67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ED1C24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SzPct val="100000"/>
              <a:buFont typeface="Wingdings 3" pitchFamily="18" charset="2"/>
              <a:buNone/>
            </a:pPr>
            <a:endParaRPr lang="en-US" altLang="ko-KR" sz="2800" dirty="0" smtClean="0">
              <a:solidFill>
                <a:srgbClr val="0066FF"/>
              </a:solidFill>
              <a:cs typeface="Arial" charset="0"/>
            </a:endParaRPr>
          </a:p>
          <a:p>
            <a:pPr marL="109537" indent="0">
              <a:buSzPct val="100000"/>
              <a:buNone/>
            </a:pPr>
            <a:r>
              <a:rPr lang="en-US" altLang="ko-KR" sz="2800" dirty="0">
                <a:solidFill>
                  <a:srgbClr val="0066FF"/>
                </a:solidFill>
                <a:cs typeface="Arial" charset="0"/>
              </a:rPr>
              <a:t>Distresses addressed by CIR </a:t>
            </a:r>
          </a:p>
          <a:p>
            <a:pPr marL="109537" indent="0">
              <a:buSzPct val="100000"/>
              <a:buFont typeface="Wingdings 3" pitchFamily="18" charset="2"/>
              <a:buNone/>
            </a:pPr>
            <a:r>
              <a:rPr lang="en-US" altLang="ko-KR" dirty="0" smtClean="0">
                <a:solidFill>
                  <a:srgbClr val="253D92"/>
                </a:solidFill>
                <a:cs typeface="Arial" charset="0"/>
              </a:rPr>
              <a:t> </a:t>
            </a:r>
            <a:endParaRPr lang="ko-KR" altLang="en-US" strike="sngStrike" dirty="0" smtClean="0">
              <a:solidFill>
                <a:srgbClr val="253D92"/>
              </a:solidFill>
              <a:cs typeface="Arial" charset="0"/>
            </a:endParaRPr>
          </a:p>
          <a:p>
            <a:pPr marL="109537" indent="0">
              <a:lnSpc>
                <a:spcPct val="102000"/>
              </a:lnSpc>
              <a:spcBef>
                <a:spcPct val="0"/>
              </a:spcBef>
              <a:buClr>
                <a:srgbClr val="EE0000"/>
              </a:buClr>
              <a:buSzPct val="100000"/>
              <a:buNone/>
            </a:pPr>
            <a:endParaRPr lang="en-US" altLang="ko-KR" sz="2400" dirty="0">
              <a:solidFill>
                <a:srgbClr val="0066FF"/>
              </a:solidFill>
              <a:cs typeface="Arial" charset="0"/>
            </a:endParaRPr>
          </a:p>
        </p:txBody>
      </p:sp>
      <p:sp>
        <p:nvSpPr>
          <p:cNvPr id="7" name="Text Box 1034"/>
          <p:cNvSpPr txBox="1">
            <a:spLocks noChangeArrowheads="1"/>
          </p:cNvSpPr>
          <p:nvPr/>
        </p:nvSpPr>
        <p:spPr bwMode="auto">
          <a:xfrm>
            <a:off x="227588" y="536127"/>
            <a:ext cx="87852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ko-KR" sz="36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Pavement </a:t>
            </a:r>
            <a:r>
              <a:rPr lang="en-US" altLang="ko-KR" sz="3600" b="1" dirty="0">
                <a:solidFill>
                  <a:schemeClr val="accent4">
                    <a:lumMod val="1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Distresses </a:t>
            </a:r>
            <a:r>
              <a:rPr lang="en-US" altLang="ko-KR" sz="36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addressed </a:t>
            </a:r>
            <a:r>
              <a:rPr lang="en-US" altLang="ko-KR" sz="3600" b="1" dirty="0">
                <a:solidFill>
                  <a:schemeClr val="accent4">
                    <a:lumMod val="1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by </a:t>
            </a:r>
            <a:r>
              <a:rPr lang="en-US" altLang="ko-KR" sz="36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CIR</a:t>
            </a:r>
            <a:endParaRPr lang="ko-KR" altLang="en-US" sz="3600" b="1" dirty="0">
              <a:solidFill>
                <a:schemeClr val="accent4">
                  <a:lumMod val="10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104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59"/>
    </mc:Choice>
    <mc:Fallback xmlns="">
      <p:transition spd="slow" advTm="11675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9425" y="592710"/>
            <a:ext cx="8534400" cy="980118"/>
          </a:xfrm>
        </p:spPr>
        <p:txBody>
          <a:bodyPr anchor="t">
            <a:noAutofit/>
          </a:bodyPr>
          <a:lstStyle/>
          <a:p>
            <a:pPr algn="ctr"/>
            <a:r>
              <a:rPr lang="en-US" altLang="ko-KR" sz="3600" dirty="0" smtClean="0">
                <a:solidFill>
                  <a:srgbClr val="002060"/>
                </a:solidFill>
              </a:rPr>
              <a:t>CIR Projects Map (Since 2012)</a:t>
            </a:r>
            <a:endParaRPr lang="en-US" altLang="ko-KR" sz="3600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823F3-8F4A-45A1-8781-02F0649CBAC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066800" y="1293700"/>
            <a:ext cx="4019331" cy="4427632"/>
            <a:chOff x="4633913" y="921504"/>
            <a:chExt cx="4400331" cy="4732432"/>
          </a:xfrm>
        </p:grpSpPr>
        <p:pic>
          <p:nvPicPr>
            <p:cNvPr id="19" name="Content Placeholder 4" descr="countymap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633913" y="921504"/>
              <a:ext cx="4400331" cy="4732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>
              <a:off x="6693103" y="4784503"/>
              <a:ext cx="258975" cy="248368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635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AutoShape 8"/>
            <p:cNvSpPr>
              <a:spLocks noChangeArrowheads="1"/>
            </p:cNvSpPr>
            <p:nvPr/>
          </p:nvSpPr>
          <p:spPr bwMode="auto">
            <a:xfrm>
              <a:off x="5690068" y="3506870"/>
              <a:ext cx="258975" cy="248368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635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AutoShape 8"/>
            <p:cNvSpPr>
              <a:spLocks noChangeArrowheads="1"/>
            </p:cNvSpPr>
            <p:nvPr/>
          </p:nvSpPr>
          <p:spPr bwMode="auto">
            <a:xfrm>
              <a:off x="5282381" y="2595398"/>
              <a:ext cx="258975" cy="248368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635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AutoShape 8"/>
            <p:cNvSpPr>
              <a:spLocks noChangeArrowheads="1"/>
            </p:cNvSpPr>
            <p:nvPr/>
          </p:nvSpPr>
          <p:spPr bwMode="auto">
            <a:xfrm>
              <a:off x="4759892" y="2138148"/>
              <a:ext cx="258975" cy="248368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63500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AutoShape 8"/>
            <p:cNvSpPr>
              <a:spLocks noChangeArrowheads="1"/>
            </p:cNvSpPr>
            <p:nvPr/>
          </p:nvSpPr>
          <p:spPr bwMode="auto">
            <a:xfrm>
              <a:off x="6235649" y="2841832"/>
              <a:ext cx="258975" cy="248368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63500">
              <a:solidFill>
                <a:srgbClr val="00C8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AutoShape 8"/>
            <p:cNvSpPr>
              <a:spLocks noChangeArrowheads="1"/>
            </p:cNvSpPr>
            <p:nvPr/>
          </p:nvSpPr>
          <p:spPr bwMode="auto">
            <a:xfrm>
              <a:off x="6551893" y="2555824"/>
              <a:ext cx="258975" cy="248368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635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AutoShape 8"/>
            <p:cNvSpPr>
              <a:spLocks noChangeArrowheads="1"/>
            </p:cNvSpPr>
            <p:nvPr/>
          </p:nvSpPr>
          <p:spPr bwMode="auto">
            <a:xfrm>
              <a:off x="6271088" y="3672606"/>
              <a:ext cx="258975" cy="248368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635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AutoShape 8"/>
            <p:cNvSpPr>
              <a:spLocks noChangeArrowheads="1"/>
            </p:cNvSpPr>
            <p:nvPr/>
          </p:nvSpPr>
          <p:spPr bwMode="auto">
            <a:xfrm>
              <a:off x="7673625" y="3749324"/>
              <a:ext cx="258975" cy="248368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635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AutoShape 8"/>
            <p:cNvSpPr>
              <a:spLocks noChangeArrowheads="1"/>
            </p:cNvSpPr>
            <p:nvPr/>
          </p:nvSpPr>
          <p:spPr bwMode="auto">
            <a:xfrm>
              <a:off x="4994791" y="3073425"/>
              <a:ext cx="258975" cy="248368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635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875522"/>
              </p:ext>
            </p:extLst>
          </p:nvPr>
        </p:nvGraphicFramePr>
        <p:xfrm>
          <a:off x="5562600" y="3507516"/>
          <a:ext cx="3127014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830"/>
                <a:gridCol w="1682184"/>
              </a:tblGrid>
              <a:tr h="2817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Construction Year 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Project Length (Lane-Mile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</a:tr>
              <a:tr h="281733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2012 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  26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</a:tr>
              <a:tr h="281733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2014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  24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</a:tr>
              <a:tr h="281733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2015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   50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</a:tr>
              <a:tr h="281733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2016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   58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5000"/>
                      </a:schemeClr>
                    </a:solidFill>
                  </a:tcPr>
                </a:tc>
              </a:tr>
              <a:tr h="28173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      Total </a:t>
                      </a:r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      158</a:t>
                      </a:r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pSp>
        <p:nvGrpSpPr>
          <p:cNvPr id="45" name="Group 44"/>
          <p:cNvGrpSpPr/>
          <p:nvPr/>
        </p:nvGrpSpPr>
        <p:grpSpPr>
          <a:xfrm>
            <a:off x="5907324" y="4155729"/>
            <a:ext cx="195312" cy="1253545"/>
            <a:chOff x="5704511" y="1806239"/>
            <a:chExt cx="195312" cy="1253545"/>
          </a:xfrm>
        </p:grpSpPr>
        <p:sp>
          <p:nvSpPr>
            <p:cNvPr id="37" name="AutoShape 8"/>
            <p:cNvSpPr>
              <a:spLocks noChangeArrowheads="1"/>
            </p:cNvSpPr>
            <p:nvPr/>
          </p:nvSpPr>
          <p:spPr bwMode="auto">
            <a:xfrm>
              <a:off x="5704511" y="1806239"/>
              <a:ext cx="182775" cy="166847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63500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AutoShape 8"/>
            <p:cNvSpPr>
              <a:spLocks noChangeArrowheads="1"/>
            </p:cNvSpPr>
            <p:nvPr/>
          </p:nvSpPr>
          <p:spPr bwMode="auto">
            <a:xfrm>
              <a:off x="5715629" y="2121657"/>
              <a:ext cx="182775" cy="166847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63500">
              <a:solidFill>
                <a:srgbClr val="00C8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AutoShape 8"/>
            <p:cNvSpPr>
              <a:spLocks noChangeArrowheads="1"/>
            </p:cNvSpPr>
            <p:nvPr/>
          </p:nvSpPr>
          <p:spPr bwMode="auto">
            <a:xfrm>
              <a:off x="5715628" y="2487947"/>
              <a:ext cx="182775" cy="166847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635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AutoShape 8"/>
            <p:cNvSpPr>
              <a:spLocks noChangeArrowheads="1"/>
            </p:cNvSpPr>
            <p:nvPr/>
          </p:nvSpPr>
          <p:spPr bwMode="auto">
            <a:xfrm>
              <a:off x="5717048" y="2892937"/>
              <a:ext cx="182775" cy="166847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63500">
              <a:solidFill>
                <a:schemeClr val="bg2">
                  <a:lumMod val="10000"/>
                </a:schemeClr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14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WisDOT3">
      <a:dk1>
        <a:srgbClr val="253D92"/>
      </a:dk1>
      <a:lt1>
        <a:srgbClr val="FFFFFF"/>
      </a:lt1>
      <a:dk2>
        <a:srgbClr val="5772D5"/>
      </a:dk2>
      <a:lt2>
        <a:srgbClr val="D8D8D8"/>
      </a:lt2>
      <a:accent1>
        <a:srgbClr val="EE0000"/>
      </a:accent1>
      <a:accent2>
        <a:srgbClr val="5772D5"/>
      </a:accent2>
      <a:accent3>
        <a:srgbClr val="FF7979"/>
      </a:accent3>
      <a:accent4>
        <a:srgbClr val="B1E2F5"/>
      </a:accent4>
      <a:accent5>
        <a:srgbClr val="FFFFFF"/>
      </a:accent5>
      <a:accent6>
        <a:srgbClr val="FFFFFF"/>
      </a:accent6>
      <a:hlink>
        <a:srgbClr val="00B0F0"/>
      </a:hlink>
      <a:folHlink>
        <a:srgbClr val="B1E2F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16357</TotalTime>
  <Words>731</Words>
  <Application>Microsoft Office PowerPoint</Application>
  <PresentationFormat>On-screen Show (4:3)</PresentationFormat>
  <Paragraphs>259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굴림</vt:lpstr>
      <vt:lpstr>Arial</vt:lpstr>
      <vt:lpstr>Arial Black</vt:lpstr>
      <vt:lpstr>Calibri</vt:lpstr>
      <vt:lpstr>Symbol</vt:lpstr>
      <vt:lpstr>Wingdings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 of CIR</vt:lpstr>
      <vt:lpstr>Benefit of CIR</vt:lpstr>
      <vt:lpstr>PowerPoint Presentation</vt:lpstr>
      <vt:lpstr>CIR Projects Map (Since 2012)</vt:lpstr>
      <vt:lpstr>STH 27(Sparta – Black River Falls)  </vt:lpstr>
      <vt:lpstr>STH 27 - Placing/Compaction</vt:lpstr>
      <vt:lpstr>STH 48 (Grantsburg – Frederic) </vt:lpstr>
      <vt:lpstr>STH 48 (Grantsburg – Frederic) </vt:lpstr>
      <vt:lpstr>STH 48 (Grantsburg – Frederic) Performance Data   Four years in service </vt:lpstr>
      <vt:lpstr>STH 64 (Gilman-Medford)</vt:lpstr>
      <vt:lpstr>PowerPoint Presentation</vt:lpstr>
      <vt:lpstr>STH 64 (Gilman – Medford) Performance Data two year in service </vt:lpstr>
      <vt:lpstr>Summary of CIR Projects IRI and Rut Depth Values</vt:lpstr>
      <vt:lpstr>Design Criteria &amp; Considerations</vt:lpstr>
      <vt:lpstr>WisDOT Experience</vt:lpstr>
      <vt:lpstr>Public Benefits</vt:lpstr>
      <vt:lpstr>Public Benefits</vt:lpstr>
      <vt:lpstr>Public Benefits</vt:lpstr>
      <vt:lpstr>Questions/Contact</vt:lpstr>
    </vt:vector>
  </TitlesOfParts>
  <Company>Wisconsin Department of Transportation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Wisconsin Department of Transportation</dc:title>
  <dc:subject>Wisconsin Department of Transportation Power Point Presentation</dc:subject>
  <dc:creator>WisDOT</dc:creator>
  <cp:keywords>Wisconsin Department of Transportation Power Point Presentation</cp:keywords>
  <dc:description>2012</dc:description>
  <cp:lastModifiedBy>PAYE, BARRY C</cp:lastModifiedBy>
  <cp:revision>2241</cp:revision>
  <cp:lastPrinted>2017-05-19T16:47:51Z</cp:lastPrinted>
  <dcterms:created xsi:type="dcterms:W3CDTF">2012-06-26T13:11:17Z</dcterms:created>
  <dcterms:modified xsi:type="dcterms:W3CDTF">2017-05-19T17:15:05Z</dcterms:modified>
</cp:coreProperties>
</file>