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DA021-C801-E649-A8B9-AC14E3629BB6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58668-E66F-0D4F-93CD-A1FC0D0CE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0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B336B-677D-6D41-9C01-57C27EE2BAE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045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3707-32EC-3047-BA0B-965D6DC726B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077-C11D-7E40-9C7F-B276AB756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2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3707-32EC-3047-BA0B-965D6DC726B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077-C11D-7E40-9C7F-B276AB756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3707-32EC-3047-BA0B-965D6DC726B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077-C11D-7E40-9C7F-B276AB756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34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1979-9DE9-3340-B11C-A951C4BDE66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5/24/2017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FCC5-A246-5347-8B83-66BAF816ADF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1316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1979-9DE9-3340-B11C-A951C4BDE66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5/24/2017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FCC5-A246-5347-8B83-66BAF816ADF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1963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1979-9DE9-3340-B11C-A951C4BDE66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5/24/2017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FCC5-A246-5347-8B83-66BAF816ADF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1176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1979-9DE9-3340-B11C-A951C4BDE66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5/24/2017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FCC5-A246-5347-8B83-66BAF816ADF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0588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1979-9DE9-3340-B11C-A951C4BDE66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5/24/2017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FCC5-A246-5347-8B83-66BAF816ADF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7941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1979-9DE9-3340-B11C-A951C4BDE66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5/24/2017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FCC5-A246-5347-8B83-66BAF816ADF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911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1979-9DE9-3340-B11C-A951C4BDE66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5/24/2017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FCC5-A246-5347-8B83-66BAF816ADF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1964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1979-9DE9-3340-B11C-A951C4BDE66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5/24/2017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FCC5-A246-5347-8B83-66BAF816ADF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258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3707-32EC-3047-BA0B-965D6DC726B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077-C11D-7E40-9C7F-B276AB756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82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1979-9DE9-3340-B11C-A951C4BDE66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5/24/2017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FCC5-A246-5347-8B83-66BAF816ADF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4770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1979-9DE9-3340-B11C-A951C4BDE66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5/24/2017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FCC5-A246-5347-8B83-66BAF816ADF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6516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1979-9DE9-3340-B11C-A951C4BDE66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5/24/2017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FCC5-A246-5347-8B83-66BAF816ADF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3833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3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19799" y="6445405"/>
            <a:ext cx="2198649" cy="276069"/>
          </a:xfr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AAE612F-FF4F-467F-A079-C59FE4DB293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4219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head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49230"/>
            <a:ext cx="8115526" cy="3957395"/>
          </a:xfrm>
        </p:spPr>
        <p:txBody>
          <a:bodyPr/>
          <a:lstStyle>
            <a:lvl1pPr marL="0" indent="0">
              <a:buFontTx/>
              <a:buNone/>
              <a:defRPr sz="3000">
                <a:solidFill>
                  <a:srgbClr val="FF0000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Click to edit subhead text</a:t>
            </a:r>
          </a:p>
          <a:p>
            <a:pPr lvl="1"/>
            <a:r>
              <a:rPr lang="en-US" dirty="0" smtClean="0"/>
              <a:t>Paragraph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046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3 subhead levels,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49230"/>
            <a:ext cx="8115526" cy="3976933"/>
          </a:xfrm>
        </p:spPr>
        <p:txBody>
          <a:bodyPr/>
          <a:lstStyle>
            <a:lvl1pPr marL="0" indent="0">
              <a:buFontTx/>
              <a:buNone/>
              <a:defRPr sz="3000" baseline="0">
                <a:solidFill>
                  <a:srgbClr val="FF0000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 baseline="0">
                <a:latin typeface="Gotham-Book"/>
              </a:defRPr>
            </a:lvl2pPr>
            <a:lvl3pPr marL="0" indent="0">
              <a:spcBef>
                <a:spcPts val="1632"/>
              </a:spcBef>
              <a:buFontTx/>
              <a:buNone/>
              <a:defRPr sz="1800" cap="all" baseline="0">
                <a:latin typeface="Gotham-Medium"/>
              </a:defRPr>
            </a:lvl3pPr>
            <a:lvl4pPr marL="0" indent="0">
              <a:spcBef>
                <a:spcPts val="984"/>
              </a:spcBef>
              <a:buFontTx/>
              <a:buNone/>
              <a:defRPr sz="1600" b="0" i="0" cap="all" baseline="0">
                <a:latin typeface="Gotham-MediumItalic"/>
              </a:defRPr>
            </a:lvl4pPr>
          </a:lstStyle>
          <a:p>
            <a:pPr lvl="0"/>
            <a:r>
              <a:rPr lang="en-US" dirty="0" smtClean="0"/>
              <a:t>Subhead level one</a:t>
            </a:r>
          </a:p>
          <a:p>
            <a:pPr lvl="1"/>
            <a:r>
              <a:rPr lang="en-US" dirty="0" smtClean="0"/>
              <a:t>Main text</a:t>
            </a:r>
          </a:p>
          <a:p>
            <a:pPr lvl="2"/>
            <a:r>
              <a:rPr lang="en-US" dirty="0" smtClean="0"/>
              <a:t>Subhead level two</a:t>
            </a:r>
          </a:p>
          <a:p>
            <a:pPr lvl="1"/>
            <a:r>
              <a:rPr lang="en-US" dirty="0" smtClean="0"/>
              <a:t>Main text</a:t>
            </a:r>
          </a:p>
          <a:p>
            <a:pPr lvl="3"/>
            <a:r>
              <a:rPr lang="en-US" dirty="0" smtClean="0"/>
              <a:t>Subhead level three</a:t>
            </a:r>
          </a:p>
          <a:p>
            <a:pPr lvl="1"/>
            <a:r>
              <a:rPr lang="en-US" dirty="0" smtClean="0"/>
              <a:t>Main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66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3707-32EC-3047-BA0B-965D6DC726B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077-C11D-7E40-9C7F-B276AB756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3707-32EC-3047-BA0B-965D6DC726B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077-C11D-7E40-9C7F-B276AB756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70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3707-32EC-3047-BA0B-965D6DC726B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077-C11D-7E40-9C7F-B276AB756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0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3707-32EC-3047-BA0B-965D6DC726B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077-C11D-7E40-9C7F-B276AB756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3707-32EC-3047-BA0B-965D6DC726B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077-C11D-7E40-9C7F-B276AB756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2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3707-32EC-3047-BA0B-965D6DC726B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077-C11D-7E40-9C7F-B276AB756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3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3707-32EC-3047-BA0B-965D6DC726B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077-C11D-7E40-9C7F-B276AB756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8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83707-32EC-3047-BA0B-965D6DC726B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E3077-C11D-7E40-9C7F-B276AB75642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6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9312" y="0"/>
            <a:ext cx="8229600" cy="849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4366"/>
            <a:ext cx="8229600" cy="5061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01979-9DE9-3340-B11C-A951C4BDE66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5/24/2017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BFCC5-A246-5347-8B83-66BAF816ADF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76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alphaModFix amt="6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10155" y="1225923"/>
            <a:ext cx="8762523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Some Thoughts on Improving</a:t>
            </a:r>
            <a:br>
              <a:rPr lang="en-US" b="1" dirty="0" smtClean="0"/>
            </a:br>
            <a:r>
              <a:rPr lang="en-US" b="1" dirty="0" smtClean="0"/>
              <a:t>Pavement Research Implementation</a:t>
            </a:r>
            <a:endParaRPr lang="en-US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68539" y="3886199"/>
            <a:ext cx="7245756" cy="2006769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Charles W. Schwartz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</a:rPr>
              <a:t>University of Maryland – College Park</a:t>
            </a:r>
          </a:p>
          <a:p>
            <a:pPr>
              <a:spcBef>
                <a:spcPts val="0"/>
              </a:spcBef>
            </a:pPr>
            <a:endParaRPr lang="en-US" sz="24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NRRA Pavement Conference 2017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St. Paul, MN   May 24, 2017</a:t>
            </a:r>
          </a:p>
          <a:p>
            <a:pPr>
              <a:spcBef>
                <a:spcPts val="0"/>
              </a:spcBef>
            </a:pP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96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10 Keys to Innovation Deployment</a:t>
            </a:r>
            <a:br>
              <a:rPr lang="en-US" b="1" dirty="0" smtClean="0"/>
            </a:br>
            <a:r>
              <a:rPr lang="en-US" sz="3100" b="1" dirty="0" smtClean="0"/>
              <a:t>(Engineering Marketing 101)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1593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User is Always Right</a:t>
            </a:r>
            <a:r>
              <a:rPr lang="en-US" dirty="0"/>
              <a:t>. </a:t>
            </a:r>
            <a:endParaRPr lang="en-US" dirty="0" smtClean="0"/>
          </a:p>
          <a:p>
            <a:pPr marL="514350" indent="-514350">
              <a:spcBef>
                <a:spcPts val="1968"/>
              </a:spcBef>
              <a:buFont typeface="+mj-lt"/>
              <a:buAutoNum type="arabicPeriod"/>
            </a:pPr>
            <a:r>
              <a:rPr lang="en-US" dirty="0" err="1" smtClean="0"/>
              <a:t>Overcommunicate</a:t>
            </a:r>
            <a:r>
              <a:rPr lang="en-US" dirty="0" smtClean="0"/>
              <a:t> the Why</a:t>
            </a:r>
          </a:p>
          <a:p>
            <a:pPr marL="514350" indent="-514350">
              <a:spcBef>
                <a:spcPts val="1968"/>
              </a:spcBef>
              <a:buFont typeface="+mj-lt"/>
              <a:buAutoNum type="arabicPeriod"/>
            </a:pPr>
            <a:r>
              <a:rPr lang="en-US" dirty="0" smtClean="0"/>
              <a:t>Resistance to Change – Expect It!</a:t>
            </a:r>
          </a:p>
          <a:p>
            <a:pPr marL="514350" indent="-514350">
              <a:spcBef>
                <a:spcPts val="1968"/>
              </a:spcBef>
              <a:buFont typeface="+mj-lt"/>
              <a:buAutoNum type="arabicPeriod"/>
            </a:pPr>
            <a:r>
              <a:rPr lang="en-US" dirty="0" smtClean="0"/>
              <a:t>Foster Champions/Engage Peer-to-Peer</a:t>
            </a:r>
          </a:p>
          <a:p>
            <a:pPr marL="514350" indent="-514350">
              <a:spcBef>
                <a:spcPts val="1968"/>
              </a:spcBef>
              <a:buFont typeface="+mj-lt"/>
              <a:buAutoNum type="arabicPeriod"/>
            </a:pPr>
            <a:r>
              <a:rPr lang="en-US" dirty="0" smtClean="0"/>
              <a:t>Strive for Simplicity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5372"/>
            <a:ext cx="8201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Courtesy: Tom Harman, Director of FHWA Center for Accelerating Innovation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715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10 Keys to Innovation Deployment</a:t>
            </a:r>
            <a:br>
              <a:rPr lang="en-US" b="1" dirty="0" smtClean="0"/>
            </a:br>
            <a:r>
              <a:rPr lang="en-US" sz="3100" b="1" dirty="0" smtClean="0"/>
              <a:t>(Engineering Marketing 101)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1593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Network</a:t>
            </a:r>
          </a:p>
          <a:p>
            <a:pPr marL="514350" indent="-514350">
              <a:spcBef>
                <a:spcPts val="1968"/>
              </a:spcBef>
              <a:buFont typeface="+mj-lt"/>
              <a:buAutoNum type="arabicPeriod" startAt="6"/>
            </a:pPr>
            <a:r>
              <a:rPr lang="en-US" dirty="0" smtClean="0"/>
              <a:t>Reinforce the How</a:t>
            </a:r>
          </a:p>
          <a:p>
            <a:pPr marL="514350" indent="-514350">
              <a:spcBef>
                <a:spcPts val="1968"/>
              </a:spcBef>
              <a:buFont typeface="+mj-lt"/>
              <a:buAutoNum type="arabicPeriod" startAt="6"/>
            </a:pPr>
            <a:r>
              <a:rPr lang="en-US" dirty="0" smtClean="0"/>
              <a:t>Tell a Compelling Story</a:t>
            </a:r>
          </a:p>
          <a:p>
            <a:pPr marL="514350" indent="-514350">
              <a:spcBef>
                <a:spcPts val="1968"/>
              </a:spcBef>
              <a:buFont typeface="+mj-lt"/>
              <a:buAutoNum type="arabicPeriod" startAt="6"/>
            </a:pPr>
            <a:r>
              <a:rPr lang="en-US" dirty="0" smtClean="0"/>
              <a:t>Manage Change</a:t>
            </a:r>
          </a:p>
          <a:p>
            <a:pPr marL="514350" indent="-514350">
              <a:spcBef>
                <a:spcPts val="1968"/>
              </a:spcBef>
              <a:buFont typeface="+mj-lt"/>
              <a:buAutoNum type="arabicPeriod" startAt="6"/>
            </a:pPr>
            <a:r>
              <a:rPr lang="en-US" dirty="0" smtClean="0"/>
              <a:t>Celebrate and Learn from Mistakes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5372"/>
            <a:ext cx="8201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Courtesy: Tom Harman, Director of FHWA Center for Accelerating Innovation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1475" y="3105150"/>
            <a:ext cx="49911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1" name="Picture 9" descr="Clark School logo (2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5711825"/>
            <a:ext cx="3800475" cy="1095375"/>
          </a:xfrm>
          <a:prstGeom prst="rect">
            <a:avLst/>
          </a:prstGeom>
          <a:noFill/>
        </p:spPr>
      </p:pic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273050" y="660400"/>
            <a:ext cx="3241993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Contact Info:</a:t>
            </a:r>
          </a:p>
          <a:p>
            <a:pPr>
              <a:spcBef>
                <a:spcPct val="40000"/>
              </a:spcBef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Dr. Charles W. Schwartz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Professor and Chair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University of Maryland</a:t>
            </a:r>
          </a:p>
          <a:p>
            <a:r>
              <a:rPr lang="en-US" sz="2400" dirty="0" err="1">
                <a:solidFill>
                  <a:prstClr val="black"/>
                </a:solidFill>
                <a:latin typeface="Calibri"/>
              </a:rPr>
              <a:t>schwartz@umd.edu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+1.301.405.1962</a:t>
            </a:r>
          </a:p>
        </p:txBody>
      </p:sp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84650" y="0"/>
            <a:ext cx="4981575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2ADE-B71C-FB4E-BDEA-50A32D73A7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224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Topics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3889" y="1600200"/>
            <a:ext cx="4203087" cy="4525963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The Problem</a:t>
            </a:r>
          </a:p>
          <a:p>
            <a:pPr>
              <a:spcBef>
                <a:spcPts val="1968"/>
              </a:spcBef>
            </a:pPr>
            <a:r>
              <a:rPr lang="en-US" sz="4000" b="1" dirty="0" smtClean="0"/>
              <a:t>The Research</a:t>
            </a:r>
          </a:p>
          <a:p>
            <a:pPr>
              <a:spcBef>
                <a:spcPts val="1968"/>
              </a:spcBef>
            </a:pPr>
            <a:r>
              <a:rPr lang="en-US" sz="4000" b="1" dirty="0" smtClean="0"/>
              <a:t>The People</a:t>
            </a:r>
          </a:p>
          <a:p>
            <a:pPr>
              <a:spcBef>
                <a:spcPts val="1968"/>
              </a:spcBef>
            </a:pPr>
            <a:r>
              <a:rPr lang="en-US" sz="4000" b="1" dirty="0" smtClean="0"/>
              <a:t>The “Industry”</a:t>
            </a:r>
          </a:p>
          <a:p>
            <a:pPr>
              <a:spcBef>
                <a:spcPts val="1968"/>
              </a:spcBef>
            </a:pPr>
            <a:r>
              <a:rPr lang="en-US" sz="4000" b="1" dirty="0" smtClean="0"/>
              <a:t>Some Proposals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551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674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The Problem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6630" y="2962306"/>
            <a:ext cx="3435567" cy="170717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Magnitude</a:t>
            </a:r>
          </a:p>
          <a:p>
            <a:pPr>
              <a:spcBef>
                <a:spcPts val="1824"/>
              </a:spcBef>
            </a:pPr>
            <a:r>
              <a:rPr lang="en-US" sz="4000" b="1" dirty="0" smtClean="0"/>
              <a:t>Complexity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5499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5957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The Research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0745" y="2961519"/>
            <a:ext cx="2467030" cy="2154855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Scope</a:t>
            </a:r>
          </a:p>
          <a:p>
            <a:pPr>
              <a:spcBef>
                <a:spcPts val="2064"/>
              </a:spcBef>
            </a:pPr>
            <a:r>
              <a:rPr lang="en-US" sz="4000" b="1" dirty="0" smtClean="0"/>
              <a:t>Impact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87591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4321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The People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5259" y="2689884"/>
            <a:ext cx="3198002" cy="2739584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Researchers</a:t>
            </a:r>
          </a:p>
          <a:p>
            <a:pPr>
              <a:spcBef>
                <a:spcPts val="2160"/>
              </a:spcBef>
            </a:pPr>
            <a:r>
              <a:rPr lang="en-US" sz="4000" b="1" dirty="0" smtClean="0"/>
              <a:t>Graduates</a:t>
            </a:r>
          </a:p>
          <a:p>
            <a:pPr>
              <a:spcBef>
                <a:spcPts val="2160"/>
              </a:spcBef>
            </a:pPr>
            <a:r>
              <a:rPr lang="en-US" sz="4000" b="1" dirty="0" smtClean="0"/>
              <a:t>Industry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82198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31" y="1316185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The “Industry”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235" y="2641747"/>
            <a:ext cx="6770627" cy="2346719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Contractors/Consultants</a:t>
            </a:r>
          </a:p>
          <a:p>
            <a:r>
              <a:rPr lang="en-US" sz="4000" b="1" dirty="0" smtClean="0"/>
              <a:t>Academia</a:t>
            </a:r>
          </a:p>
          <a:p>
            <a:r>
              <a:rPr lang="en-US" sz="4000" b="1" dirty="0" smtClean="0"/>
              <a:t>Agencies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2707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Some Solutions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9087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52139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Association of Pavement</a:t>
            </a:r>
            <a:br>
              <a:rPr lang="en-US" sz="4800" b="1" dirty="0" smtClean="0"/>
            </a:br>
            <a:r>
              <a:rPr lang="en-US" sz="4800" b="1" dirty="0" smtClean="0"/>
              <a:t>Scientists and Engineers (APSE)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8940" y="2124128"/>
            <a:ext cx="79248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Vision</a:t>
            </a:r>
            <a:r>
              <a:rPr lang="en-US" sz="2800" b="1" i="1" dirty="0"/>
              <a:t>:</a:t>
            </a:r>
            <a:r>
              <a:rPr lang="en-US" sz="2800" b="1" dirty="0"/>
              <a:t> </a:t>
            </a:r>
          </a:p>
          <a:p>
            <a:r>
              <a:rPr lang="en-US" sz="2800" b="1" dirty="0"/>
              <a:t>Strive to build save, secure and sustainable mobility </a:t>
            </a:r>
            <a:endParaRPr lang="en-US" sz="2800" b="1" dirty="0" smtClean="0"/>
          </a:p>
          <a:p>
            <a:r>
              <a:rPr lang="en-US" sz="2800" b="1" dirty="0" smtClean="0"/>
              <a:t>for </a:t>
            </a:r>
            <a:r>
              <a:rPr lang="en-US" sz="2800" b="1" dirty="0"/>
              <a:t>people </a:t>
            </a:r>
            <a:r>
              <a:rPr lang="en-US" sz="2800" b="1" dirty="0" smtClean="0"/>
              <a:t>and </a:t>
            </a:r>
            <a:r>
              <a:rPr lang="en-US" sz="2800" b="1" dirty="0"/>
              <a:t>goods through academic excellence.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940" y="3763437"/>
            <a:ext cx="83314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Mission</a:t>
            </a:r>
            <a:r>
              <a:rPr lang="en-US" sz="2800" b="1" i="1" dirty="0"/>
              <a:t>: </a:t>
            </a:r>
          </a:p>
          <a:p>
            <a:r>
              <a:rPr lang="en-US" sz="2800" b="1" dirty="0"/>
              <a:t>Serve the pavement science and engineering academic </a:t>
            </a:r>
            <a:endParaRPr lang="en-US" sz="2800" b="1" dirty="0" smtClean="0"/>
          </a:p>
          <a:p>
            <a:r>
              <a:rPr lang="en-US" sz="2800" b="1" dirty="0" smtClean="0"/>
              <a:t>community </a:t>
            </a:r>
            <a:r>
              <a:rPr lang="en-US" sz="2800" b="1" dirty="0"/>
              <a:t>through education, research and </a:t>
            </a:r>
            <a:endParaRPr lang="en-US" sz="2800" b="1" dirty="0" smtClean="0"/>
          </a:p>
          <a:p>
            <a:r>
              <a:rPr lang="en-US" sz="2800" b="1" dirty="0" smtClean="0"/>
              <a:t>professional </a:t>
            </a:r>
            <a:r>
              <a:rPr lang="en-US" sz="2800" b="1" dirty="0"/>
              <a:t>service. </a:t>
            </a:r>
          </a:p>
        </p:txBody>
      </p:sp>
    </p:spTree>
    <p:extLst>
      <p:ext uri="{BB962C8B-B14F-4D97-AF65-F5344CB8AC3E}">
        <p14:creationId xmlns:p14="http://schemas.microsoft.com/office/powerpoint/2010/main" val="267328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Some Solutions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Focus on fundamentals over empiricism</a:t>
            </a:r>
          </a:p>
          <a:p>
            <a:pPr>
              <a:spcBef>
                <a:spcPts val="768"/>
              </a:spcBef>
            </a:pPr>
            <a:r>
              <a:rPr lang="en-US" b="1" dirty="0" smtClean="0"/>
              <a:t>Enhance education and training</a:t>
            </a:r>
          </a:p>
          <a:p>
            <a:pPr>
              <a:spcBef>
                <a:spcPts val="768"/>
              </a:spcBef>
            </a:pPr>
            <a:r>
              <a:rPr lang="en-US" b="1" dirty="0" smtClean="0"/>
              <a:t>Increase national standardization</a:t>
            </a:r>
          </a:p>
          <a:p>
            <a:pPr>
              <a:spcBef>
                <a:spcPts val="768"/>
              </a:spcBef>
            </a:pPr>
            <a:r>
              <a:rPr lang="en-US" b="1" dirty="0" smtClean="0"/>
              <a:t>Improve research programming</a:t>
            </a:r>
          </a:p>
          <a:p>
            <a:pPr>
              <a:spcBef>
                <a:spcPts val="768"/>
              </a:spcBef>
            </a:pPr>
            <a:r>
              <a:rPr lang="en-US" b="1" dirty="0" smtClean="0"/>
              <a:t>Change mix of research project deliverables</a:t>
            </a:r>
          </a:p>
          <a:p>
            <a:pPr>
              <a:spcBef>
                <a:spcPts val="768"/>
              </a:spcBef>
            </a:pPr>
            <a:r>
              <a:rPr lang="en-US" b="1" dirty="0" smtClean="0"/>
              <a:t>Continue performance monitoring research</a:t>
            </a:r>
          </a:p>
          <a:p>
            <a:pPr>
              <a:spcBef>
                <a:spcPts val="768"/>
              </a:spcBef>
            </a:pPr>
            <a:r>
              <a:rPr lang="en-US" b="1" dirty="0" smtClean="0"/>
              <a:t>Raise industry acceptance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420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223</Words>
  <Application>Microsoft Office PowerPoint</Application>
  <PresentationFormat>On-screen Show (4:3)</PresentationFormat>
  <Paragraphs>65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Some Thoughts on Improving Pavement Research Implementation</vt:lpstr>
      <vt:lpstr>Topics</vt:lpstr>
      <vt:lpstr>The Problem</vt:lpstr>
      <vt:lpstr>The Research</vt:lpstr>
      <vt:lpstr>The People</vt:lpstr>
      <vt:lpstr>The “Industry”</vt:lpstr>
      <vt:lpstr>Some Solutions</vt:lpstr>
      <vt:lpstr>Association of Pavement Scientists and Engineers (APSE)</vt:lpstr>
      <vt:lpstr>Some Solutions</vt:lpstr>
      <vt:lpstr>10 Keys to Innovation Deployment (Engineering Marketing 101)</vt:lpstr>
      <vt:lpstr>10 Keys to Innovation Deployment (Engineering Marketing 101)</vt:lpstr>
      <vt:lpstr>PowerPoint Presentation</vt:lpstr>
    </vt:vector>
  </TitlesOfParts>
  <Company>University of Maryland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Thoughts on Improving Pavement Research Implementation</dc:title>
  <dc:creator>Charles Schwartz</dc:creator>
  <cp:lastModifiedBy>CCE OIS</cp:lastModifiedBy>
  <cp:revision>10</cp:revision>
  <dcterms:created xsi:type="dcterms:W3CDTF">2017-05-23T14:43:18Z</dcterms:created>
  <dcterms:modified xsi:type="dcterms:W3CDTF">2017-05-24T19:01:54Z</dcterms:modified>
</cp:coreProperties>
</file>