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930" r:id="rId2"/>
    <p:sldMasterId id="2147484944" r:id="rId3"/>
  </p:sldMasterIdLst>
  <p:notesMasterIdLst>
    <p:notesMasterId r:id="rId20"/>
  </p:notesMasterIdLst>
  <p:sldIdLst>
    <p:sldId id="710" r:id="rId4"/>
    <p:sldId id="1214" r:id="rId5"/>
    <p:sldId id="1320" r:id="rId6"/>
    <p:sldId id="1343" r:id="rId7"/>
    <p:sldId id="1287" r:id="rId8"/>
    <p:sldId id="1288" r:id="rId9"/>
    <p:sldId id="1344" r:id="rId10"/>
    <p:sldId id="1319" r:id="rId11"/>
    <p:sldId id="1345" r:id="rId12"/>
    <p:sldId id="1346" r:id="rId13"/>
    <p:sldId id="1350" r:id="rId14"/>
    <p:sldId id="1352" r:id="rId15"/>
    <p:sldId id="1347" r:id="rId16"/>
    <p:sldId id="1297" r:id="rId17"/>
    <p:sldId id="1298" r:id="rId18"/>
    <p:sldId id="129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A0D2"/>
    <a:srgbClr val="008000"/>
    <a:srgbClr val="9DA6AB"/>
    <a:srgbClr val="DB15B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6842" autoAdjust="0"/>
  </p:normalViewPr>
  <p:slideViewPr>
    <p:cSldViewPr>
      <p:cViewPr>
        <p:scale>
          <a:sx n="40" d="100"/>
          <a:sy n="40" d="100"/>
        </p:scale>
        <p:origin x="1502" y="1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9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B5984DE-A290-49F2-AF13-0817B7D79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84DE-A290-49F2-AF13-0817B7D79F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5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984DE-A290-49F2-AF13-0817B7D79F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8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15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63888" y="6453336"/>
            <a:ext cx="3024336" cy="2625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Roadscanners Oy 2014.  All Rights Reserved.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019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13513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888" y="6453336"/>
            <a:ext cx="3024336" cy="26252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Roadscanners Oy 2014. 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453336"/>
            <a:ext cx="457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2FBF4A8-F71D-477E-A980-564A281C3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6868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13513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888" y="6453336"/>
            <a:ext cx="3024336" cy="26252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Roadscanners Oy 2014. 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453336"/>
            <a:ext cx="457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B15D525-1CD8-4018-9C51-20E03C9FF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13513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888" y="6453336"/>
            <a:ext cx="3024336" cy="26252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Roadscanners Oy 2014. 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453336"/>
            <a:ext cx="457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D25990C-60A7-44A3-A55D-E79F30F88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367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07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2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592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518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06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13513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endParaRPr lang="fi-FI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888" y="6453336"/>
            <a:ext cx="3024336" cy="262528"/>
          </a:xfrm>
          <a:prstGeom prst="rect">
            <a:avLst/>
          </a:prstGeom>
          <a:ln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Copyright Roadscanners  2014. 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453336"/>
            <a:ext cx="457200" cy="304800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fld id="{475E1B35-4407-465D-9FB7-CEF7E875C1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010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237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862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144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946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573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toppiec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linnu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47688"/>
            <a:ext cx="134778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4763" y="430213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ea typeface="Osaka"/>
            </a:endParaRPr>
          </a:p>
        </p:txBody>
      </p:sp>
      <p:pic>
        <p:nvPicPr>
          <p:cNvPr id="5" name="Picture 15" descr="bottompiec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551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4763" y="601980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ea typeface="Osaka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594791-75FD-4D5C-8927-7B8710B243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10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1C43-E26E-4E3B-857F-824529AE1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40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07B5-D863-4A90-B2E0-AC82669E73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59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1B20-3C64-4BAE-8B4F-A3EAD2B099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1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13513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888" y="6453336"/>
            <a:ext cx="3024336" cy="26252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Roadscanners Oy 2014. 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453336"/>
            <a:ext cx="457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CBB947-3E7B-4885-ADB1-89F46D09D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9DF8E-41CD-496A-975A-497C10274D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97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B0446-61A4-489F-A0C4-E988B1D49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67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2748-55DD-4D44-9EBE-A03AEA29CD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22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E0A3-BB79-44E8-A0C3-EBA245C7AB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48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A4952-A706-4EA3-96E2-29D2A1E605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60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90214-ECE4-4B30-AFCB-E747398C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62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1EA94-1108-4D04-96E0-9B4D0915C0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1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1741C-2F41-49E2-8B9F-D5AC7DC8FB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5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914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914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13513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888" y="6453336"/>
            <a:ext cx="3024336" cy="26252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Roadscanners Oy 2014.  All Rights Reserved.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453336"/>
            <a:ext cx="457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890F2C-ADED-418C-B70C-59B34D386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13513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888" y="6453336"/>
            <a:ext cx="3024336" cy="26252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Roadscanners Oy 2014. 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453336"/>
            <a:ext cx="457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DE95FF0-FA7A-4B3C-87D5-62D8C51493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13513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888" y="6453336"/>
            <a:ext cx="3024336" cy="26252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Roadscanners Oy 2014. 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453336"/>
            <a:ext cx="457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88F3FCA-1821-4F49-93FA-E70904D13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13513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888" y="6453336"/>
            <a:ext cx="3024336" cy="26252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Roadscanners Oy 2014. 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453336"/>
            <a:ext cx="457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08CD72-A647-4A68-B020-41F6BAF37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13513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888" y="6453336"/>
            <a:ext cx="3024336" cy="26252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Roadscanners Oy 2014.  All Rights Reserved.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453336"/>
            <a:ext cx="457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60AAF09-CCCB-42D4-B757-C2EA7615A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513513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888" y="6453336"/>
            <a:ext cx="3024336" cy="26252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Roadscanners Oy 2014.  All Rights Reserved.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453336"/>
            <a:ext cx="457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B08AD25-0BF3-402B-9670-3591FF4B2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auto">
          <a:xfrm>
            <a:off x="107504" y="116632"/>
            <a:ext cx="8963472" cy="6192688"/>
          </a:xfrm>
          <a:prstGeom prst="rect">
            <a:avLst/>
          </a:prstGeom>
          <a:noFill/>
          <a:ln w="1270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ＭＳ Ｐゴシック" pitchFamily="1" charset="-128"/>
            </a:endParaRPr>
          </a:p>
        </p:txBody>
      </p:sp>
      <p:pic>
        <p:nvPicPr>
          <p:cNvPr id="11" name="Picture 10" descr="footer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6253144"/>
            <a:ext cx="9144000" cy="604856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32656"/>
            <a:ext cx="84969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484784"/>
            <a:ext cx="84969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8" r:id="rId1"/>
    <p:sldLayoutId id="2147484917" r:id="rId2"/>
    <p:sldLayoutId id="2147484918" r:id="rId3"/>
    <p:sldLayoutId id="2147484919" r:id="rId4"/>
    <p:sldLayoutId id="2147484920" r:id="rId5"/>
    <p:sldLayoutId id="2147484921" r:id="rId6"/>
    <p:sldLayoutId id="2147484922" r:id="rId7"/>
    <p:sldLayoutId id="2147484923" r:id="rId8"/>
    <p:sldLayoutId id="2147484924" r:id="rId9"/>
    <p:sldLayoutId id="2147484929" r:id="rId10"/>
    <p:sldLayoutId id="2147484925" r:id="rId11"/>
    <p:sldLayoutId id="2147484926" r:id="rId12"/>
    <p:sldLayoutId id="2147484927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cap="all">
          <a:solidFill>
            <a:srgbClr val="00A0D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Y:\Projektit\ROADEX 4\web layouts\uudet\pastedGraphic (2)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857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 userDrawn="1"/>
        </p:nvSpPr>
        <p:spPr>
          <a:xfrm>
            <a:off x="0" y="0"/>
            <a:ext cx="9144000" cy="215444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800" b="1" dirty="0">
                <a:solidFill>
                  <a:srgbClr val="FFFFFF"/>
                </a:solidFill>
                <a:latin typeface="Trebuchet MS"/>
                <a:ea typeface="ＭＳ Ｐゴシック"/>
              </a:rPr>
              <a:t>ROADEX Network Implementing Accessibility</a:t>
            </a: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0" y="6715148"/>
            <a:ext cx="9144000" cy="142876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92D050">
                <a:alpha val="40000"/>
              </a:srgbClr>
            </a:glow>
          </a:effectLst>
        </p:spPr>
        <p:txBody>
          <a:bodyPr/>
          <a:lstStyle/>
          <a:p>
            <a:pPr>
              <a:defRPr/>
            </a:pPr>
            <a:endParaRPr lang="sv-SE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94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932" r:id="rId2"/>
    <p:sldLayoutId id="2147484933" r:id="rId3"/>
    <p:sldLayoutId id="2147484934" r:id="rId4"/>
    <p:sldLayoutId id="2147484935" r:id="rId5"/>
    <p:sldLayoutId id="2147484936" r:id="rId6"/>
    <p:sldLayoutId id="2147484937" r:id="rId7"/>
    <p:sldLayoutId id="2147484938" r:id="rId8"/>
    <p:sldLayoutId id="2147484939" r:id="rId9"/>
    <p:sldLayoutId id="2147484940" r:id="rId10"/>
    <p:sldLayoutId id="2147484941" r:id="rId11"/>
    <p:sldLayoutId id="214748494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A3B315F-41CE-4A21-85D2-B30BB67F9C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2" descr="toppiec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3" descr="linnu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47688"/>
            <a:ext cx="134778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2" name="Line 14"/>
          <p:cNvSpPr>
            <a:spLocks noChangeShapeType="1"/>
          </p:cNvSpPr>
          <p:nvPr userDrawn="1"/>
        </p:nvSpPr>
        <p:spPr bwMode="auto">
          <a:xfrm>
            <a:off x="4763" y="430213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ea typeface="Osaka"/>
            </a:endParaRPr>
          </a:p>
        </p:txBody>
      </p:sp>
      <p:pic>
        <p:nvPicPr>
          <p:cNvPr id="1032" name="Picture 15" descr="bottompiec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551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4" name="Line 16"/>
          <p:cNvSpPr>
            <a:spLocks noChangeShapeType="1"/>
          </p:cNvSpPr>
          <p:nvPr userDrawn="1"/>
        </p:nvSpPr>
        <p:spPr bwMode="auto">
          <a:xfrm>
            <a:off x="4763" y="601980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23518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  <p:sldLayoutId id="21474849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emf"/><Relationship Id="rId4" Type="http://schemas.openxmlformats.org/officeDocument/2006/relationships/image" Target="../media/image34.png"/><Relationship Id="rId9" Type="http://schemas.openxmlformats.org/officeDocument/2006/relationships/image" Target="../media/image39.emf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fi/url?sa=i&amp;rct=j&amp;q=platoon+driving&amp;source=images&amp;cd=&amp;cad=rja&amp;uact=8&amp;ved=0CAcQjRxqFQoTCLKJ_Lzgg8kCFcLcLAod54INmg&amp;url=http://www.roadsafetygb.org.uk/news/3301.html&amp;psig=AFQjCNG0SHvZCwjG0ooZxIVVYi-FZa9hNw&amp;ust=14471726639372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/>
        </p:nvSpPr>
        <p:spPr>
          <a:xfrm>
            <a:off x="0" y="6453336"/>
            <a:ext cx="9144000" cy="2625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pitchFamily="1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+mn-cs"/>
              </a:rPr>
              <a:t>Copyright Roadscanners Oy 2014.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412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224219"/>
          </a:xfrm>
        </p:spPr>
        <p:txBody>
          <a:bodyPr/>
          <a:lstStyle/>
          <a:p>
            <a:pPr algn="ctr"/>
            <a:r>
              <a:rPr lang="fi-FI" sz="3000" dirty="0" err="1"/>
              <a:t>Survey</a:t>
            </a:r>
            <a:r>
              <a:rPr lang="fi-FI" sz="3000" dirty="0"/>
              <a:t> </a:t>
            </a:r>
            <a:r>
              <a:rPr lang="fi-FI" sz="3000" dirty="0" err="1"/>
              <a:t>methods</a:t>
            </a:r>
            <a:r>
              <a:rPr lang="fi-FI" sz="3000" dirty="0"/>
              <a:t> and </a:t>
            </a:r>
            <a:r>
              <a:rPr lang="fi-FI" sz="3000" dirty="0" err="1"/>
              <a:t>parameters</a:t>
            </a:r>
            <a:r>
              <a:rPr lang="fi-FI" sz="3000" dirty="0"/>
              <a:t>/</a:t>
            </a:r>
            <a:r>
              <a:rPr lang="fi-FI" sz="3000" dirty="0" err="1"/>
              <a:t>variables</a:t>
            </a:r>
            <a:r>
              <a:rPr lang="fi-FI" sz="3000" dirty="0"/>
              <a:t> </a:t>
            </a:r>
            <a:r>
              <a:rPr lang="fi-FI" sz="3000" dirty="0" err="1"/>
              <a:t>that</a:t>
            </a:r>
            <a:r>
              <a:rPr lang="fi-FI" sz="3000" dirty="0"/>
              <a:t> is </a:t>
            </a:r>
            <a:r>
              <a:rPr lang="fi-FI" sz="3000" dirty="0" err="1"/>
              <a:t>used</a:t>
            </a:r>
            <a:r>
              <a:rPr lang="fi-FI" sz="3000" dirty="0"/>
              <a:t>/</a:t>
            </a:r>
            <a:r>
              <a:rPr lang="fi-FI" sz="3000" dirty="0" err="1"/>
              <a:t>tested</a:t>
            </a:r>
            <a:r>
              <a:rPr lang="fi-FI" sz="3000" dirty="0"/>
              <a:t> for </a:t>
            </a:r>
            <a:r>
              <a:rPr lang="fi-FI" sz="3000" dirty="0" err="1"/>
              <a:t>road</a:t>
            </a:r>
            <a:r>
              <a:rPr lang="fi-FI" sz="3000" dirty="0"/>
              <a:t> </a:t>
            </a:r>
            <a:r>
              <a:rPr lang="fi-FI" sz="3000" dirty="0" err="1"/>
              <a:t>condition</a:t>
            </a:r>
            <a:r>
              <a:rPr lang="fi-FI" sz="3000" dirty="0"/>
              <a:t> </a:t>
            </a:r>
            <a:r>
              <a:rPr lang="fi-FI" sz="3000" dirty="0" err="1"/>
              <a:t>diagnostics</a:t>
            </a:r>
            <a:endParaRPr lang="fi-FI" sz="3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Roadscanners  2017.  All Rights Reserved.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07504" y="1268760"/>
            <a:ext cx="488948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/>
              <a:t>Laser </a:t>
            </a:r>
            <a:r>
              <a:rPr lang="fi-FI" sz="3200" b="1" dirty="0" err="1"/>
              <a:t>Scanner</a:t>
            </a:r>
            <a:r>
              <a:rPr lang="fi-FI" sz="3200" b="1" dirty="0"/>
              <a:t> (</a:t>
            </a:r>
            <a:r>
              <a:rPr lang="fi-FI" sz="3200" b="1" dirty="0" err="1"/>
              <a:t>Lidar</a:t>
            </a:r>
            <a:r>
              <a:rPr lang="fi-FI" sz="3200" b="1" dirty="0"/>
              <a:t>)</a:t>
            </a:r>
          </a:p>
          <a:p>
            <a:pPr marL="342900" indent="-342900">
              <a:buFontTx/>
              <a:buChar char="-"/>
            </a:pPr>
            <a:r>
              <a:rPr lang="fi-FI" dirty="0" err="1"/>
              <a:t>rut</a:t>
            </a:r>
            <a:r>
              <a:rPr lang="fi-FI" dirty="0"/>
              <a:t> </a:t>
            </a:r>
            <a:r>
              <a:rPr lang="fi-FI" dirty="0" err="1"/>
              <a:t>depth</a:t>
            </a:r>
            <a:r>
              <a:rPr lang="fi-FI" dirty="0"/>
              <a:t> / </a:t>
            </a:r>
            <a:r>
              <a:rPr lang="fi-FI" dirty="0" err="1"/>
              <a:t>rut</a:t>
            </a:r>
            <a:r>
              <a:rPr lang="fi-FI" dirty="0"/>
              <a:t> </a:t>
            </a:r>
            <a:r>
              <a:rPr lang="fi-FI" dirty="0" err="1"/>
              <a:t>depth</a:t>
            </a:r>
            <a:r>
              <a:rPr lang="fi-FI" dirty="0"/>
              <a:t> </a:t>
            </a:r>
            <a:r>
              <a:rPr lang="fi-FI" dirty="0" err="1"/>
              <a:t>increase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rutting</a:t>
            </a:r>
            <a:r>
              <a:rPr lang="fi-FI" dirty="0"/>
              <a:t> </a:t>
            </a:r>
            <a:r>
              <a:rPr lang="fi-FI" dirty="0" err="1"/>
              <a:t>mode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cracking</a:t>
            </a:r>
            <a:r>
              <a:rPr lang="fi-FI" dirty="0"/>
              <a:t> (</a:t>
            </a:r>
            <a:r>
              <a:rPr lang="fi-FI" dirty="0" err="1"/>
              <a:t>big</a:t>
            </a:r>
            <a:r>
              <a:rPr lang="fi-FI" dirty="0"/>
              <a:t> </a:t>
            </a:r>
            <a:r>
              <a:rPr lang="fi-FI" dirty="0" err="1"/>
              <a:t>cracks</a:t>
            </a:r>
            <a:r>
              <a:rPr lang="fi-FI" dirty="0"/>
              <a:t>)</a:t>
            </a:r>
          </a:p>
          <a:p>
            <a:pPr marL="342900" indent="-342900">
              <a:buFontTx/>
              <a:buChar char="-"/>
            </a:pPr>
            <a:r>
              <a:rPr lang="fi-FI" dirty="0" err="1"/>
              <a:t>patches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road</a:t>
            </a:r>
            <a:r>
              <a:rPr lang="fi-FI" dirty="0"/>
              <a:t> </a:t>
            </a:r>
            <a:r>
              <a:rPr lang="fi-FI" dirty="0" err="1"/>
              <a:t>width</a:t>
            </a:r>
            <a:r>
              <a:rPr lang="fi-FI" dirty="0"/>
              <a:t> / </a:t>
            </a:r>
            <a:r>
              <a:rPr lang="fi-FI" dirty="0" err="1"/>
              <a:t>road</a:t>
            </a:r>
            <a:r>
              <a:rPr lang="fi-FI" dirty="0"/>
              <a:t> </a:t>
            </a:r>
            <a:r>
              <a:rPr lang="fi-FI" dirty="0" err="1"/>
              <a:t>widening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road</a:t>
            </a:r>
            <a:r>
              <a:rPr lang="fi-FI" dirty="0"/>
              <a:t> </a:t>
            </a:r>
            <a:r>
              <a:rPr lang="fi-FI" dirty="0" err="1"/>
              <a:t>paintings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verges</a:t>
            </a:r>
            <a:r>
              <a:rPr lang="fi-FI" dirty="0"/>
              <a:t> &amp; </a:t>
            </a:r>
            <a:r>
              <a:rPr lang="fi-FI" dirty="0" err="1"/>
              <a:t>edge</a:t>
            </a:r>
            <a:r>
              <a:rPr lang="fi-FI" dirty="0"/>
              <a:t> </a:t>
            </a:r>
            <a:r>
              <a:rPr lang="fi-FI" dirty="0" err="1"/>
              <a:t>drops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ditch</a:t>
            </a:r>
            <a:r>
              <a:rPr lang="fi-FI" dirty="0"/>
              <a:t> </a:t>
            </a:r>
            <a:r>
              <a:rPr lang="fi-FI" dirty="0" err="1"/>
              <a:t>depths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clearance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winter</a:t>
            </a:r>
            <a:r>
              <a:rPr lang="fi-FI" dirty="0"/>
              <a:t> </a:t>
            </a:r>
            <a:r>
              <a:rPr lang="fi-FI" dirty="0" err="1"/>
              <a:t>maintenance</a:t>
            </a:r>
            <a:r>
              <a:rPr lang="fi-FI" dirty="0"/>
              <a:t> </a:t>
            </a:r>
            <a:r>
              <a:rPr lang="fi-FI" dirty="0" err="1"/>
              <a:t>monitoring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tunnel</a:t>
            </a:r>
            <a:r>
              <a:rPr lang="fi-FI" dirty="0"/>
              <a:t> </a:t>
            </a:r>
            <a:r>
              <a:rPr lang="fi-FI" dirty="0" err="1"/>
              <a:t>walls</a:t>
            </a:r>
            <a:r>
              <a:rPr lang="fi-FI" dirty="0"/>
              <a:t> </a:t>
            </a:r>
          </a:p>
          <a:p>
            <a:pPr marL="342900" indent="-342900">
              <a:buFontTx/>
              <a:buChar char="-"/>
            </a:pPr>
            <a:r>
              <a:rPr lang="fi-FI" dirty="0"/>
              <a:t>design </a:t>
            </a:r>
            <a:r>
              <a:rPr lang="fi-FI" dirty="0" err="1"/>
              <a:t>parameters</a:t>
            </a:r>
            <a:r>
              <a:rPr lang="fi-FI" dirty="0"/>
              <a:t> for CAD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781" y="1412859"/>
            <a:ext cx="4231219" cy="26184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904" y="4031282"/>
            <a:ext cx="4328393" cy="16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6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224219"/>
          </a:xfrm>
        </p:spPr>
        <p:txBody>
          <a:bodyPr/>
          <a:lstStyle/>
          <a:p>
            <a:pPr algn="ctr"/>
            <a:r>
              <a:rPr lang="fi-FI" sz="3000" dirty="0" err="1"/>
              <a:t>Survey</a:t>
            </a:r>
            <a:r>
              <a:rPr lang="fi-FI" sz="3000" dirty="0"/>
              <a:t> </a:t>
            </a:r>
            <a:r>
              <a:rPr lang="fi-FI" sz="3000" dirty="0" err="1"/>
              <a:t>methods</a:t>
            </a:r>
            <a:r>
              <a:rPr lang="fi-FI" sz="3000" dirty="0"/>
              <a:t> and </a:t>
            </a:r>
            <a:r>
              <a:rPr lang="fi-FI" sz="3000" dirty="0" err="1"/>
              <a:t>parameters</a:t>
            </a:r>
            <a:r>
              <a:rPr lang="fi-FI" sz="3000" dirty="0"/>
              <a:t>/</a:t>
            </a:r>
            <a:r>
              <a:rPr lang="fi-FI" sz="3000" dirty="0" err="1"/>
              <a:t>variables</a:t>
            </a:r>
            <a:r>
              <a:rPr lang="fi-FI" sz="3000" dirty="0"/>
              <a:t> </a:t>
            </a:r>
            <a:r>
              <a:rPr lang="fi-FI" sz="3000" dirty="0" err="1"/>
              <a:t>that</a:t>
            </a:r>
            <a:r>
              <a:rPr lang="fi-FI" sz="3000" dirty="0"/>
              <a:t> is </a:t>
            </a:r>
            <a:r>
              <a:rPr lang="fi-FI" sz="3000" dirty="0" err="1"/>
              <a:t>used</a:t>
            </a:r>
            <a:r>
              <a:rPr lang="fi-FI" sz="3000" dirty="0"/>
              <a:t>/</a:t>
            </a:r>
            <a:r>
              <a:rPr lang="fi-FI" sz="3000" dirty="0" err="1"/>
              <a:t>tested</a:t>
            </a:r>
            <a:r>
              <a:rPr lang="fi-FI" sz="3000" dirty="0"/>
              <a:t> for </a:t>
            </a:r>
            <a:r>
              <a:rPr lang="fi-FI" sz="3000" dirty="0" err="1"/>
              <a:t>road</a:t>
            </a:r>
            <a:r>
              <a:rPr lang="fi-FI" sz="3000" dirty="0"/>
              <a:t> </a:t>
            </a:r>
            <a:r>
              <a:rPr lang="fi-FI" sz="3000" dirty="0" err="1"/>
              <a:t>condition</a:t>
            </a:r>
            <a:r>
              <a:rPr lang="fi-FI" sz="3000" dirty="0"/>
              <a:t> </a:t>
            </a:r>
            <a:r>
              <a:rPr lang="fi-FI" sz="3000" dirty="0" err="1"/>
              <a:t>diagnostics</a:t>
            </a:r>
            <a:endParaRPr lang="fi-FI" sz="3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Roadscanners  2017.  All Rights Reserved.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07504" y="1268760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TSD </a:t>
            </a:r>
          </a:p>
          <a:p>
            <a:pPr marL="342900" indent="-342900">
              <a:buFontTx/>
              <a:buChar char="-"/>
            </a:pPr>
            <a:r>
              <a:rPr lang="fi-FI" dirty="0" err="1"/>
              <a:t>continuous</a:t>
            </a:r>
            <a:r>
              <a:rPr lang="fi-FI" dirty="0"/>
              <a:t> </a:t>
            </a:r>
            <a:r>
              <a:rPr lang="fi-FI" dirty="0" err="1"/>
              <a:t>deflections</a:t>
            </a:r>
            <a:r>
              <a:rPr lang="fi-FI" dirty="0"/>
              <a:t> (10 m) </a:t>
            </a:r>
            <a:r>
              <a:rPr lang="fi-FI" dirty="0" err="1"/>
              <a:t>intervals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Bearing</a:t>
            </a:r>
            <a:r>
              <a:rPr lang="fi-FI" dirty="0"/>
              <a:t> </a:t>
            </a:r>
            <a:r>
              <a:rPr lang="fi-FI" dirty="0" err="1"/>
              <a:t>capacity</a:t>
            </a:r>
            <a:r>
              <a:rPr lang="fi-FI" dirty="0"/>
              <a:t> </a:t>
            </a:r>
            <a:r>
              <a:rPr lang="fi-FI" dirty="0" err="1"/>
              <a:t>indexes</a:t>
            </a:r>
            <a:r>
              <a:rPr lang="fi-FI" dirty="0"/>
              <a:t> (SCI, BCI, </a:t>
            </a:r>
            <a:r>
              <a:rPr lang="fi-FI" dirty="0" err="1"/>
              <a:t>Strain</a:t>
            </a:r>
            <a:r>
              <a:rPr lang="fi-FI" dirty="0"/>
              <a:t>)</a:t>
            </a:r>
          </a:p>
          <a:p>
            <a:pPr marL="342900" indent="-342900">
              <a:buFontTx/>
              <a:buChar char="-"/>
            </a:pPr>
            <a:r>
              <a:rPr lang="fi-FI" dirty="0" err="1"/>
              <a:t>Structure</a:t>
            </a:r>
            <a:r>
              <a:rPr lang="fi-FI" dirty="0"/>
              <a:t> and </a:t>
            </a:r>
            <a:r>
              <a:rPr lang="fi-FI" dirty="0" err="1"/>
              <a:t>subgrade</a:t>
            </a:r>
            <a:r>
              <a:rPr lang="fi-FI" dirty="0"/>
              <a:t> </a:t>
            </a:r>
            <a:r>
              <a:rPr lang="fi-FI" dirty="0" err="1"/>
              <a:t>moduli</a:t>
            </a:r>
            <a:r>
              <a:rPr lang="fi-FI" dirty="0"/>
              <a:t> </a:t>
            </a:r>
          </a:p>
          <a:p>
            <a:r>
              <a:rPr lang="fi-FI" dirty="0"/>
              <a:t>    </a:t>
            </a:r>
            <a:r>
              <a:rPr lang="fi-FI" dirty="0" err="1"/>
              <a:t>values</a:t>
            </a:r>
            <a:endParaRPr lang="fi-FI" dirty="0"/>
          </a:p>
        </p:txBody>
      </p:sp>
      <p:pic>
        <p:nvPicPr>
          <p:cNvPr id="7" name="Obraz 0" descr="IMG_78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3528392" cy="190205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/>
          <a:srcRect l="21651" t="49967" r="9051" b="10801"/>
          <a:stretch/>
        </p:blipFill>
        <p:spPr>
          <a:xfrm>
            <a:off x="2130939" y="4077072"/>
            <a:ext cx="7013061" cy="2233270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3281975" y="6001543"/>
            <a:ext cx="179408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400" dirty="0" err="1"/>
              <a:t>Deflection</a:t>
            </a:r>
            <a:r>
              <a:rPr lang="fi-FI" sz="1400" dirty="0"/>
              <a:t> </a:t>
            </a:r>
            <a:r>
              <a:rPr lang="fi-FI" sz="1400" dirty="0" err="1"/>
              <a:t>speed</a:t>
            </a:r>
            <a:r>
              <a:rPr lang="fi-FI" sz="1400" dirty="0"/>
              <a:t> D0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234303" y="6021288"/>
            <a:ext cx="19832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400" dirty="0" err="1"/>
              <a:t>Deflection</a:t>
            </a:r>
            <a:r>
              <a:rPr lang="fi-FI" sz="1400" dirty="0"/>
              <a:t> </a:t>
            </a:r>
            <a:r>
              <a:rPr lang="fi-FI" sz="1400" dirty="0" err="1"/>
              <a:t>speed</a:t>
            </a:r>
            <a:r>
              <a:rPr lang="fi-FI" sz="1400" dirty="0"/>
              <a:t> D900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434375" y="4293096"/>
            <a:ext cx="4283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400" dirty="0"/>
              <a:t>SCI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6447934" y="4345359"/>
            <a:ext cx="4427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400" dirty="0"/>
              <a:t>BCI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5233171" y="4016097"/>
            <a:ext cx="1211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Ville Mäki 2017</a:t>
            </a:r>
          </a:p>
        </p:txBody>
      </p:sp>
    </p:spTree>
    <p:extLst>
      <p:ext uri="{BB962C8B-B14F-4D97-AF65-F5344CB8AC3E}">
        <p14:creationId xmlns:p14="http://schemas.microsoft.com/office/powerpoint/2010/main" val="365804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23528" y="188640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cap="all">
                <a:solidFill>
                  <a:srgbClr val="00A0D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Trebuchet MS" pitchFamily="3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Trebuchet MS" pitchFamily="3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Trebuchet MS" pitchFamily="3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Trebuchet MS" pitchFamily="34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Trebuchet MS" pitchFamily="34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Trebuchet MS" pitchFamily="34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Trebuchet MS" pitchFamily="34" charset="0"/>
                <a:ea typeface="ＭＳ Ｐゴシック" pitchFamily="1" charset="-128"/>
              </a:defRPr>
            </a:lvl9pPr>
          </a:lstStyle>
          <a:p>
            <a:pPr algn="ctr"/>
            <a:r>
              <a:rPr lang="fi-FI" altLang="fi-FI" sz="4000" kern="0" dirty="0" err="1"/>
              <a:t>Tsd</a:t>
            </a:r>
            <a:r>
              <a:rPr lang="fi-FI" altLang="fi-FI" sz="4000" kern="0" dirty="0"/>
              <a:t>, laser </a:t>
            </a:r>
            <a:r>
              <a:rPr lang="fi-FI" altLang="fi-FI" sz="4000" kern="0" dirty="0" err="1"/>
              <a:t>scanner</a:t>
            </a:r>
            <a:r>
              <a:rPr lang="fi-FI" altLang="fi-FI" sz="4000" kern="0" dirty="0"/>
              <a:t> and GPR </a:t>
            </a:r>
            <a:r>
              <a:rPr lang="fi-FI" altLang="fi-FI" sz="4000" kern="0" dirty="0" err="1"/>
              <a:t>based</a:t>
            </a:r>
            <a:r>
              <a:rPr lang="fi-FI" altLang="fi-FI" sz="4000" kern="0" dirty="0"/>
              <a:t> </a:t>
            </a:r>
            <a:r>
              <a:rPr lang="fi-FI" altLang="fi-FI" sz="4000" kern="0" dirty="0" err="1"/>
              <a:t>rutting</a:t>
            </a:r>
            <a:r>
              <a:rPr lang="fi-FI" altLang="fi-FI" sz="4000" kern="0" dirty="0"/>
              <a:t> </a:t>
            </a:r>
            <a:r>
              <a:rPr lang="fi-FI" altLang="fi-FI" sz="4000" kern="0" dirty="0" err="1"/>
              <a:t>diagnostics</a:t>
            </a:r>
            <a:endParaRPr lang="fi-FI" altLang="fi-FI" sz="4000" kern="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498"/>
            <a:ext cx="9144000" cy="4752722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 bwMode="auto">
          <a:xfrm rot="10800000">
            <a:off x="2915817" y="2894747"/>
            <a:ext cx="936104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ＭＳ Ｐゴシック" pitchFamily="1" charset="-128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851921" y="2822739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err="1"/>
              <a:t>Loaded</a:t>
            </a:r>
            <a:r>
              <a:rPr lang="fi-FI" sz="1800" dirty="0"/>
              <a:t> </a:t>
            </a:r>
            <a:r>
              <a:rPr lang="fi-FI" sz="1800" dirty="0" err="1"/>
              <a:t>trucks</a:t>
            </a:r>
            <a:endParaRPr lang="fi-FI" sz="1800" dirty="0"/>
          </a:p>
        </p:txBody>
      </p:sp>
      <p:sp>
        <p:nvSpPr>
          <p:cNvPr id="7" name="Nuoli oikealle 6"/>
          <p:cNvSpPr/>
          <p:nvPr/>
        </p:nvSpPr>
        <p:spPr bwMode="auto">
          <a:xfrm>
            <a:off x="7740352" y="3542819"/>
            <a:ext cx="936104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ＭＳ Ｐゴシック" pitchFamily="1" charset="-128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6133949" y="3470811"/>
            <a:ext cx="153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800" dirty="0" err="1"/>
              <a:t>Empty</a:t>
            </a:r>
            <a:r>
              <a:rPr lang="fi-FI" sz="1800" dirty="0"/>
              <a:t> </a:t>
            </a:r>
            <a:r>
              <a:rPr lang="fi-FI" sz="1800" dirty="0" err="1"/>
              <a:t>trucks</a:t>
            </a:r>
            <a:endParaRPr lang="fi-FI" sz="1800" dirty="0"/>
          </a:p>
        </p:txBody>
      </p:sp>
      <p:sp>
        <p:nvSpPr>
          <p:cNvPr id="9" name="Tekstiruutu 8"/>
          <p:cNvSpPr txBox="1"/>
          <p:nvPr/>
        </p:nvSpPr>
        <p:spPr>
          <a:xfrm>
            <a:off x="2699792" y="1742619"/>
            <a:ext cx="221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err="1"/>
              <a:t>Pavement</a:t>
            </a:r>
            <a:r>
              <a:rPr lang="fi-FI" sz="1800" dirty="0"/>
              <a:t> </a:t>
            </a:r>
            <a:r>
              <a:rPr lang="fi-FI" sz="1800" dirty="0" err="1"/>
              <a:t>structure</a:t>
            </a:r>
            <a:endParaRPr lang="fi-FI" sz="18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2339752" y="1598603"/>
            <a:ext cx="7553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/>
              <a:t>Pavement</a:t>
            </a:r>
            <a:endParaRPr lang="fi-FI" sz="10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4004321" y="4325615"/>
            <a:ext cx="194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err="1"/>
              <a:t>Pavement</a:t>
            </a:r>
            <a:r>
              <a:rPr lang="fi-FI" sz="1800" dirty="0"/>
              <a:t> </a:t>
            </a:r>
            <a:r>
              <a:rPr lang="fi-FI" sz="1800" dirty="0" err="1"/>
              <a:t>Strain</a:t>
            </a:r>
            <a:r>
              <a:rPr lang="fi-FI" sz="1800" dirty="0"/>
              <a:t> 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699792" y="497368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>
                <a:solidFill>
                  <a:srgbClr val="0070C0"/>
                </a:solidFill>
              </a:rPr>
              <a:t>10*BCI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3672649" y="6063099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/>
              <a:t>Roughness</a:t>
            </a:r>
            <a:endParaRPr lang="fi-FI" sz="10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4261177" y="3081154"/>
            <a:ext cx="2327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Rut</a:t>
            </a:r>
            <a:r>
              <a:rPr lang="fi-FI" dirty="0"/>
              <a:t> Depth </a:t>
            </a:r>
            <a:r>
              <a:rPr lang="fi-FI" dirty="0" err="1"/>
              <a:t>Maps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53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224219"/>
          </a:xfrm>
        </p:spPr>
        <p:txBody>
          <a:bodyPr/>
          <a:lstStyle/>
          <a:p>
            <a:pPr algn="ctr"/>
            <a:r>
              <a:rPr lang="fi-FI" sz="3000" dirty="0" err="1"/>
              <a:t>Survey</a:t>
            </a:r>
            <a:r>
              <a:rPr lang="fi-FI" sz="3000" dirty="0"/>
              <a:t> </a:t>
            </a:r>
            <a:r>
              <a:rPr lang="fi-FI" sz="3000" dirty="0" err="1"/>
              <a:t>methods</a:t>
            </a:r>
            <a:r>
              <a:rPr lang="fi-FI" sz="3000" dirty="0"/>
              <a:t> and </a:t>
            </a:r>
            <a:r>
              <a:rPr lang="fi-FI" sz="3000" dirty="0" err="1"/>
              <a:t>parameters</a:t>
            </a:r>
            <a:r>
              <a:rPr lang="fi-FI" sz="3000" dirty="0"/>
              <a:t>/</a:t>
            </a:r>
            <a:r>
              <a:rPr lang="fi-FI" sz="3000" dirty="0" err="1"/>
              <a:t>variables</a:t>
            </a:r>
            <a:r>
              <a:rPr lang="fi-FI" sz="3000" dirty="0"/>
              <a:t> </a:t>
            </a:r>
            <a:r>
              <a:rPr lang="fi-FI" sz="3000" dirty="0" err="1"/>
              <a:t>that</a:t>
            </a:r>
            <a:r>
              <a:rPr lang="fi-FI" sz="3000" dirty="0"/>
              <a:t> is </a:t>
            </a:r>
            <a:r>
              <a:rPr lang="fi-FI" sz="3000" dirty="0" err="1"/>
              <a:t>used</a:t>
            </a:r>
            <a:r>
              <a:rPr lang="fi-FI" sz="3000" dirty="0"/>
              <a:t>/</a:t>
            </a:r>
            <a:r>
              <a:rPr lang="fi-FI" sz="3000" dirty="0" err="1"/>
              <a:t>tested</a:t>
            </a:r>
            <a:r>
              <a:rPr lang="fi-FI" sz="3000" dirty="0"/>
              <a:t> for </a:t>
            </a:r>
            <a:r>
              <a:rPr lang="fi-FI" sz="3000" dirty="0" err="1"/>
              <a:t>road</a:t>
            </a:r>
            <a:r>
              <a:rPr lang="fi-FI" sz="3000" dirty="0"/>
              <a:t> </a:t>
            </a:r>
            <a:r>
              <a:rPr lang="fi-FI" sz="3000" dirty="0" err="1"/>
              <a:t>condition</a:t>
            </a:r>
            <a:r>
              <a:rPr lang="fi-FI" sz="3000" dirty="0"/>
              <a:t> </a:t>
            </a:r>
            <a:r>
              <a:rPr lang="fi-FI" sz="3000" dirty="0" err="1"/>
              <a:t>diagnostics</a:t>
            </a:r>
            <a:endParaRPr lang="fi-FI" sz="3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Roadscanners  2017.  All Rights Reserved.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07505" y="1412776"/>
            <a:ext cx="367240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err="1"/>
              <a:t>Thermal</a:t>
            </a:r>
            <a:r>
              <a:rPr lang="fi-FI" sz="3200" b="1" dirty="0"/>
              <a:t> </a:t>
            </a:r>
            <a:r>
              <a:rPr lang="fi-FI" sz="3200" b="1" dirty="0" err="1"/>
              <a:t>cameras</a:t>
            </a:r>
            <a:endParaRPr lang="fi-FI" sz="3200" b="1" dirty="0"/>
          </a:p>
          <a:p>
            <a:pPr marL="342900" indent="-342900">
              <a:buFontTx/>
              <a:buChar char="-"/>
            </a:pPr>
            <a:r>
              <a:rPr lang="fi-FI" dirty="0" err="1"/>
              <a:t>subsurface</a:t>
            </a:r>
            <a:r>
              <a:rPr lang="fi-FI" dirty="0"/>
              <a:t> </a:t>
            </a:r>
            <a:r>
              <a:rPr lang="fi-FI" dirty="0" err="1"/>
              <a:t>asphalt</a:t>
            </a:r>
            <a:r>
              <a:rPr lang="fi-FI" dirty="0"/>
              <a:t> </a:t>
            </a:r>
            <a:r>
              <a:rPr lang="fi-FI" dirty="0" err="1"/>
              <a:t>cracking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microcracking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/>
              <a:t>crack </a:t>
            </a:r>
            <a:r>
              <a:rPr lang="fi-FI" dirty="0" err="1"/>
              <a:t>healing</a:t>
            </a:r>
            <a:r>
              <a:rPr lang="fi-FI" dirty="0"/>
              <a:t> </a:t>
            </a:r>
            <a:r>
              <a:rPr lang="fi-FI" dirty="0" err="1"/>
              <a:t>monitoring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seggregation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monitoring</a:t>
            </a:r>
            <a:r>
              <a:rPr lang="fi-FI" dirty="0"/>
              <a:t> </a:t>
            </a:r>
            <a:r>
              <a:rPr lang="fi-FI" dirty="0" err="1"/>
              <a:t>pumping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/>
              <a:t>bridge </a:t>
            </a:r>
            <a:r>
              <a:rPr lang="fi-FI" dirty="0" err="1"/>
              <a:t>decks</a:t>
            </a:r>
            <a:endParaRPr lang="fi-FI" dirty="0"/>
          </a:p>
          <a:p>
            <a:pPr marL="342900" indent="-342900">
              <a:buFontTx/>
              <a:buChar char="-"/>
            </a:pPr>
            <a:r>
              <a:rPr lang="fi-FI" dirty="0" err="1"/>
              <a:t>moisture</a:t>
            </a:r>
            <a:r>
              <a:rPr lang="fi-FI" dirty="0"/>
              <a:t> in </a:t>
            </a:r>
            <a:r>
              <a:rPr lang="fi-FI" dirty="0" err="1"/>
              <a:t>concrete</a:t>
            </a:r>
            <a:r>
              <a:rPr lang="fi-FI" dirty="0"/>
              <a:t> (</a:t>
            </a:r>
            <a:r>
              <a:rPr lang="fi-FI" dirty="0" err="1"/>
              <a:t>tunnel</a:t>
            </a:r>
            <a:r>
              <a:rPr lang="fi-FI" dirty="0"/>
              <a:t> </a:t>
            </a:r>
            <a:r>
              <a:rPr lang="fi-FI" dirty="0" err="1"/>
              <a:t>walls</a:t>
            </a:r>
            <a:r>
              <a:rPr lang="fi-FI" dirty="0"/>
              <a:t>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1607607"/>
            <a:ext cx="539077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3"/>
          <a:srcRect l="1176" t="9459" r="4326" b="14740"/>
          <a:stretch/>
        </p:blipFill>
        <p:spPr>
          <a:xfrm>
            <a:off x="3483306" y="3933056"/>
            <a:ext cx="548118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2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82" y="332656"/>
            <a:ext cx="9131018" cy="1152128"/>
          </a:xfrm>
        </p:spPr>
        <p:txBody>
          <a:bodyPr/>
          <a:lstStyle/>
          <a:p>
            <a:r>
              <a:rPr lang="fi-FI" sz="3000" dirty="0" err="1"/>
              <a:t>Future</a:t>
            </a:r>
            <a:r>
              <a:rPr lang="fi-FI" sz="3000" dirty="0"/>
              <a:t>: </a:t>
            </a:r>
            <a:r>
              <a:rPr lang="fi-FI" sz="3000" dirty="0" err="1"/>
              <a:t>vehicles</a:t>
            </a:r>
            <a:r>
              <a:rPr lang="fi-FI" sz="3000" dirty="0"/>
              <a:t> </a:t>
            </a:r>
            <a:r>
              <a:rPr lang="fi-FI" sz="3000" dirty="0" err="1"/>
              <a:t>monitoring</a:t>
            </a:r>
            <a:r>
              <a:rPr lang="fi-FI" sz="3000" dirty="0"/>
              <a:t> </a:t>
            </a:r>
            <a:r>
              <a:rPr lang="fi-FI" sz="3000" dirty="0" err="1"/>
              <a:t>road</a:t>
            </a:r>
            <a:r>
              <a:rPr lang="fi-FI" sz="3000" dirty="0"/>
              <a:t> </a:t>
            </a:r>
            <a:r>
              <a:rPr lang="fi-FI" sz="3000" dirty="0" err="1"/>
              <a:t>condition</a:t>
            </a:r>
            <a:endParaRPr lang="fi-FI" sz="3000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7595"/>
            <a:ext cx="8280920" cy="500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35496" y="5959625"/>
            <a:ext cx="6030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Source: Land Rover Pothole Alert Technology</a:t>
            </a:r>
            <a:endParaRPr lang="fi-FI" sz="1600" dirty="0"/>
          </a:p>
        </p:txBody>
      </p:sp>
      <p:sp>
        <p:nvSpPr>
          <p:cNvPr id="6" name="Suorakulmio 5"/>
          <p:cNvSpPr/>
          <p:nvPr/>
        </p:nvSpPr>
        <p:spPr>
          <a:xfrm>
            <a:off x="4716016" y="6021288"/>
            <a:ext cx="3635896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https://www.youtube.com/watch?v=NPiynbknYVE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9" y="908720"/>
            <a:ext cx="5350585" cy="53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531" y="5038964"/>
            <a:ext cx="1092994" cy="4357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159" y="5100995"/>
            <a:ext cx="873819" cy="381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420" y="5059573"/>
            <a:ext cx="1073118" cy="405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7" y="5059573"/>
            <a:ext cx="414111" cy="414111"/>
          </a:xfrm>
          <a:prstGeom prst="rect">
            <a:avLst/>
          </a:prstGeom>
        </p:spPr>
      </p:pic>
      <p:pic>
        <p:nvPicPr>
          <p:cNvPr id="12" name="Picture 4" descr="http://uxrepo.com/static/icon-sets/ocha/png32/128/000000/truck-128-0000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113" y="4929748"/>
            <a:ext cx="712666" cy="7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uxrepo.com/static/icon-sets/ocha/png32/128/000000/car-128-0000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679" y="4929747"/>
            <a:ext cx="712666" cy="71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c 14"/>
          <p:cNvSpPr/>
          <p:nvPr/>
        </p:nvSpPr>
        <p:spPr>
          <a:xfrm rot="16200000">
            <a:off x="1239136" y="2867442"/>
            <a:ext cx="2632448" cy="4104037"/>
          </a:xfrm>
          <a:prstGeom prst="arc">
            <a:avLst>
              <a:gd name="adj1" fmla="val 16200000"/>
              <a:gd name="adj2" fmla="val 21272287"/>
            </a:avLst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19465" y="5473684"/>
            <a:ext cx="867688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6200000">
            <a:off x="1402627" y="3683332"/>
            <a:ext cx="2251710" cy="2481399"/>
          </a:xfrm>
          <a:prstGeom prst="arc">
            <a:avLst>
              <a:gd name="adj1" fmla="val 16200000"/>
              <a:gd name="adj2" fmla="val 21272287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16200000">
            <a:off x="2137959" y="4131279"/>
            <a:ext cx="1752600" cy="1509850"/>
          </a:xfrm>
          <a:prstGeom prst="arc">
            <a:avLst>
              <a:gd name="adj1" fmla="val 16200000"/>
              <a:gd name="adj2" fmla="val 19092737"/>
            </a:avLst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16200000">
            <a:off x="3030204" y="4216290"/>
            <a:ext cx="1752600" cy="1509850"/>
          </a:xfrm>
          <a:prstGeom prst="arc">
            <a:avLst>
              <a:gd name="adj1" fmla="val 16200000"/>
              <a:gd name="adj2" fmla="val 17258176"/>
            </a:avLst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650" y="3820557"/>
            <a:ext cx="794002" cy="7636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649" y="2270252"/>
            <a:ext cx="694352" cy="7069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712" y="1553457"/>
            <a:ext cx="844058" cy="6561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809" y="4865667"/>
            <a:ext cx="849962" cy="849962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 rot="2604933">
            <a:off x="4207643" y="1919930"/>
            <a:ext cx="3841676" cy="4890091"/>
          </a:xfrm>
          <a:prstGeom prst="arc">
            <a:avLst>
              <a:gd name="adj1" fmla="val 15015257"/>
              <a:gd name="adj2" fmla="val 19476319"/>
            </a:avLst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 rot="1330184">
            <a:off x="5705072" y="3115170"/>
            <a:ext cx="2330849" cy="2590706"/>
          </a:xfrm>
          <a:prstGeom prst="arc">
            <a:avLst>
              <a:gd name="adj1" fmla="val 15573593"/>
              <a:gd name="adj2" fmla="val 20877673"/>
            </a:avLst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008" y="3042090"/>
            <a:ext cx="518811" cy="74615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544277" y="1451695"/>
            <a:ext cx="3575232" cy="2923202"/>
            <a:chOff x="3382047" y="1099699"/>
            <a:chExt cx="4766976" cy="389760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047" y="1581488"/>
              <a:ext cx="4766976" cy="341581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407147" y="1099699"/>
              <a:ext cx="460473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35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576" y="4863489"/>
            <a:ext cx="876211" cy="574542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cap="none" dirty="0"/>
              <a:t>Road Asset Management with ITS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6272659" y="4331877"/>
            <a:ext cx="100637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800" dirty="0" err="1"/>
              <a:t>Maintenance</a:t>
            </a:r>
            <a:r>
              <a:rPr lang="fi-FI" sz="800" dirty="0"/>
              <a:t> operating </a:t>
            </a:r>
            <a:r>
              <a:rPr lang="fi-FI" sz="800" dirty="0" err="1"/>
              <a:t>system</a:t>
            </a:r>
            <a:endParaRPr lang="fi-FI" sz="800" dirty="0"/>
          </a:p>
        </p:txBody>
      </p:sp>
      <p:sp>
        <p:nvSpPr>
          <p:cNvPr id="37" name="Tekstiruutu 36"/>
          <p:cNvSpPr txBox="1"/>
          <p:nvPr/>
        </p:nvSpPr>
        <p:spPr>
          <a:xfrm>
            <a:off x="6228184" y="3588470"/>
            <a:ext cx="100637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800" dirty="0"/>
              <a:t>Open </a:t>
            </a:r>
            <a:r>
              <a:rPr lang="fi-FI" sz="800" dirty="0" err="1"/>
              <a:t>source</a:t>
            </a:r>
            <a:r>
              <a:rPr lang="fi-FI" sz="800" dirty="0"/>
              <a:t> data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6228184" y="2780928"/>
            <a:ext cx="100637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800" dirty="0" err="1"/>
              <a:t>Traffic</a:t>
            </a:r>
            <a:r>
              <a:rPr lang="fi-FI" sz="800" dirty="0"/>
              <a:t> </a:t>
            </a:r>
            <a:r>
              <a:rPr lang="fi-FI" sz="800" dirty="0" err="1"/>
              <a:t>centres</a:t>
            </a:r>
            <a:endParaRPr lang="fi-FI" sz="800" dirty="0"/>
          </a:p>
        </p:txBody>
      </p:sp>
      <p:sp>
        <p:nvSpPr>
          <p:cNvPr id="39" name="Tekstiruutu 38"/>
          <p:cNvSpPr txBox="1"/>
          <p:nvPr/>
        </p:nvSpPr>
        <p:spPr>
          <a:xfrm>
            <a:off x="6157911" y="2060848"/>
            <a:ext cx="121809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800" dirty="0"/>
              <a:t>ITS </a:t>
            </a:r>
            <a:r>
              <a:rPr lang="fi-FI" sz="800" dirty="0" err="1"/>
              <a:t>service</a:t>
            </a:r>
            <a:r>
              <a:rPr lang="fi-FI" sz="800" dirty="0"/>
              <a:t> </a:t>
            </a:r>
            <a:r>
              <a:rPr lang="fi-FI" sz="800" dirty="0" err="1"/>
              <a:t>provider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06142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48164"/>
            <a:ext cx="810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rgbClr val="00B0F0"/>
                </a:solidFill>
              </a:rPr>
              <a:t>BENEFITS OF THE NEW POLICIES / TECHNOLOGIES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35496" y="1549806"/>
            <a:ext cx="8892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 err="1"/>
              <a:t>Better</a:t>
            </a:r>
            <a:r>
              <a:rPr lang="fi-FI" sz="2200" dirty="0"/>
              <a:t> </a:t>
            </a:r>
            <a:r>
              <a:rPr lang="fi-FI" sz="2200" dirty="0" err="1"/>
              <a:t>understanding</a:t>
            </a:r>
            <a:r>
              <a:rPr lang="fi-FI" sz="2200" dirty="0"/>
              <a:t> of </a:t>
            </a:r>
            <a:r>
              <a:rPr lang="fi-FI" sz="2200" dirty="0" err="1"/>
              <a:t>root</a:t>
            </a:r>
            <a:r>
              <a:rPr lang="fi-FI" sz="2200" dirty="0"/>
              <a:t> </a:t>
            </a:r>
            <a:r>
              <a:rPr lang="fi-FI" sz="2200" dirty="0" err="1"/>
              <a:t>causes</a:t>
            </a:r>
            <a:r>
              <a:rPr lang="fi-FI" sz="2200" dirty="0"/>
              <a:t> of </a:t>
            </a:r>
            <a:r>
              <a:rPr lang="fi-FI" sz="2200" dirty="0" err="1"/>
              <a:t>road</a:t>
            </a:r>
            <a:r>
              <a:rPr lang="fi-FI" sz="2200" dirty="0"/>
              <a:t> </a:t>
            </a:r>
            <a:r>
              <a:rPr lang="fi-FI" sz="2200" dirty="0" err="1"/>
              <a:t>damages</a:t>
            </a:r>
            <a:r>
              <a:rPr lang="fi-FI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 err="1"/>
              <a:t>Better</a:t>
            </a:r>
            <a:r>
              <a:rPr lang="fi-FI" sz="2200" dirty="0"/>
              <a:t> </a:t>
            </a:r>
            <a:r>
              <a:rPr lang="fi-FI" sz="2200" dirty="0" err="1"/>
              <a:t>road</a:t>
            </a:r>
            <a:r>
              <a:rPr lang="fi-FI" sz="2200" dirty="0"/>
              <a:t> </a:t>
            </a:r>
            <a:r>
              <a:rPr lang="fi-FI" sz="2200" dirty="0" err="1"/>
              <a:t>maintenance</a:t>
            </a:r>
            <a:r>
              <a:rPr lang="fi-FI" sz="2200" dirty="0"/>
              <a:t> management (</a:t>
            </a:r>
            <a:r>
              <a:rPr lang="fi-FI" sz="2200" dirty="0" err="1"/>
              <a:t>new</a:t>
            </a:r>
            <a:r>
              <a:rPr lang="fi-FI" sz="2200" dirty="0"/>
              <a:t> </a:t>
            </a:r>
            <a:r>
              <a:rPr lang="fi-FI" sz="2200" dirty="0" err="1"/>
              <a:t>techniques</a:t>
            </a:r>
            <a:r>
              <a:rPr lang="fi-FI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 err="1"/>
              <a:t>Better</a:t>
            </a:r>
            <a:r>
              <a:rPr lang="fi-FI" sz="2200" dirty="0"/>
              <a:t> </a:t>
            </a:r>
            <a:r>
              <a:rPr lang="fi-FI" sz="2200" dirty="0" err="1"/>
              <a:t>pavement</a:t>
            </a:r>
            <a:r>
              <a:rPr lang="fi-FI" sz="2200" dirty="0"/>
              <a:t> design </a:t>
            </a:r>
            <a:r>
              <a:rPr lang="fi-FI" sz="2200" dirty="0" err="1"/>
              <a:t>practises</a:t>
            </a:r>
            <a:r>
              <a:rPr lang="fi-FI" sz="22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Heavier</a:t>
            </a:r>
            <a:r>
              <a:rPr lang="fi-FI" sz="2000" dirty="0"/>
              <a:t> </a:t>
            </a:r>
            <a:r>
              <a:rPr lang="fi-FI" sz="2000" dirty="0" err="1"/>
              <a:t>measures</a:t>
            </a:r>
            <a:r>
              <a:rPr lang="fi-FI" sz="2000" dirty="0"/>
              <a:t> </a:t>
            </a:r>
            <a:r>
              <a:rPr lang="fi-FI" sz="2000" dirty="0" err="1"/>
              <a:t>focused</a:t>
            </a:r>
            <a:r>
              <a:rPr lang="fi-FI" sz="2000" dirty="0"/>
              <a:t> on </a:t>
            </a:r>
            <a:r>
              <a:rPr lang="fi-FI" sz="2000" dirty="0" err="1"/>
              <a:t>exact</a:t>
            </a:r>
            <a:r>
              <a:rPr lang="fi-FI" sz="2000" dirty="0"/>
              <a:t> </a:t>
            </a:r>
            <a:r>
              <a:rPr lang="fi-FI" sz="2000" dirty="0" err="1"/>
              <a:t>problem</a:t>
            </a:r>
            <a:r>
              <a:rPr lang="fi-FI" sz="2000" dirty="0"/>
              <a:t> </a:t>
            </a:r>
            <a:r>
              <a:rPr lang="fi-FI" sz="2000" dirty="0" err="1"/>
              <a:t>locations</a:t>
            </a:r>
            <a:endParaRPr lang="fi-F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Optimised</a:t>
            </a:r>
            <a:r>
              <a:rPr lang="fi-FI" sz="2000" dirty="0"/>
              <a:t>  </a:t>
            </a:r>
            <a:r>
              <a:rPr lang="fi-FI" sz="2000" dirty="0" err="1"/>
              <a:t>pavement</a:t>
            </a:r>
            <a:r>
              <a:rPr lang="fi-FI" sz="2000" dirty="0"/>
              <a:t> </a:t>
            </a:r>
            <a:r>
              <a:rPr lang="fi-FI" sz="2000" dirty="0" err="1"/>
              <a:t>thickness</a:t>
            </a:r>
            <a:r>
              <a:rPr lang="fi-FI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/>
              <a:t>New </a:t>
            </a:r>
            <a:r>
              <a:rPr lang="fi-FI" sz="2000" dirty="0" err="1"/>
              <a:t>structural</a:t>
            </a:r>
            <a:r>
              <a:rPr lang="fi-FI" sz="2000" dirty="0"/>
              <a:t> </a:t>
            </a:r>
            <a:r>
              <a:rPr lang="fi-FI" sz="2000" dirty="0" err="1"/>
              <a:t>solution</a:t>
            </a:r>
            <a:r>
              <a:rPr lang="fi-FI" sz="2000" dirty="0"/>
              <a:t> for </a:t>
            </a:r>
            <a:r>
              <a:rPr lang="fi-FI" sz="2000" dirty="0" err="1"/>
              <a:t>road</a:t>
            </a:r>
            <a:r>
              <a:rPr lang="fi-FI" sz="2000" dirty="0"/>
              <a:t> </a:t>
            </a:r>
            <a:r>
              <a:rPr lang="fi-FI" sz="2000" dirty="0" err="1"/>
              <a:t>over</a:t>
            </a:r>
            <a:r>
              <a:rPr lang="fi-FI" sz="2000" dirty="0"/>
              <a:t> </a:t>
            </a:r>
            <a:r>
              <a:rPr lang="fi-FI" sz="2000" dirty="0" err="1"/>
              <a:t>weak</a:t>
            </a:r>
            <a:r>
              <a:rPr lang="fi-FI" sz="2000" dirty="0"/>
              <a:t> </a:t>
            </a:r>
            <a:r>
              <a:rPr lang="fi-FI" sz="2000" dirty="0" err="1"/>
              <a:t>subgrades</a:t>
            </a:r>
            <a:r>
              <a:rPr lang="fi-FI" sz="2000" dirty="0"/>
              <a:t> (</a:t>
            </a:r>
            <a:r>
              <a:rPr lang="fi-FI" sz="2000" dirty="0" err="1"/>
              <a:t>steel</a:t>
            </a:r>
            <a:r>
              <a:rPr lang="fi-FI" sz="2000" dirty="0"/>
              <a:t> </a:t>
            </a:r>
            <a:r>
              <a:rPr lang="fi-FI" sz="2000" dirty="0" err="1"/>
              <a:t>grids</a:t>
            </a:r>
            <a:r>
              <a:rPr lang="fi-FI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Enabling</a:t>
            </a:r>
            <a:r>
              <a:rPr lang="fi-FI" sz="2000" dirty="0"/>
              <a:t> </a:t>
            </a:r>
            <a:r>
              <a:rPr lang="fi-FI" sz="2000" dirty="0" err="1"/>
              <a:t>monitoring</a:t>
            </a:r>
            <a:r>
              <a:rPr lang="fi-FI" sz="2000" dirty="0"/>
              <a:t> </a:t>
            </a:r>
            <a:r>
              <a:rPr lang="fi-FI" sz="2000" dirty="0" err="1"/>
              <a:t>performace</a:t>
            </a:r>
            <a:r>
              <a:rPr lang="fi-FI" sz="2000" dirty="0"/>
              <a:t> of </a:t>
            </a:r>
            <a:r>
              <a:rPr lang="fi-FI" sz="2000" dirty="0" err="1"/>
              <a:t>new</a:t>
            </a:r>
            <a:r>
              <a:rPr lang="fi-FI" sz="2000" dirty="0"/>
              <a:t> </a:t>
            </a:r>
            <a:r>
              <a:rPr lang="fi-FI" sz="2000" dirty="0" err="1"/>
              <a:t>structures</a:t>
            </a:r>
            <a:r>
              <a:rPr lang="fi-FI" sz="2000" dirty="0"/>
              <a:t> (</a:t>
            </a:r>
            <a:r>
              <a:rPr lang="fi-FI" sz="2000" dirty="0" err="1"/>
              <a:t>learning</a:t>
            </a:r>
            <a:r>
              <a:rPr lang="fi-FI" sz="2000" dirty="0"/>
              <a:t> </a:t>
            </a:r>
            <a:r>
              <a:rPr lang="fi-FI" sz="2000" dirty="0" err="1"/>
              <a:t>process</a:t>
            </a:r>
            <a:r>
              <a:rPr lang="fi-FI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 err="1"/>
              <a:t>Enabling</a:t>
            </a:r>
            <a:r>
              <a:rPr lang="fi-FI" sz="2200" dirty="0"/>
              <a:t> </a:t>
            </a:r>
            <a:r>
              <a:rPr lang="fi-FI" sz="2200" dirty="0" err="1"/>
              <a:t>proactive</a:t>
            </a:r>
            <a:r>
              <a:rPr lang="fi-FI" sz="2200" dirty="0"/>
              <a:t> </a:t>
            </a:r>
            <a:r>
              <a:rPr lang="fi-FI" sz="2200" dirty="0" err="1"/>
              <a:t>pavement</a:t>
            </a:r>
            <a:r>
              <a:rPr lang="fi-FI" sz="2200" dirty="0"/>
              <a:t> </a:t>
            </a:r>
            <a:r>
              <a:rPr lang="fi-FI" sz="2200" dirty="0" err="1"/>
              <a:t>maintenance</a:t>
            </a:r>
            <a:r>
              <a:rPr lang="fi-FI" sz="2200" dirty="0"/>
              <a:t> </a:t>
            </a:r>
            <a:r>
              <a:rPr lang="fi-FI" sz="2200" dirty="0" err="1"/>
              <a:t>policies</a:t>
            </a:r>
            <a:endParaRPr lang="fi-FI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Repaving</a:t>
            </a:r>
            <a:r>
              <a:rPr lang="fi-FI" sz="2000" dirty="0"/>
              <a:t> </a:t>
            </a:r>
            <a:r>
              <a:rPr lang="fi-FI" sz="2000" dirty="0" err="1"/>
              <a:t>before</a:t>
            </a:r>
            <a:r>
              <a:rPr lang="fi-FI" sz="2000" dirty="0"/>
              <a:t> </a:t>
            </a:r>
            <a:r>
              <a:rPr lang="fi-FI" sz="2000" dirty="0" err="1"/>
              <a:t>pavement</a:t>
            </a:r>
            <a:r>
              <a:rPr lang="fi-FI" sz="2000" dirty="0"/>
              <a:t> </a:t>
            </a:r>
            <a:r>
              <a:rPr lang="fi-FI" sz="2000" dirty="0" err="1"/>
              <a:t>looses</a:t>
            </a:r>
            <a:r>
              <a:rPr lang="fi-FI" sz="2000" dirty="0"/>
              <a:t> </a:t>
            </a:r>
            <a:r>
              <a:rPr lang="fi-FI" sz="2000" dirty="0" err="1"/>
              <a:t>its</a:t>
            </a:r>
            <a:r>
              <a:rPr lang="fi-FI" sz="2000" dirty="0"/>
              <a:t> </a:t>
            </a:r>
            <a:r>
              <a:rPr lang="fi-FI" sz="2000" dirty="0" err="1"/>
              <a:t>strenght</a:t>
            </a:r>
            <a:endParaRPr lang="fi-FI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 err="1"/>
              <a:t>Longer</a:t>
            </a:r>
            <a:r>
              <a:rPr lang="fi-FI" sz="2200" dirty="0"/>
              <a:t> </a:t>
            </a:r>
            <a:r>
              <a:rPr lang="fi-FI" sz="2200" dirty="0" err="1"/>
              <a:t>pavement</a:t>
            </a:r>
            <a:r>
              <a:rPr lang="fi-FI" sz="2200" dirty="0"/>
              <a:t> life </a:t>
            </a:r>
            <a:r>
              <a:rPr lang="fi-FI" sz="2200" dirty="0" err="1"/>
              <a:t>times</a:t>
            </a:r>
            <a:r>
              <a:rPr lang="fi-FI" sz="2200" dirty="0"/>
              <a:t> =&gt;</a:t>
            </a:r>
          </a:p>
        </p:txBody>
      </p:sp>
      <p:sp>
        <p:nvSpPr>
          <p:cNvPr id="3" name="Suorakulmio 2"/>
          <p:cNvSpPr/>
          <p:nvPr/>
        </p:nvSpPr>
        <p:spPr>
          <a:xfrm>
            <a:off x="35496" y="4975106"/>
            <a:ext cx="8606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3600" b="1" dirty="0" err="1"/>
              <a:t>Better</a:t>
            </a:r>
            <a:r>
              <a:rPr lang="fi-FI" sz="3600" b="1" dirty="0"/>
              <a:t> and </a:t>
            </a:r>
            <a:r>
              <a:rPr lang="fi-FI" sz="3600" b="1" dirty="0" err="1"/>
              <a:t>safer</a:t>
            </a:r>
            <a:r>
              <a:rPr lang="fi-FI" sz="3600" b="1" dirty="0"/>
              <a:t> </a:t>
            </a:r>
            <a:r>
              <a:rPr lang="fi-FI" sz="3600" b="1" dirty="0" err="1"/>
              <a:t>roads</a:t>
            </a:r>
            <a:r>
              <a:rPr lang="fi-FI" sz="3600" b="1" dirty="0"/>
              <a:t> and </a:t>
            </a:r>
            <a:r>
              <a:rPr lang="fi-FI" sz="3600" b="1" dirty="0" err="1"/>
              <a:t>major</a:t>
            </a:r>
            <a:r>
              <a:rPr lang="fi-FI" sz="3600" b="1" dirty="0"/>
              <a:t> </a:t>
            </a:r>
            <a:r>
              <a:rPr lang="fi-FI" sz="3600" b="1" dirty="0" err="1"/>
              <a:t>savings</a:t>
            </a:r>
            <a:r>
              <a:rPr lang="fi-FI" sz="3600" b="1" dirty="0"/>
              <a:t> </a:t>
            </a:r>
            <a:r>
              <a:rPr lang="fi-FI" sz="3600" b="1" dirty="0" err="1"/>
              <a:t>with</a:t>
            </a:r>
            <a:r>
              <a:rPr lang="fi-FI" sz="3600" b="1" dirty="0"/>
              <a:t> </a:t>
            </a:r>
            <a:r>
              <a:rPr lang="fi-FI" sz="3600" b="1" dirty="0" err="1"/>
              <a:t>asset</a:t>
            </a:r>
            <a:r>
              <a:rPr lang="fi-FI" sz="3600" b="1" dirty="0"/>
              <a:t> management </a:t>
            </a:r>
            <a:r>
              <a:rPr lang="fi-FI" sz="3600" b="1" dirty="0" err="1"/>
              <a:t>costs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36560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20880" cy="14751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Workshop Topic #4--Advanced Performance Monitoring of Surface Condition</a:t>
            </a:r>
            <a:br>
              <a:rPr lang="en-US" sz="3000" dirty="0"/>
            </a:br>
            <a:endParaRPr lang="fi-FI" sz="3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487016"/>
          </a:xfrm>
        </p:spPr>
        <p:txBody>
          <a:bodyPr/>
          <a:lstStyle/>
          <a:p>
            <a:r>
              <a:rPr lang="fi-FI" dirty="0"/>
              <a:t>Timo Saarenketo, </a:t>
            </a:r>
            <a:r>
              <a:rPr lang="fi-FI" dirty="0" err="1"/>
              <a:t>PhD</a:t>
            </a:r>
            <a:r>
              <a:rPr lang="fi-FI" dirty="0"/>
              <a:t>, </a:t>
            </a:r>
            <a:r>
              <a:rPr lang="fi-FI" dirty="0" err="1"/>
              <a:t>Adj.Prof</a:t>
            </a:r>
            <a:r>
              <a:rPr lang="fi-FI" dirty="0"/>
              <a:t>.</a:t>
            </a:r>
          </a:p>
          <a:p>
            <a:r>
              <a:rPr lang="fi-FI" dirty="0"/>
              <a:t>CEO, Roadscanners Group</a:t>
            </a:r>
          </a:p>
          <a:p>
            <a:r>
              <a:rPr lang="fi-FI" dirty="0"/>
              <a:t>Finland, USA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8154" y="1772816"/>
            <a:ext cx="6192688" cy="29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6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30400"/>
            <a:ext cx="84963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690688" y="5170488"/>
            <a:ext cx="4608512" cy="314325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Osaka" pitchFamily="-16" charset="-128"/>
                <a:cs typeface="+mn-cs"/>
              </a:rPr>
              <a:t>environmental impact</a:t>
            </a:r>
            <a:endParaRPr kumimoji="0" lang="en-US" altLang="fi-FI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charset="0"/>
              <a:ea typeface="Osaka" pitchFamily="-16" charset="-128"/>
              <a:cs typeface="+mn-cs"/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816100" y="568325"/>
            <a:ext cx="7004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Osaka" pitchFamily="-1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Road </a:t>
            </a:r>
            <a:r>
              <a:rPr kumimoji="0" lang="fi-FI" alt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Condition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 Management </a:t>
            </a:r>
            <a:r>
              <a:rPr kumimoji="0" lang="fi-FI" alt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Areas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 in </a:t>
            </a:r>
            <a:r>
              <a:rPr kumimoji="0" lang="fi-FI" alt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Cold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 </a:t>
            </a:r>
            <a:r>
              <a:rPr kumimoji="0" lang="fi-FI" alt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Climate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 </a:t>
            </a:r>
            <a:r>
              <a:rPr kumimoji="0" lang="fi-FI" alt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Areas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 and </a:t>
            </a:r>
            <a:r>
              <a:rPr kumimoji="0" lang="fi-FI" alt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Their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 </a:t>
            </a:r>
            <a:r>
              <a:rPr kumimoji="0" lang="fi-FI" alt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Internal</a:t>
            </a:r>
            <a:r>
              <a:rPr kumimoji="0" lang="fi-FI" alt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 </a:t>
            </a:r>
            <a:r>
              <a:rPr kumimoji="0" lang="fi-FI" alt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Osaka" pitchFamily="-16" charset="-128"/>
                <a:cs typeface="+mn-cs"/>
              </a:rPr>
              <a:t>Relationship</a:t>
            </a:r>
            <a:endParaRPr kumimoji="0" lang="en-US" altLang="fi-F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Osaka" pitchFamily="-1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6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119" y="268535"/>
            <a:ext cx="8820472" cy="1152128"/>
          </a:xfrm>
        </p:spPr>
        <p:txBody>
          <a:bodyPr/>
          <a:lstStyle/>
          <a:p>
            <a:pPr algn="ctr"/>
            <a:r>
              <a:rPr lang="fi-FI" dirty="0" err="1"/>
              <a:t>Variables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in </a:t>
            </a:r>
            <a:r>
              <a:rPr lang="fi-FI" dirty="0" err="1"/>
              <a:t>road</a:t>
            </a:r>
            <a:r>
              <a:rPr lang="fi-FI" dirty="0"/>
              <a:t> </a:t>
            </a:r>
            <a:r>
              <a:rPr lang="fi-FI" dirty="0" err="1"/>
              <a:t>condition</a:t>
            </a:r>
            <a:r>
              <a:rPr lang="fi-FI" dirty="0"/>
              <a:t> </a:t>
            </a:r>
            <a:r>
              <a:rPr lang="fi-FI" dirty="0" err="1"/>
              <a:t>monitoring</a:t>
            </a:r>
            <a:r>
              <a:rPr lang="fi-FI" dirty="0"/>
              <a:t>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672660" y="107043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1. </a:t>
            </a:r>
            <a:r>
              <a:rPr lang="fi-FI" dirty="0" err="1"/>
              <a:t>Ensuring</a:t>
            </a:r>
            <a:r>
              <a:rPr lang="fi-FI" dirty="0"/>
              <a:t> </a:t>
            </a:r>
            <a:r>
              <a:rPr lang="fi-FI" dirty="0" err="1"/>
              <a:t>adequate</a:t>
            </a:r>
            <a:r>
              <a:rPr lang="fi-FI" dirty="0"/>
              <a:t> </a:t>
            </a:r>
            <a:r>
              <a:rPr lang="fi-FI" dirty="0" err="1"/>
              <a:t>service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road</a:t>
            </a:r>
            <a:r>
              <a:rPr lang="fi-FI" dirty="0"/>
              <a:t> </a:t>
            </a:r>
            <a:r>
              <a:rPr lang="fi-FI" dirty="0" err="1"/>
              <a:t>users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4993140" y="105273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2. </a:t>
            </a:r>
            <a:r>
              <a:rPr lang="fi-FI" dirty="0" err="1"/>
              <a:t>Managing</a:t>
            </a:r>
            <a:r>
              <a:rPr lang="fi-FI" dirty="0"/>
              <a:t> </a:t>
            </a:r>
            <a:r>
              <a:rPr lang="fi-FI" dirty="0" err="1"/>
              <a:t>road</a:t>
            </a:r>
            <a:r>
              <a:rPr lang="fi-FI" dirty="0"/>
              <a:t> </a:t>
            </a:r>
            <a:r>
              <a:rPr lang="fi-FI" dirty="0" err="1"/>
              <a:t>infrastructure</a:t>
            </a:r>
            <a:r>
              <a:rPr lang="fi-FI" dirty="0"/>
              <a:t> </a:t>
            </a:r>
            <a:r>
              <a:rPr lang="fi-FI" dirty="0" err="1"/>
              <a:t>asset</a:t>
            </a:r>
            <a:r>
              <a:rPr lang="fi-FI" dirty="0"/>
              <a:t> </a:t>
            </a:r>
            <a:r>
              <a:rPr lang="fi-FI" dirty="0" err="1"/>
              <a:t>value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784991" y="1844824"/>
            <a:ext cx="3670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err="1">
                <a:solidFill>
                  <a:srgbClr val="00B0F0"/>
                </a:solidFill>
              </a:rPr>
              <a:t>Functional</a:t>
            </a:r>
            <a:r>
              <a:rPr lang="fi-FI" sz="2800" b="1" dirty="0">
                <a:solidFill>
                  <a:srgbClr val="00B0F0"/>
                </a:solidFill>
              </a:rPr>
              <a:t> </a:t>
            </a:r>
            <a:r>
              <a:rPr lang="fi-FI" sz="2800" b="1" dirty="0" err="1">
                <a:solidFill>
                  <a:srgbClr val="00B0F0"/>
                </a:solidFill>
              </a:rPr>
              <a:t>Condition</a:t>
            </a:r>
            <a:endParaRPr lang="fi-FI" sz="2800" b="1" dirty="0">
              <a:solidFill>
                <a:srgbClr val="00B0F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5209164" y="1844824"/>
            <a:ext cx="3578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err="1">
                <a:solidFill>
                  <a:srgbClr val="00B0F0"/>
                </a:solidFill>
              </a:rPr>
              <a:t>Structural</a:t>
            </a:r>
            <a:r>
              <a:rPr lang="fi-FI" sz="2800" b="1" dirty="0">
                <a:solidFill>
                  <a:srgbClr val="00B0F0"/>
                </a:solidFill>
              </a:rPr>
              <a:t> </a:t>
            </a:r>
            <a:r>
              <a:rPr lang="fi-FI" sz="2800" b="1" dirty="0" err="1">
                <a:solidFill>
                  <a:srgbClr val="00B0F0"/>
                </a:solidFill>
              </a:rPr>
              <a:t>Condition</a:t>
            </a:r>
            <a:endParaRPr lang="fi-FI" sz="2800" b="1" dirty="0">
              <a:solidFill>
                <a:srgbClr val="00B0F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72661" y="2368044"/>
            <a:ext cx="4392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u="sng" dirty="0">
                <a:latin typeface="Arial" pitchFamily="34" charset="0"/>
              </a:rPr>
              <a:t>All roads</a:t>
            </a:r>
            <a:endParaRPr lang="en-US" sz="2000" b="1" dirty="0">
              <a:latin typeface="Arial" pitchFamily="34" charset="0"/>
            </a:endParaRPr>
          </a:p>
          <a:p>
            <a:pPr>
              <a:defRPr/>
            </a:pPr>
            <a:r>
              <a:rPr lang="en-GB" sz="2000" b="1" dirty="0">
                <a:latin typeface="Arial" pitchFamily="34" charset="0"/>
              </a:rPr>
              <a:t>-longitudinal roughness (bumps </a:t>
            </a:r>
            <a:r>
              <a:rPr lang="en-GB" sz="2000" b="1" dirty="0" err="1">
                <a:latin typeface="Arial" pitchFamily="34" charset="0"/>
              </a:rPr>
              <a:t>etc</a:t>
            </a:r>
            <a:r>
              <a:rPr lang="en-GB" sz="2000" b="1" dirty="0">
                <a:latin typeface="Arial" pitchFamily="34" charset="0"/>
              </a:rPr>
              <a:t>)</a:t>
            </a:r>
          </a:p>
          <a:p>
            <a:pPr>
              <a:defRPr/>
            </a:pPr>
            <a:r>
              <a:rPr lang="en-GB" sz="2000" b="1" dirty="0">
                <a:latin typeface="Arial" pitchFamily="34" charset="0"/>
              </a:rPr>
              <a:t>-transverse roughness (rutting, warping, </a:t>
            </a:r>
            <a:r>
              <a:rPr lang="en-GB" sz="2000" b="1" dirty="0" err="1">
                <a:latin typeface="Arial" pitchFamily="34" charset="0"/>
              </a:rPr>
              <a:t>etc</a:t>
            </a:r>
            <a:r>
              <a:rPr lang="en-GB" sz="2000" b="1" dirty="0">
                <a:latin typeface="Arial" pitchFamily="34" charset="0"/>
              </a:rPr>
              <a:t>)</a:t>
            </a:r>
            <a:endParaRPr lang="en-US" sz="2000" b="1" dirty="0">
              <a:latin typeface="Arial" pitchFamily="34" charset="0"/>
            </a:endParaRPr>
          </a:p>
          <a:p>
            <a:pPr>
              <a:defRPr/>
            </a:pPr>
            <a:r>
              <a:rPr lang="en-GB" sz="2000" b="1" dirty="0">
                <a:latin typeface="Arial" pitchFamily="34" charset="0"/>
              </a:rPr>
              <a:t>-cracks</a:t>
            </a:r>
            <a:endParaRPr lang="en-US" sz="2000" b="1" dirty="0">
              <a:latin typeface="Arial" pitchFamily="34" charset="0"/>
            </a:endParaRPr>
          </a:p>
          <a:p>
            <a:pPr>
              <a:defRPr/>
            </a:pPr>
            <a:r>
              <a:rPr lang="en-GB" sz="2000" b="1" dirty="0">
                <a:latin typeface="Arial" pitchFamily="34" charset="0"/>
              </a:rPr>
              <a:t>-potholes </a:t>
            </a:r>
            <a:endParaRPr lang="en-US" sz="2000" b="1" dirty="0">
              <a:latin typeface="Arial" pitchFamily="34" charset="0"/>
            </a:endParaRPr>
          </a:p>
          <a:p>
            <a:pPr>
              <a:defRPr/>
            </a:pPr>
            <a:r>
              <a:rPr lang="en-GB" sz="2000" b="1" dirty="0">
                <a:latin typeface="Arial" pitchFamily="34" charset="0"/>
              </a:rPr>
              <a:t>-friction</a:t>
            </a:r>
          </a:p>
          <a:p>
            <a:pPr>
              <a:defRPr/>
            </a:pPr>
            <a:r>
              <a:rPr lang="en-GB" sz="2000" b="1" dirty="0">
                <a:latin typeface="Arial" pitchFamily="34" charset="0"/>
              </a:rPr>
              <a:t>-snow smoke </a:t>
            </a:r>
            <a:r>
              <a:rPr lang="en-GB" sz="2000" b="1" dirty="0" err="1">
                <a:latin typeface="Arial" pitchFamily="34" charset="0"/>
              </a:rPr>
              <a:t>etc</a:t>
            </a:r>
            <a:endParaRPr lang="en-US" sz="2000" b="1" dirty="0">
              <a:latin typeface="Arial" pitchFamily="34" charset="0"/>
            </a:endParaRPr>
          </a:p>
          <a:p>
            <a:pPr>
              <a:defRPr/>
            </a:pPr>
            <a:r>
              <a:rPr lang="en-GB" sz="2000" b="1" u="sng" dirty="0">
                <a:latin typeface="Arial" pitchFamily="34" charset="0"/>
              </a:rPr>
              <a:t>Gravel roads</a:t>
            </a:r>
            <a:endParaRPr lang="en-US" sz="2000" b="1" dirty="0">
              <a:latin typeface="Arial" pitchFamily="34" charset="0"/>
            </a:endParaRPr>
          </a:p>
          <a:p>
            <a:pPr>
              <a:defRPr/>
            </a:pPr>
            <a:r>
              <a:rPr lang="en-GB" sz="2000" b="1" dirty="0">
                <a:latin typeface="Arial" pitchFamily="34" charset="0"/>
              </a:rPr>
              <a:t>-</a:t>
            </a:r>
            <a:r>
              <a:rPr lang="en-GB" sz="2000" b="1" dirty="0" err="1">
                <a:latin typeface="Arial" pitchFamily="34" charset="0"/>
              </a:rPr>
              <a:t>washboarding</a:t>
            </a:r>
            <a:endParaRPr lang="en-US" sz="2000" b="1" dirty="0">
              <a:latin typeface="Arial" pitchFamily="34" charset="0"/>
            </a:endParaRPr>
          </a:p>
          <a:p>
            <a:pPr>
              <a:defRPr/>
            </a:pPr>
            <a:r>
              <a:rPr lang="en-GB" sz="2000" b="1" dirty="0">
                <a:latin typeface="Arial" pitchFamily="34" charset="0"/>
              </a:rPr>
              <a:t>-dusting</a:t>
            </a:r>
            <a:endParaRPr lang="en-US" sz="2000" b="1" dirty="0">
              <a:latin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146030" y="2395339"/>
            <a:ext cx="47545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fi-FI" sz="2000" b="1" dirty="0"/>
              <a:t>-drainage</a:t>
            </a:r>
            <a:endParaRPr lang="en-US" altLang="fi-FI" sz="2000" b="1" dirty="0"/>
          </a:p>
          <a:p>
            <a:r>
              <a:rPr lang="en-GB" altLang="fi-FI" sz="2000" b="1" dirty="0"/>
              <a:t>-deflections, strains</a:t>
            </a:r>
            <a:endParaRPr lang="en-US" altLang="fi-FI" sz="2000" b="1" dirty="0"/>
          </a:p>
          <a:p>
            <a:r>
              <a:rPr lang="en-GB" altLang="fi-FI" sz="2000" b="1" dirty="0"/>
              <a:t>-frost heave</a:t>
            </a:r>
            <a:endParaRPr lang="en-US" altLang="fi-FI" sz="2000" b="1" dirty="0"/>
          </a:p>
          <a:p>
            <a:r>
              <a:rPr lang="en-GB" altLang="fi-FI" sz="2000" b="1" dirty="0"/>
              <a:t>-cracking</a:t>
            </a:r>
            <a:endParaRPr lang="en-US" altLang="fi-FI" sz="2000" b="1" dirty="0"/>
          </a:p>
          <a:p>
            <a:r>
              <a:rPr lang="en-GB" altLang="fi-FI" sz="2000" b="1" dirty="0"/>
              <a:t>-permanent deformations</a:t>
            </a:r>
            <a:endParaRPr lang="en-US" altLang="fi-FI" sz="2000" b="1" dirty="0"/>
          </a:p>
          <a:p>
            <a:r>
              <a:rPr lang="en-GB" altLang="fi-FI" sz="2000" b="1" dirty="0"/>
              <a:t>-roughness</a:t>
            </a:r>
          </a:p>
          <a:p>
            <a:r>
              <a:rPr lang="en-GB" altLang="fi-FI" sz="2000" b="1" dirty="0"/>
              <a:t>-geotechnical stability </a:t>
            </a:r>
            <a:r>
              <a:rPr lang="en-GB" altLang="fi-FI" sz="2000" b="1" dirty="0" err="1"/>
              <a:t>etc</a:t>
            </a:r>
            <a:endParaRPr lang="en-GB" altLang="fi-FI" sz="2000" b="1" dirty="0"/>
          </a:p>
        </p:txBody>
      </p:sp>
      <p:sp>
        <p:nvSpPr>
          <p:cNvPr id="17" name="Tekstiruutu 16"/>
          <p:cNvSpPr txBox="1"/>
          <p:nvPr/>
        </p:nvSpPr>
        <p:spPr>
          <a:xfrm>
            <a:off x="3841012" y="4627587"/>
            <a:ext cx="388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 err="1">
                <a:solidFill>
                  <a:srgbClr val="00B0F0"/>
                </a:solidFill>
              </a:rPr>
              <a:t>Environmental</a:t>
            </a:r>
            <a:r>
              <a:rPr lang="fi-FI" sz="2800" b="1" dirty="0">
                <a:solidFill>
                  <a:srgbClr val="00B0F0"/>
                </a:solidFill>
              </a:rPr>
              <a:t> </a:t>
            </a:r>
            <a:r>
              <a:rPr lang="fi-FI" sz="2800" b="1" dirty="0" err="1">
                <a:solidFill>
                  <a:srgbClr val="00B0F0"/>
                </a:solidFill>
              </a:rPr>
              <a:t>Impact</a:t>
            </a:r>
            <a:endParaRPr lang="fi-FI" sz="2800" b="1" dirty="0">
              <a:solidFill>
                <a:srgbClr val="00B0F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13020" y="5345921"/>
            <a:ext cx="47545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altLang="fi-FI" sz="2000" b="1" dirty="0"/>
              <a:t>-noise </a:t>
            </a:r>
            <a:endParaRPr lang="en-US" altLang="fi-FI" sz="2000" b="1" dirty="0"/>
          </a:p>
          <a:p>
            <a:r>
              <a:rPr lang="en-GB" altLang="fi-FI" sz="2000" b="1" dirty="0"/>
              <a:t>-dust</a:t>
            </a:r>
            <a:endParaRPr lang="en-US" altLang="fi-FI" sz="2000" b="1" dirty="0"/>
          </a:p>
          <a:p>
            <a:r>
              <a:rPr lang="en-GB" altLang="fi-FI" sz="2000" b="1" dirty="0"/>
              <a:t>-CO2 emissions </a:t>
            </a:r>
            <a:r>
              <a:rPr lang="en-GB" altLang="fi-FI" sz="2000" b="1" dirty="0" err="1"/>
              <a:t>etc</a:t>
            </a:r>
            <a:endParaRPr lang="en-US" altLang="fi-FI" sz="2000" b="1" dirty="0"/>
          </a:p>
          <a:p>
            <a:endParaRPr lang="en-GB" alt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5517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Rectangle 3"/>
          <p:cNvSpPr/>
          <p:nvPr/>
        </p:nvSpPr>
        <p:spPr>
          <a:xfrm>
            <a:off x="0" y="33265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fi-FI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Affecting</a:t>
            </a:r>
            <a:r>
              <a:rPr lang="fi-FI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 Time of </a:t>
            </a:r>
            <a:r>
              <a:rPr lang="fi-FI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1424965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romanUcPeriod"/>
            </a:pPr>
            <a:r>
              <a:rPr lang="fi-FI" sz="3200" dirty="0" err="1">
                <a:solidFill>
                  <a:srgbClr val="FF0000"/>
                </a:solidFill>
              </a:rPr>
              <a:t>Structural</a:t>
            </a:r>
            <a:r>
              <a:rPr lang="fi-FI" sz="3200" dirty="0">
                <a:solidFill>
                  <a:srgbClr val="FF0000"/>
                </a:solidFill>
              </a:rPr>
              <a:t> </a:t>
            </a:r>
            <a:r>
              <a:rPr lang="fi-FI" sz="3200" dirty="0" err="1">
                <a:solidFill>
                  <a:srgbClr val="FF0000"/>
                </a:solidFill>
              </a:rPr>
              <a:t>condition</a:t>
            </a:r>
            <a:r>
              <a:rPr lang="fi-FI" sz="3200" dirty="0">
                <a:solidFill>
                  <a:srgbClr val="FF0000"/>
                </a:solidFill>
              </a:rPr>
              <a:t> </a:t>
            </a:r>
          </a:p>
          <a:p>
            <a:pPr marL="514350" lvl="0" indent="-514350">
              <a:buFont typeface="+mj-lt"/>
              <a:buAutoNum type="romanUcPeriod"/>
            </a:pPr>
            <a:r>
              <a:rPr lang="fi-FI" sz="3200" dirty="0" err="1">
                <a:solidFill>
                  <a:srgbClr val="FF0000"/>
                </a:solidFill>
              </a:rPr>
              <a:t>Functional</a:t>
            </a:r>
            <a:r>
              <a:rPr lang="fi-FI" sz="3200" dirty="0">
                <a:solidFill>
                  <a:srgbClr val="FF0000"/>
                </a:solidFill>
              </a:rPr>
              <a:t> </a:t>
            </a:r>
            <a:r>
              <a:rPr lang="fi-FI" sz="3200" dirty="0" err="1">
                <a:solidFill>
                  <a:srgbClr val="FF0000"/>
                </a:solidFill>
              </a:rPr>
              <a:t>condition</a:t>
            </a:r>
            <a:r>
              <a:rPr lang="fi-FI" sz="3200" dirty="0">
                <a:solidFill>
                  <a:srgbClr val="FF0000"/>
                </a:solidFill>
              </a:rPr>
              <a:t> </a:t>
            </a:r>
          </a:p>
          <a:p>
            <a:pPr marL="514350" lvl="0" indent="-514350">
              <a:buFont typeface="+mj-lt"/>
              <a:buAutoNum type="romanUcPeriod"/>
            </a:pPr>
            <a:r>
              <a:rPr lang="fi-FI" sz="3200" dirty="0">
                <a:solidFill>
                  <a:srgbClr val="FF0000"/>
                </a:solidFill>
              </a:rPr>
              <a:t>Road </a:t>
            </a:r>
            <a:r>
              <a:rPr lang="fi-FI" sz="3200" dirty="0" err="1">
                <a:solidFill>
                  <a:srgbClr val="FF0000"/>
                </a:solidFill>
              </a:rPr>
              <a:t>Width</a:t>
            </a:r>
            <a:r>
              <a:rPr lang="fi-FI" sz="3200" dirty="0">
                <a:solidFill>
                  <a:srgbClr val="FF0000"/>
                </a:solidFill>
              </a:rPr>
              <a:t>, </a:t>
            </a:r>
            <a:r>
              <a:rPr lang="fi-FI" sz="3200" dirty="0" err="1">
                <a:solidFill>
                  <a:srgbClr val="FF0000"/>
                </a:solidFill>
              </a:rPr>
              <a:t>Geometry</a:t>
            </a:r>
            <a:r>
              <a:rPr lang="fi-FI" sz="3200" dirty="0">
                <a:solidFill>
                  <a:srgbClr val="FF0000"/>
                </a:solidFill>
              </a:rPr>
              <a:t>, Visual </a:t>
            </a:r>
            <a:r>
              <a:rPr lang="fi-FI" sz="3200" dirty="0" err="1">
                <a:solidFill>
                  <a:srgbClr val="FF0000"/>
                </a:solidFill>
              </a:rPr>
              <a:t>Guidance</a:t>
            </a:r>
            <a:r>
              <a:rPr lang="fi-FI" sz="3200" dirty="0">
                <a:solidFill>
                  <a:srgbClr val="FF0000"/>
                </a:solidFill>
              </a:rPr>
              <a:t> </a:t>
            </a:r>
          </a:p>
          <a:p>
            <a:pPr marL="514350" lvl="0" indent="-514350">
              <a:buFont typeface="+mj-lt"/>
              <a:buAutoNum type="romanUcPeriod"/>
            </a:pPr>
            <a:r>
              <a:rPr lang="fi-FI" sz="3200" dirty="0"/>
              <a:t>Heavy </a:t>
            </a:r>
            <a:r>
              <a:rPr lang="fi-FI" sz="3200" dirty="0" err="1"/>
              <a:t>Vehicles</a:t>
            </a:r>
            <a:r>
              <a:rPr lang="fi-FI" sz="3200" dirty="0"/>
              <a:t> Using </a:t>
            </a:r>
            <a:r>
              <a:rPr lang="fi-FI" sz="3200" dirty="0" err="1"/>
              <a:t>the</a:t>
            </a:r>
            <a:r>
              <a:rPr lang="fi-FI" sz="3200" dirty="0"/>
              <a:t> Road</a:t>
            </a:r>
          </a:p>
          <a:p>
            <a:pPr marL="514350" lvl="0" indent="-514350">
              <a:buFont typeface="+mj-lt"/>
              <a:buAutoNum type="romanUcPeriod"/>
            </a:pPr>
            <a:r>
              <a:rPr lang="fi-FI" sz="3200" dirty="0" err="1"/>
              <a:t>Traffic</a:t>
            </a:r>
            <a:r>
              <a:rPr lang="fi-FI" sz="3200" dirty="0"/>
              <a:t> Volume</a:t>
            </a:r>
          </a:p>
          <a:p>
            <a:pPr marL="514350" lvl="0" indent="-514350">
              <a:buFont typeface="+mj-lt"/>
              <a:buAutoNum type="romanUcPeriod"/>
            </a:pPr>
            <a:r>
              <a:rPr lang="fi-FI" sz="3200" dirty="0" err="1"/>
              <a:t>Climatic</a:t>
            </a:r>
            <a:r>
              <a:rPr lang="fi-FI" sz="3200" dirty="0"/>
              <a:t> </a:t>
            </a:r>
            <a:r>
              <a:rPr lang="fi-FI" sz="3200" dirty="0" err="1"/>
              <a:t>Factors</a:t>
            </a:r>
            <a:endParaRPr lang="fi-FI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09581"/>
            <a:ext cx="4068960" cy="294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4788024" y="5025950"/>
            <a:ext cx="3996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One </a:t>
            </a:r>
            <a:r>
              <a:rPr lang="fi-FI" sz="1800" dirty="0" err="1"/>
              <a:t>bump</a:t>
            </a:r>
            <a:r>
              <a:rPr lang="fi-FI" sz="1800" dirty="0"/>
              <a:t> </a:t>
            </a:r>
            <a:r>
              <a:rPr lang="fi-FI" sz="1800" dirty="0" err="1"/>
              <a:t>has</a:t>
            </a:r>
            <a:r>
              <a:rPr lang="fi-FI" sz="1800" dirty="0"/>
              <a:t> an </a:t>
            </a:r>
            <a:r>
              <a:rPr lang="fi-FI" sz="1800" dirty="0" err="1"/>
              <a:t>effect</a:t>
            </a:r>
            <a:r>
              <a:rPr lang="fi-FI" sz="1800" dirty="0"/>
              <a:t> to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pavement</a:t>
            </a:r>
            <a:r>
              <a:rPr lang="fi-FI" sz="1800" dirty="0"/>
              <a:t> for </a:t>
            </a:r>
            <a:r>
              <a:rPr lang="fi-FI" sz="1800" dirty="0" err="1"/>
              <a:t>almost</a:t>
            </a:r>
            <a:r>
              <a:rPr lang="fi-FI" sz="1800" dirty="0"/>
              <a:t> 200 m </a:t>
            </a:r>
            <a:r>
              <a:rPr lang="fi-FI" sz="1800" dirty="0" err="1"/>
              <a:t>within</a:t>
            </a:r>
            <a:r>
              <a:rPr lang="fi-FI" sz="1800" dirty="0"/>
              <a:t> a </a:t>
            </a:r>
            <a:r>
              <a:rPr lang="fi-FI" sz="1800" dirty="0" err="1"/>
              <a:t>speed</a:t>
            </a:r>
            <a:r>
              <a:rPr lang="fi-FI" sz="1800" dirty="0"/>
              <a:t> of 80-100 km/h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5005500" y="144410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err="1"/>
              <a:t>Functional</a:t>
            </a:r>
            <a:r>
              <a:rPr lang="fi-FI" sz="1800" dirty="0"/>
              <a:t> </a:t>
            </a:r>
            <a:r>
              <a:rPr lang="fi-FI" sz="1800" dirty="0" err="1"/>
              <a:t>condition</a:t>
            </a:r>
            <a:r>
              <a:rPr lang="fi-FI" sz="1800" dirty="0"/>
              <a:t> </a:t>
            </a:r>
            <a:r>
              <a:rPr lang="fi-FI" sz="1800" dirty="0" err="1"/>
              <a:t>has</a:t>
            </a:r>
            <a:r>
              <a:rPr lang="fi-FI" sz="1800" dirty="0"/>
              <a:t> a </a:t>
            </a:r>
            <a:r>
              <a:rPr lang="fi-FI" sz="1800" dirty="0" err="1"/>
              <a:t>big</a:t>
            </a:r>
            <a:r>
              <a:rPr lang="fi-FI" sz="1800" dirty="0"/>
              <a:t> </a:t>
            </a:r>
            <a:r>
              <a:rPr lang="fi-FI" sz="1800" dirty="0" err="1"/>
              <a:t>effect</a:t>
            </a:r>
            <a:r>
              <a:rPr lang="fi-FI" sz="1800" dirty="0"/>
              <a:t> on </a:t>
            </a:r>
            <a:r>
              <a:rPr lang="fi-FI" sz="1800" dirty="0" err="1"/>
              <a:t>structural</a:t>
            </a:r>
            <a:r>
              <a:rPr lang="fi-FI" sz="1800" dirty="0"/>
              <a:t> </a:t>
            </a:r>
            <a:r>
              <a:rPr lang="fi-FI" sz="1800" dirty="0" err="1"/>
              <a:t>condition</a:t>
            </a:r>
            <a:r>
              <a:rPr lang="fi-FI" sz="1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807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117668"/>
            <a:ext cx="9036496" cy="1150938"/>
          </a:xfrm>
        </p:spPr>
        <p:txBody>
          <a:bodyPr/>
          <a:lstStyle/>
          <a:p>
            <a:pPr algn="ctr"/>
            <a:r>
              <a:rPr lang="fi-FI" sz="3200" dirty="0"/>
              <a:t>World is </a:t>
            </a:r>
            <a:r>
              <a:rPr lang="fi-FI" sz="3200" dirty="0" err="1"/>
              <a:t>also</a:t>
            </a:r>
            <a:r>
              <a:rPr lang="fi-FI" sz="3200" dirty="0"/>
              <a:t> </a:t>
            </a:r>
            <a:r>
              <a:rPr lang="fi-FI" sz="3200" dirty="0" err="1"/>
              <a:t>changing</a:t>
            </a:r>
            <a:r>
              <a:rPr lang="fi-FI" sz="3200" dirty="0"/>
              <a:t>: </a:t>
            </a:r>
            <a:r>
              <a:rPr lang="fi-FI" sz="3200" dirty="0" err="1"/>
              <a:t>Heavier</a:t>
            </a:r>
            <a:r>
              <a:rPr lang="fi-FI" sz="3200" dirty="0"/>
              <a:t> </a:t>
            </a:r>
            <a:r>
              <a:rPr lang="fi-FI" sz="3200" dirty="0" err="1"/>
              <a:t>Trucks</a:t>
            </a:r>
            <a:r>
              <a:rPr lang="fi-FI" sz="3200" dirty="0"/>
              <a:t>, New </a:t>
            </a:r>
            <a:r>
              <a:rPr lang="fi-FI" sz="3200" dirty="0" err="1"/>
              <a:t>Tyres</a:t>
            </a:r>
            <a:r>
              <a:rPr lang="fi-FI" sz="3200" dirty="0"/>
              <a:t>, </a:t>
            </a:r>
            <a:r>
              <a:rPr lang="fi-FI" sz="3200" dirty="0" err="1"/>
              <a:t>Tyre</a:t>
            </a:r>
            <a:r>
              <a:rPr lang="fi-FI" sz="3200" dirty="0"/>
              <a:t> </a:t>
            </a:r>
            <a:r>
              <a:rPr lang="fi-FI" sz="3200" dirty="0" err="1"/>
              <a:t>Pressures</a:t>
            </a:r>
            <a:r>
              <a:rPr lang="fi-FI" sz="3200" dirty="0"/>
              <a:t>, </a:t>
            </a:r>
            <a:r>
              <a:rPr lang="fi-FI" sz="3200" dirty="0" err="1"/>
              <a:t>Autonomous</a:t>
            </a:r>
            <a:r>
              <a:rPr lang="fi-FI" sz="3200" dirty="0"/>
              <a:t> </a:t>
            </a:r>
            <a:r>
              <a:rPr lang="fi-FI" sz="3200" dirty="0" err="1"/>
              <a:t>Trucks</a:t>
            </a:r>
            <a:r>
              <a:rPr lang="fi-FI" sz="3200" dirty="0"/>
              <a:t> and </a:t>
            </a:r>
            <a:r>
              <a:rPr lang="fi-FI" sz="3200" dirty="0" err="1"/>
              <a:t>Platoon</a:t>
            </a:r>
            <a:r>
              <a:rPr lang="fi-FI" sz="3200" dirty="0"/>
              <a:t> </a:t>
            </a:r>
            <a:r>
              <a:rPr lang="fi-FI" sz="3200" dirty="0" err="1"/>
              <a:t>Driving</a:t>
            </a:r>
            <a:r>
              <a:rPr lang="fi-FI" sz="3200" dirty="0"/>
              <a:t>, </a:t>
            </a:r>
            <a:r>
              <a:rPr lang="fi-FI" sz="3200" dirty="0" err="1"/>
              <a:t>Climate</a:t>
            </a:r>
            <a:r>
              <a:rPr lang="fi-FI" sz="3200" dirty="0"/>
              <a:t> </a:t>
            </a:r>
            <a:r>
              <a:rPr lang="fi-FI" sz="3200" dirty="0" err="1"/>
              <a:t>Change</a:t>
            </a:r>
            <a:r>
              <a:rPr lang="fi-FI" sz="3200" dirty="0"/>
              <a:t> </a:t>
            </a:r>
          </a:p>
        </p:txBody>
      </p:sp>
      <p:pic>
        <p:nvPicPr>
          <p:cNvPr id="5" name="Picture 2" descr="http://www.roadsafetygb.org.uk/misc/fckeditorFiles/image/GENERAL/PLATOO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92" y="4269574"/>
            <a:ext cx="2880320" cy="19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143" y="4269574"/>
            <a:ext cx="3096486" cy="192568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217" y="1772816"/>
            <a:ext cx="6404143" cy="2342656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5" y="4269574"/>
            <a:ext cx="3207973" cy="191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76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44541"/>
            <a:ext cx="8496944" cy="792088"/>
          </a:xfrm>
        </p:spPr>
        <p:txBody>
          <a:bodyPr/>
          <a:lstStyle/>
          <a:p>
            <a:pPr algn="ctr"/>
            <a:r>
              <a:rPr lang="fi-FI" dirty="0"/>
              <a:t>How to </a:t>
            </a:r>
            <a:r>
              <a:rPr lang="fi-FI" dirty="0" err="1"/>
              <a:t>Monitor</a:t>
            </a:r>
            <a:r>
              <a:rPr lang="fi-FI" dirty="0"/>
              <a:t> Road Surface </a:t>
            </a:r>
            <a:r>
              <a:rPr lang="fi-FI" dirty="0" err="1"/>
              <a:t>Condition</a:t>
            </a:r>
            <a:r>
              <a:rPr lang="fi-FI" dirty="0"/>
              <a:t>-</a:t>
            </a:r>
            <a:br>
              <a:rPr lang="fi-FI" dirty="0"/>
            </a:br>
            <a:r>
              <a:rPr lang="fi-FI" dirty="0" err="1"/>
              <a:t>Options</a:t>
            </a:r>
            <a:r>
              <a:rPr lang="fi-FI" dirty="0"/>
              <a:t>: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Roadscanners  2017.  All Rights Reserved.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5496" y="1340768"/>
            <a:ext cx="440914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1.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monitor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surface</a:t>
            </a:r>
            <a:r>
              <a:rPr lang="fi-FI" dirty="0"/>
              <a:t> </a:t>
            </a:r>
            <a:r>
              <a:rPr lang="fi-FI" dirty="0" err="1"/>
              <a:t>condition</a:t>
            </a:r>
            <a:r>
              <a:rPr lang="fi-FI" dirty="0"/>
              <a:t> (=</a:t>
            </a:r>
            <a:r>
              <a:rPr lang="fi-FI" dirty="0" err="1"/>
              <a:t>symptoms</a:t>
            </a:r>
            <a:r>
              <a:rPr lang="fi-FI" dirty="0"/>
              <a:t>) 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4427984" y="1340768"/>
            <a:ext cx="4735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2.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monitor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root</a:t>
            </a:r>
            <a:r>
              <a:rPr lang="fi-FI" dirty="0"/>
              <a:t> </a:t>
            </a:r>
            <a:r>
              <a:rPr lang="fi-FI" dirty="0" err="1"/>
              <a:t>causes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surface</a:t>
            </a:r>
            <a:r>
              <a:rPr lang="fi-FI" dirty="0"/>
              <a:t> </a:t>
            </a:r>
            <a:r>
              <a:rPr lang="fi-FI" dirty="0" err="1"/>
              <a:t>condition</a:t>
            </a:r>
            <a:r>
              <a:rPr lang="fi-FI" dirty="0"/>
              <a:t> </a:t>
            </a:r>
            <a:r>
              <a:rPr lang="fi-FI" dirty="0" err="1"/>
              <a:t>problems</a:t>
            </a:r>
            <a:r>
              <a:rPr lang="fi-FI" dirty="0"/>
              <a:t> (</a:t>
            </a:r>
            <a:r>
              <a:rPr lang="fi-FI" dirty="0" err="1"/>
              <a:t>diagnostics</a:t>
            </a:r>
            <a:r>
              <a:rPr lang="fi-FI" dirty="0"/>
              <a:t>)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960" y="2868244"/>
            <a:ext cx="3960440" cy="2921711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0869" y="2705892"/>
            <a:ext cx="3914709" cy="34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070" y="3668517"/>
            <a:ext cx="2775641" cy="24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300" cy="1150938"/>
          </a:xfrm>
        </p:spPr>
        <p:txBody>
          <a:bodyPr/>
          <a:lstStyle/>
          <a:p>
            <a:pPr algn="ctr"/>
            <a:r>
              <a:rPr lang="fi-FI" dirty="0" err="1"/>
              <a:t>advanced</a:t>
            </a:r>
            <a:r>
              <a:rPr lang="fi-FI" dirty="0"/>
              <a:t> </a:t>
            </a:r>
            <a:r>
              <a:rPr lang="fi-FI" dirty="0" err="1"/>
              <a:t>road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</a:t>
            </a:r>
            <a:r>
              <a:rPr lang="fi-FI" dirty="0" err="1"/>
              <a:t>technologies</a:t>
            </a:r>
            <a:r>
              <a:rPr lang="fi-FI" dirty="0"/>
              <a:t> </a:t>
            </a:r>
            <a:r>
              <a:rPr lang="fi-FI" dirty="0" err="1"/>
              <a:t>currenlty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in </a:t>
            </a:r>
            <a:r>
              <a:rPr lang="fi-FI" dirty="0" err="1"/>
              <a:t>finland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2771800" y="6453336"/>
            <a:ext cx="4464397" cy="288180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ea typeface="ＭＳ Ｐゴシック"/>
              </a:rPr>
              <a:t>Copyright Roadscanners Oy 2017.  All Rights Reserved.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86" y="4093162"/>
            <a:ext cx="4158304" cy="2112240"/>
          </a:xfrm>
          <a:prstGeom prst="rect">
            <a:avLst/>
          </a:prstGeom>
        </p:spPr>
      </p:pic>
      <p:pic>
        <p:nvPicPr>
          <p:cNvPr id="5" name="Obraz 0" descr="IMG_78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39" y="3819284"/>
            <a:ext cx="3744416" cy="256204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8" y="1256046"/>
            <a:ext cx="3168352" cy="269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56" y="1342456"/>
            <a:ext cx="4176143" cy="1800200"/>
          </a:xfrm>
          <a:prstGeom prst="rect">
            <a:avLst/>
          </a:prstGeom>
          <a:noFill/>
        </p:spPr>
      </p:pic>
      <p:pic>
        <p:nvPicPr>
          <p:cNvPr id="8" name="Picture 2" descr="L:\MARKKINOINTI ja MYYNTITOIMINTA\KUVAPANKKI\laserscanner\Kiihtyvyysanturi\kiihtyvyysantur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1055" r="9490" b="14977"/>
          <a:stretch/>
        </p:blipFill>
        <p:spPr bwMode="auto">
          <a:xfrm>
            <a:off x="3449707" y="3002927"/>
            <a:ext cx="2676310" cy="1802142"/>
          </a:xfrm>
          <a:prstGeom prst="rect">
            <a:avLst/>
          </a:prstGeom>
          <a:noFill/>
        </p:spPr>
      </p:pic>
      <p:sp>
        <p:nvSpPr>
          <p:cNvPr id="9" name="Tekstiruutu 8"/>
          <p:cNvSpPr txBox="1"/>
          <p:nvPr/>
        </p:nvSpPr>
        <p:spPr>
          <a:xfrm>
            <a:off x="849722" y="126067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solidFill>
                  <a:schemeClr val="bg1"/>
                </a:solidFill>
              </a:rPr>
              <a:t>Laser </a:t>
            </a:r>
            <a:r>
              <a:rPr lang="fi-FI" sz="1800" dirty="0" err="1">
                <a:solidFill>
                  <a:schemeClr val="bg1"/>
                </a:solidFill>
              </a:rPr>
              <a:t>scanner</a:t>
            </a:r>
            <a:r>
              <a:rPr lang="fi-FI" sz="1800" dirty="0">
                <a:solidFill>
                  <a:schemeClr val="bg1"/>
                </a:solidFill>
              </a:rPr>
              <a:t> (</a:t>
            </a:r>
            <a:r>
              <a:rPr lang="fi-FI" sz="1800" dirty="0" err="1">
                <a:solidFill>
                  <a:schemeClr val="bg1"/>
                </a:solidFill>
              </a:rPr>
              <a:t>lidar</a:t>
            </a:r>
            <a:r>
              <a:rPr lang="fi-FI" sz="18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4716336" y="254289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solidFill>
                  <a:schemeClr val="bg1"/>
                </a:solidFill>
              </a:rPr>
              <a:t>Digital video / IR </a:t>
            </a:r>
            <a:r>
              <a:rPr lang="fi-FI" sz="1800" dirty="0" err="1">
                <a:solidFill>
                  <a:schemeClr val="bg1"/>
                </a:solidFill>
              </a:rPr>
              <a:t>techniques</a:t>
            </a:r>
            <a:r>
              <a:rPr lang="fi-FI" sz="18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708224" y="305624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solidFill>
                  <a:schemeClr val="bg1"/>
                </a:solidFill>
              </a:rPr>
              <a:t>3D </a:t>
            </a:r>
            <a:r>
              <a:rPr lang="fi-FI" sz="1800" dirty="0" err="1">
                <a:solidFill>
                  <a:schemeClr val="bg1"/>
                </a:solidFill>
              </a:rPr>
              <a:t>accelerometers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67864" y="419908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/>
              <a:t>Ground Penetrating Radar 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5004368" y="5999282"/>
            <a:ext cx="410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 err="1">
                <a:solidFill>
                  <a:schemeClr val="bg1"/>
                </a:solidFill>
              </a:rPr>
              <a:t>Traffic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Spped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Deflectometer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60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224219"/>
          </a:xfrm>
        </p:spPr>
        <p:txBody>
          <a:bodyPr/>
          <a:lstStyle/>
          <a:p>
            <a:pPr algn="ctr"/>
            <a:r>
              <a:rPr lang="fi-FI" sz="3000" dirty="0" err="1"/>
              <a:t>Survey</a:t>
            </a:r>
            <a:r>
              <a:rPr lang="fi-FI" sz="3000" dirty="0"/>
              <a:t> </a:t>
            </a:r>
            <a:r>
              <a:rPr lang="fi-FI" sz="3000" dirty="0" err="1"/>
              <a:t>methods</a:t>
            </a:r>
            <a:r>
              <a:rPr lang="fi-FI" sz="3000" dirty="0"/>
              <a:t> and </a:t>
            </a:r>
            <a:r>
              <a:rPr lang="fi-FI" sz="3000" dirty="0" err="1"/>
              <a:t>parameters</a:t>
            </a:r>
            <a:r>
              <a:rPr lang="fi-FI" sz="3000" dirty="0"/>
              <a:t>/</a:t>
            </a:r>
            <a:r>
              <a:rPr lang="fi-FI" sz="3000" dirty="0" err="1"/>
              <a:t>variables</a:t>
            </a:r>
            <a:r>
              <a:rPr lang="fi-FI" sz="3000" dirty="0"/>
              <a:t> </a:t>
            </a:r>
            <a:r>
              <a:rPr lang="fi-FI" sz="3000" dirty="0" err="1"/>
              <a:t>that</a:t>
            </a:r>
            <a:r>
              <a:rPr lang="fi-FI" sz="3000" dirty="0"/>
              <a:t> is </a:t>
            </a:r>
            <a:r>
              <a:rPr lang="fi-FI" sz="3000" dirty="0" err="1"/>
              <a:t>used</a:t>
            </a:r>
            <a:r>
              <a:rPr lang="fi-FI" sz="3000" dirty="0"/>
              <a:t>/</a:t>
            </a:r>
            <a:r>
              <a:rPr lang="fi-FI" sz="3000" dirty="0" err="1"/>
              <a:t>tested</a:t>
            </a:r>
            <a:r>
              <a:rPr lang="fi-FI" sz="3000" dirty="0"/>
              <a:t> for </a:t>
            </a:r>
            <a:r>
              <a:rPr lang="fi-FI" sz="3000" dirty="0" err="1"/>
              <a:t>road</a:t>
            </a:r>
            <a:r>
              <a:rPr lang="fi-FI" sz="3000" dirty="0"/>
              <a:t> </a:t>
            </a:r>
            <a:r>
              <a:rPr lang="fi-FI" sz="3000" dirty="0" err="1"/>
              <a:t>condition</a:t>
            </a:r>
            <a:r>
              <a:rPr lang="fi-FI" sz="3000" dirty="0"/>
              <a:t> </a:t>
            </a:r>
            <a:r>
              <a:rPr lang="fi-FI" sz="3000" dirty="0" err="1"/>
              <a:t>diagnostics</a:t>
            </a:r>
            <a:endParaRPr lang="fi-FI" sz="3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Roadscanners  2017.  All Rights Reserved.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51520" y="1628800"/>
            <a:ext cx="427713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/>
              <a:t>GPR</a:t>
            </a:r>
          </a:p>
          <a:p>
            <a:r>
              <a:rPr lang="fi-FI" dirty="0"/>
              <a:t>-</a:t>
            </a:r>
            <a:r>
              <a:rPr lang="fi-FI" dirty="0" err="1"/>
              <a:t>thickness</a:t>
            </a:r>
            <a:endParaRPr lang="fi-FI" dirty="0"/>
          </a:p>
          <a:p>
            <a:r>
              <a:rPr lang="fi-FI" dirty="0"/>
              <a:t>-AC air </a:t>
            </a:r>
            <a:r>
              <a:rPr lang="fi-FI" dirty="0" err="1"/>
              <a:t>voids</a:t>
            </a:r>
            <a:r>
              <a:rPr lang="fi-FI" dirty="0"/>
              <a:t> </a:t>
            </a:r>
            <a:r>
              <a:rPr lang="fi-FI" dirty="0" err="1"/>
              <a:t>content</a:t>
            </a:r>
            <a:endParaRPr lang="fi-FI" dirty="0"/>
          </a:p>
          <a:p>
            <a:r>
              <a:rPr lang="fi-FI" dirty="0"/>
              <a:t>-</a:t>
            </a:r>
            <a:r>
              <a:rPr lang="fi-FI" dirty="0" err="1"/>
              <a:t>moisture</a:t>
            </a:r>
            <a:r>
              <a:rPr lang="fi-FI" dirty="0"/>
              <a:t> (</a:t>
            </a:r>
            <a:r>
              <a:rPr lang="fi-FI" dirty="0" err="1"/>
              <a:t>saturation</a:t>
            </a:r>
            <a:r>
              <a:rPr lang="fi-FI" dirty="0"/>
              <a:t> </a:t>
            </a:r>
            <a:r>
              <a:rPr lang="fi-FI" dirty="0" err="1"/>
              <a:t>degree</a:t>
            </a:r>
            <a:r>
              <a:rPr lang="fi-FI" dirty="0"/>
              <a:t>)</a:t>
            </a:r>
          </a:p>
          <a:p>
            <a:r>
              <a:rPr lang="fi-FI" dirty="0"/>
              <a:t>-</a:t>
            </a:r>
            <a:r>
              <a:rPr lang="fi-FI" dirty="0" err="1"/>
              <a:t>moisture</a:t>
            </a:r>
            <a:r>
              <a:rPr lang="fi-FI" dirty="0"/>
              <a:t> </a:t>
            </a:r>
            <a:r>
              <a:rPr lang="fi-FI" dirty="0" err="1"/>
              <a:t>susceptibility</a:t>
            </a:r>
            <a:endParaRPr lang="fi-FI" dirty="0"/>
          </a:p>
          <a:p>
            <a:r>
              <a:rPr lang="fi-FI" dirty="0"/>
              <a:t>-</a:t>
            </a:r>
            <a:r>
              <a:rPr lang="fi-FI" dirty="0" err="1"/>
              <a:t>frost</a:t>
            </a:r>
            <a:r>
              <a:rPr lang="fi-FI" dirty="0"/>
              <a:t> &amp; ice </a:t>
            </a:r>
            <a:r>
              <a:rPr lang="fi-FI" dirty="0" err="1"/>
              <a:t>lense</a:t>
            </a:r>
            <a:r>
              <a:rPr lang="fi-FI" dirty="0"/>
              <a:t> </a:t>
            </a:r>
            <a:r>
              <a:rPr lang="fi-FI" dirty="0" err="1"/>
              <a:t>detection</a:t>
            </a:r>
            <a:endParaRPr lang="fi-FI" dirty="0"/>
          </a:p>
          <a:p>
            <a:r>
              <a:rPr lang="fi-FI" dirty="0"/>
              <a:t>-</a:t>
            </a:r>
            <a:r>
              <a:rPr lang="fi-FI" dirty="0" err="1"/>
              <a:t>cracking</a:t>
            </a:r>
            <a:r>
              <a:rPr lang="fi-FI" dirty="0"/>
              <a:t> &amp; </a:t>
            </a:r>
            <a:r>
              <a:rPr lang="fi-FI" dirty="0" err="1"/>
              <a:t>microcracking</a:t>
            </a:r>
            <a:endParaRPr lang="fi-FI" dirty="0"/>
          </a:p>
          <a:p>
            <a:r>
              <a:rPr lang="fi-FI" dirty="0"/>
              <a:t>-</a:t>
            </a:r>
            <a:r>
              <a:rPr lang="fi-FI" dirty="0" err="1"/>
              <a:t>delamination</a:t>
            </a:r>
            <a:endParaRPr lang="fi-FI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538467" cy="205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3789040"/>
            <a:ext cx="353639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0798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7E7E7E"/>
      </a:dk2>
      <a:lt2>
        <a:srgbClr val="808080"/>
      </a:lt2>
      <a:accent1>
        <a:srgbClr val="B8C6C6"/>
      </a:accent1>
      <a:accent2>
        <a:srgbClr val="6067A7"/>
      </a:accent2>
      <a:accent3>
        <a:srgbClr val="FFFFFF"/>
      </a:accent3>
      <a:accent4>
        <a:srgbClr val="000000"/>
      </a:accent4>
      <a:accent5>
        <a:srgbClr val="D8DFDF"/>
      </a:accent5>
      <a:accent6>
        <a:srgbClr val="565D97"/>
      </a:accent6>
      <a:hlink>
        <a:srgbClr val="66997E"/>
      </a:hlink>
      <a:folHlink>
        <a:srgbClr val="CC7674"/>
      </a:folHlink>
    </a:clrScheme>
    <a:fontScheme name="Blank Presentation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7E7E7E"/>
        </a:dk2>
        <a:lt2>
          <a:srgbClr val="808080"/>
        </a:lt2>
        <a:accent1>
          <a:srgbClr val="B8C6C6"/>
        </a:accent1>
        <a:accent2>
          <a:srgbClr val="6067A7"/>
        </a:accent2>
        <a:accent3>
          <a:srgbClr val="FFFFFF"/>
        </a:accent3>
        <a:accent4>
          <a:srgbClr val="000000"/>
        </a:accent4>
        <a:accent5>
          <a:srgbClr val="D8DFDF"/>
        </a:accent5>
        <a:accent6>
          <a:srgbClr val="565D97"/>
        </a:accent6>
        <a:hlink>
          <a:srgbClr val="66997E"/>
        </a:hlink>
        <a:folHlink>
          <a:srgbClr val="CC76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3">
      <a:dk1>
        <a:srgbClr val="000000"/>
      </a:dk1>
      <a:lt1>
        <a:srgbClr val="FFFFFF"/>
      </a:lt1>
      <a:dk2>
        <a:srgbClr val="7E7E7E"/>
      </a:dk2>
      <a:lt2>
        <a:srgbClr val="808080"/>
      </a:lt2>
      <a:accent1>
        <a:srgbClr val="B8C6C6"/>
      </a:accent1>
      <a:accent2>
        <a:srgbClr val="6067A7"/>
      </a:accent2>
      <a:accent3>
        <a:srgbClr val="FFFFFF"/>
      </a:accent3>
      <a:accent4>
        <a:srgbClr val="000000"/>
      </a:accent4>
      <a:accent5>
        <a:srgbClr val="D8DFDF"/>
      </a:accent5>
      <a:accent6>
        <a:srgbClr val="565D97"/>
      </a:accent6>
      <a:hlink>
        <a:srgbClr val="66997E"/>
      </a:hlink>
      <a:folHlink>
        <a:srgbClr val="CC7674"/>
      </a:folHlink>
    </a:clrScheme>
    <a:fontScheme name="Blank Presentation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7E7E7E"/>
        </a:dk2>
        <a:lt2>
          <a:srgbClr val="808080"/>
        </a:lt2>
        <a:accent1>
          <a:srgbClr val="B8C6C6"/>
        </a:accent1>
        <a:accent2>
          <a:srgbClr val="6067A7"/>
        </a:accent2>
        <a:accent3>
          <a:srgbClr val="FFFFFF"/>
        </a:accent3>
        <a:accent4>
          <a:srgbClr val="000000"/>
        </a:accent4>
        <a:accent5>
          <a:srgbClr val="D8DFDF"/>
        </a:accent5>
        <a:accent6>
          <a:srgbClr val="565D97"/>
        </a:accent6>
        <a:hlink>
          <a:srgbClr val="66997E"/>
        </a:hlink>
        <a:folHlink>
          <a:srgbClr val="CC76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21562</TotalTime>
  <Words>673</Words>
  <Application>Microsoft Office PowerPoint</Application>
  <PresentationFormat>Näytössä katseltava diaesitys (4:3)</PresentationFormat>
  <Paragraphs>132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16</vt:i4>
      </vt:variant>
    </vt:vector>
  </HeadingPairs>
  <TitlesOfParts>
    <vt:vector size="25" baseType="lpstr">
      <vt:lpstr>MS PGothic</vt:lpstr>
      <vt:lpstr>MS PGothic</vt:lpstr>
      <vt:lpstr>Arial</vt:lpstr>
      <vt:lpstr>Osaka</vt:lpstr>
      <vt:lpstr>Times New Roman</vt:lpstr>
      <vt:lpstr>Trebuchet MS</vt:lpstr>
      <vt:lpstr>Blank Presentation</vt:lpstr>
      <vt:lpstr>1_Blank Presentation</vt:lpstr>
      <vt:lpstr>8_Blank Presentation</vt:lpstr>
      <vt:lpstr>PowerPoint-esitys</vt:lpstr>
      <vt:lpstr>Workshop Topic #4--Advanced Performance Monitoring of Surface Condition </vt:lpstr>
      <vt:lpstr>PowerPoint-esitys</vt:lpstr>
      <vt:lpstr>Variables used in road condition monitoring </vt:lpstr>
      <vt:lpstr>PowerPoint-esitys</vt:lpstr>
      <vt:lpstr>World is also changing: Heavier Trucks, New Tyres, Tyre Pressures, Autonomous Trucks and Platoon Driving, Climate Change </vt:lpstr>
      <vt:lpstr>How to Monitor Road Surface Condition- Options:</vt:lpstr>
      <vt:lpstr>advanced road survey technologies currenlty used in finland</vt:lpstr>
      <vt:lpstr>Survey methods and parameters/variables that is used/tested for road condition diagnostics</vt:lpstr>
      <vt:lpstr>Survey methods and parameters/variables that is used/tested for road condition diagnostics</vt:lpstr>
      <vt:lpstr>Survey methods and parameters/variables that is used/tested for road condition diagnostics</vt:lpstr>
      <vt:lpstr>PowerPoint-esitys</vt:lpstr>
      <vt:lpstr>Survey methods and parameters/variables that is used/tested for road condition diagnostics</vt:lpstr>
      <vt:lpstr>Future: vehicles monitoring road condition</vt:lpstr>
      <vt:lpstr>Road Asset Management with ITS</vt:lpstr>
      <vt:lpstr>PowerPoint-esitys</vt:lpstr>
    </vt:vector>
  </TitlesOfParts>
  <Company>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Heikki Riikonen</dc:creator>
  <cp:lastModifiedBy>Timo Saarenketo</cp:lastModifiedBy>
  <cp:revision>826</cp:revision>
  <cp:lastPrinted>2008-01-28T07:48:34Z</cp:lastPrinted>
  <dcterms:created xsi:type="dcterms:W3CDTF">2008-01-25T14:52:27Z</dcterms:created>
  <dcterms:modified xsi:type="dcterms:W3CDTF">2017-05-22T12:48:32Z</dcterms:modified>
</cp:coreProperties>
</file>