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40"/>
  </p:notesMasterIdLst>
  <p:handoutMasterIdLst>
    <p:handoutMasterId r:id="rId41"/>
  </p:handoutMasterIdLst>
  <p:sldIdLst>
    <p:sldId id="256" r:id="rId6"/>
    <p:sldId id="328" r:id="rId7"/>
    <p:sldId id="354" r:id="rId8"/>
    <p:sldId id="330" r:id="rId9"/>
    <p:sldId id="355" r:id="rId10"/>
    <p:sldId id="331" r:id="rId11"/>
    <p:sldId id="333" r:id="rId12"/>
    <p:sldId id="356" r:id="rId13"/>
    <p:sldId id="327" r:id="rId14"/>
    <p:sldId id="329" r:id="rId15"/>
    <p:sldId id="335" r:id="rId16"/>
    <p:sldId id="336" r:id="rId17"/>
    <p:sldId id="337" r:id="rId18"/>
    <p:sldId id="340" r:id="rId19"/>
    <p:sldId id="341" r:id="rId20"/>
    <p:sldId id="357" r:id="rId21"/>
    <p:sldId id="342" r:id="rId22"/>
    <p:sldId id="320" r:id="rId23"/>
    <p:sldId id="343" r:id="rId24"/>
    <p:sldId id="346" r:id="rId25"/>
    <p:sldId id="344" r:id="rId26"/>
    <p:sldId id="345" r:id="rId27"/>
    <p:sldId id="347" r:id="rId28"/>
    <p:sldId id="322" r:id="rId29"/>
    <p:sldId id="323" r:id="rId30"/>
    <p:sldId id="324" r:id="rId31"/>
    <p:sldId id="353" r:id="rId32"/>
    <p:sldId id="351" r:id="rId33"/>
    <p:sldId id="348" r:id="rId34"/>
    <p:sldId id="350" r:id="rId35"/>
    <p:sldId id="349" r:id="rId36"/>
    <p:sldId id="314" r:id="rId37"/>
    <p:sldId id="334" r:id="rId38"/>
    <p:sldId id="263" r:id="rId39"/>
  </p:sldIdLst>
  <p:sldSz cx="12192000" cy="6858000"/>
  <p:notesSz cx="7010400" cy="9296400"/>
  <p:embeddedFontLst>
    <p:embeddedFont>
      <p:font typeface="Tahoma" panose="020B0604030504040204" pitchFamily="34" charset="0"/>
      <p:regular r:id="rId42"/>
      <p:bold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Arial Narrow" panose="020B0606020202030204" pitchFamily="34" charset="0"/>
      <p:regular r:id="rId48"/>
      <p:bold r:id="rId49"/>
      <p:italic r:id="rId50"/>
      <p:boldItalic r:id="rId51"/>
    </p:embeddedFont>
    <p:embeddedFont>
      <p:font typeface="SimSun" panose="02010600030101010101" pitchFamily="2" charset="-122"/>
      <p:regular r:id="rId5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utiger LT Std 47 Light Cn" panose="020B0406020204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595A5B"/>
    <a:srgbClr val="E1E1DE"/>
    <a:srgbClr val="D8D8D7"/>
    <a:srgbClr val="D8282F"/>
    <a:srgbClr val="717273"/>
    <a:srgbClr val="E7E1E6"/>
    <a:srgbClr val="E7E1DE"/>
    <a:srgbClr val="E7E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333" autoAdjust="0"/>
  </p:normalViewPr>
  <p:slideViewPr>
    <p:cSldViewPr snapToGrid="0" showGuides="1">
      <p:cViewPr>
        <p:scale>
          <a:sx n="55" d="100"/>
          <a:sy n="55" d="100"/>
        </p:scale>
        <p:origin x="-1164" y="-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font" Target="fonts/font10.fntdata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0463EA0-400F-47DC-BD2A-E7E993632E0A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F6C404-1049-47DE-8975-521928963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3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E34E2D-3ACB-420A-8C71-E726E966154E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EF2F232-D5F8-4F6D-B557-E050599E4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09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37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is to grab the attention</a:t>
            </a:r>
            <a:r>
              <a:rPr lang="en-US" baseline="0" dirty="0" smtClean="0"/>
              <a:t> of the audience – alternatively, we can say everything in this slide on the title slide, and remove this slide.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presentation is for green energy, however all construction projects can benefit from this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90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is to grab the attention</a:t>
            </a:r>
            <a:r>
              <a:rPr lang="en-US" baseline="0" dirty="0" smtClean="0"/>
              <a:t> of the audience – alternatively, we can say everything in this slide on the title slide, and remove this slide.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presentation is for green energy, however all construction projects can benefit from this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90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a snap-shot of the curve</a:t>
            </a:r>
            <a:r>
              <a:rPr lang="en-US" baseline="0" dirty="0" smtClean="0"/>
              <a:t> – curve is conceptual. We don’t track the pavement PCI over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61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Integrate GIS mapping</a:t>
            </a:r>
            <a:r>
              <a:rPr lang="en-US" baseline="0" dirty="0" smtClean="0"/>
              <a:t> with pavement results. </a:t>
            </a:r>
            <a:r>
              <a:rPr lang="en-US" baseline="0" dirty="0" err="1" smtClean="0"/>
              <a:t>MnDOT</a:t>
            </a:r>
            <a:r>
              <a:rPr lang="en-US" baseline="0" dirty="0" smtClean="0"/>
              <a:t> AADT information is shown. We can combine that with PCI, or other collected data to map the network.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Many roads are township/gravel/low volume, so no records exist.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11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tools we recommend are project-specific,</a:t>
            </a:r>
            <a:r>
              <a:rPr lang="en-US" baseline="0" dirty="0" smtClean="0"/>
              <a:t> however some combination of these will meet most –if not all– project needs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53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can get the capacity of a pavement from just the FWD, however the FWD only tests every tenth of a mile, using GPR, we can get a picture of the entire roadway. This is useful for finding thin areas between FWD drops. </a:t>
            </a:r>
          </a:p>
          <a:p>
            <a:r>
              <a:rPr lang="en-US" baseline="0" dirty="0" smtClean="0"/>
              <a:t>GPR is accurate to 1/8 of an inch, with a core to calibrate. Otherwise, how accurate?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56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Conceptual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21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Pictures</a:t>
            </a:r>
            <a:r>
              <a:rPr lang="en-US" baseline="0" dirty="0" smtClean="0"/>
              <a:t> are placeholders. To be replaced with AET images.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IRI is a measure of smoothness and ride comfort, not necessarily pavement structure.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77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PCI is rated on a 0-100 scale,</a:t>
            </a:r>
            <a:r>
              <a:rPr lang="en-US" baseline="0" dirty="0" smtClean="0"/>
              <a:t> and calculated from the video along with field measurements made by the operator. Follows ASTM D6433. I’d like to be a little vague on how we get the PCI number. 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Processing the video is typically the most expensive part of this service, and we have collected and stored data to process later if the need ever arises.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77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of stripping</a:t>
            </a:r>
            <a:r>
              <a:rPr lang="en-US" baseline="0" dirty="0" smtClean="0"/>
              <a:t> on the left. On the right, </a:t>
            </a:r>
            <a:r>
              <a:rPr lang="en-US" dirty="0" smtClean="0"/>
              <a:t>cores</a:t>
            </a:r>
            <a:r>
              <a:rPr lang="en-US" baseline="0" dirty="0" smtClean="0"/>
              <a:t> from the same project, ~4” in pavement difference.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40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PCI is rated on a 0-100 scale,</a:t>
            </a:r>
            <a:r>
              <a:rPr lang="en-US" baseline="0" dirty="0" smtClean="0"/>
              <a:t> and calculated from the video along with field measurements made by the operator. Follows ASTM D6433. I’d like to be a little vague on how we get the PCI number. 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Processing the video is typically the most expensive part of this service, and we have collected and stored data to process later if the need ever arises.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77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Any other results</a:t>
            </a:r>
            <a:r>
              <a:rPr lang="en-US" baseline="0" dirty="0" smtClean="0"/>
              <a:t> we provide?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77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00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Typical asphalt</a:t>
            </a:r>
            <a:r>
              <a:rPr lang="en-US" baseline="0" dirty="0" smtClean="0"/>
              <a:t> pavement SN is 4.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48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Local trucks were from oil fields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67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CBR</a:t>
            </a:r>
            <a:r>
              <a:rPr lang="en-US" baseline="0" dirty="0" smtClean="0"/>
              <a:t> was lower because we tested in the spring, during the spring thaw, previous test was performed in the fall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63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County</a:t>
            </a:r>
            <a:r>
              <a:rPr lang="en-US" baseline="0" dirty="0" smtClean="0"/>
              <a:t> and owner ~2 million apart in resolution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764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Typical SN of 4 for HMA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47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Half of chip</a:t>
            </a:r>
            <a:r>
              <a:rPr lang="en-US" baseline="0" dirty="0" smtClean="0"/>
              <a:t> sealed </a:t>
            </a:r>
            <a:r>
              <a:rPr lang="en-US" dirty="0" smtClean="0"/>
              <a:t>roads</a:t>
            </a:r>
            <a:r>
              <a:rPr lang="en-US" baseline="0" dirty="0" smtClean="0"/>
              <a:t> were “overbuilt” </a:t>
            </a:r>
          </a:p>
          <a:p>
            <a:r>
              <a:rPr lang="en-US" baseline="0" dirty="0" smtClean="0"/>
              <a:t>Half of chip sealed roads were already deteriorated, it may not be the wind farms responsibility to fully repair them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02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Small is ~3.5</a:t>
            </a:r>
            <a:r>
              <a:rPr lang="en-US" baseline="0" dirty="0" smtClean="0"/>
              <a:t> points per mile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02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700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isn’t limited to wind farm</a:t>
            </a:r>
            <a:r>
              <a:rPr lang="en-US" baseline="0" dirty="0" smtClean="0"/>
              <a:t> construction. </a:t>
            </a:r>
            <a:r>
              <a:rPr lang="en-US" dirty="0" smtClean="0"/>
              <a:t>I would add for anyone</a:t>
            </a:r>
            <a:r>
              <a:rPr lang="en-US" baseline="0" dirty="0" smtClean="0"/>
              <a:t> with a road agreement, the cost of a preconstruction survey is small, and will save you headaches down the road.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2F232-D5F8-4F6D-B557-E050599E4AD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86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7172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-82241" y="1633848"/>
            <a:ext cx="3238398" cy="4551356"/>
            <a:chOff x="-12542" y="2896246"/>
            <a:chExt cx="3944706" cy="5544026"/>
          </a:xfrm>
        </p:grpSpPr>
        <p:sp>
          <p:nvSpPr>
            <p:cNvPr id="18" name="Isosceles Triangle 17"/>
            <p:cNvSpPr/>
            <p:nvPr/>
          </p:nvSpPr>
          <p:spPr>
            <a:xfrm rot="5400000">
              <a:off x="-600782" y="4237227"/>
              <a:ext cx="4046522" cy="2870042"/>
            </a:xfrm>
            <a:prstGeom prst="triangle">
              <a:avLst/>
            </a:prstGeom>
            <a:solidFill>
              <a:srgbClr val="FFFFFF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19" name="Isosceles Triangle 18"/>
            <p:cNvSpPr/>
            <p:nvPr/>
          </p:nvSpPr>
          <p:spPr>
            <a:xfrm rot="5400000">
              <a:off x="-805931" y="3702177"/>
              <a:ext cx="5544026" cy="3932164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  <p:sp>
        <p:nvSpPr>
          <p:cNvPr id="26" name="Rectangle 25"/>
          <p:cNvSpPr/>
          <p:nvPr userDrawn="1"/>
        </p:nvSpPr>
        <p:spPr>
          <a:xfrm>
            <a:off x="-62450" y="1624864"/>
            <a:ext cx="12306300" cy="22765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107950" y="-26407"/>
            <a:ext cx="12306300" cy="1651271"/>
          </a:xfrm>
          <a:prstGeom prst="rect">
            <a:avLst/>
          </a:prstGeom>
          <a:solidFill>
            <a:srgbClr val="E1E1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600" y="1687624"/>
            <a:ext cx="12202600" cy="2157790"/>
          </a:xfrm>
          <a:solidFill>
            <a:schemeClr val="tx1"/>
          </a:solidFill>
        </p:spPr>
        <p:txBody>
          <a:bodyPr/>
          <a:lstStyle>
            <a:lvl1pPr algn="ctr">
              <a:defRPr sz="4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600530"/>
            <a:ext cx="10515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42276-2F31-4EFC-8371-C2C21491BE49}" type="datetimeFigureOut">
              <a:rPr lang="en-US"/>
              <a:pPr>
                <a:defRPr/>
              </a:pPr>
              <a:t>5/23/2017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38913"/>
            <a:ext cx="671052" cy="1825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727DD-4165-40AC-9A42-CC8E42406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-6348" y="1611078"/>
            <a:ext cx="12198351" cy="0"/>
          </a:xfrm>
          <a:prstGeom prst="line">
            <a:avLst/>
          </a:prstGeom>
          <a:ln w="31750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6" y="3915174"/>
            <a:ext cx="12198351" cy="0"/>
          </a:xfrm>
          <a:prstGeom prst="line">
            <a:avLst/>
          </a:prstGeom>
          <a:ln w="31750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30" y="6503439"/>
            <a:ext cx="1851802" cy="19034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30" y="397150"/>
            <a:ext cx="1851802" cy="860000"/>
          </a:xfrm>
          <a:prstGeom prst="rect">
            <a:avLst/>
          </a:prstGeom>
        </p:spPr>
      </p:pic>
      <p:sp>
        <p:nvSpPr>
          <p:cNvPr id="25" name="Isosceles Triangle 24"/>
          <p:cNvSpPr/>
          <p:nvPr userDrawn="1"/>
        </p:nvSpPr>
        <p:spPr>
          <a:xfrm rot="10800000">
            <a:off x="5634556" y="3887602"/>
            <a:ext cx="922887" cy="63638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20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E1E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-12540" y="1669178"/>
            <a:ext cx="3168695" cy="4453396"/>
            <a:chOff x="-12541" y="2896247"/>
            <a:chExt cx="3944704" cy="5544026"/>
          </a:xfrm>
        </p:grpSpPr>
        <p:sp>
          <p:nvSpPr>
            <p:cNvPr id="22" name="Isosceles Triangle 21"/>
            <p:cNvSpPr/>
            <p:nvPr/>
          </p:nvSpPr>
          <p:spPr>
            <a:xfrm rot="5400000">
              <a:off x="-805931" y="3702178"/>
              <a:ext cx="5544026" cy="3932163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23" name="Isosceles Triangle 22"/>
            <p:cNvSpPr/>
            <p:nvPr/>
          </p:nvSpPr>
          <p:spPr>
            <a:xfrm rot="5400000">
              <a:off x="-600781" y="4237227"/>
              <a:ext cx="4046522" cy="2870042"/>
            </a:xfrm>
            <a:prstGeom prst="triangle">
              <a:avLst/>
            </a:prstGeom>
            <a:solidFill>
              <a:srgbClr val="717273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838200" y="1669177"/>
            <a:ext cx="10515600" cy="4891832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3200" baseline="0">
                <a:solidFill>
                  <a:srgbClr val="595A5B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fld id="{8FD6A1D1-ABFC-4373-9FBE-9582F24887F8}" type="datetimeFigureOut">
              <a:rPr lang="en-US" smtClean="0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fld id="{91BDA8B4-58C7-4D8A-A8BB-AA4E57F93D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 rot="16200000">
            <a:off x="10775941" y="5732623"/>
            <a:ext cx="17828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595A5B"/>
                </a:solidFill>
              </a:rPr>
              <a:t>©2017</a:t>
            </a:r>
            <a:r>
              <a:rPr lang="en-US" sz="800" baseline="0" dirty="0" smtClean="0">
                <a:solidFill>
                  <a:srgbClr val="595A5B"/>
                </a:solidFill>
              </a:rPr>
              <a:t> American Engineering Testing, Inc.</a:t>
            </a:r>
            <a:endParaRPr lang="en-US" sz="800" dirty="0">
              <a:solidFill>
                <a:srgbClr val="595A5B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-99626" y="-174171"/>
            <a:ext cx="12422256" cy="1084270"/>
          </a:xfrm>
          <a:prstGeom prst="rect">
            <a:avLst/>
          </a:prstGeom>
          <a:solidFill>
            <a:srgbClr val="71727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-12540" y="154675"/>
            <a:ext cx="12204540" cy="730498"/>
          </a:xfrm>
          <a:prstGeom prst="rect">
            <a:avLst/>
          </a:prstGeom>
        </p:spPr>
        <p:txBody>
          <a:bodyPr/>
          <a:lstStyle>
            <a:lvl1pPr algn="ctr"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 flipV="1">
            <a:off x="-76201" y="908964"/>
            <a:ext cx="12435840" cy="15402"/>
          </a:xfrm>
          <a:prstGeom prst="line">
            <a:avLst/>
          </a:prstGeom>
          <a:ln w="28575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 userDrawn="1"/>
        </p:nvSpPr>
        <p:spPr>
          <a:xfrm rot="10800000">
            <a:off x="5719275" y="896932"/>
            <a:ext cx="784454" cy="556383"/>
          </a:xfrm>
          <a:prstGeom prst="triangle">
            <a:avLst/>
          </a:prstGeom>
          <a:solidFill>
            <a:srgbClr val="717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747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747" dirty="0"/>
          </a:p>
        </p:txBody>
      </p:sp>
    </p:spTree>
    <p:extLst>
      <p:ext uri="{BB962C8B-B14F-4D97-AF65-F5344CB8AC3E}">
        <p14:creationId xmlns:p14="http://schemas.microsoft.com/office/powerpoint/2010/main" val="2074590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1E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 userDrawn="1"/>
        </p:nvGrpSpPr>
        <p:grpSpPr>
          <a:xfrm>
            <a:off x="-12540" y="1669178"/>
            <a:ext cx="3168695" cy="4453396"/>
            <a:chOff x="-12541" y="2896247"/>
            <a:chExt cx="3944704" cy="5544026"/>
          </a:xfrm>
        </p:grpSpPr>
        <p:sp>
          <p:nvSpPr>
            <p:cNvPr id="25" name="Isosceles Triangle 24"/>
            <p:cNvSpPr/>
            <p:nvPr/>
          </p:nvSpPr>
          <p:spPr>
            <a:xfrm rot="5400000">
              <a:off x="-805931" y="3702178"/>
              <a:ext cx="5544026" cy="3932163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26" name="Isosceles Triangle 25"/>
            <p:cNvSpPr/>
            <p:nvPr/>
          </p:nvSpPr>
          <p:spPr>
            <a:xfrm rot="5400000">
              <a:off x="-600781" y="4237227"/>
              <a:ext cx="4046522" cy="2870042"/>
            </a:xfrm>
            <a:prstGeom prst="triangle">
              <a:avLst/>
            </a:prstGeom>
            <a:solidFill>
              <a:srgbClr val="717273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69176"/>
            <a:ext cx="10515600" cy="454373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 marL="228600" indent="-228600">
              <a:buFont typeface="Arial" panose="020B0604020202020204" pitchFamily="34" charset="0"/>
              <a:buChar char="•"/>
              <a:defRPr sz="3200">
                <a:solidFill>
                  <a:schemeClr val="bg1">
                    <a:lumMod val="75000"/>
                  </a:schemeClr>
                </a:solidFill>
              </a:defRPr>
            </a:lvl2pPr>
            <a:lvl3pPr marL="685800" indent="-228600">
              <a:buFont typeface="Wingdings" panose="05000000000000000000" pitchFamily="2" charset="2"/>
              <a:buChar char="§"/>
              <a:defRPr sz="2400">
                <a:solidFill>
                  <a:schemeClr val="bg1">
                    <a:lumMod val="75000"/>
                  </a:schemeClr>
                </a:solidFill>
              </a:defRPr>
            </a:lvl3pPr>
            <a:lvl4pPr marL="914400" indent="-228600">
              <a:buFont typeface="Frutiger LT Std 47 Light Cn" panose="020B0406020204020204" pitchFamily="34" charset="0"/>
              <a:buChar char="›"/>
              <a:defRPr sz="2000" b="0">
                <a:solidFill>
                  <a:schemeClr val="bg1">
                    <a:lumMod val="75000"/>
                  </a:schemeClr>
                </a:solidFill>
              </a:defRPr>
            </a:lvl4pPr>
            <a:lvl5pPr marL="1143000" indent="-228600">
              <a:buFont typeface="Frutiger LT Std 47 Light Cn" panose="020B0406020204020204" pitchFamily="34" charset="0"/>
              <a:buChar char="∙"/>
              <a:defRPr sz="20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99626" y="-174171"/>
            <a:ext cx="12422256" cy="1084270"/>
          </a:xfrm>
          <a:prstGeom prst="rect">
            <a:avLst/>
          </a:prstGeom>
          <a:solidFill>
            <a:srgbClr val="71727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12540" y="154675"/>
            <a:ext cx="12204540" cy="730498"/>
          </a:xfrm>
          <a:prstGeom prst="rect">
            <a:avLst/>
          </a:prstGeom>
        </p:spPr>
        <p:txBody>
          <a:bodyPr/>
          <a:lstStyle>
            <a:lvl1pPr algn="ctr"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-76201" y="908964"/>
            <a:ext cx="12435840" cy="15402"/>
          </a:xfrm>
          <a:prstGeom prst="line">
            <a:avLst/>
          </a:prstGeom>
          <a:ln w="28575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 userDrawn="1"/>
        </p:nvSpPr>
        <p:spPr>
          <a:xfrm rot="10800000">
            <a:off x="5719275" y="896932"/>
            <a:ext cx="784454" cy="556383"/>
          </a:xfrm>
          <a:prstGeom prst="triangle">
            <a:avLst/>
          </a:prstGeom>
          <a:solidFill>
            <a:srgbClr val="717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747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747" dirty="0"/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4"/>
          </p:nvPr>
        </p:nvSpPr>
        <p:spPr>
          <a:xfrm>
            <a:off x="838200" y="6538914"/>
            <a:ext cx="2743200" cy="182562"/>
          </a:xfrm>
        </p:spPr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fld id="{8FD6A1D1-ABFC-4373-9FBE-9582F24887F8}" type="datetimeFigureOut">
              <a:rPr lang="en-US" smtClean="0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4038600" y="6538914"/>
            <a:ext cx="4114800" cy="182562"/>
          </a:xfrm>
        </p:spPr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8610600" y="6538914"/>
            <a:ext cx="2743200" cy="182562"/>
          </a:xfrm>
        </p:spPr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fld id="{91BDA8B4-58C7-4D8A-A8BB-AA4E57F93D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TextBox 15"/>
          <p:cNvSpPr txBox="1"/>
          <p:nvPr userDrawn="1"/>
        </p:nvSpPr>
        <p:spPr>
          <a:xfrm rot="16200000">
            <a:off x="10775941" y="5732623"/>
            <a:ext cx="17828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595A5B"/>
                </a:solidFill>
              </a:rPr>
              <a:t>©2017</a:t>
            </a:r>
            <a:r>
              <a:rPr lang="en-US" sz="800" baseline="0" dirty="0" smtClean="0">
                <a:solidFill>
                  <a:srgbClr val="595A5B"/>
                </a:solidFill>
              </a:rPr>
              <a:t> American Engineering Testing, Inc.</a:t>
            </a:r>
            <a:endParaRPr lang="en-US" sz="800" dirty="0">
              <a:solidFill>
                <a:srgbClr val="595A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70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-82241" y="146149"/>
            <a:ext cx="3238398" cy="4551356"/>
            <a:chOff x="-12542" y="2896246"/>
            <a:chExt cx="3944706" cy="5544026"/>
          </a:xfrm>
        </p:grpSpPr>
        <p:sp>
          <p:nvSpPr>
            <p:cNvPr id="16" name="Isosceles Triangle 15"/>
            <p:cNvSpPr/>
            <p:nvPr/>
          </p:nvSpPr>
          <p:spPr>
            <a:xfrm rot="5400000">
              <a:off x="-600782" y="4237227"/>
              <a:ext cx="4046522" cy="2870042"/>
            </a:xfrm>
            <a:prstGeom prst="triangle">
              <a:avLst/>
            </a:prstGeom>
            <a:solidFill>
              <a:srgbClr val="FFFFFF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17" name="Isosceles Triangle 16"/>
            <p:cNvSpPr/>
            <p:nvPr/>
          </p:nvSpPr>
          <p:spPr>
            <a:xfrm rot="5400000">
              <a:off x="-805931" y="3702177"/>
              <a:ext cx="5544026" cy="3932164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  <p:sp>
        <p:nvSpPr>
          <p:cNvPr id="4" name="Rectangle 3"/>
          <p:cNvSpPr/>
          <p:nvPr userDrawn="1"/>
        </p:nvSpPr>
        <p:spPr>
          <a:xfrm>
            <a:off x="0" y="1366806"/>
            <a:ext cx="12192000" cy="2110042"/>
          </a:xfrm>
          <a:prstGeom prst="rect">
            <a:avLst/>
          </a:prstGeom>
          <a:solidFill>
            <a:srgbClr val="E1E1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-60562" y="1685925"/>
            <a:ext cx="12306300" cy="14809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24" y="1759462"/>
            <a:ext cx="12198824" cy="1373328"/>
          </a:xfrm>
          <a:noFill/>
        </p:spPr>
        <p:txBody>
          <a:bodyPr/>
          <a:lstStyle>
            <a:lvl1pPr algn="ctr">
              <a:defRPr sz="48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" y="3170238"/>
            <a:ext cx="12198351" cy="0"/>
          </a:xfrm>
          <a:prstGeom prst="line">
            <a:avLst/>
          </a:prstGeom>
          <a:ln w="31750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-6348" y="1676735"/>
            <a:ext cx="12198351" cy="0"/>
          </a:xfrm>
          <a:prstGeom prst="line">
            <a:avLst/>
          </a:prstGeom>
          <a:ln w="31750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939586"/>
            <a:ext cx="10515600" cy="24042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60258"/>
            <a:ext cx="2743200" cy="182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838CB-5075-4E59-84AE-E8AFA96ACC95}" type="datetimeFigureOut">
              <a:rPr lang="en-US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60258"/>
            <a:ext cx="4114800" cy="182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6" y="6457578"/>
            <a:ext cx="789039" cy="185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6D5BE-5D3F-40F2-98EC-C0F59A598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Isosceles Triangle 17"/>
          <p:cNvSpPr/>
          <p:nvPr userDrawn="1"/>
        </p:nvSpPr>
        <p:spPr>
          <a:xfrm rot="10800000">
            <a:off x="5634556" y="3141979"/>
            <a:ext cx="922887" cy="63638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059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 userDrawn="1"/>
        </p:nvGrpSpPr>
        <p:grpSpPr>
          <a:xfrm>
            <a:off x="-82241" y="1633848"/>
            <a:ext cx="3238398" cy="4551356"/>
            <a:chOff x="-12542" y="2896246"/>
            <a:chExt cx="3944706" cy="5544026"/>
          </a:xfrm>
        </p:grpSpPr>
        <p:sp>
          <p:nvSpPr>
            <p:cNvPr id="31" name="Isosceles Triangle 30"/>
            <p:cNvSpPr/>
            <p:nvPr/>
          </p:nvSpPr>
          <p:spPr>
            <a:xfrm rot="5400000">
              <a:off x="-600782" y="4237227"/>
              <a:ext cx="4046522" cy="2870042"/>
            </a:xfrm>
            <a:prstGeom prst="triangle">
              <a:avLst/>
            </a:prstGeom>
            <a:solidFill>
              <a:srgbClr val="FFFFFF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32" name="Isosceles Triangle 31"/>
            <p:cNvSpPr/>
            <p:nvPr/>
          </p:nvSpPr>
          <p:spPr>
            <a:xfrm rot="5400000">
              <a:off x="-805931" y="3702177"/>
              <a:ext cx="5544026" cy="3932164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83953"/>
            <a:ext cx="5181600" cy="4464072"/>
          </a:xfrm>
        </p:spPr>
        <p:txBody>
          <a:bodyPr/>
          <a:lstStyle>
            <a:lvl1pPr>
              <a:defRPr sz="2400">
                <a:latin typeface="Arial Narrow" panose="020B0606020202030204" pitchFamily="34" charset="0"/>
              </a:defRPr>
            </a:lvl1pPr>
            <a:lvl2pPr marL="228600">
              <a:defRPr sz="2400">
                <a:latin typeface="Arial Narrow" panose="020B0606020202030204" pitchFamily="34" charset="0"/>
              </a:defRPr>
            </a:lvl2pPr>
            <a:lvl3pPr marL="685800">
              <a:defRPr sz="2000">
                <a:latin typeface="Arial Narrow" panose="020B0606020202030204" pitchFamily="34" charset="0"/>
              </a:defRPr>
            </a:lvl3pPr>
            <a:lvl4pPr marL="914400">
              <a:defRPr sz="2000">
                <a:latin typeface="Arial Narrow" panose="020B0606020202030204" pitchFamily="34" charset="0"/>
              </a:defRPr>
            </a:lvl4pPr>
            <a:lvl5pPr marL="1143000"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60258"/>
            <a:ext cx="2743200" cy="182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838CB-5075-4E59-84AE-E8AFA96ACC95}" type="datetimeFigureOut">
              <a:rPr lang="en-US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60258"/>
            <a:ext cx="4114800" cy="182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6" y="6457578"/>
            <a:ext cx="789039" cy="185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6D5BE-5D3F-40F2-98EC-C0F59A598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-99626" y="-174171"/>
            <a:ext cx="12422256" cy="10842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-12540" y="154675"/>
            <a:ext cx="12204540" cy="730498"/>
          </a:xfrm>
          <a:prstGeom prst="rect">
            <a:avLst/>
          </a:prstGeom>
        </p:spPr>
        <p:txBody>
          <a:bodyPr/>
          <a:lstStyle>
            <a:lvl1pPr algn="ctr">
              <a:defRPr sz="3200" cap="all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-76201" y="908964"/>
            <a:ext cx="12435840" cy="15402"/>
          </a:xfrm>
          <a:prstGeom prst="line">
            <a:avLst/>
          </a:prstGeom>
          <a:ln w="28575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 userDrawn="1"/>
        </p:nvSpPr>
        <p:spPr>
          <a:xfrm rot="10800000">
            <a:off x="5719275" y="896932"/>
            <a:ext cx="784454" cy="556383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83953"/>
            <a:ext cx="5181600" cy="4464072"/>
          </a:xfrm>
        </p:spPr>
        <p:txBody>
          <a:bodyPr/>
          <a:lstStyle>
            <a:lvl1pPr>
              <a:defRPr sz="2400">
                <a:latin typeface="Arial Narrow" panose="020B0606020202030204" pitchFamily="34" charset="0"/>
              </a:defRPr>
            </a:lvl1pPr>
            <a:lvl2pPr marL="342900" indent="-342900">
              <a:defRPr lang="en-US" sz="24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>
              <a:defRPr lang="en-US" sz="20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028700" indent="-342900">
              <a:defRPr lang="en-US" sz="20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257300" indent="-342900">
              <a:defRPr lang="en-US" sz="200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584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 userDrawn="1"/>
        </p:nvGrpSpPr>
        <p:grpSpPr>
          <a:xfrm>
            <a:off x="-82241" y="1633848"/>
            <a:ext cx="3238398" cy="4551356"/>
            <a:chOff x="-12542" y="2896246"/>
            <a:chExt cx="3944706" cy="5544026"/>
          </a:xfrm>
        </p:grpSpPr>
        <p:sp>
          <p:nvSpPr>
            <p:cNvPr id="31" name="Isosceles Triangle 30"/>
            <p:cNvSpPr/>
            <p:nvPr/>
          </p:nvSpPr>
          <p:spPr>
            <a:xfrm rot="5400000">
              <a:off x="-600782" y="4237227"/>
              <a:ext cx="4046522" cy="2870042"/>
            </a:xfrm>
            <a:prstGeom prst="triangle">
              <a:avLst/>
            </a:prstGeom>
            <a:solidFill>
              <a:srgbClr val="FFFFFF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32" name="Isosceles Triangle 31"/>
            <p:cNvSpPr/>
            <p:nvPr/>
          </p:nvSpPr>
          <p:spPr>
            <a:xfrm rot="5400000">
              <a:off x="-805931" y="3702177"/>
              <a:ext cx="5544026" cy="3932164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3252"/>
            <a:ext cx="5157787" cy="774507"/>
          </a:xfrm>
        </p:spPr>
        <p:txBody>
          <a:bodyPr anchor="t" anchorCtr="0"/>
          <a:lstStyle>
            <a:lvl1pPr marL="0" indent="0">
              <a:buNone/>
              <a:defRPr sz="2800" b="1"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8200" y="2457760"/>
            <a:ext cx="5157787" cy="3684588"/>
          </a:xfrm>
        </p:spPr>
        <p:txBody>
          <a:bodyPr/>
          <a:lstStyle>
            <a:lvl1pPr>
              <a:defRPr sz="2400">
                <a:latin typeface="+mj-lt"/>
              </a:defRPr>
            </a:lvl1pPr>
            <a:lvl2pPr marL="228600">
              <a:defRPr sz="2400">
                <a:latin typeface="Arial Narrow" panose="020B0606020202030204" pitchFamily="34" charset="0"/>
              </a:defRPr>
            </a:lvl2pPr>
            <a:lvl3pPr marL="685800">
              <a:defRPr sz="2000">
                <a:latin typeface="Arial Narrow" panose="020B0606020202030204" pitchFamily="34" charset="0"/>
              </a:defRPr>
            </a:lvl3pPr>
            <a:lvl4pPr marL="914400">
              <a:defRPr sz="2000">
                <a:latin typeface="Arial Narrow" panose="020B0606020202030204" pitchFamily="34" charset="0"/>
              </a:defRPr>
            </a:lvl4pPr>
            <a:lvl5pPr marL="1143000">
              <a:defRPr sz="2000">
                <a:latin typeface="Arial Narrow" panose="020B0606020202030204" pitchFamily="34" charset="0"/>
              </a:defRPr>
            </a:lvl5pPr>
          </a:lstStyle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614" y="1683252"/>
            <a:ext cx="5183188" cy="774508"/>
          </a:xfrm>
        </p:spPr>
        <p:txBody>
          <a:bodyPr anchor="t" anchorCtr="0"/>
          <a:lstStyle>
            <a:lvl1pPr marL="0" indent="0">
              <a:buNone/>
              <a:defRPr lang="en-US" sz="2800" b="1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0612" y="2457760"/>
            <a:ext cx="5181600" cy="3684588"/>
          </a:xfrm>
        </p:spPr>
        <p:txBody>
          <a:bodyPr/>
          <a:lstStyle>
            <a:lvl1pPr>
              <a:defRPr lang="en-US" sz="24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indent="-342900">
              <a:defRPr lang="en-US" sz="24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>
              <a:defRPr lang="en-US" sz="20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028700" indent="-342900">
              <a:defRPr lang="en-US" sz="20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257300" indent="-342900">
              <a:defRPr lang="en-US" sz="200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</a:lstStyle>
          <a:p>
            <a:pPr marL="228600" lvl="1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Second level</a:t>
            </a:r>
          </a:p>
          <a:p>
            <a:pPr marL="685800" lvl="2" indent="-3429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dirty="0" smtClean="0"/>
              <a:t>Third level</a:t>
            </a:r>
          </a:p>
          <a:p>
            <a:pPr marL="914400" lvl="3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</a:pPr>
            <a:r>
              <a:rPr lang="en-US" dirty="0" smtClean="0"/>
              <a:t>Fourth level</a:t>
            </a:r>
          </a:p>
          <a:p>
            <a:pPr marL="1143000" lvl="4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60258"/>
            <a:ext cx="2743200" cy="182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838CB-5075-4E59-84AE-E8AFA96ACC95}" type="datetimeFigureOut">
              <a:rPr lang="en-US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60258"/>
            <a:ext cx="4114800" cy="182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6" y="6457578"/>
            <a:ext cx="789039" cy="185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6D5BE-5D3F-40F2-98EC-C0F59A598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-99626" y="-174171"/>
            <a:ext cx="12422256" cy="10842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-12540" y="154675"/>
            <a:ext cx="12204540" cy="730498"/>
          </a:xfrm>
          <a:prstGeom prst="rect">
            <a:avLst/>
          </a:prstGeom>
        </p:spPr>
        <p:txBody>
          <a:bodyPr/>
          <a:lstStyle>
            <a:lvl1pPr algn="ctr">
              <a:defRPr sz="3200" cap="all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-76201" y="908964"/>
            <a:ext cx="12435840" cy="15402"/>
          </a:xfrm>
          <a:prstGeom prst="line">
            <a:avLst/>
          </a:prstGeom>
          <a:ln w="28575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 userDrawn="1"/>
        </p:nvSpPr>
        <p:spPr>
          <a:xfrm rot="10800000">
            <a:off x="5719275" y="896932"/>
            <a:ext cx="784454" cy="556383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7017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mart Graphic">
    <p:bg>
      <p:bgPr>
        <a:solidFill>
          <a:srgbClr val="E1E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 userDrawn="1"/>
        </p:nvGrpSpPr>
        <p:grpSpPr>
          <a:xfrm>
            <a:off x="-12540" y="1669178"/>
            <a:ext cx="3168695" cy="4453396"/>
            <a:chOff x="-12541" y="2896247"/>
            <a:chExt cx="3944704" cy="5544026"/>
          </a:xfrm>
        </p:grpSpPr>
        <p:sp>
          <p:nvSpPr>
            <p:cNvPr id="25" name="Isosceles Triangle 24"/>
            <p:cNvSpPr/>
            <p:nvPr/>
          </p:nvSpPr>
          <p:spPr>
            <a:xfrm rot="5400000">
              <a:off x="-805931" y="3702178"/>
              <a:ext cx="5544026" cy="3932163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26" name="Isosceles Triangle 25"/>
            <p:cNvSpPr/>
            <p:nvPr/>
          </p:nvSpPr>
          <p:spPr>
            <a:xfrm rot="5400000">
              <a:off x="-600781" y="4237227"/>
              <a:ext cx="4046522" cy="2870042"/>
            </a:xfrm>
            <a:prstGeom prst="triangle">
              <a:avLst/>
            </a:prstGeom>
            <a:solidFill>
              <a:srgbClr val="717273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  <p:sp>
        <p:nvSpPr>
          <p:cNvPr id="11" name="SmartArt Placeholder 10"/>
          <p:cNvSpPr>
            <a:spLocks noGrp="1"/>
          </p:cNvSpPr>
          <p:nvPr>
            <p:ph type="dgm" sz="quarter" idx="13"/>
          </p:nvPr>
        </p:nvSpPr>
        <p:spPr>
          <a:xfrm>
            <a:off x="838200" y="1669177"/>
            <a:ext cx="10515600" cy="4787186"/>
          </a:xfrm>
        </p:spPr>
        <p:txBody>
          <a:bodyPr rtlCol="0">
            <a:normAutofit/>
          </a:bodyPr>
          <a:lstStyle>
            <a:lvl1pPr marL="0" indent="0">
              <a:buNone/>
              <a:defRPr baseline="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noProof="0" smtClean="0"/>
              <a:t>Click icon to add SmartArt graphic</a:t>
            </a:r>
            <a:endParaRPr lang="en-US" noProof="0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99626" y="-174171"/>
            <a:ext cx="12422256" cy="1084270"/>
          </a:xfrm>
          <a:prstGeom prst="rect">
            <a:avLst/>
          </a:prstGeom>
          <a:solidFill>
            <a:srgbClr val="71727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12540" y="154675"/>
            <a:ext cx="12204540" cy="730498"/>
          </a:xfrm>
          <a:prstGeom prst="rect">
            <a:avLst/>
          </a:prstGeom>
        </p:spPr>
        <p:txBody>
          <a:bodyPr/>
          <a:lstStyle>
            <a:lvl1pPr algn="ctr"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V="1">
            <a:off x="-76201" y="908964"/>
            <a:ext cx="12435840" cy="15402"/>
          </a:xfrm>
          <a:prstGeom prst="line">
            <a:avLst/>
          </a:prstGeom>
          <a:ln w="28575">
            <a:solidFill>
              <a:srgbClr val="D82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 userDrawn="1"/>
        </p:nvSpPr>
        <p:spPr>
          <a:xfrm rot="10800000">
            <a:off x="5719275" y="896932"/>
            <a:ext cx="784454" cy="556383"/>
          </a:xfrm>
          <a:prstGeom prst="triangle">
            <a:avLst/>
          </a:prstGeom>
          <a:solidFill>
            <a:srgbClr val="717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747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747" dirty="0"/>
          </a:p>
        </p:txBody>
      </p:sp>
      <p:sp>
        <p:nvSpPr>
          <p:cNvPr id="31" name="Date Placeholder 2"/>
          <p:cNvSpPr>
            <a:spLocks noGrp="1"/>
          </p:cNvSpPr>
          <p:nvPr>
            <p:ph type="dt" sz="half" idx="14"/>
          </p:nvPr>
        </p:nvSpPr>
        <p:spPr>
          <a:xfrm>
            <a:off x="838200" y="6538914"/>
            <a:ext cx="2743200" cy="182562"/>
          </a:xfrm>
        </p:spPr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fld id="{8FD6A1D1-ABFC-4373-9FBE-9582F24887F8}" type="datetimeFigureOut">
              <a:rPr lang="en-US" smtClean="0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3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4038600" y="6538914"/>
            <a:ext cx="4114800" cy="182562"/>
          </a:xfrm>
        </p:spPr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8610600" y="6538914"/>
            <a:ext cx="2743200" cy="182562"/>
          </a:xfrm>
        </p:spPr>
        <p:txBody>
          <a:bodyPr/>
          <a:lstStyle>
            <a:lvl1pPr>
              <a:defRPr>
                <a:solidFill>
                  <a:srgbClr val="595A5B"/>
                </a:solidFill>
              </a:defRPr>
            </a:lvl1pPr>
          </a:lstStyle>
          <a:p>
            <a:pPr>
              <a:defRPr/>
            </a:pPr>
            <a:fld id="{91BDA8B4-58C7-4D8A-A8BB-AA4E57F93D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TextBox 33"/>
          <p:cNvSpPr txBox="1"/>
          <p:nvPr userDrawn="1"/>
        </p:nvSpPr>
        <p:spPr>
          <a:xfrm rot="16200000">
            <a:off x="10775941" y="5732623"/>
            <a:ext cx="17828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595A5B"/>
                </a:solidFill>
              </a:rPr>
              <a:t>©2017</a:t>
            </a:r>
            <a:r>
              <a:rPr lang="en-US" sz="800" baseline="0" dirty="0" smtClean="0">
                <a:solidFill>
                  <a:srgbClr val="595A5B"/>
                </a:solidFill>
              </a:rPr>
              <a:t> American Engineering Testing, Inc.</a:t>
            </a:r>
            <a:endParaRPr lang="en-US" sz="800" dirty="0">
              <a:solidFill>
                <a:srgbClr val="595A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567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F3949-E8C0-4FE3-B599-499D75712818}" type="datetimeFigureOut">
              <a:rPr lang="en-US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38914"/>
            <a:ext cx="1365864" cy="18257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85FEC-4AD7-486B-B590-3B8D266F1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64" y="6251782"/>
            <a:ext cx="1011371" cy="469694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-82241" y="1633848"/>
            <a:ext cx="3238398" cy="4551356"/>
            <a:chOff x="-12542" y="2896246"/>
            <a:chExt cx="3944706" cy="5544026"/>
          </a:xfrm>
        </p:grpSpPr>
        <p:sp>
          <p:nvSpPr>
            <p:cNvPr id="16" name="Isosceles Triangle 15"/>
            <p:cNvSpPr/>
            <p:nvPr/>
          </p:nvSpPr>
          <p:spPr>
            <a:xfrm rot="5400000">
              <a:off x="-600782" y="4237227"/>
              <a:ext cx="4046522" cy="2870042"/>
            </a:xfrm>
            <a:prstGeom prst="triangle">
              <a:avLst/>
            </a:prstGeom>
            <a:solidFill>
              <a:srgbClr val="FFFFFF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17" name="Isosceles Triangle 16"/>
            <p:cNvSpPr/>
            <p:nvPr/>
          </p:nvSpPr>
          <p:spPr>
            <a:xfrm rot="5400000">
              <a:off x="-805931" y="3702177"/>
              <a:ext cx="5544026" cy="3932164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</p:spTree>
    <p:extLst>
      <p:ext uri="{BB962C8B-B14F-4D97-AF65-F5344CB8AC3E}">
        <p14:creationId xmlns:p14="http://schemas.microsoft.com/office/powerpoint/2010/main" val="2555884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82241" y="1633848"/>
            <a:ext cx="3238398" cy="4551356"/>
            <a:chOff x="-12542" y="2896246"/>
            <a:chExt cx="3944706" cy="5544026"/>
          </a:xfrm>
        </p:grpSpPr>
        <p:sp>
          <p:nvSpPr>
            <p:cNvPr id="14" name="Isosceles Triangle 13"/>
            <p:cNvSpPr/>
            <p:nvPr/>
          </p:nvSpPr>
          <p:spPr>
            <a:xfrm rot="5400000">
              <a:off x="-600782" y="4237227"/>
              <a:ext cx="4046522" cy="2870042"/>
            </a:xfrm>
            <a:prstGeom prst="triangle">
              <a:avLst/>
            </a:prstGeom>
            <a:solidFill>
              <a:srgbClr val="FFFFFF">
                <a:alpha val="1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  <p:sp>
          <p:nvSpPr>
            <p:cNvPr id="15" name="Isosceles Triangle 14"/>
            <p:cNvSpPr/>
            <p:nvPr/>
          </p:nvSpPr>
          <p:spPr>
            <a:xfrm rot="5400000">
              <a:off x="-805931" y="3702177"/>
              <a:ext cx="5544026" cy="3932164"/>
            </a:xfrm>
            <a:prstGeom prst="triangle">
              <a:avLst/>
            </a:prstGeom>
            <a:solidFill>
              <a:srgbClr val="F8F8F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 smtClean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47" dirty="0"/>
            </a:p>
          </p:txBody>
        </p:sp>
      </p:grpSp>
      <p:sp>
        <p:nvSpPr>
          <p:cNvPr id="8" name="Rectangle 7"/>
          <p:cNvSpPr/>
          <p:nvPr userDrawn="1"/>
        </p:nvSpPr>
        <p:spPr>
          <a:xfrm>
            <a:off x="838200" y="457209"/>
            <a:ext cx="3933825" cy="2115870"/>
          </a:xfrm>
          <a:prstGeom prst="rect">
            <a:avLst/>
          </a:prstGeom>
          <a:solidFill>
            <a:schemeClr val="tx1"/>
          </a:solidFill>
          <a:ln>
            <a:solidFill>
              <a:srgbClr val="D828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2115879"/>
          </a:xfrm>
          <a:noFill/>
          <a:ln w="25400">
            <a:noFill/>
          </a:ln>
        </p:spPr>
        <p:txBody>
          <a:bodyPr anchor="ctr" anchorCtr="0"/>
          <a:lstStyle>
            <a:lvl1pPr algn="ctr">
              <a:defRPr sz="2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40" y="457209"/>
            <a:ext cx="6233160" cy="5403851"/>
          </a:xfrm>
          <a:solidFill>
            <a:schemeClr val="tx1"/>
          </a:solidFill>
        </p:spPr>
        <p:txBody>
          <a:bodyPr lIns="182880" tIns="182880" rIns="182880" bIns="182880"/>
          <a:lstStyle>
            <a:lvl1pPr>
              <a:defRPr sz="28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defRPr>
            </a:lvl1pPr>
            <a:lvl2pPr marL="228600">
              <a:defRPr sz="24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defRPr>
            </a:lvl2pPr>
            <a:lvl3pPr marL="685800">
              <a:defRPr sz="20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defRPr>
            </a:lvl3pPr>
            <a:lvl4pPr marL="914400">
              <a:defRPr sz="20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defRPr>
            </a:lvl4pPr>
            <a:lvl5pPr marL="1143000">
              <a:defRPr sz="20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250932"/>
            <a:ext cx="3932237" cy="26180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BB617-9E20-46D9-939D-CDFA8C3B3FE0}" type="datetimeFigureOut">
              <a:rPr lang="en-US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C26B2-0AC6-450A-B585-C6A7D63F4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Isosceles Triangle 8"/>
          <p:cNvSpPr/>
          <p:nvPr userDrawn="1"/>
        </p:nvSpPr>
        <p:spPr>
          <a:xfrm rot="10800000">
            <a:off x="2344462" y="2568584"/>
            <a:ext cx="922887" cy="63638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753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172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538914"/>
            <a:ext cx="27432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93422ABA-A91C-408E-9645-E904E6D9DDC5}" type="datetimeFigureOut">
              <a:rPr lang="en-US" smtClean="0"/>
              <a:pPr>
                <a:defRPr/>
              </a:pPr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538914"/>
            <a:ext cx="41148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38914"/>
            <a:ext cx="27432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0AAA51B7-8261-4D53-8537-65EBE63FFA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 rot="16200000">
            <a:off x="10775941" y="5732623"/>
            <a:ext cx="17828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E7E1E6"/>
                </a:solidFill>
                <a:latin typeface="Arial Narrow" panose="020B0606020202030204" pitchFamily="34" charset="0"/>
              </a:rPr>
              <a:t>©2017</a:t>
            </a:r>
            <a:r>
              <a:rPr lang="en-US" sz="800" baseline="0" dirty="0" smtClean="0">
                <a:solidFill>
                  <a:srgbClr val="E7E1E6"/>
                </a:solidFill>
                <a:latin typeface="Arial Narrow" panose="020B0606020202030204" pitchFamily="34" charset="0"/>
              </a:rPr>
              <a:t> American Engineering Testing, Inc.</a:t>
            </a:r>
            <a:endParaRPr lang="en-US" sz="800" dirty="0">
              <a:solidFill>
                <a:srgbClr val="E7E1E6"/>
              </a:solidFill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 kern="1200" cap="all" baseline="0">
          <a:solidFill>
            <a:schemeClr val="tx1"/>
          </a:solidFill>
          <a:latin typeface="Arial Narrow" panose="020B0606020202030204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 LT Std 57 Cn" panose="020B0606020204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 LT Std 57 Cn" panose="020B0606020204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 LT Std 57 Cn" panose="020B0606020204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 LT Std 57 Cn" panose="020B0606020204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 LT Std 57 Cn" panose="020B0606020204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 LT Std 57 Cn" panose="020B0606020204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 LT Std 57 Cn" panose="020B0606020204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 LT Std 57 Cn" panose="020B0606020204020204" pitchFamily="34" charset="0"/>
        </a:defRPr>
      </a:lvl9pPr>
    </p:titleStyle>
    <p:bodyStyle>
      <a:lvl1pPr marL="0" indent="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None/>
        <a:defRPr sz="32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2286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685800" indent="-3429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914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Frutiger LT Std 47 Light Cn" panose="020B0406020204020204" pitchFamily="34" charset="0"/>
        <a:buChar char="›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Frutiger LT Std 47 Light Cn" panose="020B0406020204020204" pitchFamily="34" charset="0"/>
        <a:buChar char="∙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3399"/>
                </a:solidFill>
              </a:rPr>
              <a:t>Preserving Our Infrastructure for Renewable Energy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 smtClean="0"/>
              <a:t>Chris DeDene, PhD, PE</a:t>
            </a:r>
          </a:p>
          <a:p>
            <a:r>
              <a:rPr lang="en-US" sz="3200" dirty="0" smtClean="0"/>
              <a:t>Chunhua Han, PhD, PE</a:t>
            </a:r>
          </a:p>
        </p:txBody>
      </p:sp>
    </p:spTree>
    <p:extLst>
      <p:ext uri="{BB962C8B-B14F-4D97-AF65-F5344CB8AC3E}">
        <p14:creationId xmlns:p14="http://schemas.microsoft.com/office/powerpoint/2010/main" val="203427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 smtClean="0"/>
              <a:t>Green energy </a:t>
            </a:r>
            <a:r>
              <a:rPr lang="en-US" sz="4000" dirty="0"/>
              <a:t>c</a:t>
            </a:r>
            <a:r>
              <a:rPr lang="en-US" sz="4000" dirty="0" smtClean="0"/>
              <a:t>onstruction projects often have road agreements with local road agencies</a:t>
            </a:r>
          </a:p>
          <a:p>
            <a:pPr marL="1143000" lvl="2" indent="-457200"/>
            <a:r>
              <a:rPr lang="en-US" sz="3600" dirty="0" smtClean="0"/>
              <a:t>Return the roads to the same condition </a:t>
            </a:r>
          </a:p>
          <a:p>
            <a:pPr lvl="2" indent="0" algn="ctr">
              <a:buNone/>
            </a:pPr>
            <a:r>
              <a:rPr lang="en-US" sz="3600" dirty="0" smtClean="0"/>
              <a:t>-</a:t>
            </a:r>
            <a:r>
              <a:rPr lang="en-US" sz="3600" dirty="0"/>
              <a:t>OR- </a:t>
            </a:r>
            <a:endParaRPr lang="en-US" sz="3600" dirty="0" smtClean="0"/>
          </a:p>
          <a:p>
            <a:pPr marL="1143000" lvl="2" indent="-457200"/>
            <a:r>
              <a:rPr lang="en-US" sz="3600" dirty="0" smtClean="0"/>
              <a:t>pay the agency for the depreciation caused to the asset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It’s important to document your assets, in order to protect your assets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I Care?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3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WERE WE? 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0" y="885173"/>
            <a:ext cx="9294730" cy="597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9410521" y="1208551"/>
            <a:ext cx="2653147" cy="2131786"/>
            <a:chOff x="9228097" y="1347699"/>
            <a:chExt cx="2653147" cy="2131786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8097" y="1347699"/>
              <a:ext cx="2653147" cy="2131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0377385" y="1347699"/>
              <a:ext cx="14039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000" b="1" dirty="0" smtClean="0">
                  <a:solidFill>
                    <a:srgbClr val="000000"/>
                  </a:solidFill>
                </a:rPr>
                <a:t>: AET’s Fees</a:t>
              </a:r>
              <a:endParaRPr lang="en-US" altLang="en-US" sz="20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35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APPROACH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803" y="1543049"/>
            <a:ext cx="7625197" cy="468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053"/>
          <p:cNvSpPr txBox="1">
            <a:spLocks noChangeArrowheads="1"/>
          </p:cNvSpPr>
          <p:nvPr/>
        </p:nvSpPr>
        <p:spPr bwMode="auto">
          <a:xfrm>
            <a:off x="299812" y="2539843"/>
            <a:ext cx="4199617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b="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>
                <a:solidFill>
                  <a:srgbClr val="000000"/>
                </a:solidFill>
              </a:rPr>
              <a:t>Inventory</a:t>
            </a:r>
          </a:p>
          <a:p>
            <a:r>
              <a:rPr lang="en-US" altLang="en-US" sz="2800" dirty="0" smtClean="0">
                <a:solidFill>
                  <a:srgbClr val="000000"/>
                </a:solidFill>
              </a:rPr>
              <a:t>Traffic/ Load</a:t>
            </a:r>
          </a:p>
          <a:p>
            <a:r>
              <a:rPr lang="en-US" altLang="en-US" sz="2800" dirty="0" smtClean="0">
                <a:solidFill>
                  <a:srgbClr val="000000"/>
                </a:solidFill>
              </a:rPr>
              <a:t>Pavement Condition Survey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500" y="1955068"/>
            <a:ext cx="4182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Pavement Management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12233" y="5403273"/>
            <a:ext cx="1030778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ysClr val="windowText" lastClr="000000"/>
                </a:solidFill>
              </a:rPr>
              <a:t>Loads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7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AET Uses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6671" y="1242615"/>
            <a:ext cx="6135329" cy="5615386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56671" y="1242615"/>
            <a:ext cx="3209925" cy="1590675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838199" y="1299122"/>
            <a:ext cx="4807857" cy="200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b="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Step 1 – Test and classify existing roads and traffic for maintenance and improvement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6" y="3840714"/>
            <a:ext cx="5974315" cy="227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58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AET Uses</a:t>
            </a:r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838199" y="1669176"/>
            <a:ext cx="6665843" cy="454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b="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Step 1 – Test and classify existing roads and </a:t>
            </a:r>
            <a:r>
              <a:rPr lang="en-US" dirty="0"/>
              <a:t>traffic for maintenance and improvement plan</a:t>
            </a:r>
          </a:p>
          <a:p>
            <a:endParaRPr lang="en-US" dirty="0" smtClean="0"/>
          </a:p>
          <a:p>
            <a:r>
              <a:rPr lang="en-US" dirty="0" smtClean="0"/>
              <a:t>During Construction:</a:t>
            </a:r>
          </a:p>
          <a:p>
            <a:r>
              <a:rPr lang="en-US" dirty="0" smtClean="0"/>
              <a:t>…provide construction testing…</a:t>
            </a:r>
          </a:p>
          <a:p>
            <a:pPr algn="ctr"/>
            <a:r>
              <a:rPr lang="en-US" dirty="0" smtClean="0"/>
              <a:t>-Or-</a:t>
            </a:r>
          </a:p>
          <a:p>
            <a:r>
              <a:rPr lang="en-US" dirty="0"/>
              <a:t>…wait for construction…</a:t>
            </a:r>
          </a:p>
          <a:p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3188" y="932264"/>
            <a:ext cx="3333226" cy="592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92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AET Uses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6671" y="1242615"/>
            <a:ext cx="6135329" cy="5615386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56671" y="1242615"/>
            <a:ext cx="3209925" cy="1590675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838200" y="1669176"/>
            <a:ext cx="5218471" cy="454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b="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Step 1 – Test and classify existing </a:t>
            </a:r>
            <a:r>
              <a:rPr lang="en-US" dirty="0"/>
              <a:t>roadways and traffic for maintenance and improvement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Step </a:t>
            </a:r>
            <a:r>
              <a:rPr lang="en-US" dirty="0" smtClean="0"/>
              <a:t>2 – Retest and classify the existing roadways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Step </a:t>
            </a:r>
            <a:r>
              <a:rPr lang="en-US" dirty="0" smtClean="0"/>
              <a:t>3 – Tabulate the </a:t>
            </a:r>
            <a:r>
              <a:rPr lang="en-US" dirty="0" smtClean="0"/>
              <a:t>change in condition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31183"/>
          <a:stretch/>
        </p:blipFill>
        <p:spPr>
          <a:xfrm>
            <a:off x="6056671" y="1311734"/>
            <a:ext cx="1494503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8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GEOGRAPHIC Information system Integration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324" y="1305820"/>
            <a:ext cx="4459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Information Management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81"/>
          <a:stretch/>
        </p:blipFill>
        <p:spPr bwMode="auto">
          <a:xfrm>
            <a:off x="4876248" y="926210"/>
            <a:ext cx="7315752" cy="5931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053"/>
          <p:cNvSpPr txBox="1">
            <a:spLocks noChangeArrowheads="1"/>
          </p:cNvSpPr>
          <p:nvPr/>
        </p:nvSpPr>
        <p:spPr bwMode="auto">
          <a:xfrm>
            <a:off x="479977" y="1890595"/>
            <a:ext cx="4199617" cy="35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b="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>
                <a:solidFill>
                  <a:srgbClr val="000000"/>
                </a:solidFill>
              </a:rPr>
              <a:t>Integrated Data Gathered</a:t>
            </a:r>
          </a:p>
          <a:p>
            <a:r>
              <a:rPr lang="en-US" altLang="en-US" sz="2800" dirty="0" smtClean="0">
                <a:solidFill>
                  <a:srgbClr val="000000"/>
                </a:solidFill>
              </a:rPr>
              <a:t>Network Theme Maps</a:t>
            </a:r>
          </a:p>
          <a:p>
            <a:r>
              <a:rPr lang="en-US" altLang="en-US" sz="2800" dirty="0" smtClean="0">
                <a:solidFill>
                  <a:srgbClr val="000000"/>
                </a:solidFill>
              </a:rPr>
              <a:t>Impact Analysis</a:t>
            </a:r>
          </a:p>
          <a:p>
            <a:r>
              <a:rPr lang="en-US" altLang="en-US" sz="2800" dirty="0" smtClean="0">
                <a:solidFill>
                  <a:srgbClr val="000000"/>
                </a:solidFill>
              </a:rPr>
              <a:t>Condition Visualization</a:t>
            </a:r>
          </a:p>
          <a:p>
            <a:r>
              <a:rPr lang="en-US" altLang="en-US" sz="2800" dirty="0" smtClean="0">
                <a:solidFill>
                  <a:srgbClr val="000000"/>
                </a:solidFill>
              </a:rPr>
              <a:t>Improvement Identification</a:t>
            </a:r>
          </a:p>
          <a:p>
            <a:r>
              <a:rPr lang="en-US" altLang="en-US" sz="2800" dirty="0" smtClean="0">
                <a:solidFill>
                  <a:srgbClr val="000000"/>
                </a:solidFill>
              </a:rPr>
              <a:t>Cost Analysis</a:t>
            </a:r>
          </a:p>
          <a:p>
            <a:r>
              <a:rPr lang="en-US" altLang="en-US" sz="2800" dirty="0" smtClean="0">
                <a:solidFill>
                  <a:srgbClr val="000000"/>
                </a:solidFill>
              </a:rPr>
              <a:t>Construction Aid</a:t>
            </a:r>
          </a:p>
        </p:txBody>
      </p:sp>
    </p:spTree>
    <p:extLst>
      <p:ext uri="{BB962C8B-B14F-4D97-AF65-F5344CB8AC3E}">
        <p14:creationId xmlns:p14="http://schemas.microsoft.com/office/powerpoint/2010/main" val="336233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Ground Penetrating Radar (GPR)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Falling Weight Deflectometer (FWD)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Pavement Condition Index (PCI)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Inertial Profiler (Measures IRI)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Digital Video Logs (DVL)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Pavement Cores and Soil Borings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Construction Truck Counts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AET 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9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29032"/>
            <a:ext cx="9613490" cy="4983877"/>
          </a:xfrm>
        </p:spPr>
        <p:txBody>
          <a:bodyPr/>
          <a:lstStyle/>
          <a:p>
            <a:r>
              <a:rPr lang="en-US" sz="2800" dirty="0" smtClean="0"/>
              <a:t>Ground Penetrating Radar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Non-destructive 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Tells you how thick and uniform the pavement layers 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Pavement thickness + Strength =&gt; Structure Number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Penetrating Radar (GPR)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920120"/>
              </p:ext>
            </p:extLst>
          </p:nvPr>
        </p:nvGraphicFramePr>
        <p:xfrm>
          <a:off x="2803652" y="2989005"/>
          <a:ext cx="6572156" cy="2576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Photo Editor Photo" r:id="rId4" imgW="26752381" imgH="10507542" progId="MSPhotoEd.3">
                  <p:embed/>
                </p:oleObj>
              </mc:Choice>
              <mc:Fallback>
                <p:oleObj name="Photo Editor Photo" r:id="rId4" imgW="26752381" imgH="10507542" progId="MSPhotoEd.3">
                  <p:embed/>
                  <p:pic>
                    <p:nvPicPr>
                      <p:cNvPr id="1536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3652" y="2989005"/>
                        <a:ext cx="6572156" cy="2576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157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GPR Results</a:t>
            </a:r>
            <a:endParaRPr lang="en-US" dirty="0"/>
          </a:p>
        </p:txBody>
      </p:sp>
      <p:pic>
        <p:nvPicPr>
          <p:cNvPr id="4" name="Picture 3" descr="C:\Users\drettner\AppData\Local\Microsoft\Windows\Temporary Internet Files\Content.Outlook\OQ545L6B\TH 200_1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06" y="1443034"/>
            <a:ext cx="9144000" cy="513873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246806" y="3838571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Core thickness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494206" y="4068759"/>
            <a:ext cx="1752600" cy="455612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6494206" y="3457571"/>
            <a:ext cx="1752600" cy="555625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6875206" y="5743571"/>
            <a:ext cx="373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FF00"/>
                </a:solidFill>
              </a:rPr>
              <a:t>Unverified Base Thickness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494206" y="5210171"/>
            <a:ext cx="381000" cy="6858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341806" y="3457571"/>
            <a:ext cx="152400" cy="1066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2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4825" y="1170413"/>
            <a:ext cx="5277465" cy="4543733"/>
          </a:xfrm>
        </p:spPr>
        <p:txBody>
          <a:bodyPr/>
          <a:lstStyle/>
          <a:p>
            <a:r>
              <a:rPr lang="en-US" dirty="0" smtClean="0"/>
              <a:t>Falling Weight </a:t>
            </a:r>
            <a:r>
              <a:rPr lang="en-US" dirty="0" err="1" smtClean="0"/>
              <a:t>Deflectometer</a:t>
            </a:r>
            <a:r>
              <a:rPr lang="en-US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Non-destructive 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Tells you how strong the pavement system 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Falling Weight </a:t>
            </a:r>
            <a:r>
              <a:rPr lang="en-US" dirty="0" err="1" smtClean="0"/>
              <a:t>Deflectometer</a:t>
            </a:r>
            <a:r>
              <a:rPr lang="en-US" dirty="0" smtClean="0"/>
              <a:t> (FWD)</a:t>
            </a:r>
            <a:endParaRPr lang="en-US" dirty="0"/>
          </a:p>
        </p:txBody>
      </p:sp>
      <p:pic>
        <p:nvPicPr>
          <p:cNvPr id="4" name="Picture 4" descr="Falling Weight Deflectom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316" y="2010258"/>
            <a:ext cx="5788623" cy="386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090259"/>
              </p:ext>
            </p:extLst>
          </p:nvPr>
        </p:nvGraphicFramePr>
        <p:xfrm>
          <a:off x="838200" y="3700267"/>
          <a:ext cx="4835012" cy="3157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Picture" r:id="rId4" imgW="3678936" imgH="2406396" progId="Word.Picture.8">
                  <p:embed/>
                </p:oleObj>
              </mc:Choice>
              <mc:Fallback>
                <p:oleObj name="Picture" r:id="rId4" imgW="3678936" imgH="2406396" progId="Word.Picture.8">
                  <p:embed/>
                  <p:pic>
                    <p:nvPicPr>
                      <p:cNvPr id="40964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00267"/>
                        <a:ext cx="4835012" cy="315773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022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Inertial </a:t>
            </a:r>
            <a:r>
              <a:rPr lang="en-US" dirty="0" err="1" smtClean="0"/>
              <a:t>Profilier</a:t>
            </a: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Non-destructive 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Measures pavement smoothness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Used to evaluate ride-quality (IRI)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Profilometer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072" r="80" b="21159"/>
          <a:stretch/>
        </p:blipFill>
        <p:spPr>
          <a:xfrm>
            <a:off x="4220820" y="3998396"/>
            <a:ext cx="7971180" cy="285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1930" y="1049748"/>
            <a:ext cx="10515600" cy="4543733"/>
          </a:xfrm>
        </p:spPr>
        <p:txBody>
          <a:bodyPr/>
          <a:lstStyle/>
          <a:p>
            <a:r>
              <a:rPr lang="en-US" sz="2800" dirty="0"/>
              <a:t>Digital Video Logs (DVL</a:t>
            </a:r>
            <a:r>
              <a:rPr lang="en-US" sz="28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High-Definition images of pavement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Used in conjunction with field measurements to calculate Pavement Condition Index (PCI) of pavement surface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Typically bundled with GPR and/or IRI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Video Logs (DVL)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38"/>
          <a:stretch/>
        </p:blipFill>
        <p:spPr bwMode="auto">
          <a:xfrm>
            <a:off x="1907456" y="3726426"/>
            <a:ext cx="8701549" cy="31315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323303" y="6056671"/>
            <a:ext cx="217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Before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954848" y="6056670"/>
            <a:ext cx="217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After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703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1930" y="1120364"/>
            <a:ext cx="10515600" cy="4543733"/>
          </a:xfrm>
        </p:spPr>
        <p:txBody>
          <a:bodyPr/>
          <a:lstStyle/>
          <a:p>
            <a:r>
              <a:rPr lang="en-US" dirty="0"/>
              <a:t>Pavement Cores / Soil </a:t>
            </a:r>
            <a:r>
              <a:rPr lang="en-US" dirty="0" smtClean="0"/>
              <a:t>Borings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Verify layer thicknesses and calibrate </a:t>
            </a:r>
            <a:r>
              <a:rPr lang="en-US" dirty="0"/>
              <a:t>GPR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Analyze cores for stripping/delamination/deteriorated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Soil classification for strength determination, if desired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</a:t>
            </a:r>
            <a:r>
              <a:rPr lang="en-US" dirty="0" smtClean="0"/>
              <a:t>Cores / Soil Borings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3" t="24946" r="9570" b="23010"/>
          <a:stretch/>
        </p:blipFill>
        <p:spPr>
          <a:xfrm>
            <a:off x="944471" y="3387215"/>
            <a:ext cx="3011397" cy="2907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0" t="9038" r="33507" b="17700"/>
          <a:stretch/>
        </p:blipFill>
        <p:spPr>
          <a:xfrm>
            <a:off x="6541249" y="3387214"/>
            <a:ext cx="2514550" cy="34707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8" t="8377" r="35733" b="17415"/>
          <a:stretch/>
        </p:blipFill>
        <p:spPr>
          <a:xfrm>
            <a:off x="3955868" y="3387215"/>
            <a:ext cx="2585381" cy="34707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85081" y="5670527"/>
            <a:ext cx="2370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Stripping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485200" y="5840700"/>
            <a:ext cx="217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Core #2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04715" y="5840699"/>
            <a:ext cx="217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Core #3</a:t>
            </a:r>
            <a:endParaRPr lang="en-US" sz="36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799" y="3387213"/>
            <a:ext cx="2447821" cy="2907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966348" y="5517533"/>
            <a:ext cx="3041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Deteriorated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019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02901" y="1252948"/>
            <a:ext cx="10515600" cy="2375623"/>
          </a:xfrm>
        </p:spPr>
        <p:txBody>
          <a:bodyPr/>
          <a:lstStyle/>
          <a:p>
            <a:r>
              <a:rPr lang="en-US" dirty="0" smtClean="0"/>
              <a:t>Construction Traffic Loading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Construction Materials Requirements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Used in conjunction with truck types to calculate ESAL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Narrow Road ESAL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Truck counts</a:t>
            </a:r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0" y="3403600"/>
            <a:ext cx="6117502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939" y="3403600"/>
            <a:ext cx="5494003" cy="344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0" y="2174875"/>
            <a:ext cx="20955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096500" y="1806322"/>
            <a:ext cx="20955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Legend: Haul ESALS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97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945434"/>
            <a:ext cx="5887720" cy="591256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Pavement smoothness (IRI)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Pavement modulus (FWD)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PCI (DVL &amp; Measurements)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Pavement Thickness (GPR)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Strength parameters (FWD&amp;GPR)</a:t>
            </a:r>
          </a:p>
          <a:p>
            <a:pPr marL="685800" lvl="1" indent="-457200"/>
            <a:r>
              <a:rPr lang="en-US" sz="2800" dirty="0" smtClean="0"/>
              <a:t>Load Capacity, Effective CBR</a:t>
            </a:r>
          </a:p>
          <a:p>
            <a:pPr marL="685800" lvl="1" indent="-457200"/>
            <a:r>
              <a:rPr lang="en-US" sz="2800" dirty="0" smtClean="0"/>
              <a:t>Effective Structural Number (SN)</a:t>
            </a:r>
          </a:p>
          <a:p>
            <a:pPr marL="685800" lvl="1" indent="-457200"/>
            <a:r>
              <a:rPr lang="en-US" sz="2800" dirty="0" smtClean="0"/>
              <a:t>Effective pavement modulus, Mr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Percentage of pavement life used by traffic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Improvement recommendations</a:t>
            </a:r>
          </a:p>
          <a:p>
            <a:pPr marL="685800" lvl="1" indent="-457200"/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do with the Data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600" y="1331926"/>
            <a:ext cx="5552768" cy="254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600" y="3901716"/>
            <a:ext cx="5552768" cy="146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32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2069" y="1812453"/>
            <a:ext cx="5251530" cy="45437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New wind farm construction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114 miles of roadway tested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 Sept. 2011, performed DVL, GPR</a:t>
            </a:r>
            <a:r>
              <a:rPr lang="en-US" sz="2800" dirty="0" smtClean="0"/>
              <a:t>, FWD, </a:t>
            </a:r>
            <a:r>
              <a:rPr lang="en-US" sz="2800" dirty="0" smtClean="0"/>
              <a:t>and </a:t>
            </a:r>
            <a:r>
              <a:rPr lang="en-US" sz="2800" dirty="0" smtClean="0"/>
              <a:t>228 Soil Borings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User agreement for “as close as possible to the durability, quality, and drivability that they had prior…”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1: Kansas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25" r="5156" b="26222"/>
          <a:stretch/>
        </p:blipFill>
        <p:spPr>
          <a:xfrm>
            <a:off x="6089730" y="1669176"/>
            <a:ext cx="5904908" cy="24151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720" y="4235016"/>
            <a:ext cx="6177280" cy="2130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4244" y="6447484"/>
            <a:ext cx="2814963" cy="41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5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69176"/>
            <a:ext cx="5288280" cy="4944984"/>
          </a:xfrm>
        </p:spPr>
        <p:txBody>
          <a:bodyPr/>
          <a:lstStyle/>
          <a:p>
            <a:r>
              <a:rPr lang="en-US" sz="2800" dirty="0" smtClean="0"/>
              <a:t>For all roadways, </a:t>
            </a:r>
            <a:r>
              <a:rPr lang="en-US" sz="2800" dirty="0" smtClean="0"/>
              <a:t>we provided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Surface layer thicknesses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Subsurface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Effective SN &amp; load capacity</a:t>
            </a:r>
          </a:p>
          <a:p>
            <a:pPr marL="685800" lvl="1" indent="-457200"/>
            <a:r>
              <a:rPr lang="en-US" sz="2800" u="sng" dirty="0" smtClean="0"/>
              <a:t>Average SN was &lt;2</a:t>
            </a:r>
          </a:p>
          <a:p>
            <a:pPr marL="685800" lvl="1" indent="-457200"/>
            <a:r>
              <a:rPr lang="en-US" sz="2800" dirty="0" smtClean="0"/>
              <a:t>AET identified some weak roadways that were sand/oil mixture with chip seals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1: Kansas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6126480" y="1669176"/>
            <a:ext cx="5506720" cy="494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b="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Recommendations </a:t>
            </a:r>
            <a:r>
              <a:rPr lang="en-US" sz="2800" dirty="0" smtClean="0"/>
              <a:t>included: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Based on the proposed haul-plan, 20% of roads tested had adequate strength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Recommended cement stabilization or an HMA overlay prior to construction, as roadway may not hold proposed construction activity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398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4825" y="1436420"/>
            <a:ext cx="6720840" cy="45437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In February, 2012 </a:t>
            </a:r>
            <a:r>
              <a:rPr lang="en-US" dirty="0" smtClean="0"/>
              <a:t>the report was amended to </a:t>
            </a:r>
            <a:r>
              <a:rPr lang="en-US" dirty="0" smtClean="0"/>
              <a:t>account for the effects of unexpected local trucks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Pavement was already deficient at 10 years to handle current traffic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Structural impacts from hauling account for ~1” overlay needed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AET recommended 1.5” overlay, as the thinnest practical overlay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1: Kansas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9844"/>
          <a:stretch/>
        </p:blipFill>
        <p:spPr>
          <a:xfrm>
            <a:off x="8511381" y="820829"/>
            <a:ext cx="2115980" cy="60371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90299"/>
          <a:stretch/>
        </p:blipFill>
        <p:spPr>
          <a:xfrm>
            <a:off x="7830662" y="820831"/>
            <a:ext cx="680719" cy="603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89000" y="1007181"/>
            <a:ext cx="5867400" cy="5850819"/>
          </a:xfrm>
        </p:spPr>
        <p:txBody>
          <a:bodyPr/>
          <a:lstStyle/>
          <a:p>
            <a:r>
              <a:rPr lang="en-US" sz="2800" dirty="0" smtClean="0"/>
              <a:t>Post-Construction Analysis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 2013, </a:t>
            </a:r>
            <a:r>
              <a:rPr lang="en-US" sz="2800" dirty="0" smtClean="0"/>
              <a:t>back </a:t>
            </a:r>
            <a:r>
              <a:rPr lang="en-US" sz="2800" dirty="0" smtClean="0"/>
              <a:t>on </a:t>
            </a:r>
            <a:r>
              <a:rPr lang="en-US" sz="2800" dirty="0" smtClean="0"/>
              <a:t>site to perform DVL</a:t>
            </a:r>
            <a:r>
              <a:rPr lang="en-US" sz="2800" dirty="0" smtClean="0"/>
              <a:t>, GPR, </a:t>
            </a:r>
            <a:r>
              <a:rPr lang="en-US" sz="2800" dirty="0" smtClean="0"/>
              <a:t>FWD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No improvements made prior to construction (into winter)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Had to cement stabilize during construction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u="sng" dirty="0" smtClean="0"/>
              <a:t>Average SN is now &gt; 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Concluded </a:t>
            </a:r>
            <a:r>
              <a:rPr lang="en-US" sz="2800" dirty="0" smtClean="0"/>
              <a:t>the improved roadways will hold 20 year traffic without further improvement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1: Kansas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034" b="2193"/>
          <a:stretch/>
        </p:blipFill>
        <p:spPr>
          <a:xfrm>
            <a:off x="7270750" y="1007181"/>
            <a:ext cx="4108450" cy="573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5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69177"/>
            <a:ext cx="5429885" cy="453858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After construction, </a:t>
            </a:r>
            <a:r>
              <a:rPr lang="en-US" dirty="0" smtClean="0"/>
              <a:t>we were </a:t>
            </a:r>
            <a:r>
              <a:rPr lang="en-US" dirty="0" smtClean="0"/>
              <a:t>asked </a:t>
            </a:r>
            <a:r>
              <a:rPr lang="en-US" dirty="0" smtClean="0"/>
              <a:t>to preform IRI for comparison to pre-construction roadway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2015 – AET subpoenaed by an attorney </a:t>
            </a:r>
          </a:p>
          <a:p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We are not privy to the ultimate outcome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1: </a:t>
            </a:r>
            <a:r>
              <a:rPr lang="en-US" dirty="0" smtClean="0"/>
              <a:t>Kansas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485" y="1669176"/>
            <a:ext cx="4933755" cy="518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3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9919" y="1669176"/>
            <a:ext cx="5879939" cy="45437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If </a:t>
            </a:r>
            <a:r>
              <a:rPr lang="en-US" sz="3600" dirty="0" smtClean="0"/>
              <a:t>followed, our recommendation </a:t>
            </a:r>
            <a:r>
              <a:rPr lang="en-US" sz="3600" dirty="0" smtClean="0"/>
              <a:t>of paving an overlay prior to construction may have prevented delays during construction</a:t>
            </a:r>
          </a:p>
          <a:p>
            <a:pPr marL="1600200" lvl="4" indent="-457200"/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It’s very difficult to obtain pre-construction data AFTER construction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1: </a:t>
            </a:r>
            <a:r>
              <a:rPr lang="en-US" dirty="0" smtClean="0"/>
              <a:t>Kansas - Conclusions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0469" y="1666761"/>
            <a:ext cx="6061531" cy="454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45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5330" y="1463711"/>
            <a:ext cx="5702504" cy="45437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New windfarm construction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43 miles of roadway tested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In September </a:t>
            </a:r>
            <a:r>
              <a:rPr lang="en-US" dirty="0" smtClean="0"/>
              <a:t>2016 performed DVL</a:t>
            </a:r>
            <a:r>
              <a:rPr lang="en-US" dirty="0" smtClean="0"/>
              <a:t>, FWD, GPR, and </a:t>
            </a:r>
            <a:r>
              <a:rPr lang="en-US" dirty="0" smtClean="0"/>
              <a:t>46 </a:t>
            </a:r>
            <a:r>
              <a:rPr lang="en-US" dirty="0" smtClean="0"/>
              <a:t>soil borings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Also provided </a:t>
            </a:r>
            <a:r>
              <a:rPr lang="en-US" dirty="0" smtClean="0"/>
              <a:t>recommendations to the proposed haul routes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2: Texas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24490" b="6482"/>
          <a:stretch/>
        </p:blipFill>
        <p:spPr>
          <a:xfrm>
            <a:off x="7291818" y="1078213"/>
            <a:ext cx="3680982" cy="5698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71"/>
          <a:stretch/>
        </p:blipFill>
        <p:spPr>
          <a:xfrm>
            <a:off x="9343373" y="4134082"/>
            <a:ext cx="2460007" cy="113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1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4680" y="1029096"/>
            <a:ext cx="5267960" cy="4543733"/>
          </a:xfrm>
        </p:spPr>
        <p:txBody>
          <a:bodyPr/>
          <a:lstStyle/>
          <a:p>
            <a:r>
              <a:rPr lang="en-US" sz="2800" dirty="0" smtClean="0"/>
              <a:t>Chip Sealed Roadway 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Average pavement thickness 0.8”-2.8”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Average SN 1”-2.4”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The effect of hauling would account for &lt;1” of overlay in 10 years of service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2: Texas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6700520" y="1029095"/>
            <a:ext cx="5267960" cy="454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b="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bg1">
                    <a:lumMod val="7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Gravel Roadway 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Average pavement thickness 2.2”-8”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Average SN 0.4”-1.2”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effect of hauling would </a:t>
            </a:r>
            <a:r>
              <a:rPr lang="en-US" sz="2800" dirty="0" smtClean="0"/>
              <a:t>account for </a:t>
            </a:r>
            <a:r>
              <a:rPr lang="en-US" sz="2800" dirty="0"/>
              <a:t>≤</a:t>
            </a:r>
            <a:r>
              <a:rPr lang="en-US" sz="2800" dirty="0" smtClean="0"/>
              <a:t>1” of overlay in 10 years of service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627" t="14388" r="52757" b="34786"/>
          <a:stretch/>
        </p:blipFill>
        <p:spPr>
          <a:xfrm>
            <a:off x="0" y="4560426"/>
            <a:ext cx="6123268" cy="22975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435" t="8006" r="56653" b="17692"/>
          <a:stretch/>
        </p:blipFill>
        <p:spPr>
          <a:xfrm>
            <a:off x="6123268" y="4560426"/>
            <a:ext cx="6068732" cy="229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1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36667"/>
            <a:ext cx="10515600" cy="4543733"/>
          </a:xfrm>
        </p:spPr>
        <p:txBody>
          <a:bodyPr/>
          <a:lstStyle/>
          <a:p>
            <a:r>
              <a:rPr lang="en-US" dirty="0" smtClean="0"/>
              <a:t>AET’s Recommendations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Upgrade gravel roadways with additional gravel prior to hauling to support the additional load</a:t>
            </a:r>
          </a:p>
          <a:p>
            <a:pPr marL="685800" lvl="1" indent="-457200"/>
            <a:r>
              <a:rPr lang="en-US" dirty="0" smtClean="0"/>
              <a:t>2’-4” depending on the road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Roughly half of the bituminous roadways tested should be able to withstand construction traffic with no major maintenance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The rest have rutting issues, and may last up to 5 years before major rehabilitation is needed </a:t>
            </a:r>
          </a:p>
          <a:p>
            <a:pPr marL="685800" lvl="1" indent="-457200"/>
            <a:r>
              <a:rPr lang="en-US" dirty="0" smtClean="0"/>
              <a:t>These roads require maintenance for existing traffic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2: Texas</a:t>
            </a:r>
          </a:p>
        </p:txBody>
      </p:sp>
    </p:spTree>
    <p:extLst>
      <p:ext uri="{BB962C8B-B14F-4D97-AF65-F5344CB8AC3E}">
        <p14:creationId xmlns:p14="http://schemas.microsoft.com/office/powerpoint/2010/main" val="201617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69176"/>
            <a:ext cx="5251530" cy="4754773"/>
          </a:xfrm>
        </p:spPr>
        <p:txBody>
          <a:bodyPr/>
          <a:lstStyle/>
          <a:p>
            <a:r>
              <a:rPr lang="en-US" dirty="0" smtClean="0"/>
              <a:t>AET returned to Texas in January 2017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DVL only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Overall loss in PCI, small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AET documented two areas of local failures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Recommended wind farm acknowledge these local failures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2: Texas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730" y="1669176"/>
            <a:ext cx="6134604" cy="20578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778" y="3941042"/>
            <a:ext cx="6104222" cy="24829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18858" y="5675747"/>
            <a:ext cx="217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Before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165613" y="5675748"/>
            <a:ext cx="217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After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18858" y="3080717"/>
            <a:ext cx="217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Before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165613" y="3080718"/>
            <a:ext cx="217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After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0087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69176"/>
            <a:ext cx="5024120" cy="45437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Pavement investigations are a cost-effective way to document your assets</a:t>
            </a:r>
          </a:p>
          <a:p>
            <a:pPr marL="465138" lvl="1" indent="-465138"/>
            <a:r>
              <a:rPr lang="en-US" sz="3600" dirty="0">
                <a:latin typeface="+mj-lt"/>
              </a:rPr>
              <a:t>This works for both municipalities and project owners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2: </a:t>
            </a:r>
            <a:r>
              <a:rPr lang="en-US" dirty="0" smtClean="0"/>
              <a:t>Texas - Conclusions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9730" y="1667897"/>
            <a:ext cx="6060016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48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03663"/>
            <a:ext cx="5251530" cy="45437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New wind farm construction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21 miles of roadway tested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In August 2013, AET Performed</a:t>
            </a:r>
          </a:p>
          <a:p>
            <a:pPr marL="685800" lvl="1" indent="-457200"/>
            <a:r>
              <a:rPr lang="en-US" dirty="0" smtClean="0"/>
              <a:t>DVL, GPR, FWD, and 19 Soil Borings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Windfarm agreed to maintain roads and pay for damages</a:t>
            </a:r>
            <a:endParaRPr lang="en-US" dirty="0"/>
          </a:p>
          <a:p>
            <a:pPr marL="685800" lvl="1" indent="-457200"/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3: Minnesota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185" y="885173"/>
            <a:ext cx="4837077" cy="59728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7149"/>
          <a:stretch/>
        </p:blipFill>
        <p:spPr>
          <a:xfrm>
            <a:off x="8926721" y="4148306"/>
            <a:ext cx="3265279" cy="173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62776"/>
            <a:ext cx="5257800" cy="494498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AET calculated the additional Gravel Equivalence(GE) needed to support 10 years of traffic, and compared that to haul traffic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Less than 1” GE needed for haul traffic in all cases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AET recommended additional gravel, and surface repairs be performed, as needed.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3: Minnesota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8608" r="790"/>
          <a:stretch/>
        </p:blipFill>
        <p:spPr>
          <a:xfrm>
            <a:off x="8731739" y="750649"/>
            <a:ext cx="1763541" cy="3440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8241" t="24770" r="1530" b="7511"/>
          <a:stretch/>
        </p:blipFill>
        <p:spPr>
          <a:xfrm>
            <a:off x="8739875" y="4091493"/>
            <a:ext cx="1745245" cy="2766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90395"/>
          <a:stretch/>
        </p:blipFill>
        <p:spPr>
          <a:xfrm>
            <a:off x="7935677" y="740489"/>
            <a:ext cx="822244" cy="34402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24770" r="90226" b="7511"/>
          <a:stretch/>
        </p:blipFill>
        <p:spPr>
          <a:xfrm>
            <a:off x="7924800" y="4089330"/>
            <a:ext cx="843280" cy="276650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935677" y="4988560"/>
            <a:ext cx="2549443" cy="1219200"/>
          </a:xfrm>
          <a:prstGeom prst="rect">
            <a:avLst/>
          </a:prstGeom>
          <a:solidFill>
            <a:srgbClr val="FFFF00">
              <a:alpha val="34902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945837" y="4087167"/>
            <a:ext cx="2549443" cy="301953"/>
          </a:xfrm>
          <a:prstGeom prst="rect">
            <a:avLst/>
          </a:prstGeom>
          <a:solidFill>
            <a:srgbClr val="FFFF00">
              <a:alpha val="34902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5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9821" y="1433204"/>
            <a:ext cx="10774680" cy="45437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Two aggregate pits, not associated with the wind farm began hauling on the analyzed roads after AET’s assessment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Therefore, AET remobilized to reassess the roadways </a:t>
            </a:r>
          </a:p>
          <a:p>
            <a:pPr marL="685800" lvl="1" indent="-457200"/>
            <a:r>
              <a:rPr lang="en-US" dirty="0" smtClean="0"/>
              <a:t>Only performed PCI of the affected roadways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3: Minnesota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267" y="3823404"/>
            <a:ext cx="8162925" cy="14954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724" y="5095875"/>
            <a:ext cx="47148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3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69176"/>
            <a:ext cx="4802699" cy="484338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One road changed significantly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Decrease in performance was likely from deterioration of recent crack repairs, rather than aggregate hauling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Reduced liability for our client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3: </a:t>
            </a:r>
            <a:r>
              <a:rPr lang="en-US" dirty="0" smtClean="0"/>
              <a:t>Minnesota - Conclusions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242" y="1981517"/>
            <a:ext cx="4939973" cy="33220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47170" r="90226" b="23203"/>
          <a:stretch/>
        </p:blipFill>
        <p:spPr>
          <a:xfrm>
            <a:off x="5933440" y="3465582"/>
            <a:ext cx="1254442" cy="18004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24770" r="90226" b="66282"/>
          <a:stretch/>
        </p:blipFill>
        <p:spPr>
          <a:xfrm>
            <a:off x="5933440" y="3034156"/>
            <a:ext cx="1254442" cy="5438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45200" y="4790075"/>
            <a:ext cx="6042015" cy="457200"/>
          </a:xfrm>
          <a:prstGeom prst="rect">
            <a:avLst/>
          </a:prstGeom>
          <a:solidFill>
            <a:srgbClr val="FFFF00">
              <a:alpha val="34902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r="90395" b="72500"/>
          <a:stretch/>
        </p:blipFill>
        <p:spPr>
          <a:xfrm>
            <a:off x="5953760" y="1957033"/>
            <a:ext cx="1210463" cy="107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2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It’s important to document your assets, </a:t>
            </a:r>
            <a:r>
              <a:rPr lang="en-US" sz="3600" dirty="0" smtClean="0"/>
              <a:t>in order to protect </a:t>
            </a:r>
            <a:r>
              <a:rPr lang="en-US" sz="3600" dirty="0"/>
              <a:t>your </a:t>
            </a:r>
            <a:r>
              <a:rPr lang="en-US" sz="3600" dirty="0" smtClean="0"/>
              <a:t>assets</a:t>
            </a:r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The cost of a pre-construction survey is much less than the cost of a new roadway or a lawsuit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/>
              <a:t>Roadway improvements are not </a:t>
            </a:r>
            <a:r>
              <a:rPr lang="en-US" sz="3600" dirty="0"/>
              <a:t>a one-size-fits all solution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Maintenance is required throughout construction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5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1"/>
          <p:cNvSpPr txBox="1">
            <a:spLocks/>
          </p:cNvSpPr>
          <p:nvPr/>
        </p:nvSpPr>
        <p:spPr>
          <a:xfrm>
            <a:off x="324214" y="114329"/>
            <a:ext cx="5157787" cy="77450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3429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u="sng" dirty="0" smtClean="0">
                <a:solidFill>
                  <a:schemeClr val="bg1">
                    <a:lumMod val="50000"/>
                  </a:schemeClr>
                </a:solidFill>
              </a:rPr>
              <a:t>Chunhua Han, PhD, PE</a:t>
            </a:r>
          </a:p>
          <a:p>
            <a:pPr algn="ctr"/>
            <a:r>
              <a:rPr lang="fr-CA" dirty="0" smtClean="0">
                <a:solidFill>
                  <a:schemeClr val="bg1">
                    <a:lumMod val="50000"/>
                  </a:schemeClr>
                </a:solidFill>
              </a:rPr>
              <a:t>Phone: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651-603-6631 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fr-CA" dirty="0" smtClean="0">
                <a:solidFill>
                  <a:schemeClr val="bg1">
                    <a:lumMod val="50000"/>
                  </a:schemeClr>
                </a:solidFill>
              </a:rPr>
              <a:t>E-mail: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chan@amengtest.com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727363" y="4029700"/>
            <a:ext cx="12204540" cy="73049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 cap="all" baseline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 LT Std 57 Cn" panose="020B0606020204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 LT Std 57 Cn" panose="020B0606020204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 LT Std 57 Cn" panose="020B0606020204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 LT Std 57 Cn" panose="020B0606020204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 LT Std 57 Cn" panose="020B0606020204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 LT Std 57 Cn" panose="020B0606020204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 LT Std 57 Cn" panose="020B0606020204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 LT Std 57 Cn" panose="020B0606020204020204" pitchFamily="34" charset="0"/>
              </a:defRPr>
            </a:lvl9pPr>
          </a:lstStyle>
          <a:p>
            <a:pPr algn="ctr"/>
            <a:r>
              <a:rPr lang="en-US" dirty="0" smtClean="0">
                <a:solidFill>
                  <a:srgbClr val="000000"/>
                </a:solidFill>
              </a:rPr>
              <a:t>Questions?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6941661" y="114328"/>
            <a:ext cx="5262879" cy="77450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2286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85800" indent="-3429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›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Frutiger LT Std 47 Light Cn" panose="020B0406020204020204" pitchFamily="34" charset="0"/>
              <a:buChar char="∙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u="sng" dirty="0" smtClean="0">
                <a:solidFill>
                  <a:schemeClr val="bg1">
                    <a:lumMod val="50000"/>
                  </a:schemeClr>
                </a:solidFill>
              </a:rPr>
              <a:t>Chris DeDene, PhD, PE</a:t>
            </a:r>
          </a:p>
          <a:p>
            <a:pPr algn="ctr"/>
            <a:r>
              <a:rPr lang="fr-CA" dirty="0" smtClean="0">
                <a:solidFill>
                  <a:schemeClr val="bg1">
                    <a:lumMod val="50000"/>
                  </a:schemeClr>
                </a:solidFill>
              </a:rPr>
              <a:t>Phone: 651-659-1304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fr-CA" dirty="0" smtClean="0">
                <a:solidFill>
                  <a:schemeClr val="bg1">
                    <a:lumMod val="50000"/>
                  </a:schemeClr>
                </a:solidFill>
              </a:rPr>
              <a:t>E-mail: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cdedene@amengtest.com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146" name="Picture 2" descr="https://www.acsess.info/marketing/Marketing%20Graphics/AET%20Logo-BLUE%20TEX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32" y="5455226"/>
            <a:ext cx="2683176" cy="124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95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rgbClr val="FFFFFF"/>
      </a:dk1>
      <a:lt1>
        <a:srgbClr val="717271"/>
      </a:lt1>
      <a:dk2>
        <a:srgbClr val="EEECE1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Frutiger LT Std 57 Cn"/>
        <a:ea typeface=""/>
        <a:cs typeface=""/>
      </a:majorFont>
      <a:minorFont>
        <a:latin typeface="Frutiger LT Std 47 Light C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ET Widescreen Presentation Format-arial [Read-Only]" id="{21E3EA26-0428-4609-A306-604D156F8AB7}" vid="{7EFDB8D8-45B8-47D9-81D6-F099B878A8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BD9EE40C816C42A56E8E70C210C91E" ma:contentTypeVersion="3" ma:contentTypeDescription="Create a new document." ma:contentTypeScope="" ma:versionID="e098d2870289106cff054b0d595bd4c5">
  <xsd:schema xmlns:xsd="http://www.w3.org/2001/XMLSchema" xmlns:xs="http://www.w3.org/2001/XMLSchema" xmlns:p="http://schemas.microsoft.com/office/2006/metadata/properties" xmlns:ns2="9683c22c-deac-46d9-aeb6-b39e6dc7e252" xmlns:ns3="81e15479-e3a0-44bf-98df-4c2bd871e9d2" targetNamespace="http://schemas.microsoft.com/office/2006/metadata/properties" ma:root="true" ma:fieldsID="86a98164beb0f18be86fe92a351fe063" ns2:_="" ns3:_="">
    <xsd:import namespace="9683c22c-deac-46d9-aeb6-b39e6dc7e252"/>
    <xsd:import namespace="81e15479-e3a0-44bf-98df-4c2bd871e9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Currently_x0020_Available" minOccurs="0"/>
                <xsd:element ref="ns3:Material_x0020_Category" minOccurs="0"/>
                <xsd:element ref="ns3:Material_x0020_Subjec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3c22c-deac-46d9-aeb6-b39e6dc7e25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e15479-e3a0-44bf-98df-4c2bd871e9d2" elementFormDefault="qualified">
    <xsd:import namespace="http://schemas.microsoft.com/office/2006/documentManagement/types"/>
    <xsd:import namespace="http://schemas.microsoft.com/office/infopath/2007/PartnerControls"/>
    <xsd:element name="Currently_x0020_Available" ma:index="11" nillable="true" ma:displayName="Currently Available" ma:default="0" ma:internalName="Currently_x0020_Available">
      <xsd:simpleType>
        <xsd:restriction base="dms:Boolean"/>
      </xsd:simpleType>
    </xsd:element>
    <xsd:element name="Material_x0020_Category" ma:index="12" nillable="true" ma:displayName="Material Category" ma:format="Dropdown" ma:internalName="Material_x0020_Category">
      <xsd:simpleType>
        <xsd:restriction base="dms:Choice">
          <xsd:enumeration value="American Edge Newsletters"/>
          <xsd:enumeration value="Articles"/>
          <xsd:enumeration value="White Papers"/>
          <xsd:enumeration value="Brochures"/>
          <xsd:enumeration value="Flat Sheets"/>
          <xsd:enumeration value="Presentation Templates"/>
          <xsd:enumeration value="SOQ"/>
          <xsd:enumeration value="Training Materials"/>
        </xsd:restriction>
      </xsd:simpleType>
    </xsd:element>
    <xsd:element name="Material_x0020_Subject" ma:index="13" nillable="true" ma:displayName="Material Subject" ma:format="Dropdown" ma:internalName="Material_x0020_Subject">
      <xsd:simpleType>
        <xsd:restriction base="dms:Choice">
          <xsd:enumeration value="Aggregate"/>
          <xsd:enumeration value="Emissions"/>
          <xsd:enumeration value="Petrography"/>
          <xsd:enumeration value="Wind Energy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683c22c-deac-46d9-aeb6-b39e6dc7e252">M7MF62MMZZ7P-156-113</_dlc_DocId>
    <_dlc_DocIdUrl xmlns="9683c22c-deac-46d9-aeb6-b39e6dc7e252">
      <Url>https://www.acsess.info/marketing/_layouts/15/DocIdRedir.aspx?ID=M7MF62MMZZ7P-156-113</Url>
      <Description>M7MF62MMZZ7P-156-113</Description>
    </_dlc_DocIdUrl>
    <Currently_x0020_Available xmlns="81e15479-e3a0-44bf-98df-4c2bd871e9d2">false</Currently_x0020_Available>
    <Material_x0020_Category xmlns="81e15479-e3a0-44bf-98df-4c2bd871e9d2">Presentation Templates</Material_x0020_Category>
    <Material_x0020_Subject xmlns="81e15479-e3a0-44bf-98df-4c2bd871e9d2" xsi:nil="true"/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C43A6E2-D5C7-41DE-9863-764B6025D9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3c22c-deac-46d9-aeb6-b39e6dc7e252"/>
    <ds:schemaRef ds:uri="81e15479-e3a0-44bf-98df-4c2bd871e9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984308-76D0-481D-8129-4199BE20DF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88EFA0-3EF0-4C59-9D32-417640B46B4F}">
  <ds:schemaRefs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81e15479-e3a0-44bf-98df-4c2bd871e9d2"/>
    <ds:schemaRef ds:uri="9683c22c-deac-46d9-aeb6-b39e6dc7e252"/>
    <ds:schemaRef ds:uri="http://schemas.microsoft.com/office/2006/metadata/properti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F560A4B6-7A92-4720-991C-46F39842432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AET Widescreen Presentation Format-arial</Template>
  <TotalTime>14563</TotalTime>
  <Words>1818</Words>
  <Application>Microsoft Office PowerPoint</Application>
  <PresentationFormat>Custom</PresentationFormat>
  <Paragraphs>269</Paragraphs>
  <Slides>34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Tahoma</vt:lpstr>
      <vt:lpstr>Frutiger LT Std 47 Light Cn</vt:lpstr>
      <vt:lpstr>Calibri</vt:lpstr>
      <vt:lpstr>Frutiger LT Std 57 Cn</vt:lpstr>
      <vt:lpstr>Arial Narrow</vt:lpstr>
      <vt:lpstr>SimSun</vt:lpstr>
      <vt:lpstr>Wingdings</vt:lpstr>
      <vt:lpstr>Office Theme</vt:lpstr>
      <vt:lpstr>Photo Editor Photo</vt:lpstr>
      <vt:lpstr>Picture</vt:lpstr>
      <vt:lpstr>Preserving Our Infrastructure for Renewable Energy</vt:lpstr>
      <vt:lpstr>Why Should I Care? </vt:lpstr>
      <vt:lpstr>WHERE WERE WE? </vt:lpstr>
      <vt:lpstr>CONCEPTUAL APPROACH</vt:lpstr>
      <vt:lpstr>The Process AET Uses</vt:lpstr>
      <vt:lpstr>The Process AET Uses</vt:lpstr>
      <vt:lpstr>The Process AET Uses</vt:lpstr>
      <vt:lpstr>GEOGRAPHIC Information system Integration </vt:lpstr>
      <vt:lpstr>Tools AET uses</vt:lpstr>
      <vt:lpstr>Ground Penetrating Radar (GPR)</vt:lpstr>
      <vt:lpstr>Sample GPR Results</vt:lpstr>
      <vt:lpstr>Falling Weight Deflectometer (FWD)</vt:lpstr>
      <vt:lpstr>Profilometer </vt:lpstr>
      <vt:lpstr>Digital Video Logs (DVL)</vt:lpstr>
      <vt:lpstr>Pavement Cores / Soil Borings</vt:lpstr>
      <vt:lpstr>Construction Truck counts</vt:lpstr>
      <vt:lpstr>What we do with the Data</vt:lpstr>
      <vt:lpstr>Project 1: Kansas</vt:lpstr>
      <vt:lpstr>Project 1: Kansas</vt:lpstr>
      <vt:lpstr>Project 1: Kansas</vt:lpstr>
      <vt:lpstr>Project 1: Kansas</vt:lpstr>
      <vt:lpstr>Project 1: Kansas</vt:lpstr>
      <vt:lpstr>Project 1: Kansas - Conclusions</vt:lpstr>
      <vt:lpstr>Project 2: Texas</vt:lpstr>
      <vt:lpstr>Project 2: Texas</vt:lpstr>
      <vt:lpstr>Project 2: Texas</vt:lpstr>
      <vt:lpstr>Project 2: Texas</vt:lpstr>
      <vt:lpstr>Project 2: Texas - Conclusions</vt:lpstr>
      <vt:lpstr>Project 3: Minnesota</vt:lpstr>
      <vt:lpstr>Project 3: Minnesota</vt:lpstr>
      <vt:lpstr>Project 3: Minnesota</vt:lpstr>
      <vt:lpstr>Project 3: Minnesota - Conclusions</vt:lpstr>
      <vt:lpstr>Final Thoughts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Pavement Markings</dc:title>
  <dc:creator>DeDene, Christopher</dc:creator>
  <cp:lastModifiedBy>Rita</cp:lastModifiedBy>
  <cp:revision>163</cp:revision>
  <cp:lastPrinted>2016-11-11T16:54:46Z</cp:lastPrinted>
  <dcterms:created xsi:type="dcterms:W3CDTF">2016-11-08T16:07:18Z</dcterms:created>
  <dcterms:modified xsi:type="dcterms:W3CDTF">2017-05-24T03:58:54Z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0x0101005CBD9EE40C816C42A56E8E70C210C91E</vt:lpwstr>
  </property>
  <property fmtid="{D5CDD505-2E9C-101B-9397-08002B2CF9AE}" pid="3" name="_dlc_DocIdItemGuid">
    <vt:lpwstr>f734847c-d8e5-474d-bc5a-74b5a780422f</vt:lpwstr>
  </property>
  <property fmtid="{D5CDD505-2E9C-101B-9397-08002B2CF9AE}" pid="4" name="_dlc_DocId">
    <vt:lpwstr>M7MF62MMZZ7P-201-115</vt:lpwstr>
  </property>
  <property fmtid="{D5CDD505-2E9C-101B-9397-08002B2CF9AE}" pid="5" name="_dlc_DocIdUrl">
    <vt:lpwstr>https://www.acsess.info/Teams/Marketing/Strategic Planning Committee/_layouts/15/DocIdRedir.aspx?ID=M7MF62MMZZ7P-201-115, M7MF62MMZZ7P-201-115</vt:lpwstr>
  </property>
</Properties>
</file>