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58"/>
  </p:notesMasterIdLst>
  <p:handoutMasterIdLst>
    <p:handoutMasterId r:id="rId59"/>
  </p:handoutMasterIdLst>
  <p:sldIdLst>
    <p:sldId id="259" r:id="rId2"/>
    <p:sldId id="260" r:id="rId3"/>
    <p:sldId id="333" r:id="rId4"/>
    <p:sldId id="262" r:id="rId5"/>
    <p:sldId id="264" r:id="rId6"/>
    <p:sldId id="263" r:id="rId7"/>
    <p:sldId id="279" r:id="rId8"/>
    <p:sldId id="287" r:id="rId9"/>
    <p:sldId id="280" r:id="rId10"/>
    <p:sldId id="265" r:id="rId11"/>
    <p:sldId id="283" r:id="rId12"/>
    <p:sldId id="329" r:id="rId13"/>
    <p:sldId id="330" r:id="rId14"/>
    <p:sldId id="331" r:id="rId15"/>
    <p:sldId id="332" r:id="rId16"/>
    <p:sldId id="337" r:id="rId17"/>
    <p:sldId id="338" r:id="rId18"/>
    <p:sldId id="291" r:id="rId19"/>
    <p:sldId id="295" r:id="rId20"/>
    <p:sldId id="296" r:id="rId21"/>
    <p:sldId id="297" r:id="rId22"/>
    <p:sldId id="290" r:id="rId23"/>
    <p:sldId id="292" r:id="rId24"/>
    <p:sldId id="293" r:id="rId25"/>
    <p:sldId id="269" r:id="rId26"/>
    <p:sldId id="270" r:id="rId27"/>
    <p:sldId id="294" r:id="rId28"/>
    <p:sldId id="284" r:id="rId29"/>
    <p:sldId id="285" r:id="rId30"/>
    <p:sldId id="286" r:id="rId31"/>
    <p:sldId id="313" r:id="rId32"/>
    <p:sldId id="281" r:id="rId33"/>
    <p:sldId id="320" r:id="rId34"/>
    <p:sldId id="314" r:id="rId35"/>
    <p:sldId id="316" r:id="rId36"/>
    <p:sldId id="326" r:id="rId37"/>
    <p:sldId id="328" r:id="rId38"/>
    <p:sldId id="319" r:id="rId39"/>
    <p:sldId id="318" r:id="rId40"/>
    <p:sldId id="334" r:id="rId41"/>
    <p:sldId id="335" r:id="rId42"/>
    <p:sldId id="336" r:id="rId43"/>
    <p:sldId id="306" r:id="rId44"/>
    <p:sldId id="324" r:id="rId45"/>
    <p:sldId id="300" r:id="rId46"/>
    <p:sldId id="310" r:id="rId47"/>
    <p:sldId id="301" r:id="rId48"/>
    <p:sldId id="323" r:id="rId49"/>
    <p:sldId id="302" r:id="rId50"/>
    <p:sldId id="311" r:id="rId51"/>
    <p:sldId id="303" r:id="rId52"/>
    <p:sldId id="322" r:id="rId53"/>
    <p:sldId id="304" r:id="rId54"/>
    <p:sldId id="312" r:id="rId55"/>
    <p:sldId id="305" r:id="rId56"/>
    <p:sldId id="32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431E86"/>
    <a:srgbClr val="0054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71" autoAdjust="0"/>
    <p:restoredTop sz="56576" autoAdjust="0"/>
  </p:normalViewPr>
  <p:slideViewPr>
    <p:cSldViewPr snapToGrid="0">
      <p:cViewPr>
        <p:scale>
          <a:sx n="80" d="100"/>
          <a:sy n="80" d="100"/>
        </p:scale>
        <p:origin x="-2536" y="-208"/>
      </p:cViewPr>
      <p:guideLst>
        <p:guide orient="horz" pos="2160"/>
        <p:guide pos="3840"/>
      </p:guideLst>
    </p:cSldViewPr>
  </p:slideViewPr>
  <p:notesTextViewPr>
    <p:cViewPr>
      <p:scale>
        <a:sx n="1" d="1"/>
        <a:sy n="1" d="1"/>
      </p:scale>
      <p:origin x="0" y="0"/>
    </p:cViewPr>
  </p:notesText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65" Type="http://schemas.microsoft.com/office/2015/10/relationships/revisionInfo" Target="revisionInfo.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646B8C-6237-4F75-A1ED-087E611D97EB}" type="doc">
      <dgm:prSet loTypeId="urn:microsoft.com/office/officeart/2005/8/layout/chevron1" loCatId="process" qsTypeId="urn:microsoft.com/office/officeart/2005/8/quickstyle/simple5" qsCatId="simple" csTypeId="urn:microsoft.com/office/officeart/2005/8/colors/colorful3" csCatId="colorful" phldr="1"/>
      <dgm:spPr/>
      <dgm:t>
        <a:bodyPr/>
        <a:lstStyle/>
        <a:p>
          <a:endParaRPr lang="en-US"/>
        </a:p>
      </dgm:t>
    </dgm:pt>
    <dgm:pt modelId="{4A1D2BD3-3C2C-4CCA-9FED-1591DBC6DA24}">
      <dgm:prSet phldrT="[Text]" custT="1"/>
      <dgm:spPr/>
      <dgm:t>
        <a:bodyPr/>
        <a:lstStyle/>
        <a:p>
          <a:r>
            <a:rPr lang="en-US" sz="2000" b="1" dirty="0"/>
            <a:t>Mining</a:t>
          </a:r>
        </a:p>
      </dgm:t>
    </dgm:pt>
    <dgm:pt modelId="{9BBF1F46-3CDA-4435-A049-35A020C37E72}" type="parTrans" cxnId="{E05C7532-1356-4078-ABBF-89F3FCDC0CE0}">
      <dgm:prSet/>
      <dgm:spPr/>
      <dgm:t>
        <a:bodyPr/>
        <a:lstStyle/>
        <a:p>
          <a:endParaRPr lang="en-US" sz="2000" b="1"/>
        </a:p>
      </dgm:t>
    </dgm:pt>
    <dgm:pt modelId="{0D5BB32A-CA33-41F0-922B-34E36084BDF2}" type="sibTrans" cxnId="{E05C7532-1356-4078-ABBF-89F3FCDC0CE0}">
      <dgm:prSet/>
      <dgm:spPr/>
      <dgm:t>
        <a:bodyPr/>
        <a:lstStyle/>
        <a:p>
          <a:endParaRPr lang="en-US" sz="2000" b="1"/>
        </a:p>
      </dgm:t>
    </dgm:pt>
    <dgm:pt modelId="{2A44CC98-0636-4179-AC0D-DF83CD950CA6}">
      <dgm:prSet phldrT="[Text]" custT="1"/>
      <dgm:spPr/>
      <dgm:t>
        <a:bodyPr/>
        <a:lstStyle/>
        <a:p>
          <a:r>
            <a:rPr lang="en-US" sz="2000" b="1" dirty="0"/>
            <a:t>Transport</a:t>
          </a:r>
        </a:p>
      </dgm:t>
    </dgm:pt>
    <dgm:pt modelId="{5A0B93FD-0238-4C42-A7F6-05C5713F6BB5}" type="parTrans" cxnId="{D65D1D5F-E71F-483F-95A4-046FB7D028D1}">
      <dgm:prSet/>
      <dgm:spPr/>
      <dgm:t>
        <a:bodyPr/>
        <a:lstStyle/>
        <a:p>
          <a:endParaRPr lang="en-US" sz="2000" b="1"/>
        </a:p>
      </dgm:t>
    </dgm:pt>
    <dgm:pt modelId="{B8F890A1-09A4-41F1-BF94-7F3C19DB9727}" type="sibTrans" cxnId="{D65D1D5F-E71F-483F-95A4-046FB7D028D1}">
      <dgm:prSet/>
      <dgm:spPr/>
      <dgm:t>
        <a:bodyPr/>
        <a:lstStyle/>
        <a:p>
          <a:endParaRPr lang="en-US" sz="2000" b="1"/>
        </a:p>
      </dgm:t>
    </dgm:pt>
    <dgm:pt modelId="{F0646DC9-D0CA-4CF2-B912-213986857838}">
      <dgm:prSet phldrT="[Text]" custT="1"/>
      <dgm:spPr/>
      <dgm:t>
        <a:bodyPr/>
        <a:lstStyle/>
        <a:p>
          <a:r>
            <a:rPr lang="en-US" sz="2000" b="1" dirty="0"/>
            <a:t>Construction</a:t>
          </a:r>
        </a:p>
      </dgm:t>
    </dgm:pt>
    <dgm:pt modelId="{FFD45988-FB6E-49A0-BFBE-97E7389AABDC}" type="parTrans" cxnId="{4255FFC7-EA57-4498-BEAB-6F14068ABDAF}">
      <dgm:prSet/>
      <dgm:spPr/>
      <dgm:t>
        <a:bodyPr/>
        <a:lstStyle/>
        <a:p>
          <a:endParaRPr lang="en-US" sz="2000" b="1"/>
        </a:p>
      </dgm:t>
    </dgm:pt>
    <dgm:pt modelId="{F6AEDAEB-690C-4D03-98A8-186B9AF8D08C}" type="sibTrans" cxnId="{4255FFC7-EA57-4498-BEAB-6F14068ABDAF}">
      <dgm:prSet/>
      <dgm:spPr/>
      <dgm:t>
        <a:bodyPr/>
        <a:lstStyle/>
        <a:p>
          <a:endParaRPr lang="en-US" sz="2000" b="1"/>
        </a:p>
      </dgm:t>
    </dgm:pt>
    <dgm:pt modelId="{96CA3DB1-27B5-4FB5-A3CE-9CFADE91F47C}">
      <dgm:prSet phldrT="[Text]" custT="1"/>
      <dgm:spPr/>
      <dgm:t>
        <a:bodyPr/>
        <a:lstStyle/>
        <a:p>
          <a:r>
            <a:rPr lang="en-US" sz="2000" b="1" dirty="0"/>
            <a:t>Transport</a:t>
          </a:r>
        </a:p>
      </dgm:t>
    </dgm:pt>
    <dgm:pt modelId="{09527563-9B3C-4996-B0C7-C92AB03FE857}" type="parTrans" cxnId="{4FC69F0C-9EF8-4B7A-894B-CE2585B44B9E}">
      <dgm:prSet/>
      <dgm:spPr/>
      <dgm:t>
        <a:bodyPr/>
        <a:lstStyle/>
        <a:p>
          <a:endParaRPr lang="en-US" sz="2000" b="1"/>
        </a:p>
      </dgm:t>
    </dgm:pt>
    <dgm:pt modelId="{8BA1BCB3-3ED5-4367-8CA5-EC68D75BCE25}" type="sibTrans" cxnId="{4FC69F0C-9EF8-4B7A-894B-CE2585B44B9E}">
      <dgm:prSet/>
      <dgm:spPr/>
      <dgm:t>
        <a:bodyPr/>
        <a:lstStyle/>
        <a:p>
          <a:endParaRPr lang="en-US" sz="2000" b="1"/>
        </a:p>
      </dgm:t>
    </dgm:pt>
    <dgm:pt modelId="{1100F69C-1B7F-4E3F-ADD3-AB16F5ED27D7}">
      <dgm:prSet phldrT="[Text]" custT="1"/>
      <dgm:spPr/>
      <dgm:t>
        <a:bodyPr/>
        <a:lstStyle/>
        <a:p>
          <a:r>
            <a:rPr lang="en-US" sz="2000" b="1" dirty="0"/>
            <a:t>Disposal</a:t>
          </a:r>
        </a:p>
      </dgm:t>
    </dgm:pt>
    <dgm:pt modelId="{46774A39-47B8-4167-BB4A-B33453DF4580}" type="parTrans" cxnId="{42F09FCD-B254-4DE8-A3A7-9A547BFCF252}">
      <dgm:prSet/>
      <dgm:spPr/>
      <dgm:t>
        <a:bodyPr/>
        <a:lstStyle/>
        <a:p>
          <a:endParaRPr lang="en-US" sz="2000" b="1"/>
        </a:p>
      </dgm:t>
    </dgm:pt>
    <dgm:pt modelId="{32D14A33-D1A2-42E9-9F75-1A2A0AA99B57}" type="sibTrans" cxnId="{42F09FCD-B254-4DE8-A3A7-9A547BFCF252}">
      <dgm:prSet/>
      <dgm:spPr/>
      <dgm:t>
        <a:bodyPr/>
        <a:lstStyle/>
        <a:p>
          <a:endParaRPr lang="en-US" sz="2000" b="1"/>
        </a:p>
      </dgm:t>
    </dgm:pt>
    <dgm:pt modelId="{9D11E3BC-4A03-4DA5-BCE4-46AEF4279880}" type="pres">
      <dgm:prSet presAssocID="{41646B8C-6237-4F75-A1ED-087E611D97EB}" presName="Name0" presStyleCnt="0">
        <dgm:presLayoutVars>
          <dgm:dir/>
          <dgm:animLvl val="lvl"/>
          <dgm:resizeHandles val="exact"/>
        </dgm:presLayoutVars>
      </dgm:prSet>
      <dgm:spPr/>
      <dgm:t>
        <a:bodyPr/>
        <a:lstStyle/>
        <a:p>
          <a:endParaRPr lang="en-US"/>
        </a:p>
      </dgm:t>
    </dgm:pt>
    <dgm:pt modelId="{19A1D48C-E23A-401D-9A3E-A52D4D8320EB}" type="pres">
      <dgm:prSet presAssocID="{4A1D2BD3-3C2C-4CCA-9FED-1591DBC6DA24}" presName="parTxOnly" presStyleLbl="node1" presStyleIdx="0" presStyleCnt="5">
        <dgm:presLayoutVars>
          <dgm:chMax val="0"/>
          <dgm:chPref val="0"/>
          <dgm:bulletEnabled val="1"/>
        </dgm:presLayoutVars>
      </dgm:prSet>
      <dgm:spPr/>
      <dgm:t>
        <a:bodyPr/>
        <a:lstStyle/>
        <a:p>
          <a:endParaRPr lang="en-US"/>
        </a:p>
      </dgm:t>
    </dgm:pt>
    <dgm:pt modelId="{558D2F8F-739D-4640-8E8F-C6E7D4847978}" type="pres">
      <dgm:prSet presAssocID="{0D5BB32A-CA33-41F0-922B-34E36084BDF2}" presName="parTxOnlySpace" presStyleCnt="0"/>
      <dgm:spPr/>
    </dgm:pt>
    <dgm:pt modelId="{CD714E35-8E1F-44F0-8640-5B4C6A066F3E}" type="pres">
      <dgm:prSet presAssocID="{2A44CC98-0636-4179-AC0D-DF83CD950CA6}" presName="parTxOnly" presStyleLbl="node1" presStyleIdx="1" presStyleCnt="5">
        <dgm:presLayoutVars>
          <dgm:chMax val="0"/>
          <dgm:chPref val="0"/>
          <dgm:bulletEnabled val="1"/>
        </dgm:presLayoutVars>
      </dgm:prSet>
      <dgm:spPr/>
      <dgm:t>
        <a:bodyPr/>
        <a:lstStyle/>
        <a:p>
          <a:endParaRPr lang="en-US"/>
        </a:p>
      </dgm:t>
    </dgm:pt>
    <dgm:pt modelId="{FA6256FF-80C0-47FC-B65C-3D9C528B6636}" type="pres">
      <dgm:prSet presAssocID="{B8F890A1-09A4-41F1-BF94-7F3C19DB9727}" presName="parTxOnlySpace" presStyleCnt="0"/>
      <dgm:spPr/>
    </dgm:pt>
    <dgm:pt modelId="{D99FBB3C-4DB5-4B92-AFE5-2DDF18506B64}" type="pres">
      <dgm:prSet presAssocID="{F0646DC9-D0CA-4CF2-B912-213986857838}" presName="parTxOnly" presStyleLbl="node1" presStyleIdx="2" presStyleCnt="5">
        <dgm:presLayoutVars>
          <dgm:chMax val="0"/>
          <dgm:chPref val="0"/>
          <dgm:bulletEnabled val="1"/>
        </dgm:presLayoutVars>
      </dgm:prSet>
      <dgm:spPr/>
      <dgm:t>
        <a:bodyPr/>
        <a:lstStyle/>
        <a:p>
          <a:endParaRPr lang="en-US"/>
        </a:p>
      </dgm:t>
    </dgm:pt>
    <dgm:pt modelId="{060859E5-43A9-4904-A96E-922259C70CDC}" type="pres">
      <dgm:prSet presAssocID="{F6AEDAEB-690C-4D03-98A8-186B9AF8D08C}" presName="parTxOnlySpace" presStyleCnt="0"/>
      <dgm:spPr/>
    </dgm:pt>
    <dgm:pt modelId="{377FB59F-03EE-44A1-BEA3-D966DE41509E}" type="pres">
      <dgm:prSet presAssocID="{96CA3DB1-27B5-4FB5-A3CE-9CFADE91F47C}" presName="parTxOnly" presStyleLbl="node1" presStyleIdx="3" presStyleCnt="5">
        <dgm:presLayoutVars>
          <dgm:chMax val="0"/>
          <dgm:chPref val="0"/>
          <dgm:bulletEnabled val="1"/>
        </dgm:presLayoutVars>
      </dgm:prSet>
      <dgm:spPr/>
      <dgm:t>
        <a:bodyPr/>
        <a:lstStyle/>
        <a:p>
          <a:endParaRPr lang="en-US"/>
        </a:p>
      </dgm:t>
    </dgm:pt>
    <dgm:pt modelId="{6CF39D45-F0CB-4BB0-BADE-9FE79A79C2C7}" type="pres">
      <dgm:prSet presAssocID="{8BA1BCB3-3ED5-4367-8CA5-EC68D75BCE25}" presName="parTxOnlySpace" presStyleCnt="0"/>
      <dgm:spPr/>
    </dgm:pt>
    <dgm:pt modelId="{8A1D16F8-6959-4961-83EC-BA4EA3ADF5A6}" type="pres">
      <dgm:prSet presAssocID="{1100F69C-1B7F-4E3F-ADD3-AB16F5ED27D7}" presName="parTxOnly" presStyleLbl="node1" presStyleIdx="4" presStyleCnt="5">
        <dgm:presLayoutVars>
          <dgm:chMax val="0"/>
          <dgm:chPref val="0"/>
          <dgm:bulletEnabled val="1"/>
        </dgm:presLayoutVars>
      </dgm:prSet>
      <dgm:spPr/>
      <dgm:t>
        <a:bodyPr/>
        <a:lstStyle/>
        <a:p>
          <a:endParaRPr lang="en-US"/>
        </a:p>
      </dgm:t>
    </dgm:pt>
  </dgm:ptLst>
  <dgm:cxnLst>
    <dgm:cxn modelId="{E0EACD17-DB30-497F-BAA9-2A376868B457}" type="presOf" srcId="{41646B8C-6237-4F75-A1ED-087E611D97EB}" destId="{9D11E3BC-4A03-4DA5-BCE4-46AEF4279880}" srcOrd="0" destOrd="0" presId="urn:microsoft.com/office/officeart/2005/8/layout/chevron1"/>
    <dgm:cxn modelId="{4255FFC7-EA57-4498-BEAB-6F14068ABDAF}" srcId="{41646B8C-6237-4F75-A1ED-087E611D97EB}" destId="{F0646DC9-D0CA-4CF2-B912-213986857838}" srcOrd="2" destOrd="0" parTransId="{FFD45988-FB6E-49A0-BFBE-97E7389AABDC}" sibTransId="{F6AEDAEB-690C-4D03-98A8-186B9AF8D08C}"/>
    <dgm:cxn modelId="{42F09FCD-B254-4DE8-A3A7-9A547BFCF252}" srcId="{41646B8C-6237-4F75-A1ED-087E611D97EB}" destId="{1100F69C-1B7F-4E3F-ADD3-AB16F5ED27D7}" srcOrd="4" destOrd="0" parTransId="{46774A39-47B8-4167-BB4A-B33453DF4580}" sibTransId="{32D14A33-D1A2-42E9-9F75-1A2A0AA99B57}"/>
    <dgm:cxn modelId="{39845574-F045-4548-B035-4ECF9886ED62}" type="presOf" srcId="{96CA3DB1-27B5-4FB5-A3CE-9CFADE91F47C}" destId="{377FB59F-03EE-44A1-BEA3-D966DE41509E}" srcOrd="0" destOrd="0" presId="urn:microsoft.com/office/officeart/2005/8/layout/chevron1"/>
    <dgm:cxn modelId="{4D416EA8-7DB8-49F6-9B86-C151BCE42190}" type="presOf" srcId="{F0646DC9-D0CA-4CF2-B912-213986857838}" destId="{D99FBB3C-4DB5-4B92-AFE5-2DDF18506B64}" srcOrd="0" destOrd="0" presId="urn:microsoft.com/office/officeart/2005/8/layout/chevron1"/>
    <dgm:cxn modelId="{F7327ECA-75CC-41F1-898A-46AEBE1153E8}" type="presOf" srcId="{1100F69C-1B7F-4E3F-ADD3-AB16F5ED27D7}" destId="{8A1D16F8-6959-4961-83EC-BA4EA3ADF5A6}" srcOrd="0" destOrd="0" presId="urn:microsoft.com/office/officeart/2005/8/layout/chevron1"/>
    <dgm:cxn modelId="{4FC69F0C-9EF8-4B7A-894B-CE2585B44B9E}" srcId="{41646B8C-6237-4F75-A1ED-087E611D97EB}" destId="{96CA3DB1-27B5-4FB5-A3CE-9CFADE91F47C}" srcOrd="3" destOrd="0" parTransId="{09527563-9B3C-4996-B0C7-C92AB03FE857}" sibTransId="{8BA1BCB3-3ED5-4367-8CA5-EC68D75BCE25}"/>
    <dgm:cxn modelId="{E05C7532-1356-4078-ABBF-89F3FCDC0CE0}" srcId="{41646B8C-6237-4F75-A1ED-087E611D97EB}" destId="{4A1D2BD3-3C2C-4CCA-9FED-1591DBC6DA24}" srcOrd="0" destOrd="0" parTransId="{9BBF1F46-3CDA-4435-A049-35A020C37E72}" sibTransId="{0D5BB32A-CA33-41F0-922B-34E36084BDF2}"/>
    <dgm:cxn modelId="{D896134C-6107-43D6-851F-69E2D6A63E2D}" type="presOf" srcId="{2A44CC98-0636-4179-AC0D-DF83CD950CA6}" destId="{CD714E35-8E1F-44F0-8640-5B4C6A066F3E}" srcOrd="0" destOrd="0" presId="urn:microsoft.com/office/officeart/2005/8/layout/chevron1"/>
    <dgm:cxn modelId="{D65D1D5F-E71F-483F-95A4-046FB7D028D1}" srcId="{41646B8C-6237-4F75-A1ED-087E611D97EB}" destId="{2A44CC98-0636-4179-AC0D-DF83CD950CA6}" srcOrd="1" destOrd="0" parTransId="{5A0B93FD-0238-4C42-A7F6-05C5713F6BB5}" sibTransId="{B8F890A1-09A4-41F1-BF94-7F3C19DB9727}"/>
    <dgm:cxn modelId="{E93A2842-CD8D-444C-947F-2070191FA213}" type="presOf" srcId="{4A1D2BD3-3C2C-4CCA-9FED-1591DBC6DA24}" destId="{19A1D48C-E23A-401D-9A3E-A52D4D8320EB}" srcOrd="0" destOrd="0" presId="urn:microsoft.com/office/officeart/2005/8/layout/chevron1"/>
    <dgm:cxn modelId="{8C531A1E-0440-4D7F-941B-2B3C45683CDA}" type="presParOf" srcId="{9D11E3BC-4A03-4DA5-BCE4-46AEF4279880}" destId="{19A1D48C-E23A-401D-9A3E-A52D4D8320EB}" srcOrd="0" destOrd="0" presId="urn:microsoft.com/office/officeart/2005/8/layout/chevron1"/>
    <dgm:cxn modelId="{2D53BE99-693A-4B38-BF8B-9E34C7827580}" type="presParOf" srcId="{9D11E3BC-4A03-4DA5-BCE4-46AEF4279880}" destId="{558D2F8F-739D-4640-8E8F-C6E7D4847978}" srcOrd="1" destOrd="0" presId="urn:microsoft.com/office/officeart/2005/8/layout/chevron1"/>
    <dgm:cxn modelId="{3D3BFCCB-23B1-42C5-ABFF-F3F8C92872FF}" type="presParOf" srcId="{9D11E3BC-4A03-4DA5-BCE4-46AEF4279880}" destId="{CD714E35-8E1F-44F0-8640-5B4C6A066F3E}" srcOrd="2" destOrd="0" presId="urn:microsoft.com/office/officeart/2005/8/layout/chevron1"/>
    <dgm:cxn modelId="{209A4008-DF19-4FF2-91DD-229C5B7E4E68}" type="presParOf" srcId="{9D11E3BC-4A03-4DA5-BCE4-46AEF4279880}" destId="{FA6256FF-80C0-47FC-B65C-3D9C528B6636}" srcOrd="3" destOrd="0" presId="urn:microsoft.com/office/officeart/2005/8/layout/chevron1"/>
    <dgm:cxn modelId="{360DC293-5851-4DC6-8DE0-C3E91214DFE0}" type="presParOf" srcId="{9D11E3BC-4A03-4DA5-BCE4-46AEF4279880}" destId="{D99FBB3C-4DB5-4B92-AFE5-2DDF18506B64}" srcOrd="4" destOrd="0" presId="urn:microsoft.com/office/officeart/2005/8/layout/chevron1"/>
    <dgm:cxn modelId="{81AEF61A-E56A-4314-BBD3-F138815AAE38}" type="presParOf" srcId="{9D11E3BC-4A03-4DA5-BCE4-46AEF4279880}" destId="{060859E5-43A9-4904-A96E-922259C70CDC}" srcOrd="5" destOrd="0" presId="urn:microsoft.com/office/officeart/2005/8/layout/chevron1"/>
    <dgm:cxn modelId="{83FC099C-2F43-41B0-96EC-29662A63F634}" type="presParOf" srcId="{9D11E3BC-4A03-4DA5-BCE4-46AEF4279880}" destId="{377FB59F-03EE-44A1-BEA3-D966DE41509E}" srcOrd="6" destOrd="0" presId="urn:microsoft.com/office/officeart/2005/8/layout/chevron1"/>
    <dgm:cxn modelId="{B9DB735E-EB07-448C-857E-CAE5816E7FA5}" type="presParOf" srcId="{9D11E3BC-4A03-4DA5-BCE4-46AEF4279880}" destId="{6CF39D45-F0CB-4BB0-BADE-9FE79A79C2C7}" srcOrd="7" destOrd="0" presId="urn:microsoft.com/office/officeart/2005/8/layout/chevron1"/>
    <dgm:cxn modelId="{AD96D68B-E0A0-437C-86B3-00A87E3866D6}" type="presParOf" srcId="{9D11E3BC-4A03-4DA5-BCE4-46AEF4279880}" destId="{8A1D16F8-6959-4961-83EC-BA4EA3ADF5A6}"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9E6D34-A4DB-410C-90AC-FC214ACBEC59}" type="doc">
      <dgm:prSet loTypeId="urn:microsoft.com/office/officeart/2005/8/layout/venn1" loCatId="relationship" qsTypeId="urn:microsoft.com/office/officeart/2005/8/quickstyle/simple4" qsCatId="simple" csTypeId="urn:microsoft.com/office/officeart/2005/8/colors/accent4_2" csCatId="accent4" phldr="1"/>
      <dgm:spPr/>
    </dgm:pt>
    <dgm:pt modelId="{CA129C01-E497-457E-BEC1-32E30B818D20}">
      <dgm:prSet phldrT="[Text]" custT="1"/>
      <dgm:spPr/>
      <dgm:t>
        <a:bodyPr/>
        <a:lstStyle/>
        <a:p>
          <a:r>
            <a:rPr lang="en-US" sz="2200" b="1" dirty="0">
              <a:solidFill>
                <a:schemeClr val="bg1"/>
              </a:solidFill>
            </a:rPr>
            <a:t>Economical</a:t>
          </a:r>
        </a:p>
      </dgm:t>
    </dgm:pt>
    <dgm:pt modelId="{A202BEBF-B3D2-4908-938B-DB21FE6E19ED}" type="parTrans" cxnId="{C81EE0F1-E336-42BD-9CD7-987662DBD2AB}">
      <dgm:prSet/>
      <dgm:spPr/>
      <dgm:t>
        <a:bodyPr/>
        <a:lstStyle/>
        <a:p>
          <a:endParaRPr lang="en-US" sz="2200" b="1">
            <a:solidFill>
              <a:schemeClr val="bg1"/>
            </a:solidFill>
          </a:endParaRPr>
        </a:p>
      </dgm:t>
    </dgm:pt>
    <dgm:pt modelId="{49C1275E-3372-4626-81CC-E4E84D934CD7}" type="sibTrans" cxnId="{C81EE0F1-E336-42BD-9CD7-987662DBD2AB}">
      <dgm:prSet/>
      <dgm:spPr/>
      <dgm:t>
        <a:bodyPr/>
        <a:lstStyle/>
        <a:p>
          <a:endParaRPr lang="en-US" sz="2200" b="1">
            <a:solidFill>
              <a:schemeClr val="bg1"/>
            </a:solidFill>
          </a:endParaRPr>
        </a:p>
      </dgm:t>
    </dgm:pt>
    <dgm:pt modelId="{0196A93A-18F8-4E8A-A515-0B6197EE3F2D}">
      <dgm:prSet phldrT="[Text]" custT="1"/>
      <dgm:spPr/>
      <dgm:t>
        <a:bodyPr/>
        <a:lstStyle/>
        <a:p>
          <a:r>
            <a:rPr lang="en-US" sz="2200" b="1" dirty="0">
              <a:solidFill>
                <a:schemeClr val="bg1"/>
              </a:solidFill>
            </a:rPr>
            <a:t>Environmental</a:t>
          </a:r>
        </a:p>
      </dgm:t>
    </dgm:pt>
    <dgm:pt modelId="{C03A0306-48D1-47D0-A96A-5FE14B3E48EA}" type="parTrans" cxnId="{2BAFE644-D7CB-4DB3-A417-255082C146D5}">
      <dgm:prSet/>
      <dgm:spPr/>
      <dgm:t>
        <a:bodyPr/>
        <a:lstStyle/>
        <a:p>
          <a:endParaRPr lang="en-US" sz="2200" b="1">
            <a:solidFill>
              <a:schemeClr val="bg1"/>
            </a:solidFill>
          </a:endParaRPr>
        </a:p>
      </dgm:t>
    </dgm:pt>
    <dgm:pt modelId="{7894C4E4-5614-4C0F-A07A-7FE23AA69876}" type="sibTrans" cxnId="{2BAFE644-D7CB-4DB3-A417-255082C146D5}">
      <dgm:prSet/>
      <dgm:spPr/>
      <dgm:t>
        <a:bodyPr/>
        <a:lstStyle/>
        <a:p>
          <a:endParaRPr lang="en-US" sz="2200" b="1">
            <a:solidFill>
              <a:schemeClr val="bg1"/>
            </a:solidFill>
          </a:endParaRPr>
        </a:p>
      </dgm:t>
    </dgm:pt>
    <dgm:pt modelId="{75B965F1-A57B-4CAC-9B8D-0C156912C606}">
      <dgm:prSet phldrT="[Text]" custT="1"/>
      <dgm:spPr/>
      <dgm:t>
        <a:bodyPr/>
        <a:lstStyle/>
        <a:p>
          <a:pPr algn="ctr"/>
          <a:r>
            <a:rPr lang="en-US" sz="2200" b="1">
              <a:solidFill>
                <a:schemeClr val="bg1"/>
              </a:solidFill>
            </a:rPr>
            <a:t>Social</a:t>
          </a:r>
          <a:endParaRPr lang="en-US" sz="2200" b="1" dirty="0">
            <a:solidFill>
              <a:schemeClr val="bg1"/>
            </a:solidFill>
          </a:endParaRPr>
        </a:p>
      </dgm:t>
    </dgm:pt>
    <dgm:pt modelId="{88DC8DC4-A122-41FE-81C3-F324504FD923}" type="parTrans" cxnId="{08EB40C9-0851-46E3-8B38-640484845F56}">
      <dgm:prSet/>
      <dgm:spPr/>
      <dgm:t>
        <a:bodyPr/>
        <a:lstStyle/>
        <a:p>
          <a:endParaRPr lang="en-US" sz="2200" b="1">
            <a:solidFill>
              <a:schemeClr val="bg1"/>
            </a:solidFill>
          </a:endParaRPr>
        </a:p>
      </dgm:t>
    </dgm:pt>
    <dgm:pt modelId="{122574D6-B7DD-4EC7-B664-F2316786D6CE}" type="sibTrans" cxnId="{08EB40C9-0851-46E3-8B38-640484845F56}">
      <dgm:prSet/>
      <dgm:spPr/>
      <dgm:t>
        <a:bodyPr/>
        <a:lstStyle/>
        <a:p>
          <a:endParaRPr lang="en-US" sz="2200" b="1">
            <a:solidFill>
              <a:schemeClr val="bg1"/>
            </a:solidFill>
          </a:endParaRPr>
        </a:p>
      </dgm:t>
    </dgm:pt>
    <dgm:pt modelId="{4D0B50E3-BBAB-40B5-BB24-E579DDA822A0}" type="pres">
      <dgm:prSet presAssocID="{BC9E6D34-A4DB-410C-90AC-FC214ACBEC59}" presName="compositeShape" presStyleCnt="0">
        <dgm:presLayoutVars>
          <dgm:chMax val="7"/>
          <dgm:dir/>
          <dgm:resizeHandles val="exact"/>
        </dgm:presLayoutVars>
      </dgm:prSet>
      <dgm:spPr/>
    </dgm:pt>
    <dgm:pt modelId="{2F15E19C-2EDE-484F-AC6D-519D3478BA83}" type="pres">
      <dgm:prSet presAssocID="{CA129C01-E497-457E-BEC1-32E30B818D20}" presName="circ1" presStyleLbl="vennNode1" presStyleIdx="0" presStyleCnt="3"/>
      <dgm:spPr/>
      <dgm:t>
        <a:bodyPr/>
        <a:lstStyle/>
        <a:p>
          <a:endParaRPr lang="en-US"/>
        </a:p>
      </dgm:t>
    </dgm:pt>
    <dgm:pt modelId="{0C68D8EE-4674-456E-9724-322EEAD94359}" type="pres">
      <dgm:prSet presAssocID="{CA129C01-E497-457E-BEC1-32E30B818D20}" presName="circ1Tx" presStyleLbl="revTx" presStyleIdx="0" presStyleCnt="0">
        <dgm:presLayoutVars>
          <dgm:chMax val="0"/>
          <dgm:chPref val="0"/>
          <dgm:bulletEnabled val="1"/>
        </dgm:presLayoutVars>
      </dgm:prSet>
      <dgm:spPr/>
      <dgm:t>
        <a:bodyPr/>
        <a:lstStyle/>
        <a:p>
          <a:endParaRPr lang="en-US"/>
        </a:p>
      </dgm:t>
    </dgm:pt>
    <dgm:pt modelId="{3DBDA77A-652D-4010-9318-050A196FAEC0}" type="pres">
      <dgm:prSet presAssocID="{0196A93A-18F8-4E8A-A515-0B6197EE3F2D}" presName="circ2" presStyleLbl="vennNode1" presStyleIdx="1" presStyleCnt="3"/>
      <dgm:spPr/>
      <dgm:t>
        <a:bodyPr/>
        <a:lstStyle/>
        <a:p>
          <a:endParaRPr lang="en-US"/>
        </a:p>
      </dgm:t>
    </dgm:pt>
    <dgm:pt modelId="{AD7DB3E1-05C1-45AD-8510-1E1039D50177}" type="pres">
      <dgm:prSet presAssocID="{0196A93A-18F8-4E8A-A515-0B6197EE3F2D}" presName="circ2Tx" presStyleLbl="revTx" presStyleIdx="0" presStyleCnt="0">
        <dgm:presLayoutVars>
          <dgm:chMax val="0"/>
          <dgm:chPref val="0"/>
          <dgm:bulletEnabled val="1"/>
        </dgm:presLayoutVars>
      </dgm:prSet>
      <dgm:spPr/>
      <dgm:t>
        <a:bodyPr/>
        <a:lstStyle/>
        <a:p>
          <a:endParaRPr lang="en-US"/>
        </a:p>
      </dgm:t>
    </dgm:pt>
    <dgm:pt modelId="{E7804DDF-B800-4DE4-A702-83B6DE5ED17D}" type="pres">
      <dgm:prSet presAssocID="{75B965F1-A57B-4CAC-9B8D-0C156912C606}" presName="circ3" presStyleLbl="vennNode1" presStyleIdx="2" presStyleCnt="3"/>
      <dgm:spPr/>
      <dgm:t>
        <a:bodyPr/>
        <a:lstStyle/>
        <a:p>
          <a:endParaRPr lang="en-US"/>
        </a:p>
      </dgm:t>
    </dgm:pt>
    <dgm:pt modelId="{0A13C4B5-E449-452F-B731-01B6A19568EA}" type="pres">
      <dgm:prSet presAssocID="{75B965F1-A57B-4CAC-9B8D-0C156912C606}" presName="circ3Tx" presStyleLbl="revTx" presStyleIdx="0" presStyleCnt="0">
        <dgm:presLayoutVars>
          <dgm:chMax val="0"/>
          <dgm:chPref val="0"/>
          <dgm:bulletEnabled val="1"/>
        </dgm:presLayoutVars>
      </dgm:prSet>
      <dgm:spPr/>
      <dgm:t>
        <a:bodyPr/>
        <a:lstStyle/>
        <a:p>
          <a:endParaRPr lang="en-US"/>
        </a:p>
      </dgm:t>
    </dgm:pt>
  </dgm:ptLst>
  <dgm:cxnLst>
    <dgm:cxn modelId="{08EB40C9-0851-46E3-8B38-640484845F56}" srcId="{BC9E6D34-A4DB-410C-90AC-FC214ACBEC59}" destId="{75B965F1-A57B-4CAC-9B8D-0C156912C606}" srcOrd="2" destOrd="0" parTransId="{88DC8DC4-A122-41FE-81C3-F324504FD923}" sibTransId="{122574D6-B7DD-4EC7-B664-F2316786D6CE}"/>
    <dgm:cxn modelId="{33DB2C8A-A96F-4C66-8B7A-2A64FD809713}" type="presOf" srcId="{CA129C01-E497-457E-BEC1-32E30B818D20}" destId="{2F15E19C-2EDE-484F-AC6D-519D3478BA83}" srcOrd="0" destOrd="0" presId="urn:microsoft.com/office/officeart/2005/8/layout/venn1"/>
    <dgm:cxn modelId="{2BAFE644-D7CB-4DB3-A417-255082C146D5}" srcId="{BC9E6D34-A4DB-410C-90AC-FC214ACBEC59}" destId="{0196A93A-18F8-4E8A-A515-0B6197EE3F2D}" srcOrd="1" destOrd="0" parTransId="{C03A0306-48D1-47D0-A96A-5FE14B3E48EA}" sibTransId="{7894C4E4-5614-4C0F-A07A-7FE23AA69876}"/>
    <dgm:cxn modelId="{C81EE0F1-E336-42BD-9CD7-987662DBD2AB}" srcId="{BC9E6D34-A4DB-410C-90AC-FC214ACBEC59}" destId="{CA129C01-E497-457E-BEC1-32E30B818D20}" srcOrd="0" destOrd="0" parTransId="{A202BEBF-B3D2-4908-938B-DB21FE6E19ED}" sibTransId="{49C1275E-3372-4626-81CC-E4E84D934CD7}"/>
    <dgm:cxn modelId="{3BB03662-87E5-4583-836B-8266D32E3C22}" type="presOf" srcId="{0196A93A-18F8-4E8A-A515-0B6197EE3F2D}" destId="{AD7DB3E1-05C1-45AD-8510-1E1039D50177}" srcOrd="1" destOrd="0" presId="urn:microsoft.com/office/officeart/2005/8/layout/venn1"/>
    <dgm:cxn modelId="{E947974F-56B7-4474-A053-E87DCE1B977A}" type="presOf" srcId="{75B965F1-A57B-4CAC-9B8D-0C156912C606}" destId="{0A13C4B5-E449-452F-B731-01B6A19568EA}" srcOrd="1" destOrd="0" presId="urn:microsoft.com/office/officeart/2005/8/layout/venn1"/>
    <dgm:cxn modelId="{E28BA9B2-748F-4436-960E-9286564E4FDD}" type="presOf" srcId="{75B965F1-A57B-4CAC-9B8D-0C156912C606}" destId="{E7804DDF-B800-4DE4-A702-83B6DE5ED17D}" srcOrd="0" destOrd="0" presId="urn:microsoft.com/office/officeart/2005/8/layout/venn1"/>
    <dgm:cxn modelId="{EF7496C3-6662-4041-AFC5-96388B55C813}" type="presOf" srcId="{CA129C01-E497-457E-BEC1-32E30B818D20}" destId="{0C68D8EE-4674-456E-9724-322EEAD94359}" srcOrd="1" destOrd="0" presId="urn:microsoft.com/office/officeart/2005/8/layout/venn1"/>
    <dgm:cxn modelId="{2DEBB858-3985-4E97-9298-B6FB1261F71C}" type="presOf" srcId="{0196A93A-18F8-4E8A-A515-0B6197EE3F2D}" destId="{3DBDA77A-652D-4010-9318-050A196FAEC0}" srcOrd="0" destOrd="0" presId="urn:microsoft.com/office/officeart/2005/8/layout/venn1"/>
    <dgm:cxn modelId="{0EFA8AA1-A4EB-4C5A-AE78-714E73B23995}" type="presOf" srcId="{BC9E6D34-A4DB-410C-90AC-FC214ACBEC59}" destId="{4D0B50E3-BBAB-40B5-BB24-E579DDA822A0}" srcOrd="0" destOrd="0" presId="urn:microsoft.com/office/officeart/2005/8/layout/venn1"/>
    <dgm:cxn modelId="{C066AB44-0DF9-433F-9E37-A5FDA3C0276D}" type="presParOf" srcId="{4D0B50E3-BBAB-40B5-BB24-E579DDA822A0}" destId="{2F15E19C-2EDE-484F-AC6D-519D3478BA83}" srcOrd="0" destOrd="0" presId="urn:microsoft.com/office/officeart/2005/8/layout/venn1"/>
    <dgm:cxn modelId="{C5928FA6-87C5-4246-A13B-19ECE8A7AE49}" type="presParOf" srcId="{4D0B50E3-BBAB-40B5-BB24-E579DDA822A0}" destId="{0C68D8EE-4674-456E-9724-322EEAD94359}" srcOrd="1" destOrd="0" presId="urn:microsoft.com/office/officeart/2005/8/layout/venn1"/>
    <dgm:cxn modelId="{2BA2AC1E-3C36-426A-B645-BE037B212B10}" type="presParOf" srcId="{4D0B50E3-BBAB-40B5-BB24-E579DDA822A0}" destId="{3DBDA77A-652D-4010-9318-050A196FAEC0}" srcOrd="2" destOrd="0" presId="urn:microsoft.com/office/officeart/2005/8/layout/venn1"/>
    <dgm:cxn modelId="{7299A189-701C-4E3D-9D8B-380E6515DBC0}" type="presParOf" srcId="{4D0B50E3-BBAB-40B5-BB24-E579DDA822A0}" destId="{AD7DB3E1-05C1-45AD-8510-1E1039D50177}" srcOrd="3" destOrd="0" presId="urn:microsoft.com/office/officeart/2005/8/layout/venn1"/>
    <dgm:cxn modelId="{CA416E84-95A6-45C6-94F5-58E056AB28AF}" type="presParOf" srcId="{4D0B50E3-BBAB-40B5-BB24-E579DDA822A0}" destId="{E7804DDF-B800-4DE4-A702-83B6DE5ED17D}" srcOrd="4" destOrd="0" presId="urn:microsoft.com/office/officeart/2005/8/layout/venn1"/>
    <dgm:cxn modelId="{5D9A5DBD-7C68-4314-B74C-0A315EA4F325}" type="presParOf" srcId="{4D0B50E3-BBAB-40B5-BB24-E579DDA822A0}" destId="{0A13C4B5-E449-452F-B731-01B6A19568E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CF1F32E2-2227-4A4C-B8D6-65022ABD4DFC}" type="doc">
      <dgm:prSet loTypeId="urn:microsoft.com/office/officeart/2005/8/layout/lProcess2" loCatId="relationship" qsTypeId="urn:microsoft.com/office/officeart/2005/8/quickstyle/simple4" qsCatId="simple" csTypeId="urn:microsoft.com/office/officeart/2005/8/colors/accent1_2" csCatId="accent1" phldr="1"/>
      <dgm:spPr/>
      <dgm:t>
        <a:bodyPr/>
        <a:lstStyle/>
        <a:p>
          <a:endParaRPr lang="en-US"/>
        </a:p>
      </dgm:t>
    </dgm:pt>
    <dgm:pt modelId="{B8A47FDA-CDCB-4B3A-B777-C96569CE8C59}">
      <dgm:prSet phldrT="[Text]"/>
      <dgm:spPr/>
      <dgm:t>
        <a:bodyPr/>
        <a:lstStyle/>
        <a:p>
          <a:r>
            <a:rPr lang="en-US" dirty="0">
              <a:solidFill>
                <a:schemeClr val="tx2"/>
              </a:solidFill>
            </a:rPr>
            <a:t>Define Scope of Assessment </a:t>
          </a:r>
        </a:p>
      </dgm:t>
    </dgm:pt>
    <dgm:pt modelId="{5E3CF043-BBFE-4A13-8E8F-F01A3AF25D11}" type="parTrans" cxnId="{6B146813-6521-49B8-948C-55348C26C12B}">
      <dgm:prSet/>
      <dgm:spPr/>
      <dgm:t>
        <a:bodyPr/>
        <a:lstStyle/>
        <a:p>
          <a:endParaRPr lang="en-US"/>
        </a:p>
      </dgm:t>
    </dgm:pt>
    <dgm:pt modelId="{DC72AD07-E296-43AB-970D-71F3AC72ED70}" type="sibTrans" cxnId="{6B146813-6521-49B8-948C-55348C26C12B}">
      <dgm:prSet/>
      <dgm:spPr/>
      <dgm:t>
        <a:bodyPr/>
        <a:lstStyle/>
        <a:p>
          <a:endParaRPr lang="en-US"/>
        </a:p>
      </dgm:t>
    </dgm:pt>
    <dgm:pt modelId="{EACE54BA-52E6-4005-9D2A-CBAC9F113E09}">
      <dgm:prSet phldrT="[Text]"/>
      <dgm:spPr/>
      <dgm:t>
        <a:bodyPr/>
        <a:lstStyle/>
        <a:p>
          <a:r>
            <a:rPr lang="en-US" dirty="0"/>
            <a:t>Carbon Dioxide Emissions (tons)</a:t>
          </a:r>
        </a:p>
      </dgm:t>
    </dgm:pt>
    <dgm:pt modelId="{8635CA98-B416-425E-8790-65A0136E51E9}" type="parTrans" cxnId="{B33C7778-36D2-4936-B7F4-FFFFD0B5D228}">
      <dgm:prSet/>
      <dgm:spPr/>
      <dgm:t>
        <a:bodyPr/>
        <a:lstStyle/>
        <a:p>
          <a:endParaRPr lang="en-US"/>
        </a:p>
      </dgm:t>
    </dgm:pt>
    <dgm:pt modelId="{7897336D-5EFC-4B96-B106-02DB70A3FDBB}" type="sibTrans" cxnId="{B33C7778-36D2-4936-B7F4-FFFFD0B5D228}">
      <dgm:prSet/>
      <dgm:spPr/>
      <dgm:t>
        <a:bodyPr/>
        <a:lstStyle/>
        <a:p>
          <a:endParaRPr lang="en-US"/>
        </a:p>
      </dgm:t>
    </dgm:pt>
    <dgm:pt modelId="{6F668306-506C-4E11-886E-00BC64CF63C6}">
      <dgm:prSet phldrT="[Text]"/>
      <dgm:spPr/>
      <dgm:t>
        <a:bodyPr/>
        <a:lstStyle/>
        <a:p>
          <a:r>
            <a:rPr lang="en-US" dirty="0"/>
            <a:t>Water Consumption (tons)</a:t>
          </a:r>
        </a:p>
      </dgm:t>
    </dgm:pt>
    <dgm:pt modelId="{A77050C9-82BE-4F58-99FE-BF4CAAC2A0AE}" type="parTrans" cxnId="{A8E6844B-7640-4B56-9959-C6B52132EC1F}">
      <dgm:prSet/>
      <dgm:spPr/>
      <dgm:t>
        <a:bodyPr/>
        <a:lstStyle/>
        <a:p>
          <a:endParaRPr lang="en-US"/>
        </a:p>
      </dgm:t>
    </dgm:pt>
    <dgm:pt modelId="{2C144D8F-DAB4-4837-8E93-4A0146ED84A8}" type="sibTrans" cxnId="{A8E6844B-7640-4B56-9959-C6B52132EC1F}">
      <dgm:prSet/>
      <dgm:spPr/>
      <dgm:t>
        <a:bodyPr/>
        <a:lstStyle/>
        <a:p>
          <a:endParaRPr lang="en-US"/>
        </a:p>
      </dgm:t>
    </dgm:pt>
    <dgm:pt modelId="{2F346638-BB50-433D-8D90-D3D0475DA13D}">
      <dgm:prSet phldrT="[Text]"/>
      <dgm:spPr/>
      <dgm:t>
        <a:bodyPr/>
        <a:lstStyle/>
        <a:p>
          <a:r>
            <a:rPr lang="en-US" dirty="0">
              <a:solidFill>
                <a:schemeClr val="tx2"/>
              </a:solidFill>
            </a:rPr>
            <a:t>Take Inventory</a:t>
          </a:r>
        </a:p>
      </dgm:t>
    </dgm:pt>
    <dgm:pt modelId="{60E1DB62-48E2-4AF7-A3C9-B2D447EDF5F1}" type="parTrans" cxnId="{6972AA00-DCD6-4457-B5A3-13F6C0956AA7}">
      <dgm:prSet/>
      <dgm:spPr/>
      <dgm:t>
        <a:bodyPr/>
        <a:lstStyle/>
        <a:p>
          <a:endParaRPr lang="en-US"/>
        </a:p>
      </dgm:t>
    </dgm:pt>
    <dgm:pt modelId="{35DD7D70-A1E5-4F7D-A25C-DC2A37AEED01}" type="sibTrans" cxnId="{6972AA00-DCD6-4457-B5A3-13F6C0956AA7}">
      <dgm:prSet/>
      <dgm:spPr/>
      <dgm:t>
        <a:bodyPr/>
        <a:lstStyle/>
        <a:p>
          <a:endParaRPr lang="en-US"/>
        </a:p>
      </dgm:t>
    </dgm:pt>
    <dgm:pt modelId="{C43EEBAD-43E3-4709-8498-71212EDC9267}">
      <dgm:prSet phldrT="[Text]"/>
      <dgm:spPr/>
      <dgm:t>
        <a:bodyPr/>
        <a:lstStyle/>
        <a:p>
          <a:r>
            <a:rPr lang="en-US" dirty="0"/>
            <a:t>Quantity of Materials Used</a:t>
          </a:r>
        </a:p>
      </dgm:t>
    </dgm:pt>
    <dgm:pt modelId="{68E05043-F998-43DA-8DD8-973600426633}" type="parTrans" cxnId="{5FDB58B6-6A85-427C-A466-C15E8B92BCEC}">
      <dgm:prSet/>
      <dgm:spPr/>
      <dgm:t>
        <a:bodyPr/>
        <a:lstStyle/>
        <a:p>
          <a:endParaRPr lang="en-US"/>
        </a:p>
      </dgm:t>
    </dgm:pt>
    <dgm:pt modelId="{298C843A-0D30-4316-BF2A-E6CB5CDB0093}" type="sibTrans" cxnId="{5FDB58B6-6A85-427C-A466-C15E8B92BCEC}">
      <dgm:prSet/>
      <dgm:spPr/>
      <dgm:t>
        <a:bodyPr/>
        <a:lstStyle/>
        <a:p>
          <a:endParaRPr lang="en-US"/>
        </a:p>
      </dgm:t>
    </dgm:pt>
    <dgm:pt modelId="{1BD6CF57-2B02-465F-A790-6C967BD13DD0}">
      <dgm:prSet phldrT="[Text]"/>
      <dgm:spPr/>
      <dgm:t>
        <a:bodyPr/>
        <a:lstStyle/>
        <a:p>
          <a:r>
            <a:rPr lang="en-US" dirty="0"/>
            <a:t>Equipment and Equipment Specifications</a:t>
          </a:r>
        </a:p>
      </dgm:t>
    </dgm:pt>
    <dgm:pt modelId="{BDD29F41-76A9-4A0C-BAA6-CD3D25F246FD}" type="parTrans" cxnId="{DF6A0885-AB3C-4417-A3A5-1D79B2F50E09}">
      <dgm:prSet/>
      <dgm:spPr/>
      <dgm:t>
        <a:bodyPr/>
        <a:lstStyle/>
        <a:p>
          <a:endParaRPr lang="en-US"/>
        </a:p>
      </dgm:t>
    </dgm:pt>
    <dgm:pt modelId="{308978A9-EFA9-417E-8499-D43972009646}" type="sibTrans" cxnId="{DF6A0885-AB3C-4417-A3A5-1D79B2F50E09}">
      <dgm:prSet/>
      <dgm:spPr/>
      <dgm:t>
        <a:bodyPr/>
        <a:lstStyle/>
        <a:p>
          <a:endParaRPr lang="en-US"/>
        </a:p>
      </dgm:t>
    </dgm:pt>
    <dgm:pt modelId="{5527F168-C7F9-44C8-A57F-1EE57DBC1089}">
      <dgm:prSet phldrT="[Text]"/>
      <dgm:spPr/>
      <dgm:t>
        <a:bodyPr/>
        <a:lstStyle/>
        <a:p>
          <a:r>
            <a:rPr lang="en-US" dirty="0">
              <a:solidFill>
                <a:schemeClr val="tx2"/>
              </a:solidFill>
            </a:rPr>
            <a:t>Complete Impact Assessment</a:t>
          </a:r>
        </a:p>
      </dgm:t>
    </dgm:pt>
    <dgm:pt modelId="{CC27DBAE-47EA-43B8-954A-318AEEA37881}" type="parTrans" cxnId="{BA34F55F-2838-4493-B959-5CF6C56766B2}">
      <dgm:prSet/>
      <dgm:spPr/>
      <dgm:t>
        <a:bodyPr/>
        <a:lstStyle/>
        <a:p>
          <a:endParaRPr lang="en-US"/>
        </a:p>
      </dgm:t>
    </dgm:pt>
    <dgm:pt modelId="{FAA32B1E-9377-4D8D-B494-F6BC83DF4A63}" type="sibTrans" cxnId="{BA34F55F-2838-4493-B959-5CF6C56766B2}">
      <dgm:prSet/>
      <dgm:spPr/>
      <dgm:t>
        <a:bodyPr/>
        <a:lstStyle/>
        <a:p>
          <a:endParaRPr lang="en-US"/>
        </a:p>
      </dgm:t>
    </dgm:pt>
    <dgm:pt modelId="{BF8115A8-7C86-4F20-80F1-E1082555BFC1}">
      <dgm:prSet phldrT="[Text]"/>
      <dgm:spPr/>
      <dgm:t>
        <a:bodyPr/>
        <a:lstStyle/>
        <a:p>
          <a:r>
            <a:rPr lang="en-US" dirty="0"/>
            <a:t>Mill and Overlay</a:t>
          </a:r>
        </a:p>
      </dgm:t>
    </dgm:pt>
    <dgm:pt modelId="{C9E16F84-A8EB-4A61-A7C9-3B2D1640FDED}" type="parTrans" cxnId="{B777E1AD-4745-4C2F-9239-508415BA9473}">
      <dgm:prSet/>
      <dgm:spPr/>
      <dgm:t>
        <a:bodyPr/>
        <a:lstStyle/>
        <a:p>
          <a:endParaRPr lang="en-US"/>
        </a:p>
      </dgm:t>
    </dgm:pt>
    <dgm:pt modelId="{0CF1D390-09A5-4BEC-A220-5DA21CA107D4}" type="sibTrans" cxnId="{B777E1AD-4745-4C2F-9239-508415BA9473}">
      <dgm:prSet/>
      <dgm:spPr/>
      <dgm:t>
        <a:bodyPr/>
        <a:lstStyle/>
        <a:p>
          <a:endParaRPr lang="en-US"/>
        </a:p>
      </dgm:t>
    </dgm:pt>
    <dgm:pt modelId="{2CA3B79C-19D3-4765-91D8-2835D9B8A57B}">
      <dgm:prSet phldrT="[Text]"/>
      <dgm:spPr/>
      <dgm:t>
        <a:bodyPr/>
        <a:lstStyle/>
        <a:p>
          <a:r>
            <a:rPr lang="en-US" dirty="0"/>
            <a:t>Cold-in-Place Recycling</a:t>
          </a:r>
        </a:p>
      </dgm:t>
    </dgm:pt>
    <dgm:pt modelId="{33BDCF08-E10C-4AB3-BD09-A2F13D11DD22}" type="parTrans" cxnId="{1CF53D65-5E2B-46B0-811E-589C216AB2B9}">
      <dgm:prSet/>
      <dgm:spPr/>
      <dgm:t>
        <a:bodyPr/>
        <a:lstStyle/>
        <a:p>
          <a:endParaRPr lang="en-US"/>
        </a:p>
      </dgm:t>
    </dgm:pt>
    <dgm:pt modelId="{F95489FD-6C7E-41F9-A4C2-2BACD0054A9C}" type="sibTrans" cxnId="{1CF53D65-5E2B-46B0-811E-589C216AB2B9}">
      <dgm:prSet/>
      <dgm:spPr/>
      <dgm:t>
        <a:bodyPr/>
        <a:lstStyle/>
        <a:p>
          <a:endParaRPr lang="en-US"/>
        </a:p>
      </dgm:t>
    </dgm:pt>
    <dgm:pt modelId="{89B6207C-592A-47FA-AF24-9C570BF9E975}">
      <dgm:prSet phldrT="[Text]"/>
      <dgm:spPr/>
      <dgm:t>
        <a:bodyPr/>
        <a:lstStyle/>
        <a:p>
          <a:r>
            <a:rPr lang="en-US" dirty="0">
              <a:solidFill>
                <a:schemeClr val="tx2"/>
              </a:solidFill>
            </a:rPr>
            <a:t>Interpret Results</a:t>
          </a:r>
        </a:p>
      </dgm:t>
    </dgm:pt>
    <dgm:pt modelId="{436BB766-6566-4377-A0B4-AB2701FC10A1}" type="parTrans" cxnId="{B4C2FF79-96F6-4FBE-97D3-DE12A1AE31BA}">
      <dgm:prSet/>
      <dgm:spPr/>
      <dgm:t>
        <a:bodyPr/>
        <a:lstStyle/>
        <a:p>
          <a:endParaRPr lang="en-US"/>
        </a:p>
      </dgm:t>
    </dgm:pt>
    <dgm:pt modelId="{8555A58B-9030-465B-8AF5-CBC087B8266A}" type="sibTrans" cxnId="{B4C2FF79-96F6-4FBE-97D3-DE12A1AE31BA}">
      <dgm:prSet/>
      <dgm:spPr/>
      <dgm:t>
        <a:bodyPr/>
        <a:lstStyle/>
        <a:p>
          <a:endParaRPr lang="en-US"/>
        </a:p>
      </dgm:t>
    </dgm:pt>
    <dgm:pt modelId="{DC51843C-91E3-436C-A8E8-6AFAA8CD42EE}">
      <dgm:prSet phldrT="[Text]"/>
      <dgm:spPr/>
      <dgm:t>
        <a:bodyPr/>
        <a:lstStyle/>
        <a:p>
          <a:r>
            <a:rPr lang="en-US" dirty="0"/>
            <a:t>Percent Reductions</a:t>
          </a:r>
        </a:p>
      </dgm:t>
    </dgm:pt>
    <dgm:pt modelId="{C74CFA17-147B-4ED5-8C08-61E202A16AC8}" type="parTrans" cxnId="{1E4F7C09-6F43-4533-A896-69D156216F82}">
      <dgm:prSet/>
      <dgm:spPr/>
      <dgm:t>
        <a:bodyPr/>
        <a:lstStyle/>
        <a:p>
          <a:endParaRPr lang="en-US"/>
        </a:p>
      </dgm:t>
    </dgm:pt>
    <dgm:pt modelId="{7920A363-44BE-418D-80B4-874D5C7174C4}" type="sibTrans" cxnId="{1E4F7C09-6F43-4533-A896-69D156216F82}">
      <dgm:prSet/>
      <dgm:spPr/>
      <dgm:t>
        <a:bodyPr/>
        <a:lstStyle/>
        <a:p>
          <a:endParaRPr lang="en-US"/>
        </a:p>
      </dgm:t>
    </dgm:pt>
    <dgm:pt modelId="{8C62A6D7-C72B-430E-94BB-7486838250EE}">
      <dgm:prSet phldrT="[Text]"/>
      <dgm:spPr/>
      <dgm:t>
        <a:bodyPr/>
        <a:lstStyle/>
        <a:p>
          <a:r>
            <a:rPr lang="en-US" dirty="0"/>
            <a:t>Cumulative Savings</a:t>
          </a:r>
        </a:p>
      </dgm:t>
    </dgm:pt>
    <dgm:pt modelId="{44D1A521-8A21-492E-A944-5B58DDD86387}" type="parTrans" cxnId="{DE275BE7-483D-4498-8D80-A6C32E6EE253}">
      <dgm:prSet/>
      <dgm:spPr/>
      <dgm:t>
        <a:bodyPr/>
        <a:lstStyle/>
        <a:p>
          <a:endParaRPr lang="en-US"/>
        </a:p>
      </dgm:t>
    </dgm:pt>
    <dgm:pt modelId="{57544F3C-8D76-4813-993C-9A1731C3493E}" type="sibTrans" cxnId="{DE275BE7-483D-4498-8D80-A6C32E6EE253}">
      <dgm:prSet/>
      <dgm:spPr/>
      <dgm:t>
        <a:bodyPr/>
        <a:lstStyle/>
        <a:p>
          <a:endParaRPr lang="en-US"/>
        </a:p>
      </dgm:t>
    </dgm:pt>
    <dgm:pt modelId="{D4F52A46-DB77-4553-BE91-EC81BE01196C}">
      <dgm:prSet phldrT="[Text]"/>
      <dgm:spPr/>
      <dgm:t>
        <a:bodyPr/>
        <a:lstStyle/>
        <a:p>
          <a:r>
            <a:rPr lang="en-US" dirty="0"/>
            <a:t>Energy Consumption (kWh)</a:t>
          </a:r>
        </a:p>
      </dgm:t>
    </dgm:pt>
    <dgm:pt modelId="{010D79CF-B61E-4EBC-B3B3-679ED77D5F5F}" type="parTrans" cxnId="{6F2134B2-B103-47B3-BC2C-9930090E42D0}">
      <dgm:prSet/>
      <dgm:spPr/>
      <dgm:t>
        <a:bodyPr/>
        <a:lstStyle/>
        <a:p>
          <a:endParaRPr lang="en-US"/>
        </a:p>
      </dgm:t>
    </dgm:pt>
    <dgm:pt modelId="{4720727C-B354-4FBC-9568-4C67CBFCC143}" type="sibTrans" cxnId="{6F2134B2-B103-47B3-BC2C-9930090E42D0}">
      <dgm:prSet/>
      <dgm:spPr/>
      <dgm:t>
        <a:bodyPr/>
        <a:lstStyle/>
        <a:p>
          <a:endParaRPr lang="en-US"/>
        </a:p>
      </dgm:t>
    </dgm:pt>
    <dgm:pt modelId="{A3245B28-8D40-4D71-8508-3F292D5E84E0}">
      <dgm:prSet phldrT="[Text]"/>
      <dgm:spPr/>
      <dgm:t>
        <a:bodyPr/>
        <a:lstStyle/>
        <a:p>
          <a:r>
            <a:rPr lang="en-US" dirty="0"/>
            <a:t>Savings Predictions</a:t>
          </a:r>
        </a:p>
      </dgm:t>
    </dgm:pt>
    <dgm:pt modelId="{41F6FD21-261C-4543-AD17-8DC496A01E53}" type="parTrans" cxnId="{16D2D2EF-A44E-43BE-9E9B-488ADE07DD9F}">
      <dgm:prSet/>
      <dgm:spPr/>
      <dgm:t>
        <a:bodyPr/>
        <a:lstStyle/>
        <a:p>
          <a:endParaRPr lang="en-US"/>
        </a:p>
      </dgm:t>
    </dgm:pt>
    <dgm:pt modelId="{EBA5F3CA-2C6E-4130-B4F1-7AD53F8D11F6}" type="sibTrans" cxnId="{16D2D2EF-A44E-43BE-9E9B-488ADE07DD9F}">
      <dgm:prSet/>
      <dgm:spPr/>
      <dgm:t>
        <a:bodyPr/>
        <a:lstStyle/>
        <a:p>
          <a:endParaRPr lang="en-US"/>
        </a:p>
      </dgm:t>
    </dgm:pt>
    <dgm:pt modelId="{64276445-044E-4F36-B455-3E3A1F7763BF}" type="pres">
      <dgm:prSet presAssocID="{CF1F32E2-2227-4A4C-B8D6-65022ABD4DFC}" presName="theList" presStyleCnt="0">
        <dgm:presLayoutVars>
          <dgm:dir/>
          <dgm:animLvl val="lvl"/>
          <dgm:resizeHandles val="exact"/>
        </dgm:presLayoutVars>
      </dgm:prSet>
      <dgm:spPr/>
      <dgm:t>
        <a:bodyPr/>
        <a:lstStyle/>
        <a:p>
          <a:endParaRPr lang="en-US"/>
        </a:p>
      </dgm:t>
    </dgm:pt>
    <dgm:pt modelId="{67AEF68F-AFB5-4C0C-9AE4-05A50EAAECBF}" type="pres">
      <dgm:prSet presAssocID="{B8A47FDA-CDCB-4B3A-B777-C96569CE8C59}" presName="compNode" presStyleCnt="0"/>
      <dgm:spPr/>
    </dgm:pt>
    <dgm:pt modelId="{52573EAE-71EF-49A0-9320-B22173D31BD2}" type="pres">
      <dgm:prSet presAssocID="{B8A47FDA-CDCB-4B3A-B777-C96569CE8C59}" presName="aNode" presStyleLbl="bgShp" presStyleIdx="0" presStyleCnt="4"/>
      <dgm:spPr/>
      <dgm:t>
        <a:bodyPr/>
        <a:lstStyle/>
        <a:p>
          <a:endParaRPr lang="en-US"/>
        </a:p>
      </dgm:t>
    </dgm:pt>
    <dgm:pt modelId="{9FD3F4A1-12CD-4049-9DA9-09BAD22456A5}" type="pres">
      <dgm:prSet presAssocID="{B8A47FDA-CDCB-4B3A-B777-C96569CE8C59}" presName="textNode" presStyleLbl="bgShp" presStyleIdx="0" presStyleCnt="4"/>
      <dgm:spPr/>
      <dgm:t>
        <a:bodyPr/>
        <a:lstStyle/>
        <a:p>
          <a:endParaRPr lang="en-US"/>
        </a:p>
      </dgm:t>
    </dgm:pt>
    <dgm:pt modelId="{234A062C-90E0-4519-A74D-F7559D456798}" type="pres">
      <dgm:prSet presAssocID="{B8A47FDA-CDCB-4B3A-B777-C96569CE8C59}" presName="compChildNode" presStyleCnt="0"/>
      <dgm:spPr/>
    </dgm:pt>
    <dgm:pt modelId="{C427ECC4-F4BC-4401-9A3B-E16A3E669E35}" type="pres">
      <dgm:prSet presAssocID="{B8A47FDA-CDCB-4B3A-B777-C96569CE8C59}" presName="theInnerList" presStyleCnt="0"/>
      <dgm:spPr/>
    </dgm:pt>
    <dgm:pt modelId="{C7B3F44A-C173-47D8-87A7-886E1502ED6F}" type="pres">
      <dgm:prSet presAssocID="{D4F52A46-DB77-4553-BE91-EC81BE01196C}" presName="childNode" presStyleLbl="node1" presStyleIdx="0" presStyleCnt="10">
        <dgm:presLayoutVars>
          <dgm:bulletEnabled val="1"/>
        </dgm:presLayoutVars>
      </dgm:prSet>
      <dgm:spPr/>
      <dgm:t>
        <a:bodyPr/>
        <a:lstStyle/>
        <a:p>
          <a:endParaRPr lang="en-US"/>
        </a:p>
      </dgm:t>
    </dgm:pt>
    <dgm:pt modelId="{08179E92-95BA-40CF-B431-096B7856EAEF}" type="pres">
      <dgm:prSet presAssocID="{D4F52A46-DB77-4553-BE91-EC81BE01196C}" presName="aSpace2" presStyleCnt="0"/>
      <dgm:spPr/>
    </dgm:pt>
    <dgm:pt modelId="{798C8F5A-C6EA-4E81-8A88-9BCC115E3872}" type="pres">
      <dgm:prSet presAssocID="{EACE54BA-52E6-4005-9D2A-CBAC9F113E09}" presName="childNode" presStyleLbl="node1" presStyleIdx="1" presStyleCnt="10">
        <dgm:presLayoutVars>
          <dgm:bulletEnabled val="1"/>
        </dgm:presLayoutVars>
      </dgm:prSet>
      <dgm:spPr/>
      <dgm:t>
        <a:bodyPr/>
        <a:lstStyle/>
        <a:p>
          <a:endParaRPr lang="en-US"/>
        </a:p>
      </dgm:t>
    </dgm:pt>
    <dgm:pt modelId="{730ECE43-AB0D-4405-8AE5-D23F57805704}" type="pres">
      <dgm:prSet presAssocID="{EACE54BA-52E6-4005-9D2A-CBAC9F113E09}" presName="aSpace2" presStyleCnt="0"/>
      <dgm:spPr/>
    </dgm:pt>
    <dgm:pt modelId="{A945CF18-E795-4422-A074-D9DE2B029E1B}" type="pres">
      <dgm:prSet presAssocID="{6F668306-506C-4E11-886E-00BC64CF63C6}" presName="childNode" presStyleLbl="node1" presStyleIdx="2" presStyleCnt="10">
        <dgm:presLayoutVars>
          <dgm:bulletEnabled val="1"/>
        </dgm:presLayoutVars>
      </dgm:prSet>
      <dgm:spPr/>
      <dgm:t>
        <a:bodyPr/>
        <a:lstStyle/>
        <a:p>
          <a:endParaRPr lang="en-US"/>
        </a:p>
      </dgm:t>
    </dgm:pt>
    <dgm:pt modelId="{D7EC8A68-A005-4E74-B55A-8AEDCE235066}" type="pres">
      <dgm:prSet presAssocID="{B8A47FDA-CDCB-4B3A-B777-C96569CE8C59}" presName="aSpace" presStyleCnt="0"/>
      <dgm:spPr/>
    </dgm:pt>
    <dgm:pt modelId="{3255CDBB-F2D1-44A5-BDAC-1814778ACCE7}" type="pres">
      <dgm:prSet presAssocID="{2F346638-BB50-433D-8D90-D3D0475DA13D}" presName="compNode" presStyleCnt="0"/>
      <dgm:spPr/>
    </dgm:pt>
    <dgm:pt modelId="{CDE5198E-EC7C-4D7B-8AC2-3F19FD2EDB80}" type="pres">
      <dgm:prSet presAssocID="{2F346638-BB50-433D-8D90-D3D0475DA13D}" presName="aNode" presStyleLbl="bgShp" presStyleIdx="1" presStyleCnt="4"/>
      <dgm:spPr/>
      <dgm:t>
        <a:bodyPr/>
        <a:lstStyle/>
        <a:p>
          <a:endParaRPr lang="en-US"/>
        </a:p>
      </dgm:t>
    </dgm:pt>
    <dgm:pt modelId="{DB87C156-F97B-4465-97E1-732FB35E2928}" type="pres">
      <dgm:prSet presAssocID="{2F346638-BB50-433D-8D90-D3D0475DA13D}" presName="textNode" presStyleLbl="bgShp" presStyleIdx="1" presStyleCnt="4"/>
      <dgm:spPr/>
      <dgm:t>
        <a:bodyPr/>
        <a:lstStyle/>
        <a:p>
          <a:endParaRPr lang="en-US"/>
        </a:p>
      </dgm:t>
    </dgm:pt>
    <dgm:pt modelId="{06AA39A2-2B56-448F-9FBD-AC1E0516A3EA}" type="pres">
      <dgm:prSet presAssocID="{2F346638-BB50-433D-8D90-D3D0475DA13D}" presName="compChildNode" presStyleCnt="0"/>
      <dgm:spPr/>
    </dgm:pt>
    <dgm:pt modelId="{8ABAB3CF-3962-40B9-B182-B4A1834C69A1}" type="pres">
      <dgm:prSet presAssocID="{2F346638-BB50-433D-8D90-D3D0475DA13D}" presName="theInnerList" presStyleCnt="0"/>
      <dgm:spPr/>
    </dgm:pt>
    <dgm:pt modelId="{A85AC98B-951D-4462-A218-EF4B222E31D0}" type="pres">
      <dgm:prSet presAssocID="{C43EEBAD-43E3-4709-8498-71212EDC9267}" presName="childNode" presStyleLbl="node1" presStyleIdx="3" presStyleCnt="10">
        <dgm:presLayoutVars>
          <dgm:bulletEnabled val="1"/>
        </dgm:presLayoutVars>
      </dgm:prSet>
      <dgm:spPr/>
      <dgm:t>
        <a:bodyPr/>
        <a:lstStyle/>
        <a:p>
          <a:endParaRPr lang="en-US"/>
        </a:p>
      </dgm:t>
    </dgm:pt>
    <dgm:pt modelId="{D6F1937B-4CE4-4A4C-8844-94EA57A93CCA}" type="pres">
      <dgm:prSet presAssocID="{C43EEBAD-43E3-4709-8498-71212EDC9267}" presName="aSpace2" presStyleCnt="0"/>
      <dgm:spPr/>
    </dgm:pt>
    <dgm:pt modelId="{FA62598C-0AE4-45B9-8023-F22A0E26BE3B}" type="pres">
      <dgm:prSet presAssocID="{1BD6CF57-2B02-465F-A790-6C967BD13DD0}" presName="childNode" presStyleLbl="node1" presStyleIdx="4" presStyleCnt="10">
        <dgm:presLayoutVars>
          <dgm:bulletEnabled val="1"/>
        </dgm:presLayoutVars>
      </dgm:prSet>
      <dgm:spPr/>
      <dgm:t>
        <a:bodyPr/>
        <a:lstStyle/>
        <a:p>
          <a:endParaRPr lang="en-US"/>
        </a:p>
      </dgm:t>
    </dgm:pt>
    <dgm:pt modelId="{A2A37CC3-7F7C-44B1-8C98-C47C94837D93}" type="pres">
      <dgm:prSet presAssocID="{2F346638-BB50-433D-8D90-D3D0475DA13D}" presName="aSpace" presStyleCnt="0"/>
      <dgm:spPr/>
    </dgm:pt>
    <dgm:pt modelId="{26A1006D-139A-4BBA-B97A-291C79604EF4}" type="pres">
      <dgm:prSet presAssocID="{5527F168-C7F9-44C8-A57F-1EE57DBC1089}" presName="compNode" presStyleCnt="0"/>
      <dgm:spPr/>
    </dgm:pt>
    <dgm:pt modelId="{0C0B3418-BDEC-47D5-BB59-2073A04EB476}" type="pres">
      <dgm:prSet presAssocID="{5527F168-C7F9-44C8-A57F-1EE57DBC1089}" presName="aNode" presStyleLbl="bgShp" presStyleIdx="2" presStyleCnt="4"/>
      <dgm:spPr/>
      <dgm:t>
        <a:bodyPr/>
        <a:lstStyle/>
        <a:p>
          <a:endParaRPr lang="en-US"/>
        </a:p>
      </dgm:t>
    </dgm:pt>
    <dgm:pt modelId="{2D2EF878-AABD-4B8C-BF5F-2F843C4B4A38}" type="pres">
      <dgm:prSet presAssocID="{5527F168-C7F9-44C8-A57F-1EE57DBC1089}" presName="textNode" presStyleLbl="bgShp" presStyleIdx="2" presStyleCnt="4"/>
      <dgm:spPr/>
      <dgm:t>
        <a:bodyPr/>
        <a:lstStyle/>
        <a:p>
          <a:endParaRPr lang="en-US"/>
        </a:p>
      </dgm:t>
    </dgm:pt>
    <dgm:pt modelId="{DB74B179-91AF-4214-9DED-31A51539D250}" type="pres">
      <dgm:prSet presAssocID="{5527F168-C7F9-44C8-A57F-1EE57DBC1089}" presName="compChildNode" presStyleCnt="0"/>
      <dgm:spPr/>
    </dgm:pt>
    <dgm:pt modelId="{BC9D8BD3-4503-4E39-A71F-8E555069557E}" type="pres">
      <dgm:prSet presAssocID="{5527F168-C7F9-44C8-A57F-1EE57DBC1089}" presName="theInnerList" presStyleCnt="0"/>
      <dgm:spPr/>
    </dgm:pt>
    <dgm:pt modelId="{02E3ED1D-2E2D-4FB0-87FF-56B9EB796F87}" type="pres">
      <dgm:prSet presAssocID="{BF8115A8-7C86-4F20-80F1-E1082555BFC1}" presName="childNode" presStyleLbl="node1" presStyleIdx="5" presStyleCnt="10">
        <dgm:presLayoutVars>
          <dgm:bulletEnabled val="1"/>
        </dgm:presLayoutVars>
      </dgm:prSet>
      <dgm:spPr/>
      <dgm:t>
        <a:bodyPr/>
        <a:lstStyle/>
        <a:p>
          <a:endParaRPr lang="en-US"/>
        </a:p>
      </dgm:t>
    </dgm:pt>
    <dgm:pt modelId="{1F69933F-E493-4DC1-9E2E-18DB261DD203}" type="pres">
      <dgm:prSet presAssocID="{BF8115A8-7C86-4F20-80F1-E1082555BFC1}" presName="aSpace2" presStyleCnt="0"/>
      <dgm:spPr/>
    </dgm:pt>
    <dgm:pt modelId="{C6390F86-B49F-436B-8E1B-250F2AF37041}" type="pres">
      <dgm:prSet presAssocID="{2CA3B79C-19D3-4765-91D8-2835D9B8A57B}" presName="childNode" presStyleLbl="node1" presStyleIdx="6" presStyleCnt="10">
        <dgm:presLayoutVars>
          <dgm:bulletEnabled val="1"/>
        </dgm:presLayoutVars>
      </dgm:prSet>
      <dgm:spPr/>
      <dgm:t>
        <a:bodyPr/>
        <a:lstStyle/>
        <a:p>
          <a:endParaRPr lang="en-US"/>
        </a:p>
      </dgm:t>
    </dgm:pt>
    <dgm:pt modelId="{2ADBB7A8-D1E9-40CD-826A-41B5DD95C2BF}" type="pres">
      <dgm:prSet presAssocID="{5527F168-C7F9-44C8-A57F-1EE57DBC1089}" presName="aSpace" presStyleCnt="0"/>
      <dgm:spPr/>
    </dgm:pt>
    <dgm:pt modelId="{BC7DFE2B-98F5-4278-827A-4606E050DB6A}" type="pres">
      <dgm:prSet presAssocID="{89B6207C-592A-47FA-AF24-9C570BF9E975}" presName="compNode" presStyleCnt="0"/>
      <dgm:spPr/>
    </dgm:pt>
    <dgm:pt modelId="{4E20A8A6-5A53-45CF-BE9C-3F114E154D08}" type="pres">
      <dgm:prSet presAssocID="{89B6207C-592A-47FA-AF24-9C570BF9E975}" presName="aNode" presStyleLbl="bgShp" presStyleIdx="3" presStyleCnt="4"/>
      <dgm:spPr/>
      <dgm:t>
        <a:bodyPr/>
        <a:lstStyle/>
        <a:p>
          <a:endParaRPr lang="en-US"/>
        </a:p>
      </dgm:t>
    </dgm:pt>
    <dgm:pt modelId="{494C751A-302E-45B4-AF0A-EB004707D5E9}" type="pres">
      <dgm:prSet presAssocID="{89B6207C-592A-47FA-AF24-9C570BF9E975}" presName="textNode" presStyleLbl="bgShp" presStyleIdx="3" presStyleCnt="4"/>
      <dgm:spPr/>
      <dgm:t>
        <a:bodyPr/>
        <a:lstStyle/>
        <a:p>
          <a:endParaRPr lang="en-US"/>
        </a:p>
      </dgm:t>
    </dgm:pt>
    <dgm:pt modelId="{7CBD17B7-8B34-4F26-BB19-75CAF63C326E}" type="pres">
      <dgm:prSet presAssocID="{89B6207C-592A-47FA-AF24-9C570BF9E975}" presName="compChildNode" presStyleCnt="0"/>
      <dgm:spPr/>
    </dgm:pt>
    <dgm:pt modelId="{3BD43E24-18D5-4A1D-BEEB-6AA1A9F37FFA}" type="pres">
      <dgm:prSet presAssocID="{89B6207C-592A-47FA-AF24-9C570BF9E975}" presName="theInnerList" presStyleCnt="0"/>
      <dgm:spPr/>
    </dgm:pt>
    <dgm:pt modelId="{200F750A-2BED-469B-B659-97171A35C754}" type="pres">
      <dgm:prSet presAssocID="{DC51843C-91E3-436C-A8E8-6AFAA8CD42EE}" presName="childNode" presStyleLbl="node1" presStyleIdx="7" presStyleCnt="10" custLinFactNeighborX="367" custLinFactNeighborY="0">
        <dgm:presLayoutVars>
          <dgm:bulletEnabled val="1"/>
        </dgm:presLayoutVars>
      </dgm:prSet>
      <dgm:spPr/>
      <dgm:t>
        <a:bodyPr/>
        <a:lstStyle/>
        <a:p>
          <a:endParaRPr lang="en-US"/>
        </a:p>
      </dgm:t>
    </dgm:pt>
    <dgm:pt modelId="{85E7BEAF-325B-44FD-92F6-FCE72DCD8298}" type="pres">
      <dgm:prSet presAssocID="{DC51843C-91E3-436C-A8E8-6AFAA8CD42EE}" presName="aSpace2" presStyleCnt="0"/>
      <dgm:spPr/>
    </dgm:pt>
    <dgm:pt modelId="{CB6684B2-87E0-436C-93F2-310F556F6D5D}" type="pres">
      <dgm:prSet presAssocID="{8C62A6D7-C72B-430E-94BB-7486838250EE}" presName="childNode" presStyleLbl="node1" presStyleIdx="8" presStyleCnt="10" custLinFactNeighborX="367" custLinFactNeighborY="-10255">
        <dgm:presLayoutVars>
          <dgm:bulletEnabled val="1"/>
        </dgm:presLayoutVars>
      </dgm:prSet>
      <dgm:spPr/>
      <dgm:t>
        <a:bodyPr/>
        <a:lstStyle/>
        <a:p>
          <a:endParaRPr lang="en-US"/>
        </a:p>
      </dgm:t>
    </dgm:pt>
    <dgm:pt modelId="{5FFC8A33-3F09-4869-80B1-0228B34F7B99}" type="pres">
      <dgm:prSet presAssocID="{8C62A6D7-C72B-430E-94BB-7486838250EE}" presName="aSpace2" presStyleCnt="0"/>
      <dgm:spPr/>
    </dgm:pt>
    <dgm:pt modelId="{975AE69B-775A-440D-8C46-092BF372295A}" type="pres">
      <dgm:prSet presAssocID="{A3245B28-8D40-4D71-8508-3F292D5E84E0}" presName="childNode" presStyleLbl="node1" presStyleIdx="9" presStyleCnt="10" custLinFactNeighborX="367" custLinFactNeighborY="-18892">
        <dgm:presLayoutVars>
          <dgm:bulletEnabled val="1"/>
        </dgm:presLayoutVars>
      </dgm:prSet>
      <dgm:spPr/>
      <dgm:t>
        <a:bodyPr/>
        <a:lstStyle/>
        <a:p>
          <a:endParaRPr lang="en-US"/>
        </a:p>
      </dgm:t>
    </dgm:pt>
  </dgm:ptLst>
  <dgm:cxnLst>
    <dgm:cxn modelId="{8B048EED-E558-4C59-BAA7-B723FBAB6DFD}" type="presOf" srcId="{2F346638-BB50-433D-8D90-D3D0475DA13D}" destId="{DB87C156-F97B-4465-97E1-732FB35E2928}" srcOrd="1" destOrd="0" presId="urn:microsoft.com/office/officeart/2005/8/layout/lProcess2"/>
    <dgm:cxn modelId="{16D2D2EF-A44E-43BE-9E9B-488ADE07DD9F}" srcId="{89B6207C-592A-47FA-AF24-9C570BF9E975}" destId="{A3245B28-8D40-4D71-8508-3F292D5E84E0}" srcOrd="2" destOrd="0" parTransId="{41F6FD21-261C-4543-AD17-8DC496A01E53}" sibTransId="{EBA5F3CA-2C6E-4130-B4F1-7AD53F8D11F6}"/>
    <dgm:cxn modelId="{DE275BE7-483D-4498-8D80-A6C32E6EE253}" srcId="{89B6207C-592A-47FA-AF24-9C570BF9E975}" destId="{8C62A6D7-C72B-430E-94BB-7486838250EE}" srcOrd="1" destOrd="0" parTransId="{44D1A521-8A21-492E-A944-5B58DDD86387}" sibTransId="{57544F3C-8D76-4813-993C-9A1731C3493E}"/>
    <dgm:cxn modelId="{D3F58223-7900-47BC-9DA7-BCE9D9481C27}" type="presOf" srcId="{C43EEBAD-43E3-4709-8498-71212EDC9267}" destId="{A85AC98B-951D-4462-A218-EF4B222E31D0}" srcOrd="0" destOrd="0" presId="urn:microsoft.com/office/officeart/2005/8/layout/lProcess2"/>
    <dgm:cxn modelId="{751F501E-5BD9-43BD-845D-5448EAAE3599}" type="presOf" srcId="{D4F52A46-DB77-4553-BE91-EC81BE01196C}" destId="{C7B3F44A-C173-47D8-87A7-886E1502ED6F}" srcOrd="0" destOrd="0" presId="urn:microsoft.com/office/officeart/2005/8/layout/lProcess2"/>
    <dgm:cxn modelId="{A8E6844B-7640-4B56-9959-C6B52132EC1F}" srcId="{B8A47FDA-CDCB-4B3A-B777-C96569CE8C59}" destId="{6F668306-506C-4E11-886E-00BC64CF63C6}" srcOrd="2" destOrd="0" parTransId="{A77050C9-82BE-4F58-99FE-BF4CAAC2A0AE}" sibTransId="{2C144D8F-DAB4-4837-8E93-4A0146ED84A8}"/>
    <dgm:cxn modelId="{4AC25036-152B-4B52-8D38-AD1F48DD0CD0}" type="presOf" srcId="{B8A47FDA-CDCB-4B3A-B777-C96569CE8C59}" destId="{52573EAE-71EF-49A0-9320-B22173D31BD2}" srcOrd="0" destOrd="0" presId="urn:microsoft.com/office/officeart/2005/8/layout/lProcess2"/>
    <dgm:cxn modelId="{6F2134B2-B103-47B3-BC2C-9930090E42D0}" srcId="{B8A47FDA-CDCB-4B3A-B777-C96569CE8C59}" destId="{D4F52A46-DB77-4553-BE91-EC81BE01196C}" srcOrd="0" destOrd="0" parTransId="{010D79CF-B61E-4EBC-B3B3-679ED77D5F5F}" sibTransId="{4720727C-B354-4FBC-9568-4C67CBFCC143}"/>
    <dgm:cxn modelId="{5FDB58B6-6A85-427C-A466-C15E8B92BCEC}" srcId="{2F346638-BB50-433D-8D90-D3D0475DA13D}" destId="{C43EEBAD-43E3-4709-8498-71212EDC9267}" srcOrd="0" destOrd="0" parTransId="{68E05043-F998-43DA-8DD8-973600426633}" sibTransId="{298C843A-0D30-4316-BF2A-E6CB5CDB0093}"/>
    <dgm:cxn modelId="{1E4F7C09-6F43-4533-A896-69D156216F82}" srcId="{89B6207C-592A-47FA-AF24-9C570BF9E975}" destId="{DC51843C-91E3-436C-A8E8-6AFAA8CD42EE}" srcOrd="0" destOrd="0" parTransId="{C74CFA17-147B-4ED5-8C08-61E202A16AC8}" sibTransId="{7920A363-44BE-418D-80B4-874D5C7174C4}"/>
    <dgm:cxn modelId="{E3A7D0F6-2C78-40F3-8BF0-B569C7FCB593}" type="presOf" srcId="{89B6207C-592A-47FA-AF24-9C570BF9E975}" destId="{4E20A8A6-5A53-45CF-BE9C-3F114E154D08}" srcOrd="0" destOrd="0" presId="urn:microsoft.com/office/officeart/2005/8/layout/lProcess2"/>
    <dgm:cxn modelId="{7DF9AD06-241B-4170-AF68-6D7F4306A5A2}" type="presOf" srcId="{BF8115A8-7C86-4F20-80F1-E1082555BFC1}" destId="{02E3ED1D-2E2D-4FB0-87FF-56B9EB796F87}" srcOrd="0" destOrd="0" presId="urn:microsoft.com/office/officeart/2005/8/layout/lProcess2"/>
    <dgm:cxn modelId="{B33C7778-36D2-4936-B7F4-FFFFD0B5D228}" srcId="{B8A47FDA-CDCB-4B3A-B777-C96569CE8C59}" destId="{EACE54BA-52E6-4005-9D2A-CBAC9F113E09}" srcOrd="1" destOrd="0" parTransId="{8635CA98-B416-425E-8790-65A0136E51E9}" sibTransId="{7897336D-5EFC-4B96-B106-02DB70A3FDBB}"/>
    <dgm:cxn modelId="{6B146813-6521-49B8-948C-55348C26C12B}" srcId="{CF1F32E2-2227-4A4C-B8D6-65022ABD4DFC}" destId="{B8A47FDA-CDCB-4B3A-B777-C96569CE8C59}" srcOrd="0" destOrd="0" parTransId="{5E3CF043-BBFE-4A13-8E8F-F01A3AF25D11}" sibTransId="{DC72AD07-E296-43AB-970D-71F3AC72ED70}"/>
    <dgm:cxn modelId="{9170A85A-17F7-475C-A22E-ECD77665B558}" type="presOf" srcId="{EACE54BA-52E6-4005-9D2A-CBAC9F113E09}" destId="{798C8F5A-C6EA-4E81-8A88-9BCC115E3872}" srcOrd="0" destOrd="0" presId="urn:microsoft.com/office/officeart/2005/8/layout/lProcess2"/>
    <dgm:cxn modelId="{D7233A46-CDAC-4854-8531-AE88CC8D4D2A}" type="presOf" srcId="{CF1F32E2-2227-4A4C-B8D6-65022ABD4DFC}" destId="{64276445-044E-4F36-B455-3E3A1F7763BF}" srcOrd="0" destOrd="0" presId="urn:microsoft.com/office/officeart/2005/8/layout/lProcess2"/>
    <dgm:cxn modelId="{CF091029-30C2-409A-84B8-EBBF17CCC7AD}" type="presOf" srcId="{8C62A6D7-C72B-430E-94BB-7486838250EE}" destId="{CB6684B2-87E0-436C-93F2-310F556F6D5D}" srcOrd="0" destOrd="0" presId="urn:microsoft.com/office/officeart/2005/8/layout/lProcess2"/>
    <dgm:cxn modelId="{42E664F9-4728-4E48-80B0-8FF2EEC7DBA1}" type="presOf" srcId="{DC51843C-91E3-436C-A8E8-6AFAA8CD42EE}" destId="{200F750A-2BED-469B-B659-97171A35C754}" srcOrd="0" destOrd="0" presId="urn:microsoft.com/office/officeart/2005/8/layout/lProcess2"/>
    <dgm:cxn modelId="{BA34F55F-2838-4493-B959-5CF6C56766B2}" srcId="{CF1F32E2-2227-4A4C-B8D6-65022ABD4DFC}" destId="{5527F168-C7F9-44C8-A57F-1EE57DBC1089}" srcOrd="2" destOrd="0" parTransId="{CC27DBAE-47EA-43B8-954A-318AEEA37881}" sibTransId="{FAA32B1E-9377-4D8D-B494-F6BC83DF4A63}"/>
    <dgm:cxn modelId="{3B127800-FD87-4473-AC78-34B36E98750E}" type="presOf" srcId="{2CA3B79C-19D3-4765-91D8-2835D9B8A57B}" destId="{C6390F86-B49F-436B-8E1B-250F2AF37041}" srcOrd="0" destOrd="0" presId="urn:microsoft.com/office/officeart/2005/8/layout/lProcess2"/>
    <dgm:cxn modelId="{26A695FD-2DF8-4B2C-86F1-14578F518C38}" type="presOf" srcId="{B8A47FDA-CDCB-4B3A-B777-C96569CE8C59}" destId="{9FD3F4A1-12CD-4049-9DA9-09BAD22456A5}" srcOrd="1" destOrd="0" presId="urn:microsoft.com/office/officeart/2005/8/layout/lProcess2"/>
    <dgm:cxn modelId="{6972AA00-DCD6-4457-B5A3-13F6C0956AA7}" srcId="{CF1F32E2-2227-4A4C-B8D6-65022ABD4DFC}" destId="{2F346638-BB50-433D-8D90-D3D0475DA13D}" srcOrd="1" destOrd="0" parTransId="{60E1DB62-48E2-4AF7-A3C9-B2D447EDF5F1}" sibTransId="{35DD7D70-A1E5-4F7D-A25C-DC2A37AEED01}"/>
    <dgm:cxn modelId="{65CA9619-EE44-4938-853E-3FBAF734D59B}" type="presOf" srcId="{5527F168-C7F9-44C8-A57F-1EE57DBC1089}" destId="{2D2EF878-AABD-4B8C-BF5F-2F843C4B4A38}" srcOrd="1" destOrd="0" presId="urn:microsoft.com/office/officeart/2005/8/layout/lProcess2"/>
    <dgm:cxn modelId="{1CF53D65-5E2B-46B0-811E-589C216AB2B9}" srcId="{5527F168-C7F9-44C8-A57F-1EE57DBC1089}" destId="{2CA3B79C-19D3-4765-91D8-2835D9B8A57B}" srcOrd="1" destOrd="0" parTransId="{33BDCF08-E10C-4AB3-BD09-A2F13D11DD22}" sibTransId="{F95489FD-6C7E-41F9-A4C2-2BACD0054A9C}"/>
    <dgm:cxn modelId="{95290A53-DB83-4EB3-B610-40DC4BD3B2AC}" type="presOf" srcId="{89B6207C-592A-47FA-AF24-9C570BF9E975}" destId="{494C751A-302E-45B4-AF0A-EB004707D5E9}" srcOrd="1" destOrd="0" presId="urn:microsoft.com/office/officeart/2005/8/layout/lProcess2"/>
    <dgm:cxn modelId="{B777E1AD-4745-4C2F-9239-508415BA9473}" srcId="{5527F168-C7F9-44C8-A57F-1EE57DBC1089}" destId="{BF8115A8-7C86-4F20-80F1-E1082555BFC1}" srcOrd="0" destOrd="0" parTransId="{C9E16F84-A8EB-4A61-A7C9-3B2D1640FDED}" sibTransId="{0CF1D390-09A5-4BEC-A220-5DA21CA107D4}"/>
    <dgm:cxn modelId="{7FD2EC9A-4CA0-415B-B6F6-7F6D791F87C1}" type="presOf" srcId="{A3245B28-8D40-4D71-8508-3F292D5E84E0}" destId="{975AE69B-775A-440D-8C46-092BF372295A}" srcOrd="0" destOrd="0" presId="urn:microsoft.com/office/officeart/2005/8/layout/lProcess2"/>
    <dgm:cxn modelId="{DF6A0885-AB3C-4417-A3A5-1D79B2F50E09}" srcId="{2F346638-BB50-433D-8D90-D3D0475DA13D}" destId="{1BD6CF57-2B02-465F-A790-6C967BD13DD0}" srcOrd="1" destOrd="0" parTransId="{BDD29F41-76A9-4A0C-BAA6-CD3D25F246FD}" sibTransId="{308978A9-EFA9-417E-8499-D43972009646}"/>
    <dgm:cxn modelId="{B4C2FF79-96F6-4FBE-97D3-DE12A1AE31BA}" srcId="{CF1F32E2-2227-4A4C-B8D6-65022ABD4DFC}" destId="{89B6207C-592A-47FA-AF24-9C570BF9E975}" srcOrd="3" destOrd="0" parTransId="{436BB766-6566-4377-A0B4-AB2701FC10A1}" sibTransId="{8555A58B-9030-465B-8AF5-CBC087B8266A}"/>
    <dgm:cxn modelId="{F7A7FE3E-EB44-42DD-B98D-4ADC595B3B28}" type="presOf" srcId="{1BD6CF57-2B02-465F-A790-6C967BD13DD0}" destId="{FA62598C-0AE4-45B9-8023-F22A0E26BE3B}" srcOrd="0" destOrd="0" presId="urn:microsoft.com/office/officeart/2005/8/layout/lProcess2"/>
    <dgm:cxn modelId="{3C3BCA0C-FB5C-400E-B605-DB22BA7787DE}" type="presOf" srcId="{6F668306-506C-4E11-886E-00BC64CF63C6}" destId="{A945CF18-E795-4422-A074-D9DE2B029E1B}" srcOrd="0" destOrd="0" presId="urn:microsoft.com/office/officeart/2005/8/layout/lProcess2"/>
    <dgm:cxn modelId="{0C2DCC11-ACBF-45CD-8DEA-9308C262A0BD}" type="presOf" srcId="{5527F168-C7F9-44C8-A57F-1EE57DBC1089}" destId="{0C0B3418-BDEC-47D5-BB59-2073A04EB476}" srcOrd="0" destOrd="0" presId="urn:microsoft.com/office/officeart/2005/8/layout/lProcess2"/>
    <dgm:cxn modelId="{A3CE0D69-EA84-4662-9E58-60C9857F9672}" type="presOf" srcId="{2F346638-BB50-433D-8D90-D3D0475DA13D}" destId="{CDE5198E-EC7C-4D7B-8AC2-3F19FD2EDB80}" srcOrd="0" destOrd="0" presId="urn:microsoft.com/office/officeart/2005/8/layout/lProcess2"/>
    <dgm:cxn modelId="{51D70E21-2B0A-411F-92F2-61448E6ACF71}" type="presParOf" srcId="{64276445-044E-4F36-B455-3E3A1F7763BF}" destId="{67AEF68F-AFB5-4C0C-9AE4-05A50EAAECBF}" srcOrd="0" destOrd="0" presId="urn:microsoft.com/office/officeart/2005/8/layout/lProcess2"/>
    <dgm:cxn modelId="{66A4EC16-8433-48B0-B925-7BD51FE229B6}" type="presParOf" srcId="{67AEF68F-AFB5-4C0C-9AE4-05A50EAAECBF}" destId="{52573EAE-71EF-49A0-9320-B22173D31BD2}" srcOrd="0" destOrd="0" presId="urn:microsoft.com/office/officeart/2005/8/layout/lProcess2"/>
    <dgm:cxn modelId="{7BB568EB-1FE8-45A3-9F3C-2D0845746028}" type="presParOf" srcId="{67AEF68F-AFB5-4C0C-9AE4-05A50EAAECBF}" destId="{9FD3F4A1-12CD-4049-9DA9-09BAD22456A5}" srcOrd="1" destOrd="0" presId="urn:microsoft.com/office/officeart/2005/8/layout/lProcess2"/>
    <dgm:cxn modelId="{8C2062A0-DE0D-4DC0-9509-25554BED1E44}" type="presParOf" srcId="{67AEF68F-AFB5-4C0C-9AE4-05A50EAAECBF}" destId="{234A062C-90E0-4519-A74D-F7559D456798}" srcOrd="2" destOrd="0" presId="urn:microsoft.com/office/officeart/2005/8/layout/lProcess2"/>
    <dgm:cxn modelId="{4A7D3D74-B222-414B-A7E3-A81BAE874BF5}" type="presParOf" srcId="{234A062C-90E0-4519-A74D-F7559D456798}" destId="{C427ECC4-F4BC-4401-9A3B-E16A3E669E35}" srcOrd="0" destOrd="0" presId="urn:microsoft.com/office/officeart/2005/8/layout/lProcess2"/>
    <dgm:cxn modelId="{62D00E30-B469-4026-A89B-12C3FD9DAC93}" type="presParOf" srcId="{C427ECC4-F4BC-4401-9A3B-E16A3E669E35}" destId="{C7B3F44A-C173-47D8-87A7-886E1502ED6F}" srcOrd="0" destOrd="0" presId="urn:microsoft.com/office/officeart/2005/8/layout/lProcess2"/>
    <dgm:cxn modelId="{769DF26C-8EAB-4CCB-846A-C583EDAA4D44}" type="presParOf" srcId="{C427ECC4-F4BC-4401-9A3B-E16A3E669E35}" destId="{08179E92-95BA-40CF-B431-096B7856EAEF}" srcOrd="1" destOrd="0" presId="urn:microsoft.com/office/officeart/2005/8/layout/lProcess2"/>
    <dgm:cxn modelId="{1171BBB3-B45F-42D7-8A78-E7926D70B2F7}" type="presParOf" srcId="{C427ECC4-F4BC-4401-9A3B-E16A3E669E35}" destId="{798C8F5A-C6EA-4E81-8A88-9BCC115E3872}" srcOrd="2" destOrd="0" presId="urn:microsoft.com/office/officeart/2005/8/layout/lProcess2"/>
    <dgm:cxn modelId="{FC625041-6189-4E36-AFB5-2DB82055AB55}" type="presParOf" srcId="{C427ECC4-F4BC-4401-9A3B-E16A3E669E35}" destId="{730ECE43-AB0D-4405-8AE5-D23F57805704}" srcOrd="3" destOrd="0" presId="urn:microsoft.com/office/officeart/2005/8/layout/lProcess2"/>
    <dgm:cxn modelId="{2AB5EF54-0B9A-49EB-9EEF-42D4F469EF8E}" type="presParOf" srcId="{C427ECC4-F4BC-4401-9A3B-E16A3E669E35}" destId="{A945CF18-E795-4422-A074-D9DE2B029E1B}" srcOrd="4" destOrd="0" presId="urn:microsoft.com/office/officeart/2005/8/layout/lProcess2"/>
    <dgm:cxn modelId="{C83EC102-343B-4CE6-A0DA-14A5A3C2DFE6}" type="presParOf" srcId="{64276445-044E-4F36-B455-3E3A1F7763BF}" destId="{D7EC8A68-A005-4E74-B55A-8AEDCE235066}" srcOrd="1" destOrd="0" presId="urn:microsoft.com/office/officeart/2005/8/layout/lProcess2"/>
    <dgm:cxn modelId="{1C02F597-CE7E-4665-A36C-1E58B2E6D5F8}" type="presParOf" srcId="{64276445-044E-4F36-B455-3E3A1F7763BF}" destId="{3255CDBB-F2D1-44A5-BDAC-1814778ACCE7}" srcOrd="2" destOrd="0" presId="urn:microsoft.com/office/officeart/2005/8/layout/lProcess2"/>
    <dgm:cxn modelId="{01496BF0-CC0E-4E4F-92C8-50528CCC5138}" type="presParOf" srcId="{3255CDBB-F2D1-44A5-BDAC-1814778ACCE7}" destId="{CDE5198E-EC7C-4D7B-8AC2-3F19FD2EDB80}" srcOrd="0" destOrd="0" presId="urn:microsoft.com/office/officeart/2005/8/layout/lProcess2"/>
    <dgm:cxn modelId="{A481E92F-49CF-4BB3-8539-BBEDF81CAF69}" type="presParOf" srcId="{3255CDBB-F2D1-44A5-BDAC-1814778ACCE7}" destId="{DB87C156-F97B-4465-97E1-732FB35E2928}" srcOrd="1" destOrd="0" presId="urn:microsoft.com/office/officeart/2005/8/layout/lProcess2"/>
    <dgm:cxn modelId="{C56BDE8F-A4E1-4168-BB82-481BE7745CF4}" type="presParOf" srcId="{3255CDBB-F2D1-44A5-BDAC-1814778ACCE7}" destId="{06AA39A2-2B56-448F-9FBD-AC1E0516A3EA}" srcOrd="2" destOrd="0" presId="urn:microsoft.com/office/officeart/2005/8/layout/lProcess2"/>
    <dgm:cxn modelId="{B0AB926A-6A8B-43B5-9862-6E9BDFC7152E}" type="presParOf" srcId="{06AA39A2-2B56-448F-9FBD-AC1E0516A3EA}" destId="{8ABAB3CF-3962-40B9-B182-B4A1834C69A1}" srcOrd="0" destOrd="0" presId="urn:microsoft.com/office/officeart/2005/8/layout/lProcess2"/>
    <dgm:cxn modelId="{2571BEBF-5E72-48BA-AC13-89F45E731598}" type="presParOf" srcId="{8ABAB3CF-3962-40B9-B182-B4A1834C69A1}" destId="{A85AC98B-951D-4462-A218-EF4B222E31D0}" srcOrd="0" destOrd="0" presId="urn:microsoft.com/office/officeart/2005/8/layout/lProcess2"/>
    <dgm:cxn modelId="{4AE42323-1411-48B8-A6E0-6989CCEA263D}" type="presParOf" srcId="{8ABAB3CF-3962-40B9-B182-B4A1834C69A1}" destId="{D6F1937B-4CE4-4A4C-8844-94EA57A93CCA}" srcOrd="1" destOrd="0" presId="urn:microsoft.com/office/officeart/2005/8/layout/lProcess2"/>
    <dgm:cxn modelId="{59A6C6FA-B8AB-42B3-9B3D-B9E185509CF1}" type="presParOf" srcId="{8ABAB3CF-3962-40B9-B182-B4A1834C69A1}" destId="{FA62598C-0AE4-45B9-8023-F22A0E26BE3B}" srcOrd="2" destOrd="0" presId="urn:microsoft.com/office/officeart/2005/8/layout/lProcess2"/>
    <dgm:cxn modelId="{C1D576FD-396B-494F-8F24-4BB4F27AE18B}" type="presParOf" srcId="{64276445-044E-4F36-B455-3E3A1F7763BF}" destId="{A2A37CC3-7F7C-44B1-8C98-C47C94837D93}" srcOrd="3" destOrd="0" presId="urn:microsoft.com/office/officeart/2005/8/layout/lProcess2"/>
    <dgm:cxn modelId="{5CADC542-F8DB-4A8B-A396-745870942F4D}" type="presParOf" srcId="{64276445-044E-4F36-B455-3E3A1F7763BF}" destId="{26A1006D-139A-4BBA-B97A-291C79604EF4}" srcOrd="4" destOrd="0" presId="urn:microsoft.com/office/officeart/2005/8/layout/lProcess2"/>
    <dgm:cxn modelId="{4CD9EB50-43AF-41E3-B2AE-E6A372C3A1B8}" type="presParOf" srcId="{26A1006D-139A-4BBA-B97A-291C79604EF4}" destId="{0C0B3418-BDEC-47D5-BB59-2073A04EB476}" srcOrd="0" destOrd="0" presId="urn:microsoft.com/office/officeart/2005/8/layout/lProcess2"/>
    <dgm:cxn modelId="{A13FF98C-7FCB-4243-A6F3-6DBE1AED7156}" type="presParOf" srcId="{26A1006D-139A-4BBA-B97A-291C79604EF4}" destId="{2D2EF878-AABD-4B8C-BF5F-2F843C4B4A38}" srcOrd="1" destOrd="0" presId="urn:microsoft.com/office/officeart/2005/8/layout/lProcess2"/>
    <dgm:cxn modelId="{4587DF53-2772-4B13-936A-594E050489EC}" type="presParOf" srcId="{26A1006D-139A-4BBA-B97A-291C79604EF4}" destId="{DB74B179-91AF-4214-9DED-31A51539D250}" srcOrd="2" destOrd="0" presId="urn:microsoft.com/office/officeart/2005/8/layout/lProcess2"/>
    <dgm:cxn modelId="{67E976AA-2B0A-4A74-81C5-AC8EEA084499}" type="presParOf" srcId="{DB74B179-91AF-4214-9DED-31A51539D250}" destId="{BC9D8BD3-4503-4E39-A71F-8E555069557E}" srcOrd="0" destOrd="0" presId="urn:microsoft.com/office/officeart/2005/8/layout/lProcess2"/>
    <dgm:cxn modelId="{07B9ECF0-C699-4EFF-ABCC-B6266D7FF1AC}" type="presParOf" srcId="{BC9D8BD3-4503-4E39-A71F-8E555069557E}" destId="{02E3ED1D-2E2D-4FB0-87FF-56B9EB796F87}" srcOrd="0" destOrd="0" presId="urn:microsoft.com/office/officeart/2005/8/layout/lProcess2"/>
    <dgm:cxn modelId="{42F2C4E6-3531-428F-A7E0-CE25F520E891}" type="presParOf" srcId="{BC9D8BD3-4503-4E39-A71F-8E555069557E}" destId="{1F69933F-E493-4DC1-9E2E-18DB261DD203}" srcOrd="1" destOrd="0" presId="urn:microsoft.com/office/officeart/2005/8/layout/lProcess2"/>
    <dgm:cxn modelId="{C05BC067-C217-4CCB-9AD5-CEAEC8E0C4E6}" type="presParOf" srcId="{BC9D8BD3-4503-4E39-A71F-8E555069557E}" destId="{C6390F86-B49F-436B-8E1B-250F2AF37041}" srcOrd="2" destOrd="0" presId="urn:microsoft.com/office/officeart/2005/8/layout/lProcess2"/>
    <dgm:cxn modelId="{F53DDECD-A7DB-4BCB-B2CE-81FEF75FAA81}" type="presParOf" srcId="{64276445-044E-4F36-B455-3E3A1F7763BF}" destId="{2ADBB7A8-D1E9-40CD-826A-41B5DD95C2BF}" srcOrd="5" destOrd="0" presId="urn:microsoft.com/office/officeart/2005/8/layout/lProcess2"/>
    <dgm:cxn modelId="{2B7CE7C6-7817-400E-A332-4336A1587CA1}" type="presParOf" srcId="{64276445-044E-4F36-B455-3E3A1F7763BF}" destId="{BC7DFE2B-98F5-4278-827A-4606E050DB6A}" srcOrd="6" destOrd="0" presId="urn:microsoft.com/office/officeart/2005/8/layout/lProcess2"/>
    <dgm:cxn modelId="{CD3D6355-BD54-42BA-A99E-D7C5B3D0D561}" type="presParOf" srcId="{BC7DFE2B-98F5-4278-827A-4606E050DB6A}" destId="{4E20A8A6-5A53-45CF-BE9C-3F114E154D08}" srcOrd="0" destOrd="0" presId="urn:microsoft.com/office/officeart/2005/8/layout/lProcess2"/>
    <dgm:cxn modelId="{46AAAFC8-6DC3-4A68-9209-4B2121E2327C}" type="presParOf" srcId="{BC7DFE2B-98F5-4278-827A-4606E050DB6A}" destId="{494C751A-302E-45B4-AF0A-EB004707D5E9}" srcOrd="1" destOrd="0" presId="urn:microsoft.com/office/officeart/2005/8/layout/lProcess2"/>
    <dgm:cxn modelId="{F6929A0B-4FF5-4CE0-82DD-AB45483F776C}" type="presParOf" srcId="{BC7DFE2B-98F5-4278-827A-4606E050DB6A}" destId="{7CBD17B7-8B34-4F26-BB19-75CAF63C326E}" srcOrd="2" destOrd="0" presId="urn:microsoft.com/office/officeart/2005/8/layout/lProcess2"/>
    <dgm:cxn modelId="{E2B7A233-ECD8-4A7D-AADF-427B1CF74331}" type="presParOf" srcId="{7CBD17B7-8B34-4F26-BB19-75CAF63C326E}" destId="{3BD43E24-18D5-4A1D-BEEB-6AA1A9F37FFA}" srcOrd="0" destOrd="0" presId="urn:microsoft.com/office/officeart/2005/8/layout/lProcess2"/>
    <dgm:cxn modelId="{8EC162C8-4AEC-4C11-885F-00B3F154135B}" type="presParOf" srcId="{3BD43E24-18D5-4A1D-BEEB-6AA1A9F37FFA}" destId="{200F750A-2BED-469B-B659-97171A35C754}" srcOrd="0" destOrd="0" presId="urn:microsoft.com/office/officeart/2005/8/layout/lProcess2"/>
    <dgm:cxn modelId="{1E570A6D-1E4C-4B52-B791-24DDF6092450}" type="presParOf" srcId="{3BD43E24-18D5-4A1D-BEEB-6AA1A9F37FFA}" destId="{85E7BEAF-325B-44FD-92F6-FCE72DCD8298}" srcOrd="1" destOrd="0" presId="urn:microsoft.com/office/officeart/2005/8/layout/lProcess2"/>
    <dgm:cxn modelId="{7616E8F2-47B0-4D6E-BEAF-27CCBF961E22}" type="presParOf" srcId="{3BD43E24-18D5-4A1D-BEEB-6AA1A9F37FFA}" destId="{CB6684B2-87E0-436C-93F2-310F556F6D5D}" srcOrd="2" destOrd="0" presId="urn:microsoft.com/office/officeart/2005/8/layout/lProcess2"/>
    <dgm:cxn modelId="{72C8CE14-79FC-4637-BE5E-CF75E47434AD}" type="presParOf" srcId="{3BD43E24-18D5-4A1D-BEEB-6AA1A9F37FFA}" destId="{5FFC8A33-3F09-4869-80B1-0228B34F7B99}" srcOrd="3" destOrd="0" presId="urn:microsoft.com/office/officeart/2005/8/layout/lProcess2"/>
    <dgm:cxn modelId="{0B1206A9-6215-4CC7-BD8D-411DA6722760}" type="presParOf" srcId="{3BD43E24-18D5-4A1D-BEEB-6AA1A9F37FFA}" destId="{975AE69B-775A-440D-8C46-092BF372295A}"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1D48C-E23A-401D-9A3E-A52D4D8320EB}">
      <dsp:nvSpPr>
        <dsp:cNvPr id="0" name=""/>
        <dsp:cNvSpPr/>
      </dsp:nvSpPr>
      <dsp:spPr>
        <a:xfrm>
          <a:off x="2809" y="874592"/>
          <a:ext cx="2500520" cy="1000208"/>
        </a:xfrm>
        <a:prstGeom prst="chevron">
          <a:avLst/>
        </a:prstGeom>
        <a:gradFill rotWithShape="0">
          <a:gsLst>
            <a:gs pos="0">
              <a:schemeClr val="accent3">
                <a:hueOff val="0"/>
                <a:satOff val="0"/>
                <a:lumOff val="0"/>
                <a:alphaOff val="0"/>
                <a:tint val="94000"/>
                <a:satMod val="103000"/>
                <a:lumMod val="102000"/>
              </a:schemeClr>
            </a:gs>
            <a:gs pos="50000">
              <a:schemeClr val="accent3">
                <a:hueOff val="0"/>
                <a:satOff val="0"/>
                <a:lumOff val="0"/>
                <a:alphaOff val="0"/>
                <a:shade val="100000"/>
                <a:satMod val="110000"/>
                <a:lumMod val="100000"/>
              </a:schemeClr>
            </a:gs>
            <a:gs pos="100000">
              <a:schemeClr val="accent3">
                <a:hueOff val="0"/>
                <a:satOff val="0"/>
                <a:lumOff val="0"/>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a:t>Mining</a:t>
          </a:r>
        </a:p>
      </dsp:txBody>
      <dsp:txXfrm>
        <a:off x="502913" y="874592"/>
        <a:ext cx="1500312" cy="1000208"/>
      </dsp:txXfrm>
    </dsp:sp>
    <dsp:sp modelId="{CD714E35-8E1F-44F0-8640-5B4C6A066F3E}">
      <dsp:nvSpPr>
        <dsp:cNvPr id="0" name=""/>
        <dsp:cNvSpPr/>
      </dsp:nvSpPr>
      <dsp:spPr>
        <a:xfrm>
          <a:off x="2253277" y="874592"/>
          <a:ext cx="2500520" cy="1000208"/>
        </a:xfrm>
        <a:prstGeom prst="chevron">
          <a:avLst/>
        </a:prstGeom>
        <a:gradFill rotWithShape="0">
          <a:gsLst>
            <a:gs pos="0">
              <a:schemeClr val="accent3">
                <a:hueOff val="-2019466"/>
                <a:satOff val="-7461"/>
                <a:lumOff val="4412"/>
                <a:alphaOff val="0"/>
                <a:tint val="94000"/>
                <a:satMod val="103000"/>
                <a:lumMod val="102000"/>
              </a:schemeClr>
            </a:gs>
            <a:gs pos="50000">
              <a:schemeClr val="accent3">
                <a:hueOff val="-2019466"/>
                <a:satOff val="-7461"/>
                <a:lumOff val="4412"/>
                <a:alphaOff val="0"/>
                <a:shade val="100000"/>
                <a:satMod val="110000"/>
                <a:lumMod val="100000"/>
              </a:schemeClr>
            </a:gs>
            <a:gs pos="100000">
              <a:schemeClr val="accent3">
                <a:hueOff val="-2019466"/>
                <a:satOff val="-7461"/>
                <a:lumOff val="4412"/>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a:t>Transport</a:t>
          </a:r>
        </a:p>
      </dsp:txBody>
      <dsp:txXfrm>
        <a:off x="2753381" y="874592"/>
        <a:ext cx="1500312" cy="1000208"/>
      </dsp:txXfrm>
    </dsp:sp>
    <dsp:sp modelId="{D99FBB3C-4DB5-4B92-AFE5-2DDF18506B64}">
      <dsp:nvSpPr>
        <dsp:cNvPr id="0" name=""/>
        <dsp:cNvSpPr/>
      </dsp:nvSpPr>
      <dsp:spPr>
        <a:xfrm>
          <a:off x="4503745" y="874592"/>
          <a:ext cx="2500520" cy="1000208"/>
        </a:xfrm>
        <a:prstGeom prst="chevron">
          <a:avLst/>
        </a:prstGeom>
        <a:gradFill rotWithShape="0">
          <a:gsLst>
            <a:gs pos="0">
              <a:schemeClr val="accent3">
                <a:hueOff val="-4038932"/>
                <a:satOff val="-14923"/>
                <a:lumOff val="8823"/>
                <a:alphaOff val="0"/>
                <a:tint val="94000"/>
                <a:satMod val="103000"/>
                <a:lumMod val="102000"/>
              </a:schemeClr>
            </a:gs>
            <a:gs pos="50000">
              <a:schemeClr val="accent3">
                <a:hueOff val="-4038932"/>
                <a:satOff val="-14923"/>
                <a:lumOff val="8823"/>
                <a:alphaOff val="0"/>
                <a:shade val="100000"/>
                <a:satMod val="110000"/>
                <a:lumMod val="100000"/>
              </a:schemeClr>
            </a:gs>
            <a:gs pos="100000">
              <a:schemeClr val="accent3">
                <a:hueOff val="-4038932"/>
                <a:satOff val="-14923"/>
                <a:lumOff val="8823"/>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a:t>Construction</a:t>
          </a:r>
        </a:p>
      </dsp:txBody>
      <dsp:txXfrm>
        <a:off x="5003849" y="874592"/>
        <a:ext cx="1500312" cy="1000208"/>
      </dsp:txXfrm>
    </dsp:sp>
    <dsp:sp modelId="{377FB59F-03EE-44A1-BEA3-D966DE41509E}">
      <dsp:nvSpPr>
        <dsp:cNvPr id="0" name=""/>
        <dsp:cNvSpPr/>
      </dsp:nvSpPr>
      <dsp:spPr>
        <a:xfrm>
          <a:off x="6754214" y="874592"/>
          <a:ext cx="2500520" cy="1000208"/>
        </a:xfrm>
        <a:prstGeom prst="chevron">
          <a:avLst/>
        </a:prstGeom>
        <a:gradFill rotWithShape="0">
          <a:gsLst>
            <a:gs pos="0">
              <a:schemeClr val="accent3">
                <a:hueOff val="-6058398"/>
                <a:satOff val="-22384"/>
                <a:lumOff val="13235"/>
                <a:alphaOff val="0"/>
                <a:tint val="94000"/>
                <a:satMod val="103000"/>
                <a:lumMod val="102000"/>
              </a:schemeClr>
            </a:gs>
            <a:gs pos="50000">
              <a:schemeClr val="accent3">
                <a:hueOff val="-6058398"/>
                <a:satOff val="-22384"/>
                <a:lumOff val="13235"/>
                <a:alphaOff val="0"/>
                <a:shade val="100000"/>
                <a:satMod val="110000"/>
                <a:lumMod val="100000"/>
              </a:schemeClr>
            </a:gs>
            <a:gs pos="100000">
              <a:schemeClr val="accent3">
                <a:hueOff val="-6058398"/>
                <a:satOff val="-22384"/>
                <a:lumOff val="13235"/>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a:t>Transport</a:t>
          </a:r>
        </a:p>
      </dsp:txBody>
      <dsp:txXfrm>
        <a:off x="7254318" y="874592"/>
        <a:ext cx="1500312" cy="1000208"/>
      </dsp:txXfrm>
    </dsp:sp>
    <dsp:sp modelId="{8A1D16F8-6959-4961-83EC-BA4EA3ADF5A6}">
      <dsp:nvSpPr>
        <dsp:cNvPr id="0" name=""/>
        <dsp:cNvSpPr/>
      </dsp:nvSpPr>
      <dsp:spPr>
        <a:xfrm>
          <a:off x="9004682" y="874592"/>
          <a:ext cx="2500520" cy="1000208"/>
        </a:xfrm>
        <a:prstGeom prst="chevron">
          <a:avLst/>
        </a:prstGeom>
        <a:gradFill rotWithShape="0">
          <a:gsLst>
            <a:gs pos="0">
              <a:schemeClr val="accent3">
                <a:hueOff val="-8077863"/>
                <a:satOff val="-29845"/>
                <a:lumOff val="17647"/>
                <a:alphaOff val="0"/>
                <a:tint val="94000"/>
                <a:satMod val="103000"/>
                <a:lumMod val="102000"/>
              </a:schemeClr>
            </a:gs>
            <a:gs pos="50000">
              <a:schemeClr val="accent3">
                <a:hueOff val="-8077863"/>
                <a:satOff val="-29845"/>
                <a:lumOff val="17647"/>
                <a:alphaOff val="0"/>
                <a:shade val="100000"/>
                <a:satMod val="110000"/>
                <a:lumMod val="100000"/>
              </a:schemeClr>
            </a:gs>
            <a:gs pos="100000">
              <a:schemeClr val="accent3">
                <a:hueOff val="-8077863"/>
                <a:satOff val="-29845"/>
                <a:lumOff val="17647"/>
                <a:alphaOff val="0"/>
                <a:shade val="78000"/>
                <a:satMod val="120000"/>
                <a:lumMod val="99000"/>
              </a:schemeClr>
            </a:gs>
          </a:gsLst>
          <a:lin ang="5400000" scaled="0"/>
        </a:gradFill>
        <a:ln>
          <a:noFill/>
        </a:ln>
        <a:effectLst>
          <a:outerShdw blurRad="57150" dist="19050" dir="5400000" algn="ctr" rotWithShape="0">
            <a:srgbClr val="000000">
              <a:alpha val="3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b="1" kern="1200" dirty="0"/>
            <a:t>Disposal</a:t>
          </a:r>
        </a:p>
      </dsp:txBody>
      <dsp:txXfrm>
        <a:off x="9504786" y="874592"/>
        <a:ext cx="1500312" cy="10002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15E19C-2EDE-484F-AC6D-519D3478BA83}">
      <dsp:nvSpPr>
        <dsp:cNvPr id="0" name=""/>
        <dsp:cNvSpPr/>
      </dsp:nvSpPr>
      <dsp:spPr>
        <a:xfrm>
          <a:off x="1822506" y="63998"/>
          <a:ext cx="3071931" cy="3071931"/>
        </a:xfrm>
        <a:prstGeom prst="ellipse">
          <a:avLst/>
        </a:prstGeom>
        <a:gradFill rotWithShape="0">
          <a:gsLst>
            <a:gs pos="0">
              <a:schemeClr val="accent4">
                <a:alpha val="50000"/>
                <a:hueOff val="0"/>
                <a:satOff val="0"/>
                <a:lumOff val="0"/>
                <a:alphaOff val="0"/>
                <a:tint val="94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Economical</a:t>
          </a:r>
        </a:p>
      </dsp:txBody>
      <dsp:txXfrm>
        <a:off x="2232097" y="601586"/>
        <a:ext cx="2252749" cy="1382369"/>
      </dsp:txXfrm>
    </dsp:sp>
    <dsp:sp modelId="{3DBDA77A-652D-4010-9318-050A196FAEC0}">
      <dsp:nvSpPr>
        <dsp:cNvPr id="0" name=""/>
        <dsp:cNvSpPr/>
      </dsp:nvSpPr>
      <dsp:spPr>
        <a:xfrm>
          <a:off x="2930961" y="1983955"/>
          <a:ext cx="3071931" cy="3071931"/>
        </a:xfrm>
        <a:prstGeom prst="ellipse">
          <a:avLst/>
        </a:prstGeom>
        <a:gradFill rotWithShape="0">
          <a:gsLst>
            <a:gs pos="0">
              <a:schemeClr val="accent4">
                <a:alpha val="50000"/>
                <a:hueOff val="0"/>
                <a:satOff val="0"/>
                <a:lumOff val="0"/>
                <a:alphaOff val="0"/>
                <a:tint val="94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Environmental</a:t>
          </a:r>
        </a:p>
      </dsp:txBody>
      <dsp:txXfrm>
        <a:off x="3870460" y="2777538"/>
        <a:ext cx="1843158" cy="1689562"/>
      </dsp:txXfrm>
    </dsp:sp>
    <dsp:sp modelId="{E7804DDF-B800-4DE4-A702-83B6DE5ED17D}">
      <dsp:nvSpPr>
        <dsp:cNvPr id="0" name=""/>
        <dsp:cNvSpPr/>
      </dsp:nvSpPr>
      <dsp:spPr>
        <a:xfrm>
          <a:off x="714050" y="1983955"/>
          <a:ext cx="3071931" cy="3071931"/>
        </a:xfrm>
        <a:prstGeom prst="ellipse">
          <a:avLst/>
        </a:prstGeom>
        <a:gradFill rotWithShape="0">
          <a:gsLst>
            <a:gs pos="0">
              <a:schemeClr val="accent4">
                <a:alpha val="50000"/>
                <a:hueOff val="0"/>
                <a:satOff val="0"/>
                <a:lumOff val="0"/>
                <a:alphaOff val="0"/>
                <a:tint val="94000"/>
                <a:satMod val="103000"/>
                <a:lumMod val="102000"/>
              </a:schemeClr>
            </a:gs>
            <a:gs pos="50000">
              <a:schemeClr val="accent4">
                <a:alpha val="50000"/>
                <a:hueOff val="0"/>
                <a:satOff val="0"/>
                <a:lumOff val="0"/>
                <a:alphaOff val="0"/>
                <a:shade val="100000"/>
                <a:satMod val="110000"/>
                <a:lumMod val="100000"/>
              </a:schemeClr>
            </a:gs>
            <a:gs pos="100000">
              <a:schemeClr val="accent4">
                <a:alpha val="50000"/>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a:solidFill>
                <a:schemeClr val="bg1"/>
              </a:solidFill>
            </a:rPr>
            <a:t>Social</a:t>
          </a:r>
          <a:endParaRPr lang="en-US" sz="2200" b="1" kern="1200" dirty="0">
            <a:solidFill>
              <a:schemeClr val="bg1"/>
            </a:solidFill>
          </a:endParaRPr>
        </a:p>
      </dsp:txBody>
      <dsp:txXfrm>
        <a:off x="1003324" y="2777538"/>
        <a:ext cx="1843158" cy="16895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73EAE-71EF-49A0-9320-B22173D31BD2}">
      <dsp:nvSpPr>
        <dsp:cNvPr id="0" name=""/>
        <dsp:cNvSpPr/>
      </dsp:nvSpPr>
      <dsp:spPr>
        <a:xfrm>
          <a:off x="2333" y="0"/>
          <a:ext cx="2289635" cy="4452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2"/>
              </a:solidFill>
            </a:rPr>
            <a:t>Define Scope of Assessment </a:t>
          </a:r>
        </a:p>
      </dsp:txBody>
      <dsp:txXfrm>
        <a:off x="2333" y="0"/>
        <a:ext cx="2289635" cy="1335881"/>
      </dsp:txXfrm>
    </dsp:sp>
    <dsp:sp modelId="{C7B3F44A-C173-47D8-87A7-886E1502ED6F}">
      <dsp:nvSpPr>
        <dsp:cNvPr id="0" name=""/>
        <dsp:cNvSpPr/>
      </dsp:nvSpPr>
      <dsp:spPr>
        <a:xfrm>
          <a:off x="231296" y="1336261"/>
          <a:ext cx="1831708" cy="87482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Energy Consumption (kWh)</a:t>
          </a:r>
        </a:p>
      </dsp:txBody>
      <dsp:txXfrm>
        <a:off x="256919" y="1361884"/>
        <a:ext cx="1780462" cy="823578"/>
      </dsp:txXfrm>
    </dsp:sp>
    <dsp:sp modelId="{798C8F5A-C6EA-4E81-8A88-9BCC115E3872}">
      <dsp:nvSpPr>
        <dsp:cNvPr id="0" name=""/>
        <dsp:cNvSpPr/>
      </dsp:nvSpPr>
      <dsp:spPr>
        <a:xfrm>
          <a:off x="231296" y="2345674"/>
          <a:ext cx="1831708" cy="87482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Carbon Dioxide Emissions (tons)</a:t>
          </a:r>
        </a:p>
      </dsp:txBody>
      <dsp:txXfrm>
        <a:off x="256919" y="2371297"/>
        <a:ext cx="1780462" cy="823578"/>
      </dsp:txXfrm>
    </dsp:sp>
    <dsp:sp modelId="{A945CF18-E795-4422-A074-D9DE2B029E1B}">
      <dsp:nvSpPr>
        <dsp:cNvPr id="0" name=""/>
        <dsp:cNvSpPr/>
      </dsp:nvSpPr>
      <dsp:spPr>
        <a:xfrm>
          <a:off x="231296" y="3355086"/>
          <a:ext cx="1831708" cy="87482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Water Consumption (tons)</a:t>
          </a:r>
        </a:p>
      </dsp:txBody>
      <dsp:txXfrm>
        <a:off x="256919" y="3380709"/>
        <a:ext cx="1780462" cy="823578"/>
      </dsp:txXfrm>
    </dsp:sp>
    <dsp:sp modelId="{CDE5198E-EC7C-4D7B-8AC2-3F19FD2EDB80}">
      <dsp:nvSpPr>
        <dsp:cNvPr id="0" name=""/>
        <dsp:cNvSpPr/>
      </dsp:nvSpPr>
      <dsp:spPr>
        <a:xfrm>
          <a:off x="2463691" y="0"/>
          <a:ext cx="2289635" cy="4452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2"/>
              </a:solidFill>
            </a:rPr>
            <a:t>Take Inventory</a:t>
          </a:r>
        </a:p>
      </dsp:txBody>
      <dsp:txXfrm>
        <a:off x="2463691" y="0"/>
        <a:ext cx="2289635" cy="1335881"/>
      </dsp:txXfrm>
    </dsp:sp>
    <dsp:sp modelId="{A85AC98B-951D-4462-A218-EF4B222E31D0}">
      <dsp:nvSpPr>
        <dsp:cNvPr id="0" name=""/>
        <dsp:cNvSpPr/>
      </dsp:nvSpPr>
      <dsp:spPr>
        <a:xfrm>
          <a:off x="2692655" y="1337185"/>
          <a:ext cx="1831708" cy="134262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Quantity of Materials Used</a:t>
          </a:r>
        </a:p>
      </dsp:txBody>
      <dsp:txXfrm>
        <a:off x="2731979" y="1376509"/>
        <a:ext cx="1753060" cy="1263973"/>
      </dsp:txXfrm>
    </dsp:sp>
    <dsp:sp modelId="{FA62598C-0AE4-45B9-8023-F22A0E26BE3B}">
      <dsp:nvSpPr>
        <dsp:cNvPr id="0" name=""/>
        <dsp:cNvSpPr/>
      </dsp:nvSpPr>
      <dsp:spPr>
        <a:xfrm>
          <a:off x="2692655" y="2886364"/>
          <a:ext cx="1831708" cy="134262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Equipment and Equipment Specifications</a:t>
          </a:r>
        </a:p>
      </dsp:txBody>
      <dsp:txXfrm>
        <a:off x="2731979" y="2925688"/>
        <a:ext cx="1753060" cy="1263973"/>
      </dsp:txXfrm>
    </dsp:sp>
    <dsp:sp modelId="{0C0B3418-BDEC-47D5-BB59-2073A04EB476}">
      <dsp:nvSpPr>
        <dsp:cNvPr id="0" name=""/>
        <dsp:cNvSpPr/>
      </dsp:nvSpPr>
      <dsp:spPr>
        <a:xfrm>
          <a:off x="4925050" y="0"/>
          <a:ext cx="2289635" cy="4452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2"/>
              </a:solidFill>
            </a:rPr>
            <a:t>Complete Impact Assessment</a:t>
          </a:r>
        </a:p>
      </dsp:txBody>
      <dsp:txXfrm>
        <a:off x="4925050" y="0"/>
        <a:ext cx="2289635" cy="1335881"/>
      </dsp:txXfrm>
    </dsp:sp>
    <dsp:sp modelId="{02E3ED1D-2E2D-4FB0-87FF-56B9EB796F87}">
      <dsp:nvSpPr>
        <dsp:cNvPr id="0" name=""/>
        <dsp:cNvSpPr/>
      </dsp:nvSpPr>
      <dsp:spPr>
        <a:xfrm>
          <a:off x="5154013" y="1337185"/>
          <a:ext cx="1831708" cy="134262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Mill and Overlay</a:t>
          </a:r>
        </a:p>
      </dsp:txBody>
      <dsp:txXfrm>
        <a:off x="5193337" y="1376509"/>
        <a:ext cx="1753060" cy="1263973"/>
      </dsp:txXfrm>
    </dsp:sp>
    <dsp:sp modelId="{C6390F86-B49F-436B-8E1B-250F2AF37041}">
      <dsp:nvSpPr>
        <dsp:cNvPr id="0" name=""/>
        <dsp:cNvSpPr/>
      </dsp:nvSpPr>
      <dsp:spPr>
        <a:xfrm>
          <a:off x="5154013" y="2886364"/>
          <a:ext cx="1831708" cy="1342621"/>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Cold-in-Place Recycling</a:t>
          </a:r>
        </a:p>
      </dsp:txBody>
      <dsp:txXfrm>
        <a:off x="5193337" y="2925688"/>
        <a:ext cx="1753060" cy="1263973"/>
      </dsp:txXfrm>
    </dsp:sp>
    <dsp:sp modelId="{4E20A8A6-5A53-45CF-BE9C-3F114E154D08}">
      <dsp:nvSpPr>
        <dsp:cNvPr id="0" name=""/>
        <dsp:cNvSpPr/>
      </dsp:nvSpPr>
      <dsp:spPr>
        <a:xfrm>
          <a:off x="7386408" y="0"/>
          <a:ext cx="2289635" cy="44529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solidFill>
                <a:schemeClr val="tx2"/>
              </a:solidFill>
            </a:rPr>
            <a:t>Interpret Results</a:t>
          </a:r>
        </a:p>
      </dsp:txBody>
      <dsp:txXfrm>
        <a:off x="7386408" y="0"/>
        <a:ext cx="2289635" cy="1335881"/>
      </dsp:txXfrm>
    </dsp:sp>
    <dsp:sp modelId="{200F750A-2BED-469B-B659-97171A35C754}">
      <dsp:nvSpPr>
        <dsp:cNvPr id="0" name=""/>
        <dsp:cNvSpPr/>
      </dsp:nvSpPr>
      <dsp:spPr>
        <a:xfrm>
          <a:off x="7622094" y="1336261"/>
          <a:ext cx="1831708" cy="87482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Percent Reductions</a:t>
          </a:r>
        </a:p>
      </dsp:txBody>
      <dsp:txXfrm>
        <a:off x="7647717" y="1361884"/>
        <a:ext cx="1780462" cy="823578"/>
      </dsp:txXfrm>
    </dsp:sp>
    <dsp:sp modelId="{CB6684B2-87E0-436C-93F2-310F556F6D5D}">
      <dsp:nvSpPr>
        <dsp:cNvPr id="0" name=""/>
        <dsp:cNvSpPr/>
      </dsp:nvSpPr>
      <dsp:spPr>
        <a:xfrm>
          <a:off x="7622094" y="2331872"/>
          <a:ext cx="1831708" cy="87482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Cumulative Savings</a:t>
          </a:r>
        </a:p>
      </dsp:txBody>
      <dsp:txXfrm>
        <a:off x="7647717" y="2357495"/>
        <a:ext cx="1780462" cy="823578"/>
      </dsp:txXfrm>
    </dsp:sp>
    <dsp:sp modelId="{975AE69B-775A-440D-8C46-092BF372295A}">
      <dsp:nvSpPr>
        <dsp:cNvPr id="0" name=""/>
        <dsp:cNvSpPr/>
      </dsp:nvSpPr>
      <dsp:spPr>
        <a:xfrm>
          <a:off x="7622094" y="3329660"/>
          <a:ext cx="1831708" cy="874824"/>
        </a:xfrm>
        <a:prstGeom prst="roundRect">
          <a:avLst>
            <a:gd name="adj" fmla="val 10000"/>
          </a:avLst>
        </a:prstGeom>
        <a:gradFill rotWithShape="0">
          <a:gsLst>
            <a:gs pos="0">
              <a:schemeClr val="accent1">
                <a:hueOff val="0"/>
                <a:satOff val="0"/>
                <a:lumOff val="0"/>
                <a:alphaOff val="0"/>
                <a:tint val="94000"/>
                <a:satMod val="103000"/>
                <a:lumMod val="102000"/>
              </a:schemeClr>
            </a:gs>
            <a:gs pos="50000">
              <a:schemeClr val="accent1">
                <a:hueOff val="0"/>
                <a:satOff val="0"/>
                <a:lumOff val="0"/>
                <a:alphaOff val="0"/>
                <a:shade val="100000"/>
                <a:satMod val="110000"/>
                <a:lumMod val="100000"/>
              </a:schemeClr>
            </a:gs>
            <a:gs pos="100000">
              <a:schemeClr val="accent1">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Savings Predictions</a:t>
          </a:r>
        </a:p>
      </dsp:txBody>
      <dsp:txXfrm>
        <a:off x="7647717" y="3355283"/>
        <a:ext cx="1780462" cy="8235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1ED5081-6C51-4194-AA83-2E375D493405}" type="datetimeFigureOut">
              <a:rPr lang="en-US" smtClean="0"/>
              <a:t>5/23/17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DDF9D7-2B97-4CF7-8242-28AF31F7F60F}" type="slidenum">
              <a:rPr lang="en-US" smtClean="0"/>
              <a:t>‹#›</a:t>
            </a:fld>
            <a:endParaRPr lang="en-US"/>
          </a:p>
        </p:txBody>
      </p:sp>
    </p:spTree>
    <p:extLst>
      <p:ext uri="{BB962C8B-B14F-4D97-AF65-F5344CB8AC3E}">
        <p14:creationId xmlns:p14="http://schemas.microsoft.com/office/powerpoint/2010/main" val="1327948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94EC7-F9E6-49A0-882E-715167421033}" type="datetimeFigureOut">
              <a:rPr lang="en-US" smtClean="0"/>
              <a:t>5/23/17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62356B-B801-48ED-998E-D9746FFA51C8}" type="slidenum">
              <a:rPr lang="en-US" smtClean="0"/>
              <a:t>‹#›</a:t>
            </a:fld>
            <a:endParaRPr lang="en-US"/>
          </a:p>
        </p:txBody>
      </p:sp>
    </p:spTree>
    <p:extLst>
      <p:ext uri="{BB962C8B-B14F-4D97-AF65-F5344CB8AC3E}">
        <p14:creationId xmlns:p14="http://schemas.microsoft.com/office/powerpoint/2010/main" val="14538093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Introduce self</a:t>
            </a:r>
          </a:p>
          <a:p>
            <a:pPr marL="171450" indent="-171450">
              <a:buFont typeface="Arial" panose="020B0604020202020204" pitchFamily="34" charset="0"/>
              <a:buChar char="•"/>
            </a:pPr>
            <a:r>
              <a:rPr lang="en-US" dirty="0"/>
              <a:t>Introduce RMRC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Today we will be looking at the RMRC’s most recent research, which quantifies the environmental benefits of Cold In Place Recycling, or CIR, in Wisconsin. This research could also be applied to the other nearby states because of the variety of project locations within the state.</a:t>
            </a:r>
          </a:p>
        </p:txBody>
      </p:sp>
      <p:sp>
        <p:nvSpPr>
          <p:cNvPr id="4" name="Slide Number Placeholder 3"/>
          <p:cNvSpPr>
            <a:spLocks noGrp="1"/>
          </p:cNvSpPr>
          <p:nvPr>
            <p:ph type="sldNum" sz="quarter" idx="10"/>
          </p:nvPr>
        </p:nvSpPr>
        <p:spPr/>
        <p:txBody>
          <a:bodyPr/>
          <a:lstStyle/>
          <a:p>
            <a:fld id="{B262356B-B801-48ED-998E-D9746FFA51C8}" type="slidenum">
              <a:rPr lang="en-US" smtClean="0"/>
              <a:t>1</a:t>
            </a:fld>
            <a:endParaRPr lang="en-US"/>
          </a:p>
        </p:txBody>
      </p:sp>
    </p:spTree>
    <p:extLst>
      <p:ext uri="{BB962C8B-B14F-4D97-AF65-F5344CB8AC3E}">
        <p14:creationId xmlns:p14="http://schemas.microsoft.com/office/powerpoint/2010/main" val="4235623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four steps in performing an LCA.</a:t>
            </a:r>
          </a:p>
          <a:p>
            <a:pPr marL="171450" indent="-171450">
              <a:buFont typeface="Arial" panose="020B0604020202020204" pitchFamily="34" charset="0"/>
              <a:buChar char="•"/>
            </a:pPr>
            <a:r>
              <a:rPr lang="en-US" dirty="0"/>
              <a:t>First is to define the scope of the assessment. The scope chosen for these LCAs was chosen to be the Energy Consumption, Carbon Dioxide Emissions, and Water Consumption associated with highway resurfacing for the two methods.</a:t>
            </a:r>
          </a:p>
          <a:p>
            <a:pPr marL="171450" indent="-171450">
              <a:buFont typeface="Arial" panose="020B0604020202020204" pitchFamily="34" charset="0"/>
              <a:buChar char="•"/>
            </a:pPr>
            <a:r>
              <a:rPr lang="en-US" dirty="0"/>
              <a:t>Next is to take an inventory of the materials quantities used and the type of equipment used in each project. </a:t>
            </a:r>
          </a:p>
          <a:p>
            <a:pPr marL="171450" indent="-171450">
              <a:buFont typeface="Arial" panose="020B0604020202020204" pitchFamily="34" charset="0"/>
              <a:buChar char="•"/>
            </a:pPr>
            <a:r>
              <a:rPr lang="en-US" dirty="0"/>
              <a:t>Then we ran two separate LCAs, one for the as-built CIR scenario and the hypothetical Mill and Overlay scenario, in order to compare them relative to each other for each project. </a:t>
            </a:r>
          </a:p>
          <a:p>
            <a:pPr marL="171450" indent="-171450">
              <a:buFont typeface="Arial" panose="020B0604020202020204" pitchFamily="34" charset="0"/>
              <a:buChar char="•"/>
            </a:pPr>
            <a:r>
              <a:rPr lang="en-US" dirty="0"/>
              <a:t>The results were interpreted on the basis of percent reductions, cumulative savings and then savings predictions.</a:t>
            </a:r>
          </a:p>
        </p:txBody>
      </p:sp>
      <p:sp>
        <p:nvSpPr>
          <p:cNvPr id="4" name="Slide Number Placeholder 3"/>
          <p:cNvSpPr>
            <a:spLocks noGrp="1"/>
          </p:cNvSpPr>
          <p:nvPr>
            <p:ph type="sldNum" sz="quarter" idx="10"/>
          </p:nvPr>
        </p:nvSpPr>
        <p:spPr/>
        <p:txBody>
          <a:bodyPr/>
          <a:lstStyle/>
          <a:p>
            <a:fld id="{B262356B-B801-48ED-998E-D9746FFA51C8}" type="slidenum">
              <a:rPr lang="en-US" smtClean="0"/>
              <a:t>10</a:t>
            </a:fld>
            <a:endParaRPr lang="en-US"/>
          </a:p>
        </p:txBody>
      </p:sp>
    </p:spTree>
    <p:extLst>
      <p:ext uri="{BB962C8B-B14F-4D97-AF65-F5344CB8AC3E}">
        <p14:creationId xmlns:p14="http://schemas.microsoft.com/office/powerpoint/2010/main" val="3408636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All Mill and Overlay projects had 4-4.5 inches of milling and 4 inches of HMA overlay.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11</a:t>
            </a:fld>
            <a:endParaRPr lang="en-US"/>
          </a:p>
        </p:txBody>
      </p:sp>
    </p:spTree>
    <p:extLst>
      <p:ext uri="{BB962C8B-B14F-4D97-AF65-F5344CB8AC3E}">
        <p14:creationId xmlns:p14="http://schemas.microsoft.com/office/powerpoint/2010/main" val="3838341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mix design is assumed to be the same for the Mill and Overlay process and the CIR process for a given project; however, the HMA mix design varied between each project based upon asphalt binder percentages provided from the job mix formulas.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12</a:t>
            </a:fld>
            <a:endParaRPr lang="en-US"/>
          </a:p>
        </p:txBody>
      </p:sp>
    </p:spTree>
    <p:extLst>
      <p:ext uri="{BB962C8B-B14F-4D97-AF65-F5344CB8AC3E}">
        <p14:creationId xmlns:p14="http://schemas.microsoft.com/office/powerpoint/2010/main" val="979486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hauling </a:t>
            </a:r>
            <a:r>
              <a:rPr lang="en-US" sz="1200" kern="1200" dirty="0">
                <a:solidFill>
                  <a:schemeClr val="tx1"/>
                </a:solidFill>
                <a:effectLst/>
                <a:latin typeface="+mn-lt"/>
                <a:ea typeface="+mn-ea"/>
                <a:cs typeface="+mn-cs"/>
              </a:rPr>
              <a:t>distances were assumed to be from the midpoint of each project to the closest HMA plant provided by each contractor.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Excess RAP was hauled to the HMA plant as provided by each contractor for each project, so hauling distances remain the same to material hauled to the project site and material hauled away from the project site.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13</a:t>
            </a:fld>
            <a:endParaRPr lang="en-US"/>
          </a:p>
        </p:txBody>
      </p:sp>
    </p:spTree>
    <p:extLst>
      <p:ext uri="{BB962C8B-B14F-4D97-AF65-F5344CB8AC3E}">
        <p14:creationId xmlns:p14="http://schemas.microsoft.com/office/powerpoint/2010/main" val="85730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sz="1200" kern="1200" dirty="0">
                <a:solidFill>
                  <a:schemeClr val="tx1"/>
                </a:solidFill>
                <a:effectLst/>
                <a:latin typeface="+mn-lt"/>
                <a:ea typeface="+mn-ea"/>
                <a:cs typeface="+mn-cs"/>
              </a:rPr>
              <a:t>Water trucks were not included in the analyses because they were used in both the Mill and Overlay alternative and the CIR process. </a:t>
            </a:r>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14</a:t>
            </a:fld>
            <a:endParaRPr lang="en-US"/>
          </a:p>
        </p:txBody>
      </p:sp>
    </p:spTree>
    <p:extLst>
      <p:ext uri="{BB962C8B-B14F-4D97-AF65-F5344CB8AC3E}">
        <p14:creationId xmlns:p14="http://schemas.microsoft.com/office/powerpoint/2010/main" val="8262372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equipment used by the contractors in the multi-unit CIR process were old and so we went to great lengths to find the fuel consumption and productivity information about this machinery, including contacting the manufacturers. We then chose equivalent equipment pieces that had comparable fuel consumption and productivity specifications, and ended up with a multi-unit recycling train that was the same for each multi-unit project.</a:t>
            </a:r>
          </a:p>
        </p:txBody>
      </p:sp>
      <p:sp>
        <p:nvSpPr>
          <p:cNvPr id="4" name="Slide Number Placeholder 3"/>
          <p:cNvSpPr>
            <a:spLocks noGrp="1"/>
          </p:cNvSpPr>
          <p:nvPr>
            <p:ph type="sldNum" sz="quarter" idx="10"/>
          </p:nvPr>
        </p:nvSpPr>
        <p:spPr/>
        <p:txBody>
          <a:bodyPr/>
          <a:lstStyle/>
          <a:p>
            <a:fld id="{B262356B-B801-48ED-998E-D9746FFA51C8}" type="slidenum">
              <a:rPr lang="en-US" smtClean="0"/>
              <a:t>15</a:t>
            </a:fld>
            <a:endParaRPr lang="en-US"/>
          </a:p>
        </p:txBody>
      </p:sp>
    </p:spTree>
    <p:extLst>
      <p:ext uri="{BB962C8B-B14F-4D97-AF65-F5344CB8AC3E}">
        <p14:creationId xmlns:p14="http://schemas.microsoft.com/office/powerpoint/2010/main" val="4117431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quick example of one of the projects that we analyzed- STH 13 in Taylor County. The contractor provided the information in the table on the left, along with their equipment suite and material quantities used for both the real CIR scenario and the hypothetical Mill and Overlay scenario. The image on the left is the hauling distance which we found using Google Maps using the midpoint of each project and the nearest asphalt plant as provided by the contractor.</a:t>
            </a:r>
          </a:p>
          <a:p>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16</a:t>
            </a:fld>
            <a:endParaRPr lang="en-US"/>
          </a:p>
        </p:txBody>
      </p:sp>
    </p:spTree>
    <p:extLst>
      <p:ext uri="{BB962C8B-B14F-4D97-AF65-F5344CB8AC3E}">
        <p14:creationId xmlns:p14="http://schemas.microsoft.com/office/powerpoint/2010/main" val="71811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we input these quantities into PaLATE, we compared the two LCAs to produce the graphs you can see here. </a:t>
            </a:r>
          </a:p>
          <a:p>
            <a:pPr marL="171450" indent="-171450">
              <a:buFont typeface="Arial" panose="020B0604020202020204" pitchFamily="34" charset="0"/>
              <a:buChar char="•"/>
            </a:pPr>
            <a:r>
              <a:rPr lang="en-US" dirty="0"/>
              <a:t>On the left we have the overall weighted percent reductions for the three savings parameters – energy consumption, water consumption and carbon dioxide emissions. Each parameter was broken down into the three phases of construction – Material Production in blue, Transportation in orange and Construction in grey. The total savings for each parameter are in red.</a:t>
            </a:r>
          </a:p>
          <a:p>
            <a:pPr marL="171450" indent="-171450">
              <a:buFont typeface="Arial" panose="020B0604020202020204" pitchFamily="34" charset="0"/>
              <a:buChar char="•"/>
            </a:pPr>
            <a:r>
              <a:rPr lang="en-US" dirty="0"/>
              <a:t>STH 13 shows the general trend of all of the 9 projects, in that most of the savings for each parameter came from the materials production phase. This can be explained by the significantly thinner layer of new HMA needed when CIR is used.</a:t>
            </a:r>
          </a:p>
          <a:p>
            <a:pPr marL="171450" indent="-171450">
              <a:buFont typeface="Arial" panose="020B0604020202020204" pitchFamily="34" charset="0"/>
              <a:buChar char="•"/>
            </a:pPr>
            <a:r>
              <a:rPr lang="en-US" dirty="0"/>
              <a:t>Savings can also be seen in the transportation phase. This is because we don’t need to transport as much new material to the site, so less gas is consumed by dump trucks.</a:t>
            </a:r>
          </a:p>
          <a:p>
            <a:pPr marL="171450" indent="-171450">
              <a:buFont typeface="Arial" panose="020B0604020202020204" pitchFamily="34" charset="0"/>
              <a:buChar char="•"/>
            </a:pPr>
            <a:r>
              <a:rPr lang="en-US" dirty="0"/>
              <a:t>You can see from the grey bars that the construction phase for implementing CIR actually more resource intensive than if Mill and Overlay was used. However, the vastly larger savings from transportation and materials production mean the net savings are still around 20%. </a:t>
            </a:r>
          </a:p>
        </p:txBody>
      </p:sp>
      <p:sp>
        <p:nvSpPr>
          <p:cNvPr id="4" name="Slide Number Placeholder 3"/>
          <p:cNvSpPr>
            <a:spLocks noGrp="1"/>
          </p:cNvSpPr>
          <p:nvPr>
            <p:ph type="sldNum" sz="quarter" idx="10"/>
          </p:nvPr>
        </p:nvSpPr>
        <p:spPr/>
        <p:txBody>
          <a:bodyPr/>
          <a:lstStyle/>
          <a:p>
            <a:fld id="{B262356B-B801-48ED-998E-D9746FFA51C8}" type="slidenum">
              <a:rPr lang="en-US" smtClean="0"/>
              <a:t>17</a:t>
            </a:fld>
            <a:endParaRPr lang="en-US"/>
          </a:p>
        </p:txBody>
      </p:sp>
    </p:spTree>
    <p:extLst>
      <p:ext uri="{BB962C8B-B14F-4D97-AF65-F5344CB8AC3E}">
        <p14:creationId xmlns:p14="http://schemas.microsoft.com/office/powerpoint/2010/main" val="203454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Similar analysis were performed for each project, so we could also study cumulative savings.</a:t>
            </a:r>
          </a:p>
        </p:txBody>
      </p:sp>
      <p:sp>
        <p:nvSpPr>
          <p:cNvPr id="4" name="Slide Number Placeholder 3"/>
          <p:cNvSpPr>
            <a:spLocks noGrp="1"/>
          </p:cNvSpPr>
          <p:nvPr>
            <p:ph type="sldNum" sz="quarter" idx="10"/>
          </p:nvPr>
        </p:nvSpPr>
        <p:spPr/>
        <p:txBody>
          <a:bodyPr/>
          <a:lstStyle/>
          <a:p>
            <a:fld id="{B262356B-B801-48ED-998E-D9746FFA51C8}" type="slidenum">
              <a:rPr lang="en-US" smtClean="0"/>
              <a:t>18</a:t>
            </a:fld>
            <a:endParaRPr lang="en-US"/>
          </a:p>
        </p:txBody>
      </p:sp>
    </p:spTree>
    <p:extLst>
      <p:ext uri="{BB962C8B-B14F-4D97-AF65-F5344CB8AC3E}">
        <p14:creationId xmlns:p14="http://schemas.microsoft.com/office/powerpoint/2010/main" val="2533996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graph</a:t>
            </a:r>
            <a:r>
              <a:rPr lang="en-US" baseline="0" dirty="0"/>
              <a:t> shows the cumulative energy savings in kWh for each of the 9 projects. The orange line represents hauling distance in miles. We noticed that there was some correlation between shorter hauling distance and larger energy savings. However, there is not a direct correlation, so there must be other factors at play, which we explore further on. State Highway 48 at Grantsburg had much larger cumulative savings, but this is mostly due to a longer project length.</a:t>
            </a:r>
            <a:endParaRPr lang="en-US" dirty="0"/>
          </a:p>
        </p:txBody>
      </p:sp>
    </p:spTree>
    <p:extLst>
      <p:ext uri="{BB962C8B-B14F-4D97-AF65-F5344CB8AC3E}">
        <p14:creationId xmlns:p14="http://schemas.microsoft.com/office/powerpoint/2010/main" val="3555488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we will start by looking at current use of aggregate in road construction in the US.</a:t>
            </a:r>
          </a:p>
          <a:p>
            <a:pPr marL="171450" indent="-171450">
              <a:buFont typeface="Arial" panose="020B0604020202020204" pitchFamily="34" charset="0"/>
              <a:buChar char="•"/>
            </a:pPr>
            <a:r>
              <a:rPr lang="en-US" dirty="0"/>
              <a:t>We will then see how CIR compares to mill and overlay, the conventional method of road maintenance. </a:t>
            </a:r>
          </a:p>
          <a:p>
            <a:pPr marL="171450" indent="-171450">
              <a:buFont typeface="Arial" panose="020B0604020202020204" pitchFamily="34" charset="0"/>
              <a:buChar char="•"/>
            </a:pPr>
            <a:r>
              <a:rPr lang="en-US" dirty="0"/>
              <a:t>I’ll then explain our research methods, the environmental savings that we calculated for each project and how we used these to create a model for predicting savings for a particular project.</a:t>
            </a:r>
          </a:p>
        </p:txBody>
      </p:sp>
      <p:sp>
        <p:nvSpPr>
          <p:cNvPr id="4" name="Slide Number Placeholder 3"/>
          <p:cNvSpPr>
            <a:spLocks noGrp="1"/>
          </p:cNvSpPr>
          <p:nvPr>
            <p:ph type="sldNum" sz="quarter" idx="10"/>
          </p:nvPr>
        </p:nvSpPr>
        <p:spPr/>
        <p:txBody>
          <a:bodyPr/>
          <a:lstStyle/>
          <a:p>
            <a:fld id="{B262356B-B801-48ED-998E-D9746FFA51C8}" type="slidenum">
              <a:rPr lang="en-US" smtClean="0"/>
              <a:t>2</a:t>
            </a:fld>
            <a:endParaRPr lang="en-US"/>
          </a:p>
        </p:txBody>
      </p:sp>
    </p:spTree>
    <p:extLst>
      <p:ext uri="{BB962C8B-B14F-4D97-AF65-F5344CB8AC3E}">
        <p14:creationId xmlns:p14="http://schemas.microsoft.com/office/powerpoint/2010/main" val="658772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Similar trends were seen for water savings, seen here in tons.</a:t>
            </a:r>
          </a:p>
        </p:txBody>
      </p:sp>
    </p:spTree>
    <p:extLst>
      <p:ext uri="{BB962C8B-B14F-4D97-AF65-F5344CB8AC3E}">
        <p14:creationId xmlns:p14="http://schemas.microsoft.com/office/powerpoint/2010/main" val="17917753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And also in CO2 emission savings, also in tons.</a:t>
            </a:r>
          </a:p>
        </p:txBody>
      </p:sp>
    </p:spTree>
    <p:extLst>
      <p:ext uri="{BB962C8B-B14F-4D97-AF65-F5344CB8AC3E}">
        <p14:creationId xmlns:p14="http://schemas.microsoft.com/office/powerpoint/2010/main" val="270419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Overall there was an average of 22% reduction in energy consumption and carbon dioxide emissions and a 20% reduction in water consumption when CIR was used in place of MOL.  </a:t>
            </a:r>
          </a:p>
        </p:txBody>
      </p:sp>
      <p:sp>
        <p:nvSpPr>
          <p:cNvPr id="4" name="Slide Number Placeholder 3"/>
          <p:cNvSpPr>
            <a:spLocks noGrp="1"/>
          </p:cNvSpPr>
          <p:nvPr>
            <p:ph type="sldNum" sz="quarter" idx="10"/>
          </p:nvPr>
        </p:nvSpPr>
        <p:spPr/>
        <p:txBody>
          <a:bodyPr/>
          <a:lstStyle/>
          <a:p>
            <a:fld id="{B262356B-B801-48ED-998E-D9746FFA51C8}" type="slidenum">
              <a:rPr lang="en-US" smtClean="0"/>
              <a:t>22</a:t>
            </a:fld>
            <a:endParaRPr lang="en-US"/>
          </a:p>
        </p:txBody>
      </p:sp>
    </p:spTree>
    <p:extLst>
      <p:ext uri="{BB962C8B-B14F-4D97-AF65-F5344CB8AC3E}">
        <p14:creationId xmlns:p14="http://schemas.microsoft.com/office/powerpoint/2010/main" val="177831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dirty="0"/>
              <a:t>To further demonstrate the factors that control environmental savings, the above graphs were generated. </a:t>
            </a:r>
          </a:p>
          <a:p>
            <a:pPr marL="171450" indent="-171450" algn="l">
              <a:buFont typeface="Arial" panose="020B0604020202020204" pitchFamily="34" charset="0"/>
              <a:buChar char="•"/>
            </a:pPr>
            <a:r>
              <a:rPr lang="en-US" dirty="0"/>
              <a:t>Each of these graphs was created by reducing project specifications to one number, which we call “Normalized HMA Reduction.” This number is the volume of HMA saved in cubic yards, divided by the hauling distance of the project. This accounts for the variation in volume of HMA and hauling distance between projects.</a:t>
            </a:r>
          </a:p>
          <a:p>
            <a:pPr marL="171450" indent="-171450" algn="l">
              <a:buFont typeface="Arial" panose="020B0604020202020204" pitchFamily="34" charset="0"/>
              <a:buChar char="•"/>
            </a:pPr>
            <a:r>
              <a:rPr lang="en-US" dirty="0"/>
              <a:t>This normalized number was plotted with the savings for each project to get these linear relationships between environmental savings and projects specifications. The idea is that </a:t>
            </a:r>
            <a:r>
              <a:rPr lang="en-US" sz="1200" b="0" dirty="0">
                <a:solidFill>
                  <a:schemeClr val="accent1">
                    <a:lumMod val="40000"/>
                    <a:lumOff val="60000"/>
                  </a:schemeClr>
                </a:solidFill>
              </a:rPr>
              <a:t>future predictions can be made with the road width, length, reduction in HMA, and hauling distance.</a:t>
            </a:r>
          </a:p>
          <a:p>
            <a:pPr marL="171450" indent="-171450" algn="l">
              <a:buFont typeface="Arial" panose="020B0604020202020204" pitchFamily="34" charset="0"/>
              <a:buChar char="•"/>
            </a:pPr>
            <a:r>
              <a:rPr lang="en-US" dirty="0"/>
              <a:t>The certainty improves when we remove 27, the only single unit project , and H, which had a particularly thick </a:t>
            </a:r>
            <a:r>
              <a:rPr lang="en-US" sz="1200" kern="1200" dirty="0">
                <a:solidFill>
                  <a:schemeClr val="tx1"/>
                </a:solidFill>
                <a:effectLst/>
                <a:latin typeface="+mn-lt"/>
                <a:ea typeface="+mn-ea"/>
                <a:cs typeface="+mn-cs"/>
              </a:rPr>
              <a:t>layer of HMA placed over the CIR base. This resulted in only a one inch reduction in HMA use when CIR was implemented, relative to traditional Mill and Overlay, whereas all other projects used 1.5 to 2 of inches less HMA.</a:t>
            </a:r>
          </a:p>
          <a:p>
            <a:pPr marL="171450" indent="-171450" algn="l">
              <a:buFont typeface="Arial" panose="020B0604020202020204" pitchFamily="34" charset="0"/>
              <a:buChar char="•"/>
            </a:pPr>
            <a:r>
              <a:rPr lang="en-US" sz="1200" kern="1200" dirty="0">
                <a:solidFill>
                  <a:schemeClr val="tx1"/>
                </a:solidFill>
                <a:effectLst/>
                <a:latin typeface="+mn-lt"/>
                <a:ea typeface="+mn-ea"/>
                <a:cs typeface="+mn-cs"/>
              </a:rPr>
              <a:t>The resource intensive nature of asphalt makes reduction of HMA a key factor in the environmental savings achieved by using CIR instead of Mill and Overlay. For that reason, the environmental savings achieved in CTH H are less significant than in other projects because there is a smaller reduction in the HMA profile.</a:t>
            </a:r>
            <a:endParaRPr lang="en-US" dirty="0"/>
          </a:p>
        </p:txBody>
      </p:sp>
    </p:spTree>
    <p:extLst>
      <p:ext uri="{BB962C8B-B14F-4D97-AF65-F5344CB8AC3E}">
        <p14:creationId xmlns:p14="http://schemas.microsoft.com/office/powerpoint/2010/main" val="2767365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Cumulatively, the nine projects resurfaced just 68 road miles, which is less than the distance from here in Duluth to Grand Rapids, MN. </a:t>
            </a:r>
          </a:p>
          <a:p>
            <a:pPr marL="171450" indent="-171450">
              <a:buFont typeface="Arial" panose="020B0604020202020204" pitchFamily="34" charset="0"/>
              <a:buChar char="•"/>
            </a:pPr>
            <a:r>
              <a:rPr lang="en-US" dirty="0"/>
              <a:t>In these 68 road miles, the energy savings achieved are equivalent taking 2183 U.S. Households off the grid for a year, carbon dioxide emission savings equivalent to taking 956 cars off the road for a year, and water savings equivalent to 158 bath tubs of water. </a:t>
            </a:r>
          </a:p>
          <a:p>
            <a:pPr marL="171450" indent="-171450">
              <a:buFont typeface="Arial" panose="020B0604020202020204" pitchFamily="34" charset="0"/>
              <a:buChar char="•"/>
            </a:pPr>
            <a:r>
              <a:rPr lang="en-US" dirty="0"/>
              <a:t>Implementing this over greater distances would lead to much larger savings.</a:t>
            </a:r>
          </a:p>
        </p:txBody>
      </p:sp>
      <p:sp>
        <p:nvSpPr>
          <p:cNvPr id="4" name="Slide Number Placeholder 3"/>
          <p:cNvSpPr>
            <a:spLocks noGrp="1"/>
          </p:cNvSpPr>
          <p:nvPr>
            <p:ph type="sldNum" sz="quarter" idx="10"/>
          </p:nvPr>
        </p:nvSpPr>
        <p:spPr/>
        <p:txBody>
          <a:bodyPr/>
          <a:lstStyle/>
          <a:p>
            <a:fld id="{B262356B-B801-48ED-998E-D9746FFA51C8}" type="slidenum">
              <a:rPr lang="en-US" smtClean="0"/>
              <a:t>24</a:t>
            </a:fld>
            <a:endParaRPr lang="en-US"/>
          </a:p>
        </p:txBody>
      </p:sp>
    </p:spTree>
    <p:extLst>
      <p:ext uri="{BB962C8B-B14F-4D97-AF65-F5344CB8AC3E}">
        <p14:creationId xmlns:p14="http://schemas.microsoft.com/office/powerpoint/2010/main" val="3090448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25</a:t>
            </a:fld>
            <a:endParaRPr lang="en-US"/>
          </a:p>
        </p:txBody>
      </p:sp>
    </p:spTree>
    <p:extLst>
      <p:ext uri="{BB962C8B-B14F-4D97-AF65-F5344CB8AC3E}">
        <p14:creationId xmlns:p14="http://schemas.microsoft.com/office/powerpoint/2010/main" val="15078533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We can see that when these two outliers were removed, the r squared value improves dramatically.</a:t>
            </a:r>
          </a:p>
        </p:txBody>
      </p:sp>
    </p:spTree>
    <p:extLst>
      <p:ext uri="{BB962C8B-B14F-4D97-AF65-F5344CB8AC3E}">
        <p14:creationId xmlns:p14="http://schemas.microsoft.com/office/powerpoint/2010/main" val="18708341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90772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40</a:t>
            </a:fld>
            <a:endParaRPr lang="en-US"/>
          </a:p>
        </p:txBody>
      </p:sp>
    </p:spTree>
    <p:extLst>
      <p:ext uri="{BB962C8B-B14F-4D97-AF65-F5344CB8AC3E}">
        <p14:creationId xmlns:p14="http://schemas.microsoft.com/office/powerpoint/2010/main" val="17107410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42</a:t>
            </a:fld>
            <a:endParaRPr lang="en-US"/>
          </a:p>
        </p:txBody>
      </p:sp>
    </p:spTree>
    <p:extLst>
      <p:ext uri="{BB962C8B-B14F-4D97-AF65-F5344CB8AC3E}">
        <p14:creationId xmlns:p14="http://schemas.microsoft.com/office/powerpoint/2010/main" val="4201278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Currently in the United States, 1.3BT of aggregate is used every year, 2/3 of which is in road construction, and 90% of that is virgin aggregate. This equates to 680 Mt/</a:t>
            </a:r>
            <a:r>
              <a:rPr lang="en-US" dirty="0" err="1"/>
              <a:t>yr</a:t>
            </a:r>
            <a:r>
              <a:rPr lang="en-US" dirty="0"/>
              <a:t> of virgin aggregate used in road construction. This amount of virgin aggregate not only depletes a finite resource, but has environmental impacts throughout its life. </a:t>
            </a:r>
          </a:p>
        </p:txBody>
      </p:sp>
      <p:sp>
        <p:nvSpPr>
          <p:cNvPr id="4" name="Slide Number Placeholder 3"/>
          <p:cNvSpPr>
            <a:spLocks noGrp="1"/>
          </p:cNvSpPr>
          <p:nvPr>
            <p:ph type="sldNum" sz="quarter" idx="10"/>
          </p:nvPr>
        </p:nvSpPr>
        <p:spPr/>
        <p:txBody>
          <a:bodyPr/>
          <a:lstStyle/>
          <a:p>
            <a:fld id="{B262356B-B801-48ED-998E-D9746FFA51C8}" type="slidenum">
              <a:rPr lang="en-US" smtClean="0"/>
              <a:t>3</a:t>
            </a:fld>
            <a:endParaRPr lang="en-US"/>
          </a:p>
        </p:txBody>
      </p:sp>
    </p:spTree>
    <p:extLst>
      <p:ext uri="{BB962C8B-B14F-4D97-AF65-F5344CB8AC3E}">
        <p14:creationId xmlns:p14="http://schemas.microsoft.com/office/powerpoint/2010/main" val="3220607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CIR has been used for over a decade for it’s economic benefits, and it is thought that CIR extends the life of the roadway, which has social and economical benefits to the triple bottom line of sustainability. CIR is also known to reduce the consumption of non-renewable, virgin materials, which again yields economic and  environmental benefits; however, these environmental benefits have not yet been quantified, so that was the purpose of this project.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4</a:t>
            </a:fld>
            <a:endParaRPr lang="en-US"/>
          </a:p>
        </p:txBody>
      </p:sp>
    </p:spTree>
    <p:extLst>
      <p:ext uri="{BB962C8B-B14F-4D97-AF65-F5344CB8AC3E}">
        <p14:creationId xmlns:p14="http://schemas.microsoft.com/office/powerpoint/2010/main" val="863514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have a side-by-side comparison of the road profiles resulting from CIR and mill overlay construction. The CIR final product is a little bit thicker than with the conventional method and requires a few more steps in the construction process, but CIR requires less new HMA and therefore uses less virgin materials.</a:t>
            </a:r>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5</a:t>
            </a:fld>
            <a:endParaRPr lang="en-US"/>
          </a:p>
        </p:txBody>
      </p:sp>
    </p:spTree>
    <p:extLst>
      <p:ext uri="{BB962C8B-B14F-4D97-AF65-F5344CB8AC3E}">
        <p14:creationId xmlns:p14="http://schemas.microsoft.com/office/powerpoint/2010/main" val="374613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nine projects</a:t>
            </a:r>
            <a:r>
              <a:rPr lang="en-US" baseline="0" dirty="0"/>
              <a:t> provided a diverse database. Each project was subject to different climates, loading patterns and traffic. The projects themselves were each different lengths and different hauling distances. This means our data is closer to being a fair representation of Wisconsin’s roads, and not just a particular county or area.</a:t>
            </a:r>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6</a:t>
            </a:fld>
            <a:endParaRPr lang="en-US"/>
          </a:p>
        </p:txBody>
      </p:sp>
    </p:spTree>
    <p:extLst>
      <p:ext uri="{BB962C8B-B14F-4D97-AF65-F5344CB8AC3E}">
        <p14:creationId xmlns:p14="http://schemas.microsoft.com/office/powerpoint/2010/main" val="1936398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Furthermore, these projects differed in length, distance to the nearest asphalt plant, mix design, and equipment. </a:t>
            </a:r>
          </a:p>
        </p:txBody>
      </p:sp>
    </p:spTree>
    <p:extLst>
      <p:ext uri="{BB962C8B-B14F-4D97-AF65-F5344CB8AC3E}">
        <p14:creationId xmlns:p14="http://schemas.microsoft.com/office/powerpoint/2010/main" val="26643929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 multi-unit recycling train consists of a milling machine to mill the existing roadway, a screening and crushing machine to grade the milled material, a pug mill machine to add the stabilizing agent, and a paver to relay the modified RAP mixture. Then the RAP is compacted and left to cure before it can be paved with HMA. 8 of the 9 projects we studied used this method.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single unit recycling train, instead has one recycling machine that does the milling, crushing and sizing, and adds the stabilizing agents in the cutting chamber. A paver then relays the modified RAP, and compaction rollers stabilize the base. A single unit recycling train was used in one project in particular, STH 27.</a:t>
            </a:r>
          </a:p>
        </p:txBody>
      </p:sp>
    </p:spTree>
    <p:extLst>
      <p:ext uri="{BB962C8B-B14F-4D97-AF65-F5344CB8AC3E}">
        <p14:creationId xmlns:p14="http://schemas.microsoft.com/office/powerpoint/2010/main" val="837147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tool we used to quantify the environmental benefits of CIR was PaLATE. This was created by the </a:t>
            </a:r>
            <a:r>
              <a:rPr lang="en-US" sz="1200" dirty="0">
                <a:solidFill>
                  <a:schemeClr val="accent4">
                    <a:lumMod val="60000"/>
                    <a:lumOff val="40000"/>
                  </a:schemeClr>
                </a:solidFill>
              </a:rPr>
              <a:t>Consortium on Green Design and Manufacturing </a:t>
            </a:r>
            <a:r>
              <a:rPr lang="en-US" sz="1200" dirty="0"/>
              <a:t>from the University of California-Berkeley (2007), sponsored by RMRC.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PaLATE is able to generate the environmental impacts from the perspective of initial construction, maintenance construction, or from the end-of-life perspective. The nine projects in this case study were evaluated as maintenance construction projects because they were resurfacing projects, therefore any construction prior to this resurfacing was not considered.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PaLATE analyzes the environmental impacts at the material production phase, material transportation phase, and the construction phase. From this, we were able to see at which phase the most environmental savings were achieved when using CIR instead of Mill and Overlay, and we will demonstrate this breakdown later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B262356B-B801-48ED-998E-D9746FFA51C8}" type="slidenum">
              <a:rPr lang="en-US" smtClean="0"/>
              <a:t>9</a:t>
            </a:fld>
            <a:endParaRPr lang="en-US"/>
          </a:p>
        </p:txBody>
      </p:sp>
    </p:spTree>
    <p:extLst>
      <p:ext uri="{BB962C8B-B14F-4D97-AF65-F5344CB8AC3E}">
        <p14:creationId xmlns:p14="http://schemas.microsoft.com/office/powerpoint/2010/main" val="4136285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6000" cap="all" baseline="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7/18/2017</a:t>
            </a:r>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0" i="0" baseline="0">
                <a:solidFill>
                  <a:schemeClr val="tx2"/>
                </a:solidFill>
              </a:defRPr>
            </a:lvl1p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a:xfrm>
            <a:off x="9681488"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solidFill>
            <a:ln w="0">
              <a:noFill/>
              <a:prstDash val="solid"/>
              <a:round/>
              <a:headEnd/>
              <a:tailEnd/>
            </a:ln>
          </p:spPr>
        </p:sp>
      </p:grpSp>
      <p:pic>
        <p:nvPicPr>
          <p:cNvPr id="15" name="Picture 14"/>
          <p:cNvPicPr>
            <a:picLocks noChangeAspect="1"/>
          </p:cNvPicPr>
          <p:nvPr userDrawn="1"/>
        </p:nvPicPr>
        <p:blipFill>
          <a:blip r:embed="rId2"/>
          <a:stretch>
            <a:fillRect/>
          </a:stretch>
        </p:blipFill>
        <p:spPr>
          <a:xfrm>
            <a:off x="11426975" y="6175845"/>
            <a:ext cx="583448" cy="555081"/>
          </a:xfrm>
          <a:prstGeom prst="rect">
            <a:avLst/>
          </a:prstGeom>
        </p:spPr>
      </p:pic>
    </p:spTree>
    <p:extLst>
      <p:ext uri="{BB962C8B-B14F-4D97-AF65-F5344CB8AC3E}">
        <p14:creationId xmlns:p14="http://schemas.microsoft.com/office/powerpoint/2010/main" val="246357113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7/18/2017</a:t>
            </a:r>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169611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7/18/2017</a:t>
            </a:r>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2202247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1342601" y="6030978"/>
            <a:ext cx="840163" cy="799314"/>
          </a:xfrm>
          <a:prstGeom prst="rect">
            <a:avLst/>
          </a:prstGeom>
        </p:spPr>
      </p:pic>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7/18/2017</a:t>
            </a:r>
          </a:p>
        </p:txBody>
      </p:sp>
      <p:sp>
        <p:nvSpPr>
          <p:cNvPr id="5" name="Footer Placeholder 4"/>
          <p:cNvSpPr>
            <a:spLocks noGrp="1"/>
          </p:cNvSpPr>
          <p:nvPr>
            <p:ph type="ftr" sz="quarter" idx="11"/>
          </p:nvPr>
        </p:nvSpPr>
        <p:spPr>
          <a:xfrm>
            <a:off x="2584054" y="6453386"/>
            <a:ext cx="7023377" cy="404614"/>
          </a:xfrm>
        </p:spPr>
        <p:txBody>
          <a:bodyPr/>
          <a:lstStyle>
            <a:lvl1pPr algn="ctr">
              <a:defRPr b="0" i="0" baseline="0">
                <a:solidFill>
                  <a:schemeClr val="tx2"/>
                </a:solidFill>
              </a:defRPr>
            </a:lvl1p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a:xfrm>
            <a:off x="9681488"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solidFill>
            <a:ln w="0">
              <a:noFill/>
              <a:prstDash val="solid"/>
              <a:round/>
              <a:headEnd/>
              <a:tailEnd/>
            </a:ln>
          </p:spPr>
        </p:sp>
      </p:grpSp>
      <p:sp>
        <p:nvSpPr>
          <p:cNvPr id="12" name="Title 1"/>
          <p:cNvSpPr txBox="1">
            <a:spLocks/>
          </p:cNvSpPr>
          <p:nvPr userDrawn="1"/>
        </p:nvSpPr>
        <p:spPr>
          <a:xfrm>
            <a:off x="1735606" y="1912900"/>
            <a:ext cx="8720788" cy="193293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pPr algn="ctr"/>
            <a:endParaRPr lang="en-US" sz="6000" dirty="0">
              <a:solidFill>
                <a:schemeClr val="tx1"/>
              </a:solidFill>
            </a:endParaRPr>
          </a:p>
        </p:txBody>
      </p:sp>
    </p:spTree>
    <p:extLst>
      <p:ext uri="{BB962C8B-B14F-4D97-AF65-F5344CB8AC3E}">
        <p14:creationId xmlns:p14="http://schemas.microsoft.com/office/powerpoint/2010/main" val="203038475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Title Slide">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314893" y="6021742"/>
            <a:ext cx="840163" cy="799314"/>
          </a:xfrm>
          <a:prstGeom prst="rect">
            <a:avLst/>
          </a:prstGeom>
        </p:spPr>
      </p:pic>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r>
              <a:rPr lang="en-US"/>
              <a:t>7/18/2017</a:t>
            </a:r>
          </a:p>
        </p:txBody>
      </p:sp>
      <p:sp>
        <p:nvSpPr>
          <p:cNvPr id="5" name="Footer Placeholder 4"/>
          <p:cNvSpPr>
            <a:spLocks noGrp="1"/>
          </p:cNvSpPr>
          <p:nvPr>
            <p:ph type="ftr" sz="quarter" idx="11"/>
          </p:nvPr>
        </p:nvSpPr>
        <p:spPr>
          <a:xfrm>
            <a:off x="2584054" y="6453386"/>
            <a:ext cx="7023377" cy="404614"/>
          </a:xfrm>
        </p:spPr>
        <p:txBody>
          <a:bodyPr/>
          <a:lstStyle>
            <a:lvl1pPr algn="ctr">
              <a:defRPr b="0" i="0" baseline="0">
                <a:solidFill>
                  <a:schemeClr val="tx2"/>
                </a:solidFill>
              </a:defRPr>
            </a:lvl1p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a:xfrm>
            <a:off x="9681488" y="6453386"/>
            <a:ext cx="1596292" cy="404614"/>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1"/>
            </a:solidFill>
            <a:ln w="0">
              <a:noFill/>
              <a:prstDash val="solid"/>
              <a:round/>
              <a:headEnd/>
              <a:tailEnd/>
            </a:ln>
          </p:spPr>
        </p:sp>
      </p:grpSp>
      <p:sp>
        <p:nvSpPr>
          <p:cNvPr id="12" name="Title 1"/>
          <p:cNvSpPr txBox="1">
            <a:spLocks/>
          </p:cNvSpPr>
          <p:nvPr userDrawn="1"/>
        </p:nvSpPr>
        <p:spPr>
          <a:xfrm>
            <a:off x="1735606" y="1912900"/>
            <a:ext cx="8720788" cy="1932938"/>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pPr algn="ctr"/>
            <a:endParaRPr lang="en-US" sz="6000" dirty="0">
              <a:solidFill>
                <a:schemeClr val="tx1"/>
              </a:solidFill>
            </a:endParaRPr>
          </a:p>
        </p:txBody>
      </p:sp>
    </p:spTree>
    <p:extLst>
      <p:ext uri="{BB962C8B-B14F-4D97-AF65-F5344CB8AC3E}">
        <p14:creationId xmlns:p14="http://schemas.microsoft.com/office/powerpoint/2010/main" val="23735363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63464" y="6453386"/>
            <a:ext cx="1622409" cy="404614"/>
          </a:xfrm>
        </p:spPr>
        <p:txBody>
          <a:bodyPr/>
          <a:lstStyle>
            <a:lvl1pPr>
              <a:defRPr>
                <a:solidFill>
                  <a:schemeClr val="tx2"/>
                </a:solidFill>
              </a:defRPr>
            </a:lvl1pPr>
          </a:lstStyle>
          <a:p>
            <a:r>
              <a:rPr lang="en-US"/>
              <a:t>7/18/2017</a:t>
            </a:r>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a:xfrm>
            <a:off x="9821447" y="6453386"/>
            <a:ext cx="1596292" cy="404614"/>
          </a:xfrm>
        </p:spPr>
        <p:txBody>
          <a:bodyPr/>
          <a:lstStyle>
            <a:lvl1pPr>
              <a:defRPr>
                <a:solidFill>
                  <a:schemeClr val="tx2"/>
                </a:solidFill>
              </a:defRPr>
            </a:lvl1pPr>
          </a:lstStyle>
          <a:p>
            <a:fld id="{E3381D15-8F2B-4A5A-86E1-5B1C762DAE2E}" type="slidenum">
              <a:rPr lang="en-US" smtClean="0"/>
              <a:t>‹#›</a:t>
            </a:fld>
            <a:endParaRPr lang="en-US"/>
          </a:p>
        </p:txBody>
      </p:sp>
      <p:sp>
        <p:nvSpPr>
          <p:cNvPr id="7" name="Freeform 6" title="Crop Mark"/>
          <p:cNvSpPr/>
          <p:nvPr/>
        </p:nvSpPr>
        <p:spPr bwMode="auto">
          <a:xfrm>
            <a:off x="7970182" y="1602524"/>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1"/>
          </a:solidFill>
          <a:ln w="0">
            <a:noFill/>
            <a:prstDash val="solid"/>
            <a:round/>
            <a:headEnd/>
            <a:tailEnd/>
          </a:ln>
        </p:spPr>
      </p:sp>
      <p:pic>
        <p:nvPicPr>
          <p:cNvPr id="10" name="Picture 9"/>
          <p:cNvPicPr>
            <a:picLocks noChangeAspect="1"/>
          </p:cNvPicPr>
          <p:nvPr userDrawn="1"/>
        </p:nvPicPr>
        <p:blipFill>
          <a:blip r:embed="rId2"/>
          <a:stretch>
            <a:fillRect/>
          </a:stretch>
        </p:blipFill>
        <p:spPr>
          <a:xfrm>
            <a:off x="11426975" y="6094140"/>
            <a:ext cx="706952" cy="691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2122531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7/18/2017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43570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7/18/2017</a:t>
            </a:r>
          </a:p>
        </p:txBody>
      </p:sp>
      <p:sp>
        <p:nvSpPr>
          <p:cNvPr id="6" name="Footer Placeholder 5"/>
          <p:cNvSpPr>
            <a:spLocks noGrp="1"/>
          </p:cNvSpPr>
          <p:nvPr>
            <p:ph type="ftr" sz="quarter" idx="11"/>
          </p:nvPr>
        </p:nvSpPr>
        <p:spPr/>
        <p:txBody>
          <a:bodyPr/>
          <a:lstStyle/>
          <a:p>
            <a:r>
              <a:rPr lang="en-US"/>
              <a:t>Recycled Materials Resource Center at the University of Wisconsin-Madison</a:t>
            </a:r>
            <a:endParaRPr lang="en-US" dirty="0"/>
          </a:p>
        </p:txBody>
      </p:sp>
      <p:sp>
        <p:nvSpPr>
          <p:cNvPr id="7" name="Slide Number Placeholder 6"/>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564966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bg1"/>
                </a:solidFill>
              </a:defRPr>
            </a:lvl1pPr>
            <a:lvl2pPr>
              <a:defRPr baseline="0">
                <a:solidFill>
                  <a:schemeClr val="bg1"/>
                </a:solidFill>
              </a:defRPr>
            </a:lvl2pPr>
            <a:lvl3pPr>
              <a:defRPr baseline="0">
                <a:solidFill>
                  <a:schemeClr val="bg1"/>
                </a:solidFill>
              </a:defRPr>
            </a:lvl3pPr>
            <a:lvl4pPr>
              <a:defRPr baseline="0">
                <a:solidFill>
                  <a:schemeClr val="bg1"/>
                </a:solidFill>
              </a:defRPr>
            </a:lvl4pPr>
            <a:lvl5pPr>
              <a:defRPr baseline="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7/18/2017</a:t>
            </a:r>
          </a:p>
        </p:txBody>
      </p:sp>
      <p:sp>
        <p:nvSpPr>
          <p:cNvPr id="8" name="Footer Placeholder 7"/>
          <p:cNvSpPr>
            <a:spLocks noGrp="1"/>
          </p:cNvSpPr>
          <p:nvPr>
            <p:ph type="ftr" sz="quarter" idx="11"/>
          </p:nvPr>
        </p:nvSpPr>
        <p:spPr/>
        <p:txBody>
          <a:bodyPr/>
          <a:lstStyle/>
          <a:p>
            <a:r>
              <a:rPr lang="en-US"/>
              <a:t>Recycled Materials Resource Center at the University of Wisconsin-Madison</a:t>
            </a:r>
            <a:endParaRPr lang="en-US" dirty="0"/>
          </a:p>
        </p:txBody>
      </p:sp>
      <p:sp>
        <p:nvSpPr>
          <p:cNvPr id="9" name="Slide Number Placeholder 8"/>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3241425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7/18/2017</a:t>
            </a:r>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186617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7/18/2017</a:t>
            </a:r>
          </a:p>
        </p:txBody>
      </p:sp>
      <p:sp>
        <p:nvSpPr>
          <p:cNvPr id="3" name="Footer Placeholder 2"/>
          <p:cNvSpPr>
            <a:spLocks noGrp="1"/>
          </p:cNvSpPr>
          <p:nvPr>
            <p:ph type="ftr" sz="quarter" idx="11"/>
          </p:nvPr>
        </p:nvSpPr>
        <p:spPr/>
        <p:txBody>
          <a:bodyPr/>
          <a:lstStyle>
            <a:lvl1pPr>
              <a:defRPr b="0"/>
            </a:lvl1pPr>
          </a:lstStyle>
          <a:p>
            <a:r>
              <a:rPr lang="en-US"/>
              <a:t>Recycled Materials Resource Center at the University of Wisconsin-Madison</a:t>
            </a:r>
            <a:endParaRPr lang="en-US" dirty="0"/>
          </a:p>
        </p:txBody>
      </p:sp>
      <p:sp>
        <p:nvSpPr>
          <p:cNvPr id="4" name="Slide Number Placeholder 3"/>
          <p:cNvSpPr>
            <a:spLocks noGrp="1"/>
          </p:cNvSpPr>
          <p:nvPr>
            <p:ph type="sldNum" sz="quarter" idx="12"/>
          </p:nvPr>
        </p:nvSpPr>
        <p:spPr/>
        <p:txBody>
          <a:bodyPr/>
          <a:lstStyle/>
          <a:p>
            <a:fld id="{E3381D15-8F2B-4A5A-86E1-5B1C762DAE2E}" type="slidenum">
              <a:rPr lang="en-US" smtClean="0"/>
              <a:t>‹#›</a:t>
            </a:fld>
            <a:endParaRPr lang="en-US"/>
          </a:p>
        </p:txBody>
      </p:sp>
    </p:spTree>
    <p:extLst>
      <p:ext uri="{BB962C8B-B14F-4D97-AF65-F5344CB8AC3E}">
        <p14:creationId xmlns:p14="http://schemas.microsoft.com/office/powerpoint/2010/main" val="44509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r>
              <a:rPr lang="en-US"/>
              <a:t>7/18/2017</a:t>
            </a:r>
            <a:endParaRPr lang="en-US" dirty="0"/>
          </a:p>
        </p:txBody>
      </p:sp>
      <p:sp>
        <p:nvSpPr>
          <p:cNvPr id="6" name="Footer Placeholder 5"/>
          <p:cNvSpPr>
            <a:spLocks noGrp="1"/>
          </p:cNvSpPr>
          <p:nvPr>
            <p:ph type="ftr" sz="quarter" idx="11"/>
          </p:nvPr>
        </p:nvSpPr>
        <p:spPr>
          <a:xfrm>
            <a:off x="1928473" y="6453386"/>
            <a:ext cx="2651148" cy="404614"/>
          </a:xfrm>
        </p:spPr>
        <p:txBody>
          <a:bodyPr/>
          <a:lstStyle>
            <a:lvl1pPr>
              <a:defRPr>
                <a:solidFill>
                  <a:schemeClr val="bg1"/>
                </a:solidFill>
              </a:defRPr>
            </a:lvl1pPr>
          </a:lstStyle>
          <a:p>
            <a:r>
              <a:rPr lang="en-US" dirty="0"/>
              <a:t>Recycled Materials Resource Center at the University of Wisconsin-Madison</a:t>
            </a:r>
          </a:p>
        </p:txBody>
      </p:sp>
      <p:sp>
        <p:nvSpPr>
          <p:cNvPr id="7" name="Slide Number Placeholder 6"/>
          <p:cNvSpPr>
            <a:spLocks noGrp="1"/>
          </p:cNvSpPr>
          <p:nvPr>
            <p:ph type="sldNum" sz="quarter" idx="12"/>
          </p:nvPr>
        </p:nvSpPr>
        <p:spPr>
          <a:xfrm>
            <a:off x="3699377" y="6453386"/>
            <a:ext cx="1596292" cy="404614"/>
          </a:xfrm>
        </p:spPr>
        <p:txBody>
          <a:bodyPr/>
          <a:lstStyle>
            <a:lvl1pPr>
              <a:defRPr>
                <a:solidFill>
                  <a:schemeClr val="bg1"/>
                </a:solidFill>
              </a:defRPr>
            </a:lvl1pPr>
          </a:lstStyle>
          <a:p>
            <a:fld id="{E3381D15-8F2B-4A5A-86E1-5B1C762DAE2E}"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36701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a:solidFill>
            <a:schemeClr val="bg1"/>
          </a:solidFill>
          <a:ln>
            <a:solidFill>
              <a:schemeClr val="bg1"/>
            </a:solidFill>
          </a:ln>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bg1"/>
                </a:solidFill>
              </a:defRPr>
            </a:lvl1pPr>
          </a:lstStyle>
          <a:p>
            <a:r>
              <a:rPr lang="en-US"/>
              <a:t>7/18/2017</a:t>
            </a:r>
            <a:endParaRPr lang="en-US" dirty="0"/>
          </a:p>
        </p:txBody>
      </p:sp>
      <p:sp>
        <p:nvSpPr>
          <p:cNvPr id="6" name="Footer Placeholder 5"/>
          <p:cNvSpPr>
            <a:spLocks noGrp="1"/>
          </p:cNvSpPr>
          <p:nvPr>
            <p:ph type="ftr" sz="quarter" idx="11"/>
          </p:nvPr>
        </p:nvSpPr>
        <p:spPr>
          <a:xfrm>
            <a:off x="1810327" y="6453386"/>
            <a:ext cx="2769293" cy="404614"/>
          </a:xfrm>
        </p:spPr>
        <p:txBody>
          <a:bodyPr/>
          <a:lstStyle>
            <a:lvl1pPr>
              <a:defRPr>
                <a:solidFill>
                  <a:schemeClr val="bg1"/>
                </a:solidFill>
              </a:defRPr>
            </a:lvl1pPr>
          </a:lstStyle>
          <a:p>
            <a:r>
              <a:rPr lang="en-US" dirty="0"/>
              <a:t>Recycled Materials Resource Center at the University of Wisconsin-Madison</a:t>
            </a:r>
          </a:p>
        </p:txBody>
      </p:sp>
      <p:sp>
        <p:nvSpPr>
          <p:cNvPr id="7" name="Slide Number Placeholder 6"/>
          <p:cNvSpPr>
            <a:spLocks noGrp="1"/>
          </p:cNvSpPr>
          <p:nvPr>
            <p:ph type="sldNum" sz="quarter" idx="12"/>
          </p:nvPr>
        </p:nvSpPr>
        <p:spPr>
          <a:xfrm>
            <a:off x="3592928" y="6453386"/>
            <a:ext cx="1596292" cy="404614"/>
          </a:xfrm>
        </p:spPr>
        <p:txBody>
          <a:bodyPr/>
          <a:lstStyle>
            <a:lvl1pPr>
              <a:defRPr>
                <a:solidFill>
                  <a:schemeClr val="bg1"/>
                </a:solidFill>
              </a:defRPr>
            </a:lvl1pPr>
          </a:lstStyle>
          <a:p>
            <a:fld id="{E3381D15-8F2B-4A5A-86E1-5B1C762DAE2E}"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614312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bg1"/>
                </a:solidFill>
              </a:defRPr>
            </a:lvl1pPr>
          </a:lstStyle>
          <a:p>
            <a:r>
              <a:rPr lang="en-US"/>
              <a:t>7/18/2017</a:t>
            </a:r>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ctr">
              <a:defRPr sz="1200" baseline="0">
                <a:solidFill>
                  <a:schemeClr val="bg1"/>
                </a:solidFill>
              </a:defRPr>
            </a:lvl1pPr>
          </a:lstStyle>
          <a:p>
            <a:r>
              <a:rPr lang="en-US"/>
              <a:t>Recycled Materials Resource Center at the University of Wisconsin-Madison</a:t>
            </a:r>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bg1"/>
                </a:solidFill>
              </a:defRPr>
            </a:lvl1pPr>
          </a:lstStyle>
          <a:p>
            <a:fld id="{E3381D15-8F2B-4A5A-86E1-5B1C762DAE2E}" type="slidenum">
              <a:rPr lang="en-US" smtClean="0"/>
              <a:pPr/>
              <a:t>‹#›</a:t>
            </a:fld>
            <a:endParaRPr lang="en-US"/>
          </a:p>
        </p:txBody>
      </p:sp>
      <p:sp>
        <p:nvSpPr>
          <p:cNvPr id="9" name="Rectangle 8" title="Side bar"/>
          <p:cNvSpPr/>
          <p:nvPr/>
        </p:nvSpPr>
        <p:spPr>
          <a:xfrm>
            <a:off x="204533" y="-5746"/>
            <a:ext cx="134457" cy="6574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Side bar"/>
          <p:cNvSpPr/>
          <p:nvPr userDrawn="1"/>
        </p:nvSpPr>
        <p:spPr>
          <a:xfrm>
            <a:off x="285835" y="-5746"/>
            <a:ext cx="132100" cy="60673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Side bar"/>
          <p:cNvSpPr/>
          <p:nvPr userDrawn="1"/>
        </p:nvSpPr>
        <p:spPr>
          <a:xfrm>
            <a:off x="381060" y="0"/>
            <a:ext cx="132100" cy="55465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userDrawn="1"/>
        </p:nvPicPr>
        <p:blipFill>
          <a:blip r:embed="rId15"/>
          <a:stretch>
            <a:fillRect/>
          </a:stretch>
        </p:blipFill>
        <p:spPr>
          <a:xfrm>
            <a:off x="11275006" y="5978241"/>
            <a:ext cx="759976" cy="742829"/>
          </a:xfrm>
          <a:prstGeom prst="roundRect">
            <a:avLst>
              <a:gd name="adj" fmla="val 16667"/>
            </a:avLst>
          </a:prstGeom>
          <a:ln>
            <a:no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808362790"/>
      </p:ext>
    </p:extLst>
  </p:cSld>
  <p:clrMap bg1="lt1" tx1="dk1" bg2="lt2" tx2="dk2" accent1="accent1" accent2="accent2" accent3="accent3" accent4="accent4" accent5="accent5" accent6="accent6" hlink="hlink" folHlink="folHlink"/>
  <p:sldLayoutIdLst>
    <p:sldLayoutId id="2147483715" r:id="rId1"/>
    <p:sldLayoutId id="2147483717" r:id="rId2"/>
    <p:sldLayoutId id="2147483716"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p:hf hdr="0"/>
  <p:txStyles>
    <p:title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bg1"/>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bg1"/>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bg1"/>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bg1"/>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bg1"/>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5" Type="http://schemas.openxmlformats.org/officeDocument/2006/relationships/image" Target="../media/image20.emf"/><Relationship Id="rId6"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mailto:Angela.Pakes@wisc.edu" TargetMode="External"/><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png"/><Relationship Id="rId7" Type="http://schemas.openxmlformats.org/officeDocument/2006/relationships/image" Target="../media/image25.png"/><Relationship Id="rId8" Type="http://schemas.openxmlformats.org/officeDocument/2006/relationships/image" Target="../media/image26.png"/><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JPG"/><Relationship Id="rId3" Type="http://schemas.openxmlformats.org/officeDocument/2006/relationships/image" Target="../media/image33.JP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JPG"/><Relationship Id="rId3"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43.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1" Type="http://schemas.openxmlformats.org/officeDocument/2006/relationships/slideLayout" Target="../slideLayouts/slideLayout6.xml"/><Relationship Id="rId2" Type="http://schemas.openxmlformats.org/officeDocument/2006/relationships/image" Target="../media/image4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png"/><Relationship Id="rId1" Type="http://schemas.openxmlformats.org/officeDocument/2006/relationships/slideLayout" Target="../slideLayouts/slideLayout6.xml"/><Relationship Id="rId2" Type="http://schemas.openxmlformats.org/officeDocument/2006/relationships/image" Target="../media/image54.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image" Target="../media/image59.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png"/></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66.png"/><Relationship Id="rId5" Type="http://schemas.openxmlformats.org/officeDocument/2006/relationships/image" Target="../media/image67.png"/><Relationship Id="rId1" Type="http://schemas.openxmlformats.org/officeDocument/2006/relationships/slideLayout" Target="../slideLayouts/slideLayout6.xml"/><Relationship Id="rId2" Type="http://schemas.openxmlformats.org/officeDocument/2006/relationships/image" Target="../media/image64.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8.png"/></Relationships>
</file>

<file path=ppt/slides/_rels/slide53.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image" Target="../media/image72.png"/><Relationship Id="rId1" Type="http://schemas.openxmlformats.org/officeDocument/2006/relationships/slideLayout" Target="../slideLayouts/slideLayout6.xml"/><Relationship Id="rId2" Type="http://schemas.openxmlformats.org/officeDocument/2006/relationships/image" Target="../media/image69.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5" Type="http://schemas.openxmlformats.org/officeDocument/2006/relationships/image" Target="../media/image77.png"/><Relationship Id="rId1" Type="http://schemas.openxmlformats.org/officeDocument/2006/relationships/slideLayout" Target="../slideLayouts/slideLayout6.xml"/><Relationship Id="rId2" Type="http://schemas.openxmlformats.org/officeDocument/2006/relationships/image" Target="../media/image7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2750" y="4016374"/>
            <a:ext cx="9017000" cy="1809751"/>
          </a:xfrm>
        </p:spPr>
        <p:txBody>
          <a:bodyPr>
            <a:normAutofit fontScale="62500" lnSpcReduction="20000"/>
          </a:bodyPr>
          <a:lstStyle/>
          <a:p>
            <a:r>
              <a:rPr lang="en-US" sz="3100" dirty="0">
                <a:solidFill>
                  <a:schemeClr val="tx2"/>
                </a:solidFill>
              </a:rPr>
              <a:t>Presentation on May 24, </a:t>
            </a:r>
            <a:r>
              <a:rPr lang="en-US" sz="3100" dirty="0" smtClean="0">
                <a:solidFill>
                  <a:schemeClr val="tx2"/>
                </a:solidFill>
              </a:rPr>
              <a:t>2017 </a:t>
            </a:r>
            <a:r>
              <a:rPr lang="en-US" sz="3100" dirty="0" smtClean="0">
                <a:solidFill>
                  <a:schemeClr val="tx2"/>
                </a:solidFill>
              </a:rPr>
              <a:t>at the</a:t>
            </a:r>
          </a:p>
          <a:p>
            <a:r>
              <a:rPr lang="en-US" sz="3100" dirty="0" smtClean="0">
                <a:solidFill>
                  <a:schemeClr val="tx2"/>
                </a:solidFill>
              </a:rPr>
              <a:t>2017 </a:t>
            </a:r>
            <a:r>
              <a:rPr lang="en-US" sz="3100" dirty="0" smtClean="0">
                <a:solidFill>
                  <a:schemeClr val="tx2"/>
                </a:solidFill>
              </a:rPr>
              <a:t>National </a:t>
            </a:r>
            <a:r>
              <a:rPr lang="en-US" sz="3100" dirty="0" smtClean="0">
                <a:solidFill>
                  <a:schemeClr val="tx2"/>
                </a:solidFill>
              </a:rPr>
              <a:t>Roads Research </a:t>
            </a:r>
            <a:r>
              <a:rPr lang="en-US" sz="3100" dirty="0" smtClean="0">
                <a:solidFill>
                  <a:schemeClr val="tx2"/>
                </a:solidFill>
              </a:rPr>
              <a:t>Alliance Pavement </a:t>
            </a:r>
            <a:r>
              <a:rPr lang="en-US" sz="3100" dirty="0" smtClean="0">
                <a:solidFill>
                  <a:schemeClr val="tx2"/>
                </a:solidFill>
              </a:rPr>
              <a:t>Conference</a:t>
            </a:r>
          </a:p>
          <a:p>
            <a:r>
              <a:rPr lang="en-US" sz="3100" dirty="0" smtClean="0">
                <a:solidFill>
                  <a:schemeClr val="tx2"/>
                </a:solidFill>
              </a:rPr>
              <a:t>University of Minnesota (St. Paul Campus)</a:t>
            </a:r>
            <a:endParaRPr lang="en-US" sz="3100" dirty="0" smtClean="0">
              <a:solidFill>
                <a:schemeClr val="tx2"/>
              </a:solidFill>
            </a:endParaRPr>
          </a:p>
          <a:p>
            <a:endParaRPr lang="en-US" dirty="0">
              <a:solidFill>
                <a:schemeClr val="tx2"/>
              </a:solidFill>
            </a:endParaRPr>
          </a:p>
          <a:p>
            <a:r>
              <a:rPr lang="en-US" sz="2800" dirty="0">
                <a:solidFill>
                  <a:schemeClr val="tx2"/>
                </a:solidFill>
              </a:rPr>
              <a:t>Angela </a:t>
            </a:r>
            <a:r>
              <a:rPr lang="en-US" sz="2800" dirty="0" smtClean="0">
                <a:solidFill>
                  <a:schemeClr val="tx2"/>
                </a:solidFill>
              </a:rPr>
              <a:t>Pakes, </a:t>
            </a:r>
            <a:r>
              <a:rPr lang="en-US" sz="2800" dirty="0">
                <a:solidFill>
                  <a:schemeClr val="tx2"/>
                </a:solidFill>
              </a:rPr>
              <a:t>P.E., LEED </a:t>
            </a:r>
            <a:r>
              <a:rPr lang="en-US" sz="2800" dirty="0" smtClean="0">
                <a:solidFill>
                  <a:schemeClr val="tx2"/>
                </a:solidFill>
              </a:rPr>
              <a:t>AP</a:t>
            </a:r>
          </a:p>
          <a:p>
            <a:r>
              <a:rPr lang="en-US" dirty="0"/>
              <a:t>Recycled Materials Resource </a:t>
            </a:r>
            <a:r>
              <a:rPr lang="en-US" dirty="0" smtClean="0"/>
              <a:t>Center</a:t>
            </a:r>
          </a:p>
          <a:p>
            <a:r>
              <a:rPr lang="en-US" dirty="0" smtClean="0">
                <a:solidFill>
                  <a:schemeClr val="tx2"/>
                </a:solidFill>
              </a:rPr>
              <a:t>University </a:t>
            </a:r>
            <a:r>
              <a:rPr lang="en-US" dirty="0">
                <a:solidFill>
                  <a:schemeClr val="tx2"/>
                </a:solidFill>
              </a:rPr>
              <a:t>of Wisconsin-Madison</a:t>
            </a:r>
          </a:p>
          <a:p>
            <a:endParaRPr lang="en-US" dirty="0">
              <a:solidFill>
                <a:schemeClr val="tx2"/>
              </a:solidFill>
            </a:endParaRPr>
          </a:p>
          <a:p>
            <a:endParaRPr lang="en-US" dirty="0">
              <a:solidFill>
                <a:schemeClr val="tx2"/>
              </a:solidFill>
            </a:endParaRPr>
          </a:p>
        </p:txBody>
      </p:sp>
      <p:sp>
        <p:nvSpPr>
          <p:cNvPr id="4" name="Rectangle 3"/>
          <p:cNvSpPr/>
          <p:nvPr/>
        </p:nvSpPr>
        <p:spPr>
          <a:xfrm>
            <a:off x="1431833" y="1138467"/>
            <a:ext cx="9288379" cy="2585323"/>
          </a:xfrm>
          <a:prstGeom prst="rect">
            <a:avLst/>
          </a:prstGeom>
        </p:spPr>
        <p:txBody>
          <a:bodyPr wrap="square">
            <a:spAutoFit/>
          </a:bodyPr>
          <a:lstStyle/>
          <a:p>
            <a:pPr algn="ctr"/>
            <a:r>
              <a:rPr lang="en-US" sz="5400" dirty="0"/>
              <a:t>Environmental Benefits of </a:t>
            </a:r>
          </a:p>
          <a:p>
            <a:pPr algn="ctr"/>
            <a:r>
              <a:rPr lang="en-US" sz="5400" dirty="0"/>
              <a:t>Cold-in-Place Recycling </a:t>
            </a:r>
            <a:endParaRPr lang="en-US" sz="5400" dirty="0" smtClean="0"/>
          </a:p>
          <a:p>
            <a:pPr algn="ctr"/>
            <a:r>
              <a:rPr lang="en-US" sz="5400" dirty="0"/>
              <a:t>i</a:t>
            </a:r>
            <a:r>
              <a:rPr lang="en-US" sz="5400" dirty="0" smtClean="0"/>
              <a:t>n</a:t>
            </a:r>
            <a:r>
              <a:rPr lang="en-US" sz="5400" dirty="0" smtClean="0"/>
              <a:t> </a:t>
            </a:r>
            <a:r>
              <a:rPr lang="en-US" sz="5400" dirty="0" smtClean="0"/>
              <a:t>Wisconsin</a:t>
            </a:r>
            <a:endParaRPr lang="en-US" sz="5400" dirty="0"/>
          </a:p>
        </p:txBody>
      </p:sp>
    </p:spTree>
    <p:extLst>
      <p:ext uri="{BB962C8B-B14F-4D97-AF65-F5344CB8AC3E}">
        <p14:creationId xmlns:p14="http://schemas.microsoft.com/office/powerpoint/2010/main" val="34224253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3450" y="649705"/>
            <a:ext cx="9601200" cy="950495"/>
          </a:xfrm>
        </p:spPr>
        <p:txBody>
          <a:bodyPr>
            <a:normAutofit/>
          </a:bodyPr>
          <a:lstStyle/>
          <a:p>
            <a:r>
              <a:rPr lang="en-US" dirty="0"/>
              <a:t>Life Cycle Assessment</a:t>
            </a:r>
            <a:endParaRPr lang="en-US" sz="2700" dirty="0"/>
          </a:p>
        </p:txBody>
      </p:sp>
      <p:sp>
        <p:nvSpPr>
          <p:cNvPr id="4" name="Date Placeholder 3"/>
          <p:cNvSpPr>
            <a:spLocks noGrp="1"/>
          </p:cNvSpPr>
          <p:nvPr>
            <p:ph type="dt" sz="half" idx="10"/>
          </p:nvPr>
        </p:nvSpPr>
        <p:spPr/>
        <p:txBody>
          <a:bodyPr/>
          <a:lstStyle/>
          <a:p>
            <a:r>
              <a:rPr lang="en-US"/>
              <a:t>7/18/2017</a:t>
            </a:r>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10</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700462733"/>
              </p:ext>
            </p:extLst>
          </p:nvPr>
        </p:nvGraphicFramePr>
        <p:xfrm>
          <a:off x="1194790" y="1600200"/>
          <a:ext cx="9678378" cy="44529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3715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52573EAE-71EF-49A0-9320-B22173D31BD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C7B3F44A-C173-47D8-87A7-886E1502ED6F}"/>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798C8F5A-C6EA-4E81-8A88-9BCC115E3872}"/>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A945CF18-E795-4422-A074-D9DE2B029E1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graphicEl>
                                              <a:dgm id="{CDE5198E-EC7C-4D7B-8AC2-3F19FD2EDB80}"/>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graphicEl>
                                              <a:dgm id="{A85AC98B-951D-4462-A218-EF4B222E31D0}"/>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graphicEl>
                                              <a:dgm id="{FA62598C-0AE4-45B9-8023-F22A0E26BE3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graphicEl>
                                              <a:dgm id="{0C0B3418-BDEC-47D5-BB59-2073A04EB476}"/>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graphicEl>
                                              <a:dgm id="{02E3ED1D-2E2D-4FB0-87FF-56B9EB796F87}"/>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graphicEl>
                                              <a:dgm id="{C6390F86-B49F-436B-8E1B-250F2AF3704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graphicEl>
                                              <a:dgm id="{4E20A8A6-5A53-45CF-BE9C-3F114E154D08}"/>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graphicEl>
                                              <a:dgm id="{200F750A-2BED-469B-B659-97171A35C754}"/>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graphicEl>
                                              <a:dgm id="{CB6684B2-87E0-436C-93F2-310F556F6D5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graphicEl>
                                              <a:dgm id="{975AE69B-775A-440D-8C46-092BF372295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a:xfrm>
            <a:off x="1371600" y="1625601"/>
            <a:ext cx="9601200" cy="4303644"/>
          </a:xfrm>
        </p:spPr>
        <p:txBody>
          <a:bodyPr>
            <a:normAutofit/>
          </a:bodyPr>
          <a:lstStyle/>
          <a:p>
            <a:r>
              <a:rPr lang="en-US" sz="2400" dirty="0"/>
              <a:t>MOL projects had 4-4.5 inches of HMA overlay. </a:t>
            </a:r>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11</a:t>
            </a:fld>
            <a:endParaRPr lang="en">
              <a:solidFill>
                <a:schemeClr val="lt2"/>
              </a:solidFill>
              <a:ea typeface="Roboto"/>
              <a:cs typeface="Roboto"/>
              <a:sym typeface="Roboto"/>
            </a:endParaRPr>
          </a:p>
        </p:txBody>
      </p:sp>
    </p:spTree>
    <p:extLst>
      <p:ext uri="{BB962C8B-B14F-4D97-AF65-F5344CB8AC3E}">
        <p14:creationId xmlns:p14="http://schemas.microsoft.com/office/powerpoint/2010/main" val="26151104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a:xfrm>
            <a:off x="1371600" y="1625601"/>
            <a:ext cx="9601200" cy="4303644"/>
          </a:xfrm>
        </p:spPr>
        <p:txBody>
          <a:bodyPr>
            <a:normAutofit/>
          </a:bodyPr>
          <a:lstStyle/>
          <a:p>
            <a:r>
              <a:rPr lang="en-US" sz="2400" dirty="0">
                <a:solidFill>
                  <a:schemeClr val="tx1">
                    <a:lumMod val="60000"/>
                    <a:lumOff val="40000"/>
                  </a:schemeClr>
                </a:solidFill>
              </a:rPr>
              <a:t>MOL projects had 4 inches of HMA overlay. </a:t>
            </a:r>
          </a:p>
          <a:p>
            <a:r>
              <a:rPr lang="en-US" sz="2400" dirty="0"/>
              <a:t>Mix design is the same for the MOL and CIR processes for each project.</a:t>
            </a:r>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12</a:t>
            </a:fld>
            <a:endParaRPr lang="en">
              <a:solidFill>
                <a:schemeClr val="lt2"/>
              </a:solidFill>
              <a:ea typeface="Roboto"/>
              <a:cs typeface="Roboto"/>
              <a:sym typeface="Roboto"/>
            </a:endParaRPr>
          </a:p>
        </p:txBody>
      </p:sp>
    </p:spTree>
    <p:extLst>
      <p:ext uri="{BB962C8B-B14F-4D97-AF65-F5344CB8AC3E}">
        <p14:creationId xmlns:p14="http://schemas.microsoft.com/office/powerpoint/2010/main" val="158336699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a:xfrm>
            <a:off x="1371600" y="1625601"/>
            <a:ext cx="9601200" cy="4303644"/>
          </a:xfrm>
        </p:spPr>
        <p:txBody>
          <a:bodyPr>
            <a:normAutofit/>
          </a:bodyPr>
          <a:lstStyle/>
          <a:p>
            <a:r>
              <a:rPr lang="en-US" sz="2400" dirty="0">
                <a:solidFill>
                  <a:schemeClr val="tx1">
                    <a:lumMod val="60000"/>
                    <a:lumOff val="40000"/>
                  </a:schemeClr>
                </a:solidFill>
              </a:rPr>
              <a:t>MOL projects had 4 inches of HMA overlay. </a:t>
            </a:r>
          </a:p>
          <a:p>
            <a:r>
              <a:rPr lang="en-US" sz="2400" dirty="0">
                <a:solidFill>
                  <a:schemeClr val="tx1">
                    <a:lumMod val="60000"/>
                    <a:lumOff val="40000"/>
                  </a:schemeClr>
                </a:solidFill>
              </a:rPr>
              <a:t>Mix design is the same for the MOL and CIR processes for each project.</a:t>
            </a:r>
          </a:p>
          <a:p>
            <a:r>
              <a:rPr lang="en-US" sz="2400" dirty="0"/>
              <a:t>Hauling distance from the midpoint of each project to the closest HMA plant.</a:t>
            </a:r>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13</a:t>
            </a:fld>
            <a:endParaRPr lang="en" dirty="0">
              <a:solidFill>
                <a:schemeClr val="lt2"/>
              </a:solidFill>
              <a:ea typeface="Roboto"/>
              <a:cs typeface="Roboto"/>
              <a:sym typeface="Roboto"/>
            </a:endParaRPr>
          </a:p>
        </p:txBody>
      </p:sp>
    </p:spTree>
    <p:extLst>
      <p:ext uri="{BB962C8B-B14F-4D97-AF65-F5344CB8AC3E}">
        <p14:creationId xmlns:p14="http://schemas.microsoft.com/office/powerpoint/2010/main" val="30131500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a:xfrm>
            <a:off x="1371600" y="1625601"/>
            <a:ext cx="9601200" cy="4303644"/>
          </a:xfrm>
        </p:spPr>
        <p:txBody>
          <a:bodyPr>
            <a:normAutofit/>
          </a:bodyPr>
          <a:lstStyle/>
          <a:p>
            <a:r>
              <a:rPr lang="en-US" sz="2400" dirty="0">
                <a:solidFill>
                  <a:schemeClr val="tx1">
                    <a:lumMod val="60000"/>
                    <a:lumOff val="40000"/>
                  </a:schemeClr>
                </a:solidFill>
              </a:rPr>
              <a:t>MOL projects had 4 inches of HMA overlay. </a:t>
            </a:r>
          </a:p>
          <a:p>
            <a:r>
              <a:rPr lang="en-US" sz="2400" dirty="0">
                <a:solidFill>
                  <a:schemeClr val="tx1">
                    <a:lumMod val="60000"/>
                    <a:lumOff val="40000"/>
                  </a:schemeClr>
                </a:solidFill>
              </a:rPr>
              <a:t>Mix design is the same for the MOL and CIR processes for each project.</a:t>
            </a:r>
          </a:p>
          <a:p>
            <a:r>
              <a:rPr lang="en-US" sz="2400" dirty="0">
                <a:solidFill>
                  <a:schemeClr val="tx1">
                    <a:lumMod val="60000"/>
                    <a:lumOff val="40000"/>
                  </a:schemeClr>
                </a:solidFill>
              </a:rPr>
              <a:t>Hauling distance from the midpoint of each project to the closest HMA plant.</a:t>
            </a:r>
          </a:p>
          <a:p>
            <a:r>
              <a:rPr lang="en-US" sz="2400" dirty="0"/>
              <a:t>Water trucks were not included in analysis.</a:t>
            </a:r>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14</a:t>
            </a:fld>
            <a:endParaRPr lang="en">
              <a:solidFill>
                <a:schemeClr val="lt2"/>
              </a:solidFill>
              <a:ea typeface="Roboto"/>
              <a:cs typeface="Roboto"/>
              <a:sym typeface="Roboto"/>
            </a:endParaRPr>
          </a:p>
        </p:txBody>
      </p:sp>
    </p:spTree>
    <p:extLst>
      <p:ext uri="{BB962C8B-B14F-4D97-AF65-F5344CB8AC3E}">
        <p14:creationId xmlns:p14="http://schemas.microsoft.com/office/powerpoint/2010/main" val="33732901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Assumptions</a:t>
            </a:r>
          </a:p>
        </p:txBody>
      </p:sp>
      <p:sp>
        <p:nvSpPr>
          <p:cNvPr id="3" name="Content Placeholder 2"/>
          <p:cNvSpPr>
            <a:spLocks noGrp="1"/>
          </p:cNvSpPr>
          <p:nvPr>
            <p:ph idx="1"/>
          </p:nvPr>
        </p:nvSpPr>
        <p:spPr>
          <a:xfrm>
            <a:off x="1371600" y="1625601"/>
            <a:ext cx="9601200" cy="4303644"/>
          </a:xfrm>
        </p:spPr>
        <p:txBody>
          <a:bodyPr>
            <a:normAutofit/>
          </a:bodyPr>
          <a:lstStyle/>
          <a:p>
            <a:r>
              <a:rPr lang="en-US" sz="2400" dirty="0">
                <a:solidFill>
                  <a:schemeClr val="tx1">
                    <a:lumMod val="60000"/>
                    <a:lumOff val="40000"/>
                  </a:schemeClr>
                </a:solidFill>
              </a:rPr>
              <a:t>MOL projects had 4 inches of HMA overlay. </a:t>
            </a:r>
          </a:p>
          <a:p>
            <a:r>
              <a:rPr lang="en-US" sz="2400" dirty="0">
                <a:solidFill>
                  <a:schemeClr val="tx1">
                    <a:lumMod val="60000"/>
                    <a:lumOff val="40000"/>
                  </a:schemeClr>
                </a:solidFill>
              </a:rPr>
              <a:t>Mix design is the same for the MOL and CIR processes for each project.</a:t>
            </a:r>
          </a:p>
          <a:p>
            <a:r>
              <a:rPr lang="en-US" sz="2400" dirty="0">
                <a:solidFill>
                  <a:schemeClr val="tx1">
                    <a:lumMod val="60000"/>
                    <a:lumOff val="40000"/>
                  </a:schemeClr>
                </a:solidFill>
              </a:rPr>
              <a:t>Hauling distance from the midpoint of each project to the closest HMA plant.</a:t>
            </a:r>
          </a:p>
          <a:p>
            <a:r>
              <a:rPr lang="en-US" sz="2400" dirty="0">
                <a:solidFill>
                  <a:schemeClr val="tx1">
                    <a:lumMod val="60000"/>
                    <a:lumOff val="40000"/>
                  </a:schemeClr>
                </a:solidFill>
              </a:rPr>
              <a:t>Water trucks were not included in analysis.</a:t>
            </a:r>
          </a:p>
          <a:p>
            <a:r>
              <a:rPr lang="en-US" sz="2400" dirty="0"/>
              <a:t>All projects using a multi-unit recycling train were assumed to use the same equipment.  </a:t>
            </a:r>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15</a:t>
            </a:fld>
            <a:endParaRPr lang="en" dirty="0">
              <a:solidFill>
                <a:schemeClr val="lt2"/>
              </a:solidFill>
              <a:ea typeface="Roboto"/>
              <a:cs typeface="Roboto"/>
              <a:sym typeface="Roboto"/>
            </a:endParaRPr>
          </a:p>
        </p:txBody>
      </p:sp>
    </p:spTree>
    <p:extLst>
      <p:ext uri="{BB962C8B-B14F-4D97-AF65-F5344CB8AC3E}">
        <p14:creationId xmlns:p14="http://schemas.microsoft.com/office/powerpoint/2010/main" val="165021984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243139" y="1474669"/>
          <a:ext cx="4272447" cy="4707755"/>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effectLst/>
                        </a:rPr>
                        <a:t>1610-03-62</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2016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Taylor</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WK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dirty="0">
                          <a:effectLst/>
                        </a:rPr>
                        <a:t>Contractor (MOL)</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err="1">
                          <a:solidFill>
                            <a:schemeClr val="tx2"/>
                          </a:solidFill>
                          <a:effectLst/>
                        </a:rPr>
                        <a:t>Mathy</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dirty="0">
                          <a:effectLst/>
                        </a:rPr>
                        <a:t>Project Length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5.64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11.6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dirty="0">
                          <a:effectLst/>
                        </a:rPr>
                        <a:t>Road Width (feet)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dirty="0">
                          <a:effectLst/>
                        </a:rPr>
                        <a:t>Mill and Overlay HMA Thickness (inches)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dirty="0">
                          <a:effectLst/>
                        </a:rPr>
                        <a:t>Cold In-Place Recycling Thickness (inches)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dirty="0">
                          <a:effectLst/>
                        </a:rPr>
                        <a:t>Cold In-Place Recycling HMA Thickness (inches)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dirty="0">
                          <a:effectLst/>
                        </a:rPr>
                        <a:t>RAP Hauled Away during CIR (CY)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5,811</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582854842"/>
                  </a:ext>
                </a:extLst>
              </a:tr>
              <a:tr h="362135">
                <a:tc>
                  <a:txBody>
                    <a:bodyPr/>
                    <a:lstStyle/>
                    <a:p>
                      <a:pPr marL="0" marR="0">
                        <a:lnSpc>
                          <a:spcPct val="107000"/>
                        </a:lnSpc>
                        <a:spcBef>
                          <a:spcPts val="0"/>
                        </a:spcBef>
                        <a:spcAft>
                          <a:spcPts val="0"/>
                        </a:spcAft>
                      </a:pPr>
                      <a:r>
                        <a:rPr lang="en-US" sz="1100" dirty="0">
                          <a:effectLst/>
                        </a:rPr>
                        <a:t>Binder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6.3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087718370"/>
                  </a:ext>
                </a:extLst>
              </a:tr>
            </a:tbl>
          </a:graphicData>
        </a:graphic>
      </p:graphicFrame>
      <p:sp>
        <p:nvSpPr>
          <p:cNvPr id="2" name="Date Placeholder 1"/>
          <p:cNvSpPr>
            <a:spLocks noGrp="1"/>
          </p:cNvSpPr>
          <p:nvPr>
            <p:ph type="dt" sz="half" idx="10"/>
          </p:nvPr>
        </p:nvSpPr>
        <p:spPr/>
        <p:txBody>
          <a:bodyPr/>
          <a:lstStyle/>
          <a:p>
            <a:r>
              <a:rPr lang="en-US" dirty="0"/>
              <a:t>5</a:t>
            </a:r>
            <a:r>
              <a:rPr lang="en-US" dirty="0" smtClean="0"/>
              <a:t>/24/2017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a:solidFill>
                  <a:schemeClr val="lt2"/>
                </a:solidFill>
                <a:latin typeface="Roboto"/>
                <a:ea typeface="Roboto"/>
                <a:cs typeface="Roboto"/>
                <a:sym typeface="Roboto"/>
              </a:rPr>
              <a:pPr/>
              <a:t>16</a:t>
            </a:fld>
            <a:endParaRPr lang="en" dirty="0">
              <a:solidFill>
                <a:schemeClr val="lt2"/>
              </a:solidFill>
              <a:latin typeface="Roboto"/>
              <a:ea typeface="Roboto"/>
              <a:cs typeface="Roboto"/>
              <a:sym typeface="Roboto"/>
            </a:endParaRPr>
          </a:p>
        </p:txBody>
      </p:sp>
      <p:sp>
        <p:nvSpPr>
          <p:cNvPr id="7" name="TextBox 6"/>
          <p:cNvSpPr txBox="1"/>
          <p:nvPr/>
        </p:nvSpPr>
        <p:spPr>
          <a:xfrm>
            <a:off x="1309343" y="536922"/>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13 (Medford to </a:t>
            </a:r>
            <a:r>
              <a:rPr lang="en-US" sz="3733" b="1" dirty="0" err="1">
                <a:solidFill>
                  <a:schemeClr val="bg1"/>
                </a:solidFill>
                <a:ea typeface="Times New Roman" panose="02020603050405020304" pitchFamily="18" charset="0"/>
                <a:cs typeface="Arial" panose="020B0604020202020204" pitchFamily="34" charset="0"/>
              </a:rPr>
              <a:t>Westboro</a:t>
            </a:r>
            <a:r>
              <a:rPr lang="en-US" sz="3733" b="1" dirty="0">
                <a:solidFill>
                  <a:schemeClr val="bg1"/>
                </a:solidFill>
                <a:ea typeface="Times New Roman" panose="02020603050405020304" pitchFamily="18" charset="0"/>
                <a:cs typeface="Arial" panose="020B0604020202020204" pitchFamily="34" charset="0"/>
              </a:rPr>
              <a:t>)</a:t>
            </a:r>
          </a:p>
        </p:txBody>
      </p:sp>
      <p:pic>
        <p:nvPicPr>
          <p:cNvPr id="8" name="Picture 7"/>
          <p:cNvPicPr>
            <a:picLocks noChangeAspect="1"/>
          </p:cNvPicPr>
          <p:nvPr/>
        </p:nvPicPr>
        <p:blipFill>
          <a:blip r:embed="rId3"/>
          <a:stretch>
            <a:fillRect/>
          </a:stretch>
        </p:blipFill>
        <p:spPr>
          <a:xfrm>
            <a:off x="6224816" y="1933133"/>
            <a:ext cx="4844212" cy="3291729"/>
          </a:xfrm>
          <a:prstGeom prst="rect">
            <a:avLst/>
          </a:prstGeom>
        </p:spPr>
      </p:pic>
    </p:spTree>
    <p:extLst>
      <p:ext uri="{BB962C8B-B14F-4D97-AF65-F5344CB8AC3E}">
        <p14:creationId xmlns:p14="http://schemas.microsoft.com/office/powerpoint/2010/main" val="373993235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5</a:t>
            </a:r>
            <a:r>
              <a:rPr lang="en-US" dirty="0" smtClean="0"/>
              <a:t>/24/2017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17</a:t>
            </a:fld>
            <a:endParaRPr lang="en" dirty="0">
              <a:solidFill>
                <a:schemeClr val="lt2"/>
              </a:solidFill>
              <a:ea typeface="Roboto"/>
              <a:cs typeface="Roboto"/>
              <a:sym typeface="Roboto"/>
            </a:endParaRPr>
          </a:p>
        </p:txBody>
      </p:sp>
      <p:sp>
        <p:nvSpPr>
          <p:cNvPr id="13" name="Rectangle 12"/>
          <p:cNvSpPr/>
          <p:nvPr/>
        </p:nvSpPr>
        <p:spPr>
          <a:xfrm>
            <a:off x="1338434" y="3991173"/>
            <a:ext cx="6096000" cy="2462213"/>
          </a:xfrm>
          <a:prstGeom prst="rect">
            <a:avLst/>
          </a:prstGeom>
        </p:spPr>
        <p:txBody>
          <a:bodyPr>
            <a:spAutoFit/>
          </a:bodyPr>
          <a:lstStyle/>
          <a:p>
            <a:r>
              <a:rPr lang="en-US" sz="2200" b="1" dirty="0">
                <a:solidFill>
                  <a:schemeClr val="accent4"/>
                </a:solidFill>
              </a:rPr>
              <a:t>STH 13 in Taylor County</a:t>
            </a:r>
          </a:p>
          <a:p>
            <a:pPr marL="380990" indent="-380990">
              <a:buFont typeface="Wingdings" panose="05000000000000000000" pitchFamily="2" charset="2"/>
              <a:buChar char="§"/>
            </a:pPr>
            <a:r>
              <a:rPr lang="en-US" sz="2200" dirty="0">
                <a:solidFill>
                  <a:schemeClr val="bg1"/>
                </a:solidFill>
              </a:rPr>
              <a:t>5.6-mile project from Medford to </a:t>
            </a:r>
            <a:r>
              <a:rPr lang="en-US" sz="2200" dirty="0" err="1">
                <a:solidFill>
                  <a:schemeClr val="bg1"/>
                </a:solidFill>
              </a:rPr>
              <a:t>Westboro</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Under construction in 2016 by WK and </a:t>
            </a:r>
            <a:r>
              <a:rPr lang="en-US" sz="2200" dirty="0" err="1">
                <a:solidFill>
                  <a:schemeClr val="bg1"/>
                </a:solidFill>
              </a:rPr>
              <a:t>Mathy</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4 inches of CIR under 2.25 inches of new HMA overlay</a:t>
            </a:r>
          </a:p>
          <a:p>
            <a:pPr marL="380990" indent="-380990">
              <a:buFont typeface="Wingdings" panose="05000000000000000000" pitchFamily="2" charset="2"/>
              <a:buChar char="§"/>
            </a:pPr>
            <a:r>
              <a:rPr lang="en-US" sz="2200" dirty="0">
                <a:solidFill>
                  <a:schemeClr val="bg1"/>
                </a:solidFill>
              </a:rPr>
              <a:t>11.6-mile hauling distance </a:t>
            </a:r>
          </a:p>
          <a:p>
            <a:pPr marL="380990" indent="-380990">
              <a:buFont typeface="Wingdings" panose="05000000000000000000" pitchFamily="2" charset="2"/>
              <a:buChar char="§"/>
            </a:pPr>
            <a:r>
              <a:rPr lang="en-US" sz="2200" dirty="0">
                <a:solidFill>
                  <a:schemeClr val="bg1"/>
                </a:solidFill>
              </a:rPr>
              <a:t>Multi-unit recycling train</a:t>
            </a:r>
          </a:p>
        </p:txBody>
      </p:sp>
      <p:pic>
        <p:nvPicPr>
          <p:cNvPr id="6" name="Picture 5"/>
          <p:cNvPicPr>
            <a:picLocks noChangeAspect="1"/>
          </p:cNvPicPr>
          <p:nvPr/>
        </p:nvPicPr>
        <p:blipFill>
          <a:blip r:embed="rId3"/>
          <a:stretch>
            <a:fillRect/>
          </a:stretch>
        </p:blipFill>
        <p:spPr>
          <a:xfrm>
            <a:off x="7915514" y="336606"/>
            <a:ext cx="2981086" cy="1999801"/>
          </a:xfrm>
          <a:prstGeom prst="rect">
            <a:avLst/>
          </a:prstGeom>
        </p:spPr>
      </p:pic>
      <p:pic>
        <p:nvPicPr>
          <p:cNvPr id="7" name="Picture 6"/>
          <p:cNvPicPr>
            <a:picLocks noChangeAspect="1"/>
          </p:cNvPicPr>
          <p:nvPr/>
        </p:nvPicPr>
        <p:blipFill>
          <a:blip r:embed="rId4"/>
          <a:stretch>
            <a:fillRect/>
          </a:stretch>
        </p:blipFill>
        <p:spPr>
          <a:xfrm>
            <a:off x="7932938" y="4478149"/>
            <a:ext cx="2963662" cy="1979284"/>
          </a:xfrm>
          <a:prstGeom prst="rect">
            <a:avLst/>
          </a:prstGeom>
        </p:spPr>
      </p:pic>
      <p:pic>
        <p:nvPicPr>
          <p:cNvPr id="8" name="Picture 7"/>
          <p:cNvPicPr>
            <a:picLocks noChangeAspect="1"/>
          </p:cNvPicPr>
          <p:nvPr/>
        </p:nvPicPr>
        <p:blipFill>
          <a:blip r:embed="rId5"/>
          <a:stretch>
            <a:fillRect/>
          </a:stretch>
        </p:blipFill>
        <p:spPr>
          <a:xfrm>
            <a:off x="7932938" y="2416590"/>
            <a:ext cx="2963662" cy="1979284"/>
          </a:xfrm>
          <a:prstGeom prst="rect">
            <a:avLst/>
          </a:prstGeom>
        </p:spPr>
      </p:pic>
      <p:pic>
        <p:nvPicPr>
          <p:cNvPr id="14" name="Picture 13"/>
          <p:cNvPicPr>
            <a:picLocks noChangeAspect="1"/>
          </p:cNvPicPr>
          <p:nvPr/>
        </p:nvPicPr>
        <p:blipFill>
          <a:blip r:embed="rId6"/>
          <a:stretch>
            <a:fillRect/>
          </a:stretch>
        </p:blipFill>
        <p:spPr>
          <a:xfrm>
            <a:off x="1390650" y="336606"/>
            <a:ext cx="6043784" cy="3520469"/>
          </a:xfrm>
          <a:prstGeom prst="rect">
            <a:avLst/>
          </a:prstGeom>
        </p:spPr>
      </p:pic>
    </p:spTree>
    <p:extLst>
      <p:ext uri="{BB962C8B-B14F-4D97-AF65-F5344CB8AC3E}">
        <p14:creationId xmlns:p14="http://schemas.microsoft.com/office/powerpoint/2010/main" val="23720740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4085" y="206766"/>
            <a:ext cx="9601200" cy="779823"/>
          </a:xfrm>
        </p:spPr>
        <p:txBody>
          <a:bodyPr/>
          <a:lstStyle/>
          <a:p>
            <a:r>
              <a:rPr lang="en-US" dirty="0"/>
              <a:t>Environmental savings by project</a:t>
            </a:r>
            <a:endParaRPr lang="en-US" sz="4000" dirty="0">
              <a:solidFill>
                <a:schemeClr val="tx1">
                  <a:lumMod val="60000"/>
                  <a:lumOff val="40000"/>
                </a:schemeClr>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4367438"/>
              </p:ext>
            </p:extLst>
          </p:nvPr>
        </p:nvGraphicFramePr>
        <p:xfrm>
          <a:off x="794085" y="986589"/>
          <a:ext cx="10531641" cy="5188358"/>
        </p:xfrm>
        <a:graphic>
          <a:graphicData uri="http://schemas.openxmlformats.org/drawingml/2006/table">
            <a:tbl>
              <a:tblPr firstRow="1" firstCol="1" bandRow="1">
                <a:tableStyleId>{5C22544A-7EE6-4342-B048-85BDC9FD1C3A}</a:tableStyleId>
              </a:tblPr>
              <a:tblGrid>
                <a:gridCol w="3040062">
                  <a:extLst>
                    <a:ext uri="{9D8B030D-6E8A-4147-A177-3AD203B41FA5}">
                      <a16:colId xmlns:a16="http://schemas.microsoft.com/office/drawing/2014/main" xmlns="" val="4290485199"/>
                    </a:ext>
                  </a:extLst>
                </a:gridCol>
                <a:gridCol w="2518527">
                  <a:extLst>
                    <a:ext uri="{9D8B030D-6E8A-4147-A177-3AD203B41FA5}">
                      <a16:colId xmlns:a16="http://schemas.microsoft.com/office/drawing/2014/main" xmlns="" val="2985837629"/>
                    </a:ext>
                  </a:extLst>
                </a:gridCol>
                <a:gridCol w="2438400">
                  <a:extLst>
                    <a:ext uri="{9D8B030D-6E8A-4147-A177-3AD203B41FA5}">
                      <a16:colId xmlns:a16="http://schemas.microsoft.com/office/drawing/2014/main" xmlns="" val="3046233520"/>
                    </a:ext>
                  </a:extLst>
                </a:gridCol>
                <a:gridCol w="2534652">
                  <a:extLst>
                    <a:ext uri="{9D8B030D-6E8A-4147-A177-3AD203B41FA5}">
                      <a16:colId xmlns:a16="http://schemas.microsoft.com/office/drawing/2014/main" xmlns="" val="3281723727"/>
                    </a:ext>
                  </a:extLst>
                </a:gridCol>
              </a:tblGrid>
              <a:tr h="1073558">
                <a:tc>
                  <a:txBody>
                    <a:bodyPr/>
                    <a:lstStyle/>
                    <a:p>
                      <a:pPr marL="0" marR="0" algn="ctr">
                        <a:lnSpc>
                          <a:spcPct val="150000"/>
                        </a:lnSpc>
                        <a:spcBef>
                          <a:spcPts val="0"/>
                        </a:spcBef>
                        <a:spcAft>
                          <a:spcPts val="0"/>
                        </a:spcAft>
                      </a:pPr>
                      <a:r>
                        <a:rPr lang="en-US" sz="1800" dirty="0">
                          <a:effectLst/>
                        </a:rPr>
                        <a:t>Project</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effectLst/>
                        </a:rPr>
                        <a:t>Energy Consumption [kWh]</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effectLst/>
                        </a:rPr>
                        <a:t>Water Consumption [tons]</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effectLst/>
                        </a:rPr>
                        <a:t>Carbon Dioxide Emissions [tons]</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3019774168"/>
                  </a:ext>
                </a:extLst>
              </a:tr>
              <a:tr h="367157">
                <a:tc>
                  <a:txBody>
                    <a:bodyPr/>
                    <a:lstStyle/>
                    <a:p>
                      <a:pPr marL="0" marR="0" algn="ctr">
                        <a:lnSpc>
                          <a:spcPct val="150000"/>
                        </a:lnSpc>
                        <a:spcBef>
                          <a:spcPts val="0"/>
                        </a:spcBef>
                        <a:spcAft>
                          <a:spcPts val="0"/>
                        </a:spcAft>
                      </a:pPr>
                      <a:r>
                        <a:rPr lang="en-US" sz="1800">
                          <a:effectLst/>
                        </a:rPr>
                        <a:t>CTH H</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1,109,699</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1.0</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211</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1834923496"/>
                  </a:ext>
                </a:extLst>
              </a:tr>
              <a:tr h="367157">
                <a:tc>
                  <a:txBody>
                    <a:bodyPr/>
                    <a:lstStyle/>
                    <a:p>
                      <a:pPr marL="0" marR="0" algn="ctr">
                        <a:lnSpc>
                          <a:spcPct val="150000"/>
                        </a:lnSpc>
                        <a:spcBef>
                          <a:spcPts val="0"/>
                        </a:spcBef>
                        <a:spcAft>
                          <a:spcPts val="0"/>
                        </a:spcAft>
                      </a:pPr>
                      <a:r>
                        <a:rPr lang="en-US" sz="1800" dirty="0">
                          <a:effectLst/>
                        </a:rPr>
                        <a:t>STH 13</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2,008,621</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2.4</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411</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3986323791"/>
                  </a:ext>
                </a:extLst>
              </a:tr>
              <a:tr h="367157">
                <a:tc>
                  <a:txBody>
                    <a:bodyPr/>
                    <a:lstStyle/>
                    <a:p>
                      <a:pPr marL="0" marR="0" algn="ctr">
                        <a:lnSpc>
                          <a:spcPct val="150000"/>
                        </a:lnSpc>
                        <a:spcBef>
                          <a:spcPts val="0"/>
                        </a:spcBef>
                        <a:spcAft>
                          <a:spcPts val="0"/>
                        </a:spcAft>
                      </a:pPr>
                      <a:r>
                        <a:rPr lang="en-US" sz="1800">
                          <a:effectLst/>
                        </a:rPr>
                        <a:t>STH 27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2,030,254</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1.8</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395</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3037232220"/>
                  </a:ext>
                </a:extLst>
              </a:tr>
              <a:tr h="367157">
                <a:tc>
                  <a:txBody>
                    <a:bodyPr/>
                    <a:lstStyle/>
                    <a:p>
                      <a:pPr marL="0" marR="0" algn="ctr">
                        <a:lnSpc>
                          <a:spcPct val="150000"/>
                        </a:lnSpc>
                        <a:spcBef>
                          <a:spcPts val="0"/>
                        </a:spcBef>
                        <a:spcAft>
                          <a:spcPts val="0"/>
                        </a:spcAft>
                      </a:pPr>
                      <a:r>
                        <a:rPr lang="en-US" sz="1800" dirty="0">
                          <a:effectLst/>
                        </a:rPr>
                        <a:t>STH 48 Rice Lake</a:t>
                      </a: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3,930,466</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5.1</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820</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190216063"/>
                  </a:ext>
                </a:extLst>
              </a:tr>
              <a:tr h="367157">
                <a:tc>
                  <a:txBody>
                    <a:bodyPr/>
                    <a:lstStyle/>
                    <a:p>
                      <a:pPr marL="0" marR="0" algn="ctr">
                        <a:lnSpc>
                          <a:spcPct val="150000"/>
                        </a:lnSpc>
                        <a:spcBef>
                          <a:spcPts val="0"/>
                        </a:spcBef>
                        <a:spcAft>
                          <a:spcPts val="0"/>
                        </a:spcAft>
                      </a:pPr>
                      <a:r>
                        <a:rPr lang="en-US" sz="1800">
                          <a:effectLst/>
                        </a:rPr>
                        <a:t>STH 48 Grantsburg</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8,394,554</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11.0</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1,738</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2970618361"/>
                  </a:ext>
                </a:extLst>
              </a:tr>
              <a:tr h="367157">
                <a:tc>
                  <a:txBody>
                    <a:bodyPr/>
                    <a:lstStyle/>
                    <a:p>
                      <a:pPr marL="0" marR="0" algn="ctr">
                        <a:lnSpc>
                          <a:spcPct val="150000"/>
                        </a:lnSpc>
                        <a:spcBef>
                          <a:spcPts val="0"/>
                        </a:spcBef>
                        <a:spcAft>
                          <a:spcPts val="0"/>
                        </a:spcAft>
                      </a:pPr>
                      <a:r>
                        <a:rPr lang="en-US" sz="1800">
                          <a:effectLst/>
                        </a:rPr>
                        <a:t>STH 64</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3,013,623</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5.2</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676</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1015111603"/>
                  </a:ext>
                </a:extLst>
              </a:tr>
              <a:tr h="367157">
                <a:tc>
                  <a:txBody>
                    <a:bodyPr/>
                    <a:lstStyle/>
                    <a:p>
                      <a:pPr marL="0" marR="0" algn="ctr">
                        <a:lnSpc>
                          <a:spcPct val="150000"/>
                        </a:lnSpc>
                        <a:spcBef>
                          <a:spcPts val="0"/>
                        </a:spcBef>
                        <a:spcAft>
                          <a:spcPts val="0"/>
                        </a:spcAft>
                      </a:pPr>
                      <a:r>
                        <a:rPr lang="en-US" sz="1800">
                          <a:effectLst/>
                        </a:rPr>
                        <a:t>STH 72</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1,042,297</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1.1</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214</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2350163161"/>
                  </a:ext>
                </a:extLst>
              </a:tr>
              <a:tr h="367157">
                <a:tc>
                  <a:txBody>
                    <a:bodyPr/>
                    <a:lstStyle/>
                    <a:p>
                      <a:pPr marL="0" marR="0" algn="ctr">
                        <a:lnSpc>
                          <a:spcPct val="150000"/>
                        </a:lnSpc>
                        <a:spcBef>
                          <a:spcPts val="0"/>
                        </a:spcBef>
                        <a:spcAft>
                          <a:spcPts val="0"/>
                        </a:spcAft>
                      </a:pPr>
                      <a:r>
                        <a:rPr lang="en-US" sz="1800">
                          <a:effectLst/>
                        </a:rPr>
                        <a:t>STH 95</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1,200,412</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1.2</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250</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502503865"/>
                  </a:ext>
                </a:extLst>
              </a:tr>
              <a:tr h="367157">
                <a:tc>
                  <a:txBody>
                    <a:bodyPr/>
                    <a:lstStyle/>
                    <a:p>
                      <a:pPr marL="0" marR="0" algn="ctr">
                        <a:lnSpc>
                          <a:spcPct val="150000"/>
                        </a:lnSpc>
                        <a:spcBef>
                          <a:spcPts val="0"/>
                        </a:spcBef>
                        <a:spcAft>
                          <a:spcPts val="0"/>
                        </a:spcAft>
                      </a:pPr>
                      <a:r>
                        <a:rPr lang="en-US" sz="1800">
                          <a:effectLst/>
                        </a:rPr>
                        <a:t>STH 187</a:t>
                      </a:r>
                      <a:endParaRPr lang="en-US" sz="180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dirty="0">
                          <a:solidFill>
                            <a:schemeClr val="tx2"/>
                          </a:solidFill>
                          <a:effectLst/>
                        </a:rPr>
                        <a:t>1,141,070</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1.0</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dirty="0">
                          <a:solidFill>
                            <a:schemeClr val="tx2"/>
                          </a:solidFill>
                          <a:effectLst/>
                        </a:rPr>
                        <a:t>239</a:t>
                      </a:r>
                      <a:endParaRPr lang="en-US" sz="18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4283176898"/>
                  </a:ext>
                </a:extLst>
              </a:tr>
              <a:tr h="395922">
                <a:tc>
                  <a:txBody>
                    <a:bodyPr/>
                    <a:lstStyle/>
                    <a:p>
                      <a:pPr marL="0" marR="0" algn="ctr">
                        <a:lnSpc>
                          <a:spcPct val="150000"/>
                        </a:lnSpc>
                        <a:spcBef>
                          <a:spcPts val="0"/>
                        </a:spcBef>
                        <a:spcAft>
                          <a:spcPts val="0"/>
                        </a:spcAft>
                      </a:pPr>
                      <a:r>
                        <a:rPr lang="en-US" sz="1800" b="1" dirty="0">
                          <a:effectLst/>
                        </a:rPr>
                        <a:t>Total</a:t>
                      </a:r>
                      <a:endParaRPr lang="en-US" sz="1800" b="1"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b"/>
                </a:tc>
                <a:tc>
                  <a:txBody>
                    <a:bodyPr/>
                    <a:lstStyle/>
                    <a:p>
                      <a:pPr marL="0" marR="0" algn="ctr">
                        <a:lnSpc>
                          <a:spcPct val="150000"/>
                        </a:lnSpc>
                        <a:spcBef>
                          <a:spcPts val="0"/>
                        </a:spcBef>
                        <a:spcAft>
                          <a:spcPts val="0"/>
                        </a:spcAft>
                      </a:pPr>
                      <a:r>
                        <a:rPr lang="en-US" sz="1800" b="1" dirty="0">
                          <a:solidFill>
                            <a:schemeClr val="tx2"/>
                          </a:solidFill>
                          <a:effectLst/>
                        </a:rPr>
                        <a:t>23,871,000</a:t>
                      </a:r>
                      <a:endParaRPr lang="en-US" sz="1800" b="1"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b="1" dirty="0">
                          <a:solidFill>
                            <a:schemeClr val="tx2"/>
                          </a:solidFill>
                          <a:effectLst/>
                        </a:rPr>
                        <a:t>29.7</a:t>
                      </a:r>
                      <a:endParaRPr lang="en-US" sz="1800" b="1"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tc>
                  <a:txBody>
                    <a:bodyPr/>
                    <a:lstStyle/>
                    <a:p>
                      <a:pPr marL="0" marR="0" algn="ctr">
                        <a:lnSpc>
                          <a:spcPct val="150000"/>
                        </a:lnSpc>
                        <a:spcBef>
                          <a:spcPts val="0"/>
                        </a:spcBef>
                        <a:spcAft>
                          <a:spcPts val="0"/>
                        </a:spcAft>
                      </a:pPr>
                      <a:r>
                        <a:rPr lang="en-US" sz="1800" b="1" dirty="0">
                          <a:solidFill>
                            <a:schemeClr val="tx2"/>
                          </a:solidFill>
                          <a:effectLst/>
                        </a:rPr>
                        <a:t>4,955</a:t>
                      </a:r>
                      <a:endParaRPr lang="en-US" sz="1800" b="1"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75135" marR="75135" marT="0" marB="0" anchor="ctr"/>
                </a:tc>
                <a:extLst>
                  <a:ext uri="{0D108BD9-81ED-4DB2-BD59-A6C34878D82A}">
                    <a16:rowId xmlns:a16="http://schemas.microsoft.com/office/drawing/2014/main" xmlns="" val="855792922"/>
                  </a:ext>
                </a:extLst>
              </a:tr>
            </a:tbl>
          </a:graphicData>
        </a:graphic>
      </p:graphicFrame>
      <p:sp>
        <p:nvSpPr>
          <p:cNvPr id="4" name="Date Placeholder 3"/>
          <p:cNvSpPr>
            <a:spLocks noGrp="1"/>
          </p:cNvSpPr>
          <p:nvPr>
            <p:ph type="dt" sz="half" idx="10"/>
          </p:nvPr>
        </p:nvSpPr>
        <p:spPr/>
        <p:txBody>
          <a:bodyPr/>
          <a:lstStyle/>
          <a:p>
            <a:r>
              <a:rPr lang="en-US"/>
              <a:t>7/18/2017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18</a:t>
            </a:fld>
            <a:endParaRPr lang="en" dirty="0">
              <a:solidFill>
                <a:schemeClr val="lt2"/>
              </a:solidFill>
              <a:ea typeface="Roboto"/>
              <a:cs typeface="Roboto"/>
              <a:sym typeface="Roboto"/>
            </a:endParaRPr>
          </a:p>
        </p:txBody>
      </p:sp>
    </p:spTree>
    <p:extLst>
      <p:ext uri="{BB962C8B-B14F-4D97-AF65-F5344CB8AC3E}">
        <p14:creationId xmlns:p14="http://schemas.microsoft.com/office/powerpoint/2010/main" val="21556533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a:t>5/24/2017</a:t>
            </a:r>
          </a:p>
        </p:txBody>
      </p:sp>
      <p:sp>
        <p:nvSpPr>
          <p:cNvPr id="8" name="Footer Placeholder 7"/>
          <p:cNvSpPr>
            <a:spLocks noGrp="1"/>
          </p:cNvSpPr>
          <p:nvPr>
            <p:ph type="ftr" sz="quarter" idx="11"/>
          </p:nvPr>
        </p:nvSpPr>
        <p:spPr/>
        <p:txBody>
          <a:bodyPr/>
          <a:lstStyle/>
          <a:p>
            <a:r>
              <a:rPr lang="en-US"/>
              <a:t>Recycled Materials Resource Center at the University of Wisconsin-Madison</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19</a:t>
            </a:fld>
            <a:endParaRPr lang="en" dirty="0">
              <a:solidFill>
                <a:schemeClr val="lt2"/>
              </a:solidFill>
              <a:ea typeface="Roboto"/>
              <a:cs typeface="Roboto"/>
              <a:sym typeface="Roboto"/>
            </a:endParaRPr>
          </a:p>
        </p:txBody>
      </p:sp>
      <p:pic>
        <p:nvPicPr>
          <p:cNvPr id="6" name="Picture 5"/>
          <p:cNvPicPr>
            <a:picLocks noChangeAspect="1"/>
          </p:cNvPicPr>
          <p:nvPr/>
        </p:nvPicPr>
        <p:blipFill>
          <a:blip r:embed="rId3"/>
          <a:stretch>
            <a:fillRect/>
          </a:stretch>
        </p:blipFill>
        <p:spPr>
          <a:xfrm>
            <a:off x="1553377" y="342900"/>
            <a:ext cx="9085246" cy="5778524"/>
          </a:xfrm>
          <a:prstGeom prst="rect">
            <a:avLst/>
          </a:prstGeom>
        </p:spPr>
      </p:pic>
    </p:spTree>
    <p:extLst>
      <p:ext uri="{BB962C8B-B14F-4D97-AF65-F5344CB8AC3E}">
        <p14:creationId xmlns:p14="http://schemas.microsoft.com/office/powerpoint/2010/main" val="19639708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cs typeface="Calibri" panose="020F0502020204030204" pitchFamily="34" charset="0"/>
              </a:rPr>
              <a:t>Agenda</a:t>
            </a:r>
          </a:p>
        </p:txBody>
      </p:sp>
      <p:sp>
        <p:nvSpPr>
          <p:cNvPr id="3" name="Content Placeholder 2"/>
          <p:cNvSpPr>
            <a:spLocks noGrp="1"/>
          </p:cNvSpPr>
          <p:nvPr>
            <p:ph idx="1"/>
          </p:nvPr>
        </p:nvSpPr>
        <p:spPr>
          <a:xfrm>
            <a:off x="1371600" y="1428750"/>
            <a:ext cx="8596668" cy="4739603"/>
          </a:xfrm>
        </p:spPr>
        <p:txBody>
          <a:bodyPr>
            <a:normAutofit/>
          </a:bodyPr>
          <a:lstStyle/>
          <a:p>
            <a:r>
              <a:rPr lang="en-US" dirty="0"/>
              <a:t>Current Aggregate use in Road Construction</a:t>
            </a:r>
          </a:p>
          <a:p>
            <a:r>
              <a:rPr lang="en-US" dirty="0"/>
              <a:t>Conventional Mill and Overlay Method vs. Cold-in-Place Recycling</a:t>
            </a:r>
          </a:p>
          <a:p>
            <a:r>
              <a:rPr lang="en-US" dirty="0"/>
              <a:t>Research Methods</a:t>
            </a:r>
          </a:p>
          <a:p>
            <a:pPr lvl="1"/>
            <a:r>
              <a:rPr lang="en-US" dirty="0"/>
              <a:t>Nine Case Studies</a:t>
            </a:r>
          </a:p>
          <a:p>
            <a:pPr lvl="1"/>
            <a:r>
              <a:rPr lang="en-US" dirty="0"/>
              <a:t>Life Cycle </a:t>
            </a:r>
            <a:r>
              <a:rPr lang="en-US" dirty="0" smtClean="0"/>
              <a:t>Assessment</a:t>
            </a:r>
            <a:endParaRPr lang="en-US" dirty="0"/>
          </a:p>
          <a:p>
            <a:r>
              <a:rPr lang="en-US" dirty="0"/>
              <a:t>Individual Project Example: STH 13</a:t>
            </a:r>
          </a:p>
          <a:p>
            <a:r>
              <a:rPr lang="en-US" dirty="0"/>
              <a:t>Environmental Savings </a:t>
            </a:r>
          </a:p>
          <a:p>
            <a:pPr lvl="1"/>
            <a:r>
              <a:rPr lang="en-US" dirty="0"/>
              <a:t>Percent Reductions</a:t>
            </a:r>
          </a:p>
          <a:p>
            <a:pPr lvl="1"/>
            <a:r>
              <a:rPr lang="en-US" dirty="0"/>
              <a:t>Cumulative Savings</a:t>
            </a:r>
          </a:p>
          <a:p>
            <a:pPr lvl="1"/>
            <a:r>
              <a:rPr lang="en-US" dirty="0"/>
              <a:t>Savings Predictions</a:t>
            </a:r>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a:xfrm>
            <a:off x="2890044" y="6472436"/>
            <a:ext cx="6297612" cy="365125"/>
          </a:xfrm>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a:xfrm>
            <a:off x="9472736" y="6453386"/>
            <a:ext cx="1596292" cy="404614"/>
          </a:xfrm>
        </p:spPr>
        <p:txBody>
          <a:bodyPr/>
          <a:lstStyle/>
          <a:p>
            <a:fld id="{148FB297-7945-4A43-B0D8-BA973527B31C}" type="slidenum">
              <a:rPr lang="en-US" smtClean="0"/>
              <a:t>2</a:t>
            </a:fld>
            <a:endParaRPr lang="en-US"/>
          </a:p>
        </p:txBody>
      </p:sp>
    </p:spTree>
    <p:extLst>
      <p:ext uri="{BB962C8B-B14F-4D97-AF65-F5344CB8AC3E}">
        <p14:creationId xmlns:p14="http://schemas.microsoft.com/office/powerpoint/2010/main" val="3447032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6" name="Footer Placeholder 5"/>
          <p:cNvSpPr>
            <a:spLocks noGrp="1"/>
          </p:cNvSpPr>
          <p:nvPr>
            <p:ph type="ftr" sz="quarter" idx="11"/>
          </p:nvPr>
        </p:nvSpPr>
        <p:spPr/>
        <p:txBody>
          <a:bodyPr/>
          <a:lstStyle/>
          <a:p>
            <a:r>
              <a:rPr lang="en-US"/>
              <a:t>Recycled Materials Resource Center at the University of Wisconsin-Madison</a:t>
            </a:r>
            <a:endParaRPr lang="en-US" dirty="0"/>
          </a:p>
        </p:txBody>
      </p:sp>
      <p:sp>
        <p:nvSpPr>
          <p:cNvPr id="7" name="Slide Number Placeholder 6"/>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20</a:t>
            </a:fld>
            <a:endParaRPr lang="en" dirty="0">
              <a:solidFill>
                <a:schemeClr val="lt2"/>
              </a:solidFill>
              <a:ea typeface="Roboto"/>
              <a:cs typeface="Roboto"/>
              <a:sym typeface="Roboto"/>
            </a:endParaRPr>
          </a:p>
        </p:txBody>
      </p:sp>
      <p:pic>
        <p:nvPicPr>
          <p:cNvPr id="9" name="Picture 8"/>
          <p:cNvPicPr>
            <a:picLocks noChangeAspect="1"/>
          </p:cNvPicPr>
          <p:nvPr/>
        </p:nvPicPr>
        <p:blipFill>
          <a:blip r:embed="rId3"/>
          <a:stretch>
            <a:fillRect/>
          </a:stretch>
        </p:blipFill>
        <p:spPr>
          <a:xfrm>
            <a:off x="1553377" y="342900"/>
            <a:ext cx="9085246" cy="5782020"/>
          </a:xfrm>
          <a:prstGeom prst="rect">
            <a:avLst/>
          </a:prstGeom>
        </p:spPr>
      </p:pic>
    </p:spTree>
    <p:extLst>
      <p:ext uri="{BB962C8B-B14F-4D97-AF65-F5344CB8AC3E}">
        <p14:creationId xmlns:p14="http://schemas.microsoft.com/office/powerpoint/2010/main" val="412888064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8" name="Footer Placeholder 7"/>
          <p:cNvSpPr>
            <a:spLocks noGrp="1"/>
          </p:cNvSpPr>
          <p:nvPr>
            <p:ph type="ftr" sz="quarter" idx="11"/>
          </p:nvPr>
        </p:nvSpPr>
        <p:spPr/>
        <p:txBody>
          <a:bodyPr/>
          <a:lstStyle/>
          <a:p>
            <a:r>
              <a:rPr lang="en-US"/>
              <a:t>Recycled Materials Resource Center at the University of Wisconsin-Madison</a:t>
            </a:r>
            <a:endParaRPr lang="en-US" dirty="0"/>
          </a:p>
        </p:txBody>
      </p:sp>
      <p:sp>
        <p:nvSpPr>
          <p:cNvPr id="9" name="Slide Number Placeholder 8"/>
          <p:cNvSpPr>
            <a:spLocks noGrp="1"/>
          </p:cNvSpPr>
          <p:nvPr>
            <p:ph type="sldNum" sz="quarter" idx="12"/>
          </p:nvPr>
        </p:nvSpPr>
        <p:spPr/>
        <p:txBody>
          <a:bodyPr/>
          <a:lstStyle/>
          <a:p>
            <a:fld id="{00000000-1234-1234-1234-123412341234}" type="slidenum">
              <a:rPr lang="en">
                <a:solidFill>
                  <a:schemeClr val="lt2"/>
                </a:solidFill>
                <a:latin typeface="+mj-lt"/>
                <a:ea typeface="Roboto"/>
                <a:cs typeface="Roboto"/>
                <a:sym typeface="Roboto"/>
              </a:rPr>
              <a:pPr/>
              <a:t>21</a:t>
            </a:fld>
            <a:endParaRPr lang="en" dirty="0">
              <a:solidFill>
                <a:schemeClr val="lt2"/>
              </a:solidFill>
              <a:latin typeface="+mj-lt"/>
              <a:ea typeface="Roboto"/>
              <a:cs typeface="Roboto"/>
              <a:sym typeface="Roboto"/>
            </a:endParaRPr>
          </a:p>
        </p:txBody>
      </p:sp>
      <p:pic>
        <p:nvPicPr>
          <p:cNvPr id="10" name="Picture 9"/>
          <p:cNvPicPr>
            <a:picLocks noChangeAspect="1"/>
          </p:cNvPicPr>
          <p:nvPr/>
        </p:nvPicPr>
        <p:blipFill>
          <a:blip r:embed="rId3"/>
          <a:stretch>
            <a:fillRect/>
          </a:stretch>
        </p:blipFill>
        <p:spPr>
          <a:xfrm>
            <a:off x="1553377" y="342900"/>
            <a:ext cx="9085246" cy="5805827"/>
          </a:xfrm>
          <a:prstGeom prst="rect">
            <a:avLst/>
          </a:prstGeom>
        </p:spPr>
      </p:pic>
    </p:spTree>
    <p:extLst>
      <p:ext uri="{BB962C8B-B14F-4D97-AF65-F5344CB8AC3E}">
        <p14:creationId xmlns:p14="http://schemas.microsoft.com/office/powerpoint/2010/main" val="27770890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712237" y="363785"/>
            <a:ext cx="10767527" cy="1320800"/>
          </a:xfrm>
        </p:spPr>
        <p:txBody>
          <a:bodyPr/>
          <a:lstStyle/>
          <a:p>
            <a:pPr algn="ctr"/>
            <a:r>
              <a:rPr lang="en-US" b="1" dirty="0">
                <a:solidFill>
                  <a:schemeClr val="accent4">
                    <a:lumMod val="60000"/>
                    <a:lumOff val="40000"/>
                  </a:schemeClr>
                </a:solidFill>
              </a:rPr>
              <a:t>20-22% Reduction in Environmental Impacts</a:t>
            </a:r>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22</a:t>
            </a:fld>
            <a:endParaRPr lang="en-US"/>
          </a:p>
        </p:txBody>
      </p:sp>
      <p:pic>
        <p:nvPicPr>
          <p:cNvPr id="10" name="Picture 9"/>
          <p:cNvPicPr>
            <a:picLocks noChangeAspect="1"/>
          </p:cNvPicPr>
          <p:nvPr/>
        </p:nvPicPr>
        <p:blipFill>
          <a:blip r:embed="rId3"/>
          <a:stretch>
            <a:fillRect/>
          </a:stretch>
        </p:blipFill>
        <p:spPr>
          <a:xfrm>
            <a:off x="940079" y="1157535"/>
            <a:ext cx="10311843" cy="4694011"/>
          </a:xfrm>
          <a:prstGeom prst="rect">
            <a:avLst/>
          </a:prstGeom>
        </p:spPr>
      </p:pic>
    </p:spTree>
    <p:extLst>
      <p:ext uri="{BB962C8B-B14F-4D97-AF65-F5344CB8AC3E}">
        <p14:creationId xmlns:p14="http://schemas.microsoft.com/office/powerpoint/2010/main" val="313876440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8435399" y="1958395"/>
            <a:ext cx="3694148" cy="2681850"/>
          </a:xfrm>
          <a:prstGeom prst="rect">
            <a:avLst/>
          </a:prstGeom>
        </p:spPr>
      </p:pic>
      <p:pic>
        <p:nvPicPr>
          <p:cNvPr id="15" name="Picture 14"/>
          <p:cNvPicPr>
            <a:picLocks noChangeAspect="1"/>
          </p:cNvPicPr>
          <p:nvPr/>
        </p:nvPicPr>
        <p:blipFill>
          <a:blip r:embed="rId4"/>
          <a:stretch>
            <a:fillRect/>
          </a:stretch>
        </p:blipFill>
        <p:spPr>
          <a:xfrm>
            <a:off x="4563844" y="1962056"/>
            <a:ext cx="3716926" cy="2678189"/>
          </a:xfrm>
          <a:prstGeom prst="rect">
            <a:avLst/>
          </a:prstGeom>
        </p:spPr>
      </p:pic>
      <p:pic>
        <p:nvPicPr>
          <p:cNvPr id="11" name="Picture 10"/>
          <p:cNvPicPr>
            <a:picLocks noChangeAspect="1"/>
          </p:cNvPicPr>
          <p:nvPr/>
        </p:nvPicPr>
        <p:blipFill>
          <a:blip r:embed="rId5"/>
          <a:stretch>
            <a:fillRect/>
          </a:stretch>
        </p:blipFill>
        <p:spPr>
          <a:xfrm>
            <a:off x="601536" y="1956653"/>
            <a:ext cx="3829507" cy="2683592"/>
          </a:xfrm>
          <a:prstGeom prst="rect">
            <a:avLst/>
          </a:prstGeom>
        </p:spPr>
      </p:pic>
      <p:sp>
        <p:nvSpPr>
          <p:cNvPr id="2" name="Title 1"/>
          <p:cNvSpPr>
            <a:spLocks noGrp="1"/>
          </p:cNvSpPr>
          <p:nvPr>
            <p:ph type="title"/>
          </p:nvPr>
        </p:nvSpPr>
        <p:spPr>
          <a:xfrm>
            <a:off x="1233379" y="483584"/>
            <a:ext cx="9601200" cy="1485900"/>
          </a:xfrm>
        </p:spPr>
        <p:txBody>
          <a:bodyPr/>
          <a:lstStyle/>
          <a:p>
            <a:r>
              <a:rPr lang="en-US" dirty="0"/>
              <a:t>Project Savings Predictions</a:t>
            </a:r>
            <a:br>
              <a:rPr lang="en-US" dirty="0"/>
            </a:br>
            <a:r>
              <a:rPr lang="en-US" dirty="0">
                <a:solidFill>
                  <a:schemeClr val="accent1">
                    <a:lumMod val="40000"/>
                    <a:lumOff val="60000"/>
                  </a:schemeClr>
                </a:solidFill>
              </a:rPr>
              <a:t>All Projects</a:t>
            </a:r>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23</a:t>
            </a:fld>
            <a:endParaRPr lang="en-US"/>
          </a:p>
        </p:txBody>
      </p:sp>
      <p:sp>
        <p:nvSpPr>
          <p:cNvPr id="3" name="Rectangle 2"/>
          <p:cNvSpPr/>
          <p:nvPr/>
        </p:nvSpPr>
        <p:spPr>
          <a:xfrm>
            <a:off x="1636270" y="4699060"/>
            <a:ext cx="9432758" cy="1754326"/>
          </a:xfrm>
          <a:prstGeom prst="rect">
            <a:avLst/>
          </a:prstGeom>
        </p:spPr>
        <p:txBody>
          <a:bodyPr wrap="square">
            <a:spAutoFit/>
          </a:bodyPr>
          <a:lstStyle/>
          <a:p>
            <a:pPr algn="ctr"/>
            <a:r>
              <a:rPr lang="en-US" sz="3600" b="1" dirty="0">
                <a:solidFill>
                  <a:schemeClr val="accent1">
                    <a:lumMod val="40000"/>
                    <a:lumOff val="60000"/>
                  </a:schemeClr>
                </a:solidFill>
              </a:rPr>
              <a:t>Future predictions can be made with</a:t>
            </a:r>
          </a:p>
          <a:p>
            <a:pPr algn="ctr"/>
            <a:r>
              <a:rPr lang="en-US" sz="3600" b="1" dirty="0">
                <a:solidFill>
                  <a:schemeClr val="accent1">
                    <a:lumMod val="40000"/>
                    <a:lumOff val="60000"/>
                  </a:schemeClr>
                </a:solidFill>
              </a:rPr>
              <a:t>road width, length, reduction in </a:t>
            </a:r>
            <a:r>
              <a:rPr lang="en-US" sz="3600" b="1" dirty="0" smtClean="0">
                <a:solidFill>
                  <a:schemeClr val="accent1">
                    <a:lumMod val="40000"/>
                    <a:lumOff val="60000"/>
                  </a:schemeClr>
                </a:solidFill>
              </a:rPr>
              <a:t>HMA and </a:t>
            </a:r>
            <a:r>
              <a:rPr lang="en-US" sz="3600" b="1" dirty="0">
                <a:solidFill>
                  <a:schemeClr val="accent1">
                    <a:lumMod val="40000"/>
                    <a:lumOff val="60000"/>
                  </a:schemeClr>
                </a:solidFill>
              </a:rPr>
              <a:t>hauling distance </a:t>
            </a:r>
          </a:p>
        </p:txBody>
      </p:sp>
      <p:grpSp>
        <p:nvGrpSpPr>
          <p:cNvPr id="8" name="Group 7"/>
          <p:cNvGrpSpPr/>
          <p:nvPr/>
        </p:nvGrpSpPr>
        <p:grpSpPr>
          <a:xfrm>
            <a:off x="2275814" y="3708696"/>
            <a:ext cx="8170599" cy="546243"/>
            <a:chOff x="2169581" y="3698782"/>
            <a:chExt cx="8170599" cy="546243"/>
          </a:xfrm>
        </p:grpSpPr>
        <p:sp>
          <p:nvSpPr>
            <p:cNvPr id="7" name="Oval 6"/>
            <p:cNvSpPr/>
            <p:nvPr/>
          </p:nvSpPr>
          <p:spPr>
            <a:xfrm>
              <a:off x="2169581" y="3712993"/>
              <a:ext cx="208027" cy="175235"/>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169581" y="3879205"/>
              <a:ext cx="222370" cy="20781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89550" y="3900144"/>
              <a:ext cx="219075" cy="20955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903306" y="3775818"/>
              <a:ext cx="213841" cy="19713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782453" y="3861434"/>
              <a:ext cx="163510" cy="1853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409821" y="4029581"/>
              <a:ext cx="163676" cy="215444"/>
            </a:xfrm>
            <a:prstGeom prst="rect">
              <a:avLst/>
            </a:prstGeom>
            <a:noFill/>
            <a:ln w="28575">
              <a:solidFill>
                <a:srgbClr val="C00000"/>
              </a:solidFill>
            </a:ln>
          </p:spPr>
          <p:txBody>
            <a:bodyPr wrap="square" rtlCol="0">
              <a:spAutoFit/>
            </a:bodyPr>
            <a:lstStyle/>
            <a:p>
              <a:pPr algn="ctr"/>
              <a:r>
                <a:rPr lang="en-US" sz="800" b="1" dirty="0">
                  <a:solidFill>
                    <a:srgbClr val="C00000"/>
                  </a:solidFill>
                </a:rPr>
                <a:t>H</a:t>
              </a:r>
            </a:p>
          </p:txBody>
        </p:sp>
        <p:sp>
          <p:nvSpPr>
            <p:cNvPr id="18" name="TextBox 17"/>
            <p:cNvSpPr txBox="1"/>
            <p:nvPr/>
          </p:nvSpPr>
          <p:spPr>
            <a:xfrm>
              <a:off x="2428676" y="3712994"/>
              <a:ext cx="289641" cy="215444"/>
            </a:xfrm>
            <a:prstGeom prst="rect">
              <a:avLst/>
            </a:prstGeom>
            <a:noFill/>
            <a:ln w="28575">
              <a:solidFill>
                <a:srgbClr val="C00000"/>
              </a:solidFill>
            </a:ln>
          </p:spPr>
          <p:txBody>
            <a:bodyPr wrap="square" rtlCol="0">
              <a:spAutoFit/>
            </a:bodyPr>
            <a:lstStyle/>
            <a:p>
              <a:pPr algn="ctr"/>
              <a:r>
                <a:rPr lang="en-US" sz="800" b="1" dirty="0">
                  <a:solidFill>
                    <a:srgbClr val="C00000"/>
                  </a:solidFill>
                </a:rPr>
                <a:t>27</a:t>
              </a:r>
            </a:p>
          </p:txBody>
        </p:sp>
        <p:sp>
          <p:nvSpPr>
            <p:cNvPr id="19" name="TextBox 18"/>
            <p:cNvSpPr txBox="1"/>
            <p:nvPr/>
          </p:nvSpPr>
          <p:spPr>
            <a:xfrm>
              <a:off x="6170943" y="3698782"/>
              <a:ext cx="289641" cy="215444"/>
            </a:xfrm>
            <a:prstGeom prst="rect">
              <a:avLst/>
            </a:prstGeom>
            <a:noFill/>
            <a:ln w="28575">
              <a:solidFill>
                <a:srgbClr val="C00000"/>
              </a:solidFill>
            </a:ln>
          </p:spPr>
          <p:txBody>
            <a:bodyPr wrap="square" rtlCol="0">
              <a:spAutoFit/>
            </a:bodyPr>
            <a:lstStyle/>
            <a:p>
              <a:pPr algn="ctr"/>
              <a:r>
                <a:rPr lang="en-US" sz="800" b="1" dirty="0">
                  <a:solidFill>
                    <a:srgbClr val="C00000"/>
                  </a:solidFill>
                </a:rPr>
                <a:t>27</a:t>
              </a:r>
            </a:p>
          </p:txBody>
        </p:sp>
        <p:sp>
          <p:nvSpPr>
            <p:cNvPr id="20" name="TextBox 19"/>
            <p:cNvSpPr txBox="1"/>
            <p:nvPr/>
          </p:nvSpPr>
          <p:spPr>
            <a:xfrm>
              <a:off x="6135594" y="3976916"/>
              <a:ext cx="163676" cy="215444"/>
            </a:xfrm>
            <a:prstGeom prst="rect">
              <a:avLst/>
            </a:prstGeom>
            <a:noFill/>
            <a:ln w="28575">
              <a:solidFill>
                <a:srgbClr val="C00000"/>
              </a:solidFill>
            </a:ln>
          </p:spPr>
          <p:txBody>
            <a:bodyPr wrap="square" rtlCol="0">
              <a:spAutoFit/>
            </a:bodyPr>
            <a:lstStyle/>
            <a:p>
              <a:pPr algn="ctr"/>
              <a:r>
                <a:rPr lang="en-US" sz="800" b="1" dirty="0">
                  <a:solidFill>
                    <a:srgbClr val="C00000"/>
                  </a:solidFill>
                </a:rPr>
                <a:t>H</a:t>
              </a:r>
            </a:p>
          </p:txBody>
        </p:sp>
        <p:sp>
          <p:nvSpPr>
            <p:cNvPr id="21" name="TextBox 20"/>
            <p:cNvSpPr txBox="1"/>
            <p:nvPr/>
          </p:nvSpPr>
          <p:spPr>
            <a:xfrm>
              <a:off x="10012564" y="4021365"/>
              <a:ext cx="163676" cy="215444"/>
            </a:xfrm>
            <a:prstGeom prst="rect">
              <a:avLst/>
            </a:prstGeom>
            <a:noFill/>
            <a:ln w="28575">
              <a:solidFill>
                <a:srgbClr val="C00000"/>
              </a:solidFill>
            </a:ln>
          </p:spPr>
          <p:txBody>
            <a:bodyPr wrap="square" rtlCol="0">
              <a:spAutoFit/>
            </a:bodyPr>
            <a:lstStyle/>
            <a:p>
              <a:pPr algn="ctr"/>
              <a:r>
                <a:rPr lang="en-US" sz="800" b="1" dirty="0">
                  <a:solidFill>
                    <a:srgbClr val="C00000"/>
                  </a:solidFill>
                </a:rPr>
                <a:t>H</a:t>
              </a:r>
            </a:p>
          </p:txBody>
        </p:sp>
        <p:sp>
          <p:nvSpPr>
            <p:cNvPr id="22" name="TextBox 21"/>
            <p:cNvSpPr txBox="1"/>
            <p:nvPr/>
          </p:nvSpPr>
          <p:spPr>
            <a:xfrm>
              <a:off x="10050539" y="3755663"/>
              <a:ext cx="289641" cy="215444"/>
            </a:xfrm>
            <a:prstGeom prst="rect">
              <a:avLst/>
            </a:prstGeom>
            <a:noFill/>
            <a:ln w="28575">
              <a:solidFill>
                <a:srgbClr val="C00000"/>
              </a:solidFill>
            </a:ln>
          </p:spPr>
          <p:txBody>
            <a:bodyPr wrap="square" rtlCol="0">
              <a:spAutoFit/>
            </a:bodyPr>
            <a:lstStyle/>
            <a:p>
              <a:pPr algn="ctr"/>
              <a:r>
                <a:rPr lang="en-US" sz="800" b="1" dirty="0">
                  <a:solidFill>
                    <a:srgbClr val="C00000"/>
                  </a:solidFill>
                </a:rPr>
                <a:t>27</a:t>
              </a:r>
            </a:p>
          </p:txBody>
        </p:sp>
        <p:sp>
          <p:nvSpPr>
            <p:cNvPr id="28" name="Oval 27"/>
            <p:cNvSpPr/>
            <p:nvPr/>
          </p:nvSpPr>
          <p:spPr>
            <a:xfrm>
              <a:off x="9769735" y="3704471"/>
              <a:ext cx="188946" cy="18539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0" name="Picture 29"/>
          <p:cNvPicPr>
            <a:picLocks noChangeAspect="1"/>
          </p:cNvPicPr>
          <p:nvPr/>
        </p:nvPicPr>
        <p:blipFill>
          <a:blip r:embed="rId6"/>
          <a:stretch>
            <a:fillRect/>
          </a:stretch>
        </p:blipFill>
        <p:spPr>
          <a:xfrm>
            <a:off x="2845282" y="4682414"/>
            <a:ext cx="6627454" cy="1898104"/>
          </a:xfrm>
          <a:prstGeom prst="rect">
            <a:avLst/>
          </a:prstGeom>
        </p:spPr>
      </p:pic>
    </p:spTree>
    <p:extLst>
      <p:ext uri="{BB962C8B-B14F-4D97-AF65-F5344CB8AC3E}">
        <p14:creationId xmlns:p14="http://schemas.microsoft.com/office/powerpoint/2010/main" val="445373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Total </a:t>
            </a:r>
            <a:r>
              <a:rPr lang="en-US" sz="4000" b="1" dirty="0"/>
              <a:t>Environmental</a:t>
            </a:r>
            <a:r>
              <a:rPr lang="en-US" b="1" dirty="0"/>
              <a:t> Savings</a:t>
            </a:r>
            <a:br>
              <a:rPr lang="en-US" b="1" dirty="0"/>
            </a:br>
            <a:r>
              <a:rPr lang="en-US" b="1" dirty="0" smtClean="0">
                <a:solidFill>
                  <a:schemeClr val="accent1">
                    <a:lumMod val="60000"/>
                    <a:lumOff val="40000"/>
                  </a:schemeClr>
                </a:solidFill>
              </a:rPr>
              <a:t>68 </a:t>
            </a:r>
            <a:r>
              <a:rPr lang="en-US" b="1" dirty="0">
                <a:solidFill>
                  <a:schemeClr val="accent1">
                    <a:lumMod val="60000"/>
                    <a:lumOff val="40000"/>
                  </a:schemeClr>
                </a:solidFill>
              </a:rPr>
              <a:t>Road Miles</a:t>
            </a:r>
          </a:p>
        </p:txBody>
      </p:sp>
      <p:sp>
        <p:nvSpPr>
          <p:cNvPr id="3" name="Text Placeholder 2"/>
          <p:cNvSpPr>
            <a:spLocks noGrp="1"/>
          </p:cNvSpPr>
          <p:nvPr>
            <p:ph type="body" idx="1"/>
          </p:nvPr>
        </p:nvSpPr>
        <p:spPr>
          <a:xfrm>
            <a:off x="6466651" y="4871465"/>
            <a:ext cx="4185623" cy="340135"/>
          </a:xfrm>
        </p:spPr>
        <p:txBody>
          <a:bodyPr/>
          <a:lstStyle/>
          <a:p>
            <a:pPr algn="ctr"/>
            <a:r>
              <a:rPr lang="en-US" sz="2400" dirty="0">
                <a:solidFill>
                  <a:schemeClr val="accent1">
                    <a:lumMod val="60000"/>
                    <a:lumOff val="40000"/>
                  </a:schemeClr>
                </a:solidFill>
              </a:rPr>
              <a:t>30 tons of water</a:t>
            </a:r>
          </a:p>
        </p:txBody>
      </p:sp>
      <p:sp>
        <p:nvSpPr>
          <p:cNvPr id="5" name="Text Placeholder 4"/>
          <p:cNvSpPr>
            <a:spLocks noGrp="1"/>
          </p:cNvSpPr>
          <p:nvPr>
            <p:ph type="body" sz="quarter" idx="3"/>
          </p:nvPr>
        </p:nvSpPr>
        <p:spPr>
          <a:xfrm>
            <a:off x="1757191" y="4753402"/>
            <a:ext cx="4185619" cy="576263"/>
          </a:xfrm>
        </p:spPr>
        <p:txBody>
          <a:bodyPr>
            <a:normAutofit/>
          </a:bodyPr>
          <a:lstStyle/>
          <a:p>
            <a:pPr algn="ctr"/>
            <a:r>
              <a:rPr lang="en-US" sz="3600" b="1" dirty="0"/>
              <a:t>158 Bathtubs</a:t>
            </a:r>
          </a:p>
        </p:txBody>
      </p:sp>
      <p:sp>
        <p:nvSpPr>
          <p:cNvPr id="7" name="Date Placeholder 6"/>
          <p:cNvSpPr>
            <a:spLocks noGrp="1"/>
          </p:cNvSpPr>
          <p:nvPr>
            <p:ph type="dt" sz="half" idx="10"/>
          </p:nvPr>
        </p:nvSpPr>
        <p:spPr/>
        <p:txBody>
          <a:bodyPr/>
          <a:lstStyle/>
          <a:p>
            <a:r>
              <a:rPr lang="en-US" dirty="0" smtClean="0"/>
              <a:t>5/24/2017</a:t>
            </a:r>
            <a:endParaRPr lang="en-US" dirty="0"/>
          </a:p>
        </p:txBody>
      </p:sp>
      <p:sp>
        <p:nvSpPr>
          <p:cNvPr id="8" name="Footer Placeholder 7"/>
          <p:cNvSpPr>
            <a:spLocks noGrp="1"/>
          </p:cNvSpPr>
          <p:nvPr>
            <p:ph type="ftr" sz="quarter" idx="11"/>
          </p:nvPr>
        </p:nvSpPr>
        <p:spPr>
          <a:xfrm>
            <a:off x="2893565" y="6453386"/>
            <a:ext cx="7146175" cy="404615"/>
          </a:xfrm>
        </p:spPr>
        <p:txBody>
          <a:bodyPr/>
          <a:lstStyle/>
          <a:p>
            <a:r>
              <a:rPr lang="en-US">
                <a:latin typeface="+mn-lt"/>
              </a:rPr>
              <a:t>Recycled Materials Resource Center at the University of Wisconsin-Madison</a:t>
            </a:r>
            <a:endParaRPr lang="en-US" dirty="0">
              <a:latin typeface="+mn-lt"/>
            </a:endParaRPr>
          </a:p>
        </p:txBody>
      </p:sp>
      <p:sp>
        <p:nvSpPr>
          <p:cNvPr id="9" name="Slide Number Placeholder 8"/>
          <p:cNvSpPr>
            <a:spLocks noGrp="1"/>
          </p:cNvSpPr>
          <p:nvPr>
            <p:ph type="sldNum" sz="quarter" idx="12"/>
          </p:nvPr>
        </p:nvSpPr>
        <p:spPr/>
        <p:txBody>
          <a:bodyPr/>
          <a:lstStyle/>
          <a:p>
            <a:fld id="{148FB297-7945-4A43-B0D8-BA973527B31C}" type="slidenum">
              <a:rPr lang="en-US" smtClean="0"/>
              <a:t>24</a:t>
            </a:fld>
            <a:endParaRPr lang="en-US" dirty="0"/>
          </a:p>
        </p:txBody>
      </p:sp>
      <p:sp>
        <p:nvSpPr>
          <p:cNvPr id="10" name="Text Placeholder 4"/>
          <p:cNvSpPr txBox="1">
            <a:spLocks/>
          </p:cNvSpPr>
          <p:nvPr/>
        </p:nvSpPr>
        <p:spPr>
          <a:xfrm>
            <a:off x="1371600" y="2585150"/>
            <a:ext cx="4956799" cy="57626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n-US" sz="3600" b="1" dirty="0">
                <a:solidFill>
                  <a:schemeClr val="bg1"/>
                </a:solidFill>
              </a:rPr>
              <a:t>2,183 U.S. Households</a:t>
            </a:r>
          </a:p>
        </p:txBody>
      </p:sp>
      <p:sp>
        <p:nvSpPr>
          <p:cNvPr id="11" name="Text Placeholder 4"/>
          <p:cNvSpPr txBox="1">
            <a:spLocks/>
          </p:cNvSpPr>
          <p:nvPr/>
        </p:nvSpPr>
        <p:spPr>
          <a:xfrm>
            <a:off x="1371600" y="3660236"/>
            <a:ext cx="4956799" cy="57626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n-US" sz="3600" b="1" dirty="0">
                <a:solidFill>
                  <a:schemeClr val="bg1"/>
                </a:solidFill>
              </a:rPr>
              <a:t>956 Cars</a:t>
            </a:r>
          </a:p>
        </p:txBody>
      </p:sp>
      <p:sp>
        <p:nvSpPr>
          <p:cNvPr id="12" name="Text Placeholder 2"/>
          <p:cNvSpPr txBox="1">
            <a:spLocks/>
          </p:cNvSpPr>
          <p:nvPr/>
        </p:nvSpPr>
        <p:spPr>
          <a:xfrm>
            <a:off x="6466651" y="3746940"/>
            <a:ext cx="4185623" cy="402853"/>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n-US" dirty="0">
                <a:solidFill>
                  <a:schemeClr val="accent1">
                    <a:lumMod val="60000"/>
                    <a:lumOff val="40000"/>
                  </a:schemeClr>
                </a:solidFill>
              </a:rPr>
              <a:t>4,955 tons of CO</a:t>
            </a:r>
            <a:r>
              <a:rPr lang="en-US" baseline="-25000" dirty="0">
                <a:solidFill>
                  <a:schemeClr val="accent1">
                    <a:lumMod val="60000"/>
                    <a:lumOff val="40000"/>
                  </a:schemeClr>
                </a:solidFill>
              </a:rPr>
              <a:t>2</a:t>
            </a:r>
          </a:p>
        </p:txBody>
      </p:sp>
      <p:sp>
        <p:nvSpPr>
          <p:cNvPr id="13" name="Text Placeholder 2"/>
          <p:cNvSpPr txBox="1">
            <a:spLocks/>
          </p:cNvSpPr>
          <p:nvPr/>
        </p:nvSpPr>
        <p:spPr>
          <a:xfrm>
            <a:off x="6466652" y="2637620"/>
            <a:ext cx="4185623" cy="412570"/>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kern="1200">
                <a:solidFill>
                  <a:schemeClr val="tx1">
                    <a:lumMod val="75000"/>
                    <a:lumOff val="25000"/>
                  </a:schemeClr>
                </a:solidFill>
                <a:latin typeface="+mn-lt"/>
                <a:ea typeface="+mn-ea"/>
                <a:cs typeface="+mn-cs"/>
              </a:defRPr>
            </a:lvl9pPr>
          </a:lstStyle>
          <a:p>
            <a:pPr algn="ctr"/>
            <a:r>
              <a:rPr lang="en-US" dirty="0">
                <a:solidFill>
                  <a:schemeClr val="accent1">
                    <a:lumMod val="60000"/>
                    <a:lumOff val="40000"/>
                  </a:schemeClr>
                </a:solidFill>
              </a:rPr>
              <a:t>23,871,001 kWh </a:t>
            </a:r>
          </a:p>
        </p:txBody>
      </p:sp>
      <p:sp>
        <p:nvSpPr>
          <p:cNvPr id="14" name="TextBox 13"/>
          <p:cNvSpPr txBox="1"/>
          <p:nvPr/>
        </p:nvSpPr>
        <p:spPr>
          <a:xfrm>
            <a:off x="5904710" y="2707665"/>
            <a:ext cx="523841" cy="369332"/>
          </a:xfrm>
          <a:prstGeom prst="rect">
            <a:avLst/>
          </a:prstGeom>
          <a:noFill/>
        </p:spPr>
        <p:txBody>
          <a:bodyPr wrap="square" rtlCol="0">
            <a:spAutoFit/>
          </a:bodyPr>
          <a:lstStyle/>
          <a:p>
            <a:r>
              <a:rPr lang="en-US" dirty="0">
                <a:solidFill>
                  <a:schemeClr val="bg1"/>
                </a:solidFill>
              </a:rPr>
              <a:t>[c]</a:t>
            </a:r>
          </a:p>
        </p:txBody>
      </p:sp>
      <p:sp>
        <p:nvSpPr>
          <p:cNvPr id="15" name="TextBox 14"/>
          <p:cNvSpPr txBox="1"/>
          <p:nvPr/>
        </p:nvSpPr>
        <p:spPr>
          <a:xfrm>
            <a:off x="4610100" y="3779732"/>
            <a:ext cx="552450" cy="369332"/>
          </a:xfrm>
          <a:prstGeom prst="rect">
            <a:avLst/>
          </a:prstGeom>
          <a:noFill/>
        </p:spPr>
        <p:txBody>
          <a:bodyPr wrap="square" rtlCol="0">
            <a:spAutoFit/>
          </a:bodyPr>
          <a:lstStyle/>
          <a:p>
            <a:r>
              <a:rPr lang="en-US" dirty="0">
                <a:solidFill>
                  <a:schemeClr val="bg1"/>
                </a:solidFill>
              </a:rPr>
              <a:t>[d]</a:t>
            </a:r>
          </a:p>
        </p:txBody>
      </p:sp>
      <p:sp>
        <p:nvSpPr>
          <p:cNvPr id="16" name="TextBox 15"/>
          <p:cNvSpPr txBox="1"/>
          <p:nvPr/>
        </p:nvSpPr>
        <p:spPr>
          <a:xfrm>
            <a:off x="5072062" y="4884403"/>
            <a:ext cx="485775" cy="369332"/>
          </a:xfrm>
          <a:prstGeom prst="rect">
            <a:avLst/>
          </a:prstGeom>
          <a:noFill/>
        </p:spPr>
        <p:txBody>
          <a:bodyPr wrap="square" rtlCol="0">
            <a:spAutoFit/>
          </a:bodyPr>
          <a:lstStyle/>
          <a:p>
            <a:r>
              <a:rPr lang="en-US" dirty="0">
                <a:solidFill>
                  <a:schemeClr val="bg1"/>
                </a:solidFill>
              </a:rPr>
              <a:t>[e]</a:t>
            </a:r>
          </a:p>
        </p:txBody>
      </p:sp>
    </p:spTree>
    <p:extLst>
      <p:ext uri="{BB962C8B-B14F-4D97-AF65-F5344CB8AC3E}">
        <p14:creationId xmlns:p14="http://schemas.microsoft.com/office/powerpoint/2010/main" val="20586449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12274" y="1269813"/>
            <a:ext cx="7766936" cy="1646302"/>
          </a:xfrm>
        </p:spPr>
        <p:txBody>
          <a:bodyPr/>
          <a:lstStyle/>
          <a:p>
            <a:pPr algn="ctr"/>
            <a:r>
              <a:rPr lang="en-US" dirty="0"/>
              <a:t>Thank you!</a:t>
            </a:r>
          </a:p>
        </p:txBody>
      </p:sp>
      <p:sp>
        <p:nvSpPr>
          <p:cNvPr id="3" name="Subtitle 2"/>
          <p:cNvSpPr>
            <a:spLocks noGrp="1"/>
          </p:cNvSpPr>
          <p:nvPr>
            <p:ph type="subTitle" idx="1"/>
          </p:nvPr>
        </p:nvSpPr>
        <p:spPr>
          <a:xfrm>
            <a:off x="2212274" y="2406014"/>
            <a:ext cx="7766936" cy="1372236"/>
          </a:xfrm>
        </p:spPr>
        <p:txBody>
          <a:bodyPr>
            <a:normAutofit fontScale="77500" lnSpcReduction="20000"/>
          </a:bodyPr>
          <a:lstStyle/>
          <a:p>
            <a:pPr algn="ctr"/>
            <a:r>
              <a:rPr lang="en-US" sz="3000" dirty="0"/>
              <a:t>Questions</a:t>
            </a:r>
            <a:r>
              <a:rPr lang="en-US" sz="3000" dirty="0" smtClean="0"/>
              <a:t>?</a:t>
            </a:r>
          </a:p>
          <a:p>
            <a:pPr algn="ctr"/>
            <a:endParaRPr lang="en-US" sz="2600" dirty="0"/>
          </a:p>
          <a:p>
            <a:pPr algn="ctr"/>
            <a:r>
              <a:rPr lang="en-US" sz="2600" dirty="0" smtClean="0">
                <a:hlinkClick r:id="rId3"/>
              </a:rPr>
              <a:t>Angela.Pakes@wisc.edu</a:t>
            </a:r>
            <a:endParaRPr lang="en-US" sz="2600" dirty="0" smtClean="0"/>
          </a:p>
          <a:p>
            <a:pPr algn="ctr"/>
            <a:r>
              <a:rPr lang="en-US" sz="2600" dirty="0" smtClean="0"/>
              <a:t>www.RMRC.wisc.edu</a:t>
            </a:r>
          </a:p>
          <a:p>
            <a:pPr algn="ctr"/>
            <a:endParaRPr lang="en-US" sz="2600" dirty="0" smtClean="0"/>
          </a:p>
          <a:p>
            <a:pPr algn="ctr"/>
            <a:endParaRPr lang="en-US" dirty="0"/>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25</a:t>
            </a:fld>
            <a:endParaRPr lang="en-US"/>
          </a:p>
        </p:txBody>
      </p:sp>
      <p:pic>
        <p:nvPicPr>
          <p:cNvPr id="7" name="Picture 6"/>
          <p:cNvPicPr>
            <a:picLocks noChangeAspect="1"/>
          </p:cNvPicPr>
          <p:nvPr/>
        </p:nvPicPr>
        <p:blipFill>
          <a:blip r:embed="rId4"/>
          <a:stretch>
            <a:fillRect/>
          </a:stretch>
        </p:blipFill>
        <p:spPr>
          <a:xfrm>
            <a:off x="2524268" y="3929572"/>
            <a:ext cx="2095500" cy="1143000"/>
          </a:xfrm>
          <a:prstGeom prst="rect">
            <a:avLst/>
          </a:prstGeom>
        </p:spPr>
      </p:pic>
      <p:pic>
        <p:nvPicPr>
          <p:cNvPr id="8" name="Picture 7"/>
          <p:cNvPicPr>
            <a:picLocks noChangeAspect="1"/>
          </p:cNvPicPr>
          <p:nvPr/>
        </p:nvPicPr>
        <p:blipFill>
          <a:blip r:embed="rId5"/>
          <a:stretch>
            <a:fillRect/>
          </a:stretch>
        </p:blipFill>
        <p:spPr>
          <a:xfrm>
            <a:off x="4439915" y="4112911"/>
            <a:ext cx="2797553" cy="776321"/>
          </a:xfrm>
          <a:prstGeom prst="rect">
            <a:avLst/>
          </a:prstGeom>
        </p:spPr>
      </p:pic>
      <p:pic>
        <p:nvPicPr>
          <p:cNvPr id="9" name="Picture 8"/>
          <p:cNvPicPr>
            <a:picLocks noChangeAspect="1"/>
          </p:cNvPicPr>
          <p:nvPr/>
        </p:nvPicPr>
        <p:blipFill rotWithShape="1">
          <a:blip r:embed="rId6"/>
          <a:srcRect r="79479" b="16862"/>
          <a:stretch/>
        </p:blipFill>
        <p:spPr>
          <a:xfrm>
            <a:off x="7237468" y="4137351"/>
            <a:ext cx="1559783" cy="728534"/>
          </a:xfrm>
          <a:prstGeom prst="rect">
            <a:avLst/>
          </a:prstGeom>
        </p:spPr>
      </p:pic>
      <p:pic>
        <p:nvPicPr>
          <p:cNvPr id="10" name="Picture 9"/>
          <p:cNvPicPr>
            <a:picLocks noChangeAspect="1"/>
          </p:cNvPicPr>
          <p:nvPr/>
        </p:nvPicPr>
        <p:blipFill>
          <a:blip r:embed="rId7"/>
          <a:stretch>
            <a:fillRect/>
          </a:stretch>
        </p:blipFill>
        <p:spPr>
          <a:xfrm>
            <a:off x="1507066" y="3961787"/>
            <a:ext cx="1124903" cy="1129402"/>
          </a:xfrm>
          <a:prstGeom prst="rect">
            <a:avLst/>
          </a:prstGeom>
        </p:spPr>
      </p:pic>
      <p:pic>
        <p:nvPicPr>
          <p:cNvPr id="11" name="Picture 10"/>
          <p:cNvPicPr>
            <a:picLocks noChangeAspect="1"/>
          </p:cNvPicPr>
          <p:nvPr/>
        </p:nvPicPr>
        <p:blipFill>
          <a:blip r:embed="rId8"/>
          <a:stretch>
            <a:fillRect/>
          </a:stretch>
        </p:blipFill>
        <p:spPr>
          <a:xfrm>
            <a:off x="9137240" y="3931538"/>
            <a:ext cx="1181510" cy="1181510"/>
          </a:xfrm>
          <a:prstGeom prst="rect">
            <a:avLst/>
          </a:prstGeom>
        </p:spPr>
      </p:pic>
      <p:sp>
        <p:nvSpPr>
          <p:cNvPr id="12" name="TextBox 11"/>
          <p:cNvSpPr txBox="1"/>
          <p:nvPr/>
        </p:nvSpPr>
        <p:spPr>
          <a:xfrm>
            <a:off x="4266560" y="1524997"/>
            <a:ext cx="3785363" cy="923330"/>
          </a:xfrm>
          <a:prstGeom prst="rect">
            <a:avLst/>
          </a:prstGeom>
          <a:noFill/>
        </p:spPr>
        <p:txBody>
          <a:bodyPr wrap="square" rtlCol="0">
            <a:spAutoFit/>
          </a:bodyPr>
          <a:lstStyle/>
          <a:p>
            <a:pPr algn="ctr"/>
            <a:r>
              <a:rPr lang="en-US" sz="5400" dirty="0"/>
              <a:t>Thank you!</a:t>
            </a:r>
          </a:p>
        </p:txBody>
      </p:sp>
    </p:spTree>
    <p:extLst>
      <p:ext uri="{BB962C8B-B14F-4D97-AF65-F5344CB8AC3E}">
        <p14:creationId xmlns:p14="http://schemas.microsoft.com/office/powerpoint/2010/main" val="20135360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1041228" y="1626222"/>
            <a:ext cx="8596668" cy="4326708"/>
          </a:xfrm>
        </p:spPr>
        <p:txBody>
          <a:bodyPr>
            <a:normAutofit lnSpcReduction="10000"/>
          </a:bodyPr>
          <a:lstStyle/>
          <a:p>
            <a:pPr marL="457200" indent="-457200">
              <a:buFont typeface="+mj-lt"/>
              <a:buAutoNum type="alphaLcPeriod"/>
            </a:pPr>
            <a:r>
              <a:rPr lang="en-US" dirty="0"/>
              <a:t>Asphalt Recycling and Reclaiming Association. (2001) Basic Asphalt Recycling Manual. </a:t>
            </a:r>
            <a:r>
              <a:rPr lang="en-US" i="1" dirty="0"/>
              <a:t>U.S. Department of Transportation</a:t>
            </a:r>
            <a:r>
              <a:rPr lang="en-US" dirty="0"/>
              <a:t>, 19-25.</a:t>
            </a:r>
          </a:p>
          <a:p>
            <a:pPr>
              <a:buFont typeface="+mj-lt"/>
              <a:buAutoNum type="alphaLcPeriod"/>
            </a:pPr>
            <a:r>
              <a:rPr lang="en-US" dirty="0"/>
              <a:t>Carpenter, C., Gardner, K. H., </a:t>
            </a:r>
            <a:r>
              <a:rPr lang="en-US" dirty="0" err="1"/>
              <a:t>Fopiano</a:t>
            </a:r>
            <a:r>
              <a:rPr lang="en-US" dirty="0"/>
              <a:t>, J., Benson, C. H., </a:t>
            </a:r>
            <a:r>
              <a:rPr lang="en-US" dirty="0" err="1"/>
              <a:t>Edil</a:t>
            </a:r>
            <a:r>
              <a:rPr lang="en-US" dirty="0"/>
              <a:t>, T. B. (2007) Life cycle based risk assessment of recycled materials in roadway construction. </a:t>
            </a:r>
            <a:r>
              <a:rPr lang="en-US" i="1" dirty="0"/>
              <a:t>Waste Management</a:t>
            </a:r>
            <a:r>
              <a:rPr lang="en-US" dirty="0"/>
              <a:t>, vol. 27, no. 10, 1458-1464.</a:t>
            </a:r>
          </a:p>
          <a:p>
            <a:pPr>
              <a:buFont typeface="+mj-lt"/>
              <a:buAutoNum type="alphaLcPeriod"/>
            </a:pPr>
            <a:r>
              <a:rPr lang="en-US" dirty="0"/>
              <a:t>U.S. Energy Information Administration. How much electricity does an American home use? [Online] Available: https://www.eia.gov/tools/faqs/faq.cfm?id=97&amp;t=3.</a:t>
            </a:r>
          </a:p>
          <a:p>
            <a:pPr>
              <a:buFont typeface="+mj-lt"/>
              <a:buAutoNum type="alphaLcPeriod"/>
            </a:pPr>
            <a:r>
              <a:rPr lang="en-US" dirty="0"/>
              <a:t>United States Environmental Protection Agency.  Transportation, Air Pollution, and Climate Change.  [Online] Available:  https://www.epa.gov/air-pollution-transportation</a:t>
            </a:r>
          </a:p>
          <a:p>
            <a:pPr>
              <a:buFont typeface="+mj-lt"/>
              <a:buAutoNum type="alphaLcPeriod"/>
            </a:pPr>
            <a:r>
              <a:rPr lang="en-US" dirty="0"/>
              <a:t>Portland Water Bureau. Shower and Bath Fact Sheet. [Online] Available: https://www.portlandoregon.gov/water/article/305153</a:t>
            </a:r>
          </a:p>
          <a:p>
            <a:pPr>
              <a:buFont typeface="+mj-lt"/>
              <a:buAutoNum type="alphaLcPeriod"/>
            </a:pPr>
            <a:endParaRPr lang="en-US" dirty="0"/>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26</a:t>
            </a:fld>
            <a:endParaRPr lang="en-US"/>
          </a:p>
        </p:txBody>
      </p:sp>
    </p:spTree>
    <p:extLst>
      <p:ext uri="{BB962C8B-B14F-4D97-AF65-F5344CB8AC3E}">
        <p14:creationId xmlns:p14="http://schemas.microsoft.com/office/powerpoint/2010/main" val="102465885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4052" y="530693"/>
            <a:ext cx="9601200" cy="1485900"/>
          </a:xfrm>
        </p:spPr>
        <p:txBody>
          <a:bodyPr>
            <a:normAutofit/>
          </a:bodyPr>
          <a:lstStyle/>
          <a:p>
            <a:r>
              <a:rPr lang="en-US" dirty="0"/>
              <a:t>Project Savings Predictions</a:t>
            </a:r>
            <a:br>
              <a:rPr lang="en-US" dirty="0"/>
            </a:br>
            <a:r>
              <a:rPr lang="en-US" dirty="0">
                <a:solidFill>
                  <a:schemeClr val="accent4">
                    <a:lumMod val="60000"/>
                    <a:lumOff val="40000"/>
                  </a:schemeClr>
                </a:solidFill>
              </a:rPr>
              <a:t>H and 27 removed</a:t>
            </a:r>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27</a:t>
            </a:fld>
            <a:endParaRPr lang="en-US"/>
          </a:p>
        </p:txBody>
      </p:sp>
      <p:pic>
        <p:nvPicPr>
          <p:cNvPr id="7" name="Picture 6"/>
          <p:cNvPicPr>
            <a:picLocks noChangeAspect="1"/>
          </p:cNvPicPr>
          <p:nvPr/>
        </p:nvPicPr>
        <p:blipFill>
          <a:blip r:embed="rId3"/>
          <a:stretch>
            <a:fillRect/>
          </a:stretch>
        </p:blipFill>
        <p:spPr>
          <a:xfrm>
            <a:off x="579164" y="2095168"/>
            <a:ext cx="3770545" cy="2695294"/>
          </a:xfrm>
          <a:prstGeom prst="rect">
            <a:avLst/>
          </a:prstGeom>
        </p:spPr>
      </p:pic>
      <p:pic>
        <p:nvPicPr>
          <p:cNvPr id="8" name="Picture 7"/>
          <p:cNvPicPr>
            <a:picLocks noChangeAspect="1"/>
          </p:cNvPicPr>
          <p:nvPr/>
        </p:nvPicPr>
        <p:blipFill>
          <a:blip r:embed="rId4"/>
          <a:stretch>
            <a:fillRect/>
          </a:stretch>
        </p:blipFill>
        <p:spPr>
          <a:xfrm>
            <a:off x="4453667" y="2095168"/>
            <a:ext cx="3770545" cy="2695294"/>
          </a:xfrm>
          <a:prstGeom prst="rect">
            <a:avLst/>
          </a:prstGeom>
        </p:spPr>
      </p:pic>
      <p:pic>
        <p:nvPicPr>
          <p:cNvPr id="9" name="Picture 8"/>
          <p:cNvPicPr>
            <a:picLocks noChangeAspect="1"/>
          </p:cNvPicPr>
          <p:nvPr/>
        </p:nvPicPr>
        <p:blipFill>
          <a:blip r:embed="rId5"/>
          <a:stretch>
            <a:fillRect/>
          </a:stretch>
        </p:blipFill>
        <p:spPr>
          <a:xfrm>
            <a:off x="8346816" y="2094177"/>
            <a:ext cx="3771931" cy="2696285"/>
          </a:xfrm>
          <a:prstGeom prst="rect">
            <a:avLst/>
          </a:prstGeom>
        </p:spPr>
      </p:pic>
    </p:spTree>
    <p:extLst>
      <p:ext uri="{BB962C8B-B14F-4D97-AF65-F5344CB8AC3E}">
        <p14:creationId xmlns:p14="http://schemas.microsoft.com/office/powerpoint/2010/main" val="6844920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ling the r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954" y="1689142"/>
            <a:ext cx="5314461" cy="3985845"/>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pPr algn="ctr"/>
            <a:r>
              <a:rPr lang="en-US" dirty="0"/>
              <a:t>Milling</a:t>
            </a:r>
          </a:p>
        </p:txBody>
      </p:sp>
      <p:pic>
        <p:nvPicPr>
          <p:cNvPr id="1029" name="Picture 5" descr="view of road after mill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4246" y="1689142"/>
            <a:ext cx="5314460" cy="398584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28297" y="5725631"/>
            <a:ext cx="6456016" cy="307777"/>
          </a:xfrm>
          <a:prstGeom prst="rect">
            <a:avLst/>
          </a:prstGeom>
          <a:noFill/>
        </p:spPr>
        <p:txBody>
          <a:bodyPr wrap="square" rtlCol="0">
            <a:spAutoFit/>
          </a:bodyPr>
          <a:lstStyle/>
          <a:p>
            <a:r>
              <a:rPr lang="en-US" sz="1400" dirty="0"/>
              <a:t>http://www.dot.state.mn.us/information/roads/mill-overlay.html</a:t>
            </a:r>
          </a:p>
        </p:txBody>
      </p:sp>
      <p:sp>
        <p:nvSpPr>
          <p:cNvPr id="2" name="Date Placeholder 1"/>
          <p:cNvSpPr>
            <a:spLocks noGrp="1"/>
          </p:cNvSpPr>
          <p:nvPr>
            <p:ph type="dt" sz="half" idx="10"/>
          </p:nvPr>
        </p:nvSpPr>
        <p:spPr/>
        <p:txBody>
          <a:bodyPr/>
          <a:lstStyle/>
          <a:p>
            <a:r>
              <a:rPr lang="en-US" dirty="0" smtClean="0"/>
              <a:t>5/24/2017</a:t>
            </a:r>
            <a:endParaRPr lang="en-US" dirty="0"/>
          </a:p>
        </p:txBody>
      </p:sp>
      <p:sp>
        <p:nvSpPr>
          <p:cNvPr id="3" name="Footer Placeholder 2"/>
          <p:cNvSpPr>
            <a:spLocks noGrp="1"/>
          </p:cNvSpPr>
          <p:nvPr>
            <p:ph type="ftr" sz="quarter" idx="11"/>
          </p:nvPr>
        </p:nvSpPr>
        <p:spPr/>
        <p:txBody>
          <a:bodyPr/>
          <a:lstStyle/>
          <a:p>
            <a:r>
              <a:rPr lang="en-US">
                <a:latin typeface="+mn-lt"/>
              </a:rPr>
              <a:t>Recycled Materials Resource Center at the University of Wisconsin-Madison</a:t>
            </a:r>
            <a:endParaRPr lang="en-US" dirty="0">
              <a:latin typeface="+mn-lt"/>
            </a:endParaRPr>
          </a:p>
        </p:txBody>
      </p:sp>
      <p:sp>
        <p:nvSpPr>
          <p:cNvPr id="4" name="Slide Number Placeholder 3"/>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28</a:t>
            </a:fld>
            <a:endParaRPr lang="en" sz="1333">
              <a:solidFill>
                <a:schemeClr val="lt2"/>
              </a:solidFill>
              <a:ea typeface="Roboto"/>
              <a:cs typeface="Roboto"/>
              <a:sym typeface="Roboto"/>
            </a:endParaRPr>
          </a:p>
        </p:txBody>
      </p:sp>
    </p:spTree>
    <p:extLst>
      <p:ext uri="{BB962C8B-B14F-4D97-AF65-F5344CB8AC3E}">
        <p14:creationId xmlns:p14="http://schemas.microsoft.com/office/powerpoint/2010/main" val="118320062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0713" y="659297"/>
            <a:ext cx="9601200" cy="1485900"/>
          </a:xfrm>
        </p:spPr>
        <p:txBody>
          <a:bodyPr/>
          <a:lstStyle/>
          <a:p>
            <a:r>
              <a:rPr lang="en-US" dirty="0"/>
              <a:t>Lay and level new asphalt</a:t>
            </a:r>
          </a:p>
        </p:txBody>
      </p:sp>
      <p:pic>
        <p:nvPicPr>
          <p:cNvPr id="6" name="Picture 5"/>
          <p:cNvPicPr>
            <a:picLocks noChangeAspect="1"/>
          </p:cNvPicPr>
          <p:nvPr/>
        </p:nvPicPr>
        <p:blipFill>
          <a:blip r:embed="rId2"/>
          <a:stretch>
            <a:fillRect/>
          </a:stretch>
        </p:blipFill>
        <p:spPr>
          <a:xfrm>
            <a:off x="1256246" y="1790862"/>
            <a:ext cx="4998780" cy="3749084"/>
          </a:xfrm>
          <a:prstGeom prst="rect">
            <a:avLst/>
          </a:prstGeom>
        </p:spPr>
      </p:pic>
      <p:pic>
        <p:nvPicPr>
          <p:cNvPr id="8" name="Picture 7"/>
          <p:cNvPicPr>
            <a:picLocks noChangeAspect="1"/>
          </p:cNvPicPr>
          <p:nvPr/>
        </p:nvPicPr>
        <p:blipFill>
          <a:blip r:embed="rId3"/>
          <a:stretch>
            <a:fillRect/>
          </a:stretch>
        </p:blipFill>
        <p:spPr>
          <a:xfrm>
            <a:off x="6414053" y="1789582"/>
            <a:ext cx="5000487" cy="3750364"/>
          </a:xfrm>
          <a:prstGeom prst="rect">
            <a:avLst/>
          </a:prstGeom>
        </p:spPr>
      </p:pic>
      <p:sp>
        <p:nvSpPr>
          <p:cNvPr id="10" name="TextBox 9"/>
          <p:cNvSpPr txBox="1"/>
          <p:nvPr/>
        </p:nvSpPr>
        <p:spPr>
          <a:xfrm>
            <a:off x="6750703" y="6216545"/>
            <a:ext cx="6219093" cy="307777"/>
          </a:xfrm>
          <a:prstGeom prst="rect">
            <a:avLst/>
          </a:prstGeom>
          <a:noFill/>
        </p:spPr>
        <p:txBody>
          <a:bodyPr wrap="square" rtlCol="0">
            <a:spAutoFit/>
          </a:bodyPr>
          <a:lstStyle/>
          <a:p>
            <a:r>
              <a:rPr lang="en-US" sz="1400" dirty="0"/>
              <a:t>http://www.dot.state.mn.us/information/roads/mill-overlay.html</a:t>
            </a:r>
          </a:p>
        </p:txBody>
      </p:sp>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29</a:t>
            </a:fld>
            <a:endParaRPr lang="en" sz="1333">
              <a:solidFill>
                <a:schemeClr val="lt2"/>
              </a:solidFill>
              <a:latin typeface="Roboto"/>
              <a:ea typeface="Roboto"/>
              <a:cs typeface="Roboto"/>
              <a:sym typeface="Roboto"/>
            </a:endParaRPr>
          </a:p>
        </p:txBody>
      </p:sp>
    </p:spTree>
    <p:extLst>
      <p:ext uri="{BB962C8B-B14F-4D97-AF65-F5344CB8AC3E}">
        <p14:creationId xmlns:p14="http://schemas.microsoft.com/office/powerpoint/2010/main" val="35279095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US" dirty="0"/>
              <a:t>5</a:t>
            </a:r>
            <a:r>
              <a:rPr lang="en-US" dirty="0" smtClean="0"/>
              <a:t>/24/2017</a:t>
            </a:r>
            <a:endParaRPr lang="en-US" dirty="0"/>
          </a:p>
        </p:txBody>
      </p:sp>
      <p:sp>
        <p:nvSpPr>
          <p:cNvPr id="8" name="Footer Placeholder 7"/>
          <p:cNvSpPr>
            <a:spLocks noGrp="1"/>
          </p:cNvSpPr>
          <p:nvPr>
            <p:ph type="ftr" sz="quarter" idx="11"/>
          </p:nvPr>
        </p:nvSpPr>
        <p:spPr/>
        <p:txBody>
          <a:bodyPr/>
          <a:lstStyle/>
          <a:p>
            <a:r>
              <a:rPr lang="en-US" dirty="0"/>
              <a:t>Recycled Materials Resource Center at the University of Wisconsin-Madison</a:t>
            </a:r>
          </a:p>
        </p:txBody>
      </p:sp>
      <p:sp>
        <p:nvSpPr>
          <p:cNvPr id="9" name="Slide Number Placeholder 8"/>
          <p:cNvSpPr>
            <a:spLocks noGrp="1"/>
          </p:cNvSpPr>
          <p:nvPr>
            <p:ph type="sldNum" sz="quarter" idx="12"/>
          </p:nvPr>
        </p:nvSpPr>
        <p:spPr/>
        <p:txBody>
          <a:bodyPr/>
          <a:lstStyle/>
          <a:p>
            <a:fld id="{148FB297-7945-4A43-B0D8-BA973527B31C}" type="slidenum">
              <a:rPr lang="en-US" smtClean="0"/>
              <a:t>3</a:t>
            </a:fld>
            <a:endParaRPr lang="en-US"/>
          </a:p>
        </p:txBody>
      </p:sp>
      <p:sp>
        <p:nvSpPr>
          <p:cNvPr id="22" name="Content Placeholder 2"/>
          <p:cNvSpPr>
            <a:spLocks noGrp="1"/>
          </p:cNvSpPr>
          <p:nvPr>
            <p:ph idx="1"/>
          </p:nvPr>
        </p:nvSpPr>
        <p:spPr>
          <a:xfrm>
            <a:off x="1230282" y="1331260"/>
            <a:ext cx="9607393" cy="2952086"/>
          </a:xfrm>
        </p:spPr>
        <p:txBody>
          <a:bodyPr>
            <a:noAutofit/>
          </a:bodyPr>
          <a:lstStyle/>
          <a:p>
            <a:pPr marL="0" indent="0" algn="ctr">
              <a:buNone/>
            </a:pPr>
            <a:r>
              <a:rPr lang="en-US" sz="5400" b="1" dirty="0"/>
              <a:t>680 Mt/</a:t>
            </a:r>
            <a:r>
              <a:rPr lang="en-US" sz="5400" b="1" dirty="0" err="1"/>
              <a:t>yr</a:t>
            </a:r>
            <a:r>
              <a:rPr lang="en-US" sz="5400" b="1" dirty="0"/>
              <a:t> of </a:t>
            </a:r>
          </a:p>
          <a:p>
            <a:pPr marL="0" indent="0" algn="ctr">
              <a:buNone/>
            </a:pPr>
            <a:r>
              <a:rPr lang="en-US" sz="5400" b="1" dirty="0"/>
              <a:t>virgin aggregate used in </a:t>
            </a:r>
          </a:p>
          <a:p>
            <a:pPr marL="0" indent="0" algn="ctr">
              <a:buNone/>
            </a:pPr>
            <a:r>
              <a:rPr lang="en-US" sz="5400" b="1" dirty="0"/>
              <a:t>road construction</a:t>
            </a:r>
          </a:p>
          <a:p>
            <a:pPr marL="0" indent="0" algn="ctr">
              <a:buNone/>
            </a:pPr>
            <a:endParaRPr lang="en-US" sz="5400" dirty="0"/>
          </a:p>
        </p:txBody>
      </p:sp>
      <p:graphicFrame>
        <p:nvGraphicFramePr>
          <p:cNvPr id="23" name="Diagram 22"/>
          <p:cNvGraphicFramePr/>
          <p:nvPr>
            <p:extLst>
              <p:ext uri="{D42A27DB-BD31-4B8C-83A1-F6EECF244321}">
                <p14:modId xmlns:p14="http://schemas.microsoft.com/office/powerpoint/2010/main" val="1052706264"/>
              </p:ext>
            </p:extLst>
          </p:nvPr>
        </p:nvGraphicFramePr>
        <p:xfrm>
          <a:off x="683988" y="3695700"/>
          <a:ext cx="11508012" cy="27493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6" name="TextBox 25"/>
          <p:cNvSpPr txBox="1"/>
          <p:nvPr/>
        </p:nvSpPr>
        <p:spPr>
          <a:xfrm>
            <a:off x="8437338" y="2869979"/>
            <a:ext cx="438150" cy="276999"/>
          </a:xfrm>
          <a:prstGeom prst="rect">
            <a:avLst/>
          </a:prstGeom>
          <a:noFill/>
        </p:spPr>
        <p:txBody>
          <a:bodyPr wrap="square" rtlCol="0">
            <a:spAutoFit/>
          </a:bodyPr>
          <a:lstStyle/>
          <a:p>
            <a:pPr algn="r"/>
            <a:r>
              <a:rPr lang="en-US" sz="1200" dirty="0">
                <a:solidFill>
                  <a:schemeClr val="bg1"/>
                </a:solidFill>
              </a:rPr>
              <a:t>[a]</a:t>
            </a:r>
          </a:p>
        </p:txBody>
      </p:sp>
    </p:spTree>
    <p:extLst>
      <p:ext uri="{BB962C8B-B14F-4D97-AF65-F5344CB8AC3E}">
        <p14:creationId xmlns:p14="http://schemas.microsoft.com/office/powerpoint/2010/main" val="280919701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Paving</a:t>
            </a:r>
          </a:p>
        </p:txBody>
      </p:sp>
      <p:pic>
        <p:nvPicPr>
          <p:cNvPr id="4" name="Picture 3"/>
          <p:cNvPicPr>
            <a:picLocks noChangeAspect="1"/>
          </p:cNvPicPr>
          <p:nvPr/>
        </p:nvPicPr>
        <p:blipFill>
          <a:blip r:embed="rId2"/>
          <a:stretch>
            <a:fillRect/>
          </a:stretch>
        </p:blipFill>
        <p:spPr>
          <a:xfrm>
            <a:off x="1237569" y="1963043"/>
            <a:ext cx="4956135" cy="3717100"/>
          </a:xfrm>
          <a:prstGeom prst="rect">
            <a:avLst/>
          </a:prstGeom>
        </p:spPr>
      </p:pic>
      <p:pic>
        <p:nvPicPr>
          <p:cNvPr id="6" name="Picture 5"/>
          <p:cNvPicPr>
            <a:picLocks noChangeAspect="1"/>
          </p:cNvPicPr>
          <p:nvPr/>
        </p:nvPicPr>
        <p:blipFill>
          <a:blip r:embed="rId3"/>
          <a:stretch>
            <a:fillRect/>
          </a:stretch>
        </p:blipFill>
        <p:spPr>
          <a:xfrm>
            <a:off x="6414051" y="1963043"/>
            <a:ext cx="4956132" cy="3717100"/>
          </a:xfrm>
          <a:prstGeom prst="rect">
            <a:avLst/>
          </a:prstGeom>
        </p:spPr>
      </p:pic>
      <p:sp>
        <p:nvSpPr>
          <p:cNvPr id="3" name="Rectangle 2"/>
          <p:cNvSpPr/>
          <p:nvPr/>
        </p:nvSpPr>
        <p:spPr>
          <a:xfrm>
            <a:off x="6414051" y="6316775"/>
            <a:ext cx="6096000" cy="307777"/>
          </a:xfrm>
          <a:prstGeom prst="rect">
            <a:avLst/>
          </a:prstGeom>
        </p:spPr>
        <p:txBody>
          <a:bodyPr>
            <a:spAutoFit/>
          </a:bodyPr>
          <a:lstStyle/>
          <a:p>
            <a:pPr algn="ctr"/>
            <a:r>
              <a:rPr lang="en-US" sz="1400" dirty="0"/>
              <a:t>http://www.dot.state.mn.us/information/roads/mill-overlay.html</a:t>
            </a:r>
          </a:p>
        </p:txBody>
      </p:sp>
      <p:sp>
        <p:nvSpPr>
          <p:cNvPr id="5" name="Date Placeholder 4"/>
          <p:cNvSpPr>
            <a:spLocks noGrp="1"/>
          </p:cNvSpPr>
          <p:nvPr>
            <p:ph type="dt" sz="half" idx="10"/>
          </p:nvPr>
        </p:nvSpPr>
        <p:spPr/>
        <p:txBody>
          <a:bodyPr/>
          <a:lstStyle/>
          <a:p>
            <a:r>
              <a:rPr lang="en-US" dirty="0" smtClean="0"/>
              <a:t>5/24/2017</a:t>
            </a:r>
            <a:endParaRPr lang="en-US" dirty="0"/>
          </a:p>
        </p:txBody>
      </p:sp>
      <p:sp>
        <p:nvSpPr>
          <p:cNvPr id="7" name="Footer Placeholder 6"/>
          <p:cNvSpPr>
            <a:spLocks noGrp="1"/>
          </p:cNvSpPr>
          <p:nvPr>
            <p:ph type="ftr" sz="quarter" idx="11"/>
          </p:nvPr>
        </p:nvSpPr>
        <p:spPr/>
        <p:txBody>
          <a:bodyPr/>
          <a:lstStyle/>
          <a:p>
            <a:r>
              <a:rPr lang="en-US"/>
              <a:t>Recycled Materials Resource Center at the University of Wisconsin-Madison</a:t>
            </a:r>
            <a:endParaRPr lang="en-US" dirty="0"/>
          </a:p>
        </p:txBody>
      </p:sp>
      <p:sp>
        <p:nvSpPr>
          <p:cNvPr id="8" name="Slide Number Placeholder 7"/>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30</a:t>
            </a:fld>
            <a:endParaRPr lang="en" sz="1333">
              <a:solidFill>
                <a:schemeClr val="lt2"/>
              </a:solidFill>
              <a:latin typeface="Roboto"/>
              <a:ea typeface="Roboto"/>
              <a:cs typeface="Roboto"/>
              <a:sym typeface="Roboto"/>
            </a:endParaRPr>
          </a:p>
        </p:txBody>
      </p:sp>
    </p:spTree>
    <p:extLst>
      <p:ext uri="{BB962C8B-B14F-4D97-AF65-F5344CB8AC3E}">
        <p14:creationId xmlns:p14="http://schemas.microsoft.com/office/powerpoint/2010/main" val="34414884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Densities provided by PaLATE</a:t>
            </a:r>
          </a:p>
        </p:txBody>
      </p:sp>
      <p:graphicFrame>
        <p:nvGraphicFramePr>
          <p:cNvPr id="7" name="Content Placeholder 6"/>
          <p:cNvGraphicFramePr>
            <a:graphicFrameLocks noGrp="1"/>
          </p:cNvGraphicFramePr>
          <p:nvPr>
            <p:ph idx="1"/>
            <p:extLst/>
          </p:nvPr>
        </p:nvGraphicFramePr>
        <p:xfrm>
          <a:off x="3510479" y="1873968"/>
          <a:ext cx="5047000" cy="3073404"/>
        </p:xfrm>
        <a:graphic>
          <a:graphicData uri="http://schemas.openxmlformats.org/drawingml/2006/table">
            <a:tbl>
              <a:tblPr firstRow="1" firstCol="1" bandRow="1">
                <a:tableStyleId>{5C22544A-7EE6-4342-B048-85BDC9FD1C3A}</a:tableStyleId>
              </a:tblPr>
              <a:tblGrid>
                <a:gridCol w="2523500">
                  <a:extLst>
                    <a:ext uri="{9D8B030D-6E8A-4147-A177-3AD203B41FA5}">
                      <a16:colId xmlns:a16="http://schemas.microsoft.com/office/drawing/2014/main" xmlns="" val="1778859463"/>
                    </a:ext>
                  </a:extLst>
                </a:gridCol>
                <a:gridCol w="2523500">
                  <a:extLst>
                    <a:ext uri="{9D8B030D-6E8A-4147-A177-3AD203B41FA5}">
                      <a16:colId xmlns:a16="http://schemas.microsoft.com/office/drawing/2014/main" xmlns="" val="803517657"/>
                    </a:ext>
                  </a:extLst>
                </a:gridCol>
              </a:tblGrid>
              <a:tr h="504613">
                <a:tc>
                  <a:txBody>
                    <a:bodyPr/>
                    <a:lstStyle/>
                    <a:p>
                      <a:pPr marL="0" marR="0" algn="ctr">
                        <a:lnSpc>
                          <a:spcPct val="150000"/>
                        </a:lnSpc>
                        <a:spcBef>
                          <a:spcPts val="0"/>
                        </a:spcBef>
                        <a:spcAft>
                          <a:spcPts val="0"/>
                        </a:spcAft>
                      </a:pPr>
                      <a:r>
                        <a:rPr lang="en-US" sz="1500">
                          <a:effectLst/>
                        </a:rPr>
                        <a:t>Material</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tc>
                  <a:txBody>
                    <a:bodyPr/>
                    <a:lstStyle/>
                    <a:p>
                      <a:pPr marL="0" marR="0" algn="ctr">
                        <a:lnSpc>
                          <a:spcPct val="150000"/>
                        </a:lnSpc>
                        <a:spcBef>
                          <a:spcPts val="0"/>
                        </a:spcBef>
                        <a:spcAft>
                          <a:spcPts val="0"/>
                        </a:spcAft>
                      </a:pPr>
                      <a:r>
                        <a:rPr lang="en-US" sz="1500">
                          <a:effectLst/>
                        </a:rPr>
                        <a:t>Density [tons/CY]</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2639919102"/>
                  </a:ext>
                </a:extLst>
              </a:tr>
              <a:tr h="504613">
                <a:tc>
                  <a:txBody>
                    <a:bodyPr/>
                    <a:lstStyle/>
                    <a:p>
                      <a:pPr marL="0" marR="0">
                        <a:lnSpc>
                          <a:spcPct val="150000"/>
                        </a:lnSpc>
                        <a:spcBef>
                          <a:spcPts val="0"/>
                        </a:spcBef>
                        <a:spcAft>
                          <a:spcPts val="0"/>
                        </a:spcAft>
                      </a:pPr>
                      <a:r>
                        <a:rPr lang="en-US" sz="1500">
                          <a:effectLst/>
                        </a:rPr>
                        <a:t>Virgin Aggregate</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tc>
                  <a:txBody>
                    <a:bodyPr/>
                    <a:lstStyle/>
                    <a:p>
                      <a:pPr marL="0" marR="0" algn="ctr">
                        <a:lnSpc>
                          <a:spcPct val="150000"/>
                        </a:lnSpc>
                        <a:spcBef>
                          <a:spcPts val="0"/>
                        </a:spcBef>
                        <a:spcAft>
                          <a:spcPts val="0"/>
                        </a:spcAft>
                      </a:pPr>
                      <a:r>
                        <a:rPr lang="en-US" sz="1500" dirty="0">
                          <a:solidFill>
                            <a:schemeClr val="tx2"/>
                          </a:solidFill>
                          <a:effectLst/>
                        </a:rPr>
                        <a:t>2.23</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2933744169"/>
                  </a:ext>
                </a:extLst>
              </a:tr>
              <a:tr h="504613">
                <a:tc>
                  <a:txBody>
                    <a:bodyPr/>
                    <a:lstStyle/>
                    <a:p>
                      <a:pPr marL="0" marR="0">
                        <a:lnSpc>
                          <a:spcPct val="150000"/>
                        </a:lnSpc>
                        <a:spcBef>
                          <a:spcPts val="0"/>
                        </a:spcBef>
                        <a:spcAft>
                          <a:spcPts val="0"/>
                        </a:spcAft>
                      </a:pPr>
                      <a:r>
                        <a:rPr lang="en-US" sz="1500">
                          <a:effectLst/>
                        </a:rPr>
                        <a:t>Bitumen</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tc>
                  <a:txBody>
                    <a:bodyPr/>
                    <a:lstStyle/>
                    <a:p>
                      <a:pPr marL="0" marR="0" algn="ctr">
                        <a:lnSpc>
                          <a:spcPct val="150000"/>
                        </a:lnSpc>
                        <a:spcBef>
                          <a:spcPts val="0"/>
                        </a:spcBef>
                        <a:spcAft>
                          <a:spcPts val="0"/>
                        </a:spcAft>
                      </a:pPr>
                      <a:r>
                        <a:rPr lang="en-US" sz="1500" dirty="0">
                          <a:solidFill>
                            <a:schemeClr val="tx2"/>
                          </a:solidFill>
                          <a:effectLst/>
                        </a:rPr>
                        <a:t>0.84</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22570701"/>
                  </a:ext>
                </a:extLst>
              </a:tr>
              <a:tr h="504613">
                <a:tc>
                  <a:txBody>
                    <a:bodyPr/>
                    <a:lstStyle/>
                    <a:p>
                      <a:pPr marL="0" marR="0">
                        <a:lnSpc>
                          <a:spcPct val="150000"/>
                        </a:lnSpc>
                        <a:spcBef>
                          <a:spcPts val="0"/>
                        </a:spcBef>
                        <a:spcAft>
                          <a:spcPts val="0"/>
                        </a:spcAft>
                      </a:pPr>
                      <a:r>
                        <a:rPr lang="en-US" sz="1500">
                          <a:effectLst/>
                        </a:rPr>
                        <a:t>RAP</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tc>
                  <a:txBody>
                    <a:bodyPr/>
                    <a:lstStyle/>
                    <a:p>
                      <a:pPr marL="0" marR="0" algn="ctr">
                        <a:lnSpc>
                          <a:spcPct val="150000"/>
                        </a:lnSpc>
                        <a:spcBef>
                          <a:spcPts val="0"/>
                        </a:spcBef>
                        <a:spcAft>
                          <a:spcPts val="0"/>
                        </a:spcAft>
                      </a:pPr>
                      <a:r>
                        <a:rPr lang="en-US" sz="1500" dirty="0">
                          <a:solidFill>
                            <a:schemeClr val="tx2"/>
                          </a:solidFill>
                          <a:effectLst/>
                        </a:rPr>
                        <a:t>1.85</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2566559724"/>
                  </a:ext>
                </a:extLst>
              </a:tr>
              <a:tr h="504613">
                <a:tc>
                  <a:txBody>
                    <a:bodyPr/>
                    <a:lstStyle/>
                    <a:p>
                      <a:pPr marL="0" marR="0">
                        <a:lnSpc>
                          <a:spcPct val="150000"/>
                        </a:lnSpc>
                        <a:spcBef>
                          <a:spcPts val="0"/>
                        </a:spcBef>
                        <a:spcAft>
                          <a:spcPts val="0"/>
                        </a:spcAft>
                      </a:pPr>
                      <a:r>
                        <a:rPr lang="en-US" sz="1500">
                          <a:effectLst/>
                        </a:rPr>
                        <a:t>Milled </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tc>
                  <a:txBody>
                    <a:bodyPr/>
                    <a:lstStyle/>
                    <a:p>
                      <a:pPr marL="0" marR="0" algn="ctr">
                        <a:lnSpc>
                          <a:spcPct val="150000"/>
                        </a:lnSpc>
                        <a:spcBef>
                          <a:spcPts val="0"/>
                        </a:spcBef>
                        <a:spcAft>
                          <a:spcPts val="0"/>
                        </a:spcAft>
                      </a:pPr>
                      <a:r>
                        <a:rPr lang="en-US" sz="1500" dirty="0">
                          <a:solidFill>
                            <a:schemeClr val="tx2"/>
                          </a:solidFill>
                          <a:effectLst/>
                        </a:rPr>
                        <a:t>1.83</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3797207793"/>
                  </a:ext>
                </a:extLst>
              </a:tr>
              <a:tr h="504613">
                <a:tc>
                  <a:txBody>
                    <a:bodyPr/>
                    <a:lstStyle/>
                    <a:p>
                      <a:pPr marL="0" marR="0">
                        <a:lnSpc>
                          <a:spcPct val="150000"/>
                        </a:lnSpc>
                        <a:spcBef>
                          <a:spcPts val="0"/>
                        </a:spcBef>
                        <a:spcAft>
                          <a:spcPts val="0"/>
                        </a:spcAft>
                      </a:pPr>
                      <a:r>
                        <a:rPr lang="en-US" sz="1500">
                          <a:effectLst/>
                        </a:rPr>
                        <a:t>Asphalt Stabilizing Agent</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tc>
                  <a:txBody>
                    <a:bodyPr/>
                    <a:lstStyle/>
                    <a:p>
                      <a:pPr marL="0" marR="0" algn="ctr">
                        <a:lnSpc>
                          <a:spcPct val="150000"/>
                        </a:lnSpc>
                        <a:spcBef>
                          <a:spcPts val="0"/>
                        </a:spcBef>
                        <a:spcAft>
                          <a:spcPts val="0"/>
                        </a:spcAft>
                      </a:pPr>
                      <a:r>
                        <a:rPr lang="en-US" sz="1500" dirty="0">
                          <a:solidFill>
                            <a:schemeClr val="tx2"/>
                          </a:solidFill>
                          <a:effectLst/>
                        </a:rPr>
                        <a:t>0.84</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84667" marR="84667" marT="84667" marB="84667"/>
                </a:tc>
                <a:extLst>
                  <a:ext uri="{0D108BD9-81ED-4DB2-BD59-A6C34878D82A}">
                    <a16:rowId xmlns:a16="http://schemas.microsoft.com/office/drawing/2014/main" xmlns="" val="922663126"/>
                  </a:ext>
                </a:extLst>
              </a:tr>
            </a:tbl>
          </a:graphicData>
        </a:graphic>
      </p:graphicFrame>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31</a:t>
            </a:fld>
            <a:endParaRPr lang="en" sz="1333">
              <a:solidFill>
                <a:schemeClr val="lt2"/>
              </a:solidFill>
              <a:ea typeface="Roboto"/>
              <a:cs typeface="Roboto"/>
              <a:sym typeface="Roboto"/>
            </a:endParaRPr>
          </a:p>
        </p:txBody>
      </p:sp>
    </p:spTree>
    <p:extLst>
      <p:ext uri="{BB962C8B-B14F-4D97-AF65-F5344CB8AC3E}">
        <p14:creationId xmlns:p14="http://schemas.microsoft.com/office/powerpoint/2010/main" val="409026640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90649" y="2356677"/>
            <a:ext cx="9601200" cy="4013201"/>
          </a:xfrm>
        </p:spPr>
        <p:txBody>
          <a:bodyPr>
            <a:normAutofit fontScale="92500" lnSpcReduction="20000"/>
          </a:bodyPr>
          <a:lstStyle/>
          <a:p>
            <a:pPr marL="0" indent="0">
              <a:lnSpc>
                <a:spcPct val="100000"/>
              </a:lnSpc>
              <a:spcBef>
                <a:spcPts val="0"/>
              </a:spcBef>
              <a:spcAft>
                <a:spcPts val="0"/>
              </a:spcAft>
              <a:buNone/>
            </a:pPr>
            <a:r>
              <a:rPr lang="en-US" dirty="0"/>
              <a:t>Criteria for Environmental Impact</a:t>
            </a:r>
          </a:p>
          <a:p>
            <a:pPr marL="0" indent="0">
              <a:lnSpc>
                <a:spcPct val="100000"/>
              </a:lnSpc>
              <a:spcBef>
                <a:spcPts val="0"/>
              </a:spcBef>
              <a:spcAft>
                <a:spcPts val="0"/>
              </a:spcAft>
              <a:buNone/>
            </a:pPr>
            <a:r>
              <a:rPr lang="en-US" dirty="0"/>
              <a:t>	PaLATE Environmental Impact Outputs</a:t>
            </a:r>
          </a:p>
          <a:p>
            <a:pPr marL="0" indent="0">
              <a:lnSpc>
                <a:spcPct val="100000"/>
              </a:lnSpc>
              <a:spcBef>
                <a:spcPts val="0"/>
              </a:spcBef>
              <a:spcAft>
                <a:spcPts val="0"/>
              </a:spcAft>
              <a:buNone/>
            </a:pPr>
            <a:endParaRPr lang="en-US" dirty="0"/>
          </a:p>
          <a:p>
            <a:pPr>
              <a:lnSpc>
                <a:spcPct val="120000"/>
              </a:lnSpc>
              <a:spcBef>
                <a:spcPts val="0"/>
              </a:spcBef>
              <a:spcAft>
                <a:spcPts val="0"/>
              </a:spcAft>
            </a:pPr>
            <a:r>
              <a:rPr lang="en-US" dirty="0"/>
              <a:t>Energy consumption (MJ)</a:t>
            </a:r>
          </a:p>
          <a:p>
            <a:pPr>
              <a:lnSpc>
                <a:spcPct val="120000"/>
              </a:lnSpc>
              <a:spcBef>
                <a:spcPts val="0"/>
              </a:spcBef>
              <a:spcAft>
                <a:spcPts val="0"/>
              </a:spcAft>
            </a:pPr>
            <a:r>
              <a:rPr lang="en-US" dirty="0"/>
              <a:t>Water consumption (kg)</a:t>
            </a:r>
          </a:p>
          <a:p>
            <a:pPr>
              <a:lnSpc>
                <a:spcPct val="120000"/>
              </a:lnSpc>
              <a:spcBef>
                <a:spcPts val="0"/>
              </a:spcBef>
              <a:spcAft>
                <a:spcPts val="0"/>
              </a:spcAft>
            </a:pPr>
            <a:r>
              <a:rPr lang="en-US" dirty="0" smtClean="0"/>
              <a:t>CO</a:t>
            </a:r>
            <a:r>
              <a:rPr lang="en-US" baseline="-25000" dirty="0" smtClean="0"/>
              <a:t>2</a:t>
            </a:r>
            <a:r>
              <a:rPr lang="en-US" dirty="0" smtClean="0"/>
              <a:t> </a:t>
            </a:r>
            <a:r>
              <a:rPr lang="en-US" dirty="0"/>
              <a:t>emissions (kg)</a:t>
            </a:r>
          </a:p>
          <a:p>
            <a:pPr>
              <a:lnSpc>
                <a:spcPct val="120000"/>
              </a:lnSpc>
              <a:spcBef>
                <a:spcPts val="0"/>
              </a:spcBef>
              <a:spcAft>
                <a:spcPts val="0"/>
              </a:spcAft>
            </a:pPr>
            <a:r>
              <a:rPr lang="en-US" dirty="0" smtClean="0"/>
              <a:t>NO</a:t>
            </a:r>
            <a:r>
              <a:rPr lang="en-US" baseline="-25000" dirty="0" smtClean="0"/>
              <a:t>x</a:t>
            </a:r>
            <a:r>
              <a:rPr lang="en-US" dirty="0" smtClean="0"/>
              <a:t> </a:t>
            </a:r>
            <a:r>
              <a:rPr lang="en-US" dirty="0"/>
              <a:t>emissions (kg)</a:t>
            </a:r>
          </a:p>
          <a:p>
            <a:pPr>
              <a:lnSpc>
                <a:spcPct val="120000"/>
              </a:lnSpc>
              <a:spcBef>
                <a:spcPts val="0"/>
              </a:spcBef>
              <a:spcAft>
                <a:spcPts val="0"/>
              </a:spcAft>
            </a:pPr>
            <a:r>
              <a:rPr lang="en-US" dirty="0" smtClean="0"/>
              <a:t>PM</a:t>
            </a:r>
            <a:r>
              <a:rPr lang="en-US" baseline="-25000" dirty="0" smtClean="0"/>
              <a:t>10</a:t>
            </a:r>
            <a:r>
              <a:rPr lang="en-US" dirty="0" smtClean="0"/>
              <a:t> </a:t>
            </a:r>
            <a:r>
              <a:rPr lang="en-US" dirty="0"/>
              <a:t>emissions (kg)</a:t>
            </a:r>
          </a:p>
          <a:p>
            <a:pPr>
              <a:lnSpc>
                <a:spcPct val="120000"/>
              </a:lnSpc>
              <a:spcBef>
                <a:spcPts val="0"/>
              </a:spcBef>
              <a:spcAft>
                <a:spcPts val="0"/>
              </a:spcAft>
            </a:pPr>
            <a:r>
              <a:rPr lang="en-US" dirty="0" smtClean="0"/>
              <a:t>SO</a:t>
            </a:r>
            <a:r>
              <a:rPr lang="en-US" baseline="-25000" dirty="0" smtClean="0"/>
              <a:t>2</a:t>
            </a:r>
            <a:r>
              <a:rPr lang="en-US" dirty="0" smtClean="0"/>
              <a:t> </a:t>
            </a:r>
            <a:r>
              <a:rPr lang="en-US" dirty="0"/>
              <a:t>emissions (kg)</a:t>
            </a:r>
          </a:p>
          <a:p>
            <a:pPr>
              <a:lnSpc>
                <a:spcPct val="120000"/>
              </a:lnSpc>
              <a:spcBef>
                <a:spcPts val="0"/>
              </a:spcBef>
              <a:spcAft>
                <a:spcPts val="0"/>
              </a:spcAft>
            </a:pPr>
            <a:r>
              <a:rPr lang="en-US" dirty="0"/>
              <a:t>CO emissions (kg)</a:t>
            </a:r>
          </a:p>
          <a:p>
            <a:pPr>
              <a:lnSpc>
                <a:spcPct val="120000"/>
              </a:lnSpc>
              <a:spcBef>
                <a:spcPts val="0"/>
              </a:spcBef>
              <a:spcAft>
                <a:spcPts val="0"/>
              </a:spcAft>
            </a:pPr>
            <a:r>
              <a:rPr lang="en-US" dirty="0"/>
              <a:t>Hg (g)</a:t>
            </a:r>
          </a:p>
          <a:p>
            <a:pPr>
              <a:lnSpc>
                <a:spcPct val="120000"/>
              </a:lnSpc>
              <a:spcBef>
                <a:spcPts val="0"/>
              </a:spcBef>
              <a:spcAft>
                <a:spcPts val="0"/>
              </a:spcAft>
            </a:pPr>
            <a:r>
              <a:rPr lang="en-US" dirty="0" err="1"/>
              <a:t>Pb</a:t>
            </a:r>
            <a:r>
              <a:rPr lang="en-US" dirty="0"/>
              <a:t> (g)</a:t>
            </a:r>
          </a:p>
          <a:p>
            <a:pPr>
              <a:lnSpc>
                <a:spcPct val="120000"/>
              </a:lnSpc>
              <a:spcBef>
                <a:spcPts val="0"/>
              </a:spcBef>
              <a:spcAft>
                <a:spcPts val="0"/>
              </a:spcAft>
            </a:pPr>
            <a:r>
              <a:rPr lang="en-US" dirty="0"/>
              <a:t>RCRA hazardous waste generated (g)</a:t>
            </a:r>
          </a:p>
          <a:p>
            <a:pPr>
              <a:lnSpc>
                <a:spcPct val="120000"/>
              </a:lnSpc>
              <a:spcBef>
                <a:spcPts val="0"/>
              </a:spcBef>
              <a:spcAft>
                <a:spcPts val="0"/>
              </a:spcAft>
            </a:pPr>
            <a:r>
              <a:rPr lang="en-US" dirty="0"/>
              <a:t>Human Toxicity Potential (HTP)</a:t>
            </a:r>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32</a:t>
            </a:fld>
            <a:endParaRPr lang="en" sz="1333">
              <a:solidFill>
                <a:schemeClr val="lt2"/>
              </a:solidFill>
              <a:ea typeface="Roboto"/>
              <a:cs typeface="Roboto"/>
              <a:sym typeface="Roboto"/>
            </a:endParaRPr>
          </a:p>
        </p:txBody>
      </p:sp>
      <p:sp>
        <p:nvSpPr>
          <p:cNvPr id="7" name="Title 1"/>
          <p:cNvSpPr>
            <a:spLocks noGrp="1"/>
          </p:cNvSpPr>
          <p:nvPr>
            <p:ph type="title"/>
          </p:nvPr>
        </p:nvSpPr>
        <p:spPr/>
        <p:txBody>
          <a:bodyPr>
            <a:normAutofit/>
          </a:bodyPr>
          <a:lstStyle/>
          <a:p>
            <a:r>
              <a:rPr lang="en-US" sz="7066" dirty="0"/>
              <a:t>PaLATE</a:t>
            </a:r>
            <a:r>
              <a:rPr lang="en-US" dirty="0"/>
              <a:t/>
            </a:r>
            <a:br>
              <a:rPr lang="en-US" dirty="0"/>
            </a:br>
            <a:r>
              <a:rPr lang="en-US" sz="2933" dirty="0">
                <a:solidFill>
                  <a:schemeClr val="accent4">
                    <a:lumMod val="60000"/>
                    <a:lumOff val="40000"/>
                  </a:schemeClr>
                </a:solidFill>
              </a:rPr>
              <a:t>Define the Scope of the Project</a:t>
            </a:r>
          </a:p>
        </p:txBody>
      </p:sp>
      <p:sp>
        <p:nvSpPr>
          <p:cNvPr id="8" name="TextBox 7"/>
          <p:cNvSpPr txBox="1"/>
          <p:nvPr/>
        </p:nvSpPr>
        <p:spPr>
          <a:xfrm>
            <a:off x="6566094" y="3384256"/>
            <a:ext cx="3876621" cy="1938992"/>
          </a:xfrm>
          <a:prstGeom prst="rect">
            <a:avLst/>
          </a:prstGeom>
          <a:solidFill>
            <a:schemeClr val="bg1"/>
          </a:solidFill>
          <a:ln w="38100">
            <a:solidFill>
              <a:schemeClr val="accent1"/>
            </a:solidFill>
          </a:ln>
        </p:spPr>
        <p:txBody>
          <a:bodyPr wrap="square" rtlCol="0">
            <a:spAutoFit/>
          </a:bodyPr>
          <a:lstStyle/>
          <a:p>
            <a:r>
              <a:rPr lang="en-US" sz="2400" b="1" dirty="0">
                <a:solidFill>
                  <a:schemeClr val="accent1"/>
                </a:solidFill>
              </a:rPr>
              <a:t>The criterion for the Wisconsin projects were </a:t>
            </a:r>
          </a:p>
          <a:p>
            <a:pPr marL="380990" indent="-380990">
              <a:buFont typeface="Arial" panose="020B0604020202020204" pitchFamily="34" charset="0"/>
              <a:buChar char="•"/>
            </a:pPr>
            <a:r>
              <a:rPr lang="en-US" sz="2400" b="1" dirty="0">
                <a:solidFill>
                  <a:schemeClr val="accent1"/>
                </a:solidFill>
              </a:rPr>
              <a:t>Energy Consumption</a:t>
            </a:r>
          </a:p>
          <a:p>
            <a:pPr marL="380990" indent="-380990">
              <a:buFont typeface="Arial" panose="020B0604020202020204" pitchFamily="34" charset="0"/>
              <a:buChar char="•"/>
            </a:pPr>
            <a:r>
              <a:rPr lang="en-US" sz="2400" b="1" dirty="0">
                <a:solidFill>
                  <a:schemeClr val="accent1"/>
                </a:solidFill>
              </a:rPr>
              <a:t>Carbon Dioxide Emissions</a:t>
            </a:r>
          </a:p>
          <a:p>
            <a:pPr marL="380990" indent="-380990">
              <a:buFont typeface="Arial" panose="020B0604020202020204" pitchFamily="34" charset="0"/>
              <a:buChar char="•"/>
            </a:pPr>
            <a:r>
              <a:rPr lang="en-US" sz="2400" b="1" dirty="0">
                <a:solidFill>
                  <a:schemeClr val="accent1"/>
                </a:solidFill>
              </a:rPr>
              <a:t>Water Usage</a:t>
            </a:r>
          </a:p>
        </p:txBody>
      </p:sp>
    </p:spTree>
    <p:extLst>
      <p:ext uri="{BB962C8B-B14F-4D97-AF65-F5344CB8AC3E}">
        <p14:creationId xmlns:p14="http://schemas.microsoft.com/office/powerpoint/2010/main" val="35300379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78" y="357554"/>
            <a:ext cx="10207665" cy="1485900"/>
          </a:xfrm>
        </p:spPr>
        <p:txBody>
          <a:bodyPr>
            <a:normAutofit fontScale="90000"/>
          </a:bodyPr>
          <a:lstStyle/>
          <a:p>
            <a:r>
              <a:rPr lang="en-US" sz="6600" dirty="0"/>
              <a:t>Calculations</a:t>
            </a:r>
            <a:br>
              <a:rPr lang="en-US" sz="6600" dirty="0"/>
            </a:br>
            <a:r>
              <a:rPr lang="en-US" sz="4000" dirty="0">
                <a:solidFill>
                  <a:schemeClr val="tx1">
                    <a:lumMod val="60000"/>
                    <a:lumOff val="40000"/>
                  </a:schemeClr>
                </a:solidFill>
              </a:rPr>
              <a:t>Inventory- Quantity of Materials Used</a:t>
            </a:r>
            <a:endParaRPr lang="en-US" sz="6600" dirty="0">
              <a:solidFill>
                <a:schemeClr val="tx1">
                  <a:lumMod val="60000"/>
                  <a:lumOff val="40000"/>
                </a:schemeClr>
              </a:solidFill>
            </a:endParaRPr>
          </a:p>
        </p:txBody>
      </p:sp>
      <p:sp>
        <p:nvSpPr>
          <p:cNvPr id="3" name="Content Placeholder 2"/>
          <p:cNvSpPr>
            <a:spLocks noGrp="1"/>
          </p:cNvSpPr>
          <p:nvPr>
            <p:ph idx="1"/>
          </p:nvPr>
        </p:nvSpPr>
        <p:spPr>
          <a:xfrm>
            <a:off x="1390650" y="1948006"/>
            <a:ext cx="10050395" cy="4400827"/>
          </a:xfrm>
        </p:spPr>
        <p:txBody>
          <a:bodyPr>
            <a:normAutofit/>
          </a:bodyPr>
          <a:lstStyle/>
          <a:p>
            <a:pPr marL="0" indent="0">
              <a:buNone/>
            </a:pPr>
            <a:r>
              <a:rPr lang="en-US" dirty="0"/>
              <a:t>MOL Quantity Calculations:</a:t>
            </a:r>
          </a:p>
          <a:p>
            <a:r>
              <a:rPr lang="en-US" dirty="0"/>
              <a:t>Virgin Aggregate (CY)</a:t>
            </a:r>
          </a:p>
          <a:p>
            <a:pPr marL="0" indent="0">
              <a:buNone/>
            </a:pPr>
            <a:r>
              <a:rPr lang="en-US" i="1" dirty="0"/>
              <a:t>	([HMA Type E-3 (tons)]/[Virgin aggregate density(tons/CY)])*0.8</a:t>
            </a:r>
          </a:p>
          <a:p>
            <a:r>
              <a:rPr lang="en-US" dirty="0"/>
              <a:t>Bitumen (CY)</a:t>
            </a:r>
          </a:p>
          <a:p>
            <a:pPr marL="0" indent="0">
              <a:buNone/>
            </a:pPr>
            <a:r>
              <a:rPr lang="en-US" i="1" dirty="0"/>
              <a:t>	[(PG 58-28 (tons) or Binder(tons))]/[Bitumen density (tons/yd3)]+Tack Coat (CY)</a:t>
            </a:r>
          </a:p>
          <a:p>
            <a:r>
              <a:rPr lang="en-US" dirty="0"/>
              <a:t>RAP (CY)</a:t>
            </a:r>
          </a:p>
          <a:p>
            <a:pPr marL="0" indent="0">
              <a:buNone/>
            </a:pPr>
            <a:r>
              <a:rPr lang="en-US" i="1" dirty="0"/>
              <a:t>	([HMA Type E-3 (tons)]/[Virgin aggregate density(tons/CY)])*0.2</a:t>
            </a:r>
            <a:endParaRPr lang="en-US" dirty="0"/>
          </a:p>
          <a:p>
            <a:r>
              <a:rPr lang="en-US" dirty="0"/>
              <a:t>HIPR, CIR, and RAP from site to landfill (CY)</a:t>
            </a:r>
          </a:p>
          <a:p>
            <a:pPr marL="0" indent="0">
              <a:buNone/>
            </a:pPr>
            <a:r>
              <a:rPr lang="en-US" i="1" dirty="0"/>
              <a:t>	Pulverize and Relay or Surface Milling (SY)*Wearing Course 1 Depth (</a:t>
            </a:r>
            <a:r>
              <a:rPr lang="en-US" i="1" dirty="0" err="1"/>
              <a:t>yd</a:t>
            </a:r>
            <a:r>
              <a:rPr lang="en-US" i="1" dirty="0"/>
              <a:t>)</a:t>
            </a:r>
          </a:p>
          <a:p>
            <a:endParaRPr lang="en-US" dirty="0"/>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33</a:t>
            </a:fld>
            <a:endParaRPr lang="en" sz="1333">
              <a:solidFill>
                <a:schemeClr val="lt2"/>
              </a:solidFill>
              <a:ea typeface="Roboto"/>
              <a:cs typeface="Roboto"/>
              <a:sym typeface="Roboto"/>
            </a:endParaRPr>
          </a:p>
        </p:txBody>
      </p:sp>
    </p:spTree>
    <p:extLst>
      <p:ext uri="{BB962C8B-B14F-4D97-AF65-F5344CB8AC3E}">
        <p14:creationId xmlns:p14="http://schemas.microsoft.com/office/powerpoint/2010/main" val="72630313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3379" y="381000"/>
            <a:ext cx="9601200" cy="1485900"/>
          </a:xfrm>
        </p:spPr>
        <p:txBody>
          <a:bodyPr>
            <a:normAutofit fontScale="90000"/>
          </a:bodyPr>
          <a:lstStyle/>
          <a:p>
            <a:r>
              <a:rPr lang="en-US" sz="6000" dirty="0"/>
              <a:t>Calculations</a:t>
            </a:r>
            <a:r>
              <a:rPr lang="en-US" dirty="0"/>
              <a:t/>
            </a:r>
            <a:br>
              <a:rPr lang="en-US" dirty="0"/>
            </a:br>
            <a:r>
              <a:rPr lang="en-US" dirty="0">
                <a:solidFill>
                  <a:schemeClr val="tx1">
                    <a:lumMod val="60000"/>
                    <a:lumOff val="40000"/>
                  </a:schemeClr>
                </a:solidFill>
              </a:rPr>
              <a:t>Inventory- Quantity of Materials Used</a:t>
            </a:r>
            <a:endParaRPr lang="en-US" dirty="0"/>
          </a:p>
        </p:txBody>
      </p:sp>
      <p:sp>
        <p:nvSpPr>
          <p:cNvPr id="3" name="Content Placeholder 2"/>
          <p:cNvSpPr>
            <a:spLocks noGrp="1"/>
          </p:cNvSpPr>
          <p:nvPr>
            <p:ph idx="1"/>
          </p:nvPr>
        </p:nvSpPr>
        <p:spPr>
          <a:xfrm>
            <a:off x="1390649" y="1740111"/>
            <a:ext cx="10050395" cy="4682436"/>
          </a:xfrm>
        </p:spPr>
        <p:txBody>
          <a:bodyPr>
            <a:normAutofit fontScale="77500" lnSpcReduction="20000"/>
          </a:bodyPr>
          <a:lstStyle/>
          <a:p>
            <a:pPr marL="0" indent="0">
              <a:buNone/>
            </a:pPr>
            <a:r>
              <a:rPr lang="en-US" dirty="0"/>
              <a:t>CIR Quantity Calculations:</a:t>
            </a:r>
          </a:p>
          <a:p>
            <a:r>
              <a:rPr lang="en-US" dirty="0"/>
              <a:t>Virgin Aggregate (CY)</a:t>
            </a:r>
          </a:p>
          <a:p>
            <a:pPr marL="0" indent="0">
              <a:buNone/>
            </a:pPr>
            <a:r>
              <a:rPr lang="en-US" i="1" dirty="0"/>
              <a:t>	([HMA Type E-3 (tons)]/[Virgin aggregate density(tons/CY)])*0.8</a:t>
            </a:r>
          </a:p>
          <a:p>
            <a:r>
              <a:rPr lang="en-US" dirty="0"/>
              <a:t>Bitumen (CY)</a:t>
            </a:r>
          </a:p>
          <a:p>
            <a:pPr marL="0" indent="0">
              <a:buNone/>
            </a:pPr>
            <a:r>
              <a:rPr lang="en-US" i="1" dirty="0"/>
              <a:t>	[(PG 58-28 (tons) or Binder(tons))]/[Bitumen density (tons/yd3)]+Tack Coat (CY)</a:t>
            </a:r>
          </a:p>
          <a:p>
            <a:r>
              <a:rPr lang="en-US" dirty="0"/>
              <a:t>RAP (CY)</a:t>
            </a:r>
          </a:p>
          <a:p>
            <a:pPr marL="0" indent="0">
              <a:buNone/>
            </a:pPr>
            <a:r>
              <a:rPr lang="en-US" i="1" dirty="0"/>
              <a:t>	([HMA Type E-3 (tons)]/[Virgin aggregate density(tons/CY)])*0.2</a:t>
            </a:r>
            <a:endParaRPr lang="en-US" dirty="0"/>
          </a:p>
          <a:p>
            <a:r>
              <a:rPr lang="en-US" dirty="0"/>
              <a:t>HIPR (CY)</a:t>
            </a:r>
          </a:p>
          <a:p>
            <a:pPr marL="0" indent="0">
              <a:buNone/>
            </a:pPr>
            <a:r>
              <a:rPr lang="en-US" dirty="0"/>
              <a:t>	</a:t>
            </a:r>
            <a:r>
              <a:rPr lang="en-US" i="1" dirty="0"/>
              <a:t>Pulverize and Relay or Surface Milling (SY)*Wearing Course 1 Depth (</a:t>
            </a:r>
            <a:r>
              <a:rPr lang="en-US" i="1" dirty="0" err="1"/>
              <a:t>yd</a:t>
            </a:r>
            <a:r>
              <a:rPr lang="en-US" i="1" dirty="0"/>
              <a:t>)</a:t>
            </a:r>
            <a:endParaRPr lang="en-US" dirty="0"/>
          </a:p>
          <a:p>
            <a:r>
              <a:rPr lang="en-US" dirty="0"/>
              <a:t>CIR (CY)- Also used in Full-depth Reclamation</a:t>
            </a:r>
          </a:p>
          <a:p>
            <a:pPr marL="0" indent="0">
              <a:buNone/>
            </a:pPr>
            <a:r>
              <a:rPr lang="en-US" i="1" dirty="0"/>
              <a:t>	CIR (SY)*Wearing Course 2 Depth (</a:t>
            </a:r>
            <a:r>
              <a:rPr lang="en-US" i="1" dirty="0" err="1"/>
              <a:t>yd</a:t>
            </a:r>
            <a:r>
              <a:rPr lang="en-US" i="1" dirty="0"/>
              <a:t>)</a:t>
            </a:r>
            <a:endParaRPr lang="en-US" dirty="0"/>
          </a:p>
          <a:p>
            <a:r>
              <a:rPr lang="en-US" dirty="0"/>
              <a:t>RAP from site to landfill (CY)</a:t>
            </a:r>
          </a:p>
          <a:p>
            <a:pPr marL="0" indent="0">
              <a:buNone/>
            </a:pPr>
            <a:r>
              <a:rPr lang="en-US" dirty="0"/>
              <a:t>	</a:t>
            </a:r>
            <a:r>
              <a:rPr lang="en-US" i="1" dirty="0"/>
              <a:t>Pulverize and Relay or Surface Milling (SY)*Wearing Course 1 Depth (</a:t>
            </a:r>
            <a:r>
              <a:rPr lang="en-US" i="1" dirty="0" err="1"/>
              <a:t>yd</a:t>
            </a:r>
            <a:r>
              <a:rPr lang="en-US" i="1" dirty="0"/>
              <a:t>)</a:t>
            </a:r>
            <a:endParaRPr lang="en-US" dirty="0"/>
          </a:p>
          <a:p>
            <a:pPr marL="0" indent="0">
              <a:buNone/>
            </a:pPr>
            <a:r>
              <a:rPr lang="en-US" i="1" dirty="0"/>
              <a:t>	Calculation for projects where pavement was too distressed to reuse, otherwise value is </a:t>
            </a:r>
            <a:r>
              <a:rPr lang="en-US" i="1" dirty="0" smtClean="0"/>
              <a:t>0</a:t>
            </a:r>
            <a:endParaRPr lang="en-US" dirty="0"/>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34</a:t>
            </a:fld>
            <a:endParaRPr lang="en" sz="1333">
              <a:solidFill>
                <a:schemeClr val="lt2"/>
              </a:solidFill>
              <a:ea typeface="Roboto"/>
              <a:cs typeface="Roboto"/>
              <a:sym typeface="Roboto"/>
            </a:endParaRPr>
          </a:p>
        </p:txBody>
      </p:sp>
    </p:spTree>
    <p:extLst>
      <p:ext uri="{BB962C8B-B14F-4D97-AF65-F5344CB8AC3E}">
        <p14:creationId xmlns:p14="http://schemas.microsoft.com/office/powerpoint/2010/main" val="368935951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35</a:t>
            </a:fld>
            <a:endParaRPr lang="en" sz="1333">
              <a:solidFill>
                <a:schemeClr val="lt2"/>
              </a:solidFill>
              <a:ea typeface="Roboto"/>
              <a:cs typeface="Roboto"/>
              <a:sym typeface="Roboto"/>
            </a:endParaRPr>
          </a:p>
        </p:txBody>
      </p:sp>
      <p:pic>
        <p:nvPicPr>
          <p:cNvPr id="3" name="Picture 2"/>
          <p:cNvPicPr>
            <a:picLocks noChangeAspect="1"/>
          </p:cNvPicPr>
          <p:nvPr/>
        </p:nvPicPr>
        <p:blipFill>
          <a:blip r:embed="rId2"/>
          <a:stretch>
            <a:fillRect/>
          </a:stretch>
        </p:blipFill>
        <p:spPr>
          <a:xfrm>
            <a:off x="6074216" y="46525"/>
            <a:ext cx="5753881" cy="6764947"/>
          </a:xfrm>
          <a:prstGeom prst="rect">
            <a:avLst/>
          </a:prstGeom>
        </p:spPr>
      </p:pic>
      <p:sp>
        <p:nvSpPr>
          <p:cNvPr id="7" name="Title 1"/>
          <p:cNvSpPr txBox="1">
            <a:spLocks/>
          </p:cNvSpPr>
          <p:nvPr/>
        </p:nvSpPr>
        <p:spPr>
          <a:xfrm>
            <a:off x="353745" y="1285263"/>
            <a:ext cx="4767971" cy="4148797"/>
          </a:xfrm>
          <a:prstGeom prst="rect">
            <a:avLst/>
          </a:prstGeom>
        </p:spPr>
        <p:txBody>
          <a:bodyPr vert="horz" lIns="91440" tIns="45720" rIns="91440" bIns="45720" rtlCol="0" anchor="t">
            <a:normAutofit fontScale="97500"/>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r>
              <a:rPr lang="en-US" sz="6000" dirty="0"/>
              <a:t>Single-unit recycling train PaLATE Equipment</a:t>
            </a:r>
            <a:r>
              <a:rPr lang="en-US" dirty="0"/>
              <a:t/>
            </a:r>
            <a:br>
              <a:rPr lang="en-US" dirty="0"/>
            </a:br>
            <a:r>
              <a:rPr lang="en-US" sz="4100" dirty="0">
                <a:solidFill>
                  <a:schemeClr val="tx1">
                    <a:lumMod val="60000"/>
                    <a:lumOff val="40000"/>
                  </a:schemeClr>
                </a:solidFill>
              </a:rPr>
              <a:t>Inventory- Equipment</a:t>
            </a:r>
            <a:endParaRPr lang="en-US" sz="4100" dirty="0"/>
          </a:p>
        </p:txBody>
      </p:sp>
    </p:spTree>
    <p:extLst>
      <p:ext uri="{BB962C8B-B14F-4D97-AF65-F5344CB8AC3E}">
        <p14:creationId xmlns:p14="http://schemas.microsoft.com/office/powerpoint/2010/main" val="368585322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36</a:t>
            </a:fld>
            <a:endParaRPr lang="en" sz="1333">
              <a:solidFill>
                <a:schemeClr val="lt2"/>
              </a:solidFill>
              <a:ea typeface="Roboto"/>
              <a:cs typeface="Roboto"/>
              <a:sym typeface="Roboto"/>
            </a:endParaRPr>
          </a:p>
        </p:txBody>
      </p:sp>
      <p:sp>
        <p:nvSpPr>
          <p:cNvPr id="7" name="Title 1"/>
          <p:cNvSpPr txBox="1">
            <a:spLocks/>
          </p:cNvSpPr>
          <p:nvPr/>
        </p:nvSpPr>
        <p:spPr>
          <a:xfrm>
            <a:off x="353745" y="1285263"/>
            <a:ext cx="4767971" cy="4148797"/>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r>
              <a:rPr lang="en-US" sz="6000" dirty="0"/>
              <a:t>Multi-unit recycling train PaLATE Equipment Run 1</a:t>
            </a:r>
          </a:p>
          <a:p>
            <a:r>
              <a:rPr lang="en-US" sz="4100" dirty="0">
                <a:solidFill>
                  <a:schemeClr val="tx1">
                    <a:lumMod val="60000"/>
                    <a:lumOff val="40000"/>
                  </a:schemeClr>
                </a:solidFill>
              </a:rPr>
              <a:t>Inventory- Equipment</a:t>
            </a:r>
            <a:endParaRPr lang="en-US" sz="4100" dirty="0"/>
          </a:p>
        </p:txBody>
      </p:sp>
      <p:pic>
        <p:nvPicPr>
          <p:cNvPr id="8" name="Content Placeholder 10"/>
          <p:cNvPicPr>
            <a:picLocks noChangeAspect="1"/>
          </p:cNvPicPr>
          <p:nvPr/>
        </p:nvPicPr>
        <p:blipFill>
          <a:blip r:embed="rId2"/>
          <a:stretch>
            <a:fillRect/>
          </a:stretch>
        </p:blipFill>
        <p:spPr>
          <a:xfrm>
            <a:off x="5597851" y="181785"/>
            <a:ext cx="6255025" cy="6355752"/>
          </a:xfrm>
          <a:prstGeom prst="rect">
            <a:avLst/>
          </a:prstGeom>
          <a:solidFill>
            <a:schemeClr val="bg1"/>
          </a:solidFill>
          <a:ln>
            <a:solidFill>
              <a:schemeClr val="bg1"/>
            </a:solidFill>
          </a:ln>
        </p:spPr>
      </p:pic>
    </p:spTree>
    <p:extLst>
      <p:ext uri="{BB962C8B-B14F-4D97-AF65-F5344CB8AC3E}">
        <p14:creationId xmlns:p14="http://schemas.microsoft.com/office/powerpoint/2010/main" val="29532986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cture Placeholder 8"/>
          <p:cNvSpPr>
            <a:spLocks noGrp="1"/>
          </p:cNvSpPr>
          <p:nvPr>
            <p:ph type="pic" idx="1"/>
          </p:nvPr>
        </p:nvSpPr>
        <p:spPr/>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37</a:t>
            </a:fld>
            <a:endParaRPr lang="en" sz="1333">
              <a:solidFill>
                <a:schemeClr val="lt2"/>
              </a:solidFill>
              <a:ea typeface="Roboto"/>
              <a:cs typeface="Roboto"/>
              <a:sym typeface="Roboto"/>
            </a:endParaRPr>
          </a:p>
        </p:txBody>
      </p:sp>
      <p:sp>
        <p:nvSpPr>
          <p:cNvPr id="7" name="Title 1"/>
          <p:cNvSpPr txBox="1">
            <a:spLocks/>
          </p:cNvSpPr>
          <p:nvPr/>
        </p:nvSpPr>
        <p:spPr>
          <a:xfrm>
            <a:off x="353745" y="1285263"/>
            <a:ext cx="4767971" cy="4148797"/>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r>
              <a:rPr lang="en-US" sz="6000" dirty="0"/>
              <a:t>Multi-unit recycling train PaLATE Equipment Run 2</a:t>
            </a:r>
          </a:p>
          <a:p>
            <a:r>
              <a:rPr lang="en-US" sz="4100" dirty="0">
                <a:solidFill>
                  <a:schemeClr val="tx1">
                    <a:lumMod val="60000"/>
                    <a:lumOff val="40000"/>
                  </a:schemeClr>
                </a:solidFill>
              </a:rPr>
              <a:t>Inventory- Equipment</a:t>
            </a:r>
            <a:endParaRPr lang="en-US" sz="4100" dirty="0"/>
          </a:p>
        </p:txBody>
      </p:sp>
      <p:pic>
        <p:nvPicPr>
          <p:cNvPr id="10" name="Picture 9"/>
          <p:cNvPicPr>
            <a:picLocks noChangeAspect="1"/>
          </p:cNvPicPr>
          <p:nvPr/>
        </p:nvPicPr>
        <p:blipFill>
          <a:blip r:embed="rId2"/>
          <a:stretch>
            <a:fillRect/>
          </a:stretch>
        </p:blipFill>
        <p:spPr>
          <a:xfrm>
            <a:off x="5740851" y="442842"/>
            <a:ext cx="6242417" cy="5972313"/>
          </a:xfrm>
          <a:prstGeom prst="rect">
            <a:avLst/>
          </a:prstGeom>
        </p:spPr>
      </p:pic>
    </p:spTree>
    <p:extLst>
      <p:ext uri="{BB962C8B-B14F-4D97-AF65-F5344CB8AC3E}">
        <p14:creationId xmlns:p14="http://schemas.microsoft.com/office/powerpoint/2010/main" val="249787783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1"/>
            <a:ext cx="9795565" cy="1485900"/>
          </a:xfrm>
        </p:spPr>
        <p:txBody>
          <a:bodyPr/>
          <a:lstStyle/>
          <a:p>
            <a:r>
              <a:rPr lang="en-US" dirty="0"/>
              <a:t>Weighted Percent Reduction Calculation</a:t>
            </a:r>
          </a:p>
        </p:txBody>
      </p:sp>
      <p:sp>
        <p:nvSpPr>
          <p:cNvPr id="3" name="Content Placeholder 2"/>
          <p:cNvSpPr>
            <a:spLocks noGrp="1"/>
          </p:cNvSpPr>
          <p:nvPr>
            <p:ph idx="1"/>
          </p:nvPr>
        </p:nvSpPr>
        <p:spPr>
          <a:xfrm>
            <a:off x="1390649" y="1669773"/>
            <a:ext cx="10050395" cy="4682436"/>
          </a:xfrm>
        </p:spPr>
        <p:txBody>
          <a:bodyPr>
            <a:normAutofit fontScale="92500" lnSpcReduction="20000"/>
          </a:bodyPr>
          <a:lstStyle/>
          <a:p>
            <a:pPr marL="0" indent="0">
              <a:buNone/>
            </a:pPr>
            <a:r>
              <a:rPr lang="en-US" dirty="0"/>
              <a:t>Step 1. Calculate the Weighted Overall impact of the Material Production savings</a:t>
            </a:r>
          </a:p>
          <a:p>
            <a:pPr marL="0" indent="0">
              <a:buNone/>
            </a:pPr>
            <a:r>
              <a:rPr lang="en-US" i="1" dirty="0"/>
              <a:t>	[Energy usage in Material Production (MOL)- Energy usage in Material Production (CIR)]/ (Total 		Energy Usage MOL - Total Energy Usage CIR) </a:t>
            </a:r>
            <a:endParaRPr lang="en-US" dirty="0"/>
          </a:p>
          <a:p>
            <a:pPr marL="0" indent="0">
              <a:buNone/>
            </a:pPr>
            <a:r>
              <a:rPr lang="en-US" i="1" dirty="0"/>
              <a:t>			= Weighted Overall Impact of Material Production Savings</a:t>
            </a:r>
            <a:endParaRPr lang="en-US" dirty="0"/>
          </a:p>
          <a:p>
            <a:pPr marL="0" indent="0">
              <a:buNone/>
            </a:pPr>
            <a:r>
              <a:rPr lang="en-US" dirty="0"/>
              <a:t>Step 2. Calculate Weighted Percent Reduction for the Material Production Savings	</a:t>
            </a:r>
          </a:p>
          <a:p>
            <a:pPr marL="0" indent="0">
              <a:buNone/>
            </a:pPr>
            <a:r>
              <a:rPr lang="en-US" dirty="0"/>
              <a:t>	Material Productions Energy usage  </a:t>
            </a:r>
          </a:p>
          <a:p>
            <a:pPr marL="0" indent="0">
              <a:buNone/>
            </a:pPr>
            <a:r>
              <a:rPr lang="en-US" i="1" dirty="0"/>
              <a:t>	[Energy usage in Material Production (MOL)- Energy usage in Material Production 			(CIR)]*[Weighted Overall Impact of Material Production Savings]/[ Energy usage in 		Material Production (MOL)-]</a:t>
            </a:r>
            <a:endParaRPr lang="en-US" dirty="0"/>
          </a:p>
          <a:p>
            <a:pPr marL="0" indent="0">
              <a:buNone/>
            </a:pPr>
            <a:r>
              <a:rPr lang="en-US" dirty="0"/>
              <a:t>Step 3. Repeat Steps 1 and 2 for Transportation Savings</a:t>
            </a:r>
          </a:p>
          <a:p>
            <a:pPr marL="0" indent="0">
              <a:buNone/>
            </a:pPr>
            <a:r>
              <a:rPr lang="en-US" dirty="0"/>
              <a:t>Step 4. Repeat Steps 1 and 2 for Construction Savings</a:t>
            </a:r>
          </a:p>
          <a:p>
            <a:pPr marL="0" indent="0">
              <a:buNone/>
            </a:pPr>
            <a:r>
              <a:rPr lang="en-US" dirty="0"/>
              <a:t>Step 5. Add the Weighted Percent Reductions to get the total Percent Reduction Savings for that environmental parameter (i.e. Energy Usage)</a:t>
            </a:r>
          </a:p>
          <a:p>
            <a:pPr marL="0" indent="0">
              <a:buNone/>
            </a:pPr>
            <a:r>
              <a:rPr lang="en-US" dirty="0"/>
              <a:t>Step 6. Repeat Steps 1-5 for Water Usage, and Carbon Dioxide </a:t>
            </a:r>
            <a:r>
              <a:rPr lang="en-US" dirty="0" smtClean="0"/>
              <a:t>Emissions</a:t>
            </a:r>
            <a:endParaRPr lang="en-US" dirty="0"/>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38</a:t>
            </a:fld>
            <a:endParaRPr lang="en" sz="1333">
              <a:solidFill>
                <a:schemeClr val="lt2"/>
              </a:solidFill>
              <a:ea typeface="Roboto"/>
              <a:cs typeface="Roboto"/>
              <a:sym typeface="Roboto"/>
            </a:endParaRPr>
          </a:p>
        </p:txBody>
      </p:sp>
    </p:spTree>
    <p:extLst>
      <p:ext uri="{BB962C8B-B14F-4D97-AF65-F5344CB8AC3E}">
        <p14:creationId xmlns:p14="http://schemas.microsoft.com/office/powerpoint/2010/main" val="128390251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2"/>
            <a:ext cx="9601200" cy="1187173"/>
          </a:xfrm>
        </p:spPr>
        <p:txBody>
          <a:bodyPr/>
          <a:lstStyle/>
          <a:p>
            <a:r>
              <a:rPr lang="en-US" dirty="0"/>
              <a:t>Example Project Projections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97664411"/>
              </p:ext>
            </p:extLst>
          </p:nvPr>
        </p:nvGraphicFramePr>
        <p:xfrm>
          <a:off x="6696766" y="1352391"/>
          <a:ext cx="5495234" cy="1712213"/>
        </p:xfrm>
        <a:graphic>
          <a:graphicData uri="http://schemas.openxmlformats.org/drawingml/2006/table">
            <a:tbl>
              <a:tblPr firstRow="1" firstCol="1" bandRow="1">
                <a:tableStyleId>{5C22544A-7EE6-4342-B048-85BDC9FD1C3A}</a:tableStyleId>
              </a:tblPr>
              <a:tblGrid>
                <a:gridCol w="1028000">
                  <a:extLst>
                    <a:ext uri="{9D8B030D-6E8A-4147-A177-3AD203B41FA5}">
                      <a16:colId xmlns:a16="http://schemas.microsoft.com/office/drawing/2014/main" xmlns="" val="4216026093"/>
                    </a:ext>
                  </a:extLst>
                </a:gridCol>
                <a:gridCol w="811207">
                  <a:extLst>
                    <a:ext uri="{9D8B030D-6E8A-4147-A177-3AD203B41FA5}">
                      <a16:colId xmlns:a16="http://schemas.microsoft.com/office/drawing/2014/main" xmlns="" val="1832144670"/>
                    </a:ext>
                  </a:extLst>
                </a:gridCol>
                <a:gridCol w="670409">
                  <a:extLst>
                    <a:ext uri="{9D8B030D-6E8A-4147-A177-3AD203B41FA5}">
                      <a16:colId xmlns:a16="http://schemas.microsoft.com/office/drawing/2014/main" xmlns="" val="74766392"/>
                    </a:ext>
                  </a:extLst>
                </a:gridCol>
                <a:gridCol w="1081609">
                  <a:extLst>
                    <a:ext uri="{9D8B030D-6E8A-4147-A177-3AD203B41FA5}">
                      <a16:colId xmlns:a16="http://schemas.microsoft.com/office/drawing/2014/main" xmlns="" val="1760845960"/>
                    </a:ext>
                  </a:extLst>
                </a:gridCol>
                <a:gridCol w="890061">
                  <a:extLst>
                    <a:ext uri="{9D8B030D-6E8A-4147-A177-3AD203B41FA5}">
                      <a16:colId xmlns:a16="http://schemas.microsoft.com/office/drawing/2014/main" xmlns="" val="3073046423"/>
                    </a:ext>
                  </a:extLst>
                </a:gridCol>
                <a:gridCol w="1013948">
                  <a:extLst>
                    <a:ext uri="{9D8B030D-6E8A-4147-A177-3AD203B41FA5}">
                      <a16:colId xmlns:a16="http://schemas.microsoft.com/office/drawing/2014/main" xmlns="" val="3178295051"/>
                    </a:ext>
                  </a:extLst>
                </a:gridCol>
              </a:tblGrid>
              <a:tr h="974013">
                <a:tc>
                  <a:txBody>
                    <a:bodyPr/>
                    <a:lstStyle/>
                    <a:p>
                      <a:pPr marL="0" marR="0" algn="ctr">
                        <a:lnSpc>
                          <a:spcPct val="107000"/>
                        </a:lnSpc>
                        <a:spcBef>
                          <a:spcPts val="0"/>
                        </a:spcBef>
                        <a:spcAft>
                          <a:spcPts val="0"/>
                        </a:spcAft>
                      </a:pPr>
                      <a:r>
                        <a:rPr lang="en-US" sz="1500">
                          <a:effectLst/>
                        </a:rPr>
                        <a:t>Hauling Distance (miles)</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a:effectLst/>
                        </a:rPr>
                        <a:t>Project Length (miles)</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a:effectLst/>
                        </a:rPr>
                        <a:t>Road Width (ft)</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a:effectLst/>
                        </a:rPr>
                        <a:t>MOL HMA Thickness (inches)</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effectLst/>
                        </a:rPr>
                        <a:t>CIR HMA Thickness (inches)</a:t>
                      </a:r>
                      <a:endParaRPr lang="en-US"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a:lnSpc>
                          <a:spcPct val="107000"/>
                        </a:lnSpc>
                      </a:pPr>
                      <a:endParaRPr lang="en-US" sz="1500">
                        <a:effectLst/>
                        <a:latin typeface="Cambria" panose="02040503050406030204" pitchFamily="18" charset="0"/>
                      </a:endParaRPr>
                    </a:p>
                  </a:txBody>
                  <a:tcPr marT="0" marB="0" anchor="b"/>
                </a:tc>
                <a:extLst>
                  <a:ext uri="{0D108BD9-81ED-4DB2-BD59-A6C34878D82A}">
                    <a16:rowId xmlns:a16="http://schemas.microsoft.com/office/drawing/2014/main" xmlns="" val="2039596369"/>
                  </a:ext>
                </a:extLst>
              </a:tr>
              <a:tr h="239184">
                <a:tc>
                  <a:txBody>
                    <a:bodyPr/>
                    <a:lstStyle/>
                    <a:p>
                      <a:pPr marL="0" marR="0" algn="ctr">
                        <a:lnSpc>
                          <a:spcPct val="107000"/>
                        </a:lnSpc>
                        <a:spcBef>
                          <a:spcPts val="0"/>
                        </a:spcBef>
                        <a:spcAft>
                          <a:spcPts val="0"/>
                        </a:spcAft>
                      </a:pPr>
                      <a:r>
                        <a:rPr lang="en-US" sz="1500" dirty="0">
                          <a:effectLst/>
                        </a:rPr>
                        <a:t>10</a:t>
                      </a:r>
                      <a:endParaRPr lang="en-US"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solidFill>
                            <a:schemeClr val="tx2"/>
                          </a:solidFill>
                          <a:effectLst/>
                        </a:rPr>
                        <a:t>5</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solidFill>
                            <a:schemeClr val="tx2"/>
                          </a:solidFill>
                          <a:effectLst/>
                        </a:rPr>
                        <a:t>30</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solidFill>
                            <a:schemeClr val="tx2"/>
                          </a:solidFill>
                          <a:effectLst/>
                        </a:rPr>
                        <a:t>4.5</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solidFill>
                            <a:schemeClr val="tx2"/>
                          </a:solidFill>
                          <a:effectLst/>
                        </a:rPr>
                        <a:t>2</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a:lnSpc>
                          <a:spcPct val="107000"/>
                        </a:lnSpc>
                      </a:pPr>
                      <a:endParaRPr lang="en-US" sz="1500" dirty="0">
                        <a:solidFill>
                          <a:schemeClr val="tx2"/>
                        </a:solidFill>
                        <a:effectLst/>
                        <a:latin typeface="Cambria" panose="02040503050406030204" pitchFamily="18" charset="0"/>
                      </a:endParaRPr>
                    </a:p>
                  </a:txBody>
                  <a:tcPr marT="0" marB="0" anchor="b"/>
                </a:tc>
                <a:extLst>
                  <a:ext uri="{0D108BD9-81ED-4DB2-BD59-A6C34878D82A}">
                    <a16:rowId xmlns:a16="http://schemas.microsoft.com/office/drawing/2014/main" xmlns="" val="577195602"/>
                  </a:ext>
                </a:extLst>
              </a:tr>
              <a:tr h="478367">
                <a:tc>
                  <a:txBody>
                    <a:bodyPr/>
                    <a:lstStyle/>
                    <a:p>
                      <a:pPr marL="0" marR="0" algn="ctr">
                        <a:lnSpc>
                          <a:spcPct val="107000"/>
                        </a:lnSpc>
                        <a:spcBef>
                          <a:spcPts val="0"/>
                        </a:spcBef>
                        <a:spcAft>
                          <a:spcPts val="0"/>
                        </a:spcAft>
                      </a:pPr>
                      <a:r>
                        <a:rPr lang="en-US" sz="1500">
                          <a:effectLst/>
                        </a:rPr>
                        <a:t>N/A</a:t>
                      </a:r>
                      <a:endParaRPr lang="en-US" sz="1500">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a:solidFill>
                            <a:schemeClr val="tx2"/>
                          </a:solidFill>
                          <a:effectLst/>
                        </a:rPr>
                        <a:t>8800</a:t>
                      </a:r>
                      <a:endParaRPr lang="en-US" sz="15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a:solidFill>
                            <a:schemeClr val="tx2"/>
                          </a:solidFill>
                          <a:effectLst/>
                        </a:rPr>
                        <a:t>10</a:t>
                      </a:r>
                      <a:endParaRPr lang="en-US" sz="15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a:solidFill>
                            <a:schemeClr val="tx2"/>
                          </a:solidFill>
                          <a:effectLst/>
                        </a:rPr>
                        <a:t>0.125</a:t>
                      </a:r>
                      <a:endParaRPr lang="en-US" sz="15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solidFill>
                            <a:schemeClr val="tx2"/>
                          </a:solidFill>
                          <a:effectLst/>
                        </a:rPr>
                        <a:t>0.0556</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tc>
                  <a:txBody>
                    <a:bodyPr/>
                    <a:lstStyle/>
                    <a:p>
                      <a:pPr marL="0" marR="0" algn="ctr">
                        <a:lnSpc>
                          <a:spcPct val="107000"/>
                        </a:lnSpc>
                        <a:spcBef>
                          <a:spcPts val="0"/>
                        </a:spcBef>
                        <a:spcAft>
                          <a:spcPts val="0"/>
                        </a:spcAft>
                      </a:pPr>
                      <a:r>
                        <a:rPr lang="en-US" sz="1500" dirty="0">
                          <a:solidFill>
                            <a:schemeClr val="tx2"/>
                          </a:solidFill>
                          <a:effectLst/>
                        </a:rPr>
                        <a:t>Converted to yards</a:t>
                      </a:r>
                      <a:endParaRPr lang="en-US" sz="15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T="0" marB="0" anchor="ctr"/>
                </a:tc>
                <a:extLst>
                  <a:ext uri="{0D108BD9-81ED-4DB2-BD59-A6C34878D82A}">
                    <a16:rowId xmlns:a16="http://schemas.microsoft.com/office/drawing/2014/main" xmlns="" val="2695031632"/>
                  </a:ext>
                </a:extLst>
              </a:tr>
            </a:tbl>
          </a:graphicData>
        </a:graphic>
      </p:graphicFrame>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39</a:t>
            </a:fld>
            <a:endParaRPr lang="en" sz="1333">
              <a:solidFill>
                <a:schemeClr val="lt2"/>
              </a:solidFill>
              <a:ea typeface="Roboto"/>
              <a:cs typeface="Roboto"/>
              <a:sym typeface="Roboto"/>
            </a:endParaRPr>
          </a:p>
        </p:txBody>
      </p:sp>
      <p:sp>
        <p:nvSpPr>
          <p:cNvPr id="8" name="Rectangle 7"/>
          <p:cNvSpPr/>
          <p:nvPr/>
        </p:nvSpPr>
        <p:spPr>
          <a:xfrm>
            <a:off x="911245" y="1803394"/>
            <a:ext cx="7363344" cy="4278094"/>
          </a:xfrm>
          <a:prstGeom prst="rect">
            <a:avLst/>
          </a:prstGeom>
        </p:spPr>
        <p:txBody>
          <a:bodyPr wrap="square">
            <a:spAutoFit/>
          </a:bodyPr>
          <a:lstStyle/>
          <a:p>
            <a:pPr algn="just"/>
            <a:r>
              <a:rPr lang="en-US" sz="1600" dirty="0">
                <a:solidFill>
                  <a:schemeClr val="bg1"/>
                </a:solidFill>
                <a:ea typeface="Times New Roman" panose="02020603050405020304" pitchFamily="18" charset="0"/>
                <a:cs typeface="Arial" panose="020B0604020202020204" pitchFamily="34" charset="0"/>
              </a:rPr>
              <a:t>Volume of MOL HMA= Length*Width*Thickness</a:t>
            </a:r>
          </a:p>
          <a:p>
            <a:pPr algn="just"/>
            <a:r>
              <a:rPr lang="en-US" sz="1600" dirty="0">
                <a:solidFill>
                  <a:schemeClr val="bg1"/>
                </a:solidFill>
                <a:ea typeface="Times New Roman" panose="02020603050405020304" pitchFamily="18" charset="0"/>
                <a:cs typeface="Arial" panose="020B0604020202020204" pitchFamily="34" charset="0"/>
              </a:rPr>
              <a:t>	= (8800 yards)*(10 yards)*(0.125 yards)</a:t>
            </a:r>
            <a:endParaRPr lang="en-US" sz="1600" dirty="0">
              <a:solidFill>
                <a:schemeClr val="bg1"/>
              </a:solidFill>
              <a:ea typeface="Times New Roman" panose="02020603050405020304" pitchFamily="18" charset="0"/>
              <a:cs typeface="Times New Roman" panose="02020603050405020304" pitchFamily="18" charset="0"/>
            </a:endParaRPr>
          </a:p>
          <a:p>
            <a:pPr marL="609585" algn="just"/>
            <a:r>
              <a:rPr lang="en-US" sz="1600" dirty="0">
                <a:solidFill>
                  <a:schemeClr val="bg1"/>
                </a:solidFill>
                <a:ea typeface="Times New Roman" panose="02020603050405020304" pitchFamily="18" charset="0"/>
                <a:cs typeface="Arial" panose="020B0604020202020204" pitchFamily="34" charset="0"/>
              </a:rPr>
              <a:t>		= 11000 CY</a:t>
            </a:r>
            <a:endParaRPr lang="en-US" sz="1600" dirty="0">
              <a:solidFill>
                <a:schemeClr val="bg1"/>
              </a:solidFill>
              <a:ea typeface="Times New Roman" panose="02020603050405020304" pitchFamily="18" charset="0"/>
              <a:cs typeface="Times New Roman" panose="02020603050405020304" pitchFamily="18" charset="0"/>
            </a:endParaRPr>
          </a:p>
          <a:p>
            <a:pPr algn="just"/>
            <a:r>
              <a:rPr lang="en-US" sz="1600" dirty="0">
                <a:solidFill>
                  <a:schemeClr val="bg1"/>
                </a:solidFill>
                <a:ea typeface="Times New Roman" panose="02020603050405020304" pitchFamily="18" charset="0"/>
                <a:cs typeface="Arial" panose="020B0604020202020204" pitchFamily="34" charset="0"/>
              </a:rPr>
              <a:t>Volume of CIR HMA= (8800 yards)*(10 yards)*(0.0556 yards)</a:t>
            </a:r>
            <a:endParaRPr lang="en-US" sz="1600" dirty="0">
              <a:solidFill>
                <a:schemeClr val="bg1"/>
              </a:solidFill>
              <a:ea typeface="Times New Roman" panose="02020603050405020304" pitchFamily="18" charset="0"/>
              <a:cs typeface="Times New Roman" panose="02020603050405020304" pitchFamily="18" charset="0"/>
            </a:endParaRPr>
          </a:p>
          <a:p>
            <a:pPr marL="609585" algn="just"/>
            <a:r>
              <a:rPr lang="en-US" sz="1600" dirty="0">
                <a:solidFill>
                  <a:schemeClr val="bg1"/>
                </a:solidFill>
                <a:ea typeface="Times New Roman" panose="02020603050405020304" pitchFamily="18" charset="0"/>
                <a:cs typeface="Arial" panose="020B0604020202020204" pitchFamily="34" charset="0"/>
              </a:rPr>
              <a:t>		= 4893 CY</a:t>
            </a:r>
            <a:endParaRPr lang="en-US" sz="1600" dirty="0">
              <a:solidFill>
                <a:schemeClr val="bg1"/>
              </a:solidFill>
              <a:ea typeface="Times New Roman" panose="02020603050405020304" pitchFamily="18" charset="0"/>
              <a:cs typeface="Times New Roman" panose="02020603050405020304" pitchFamily="18" charset="0"/>
            </a:endParaRPr>
          </a:p>
          <a:p>
            <a:pPr algn="just"/>
            <a:r>
              <a:rPr lang="en-US" sz="1600" dirty="0">
                <a:solidFill>
                  <a:schemeClr val="bg1"/>
                </a:solidFill>
                <a:ea typeface="Times New Roman" panose="02020603050405020304" pitchFamily="18" charset="0"/>
                <a:cs typeface="Arial" panose="020B0604020202020204" pitchFamily="34" charset="0"/>
              </a:rPr>
              <a:t>Volume of HMA Avoided= (Volume of MOL HMA) - (Volume of CIR HMA)</a:t>
            </a:r>
            <a:endParaRPr lang="en-US" sz="1600" dirty="0">
              <a:solidFill>
                <a:schemeClr val="bg1"/>
              </a:solidFill>
              <a:ea typeface="Times New Roman" panose="02020603050405020304" pitchFamily="18" charset="0"/>
              <a:cs typeface="Times New Roman" panose="02020603050405020304" pitchFamily="18" charset="0"/>
            </a:endParaRPr>
          </a:p>
          <a:p>
            <a:pPr marL="1219170" indent="609585" algn="just"/>
            <a:r>
              <a:rPr lang="en-US" sz="1600" dirty="0">
                <a:solidFill>
                  <a:schemeClr val="bg1"/>
                </a:solidFill>
                <a:ea typeface="Times New Roman" panose="02020603050405020304" pitchFamily="18" charset="0"/>
                <a:cs typeface="Arial" panose="020B0604020202020204" pitchFamily="34" charset="0"/>
              </a:rPr>
              <a:t>= 11000-4893 = 6107 CY</a:t>
            </a:r>
            <a:endParaRPr lang="en-US" sz="1600" dirty="0">
              <a:solidFill>
                <a:schemeClr val="bg1"/>
              </a:solidFill>
              <a:ea typeface="Times New Roman" panose="02020603050405020304" pitchFamily="18" charset="0"/>
              <a:cs typeface="Times New Roman" panose="02020603050405020304" pitchFamily="18" charset="0"/>
            </a:endParaRPr>
          </a:p>
          <a:p>
            <a:pPr algn="just"/>
            <a:r>
              <a:rPr lang="en-US" sz="1600" dirty="0">
                <a:solidFill>
                  <a:schemeClr val="bg1"/>
                </a:solidFill>
                <a:ea typeface="Times New Roman" panose="02020603050405020304" pitchFamily="18" charset="0"/>
                <a:cs typeface="Arial" panose="020B0604020202020204" pitchFamily="34" charset="0"/>
              </a:rPr>
              <a:t>X-variable= (Volume of HMA Avoided)/(Hauling Distance)</a:t>
            </a:r>
            <a:endParaRPr lang="en-US" sz="1600" dirty="0">
              <a:solidFill>
                <a:schemeClr val="bg1"/>
              </a:solidFill>
              <a:ea typeface="Times New Roman" panose="02020603050405020304" pitchFamily="18" charset="0"/>
              <a:cs typeface="Times New Roman" panose="02020603050405020304" pitchFamily="18" charset="0"/>
            </a:endParaRPr>
          </a:p>
          <a:p>
            <a:pPr indent="609585" algn="just"/>
            <a:r>
              <a:rPr lang="en-US" sz="1600" dirty="0">
                <a:solidFill>
                  <a:schemeClr val="bg1"/>
                </a:solidFill>
                <a:ea typeface="Times New Roman" panose="02020603050405020304" pitchFamily="18" charset="0"/>
                <a:cs typeface="Arial" panose="020B0604020202020204" pitchFamily="34" charset="0"/>
              </a:rPr>
              <a:t>		= (6107 CY)/(10 miles)</a:t>
            </a:r>
            <a:endParaRPr lang="en-US" sz="1600" dirty="0">
              <a:solidFill>
                <a:schemeClr val="bg1"/>
              </a:solidFill>
              <a:ea typeface="Times New Roman" panose="02020603050405020304" pitchFamily="18" charset="0"/>
              <a:cs typeface="Times New Roman" panose="02020603050405020304" pitchFamily="18" charset="0"/>
            </a:endParaRPr>
          </a:p>
          <a:p>
            <a:pPr indent="609585" algn="just"/>
            <a:r>
              <a:rPr lang="en-US" sz="1600" dirty="0">
                <a:solidFill>
                  <a:schemeClr val="bg1"/>
                </a:solidFill>
                <a:ea typeface="Times New Roman" panose="02020603050405020304" pitchFamily="18" charset="0"/>
                <a:cs typeface="Arial" panose="020B0604020202020204" pitchFamily="34" charset="0"/>
              </a:rPr>
              <a:t>		= 610.7 CY per mile</a:t>
            </a:r>
            <a:endParaRPr lang="en-US" sz="1600" dirty="0">
              <a:solidFill>
                <a:schemeClr val="bg1"/>
              </a:solidFill>
              <a:ea typeface="Times New Roman" panose="02020603050405020304" pitchFamily="18" charset="0"/>
              <a:cs typeface="Times New Roman" panose="02020603050405020304" pitchFamily="18" charset="0"/>
            </a:endParaRPr>
          </a:p>
          <a:p>
            <a:pPr indent="609585" algn="just"/>
            <a:r>
              <a:rPr lang="en-US" sz="1600" dirty="0">
                <a:solidFill>
                  <a:schemeClr val="bg1"/>
                </a:solidFill>
                <a:ea typeface="Times New Roman" panose="02020603050405020304" pitchFamily="18" charset="0"/>
                <a:cs typeface="Times New Roman" panose="02020603050405020304" pitchFamily="18" charset="0"/>
              </a:rPr>
              <a:t> </a:t>
            </a:r>
          </a:p>
          <a:p>
            <a:pPr indent="609585" algn="just"/>
            <a:r>
              <a:rPr lang="en-US" sz="1600" dirty="0">
                <a:solidFill>
                  <a:schemeClr val="bg1"/>
                </a:solidFill>
                <a:ea typeface="Times New Roman" panose="02020603050405020304" pitchFamily="18" charset="0"/>
                <a:cs typeface="Arial" panose="020B0604020202020204" pitchFamily="34" charset="0"/>
              </a:rPr>
              <a:t>Estimated Energy Savings, using equations from All Projects Projections</a:t>
            </a:r>
            <a:endParaRPr lang="en-US" sz="1600" dirty="0">
              <a:solidFill>
                <a:schemeClr val="bg1"/>
              </a:solidFill>
              <a:ea typeface="Times New Roman" panose="02020603050405020304" pitchFamily="18" charset="0"/>
              <a:cs typeface="Times New Roman" panose="02020603050405020304" pitchFamily="18" charset="0"/>
            </a:endParaRPr>
          </a:p>
          <a:p>
            <a:pPr indent="609585" algn="just"/>
            <a:r>
              <a:rPr lang="en-US" sz="1600" dirty="0">
                <a:solidFill>
                  <a:schemeClr val="bg1"/>
                </a:solidFill>
                <a:ea typeface="Times New Roman" panose="02020603050405020304" pitchFamily="18" charset="0"/>
                <a:cs typeface="Arial" panose="020B0604020202020204" pitchFamily="34" charset="0"/>
              </a:rPr>
              <a:t>		Energy savings= 3620.6*X = 3620.6*(610.7) = 2,211,100 kWh</a:t>
            </a:r>
            <a:endParaRPr lang="en-US" sz="1600" dirty="0">
              <a:solidFill>
                <a:schemeClr val="bg1"/>
              </a:solidFill>
              <a:ea typeface="Times New Roman" panose="02020603050405020304" pitchFamily="18" charset="0"/>
              <a:cs typeface="Times New Roman" panose="02020603050405020304" pitchFamily="18" charset="0"/>
            </a:endParaRPr>
          </a:p>
          <a:p>
            <a:pPr indent="609585" algn="just"/>
            <a:r>
              <a:rPr lang="en-US" sz="1600" dirty="0">
                <a:solidFill>
                  <a:schemeClr val="bg1"/>
                </a:solidFill>
                <a:ea typeface="Times New Roman" panose="02020603050405020304" pitchFamily="18" charset="0"/>
                <a:cs typeface="Arial" panose="020B0604020202020204" pitchFamily="34" charset="0"/>
              </a:rPr>
              <a:t>Estimated Water Savings. </a:t>
            </a:r>
            <a:endParaRPr lang="en-US" sz="1600" dirty="0">
              <a:solidFill>
                <a:schemeClr val="bg1"/>
              </a:solidFill>
              <a:ea typeface="Times New Roman" panose="02020603050405020304" pitchFamily="18" charset="0"/>
              <a:cs typeface="Times New Roman" panose="02020603050405020304" pitchFamily="18" charset="0"/>
            </a:endParaRPr>
          </a:p>
          <a:p>
            <a:pPr marL="609585" indent="609585" algn="just"/>
            <a:r>
              <a:rPr lang="en-US" sz="1600" dirty="0">
                <a:solidFill>
                  <a:schemeClr val="bg1"/>
                </a:solidFill>
                <a:ea typeface="Times New Roman" panose="02020603050405020304" pitchFamily="18" charset="0"/>
                <a:cs typeface="Arial" panose="020B0604020202020204" pitchFamily="34" charset="0"/>
              </a:rPr>
              <a:t>Water savings= 0.0047*X = 0.0047*(610.7) = 2.9 tons</a:t>
            </a:r>
            <a:endParaRPr lang="en-US" sz="1600" dirty="0">
              <a:solidFill>
                <a:schemeClr val="bg1"/>
              </a:solidFill>
              <a:ea typeface="Times New Roman" panose="02020603050405020304" pitchFamily="18" charset="0"/>
              <a:cs typeface="Times New Roman" panose="02020603050405020304" pitchFamily="18" charset="0"/>
            </a:endParaRPr>
          </a:p>
          <a:p>
            <a:pPr indent="609585" algn="just"/>
            <a:r>
              <a:rPr lang="en-US" sz="1600" dirty="0">
                <a:solidFill>
                  <a:schemeClr val="bg1"/>
                </a:solidFill>
                <a:ea typeface="Times New Roman" panose="02020603050405020304" pitchFamily="18" charset="0"/>
                <a:cs typeface="Arial" panose="020B0604020202020204" pitchFamily="34" charset="0"/>
              </a:rPr>
              <a:t>Estimated Carbon Dioxide Savings.</a:t>
            </a:r>
            <a:endParaRPr lang="en-US" sz="1600" dirty="0">
              <a:solidFill>
                <a:schemeClr val="bg1"/>
              </a:solidFill>
              <a:ea typeface="Times New Roman" panose="02020603050405020304" pitchFamily="18" charset="0"/>
              <a:cs typeface="Times New Roman" panose="02020603050405020304" pitchFamily="18" charset="0"/>
            </a:endParaRPr>
          </a:p>
          <a:p>
            <a:r>
              <a:rPr lang="en-US" sz="1600" dirty="0">
                <a:solidFill>
                  <a:schemeClr val="bg1"/>
                </a:solidFill>
                <a:ea typeface="Times New Roman" panose="02020603050405020304" pitchFamily="18" charset="0"/>
                <a:cs typeface="Arial" panose="020B0604020202020204" pitchFamily="34" charset="0"/>
              </a:rPr>
              <a:t>			Carbon Dioxide savings= 0.7522*X = 0.7522*(610.7) = 459.4 tons</a:t>
            </a:r>
            <a:endParaRPr lang="en-US" sz="1600" dirty="0">
              <a:solidFill>
                <a:schemeClr val="bg1"/>
              </a:solidFill>
            </a:endParaRPr>
          </a:p>
        </p:txBody>
      </p:sp>
    </p:spTree>
    <p:extLst>
      <p:ext uri="{BB962C8B-B14F-4D97-AF65-F5344CB8AC3E}">
        <p14:creationId xmlns:p14="http://schemas.microsoft.com/office/powerpoint/2010/main" val="584930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140" y="359931"/>
            <a:ext cx="9928351" cy="943928"/>
          </a:xfrm>
        </p:spPr>
        <p:txBody>
          <a:bodyPr>
            <a:normAutofit/>
          </a:bodyPr>
          <a:lstStyle/>
          <a:p>
            <a:r>
              <a:rPr lang="en-US" dirty="0"/>
              <a:t>Recognized Qualitative benefits of CIR</a:t>
            </a:r>
          </a:p>
        </p:txBody>
      </p:sp>
      <p:sp>
        <p:nvSpPr>
          <p:cNvPr id="3" name="Content Placeholder 2"/>
          <p:cNvSpPr>
            <a:spLocks noGrp="1"/>
          </p:cNvSpPr>
          <p:nvPr>
            <p:ph idx="1"/>
          </p:nvPr>
        </p:nvSpPr>
        <p:spPr>
          <a:xfrm>
            <a:off x="8631081" y="2424118"/>
            <a:ext cx="3279601" cy="968596"/>
          </a:xfrm>
          <a:ln w="38100">
            <a:solidFill>
              <a:schemeClr val="bg1"/>
            </a:solidFill>
          </a:ln>
        </p:spPr>
        <p:txBody>
          <a:bodyPr>
            <a:normAutofit fontScale="92500" lnSpcReduction="10000"/>
          </a:bodyPr>
          <a:lstStyle/>
          <a:p>
            <a:pPr marL="0" indent="0" algn="ctr">
              <a:buNone/>
            </a:pPr>
            <a:r>
              <a:rPr lang="en-US" sz="2400" dirty="0"/>
              <a:t>Reduces non-renewable, virgin materials and </a:t>
            </a:r>
            <a:r>
              <a:rPr lang="en-US" sz="2400" dirty="0" smtClean="0"/>
              <a:t>transportation</a:t>
            </a:r>
            <a:endParaRPr lang="en-US" sz="2400" dirty="0"/>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148FB297-7945-4A43-B0D8-BA973527B31C}" type="slidenum">
              <a:rPr lang="en-US" smtClean="0"/>
              <a:t>4</a:t>
            </a:fld>
            <a:endParaRPr lang="en-US"/>
          </a:p>
        </p:txBody>
      </p:sp>
      <p:graphicFrame>
        <p:nvGraphicFramePr>
          <p:cNvPr id="10" name="Diagram 9"/>
          <p:cNvGraphicFramePr/>
          <p:nvPr>
            <p:extLst>
              <p:ext uri="{D42A27DB-BD31-4B8C-83A1-F6EECF244321}">
                <p14:modId xmlns:p14="http://schemas.microsoft.com/office/powerpoint/2010/main" val="117475269"/>
              </p:ext>
            </p:extLst>
          </p:nvPr>
        </p:nvGraphicFramePr>
        <p:xfrm>
          <a:off x="2457450" y="1143000"/>
          <a:ext cx="6716944" cy="5119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977353" y="2386817"/>
            <a:ext cx="2523502" cy="830997"/>
          </a:xfrm>
          <a:prstGeom prst="rect">
            <a:avLst/>
          </a:prstGeom>
          <a:noFill/>
          <a:ln w="38100">
            <a:solidFill>
              <a:schemeClr val="bg1"/>
            </a:solidFill>
          </a:ln>
        </p:spPr>
        <p:txBody>
          <a:bodyPr wrap="square" rtlCol="0">
            <a:spAutoFit/>
          </a:bodyPr>
          <a:lstStyle/>
          <a:p>
            <a:pPr algn="ctr"/>
            <a:r>
              <a:rPr lang="en-US" sz="2400" dirty="0">
                <a:solidFill>
                  <a:schemeClr val="bg1"/>
                </a:solidFill>
              </a:rPr>
              <a:t>Extends the life of the roadway</a:t>
            </a:r>
          </a:p>
        </p:txBody>
      </p:sp>
      <p:cxnSp>
        <p:nvCxnSpPr>
          <p:cNvPr id="12" name="Straight Arrow Connector 11"/>
          <p:cNvCxnSpPr>
            <a:cxnSpLocks/>
          </p:cNvCxnSpPr>
          <p:nvPr/>
        </p:nvCxnSpPr>
        <p:spPr>
          <a:xfrm flipV="1">
            <a:off x="3500855" y="2386817"/>
            <a:ext cx="914400" cy="223033"/>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cxnSpLocks/>
            <a:stCxn id="9" idx="2"/>
          </p:cNvCxnSpPr>
          <p:nvPr/>
        </p:nvCxnSpPr>
        <p:spPr>
          <a:xfrm>
            <a:off x="2239104" y="3217814"/>
            <a:ext cx="1056546" cy="957764"/>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flipH="1" flipV="1">
            <a:off x="7277100" y="2498333"/>
            <a:ext cx="1353982" cy="48066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cxnSpLocks/>
          </p:cNvCxnSpPr>
          <p:nvPr/>
        </p:nvCxnSpPr>
        <p:spPr>
          <a:xfrm flipH="1">
            <a:off x="8425876" y="3392714"/>
            <a:ext cx="1027360" cy="98467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1548819" y="3102980"/>
            <a:ext cx="509917" cy="276999"/>
          </a:xfrm>
          <a:prstGeom prst="rect">
            <a:avLst/>
          </a:prstGeom>
          <a:noFill/>
        </p:spPr>
        <p:txBody>
          <a:bodyPr wrap="square" rtlCol="0">
            <a:spAutoFit/>
          </a:bodyPr>
          <a:lstStyle/>
          <a:p>
            <a:r>
              <a:rPr lang="en-US" sz="1200" dirty="0">
                <a:solidFill>
                  <a:schemeClr val="bg1"/>
                </a:solidFill>
              </a:rPr>
              <a:t>[b]</a:t>
            </a:r>
          </a:p>
        </p:txBody>
      </p:sp>
      <p:sp>
        <p:nvSpPr>
          <p:cNvPr id="30" name="TextBox 29"/>
          <p:cNvSpPr txBox="1"/>
          <p:nvPr/>
        </p:nvSpPr>
        <p:spPr>
          <a:xfrm>
            <a:off x="3183076" y="2908416"/>
            <a:ext cx="457200" cy="276999"/>
          </a:xfrm>
          <a:prstGeom prst="rect">
            <a:avLst/>
          </a:prstGeom>
          <a:noFill/>
        </p:spPr>
        <p:txBody>
          <a:bodyPr wrap="square" rtlCol="0">
            <a:spAutoFit/>
          </a:bodyPr>
          <a:lstStyle/>
          <a:p>
            <a:r>
              <a:rPr lang="en-US" sz="1200" dirty="0">
                <a:solidFill>
                  <a:schemeClr val="bg1"/>
                </a:solidFill>
              </a:rPr>
              <a:t>[b]</a:t>
            </a:r>
          </a:p>
        </p:txBody>
      </p:sp>
    </p:spTree>
    <p:extLst>
      <p:ext uri="{BB962C8B-B14F-4D97-AF65-F5344CB8AC3E}">
        <p14:creationId xmlns:p14="http://schemas.microsoft.com/office/powerpoint/2010/main" val="25137400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478998" y="1644375"/>
          <a:ext cx="4272447" cy="4345620"/>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CTH H 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bg1"/>
                          </a:solidFill>
                          <a:effectLst/>
                        </a:rPr>
                        <a:t>8957-00-70</a:t>
                      </a:r>
                      <a:endParaRPr lang="en-US" sz="1100" dirty="0">
                        <a:solidFill>
                          <a:schemeClr val="bg1"/>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a:effectLst/>
                        </a:rPr>
                        <a:t>Construction Year</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2015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a:effectLst/>
                        </a:rPr>
                        <a:t>County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Sauk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dirty="0">
                          <a:effectLst/>
                        </a:rPr>
                        <a:t>Contractor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Mathy</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a:effectLst/>
                        </a:rPr>
                        <a:t>Project Length (miles)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9.5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5.3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a:effectLst/>
                        </a:rPr>
                        <a:t>Road Width (feet)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a:effectLst/>
                        </a:rPr>
                        <a:t>Mill and Overlay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4.5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a:effectLst/>
                        </a:rPr>
                        <a:t>Cold In-Place Recycling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a:effectLst/>
                        </a:rPr>
                        <a:t>Cold In-Place Recycling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3.5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a:effectLst/>
                        </a:rPr>
                        <a:t>RAP Hauled Away during CIR (CY)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2582854842"/>
                  </a:ext>
                </a:extLst>
              </a:tr>
              <a:tr h="362135">
                <a:tc>
                  <a:txBody>
                    <a:bodyPr/>
                    <a:lstStyle/>
                    <a:p>
                      <a:pPr marL="0" marR="0">
                        <a:lnSpc>
                          <a:spcPct val="107000"/>
                        </a:lnSpc>
                        <a:spcBef>
                          <a:spcPts val="0"/>
                        </a:spcBef>
                        <a:spcAft>
                          <a:spcPts val="0"/>
                        </a:spcAft>
                      </a:pPr>
                      <a:r>
                        <a:rPr lang="en-US" sz="1100">
                          <a:effectLst/>
                        </a:rPr>
                        <a:t>Binder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tc>
                  <a:txBody>
                    <a:bodyPr/>
                    <a:lstStyle/>
                    <a:p>
                      <a:pPr marL="0" marR="0" algn="r">
                        <a:lnSpc>
                          <a:spcPct val="107000"/>
                        </a:lnSpc>
                        <a:spcBef>
                          <a:spcPts val="0"/>
                        </a:spcBef>
                        <a:spcAft>
                          <a:spcPts val="0"/>
                        </a:spcAft>
                      </a:pPr>
                      <a:r>
                        <a:rPr lang="en-US" sz="1100" dirty="0">
                          <a:solidFill>
                            <a:schemeClr val="tx2"/>
                          </a:solidFill>
                          <a:effectLst/>
                        </a:rPr>
                        <a:t>5.2</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092" marR="61092" marT="61092" marB="61092"/>
                </a:tc>
                <a:extLst>
                  <a:ext uri="{0D108BD9-81ED-4DB2-BD59-A6C34878D82A}">
                    <a16:rowId xmlns:a16="http://schemas.microsoft.com/office/drawing/2014/main" xmlns="" val="2087718370"/>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a:solidFill>
                  <a:schemeClr val="lt2"/>
                </a:solidFill>
                <a:latin typeface="Calibri" panose="020F0502020204030204" pitchFamily="34" charset="0"/>
                <a:ea typeface="Roboto"/>
                <a:cs typeface="Calibri" panose="020F0502020204030204" pitchFamily="34" charset="0"/>
                <a:sym typeface="Roboto"/>
              </a:rPr>
              <a:pPr/>
              <a:t>40</a:t>
            </a:fld>
            <a:endParaRPr lang="en">
              <a:solidFill>
                <a:schemeClr val="lt2"/>
              </a:solidFill>
              <a:latin typeface="Calibri" panose="020F0502020204030204" pitchFamily="34" charset="0"/>
              <a:ea typeface="Roboto"/>
              <a:cs typeface="Calibri" panose="020F0502020204030204" pitchFamily="34" charset="0"/>
              <a:sym typeface="Roboto"/>
            </a:endParaRPr>
          </a:p>
        </p:txBody>
      </p:sp>
      <p:sp>
        <p:nvSpPr>
          <p:cNvPr id="7" name="TextBox 6"/>
          <p:cNvSpPr txBox="1"/>
          <p:nvPr/>
        </p:nvSpPr>
        <p:spPr>
          <a:xfrm>
            <a:off x="1309343" y="536922"/>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CTH H (Reedsburg to Wisconsin Dells)</a:t>
            </a:r>
            <a:endParaRPr lang="en-US" sz="3733" b="1" dirty="0">
              <a:solidFill>
                <a:schemeClr val="bg1"/>
              </a:solidFill>
            </a:endParaRPr>
          </a:p>
        </p:txBody>
      </p:sp>
      <p:pic>
        <p:nvPicPr>
          <p:cNvPr id="8" name="Picture 7"/>
          <p:cNvPicPr>
            <a:picLocks noChangeAspect="1"/>
          </p:cNvPicPr>
          <p:nvPr/>
        </p:nvPicPr>
        <p:blipFill>
          <a:blip r:embed="rId3"/>
          <a:stretch>
            <a:fillRect/>
          </a:stretch>
        </p:blipFill>
        <p:spPr>
          <a:xfrm>
            <a:off x="6373351" y="1968226"/>
            <a:ext cx="4844212" cy="3291729"/>
          </a:xfrm>
          <a:prstGeom prst="rect">
            <a:avLst/>
          </a:prstGeom>
        </p:spPr>
      </p:pic>
    </p:spTree>
    <p:extLst>
      <p:ext uri="{BB962C8B-B14F-4D97-AF65-F5344CB8AC3E}">
        <p14:creationId xmlns:p14="http://schemas.microsoft.com/office/powerpoint/2010/main" val="37120205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41</a:t>
            </a:fld>
            <a:endParaRPr lang="en">
              <a:solidFill>
                <a:schemeClr val="lt2"/>
              </a:solidFill>
              <a:ea typeface="Roboto"/>
              <a:cs typeface="Roboto"/>
              <a:sym typeface="Roboto"/>
            </a:endParaRPr>
          </a:p>
        </p:txBody>
      </p:sp>
      <p:sp>
        <p:nvSpPr>
          <p:cNvPr id="13" name="Rectangle 12"/>
          <p:cNvSpPr/>
          <p:nvPr/>
        </p:nvSpPr>
        <p:spPr>
          <a:xfrm>
            <a:off x="1315080" y="3952065"/>
            <a:ext cx="6096000" cy="2431435"/>
          </a:xfrm>
          <a:prstGeom prst="rect">
            <a:avLst/>
          </a:prstGeom>
        </p:spPr>
        <p:txBody>
          <a:bodyPr>
            <a:spAutoFit/>
          </a:bodyPr>
          <a:lstStyle/>
          <a:p>
            <a:r>
              <a:rPr lang="en-US" sz="3200" b="1" dirty="0">
                <a:solidFill>
                  <a:schemeClr val="accent4"/>
                </a:solidFill>
              </a:rPr>
              <a:t>CTH H in Sauk County</a:t>
            </a:r>
          </a:p>
          <a:p>
            <a:pPr marL="380990" indent="-380990">
              <a:buFont typeface="Wingdings" panose="05000000000000000000" pitchFamily="2" charset="2"/>
              <a:buChar char="§"/>
            </a:pPr>
            <a:r>
              <a:rPr lang="en-US" sz="2000" dirty="0">
                <a:solidFill>
                  <a:schemeClr val="bg1"/>
                </a:solidFill>
              </a:rPr>
              <a:t>9.5-mile project from Reedsburg to Wisconsin Dells</a:t>
            </a:r>
          </a:p>
          <a:p>
            <a:pPr marL="380990" indent="-380990">
              <a:buFont typeface="Wingdings" panose="05000000000000000000" pitchFamily="2" charset="2"/>
              <a:buChar char="§"/>
            </a:pPr>
            <a:r>
              <a:rPr lang="en-US" sz="2000" dirty="0">
                <a:solidFill>
                  <a:schemeClr val="bg1"/>
                </a:solidFill>
              </a:rPr>
              <a:t>Completed in 2015 by </a:t>
            </a:r>
            <a:r>
              <a:rPr lang="en-US" sz="2000" dirty="0" err="1">
                <a:solidFill>
                  <a:schemeClr val="bg1"/>
                </a:solidFill>
              </a:rPr>
              <a:t>Mathy</a:t>
            </a:r>
            <a:endParaRPr lang="en-US" sz="2000" dirty="0">
              <a:solidFill>
                <a:schemeClr val="bg1"/>
              </a:solidFill>
            </a:endParaRPr>
          </a:p>
          <a:p>
            <a:pPr marL="380990" indent="-380990">
              <a:buFont typeface="Wingdings" panose="05000000000000000000" pitchFamily="2" charset="2"/>
              <a:buChar char="§"/>
            </a:pPr>
            <a:r>
              <a:rPr lang="en-US" sz="2000" dirty="0">
                <a:solidFill>
                  <a:schemeClr val="bg1"/>
                </a:solidFill>
              </a:rPr>
              <a:t>4 inches of CIR under 3.5 inches of new HMA overlay</a:t>
            </a:r>
          </a:p>
          <a:p>
            <a:pPr marL="380990" indent="-380990">
              <a:buFont typeface="Wingdings" panose="05000000000000000000" pitchFamily="2" charset="2"/>
              <a:buChar char="§"/>
            </a:pPr>
            <a:r>
              <a:rPr lang="en-US" sz="2000" dirty="0">
                <a:solidFill>
                  <a:schemeClr val="bg1"/>
                </a:solidFill>
              </a:rPr>
              <a:t>5.3-mile hauling distance </a:t>
            </a:r>
          </a:p>
          <a:p>
            <a:pPr marL="380990" indent="-380990">
              <a:buFont typeface="Wingdings" panose="05000000000000000000" pitchFamily="2" charset="2"/>
              <a:buChar char="§"/>
            </a:pPr>
            <a:r>
              <a:rPr lang="en-US" sz="2000" dirty="0">
                <a:solidFill>
                  <a:schemeClr val="bg1"/>
                </a:solidFill>
              </a:rPr>
              <a:t>Multi- and single-unit recycling train used, considered a multi-unit</a:t>
            </a:r>
          </a:p>
        </p:txBody>
      </p:sp>
      <p:pic>
        <p:nvPicPr>
          <p:cNvPr id="2" name="Picture 1"/>
          <p:cNvPicPr>
            <a:picLocks noChangeAspect="1"/>
          </p:cNvPicPr>
          <p:nvPr/>
        </p:nvPicPr>
        <p:blipFill>
          <a:blip r:embed="rId2"/>
          <a:stretch>
            <a:fillRect/>
          </a:stretch>
        </p:blipFill>
        <p:spPr>
          <a:xfrm>
            <a:off x="8007273" y="145004"/>
            <a:ext cx="2931989" cy="2068345"/>
          </a:xfrm>
          <a:prstGeom prst="rect">
            <a:avLst/>
          </a:prstGeom>
        </p:spPr>
      </p:pic>
      <p:pic>
        <p:nvPicPr>
          <p:cNvPr id="7" name="Picture 6"/>
          <p:cNvPicPr>
            <a:picLocks noChangeAspect="1"/>
          </p:cNvPicPr>
          <p:nvPr/>
        </p:nvPicPr>
        <p:blipFill>
          <a:blip r:embed="rId3"/>
          <a:stretch>
            <a:fillRect/>
          </a:stretch>
        </p:blipFill>
        <p:spPr>
          <a:xfrm>
            <a:off x="8006968" y="4469710"/>
            <a:ext cx="2931536" cy="2068025"/>
          </a:xfrm>
          <a:prstGeom prst="rect">
            <a:avLst/>
          </a:prstGeom>
        </p:spPr>
      </p:pic>
      <p:pic>
        <p:nvPicPr>
          <p:cNvPr id="8" name="Picture 7"/>
          <p:cNvPicPr>
            <a:picLocks noChangeAspect="1"/>
          </p:cNvPicPr>
          <p:nvPr/>
        </p:nvPicPr>
        <p:blipFill>
          <a:blip r:embed="rId4"/>
          <a:stretch>
            <a:fillRect/>
          </a:stretch>
        </p:blipFill>
        <p:spPr>
          <a:xfrm>
            <a:off x="8006968" y="2307517"/>
            <a:ext cx="2931536" cy="2068025"/>
          </a:xfrm>
          <a:prstGeom prst="rect">
            <a:avLst/>
          </a:prstGeom>
        </p:spPr>
      </p:pic>
      <p:pic>
        <p:nvPicPr>
          <p:cNvPr id="9" name="Picture 8"/>
          <p:cNvPicPr>
            <a:picLocks noChangeAspect="1"/>
          </p:cNvPicPr>
          <p:nvPr/>
        </p:nvPicPr>
        <p:blipFill>
          <a:blip r:embed="rId5"/>
          <a:stretch>
            <a:fillRect/>
          </a:stretch>
        </p:blipFill>
        <p:spPr>
          <a:xfrm>
            <a:off x="889212" y="168863"/>
            <a:ext cx="6521868" cy="3608863"/>
          </a:xfrm>
          <a:prstGeom prst="rect">
            <a:avLst/>
          </a:prstGeom>
        </p:spPr>
      </p:pic>
    </p:spTree>
    <p:extLst>
      <p:ext uri="{BB962C8B-B14F-4D97-AF65-F5344CB8AC3E}">
        <p14:creationId xmlns:p14="http://schemas.microsoft.com/office/powerpoint/2010/main" val="38670975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stretch>
            <a:fillRect/>
          </a:stretch>
        </p:blipFill>
        <p:spPr>
          <a:xfrm>
            <a:off x="2076450" y="1592193"/>
            <a:ext cx="8194432" cy="4651643"/>
          </a:xfrm>
          <a:prstGeom prst="rect">
            <a:avLst/>
          </a:prstGeom>
        </p:spPr>
      </p:pic>
      <p:sp>
        <p:nvSpPr>
          <p:cNvPr id="2" name="Date Placeholder 1"/>
          <p:cNvSpPr>
            <a:spLocks noGrp="1"/>
          </p:cNvSpPr>
          <p:nvPr>
            <p:ph type="dt" sz="half" idx="10"/>
          </p:nvPr>
        </p:nvSpPr>
        <p:spPr/>
        <p:txBody>
          <a:bodyPr/>
          <a:lstStyle/>
          <a:p>
            <a:r>
              <a:rPr lang="en-US" dirty="0" smtClean="0"/>
              <a:t>5/24/2017</a:t>
            </a:r>
            <a:endParaRPr lang="en-US" dirty="0"/>
          </a:p>
        </p:txBody>
      </p:sp>
      <p:sp>
        <p:nvSpPr>
          <p:cNvPr id="3" name="Footer Placeholder 2"/>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a:solidFill>
                  <a:schemeClr val="lt2"/>
                </a:solidFill>
                <a:latin typeface="Calibri" panose="020F0502020204030204" pitchFamily="34" charset="0"/>
                <a:ea typeface="Roboto"/>
                <a:cs typeface="Calibri" panose="020F0502020204030204" pitchFamily="34" charset="0"/>
                <a:sym typeface="Roboto"/>
              </a:rPr>
              <a:pPr/>
              <a:t>42</a:t>
            </a:fld>
            <a:endParaRPr lang="en" dirty="0">
              <a:solidFill>
                <a:schemeClr val="lt2"/>
              </a:solidFill>
              <a:latin typeface="Calibri" panose="020F0502020204030204" pitchFamily="34" charset="0"/>
              <a:ea typeface="Roboto"/>
              <a:cs typeface="Calibri" panose="020F0502020204030204" pitchFamily="34" charset="0"/>
              <a:sym typeface="Roboto"/>
            </a:endParaRPr>
          </a:p>
        </p:txBody>
      </p:sp>
      <p:sp>
        <p:nvSpPr>
          <p:cNvPr id="6" name="Title 1"/>
          <p:cNvSpPr>
            <a:spLocks noGrp="1"/>
          </p:cNvSpPr>
          <p:nvPr>
            <p:ph type="title"/>
          </p:nvPr>
        </p:nvSpPr>
        <p:spPr>
          <a:xfrm>
            <a:off x="1233379" y="315843"/>
            <a:ext cx="9601200" cy="1485900"/>
          </a:xfrm>
        </p:spPr>
        <p:txBody>
          <a:bodyPr>
            <a:normAutofit/>
          </a:bodyPr>
          <a:lstStyle/>
          <a:p>
            <a:r>
              <a:rPr lang="en-US" dirty="0"/>
              <a:t>CTH H as a 9.5-mile Multi-unit recycling train project</a:t>
            </a:r>
          </a:p>
        </p:txBody>
      </p:sp>
    </p:spTree>
    <p:extLst>
      <p:ext uri="{BB962C8B-B14F-4D97-AF65-F5344CB8AC3E}">
        <p14:creationId xmlns:p14="http://schemas.microsoft.com/office/powerpoint/2010/main" val="169288843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43</a:t>
            </a:fld>
            <a:endParaRPr lang="en" sz="1333">
              <a:solidFill>
                <a:schemeClr val="lt2"/>
              </a:solidFill>
              <a:ea typeface="Roboto"/>
              <a:cs typeface="Roboto"/>
              <a:sym typeface="Roboto"/>
            </a:endParaRPr>
          </a:p>
        </p:txBody>
      </p:sp>
      <p:sp>
        <p:nvSpPr>
          <p:cNvPr id="13" name="Rectangle 12"/>
          <p:cNvSpPr/>
          <p:nvPr/>
        </p:nvSpPr>
        <p:spPr>
          <a:xfrm>
            <a:off x="968019" y="4070574"/>
            <a:ext cx="7211980" cy="2462213"/>
          </a:xfrm>
          <a:prstGeom prst="rect">
            <a:avLst/>
          </a:prstGeom>
        </p:spPr>
        <p:txBody>
          <a:bodyPr wrap="square">
            <a:spAutoFit/>
          </a:bodyPr>
          <a:lstStyle/>
          <a:p>
            <a:r>
              <a:rPr lang="en-US" sz="2200" b="1" dirty="0">
                <a:solidFill>
                  <a:schemeClr val="accent4"/>
                </a:solidFill>
              </a:rPr>
              <a:t>STH 187 in Outagamie County</a:t>
            </a:r>
          </a:p>
          <a:p>
            <a:pPr marL="380990" indent="-380990">
              <a:buFont typeface="Wingdings" panose="05000000000000000000" pitchFamily="2" charset="2"/>
              <a:buChar char="§"/>
            </a:pPr>
            <a:r>
              <a:rPr lang="en-US" sz="2200" dirty="0">
                <a:solidFill>
                  <a:schemeClr val="bg1"/>
                </a:solidFill>
              </a:rPr>
              <a:t>9.84-mile project from Shiocton to the North County Line</a:t>
            </a:r>
          </a:p>
          <a:p>
            <a:pPr marL="380990" indent="-380990">
              <a:buFont typeface="Wingdings" panose="05000000000000000000" pitchFamily="2" charset="2"/>
              <a:buChar char="§"/>
            </a:pPr>
            <a:r>
              <a:rPr lang="en-US" sz="2200" dirty="0">
                <a:solidFill>
                  <a:schemeClr val="bg1"/>
                </a:solidFill>
              </a:rPr>
              <a:t>Completed in 2016 by Mid States Reclamation and North East Asphalt</a:t>
            </a:r>
          </a:p>
          <a:p>
            <a:pPr marL="380990" indent="-380990">
              <a:buFont typeface="Wingdings" panose="05000000000000000000" pitchFamily="2" charset="2"/>
              <a:buChar char="§"/>
            </a:pPr>
            <a:r>
              <a:rPr lang="en-US" sz="2200" dirty="0">
                <a:solidFill>
                  <a:schemeClr val="bg1"/>
                </a:solidFill>
              </a:rPr>
              <a:t>3 inches of CIR under 2.5 inches of new HMA overlay</a:t>
            </a:r>
          </a:p>
          <a:p>
            <a:pPr marL="380990" indent="-380990">
              <a:buFont typeface="Wingdings" panose="05000000000000000000" pitchFamily="2" charset="2"/>
              <a:buChar char="§"/>
            </a:pPr>
            <a:r>
              <a:rPr lang="en-US" sz="2200" dirty="0">
                <a:solidFill>
                  <a:schemeClr val="bg1"/>
                </a:solidFill>
              </a:rPr>
              <a:t>21.3-mile hauling distance </a:t>
            </a:r>
          </a:p>
          <a:p>
            <a:pPr marL="380990" indent="-380990">
              <a:buFont typeface="Wingdings" panose="05000000000000000000" pitchFamily="2" charset="2"/>
              <a:buChar char="§"/>
            </a:pPr>
            <a:r>
              <a:rPr lang="en-US" sz="2200" dirty="0">
                <a:solidFill>
                  <a:schemeClr val="bg1"/>
                </a:solidFill>
              </a:rPr>
              <a:t>Multi-unit recycling train</a:t>
            </a:r>
          </a:p>
        </p:txBody>
      </p:sp>
      <p:pic>
        <p:nvPicPr>
          <p:cNvPr id="2" name="Picture 1"/>
          <p:cNvPicPr>
            <a:picLocks noChangeAspect="1"/>
          </p:cNvPicPr>
          <p:nvPr/>
        </p:nvPicPr>
        <p:blipFill>
          <a:blip r:embed="rId2"/>
          <a:stretch>
            <a:fillRect/>
          </a:stretch>
        </p:blipFill>
        <p:spPr>
          <a:xfrm>
            <a:off x="968019" y="284684"/>
            <a:ext cx="6656209" cy="3755041"/>
          </a:xfrm>
          <a:prstGeom prst="rect">
            <a:avLst/>
          </a:prstGeom>
        </p:spPr>
      </p:pic>
      <p:pic>
        <p:nvPicPr>
          <p:cNvPr id="6" name="Picture 5"/>
          <p:cNvPicPr>
            <a:picLocks noChangeAspect="1"/>
          </p:cNvPicPr>
          <p:nvPr/>
        </p:nvPicPr>
        <p:blipFill>
          <a:blip r:embed="rId3"/>
          <a:stretch>
            <a:fillRect/>
          </a:stretch>
        </p:blipFill>
        <p:spPr>
          <a:xfrm>
            <a:off x="8309883" y="284685"/>
            <a:ext cx="2759146" cy="2028228"/>
          </a:xfrm>
          <a:prstGeom prst="rect">
            <a:avLst/>
          </a:prstGeom>
        </p:spPr>
      </p:pic>
      <p:pic>
        <p:nvPicPr>
          <p:cNvPr id="7" name="Picture 6"/>
          <p:cNvPicPr>
            <a:picLocks noChangeAspect="1"/>
          </p:cNvPicPr>
          <p:nvPr/>
        </p:nvPicPr>
        <p:blipFill>
          <a:blip r:embed="rId4"/>
          <a:stretch>
            <a:fillRect/>
          </a:stretch>
        </p:blipFill>
        <p:spPr>
          <a:xfrm>
            <a:off x="8309882" y="4510003"/>
            <a:ext cx="2736045" cy="2005365"/>
          </a:xfrm>
          <a:prstGeom prst="rect">
            <a:avLst/>
          </a:prstGeom>
        </p:spPr>
      </p:pic>
      <p:pic>
        <p:nvPicPr>
          <p:cNvPr id="10" name="Picture 9"/>
          <p:cNvPicPr>
            <a:picLocks noChangeAspect="1"/>
          </p:cNvPicPr>
          <p:nvPr/>
        </p:nvPicPr>
        <p:blipFill>
          <a:blip r:embed="rId5"/>
          <a:stretch>
            <a:fillRect/>
          </a:stretch>
        </p:blipFill>
        <p:spPr>
          <a:xfrm>
            <a:off x="8309882" y="2398538"/>
            <a:ext cx="2736045" cy="2005366"/>
          </a:xfrm>
          <a:prstGeom prst="rect">
            <a:avLst/>
          </a:prstGeom>
        </p:spPr>
      </p:pic>
    </p:spTree>
    <p:extLst>
      <p:ext uri="{BB962C8B-B14F-4D97-AF65-F5344CB8AC3E}">
        <p14:creationId xmlns:p14="http://schemas.microsoft.com/office/powerpoint/2010/main" val="1011643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95341768"/>
              </p:ext>
            </p:extLst>
          </p:nvPr>
        </p:nvGraphicFramePr>
        <p:xfrm>
          <a:off x="1082300" y="1604947"/>
          <a:ext cx="4272447" cy="4345620"/>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200" dirty="0">
                          <a:effectLst/>
                        </a:rPr>
                        <a:t>Project ID</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7062-05-71</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200" dirty="0">
                          <a:effectLst/>
                        </a:rPr>
                        <a:t>Construction Year</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a:effectLst/>
                        </a:rPr>
                        <a:t>2016</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200" dirty="0">
                          <a:effectLst/>
                        </a:rPr>
                        <a:t>County</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Jackson</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200" dirty="0">
                          <a:effectLst/>
                        </a:rPr>
                        <a:t>Contractor</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err="1">
                          <a:effectLst/>
                        </a:rPr>
                        <a:t>Mathy</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200">
                          <a:effectLst/>
                        </a:rPr>
                        <a:t>Project Length (miles)</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9.00</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200">
                          <a:effectLst/>
                        </a:rPr>
                        <a:t>Hauling Distance (miles)</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8.7</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200" dirty="0">
                          <a:effectLst/>
                        </a:rPr>
                        <a:t>Road Width (feet) </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30</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200">
                          <a:effectLst/>
                        </a:rPr>
                        <a:t>Mill and Overlay HMA Thickness (inches)</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200">
                          <a:effectLst/>
                        </a:rPr>
                        <a:t>Cold In-Place Recycling Thickness (inches)</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200" dirty="0">
                          <a:effectLst/>
                        </a:rPr>
                        <a:t>Cold In-Place Recycling HMA Thickness (inches)</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2.25</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200">
                          <a:effectLst/>
                        </a:rPr>
                        <a:t>RAP Hauled Away during CIR (CY)</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9,206</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200">
                          <a:effectLst/>
                        </a:rPr>
                        <a:t>Binder (%)</a:t>
                      </a:r>
                      <a:endParaRPr lang="en-US" sz="120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tc>
                  <a:txBody>
                    <a:bodyPr/>
                    <a:lstStyle/>
                    <a:p>
                      <a:pPr marL="0" marR="0">
                        <a:lnSpc>
                          <a:spcPct val="107000"/>
                        </a:lnSpc>
                        <a:spcBef>
                          <a:spcPts val="0"/>
                        </a:spcBef>
                        <a:spcAft>
                          <a:spcPts val="0"/>
                        </a:spcAft>
                      </a:pPr>
                      <a:r>
                        <a:rPr lang="en-US" sz="1200" dirty="0">
                          <a:effectLst/>
                        </a:rPr>
                        <a:t>5.4</a:t>
                      </a:r>
                      <a:endParaRPr lang="en-US" sz="12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6357" marR="66357" marT="66357" marB="66357"/>
                </a:tc>
                <a:extLst>
                  <a:ext uri="{0D108BD9-81ED-4DB2-BD59-A6C34878D82A}">
                    <a16:rowId xmlns:a16="http://schemas.microsoft.com/office/drawing/2014/main" xmlns="" val="2582854842"/>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44</a:t>
            </a:fld>
            <a:endParaRPr lang="en" sz="1333">
              <a:solidFill>
                <a:schemeClr val="lt2"/>
              </a:solidFill>
              <a:latin typeface="Roboto"/>
              <a:ea typeface="Roboto"/>
              <a:cs typeface="Roboto"/>
              <a:sym typeface="Roboto"/>
            </a:endParaRPr>
          </a:p>
        </p:txBody>
      </p:sp>
      <p:sp>
        <p:nvSpPr>
          <p:cNvPr id="7" name="TextBox 6"/>
          <p:cNvSpPr txBox="1"/>
          <p:nvPr/>
        </p:nvSpPr>
        <p:spPr>
          <a:xfrm>
            <a:off x="1876384" y="435343"/>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27 (Sparta to Black River Falls)</a:t>
            </a:r>
          </a:p>
        </p:txBody>
      </p:sp>
      <p:pic>
        <p:nvPicPr>
          <p:cNvPr id="10" name="Picture 9"/>
          <p:cNvPicPr>
            <a:picLocks noChangeAspect="1"/>
          </p:cNvPicPr>
          <p:nvPr/>
        </p:nvPicPr>
        <p:blipFill>
          <a:blip r:embed="rId2"/>
          <a:stretch>
            <a:fillRect/>
          </a:stretch>
        </p:blipFill>
        <p:spPr>
          <a:xfrm rot="10800000">
            <a:off x="6583478" y="1311379"/>
            <a:ext cx="3980225" cy="4932757"/>
          </a:xfrm>
          <a:prstGeom prst="rect">
            <a:avLst/>
          </a:prstGeom>
        </p:spPr>
      </p:pic>
    </p:spTree>
    <p:extLst>
      <p:ext uri="{BB962C8B-B14F-4D97-AF65-F5344CB8AC3E}">
        <p14:creationId xmlns:p14="http://schemas.microsoft.com/office/powerpoint/2010/main" val="116504502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45</a:t>
            </a:fld>
            <a:endParaRPr lang="en" sz="1333">
              <a:solidFill>
                <a:schemeClr val="lt2"/>
              </a:solidFill>
              <a:ea typeface="Roboto"/>
              <a:cs typeface="Roboto"/>
              <a:sym typeface="Roboto"/>
            </a:endParaRPr>
          </a:p>
        </p:txBody>
      </p:sp>
      <p:sp>
        <p:nvSpPr>
          <p:cNvPr id="13" name="Rectangle 12"/>
          <p:cNvSpPr/>
          <p:nvPr/>
        </p:nvSpPr>
        <p:spPr>
          <a:xfrm>
            <a:off x="1315080" y="4126431"/>
            <a:ext cx="6096000" cy="2462213"/>
          </a:xfrm>
          <a:prstGeom prst="rect">
            <a:avLst/>
          </a:prstGeom>
        </p:spPr>
        <p:txBody>
          <a:bodyPr>
            <a:spAutoFit/>
          </a:bodyPr>
          <a:lstStyle/>
          <a:p>
            <a:r>
              <a:rPr lang="en-US" sz="2200" b="1" dirty="0">
                <a:solidFill>
                  <a:schemeClr val="accent4"/>
                </a:solidFill>
              </a:rPr>
              <a:t>STH 27 in Jackson County</a:t>
            </a:r>
          </a:p>
          <a:p>
            <a:pPr marL="380990" indent="-380990">
              <a:buFont typeface="Wingdings" panose="05000000000000000000" pitchFamily="2" charset="2"/>
              <a:buChar char="§"/>
            </a:pPr>
            <a:r>
              <a:rPr lang="en-US" sz="2200" dirty="0">
                <a:solidFill>
                  <a:schemeClr val="bg1"/>
                </a:solidFill>
              </a:rPr>
              <a:t>9.0-mile project from Sparta to Black River Falls</a:t>
            </a:r>
          </a:p>
          <a:p>
            <a:pPr marL="380990" indent="-380990">
              <a:buFont typeface="Wingdings" panose="05000000000000000000" pitchFamily="2" charset="2"/>
              <a:buChar char="§"/>
            </a:pPr>
            <a:r>
              <a:rPr lang="en-US" sz="2200" dirty="0">
                <a:solidFill>
                  <a:schemeClr val="bg1"/>
                </a:solidFill>
              </a:rPr>
              <a:t>Completed in 2016 by </a:t>
            </a:r>
            <a:r>
              <a:rPr lang="en-US" sz="2200" dirty="0" err="1">
                <a:solidFill>
                  <a:schemeClr val="bg1"/>
                </a:solidFill>
              </a:rPr>
              <a:t>Mathy</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4 inches of CIR under 2.25 inches of new HMA overlay</a:t>
            </a:r>
          </a:p>
          <a:p>
            <a:pPr marL="380990" indent="-380990">
              <a:buFont typeface="Wingdings" panose="05000000000000000000" pitchFamily="2" charset="2"/>
              <a:buChar char="§"/>
            </a:pPr>
            <a:r>
              <a:rPr lang="en-US" sz="2200" dirty="0">
                <a:solidFill>
                  <a:schemeClr val="bg1"/>
                </a:solidFill>
              </a:rPr>
              <a:t>8.7-mile hauling distance </a:t>
            </a:r>
          </a:p>
          <a:p>
            <a:pPr marL="380990" indent="-380990">
              <a:buFont typeface="Wingdings" panose="05000000000000000000" pitchFamily="2" charset="2"/>
              <a:buChar char="§"/>
            </a:pPr>
            <a:r>
              <a:rPr lang="en-US" sz="2200" dirty="0">
                <a:solidFill>
                  <a:schemeClr val="bg1"/>
                </a:solidFill>
              </a:rPr>
              <a:t>Single-unit recycling train</a:t>
            </a:r>
          </a:p>
        </p:txBody>
      </p:sp>
      <p:pic>
        <p:nvPicPr>
          <p:cNvPr id="6" name="Picture 5"/>
          <p:cNvPicPr>
            <a:picLocks noChangeAspect="1"/>
          </p:cNvPicPr>
          <p:nvPr/>
        </p:nvPicPr>
        <p:blipFill>
          <a:blip r:embed="rId2"/>
          <a:stretch>
            <a:fillRect/>
          </a:stretch>
        </p:blipFill>
        <p:spPr>
          <a:xfrm>
            <a:off x="7929817" y="301291"/>
            <a:ext cx="2739089" cy="1957980"/>
          </a:xfrm>
          <a:prstGeom prst="rect">
            <a:avLst/>
          </a:prstGeom>
        </p:spPr>
      </p:pic>
      <p:pic>
        <p:nvPicPr>
          <p:cNvPr id="7" name="Picture 6"/>
          <p:cNvPicPr>
            <a:picLocks noChangeAspect="1"/>
          </p:cNvPicPr>
          <p:nvPr/>
        </p:nvPicPr>
        <p:blipFill rotWithShape="1">
          <a:blip r:embed="rId3"/>
          <a:srcRect t="1" b="7040"/>
          <a:stretch/>
        </p:blipFill>
        <p:spPr>
          <a:xfrm>
            <a:off x="7929817" y="4538297"/>
            <a:ext cx="2739089" cy="1857207"/>
          </a:xfrm>
          <a:prstGeom prst="rect">
            <a:avLst/>
          </a:prstGeom>
        </p:spPr>
      </p:pic>
      <p:pic>
        <p:nvPicPr>
          <p:cNvPr id="8" name="Picture 7"/>
          <p:cNvPicPr>
            <a:picLocks noChangeAspect="1"/>
          </p:cNvPicPr>
          <p:nvPr/>
        </p:nvPicPr>
        <p:blipFill>
          <a:blip r:embed="rId4"/>
          <a:stretch>
            <a:fillRect/>
          </a:stretch>
        </p:blipFill>
        <p:spPr>
          <a:xfrm>
            <a:off x="7929817" y="2376988"/>
            <a:ext cx="2739089" cy="2013484"/>
          </a:xfrm>
          <a:prstGeom prst="rect">
            <a:avLst/>
          </a:prstGeom>
        </p:spPr>
      </p:pic>
      <p:pic>
        <p:nvPicPr>
          <p:cNvPr id="9" name="Picture 8"/>
          <p:cNvPicPr>
            <a:picLocks noChangeAspect="1"/>
          </p:cNvPicPr>
          <p:nvPr/>
        </p:nvPicPr>
        <p:blipFill>
          <a:blip r:embed="rId5"/>
          <a:stretch>
            <a:fillRect/>
          </a:stretch>
        </p:blipFill>
        <p:spPr>
          <a:xfrm>
            <a:off x="1413125" y="301291"/>
            <a:ext cx="5997955" cy="3411847"/>
          </a:xfrm>
          <a:prstGeom prst="rect">
            <a:avLst/>
          </a:prstGeom>
        </p:spPr>
      </p:pic>
    </p:spTree>
    <p:extLst>
      <p:ext uri="{BB962C8B-B14F-4D97-AF65-F5344CB8AC3E}">
        <p14:creationId xmlns:p14="http://schemas.microsoft.com/office/powerpoint/2010/main" val="298228821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96108811"/>
              </p:ext>
            </p:extLst>
          </p:nvPr>
        </p:nvGraphicFramePr>
        <p:xfrm>
          <a:off x="1228193" y="1344627"/>
          <a:ext cx="4272447" cy="4707755"/>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nSpc>
                          <a:spcPct val="107000"/>
                        </a:lnSpc>
                        <a:spcBef>
                          <a:spcPts val="0"/>
                        </a:spcBef>
                        <a:spcAft>
                          <a:spcPts val="0"/>
                        </a:spcAft>
                      </a:pPr>
                      <a:r>
                        <a:rPr lang="en-US" sz="1100" dirty="0">
                          <a:effectLst/>
                        </a:rPr>
                        <a:t>8570-03-70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2015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82658361"/>
                  </a:ext>
                </a:extLst>
              </a:tr>
              <a:tr h="362135">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Barron</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WK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dirty="0">
                          <a:effectLst/>
                        </a:rPr>
                        <a:t>Contractor (HMA)</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HMA</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dirty="0">
                          <a:effectLst/>
                        </a:rPr>
                        <a:t>Project Length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8.1</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10.3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dirty="0">
                          <a:effectLst/>
                        </a:rPr>
                        <a:t>Road Width (feet)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dirty="0">
                          <a:effectLst/>
                        </a:rPr>
                        <a:t>Mill and Overlay HMA Thickness (inches)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a:effectLst/>
                        </a:rPr>
                        <a:t>Cold In-Place Recycling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a:effectLst/>
                        </a:rPr>
                        <a:t>Cold In-Place Recycling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a:effectLst/>
                        </a:rPr>
                        <a:t>RAP Hauled Away during CIR (CY)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8,898</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a:effectLst/>
                        </a:rPr>
                        <a:t>Binder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582854842"/>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46</a:t>
            </a:fld>
            <a:endParaRPr lang="en" sz="1333">
              <a:solidFill>
                <a:schemeClr val="lt2"/>
              </a:solidFill>
              <a:latin typeface="Roboto"/>
              <a:ea typeface="Roboto"/>
              <a:cs typeface="Roboto"/>
              <a:sym typeface="Roboto"/>
            </a:endParaRPr>
          </a:p>
        </p:txBody>
      </p:sp>
      <p:sp>
        <p:nvSpPr>
          <p:cNvPr id="7" name="TextBox 6"/>
          <p:cNvSpPr txBox="1"/>
          <p:nvPr/>
        </p:nvSpPr>
        <p:spPr>
          <a:xfrm>
            <a:off x="1876384" y="435343"/>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48 (Rice Lake to Birchwood)</a:t>
            </a:r>
          </a:p>
        </p:txBody>
      </p:sp>
      <p:pic>
        <p:nvPicPr>
          <p:cNvPr id="11" name="Picture 10"/>
          <p:cNvPicPr>
            <a:picLocks noChangeAspect="1"/>
          </p:cNvPicPr>
          <p:nvPr/>
        </p:nvPicPr>
        <p:blipFill>
          <a:blip r:embed="rId2"/>
          <a:stretch>
            <a:fillRect/>
          </a:stretch>
        </p:blipFill>
        <p:spPr>
          <a:xfrm>
            <a:off x="6393553" y="1919556"/>
            <a:ext cx="4675475" cy="3716403"/>
          </a:xfrm>
          <a:prstGeom prst="rect">
            <a:avLst/>
          </a:prstGeom>
        </p:spPr>
      </p:pic>
    </p:spTree>
    <p:extLst>
      <p:ext uri="{BB962C8B-B14F-4D97-AF65-F5344CB8AC3E}">
        <p14:creationId xmlns:p14="http://schemas.microsoft.com/office/powerpoint/2010/main" val="327174018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47</a:t>
            </a:fld>
            <a:endParaRPr lang="en" sz="1333">
              <a:solidFill>
                <a:schemeClr val="lt2"/>
              </a:solidFill>
              <a:ea typeface="Roboto"/>
              <a:cs typeface="Roboto"/>
              <a:sym typeface="Roboto"/>
            </a:endParaRPr>
          </a:p>
        </p:txBody>
      </p:sp>
      <p:sp>
        <p:nvSpPr>
          <p:cNvPr id="13" name="Rectangle 12"/>
          <p:cNvSpPr/>
          <p:nvPr/>
        </p:nvSpPr>
        <p:spPr>
          <a:xfrm>
            <a:off x="1218828" y="3844134"/>
            <a:ext cx="6096000" cy="2462213"/>
          </a:xfrm>
          <a:prstGeom prst="rect">
            <a:avLst/>
          </a:prstGeom>
        </p:spPr>
        <p:txBody>
          <a:bodyPr>
            <a:spAutoFit/>
          </a:bodyPr>
          <a:lstStyle/>
          <a:p>
            <a:r>
              <a:rPr lang="en-US" sz="2200" b="1" dirty="0">
                <a:solidFill>
                  <a:schemeClr val="accent4"/>
                </a:solidFill>
              </a:rPr>
              <a:t>STH 48 Rice Lake in Barron County</a:t>
            </a:r>
          </a:p>
          <a:p>
            <a:pPr marL="380990" indent="-380990">
              <a:buFont typeface="Wingdings" panose="05000000000000000000" pitchFamily="2" charset="2"/>
              <a:buChar char="§"/>
            </a:pPr>
            <a:r>
              <a:rPr lang="en-US" sz="2200" dirty="0">
                <a:solidFill>
                  <a:schemeClr val="bg1"/>
                </a:solidFill>
              </a:rPr>
              <a:t>8.1-mile project from Rice Lake to Birchwood</a:t>
            </a:r>
          </a:p>
          <a:p>
            <a:pPr marL="380990" indent="-380990">
              <a:buFont typeface="Wingdings" panose="05000000000000000000" pitchFamily="2" charset="2"/>
              <a:buChar char="§"/>
            </a:pPr>
            <a:r>
              <a:rPr lang="en-US" sz="2200" dirty="0">
                <a:solidFill>
                  <a:schemeClr val="bg1"/>
                </a:solidFill>
              </a:rPr>
              <a:t>Completed in 2015 by WK and </a:t>
            </a:r>
            <a:r>
              <a:rPr lang="en-US" sz="2200" dirty="0" err="1">
                <a:solidFill>
                  <a:schemeClr val="bg1"/>
                </a:solidFill>
              </a:rPr>
              <a:t>Mathy</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3 inches of CIR under 2 inches of new HMA overlay</a:t>
            </a:r>
          </a:p>
          <a:p>
            <a:pPr marL="380990" indent="-380990">
              <a:buFont typeface="Wingdings" panose="05000000000000000000" pitchFamily="2" charset="2"/>
              <a:buChar char="§"/>
            </a:pPr>
            <a:r>
              <a:rPr lang="en-US" sz="2200" dirty="0">
                <a:solidFill>
                  <a:schemeClr val="bg1"/>
                </a:solidFill>
              </a:rPr>
              <a:t>10.3-mile hauling distance </a:t>
            </a:r>
          </a:p>
          <a:p>
            <a:pPr marL="380990" indent="-380990">
              <a:buFont typeface="Wingdings" panose="05000000000000000000" pitchFamily="2" charset="2"/>
              <a:buChar char="§"/>
            </a:pPr>
            <a:r>
              <a:rPr lang="en-US" sz="2200" dirty="0">
                <a:solidFill>
                  <a:schemeClr val="bg1"/>
                </a:solidFill>
              </a:rPr>
              <a:t>Multi-unit recycling train</a:t>
            </a:r>
          </a:p>
        </p:txBody>
      </p:sp>
      <p:pic>
        <p:nvPicPr>
          <p:cNvPr id="9" name="Picture 8"/>
          <p:cNvPicPr>
            <a:picLocks noChangeAspect="1"/>
          </p:cNvPicPr>
          <p:nvPr/>
        </p:nvPicPr>
        <p:blipFill>
          <a:blip r:embed="rId2"/>
          <a:stretch>
            <a:fillRect/>
          </a:stretch>
        </p:blipFill>
        <p:spPr>
          <a:xfrm>
            <a:off x="1390650" y="263925"/>
            <a:ext cx="6096000" cy="3478143"/>
          </a:xfrm>
          <a:prstGeom prst="rect">
            <a:avLst/>
          </a:prstGeom>
        </p:spPr>
      </p:pic>
      <p:pic>
        <p:nvPicPr>
          <p:cNvPr id="10" name="Picture 9"/>
          <p:cNvPicPr>
            <a:picLocks noChangeAspect="1"/>
          </p:cNvPicPr>
          <p:nvPr/>
        </p:nvPicPr>
        <p:blipFill>
          <a:blip r:embed="rId3"/>
          <a:stretch>
            <a:fillRect/>
          </a:stretch>
        </p:blipFill>
        <p:spPr>
          <a:xfrm>
            <a:off x="8162742" y="263926"/>
            <a:ext cx="2858887" cy="1938578"/>
          </a:xfrm>
          <a:prstGeom prst="rect">
            <a:avLst/>
          </a:prstGeom>
        </p:spPr>
      </p:pic>
      <p:pic>
        <p:nvPicPr>
          <p:cNvPr id="11" name="Picture 10"/>
          <p:cNvPicPr>
            <a:picLocks noChangeAspect="1"/>
          </p:cNvPicPr>
          <p:nvPr/>
        </p:nvPicPr>
        <p:blipFill rotWithShape="1">
          <a:blip r:embed="rId4"/>
          <a:srcRect r="3292"/>
          <a:stretch/>
        </p:blipFill>
        <p:spPr>
          <a:xfrm>
            <a:off x="8162741" y="4448822"/>
            <a:ext cx="2858887" cy="2004564"/>
          </a:xfrm>
          <a:prstGeom prst="rect">
            <a:avLst/>
          </a:prstGeom>
        </p:spPr>
      </p:pic>
      <p:pic>
        <p:nvPicPr>
          <p:cNvPr id="12" name="Picture 11"/>
          <p:cNvPicPr>
            <a:picLocks noChangeAspect="1"/>
          </p:cNvPicPr>
          <p:nvPr/>
        </p:nvPicPr>
        <p:blipFill>
          <a:blip r:embed="rId5"/>
          <a:stretch>
            <a:fillRect/>
          </a:stretch>
        </p:blipFill>
        <p:spPr>
          <a:xfrm>
            <a:off x="8162740" y="2345372"/>
            <a:ext cx="2853605" cy="1934996"/>
          </a:xfrm>
          <a:prstGeom prst="rect">
            <a:avLst/>
          </a:prstGeom>
        </p:spPr>
      </p:pic>
    </p:spTree>
    <p:extLst>
      <p:ext uri="{BB962C8B-B14F-4D97-AF65-F5344CB8AC3E}">
        <p14:creationId xmlns:p14="http://schemas.microsoft.com/office/powerpoint/2010/main" val="34556444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876385" y="1289541"/>
          <a:ext cx="4272447" cy="4707755"/>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effectLst/>
                        </a:rPr>
                        <a:t>8845-14-60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2012</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82658361"/>
                  </a:ext>
                </a:extLst>
              </a:tr>
              <a:tr h="362135">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Burnett/Polk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WK (CIR) </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dirty="0">
                          <a:effectLst/>
                        </a:rPr>
                        <a:t>Contractor (HMA)</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err="1">
                          <a:solidFill>
                            <a:schemeClr val="tx2"/>
                          </a:solidFill>
                          <a:effectLst/>
                        </a:rPr>
                        <a:t>Mathy</a:t>
                      </a:r>
                      <a:r>
                        <a:rPr lang="en-US" sz="1100" dirty="0">
                          <a:solidFill>
                            <a:schemeClr val="tx2"/>
                          </a:solidFill>
                          <a:effectLst/>
                        </a:rPr>
                        <a:t> (HMA)</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dirty="0">
                          <a:effectLst/>
                        </a:rPr>
                        <a:t>Project Length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12.5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dirty="0">
                          <a:effectLst/>
                        </a:rPr>
                        <a:t>Road Width (feet)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dirty="0">
                          <a:effectLst/>
                        </a:rPr>
                        <a:t>Mill and Overlay HMA Thickness (inches)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a:effectLst/>
                        </a:rPr>
                        <a:t>Cold In-Place Recycling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a:effectLst/>
                        </a:rPr>
                        <a:t>Cold In-Place Recycling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a:effectLst/>
                        </a:rPr>
                        <a:t>RAP Hauled Away during CIR (CY)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10,382</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a:effectLst/>
                        </a:rPr>
                        <a:t>Binder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582854842"/>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48</a:t>
            </a:fld>
            <a:endParaRPr lang="en" sz="1333">
              <a:solidFill>
                <a:schemeClr val="lt2"/>
              </a:solidFill>
              <a:latin typeface="Roboto"/>
              <a:ea typeface="Roboto"/>
              <a:cs typeface="Roboto"/>
              <a:sym typeface="Roboto"/>
            </a:endParaRPr>
          </a:p>
        </p:txBody>
      </p:sp>
      <p:sp>
        <p:nvSpPr>
          <p:cNvPr id="7" name="TextBox 6"/>
          <p:cNvSpPr txBox="1"/>
          <p:nvPr/>
        </p:nvSpPr>
        <p:spPr>
          <a:xfrm>
            <a:off x="1706729" y="363867"/>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48 (Grantsburg to Frederic)</a:t>
            </a:r>
          </a:p>
        </p:txBody>
      </p:sp>
      <p:pic>
        <p:nvPicPr>
          <p:cNvPr id="6" name="Picture 5"/>
          <p:cNvPicPr>
            <a:picLocks noChangeAspect="1"/>
          </p:cNvPicPr>
          <p:nvPr/>
        </p:nvPicPr>
        <p:blipFill>
          <a:blip r:embed="rId2"/>
          <a:stretch>
            <a:fillRect/>
          </a:stretch>
        </p:blipFill>
        <p:spPr>
          <a:xfrm>
            <a:off x="7249752" y="1940158"/>
            <a:ext cx="3849285" cy="3634564"/>
          </a:xfrm>
          <a:prstGeom prst="rect">
            <a:avLst/>
          </a:prstGeom>
        </p:spPr>
      </p:pic>
    </p:spTree>
    <p:extLst>
      <p:ext uri="{BB962C8B-B14F-4D97-AF65-F5344CB8AC3E}">
        <p14:creationId xmlns:p14="http://schemas.microsoft.com/office/powerpoint/2010/main" val="109020194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49</a:t>
            </a:fld>
            <a:endParaRPr lang="en" sz="1333">
              <a:solidFill>
                <a:schemeClr val="lt2"/>
              </a:solidFill>
              <a:ea typeface="Roboto"/>
              <a:cs typeface="Roboto"/>
              <a:sym typeface="Roboto"/>
            </a:endParaRPr>
          </a:p>
        </p:txBody>
      </p:sp>
      <p:sp>
        <p:nvSpPr>
          <p:cNvPr id="13" name="Rectangle 12"/>
          <p:cNvSpPr/>
          <p:nvPr/>
        </p:nvSpPr>
        <p:spPr>
          <a:xfrm>
            <a:off x="933687" y="4184392"/>
            <a:ext cx="7211980" cy="2123658"/>
          </a:xfrm>
          <a:prstGeom prst="rect">
            <a:avLst/>
          </a:prstGeom>
        </p:spPr>
        <p:txBody>
          <a:bodyPr wrap="square">
            <a:spAutoFit/>
          </a:bodyPr>
          <a:lstStyle/>
          <a:p>
            <a:r>
              <a:rPr lang="en-US" sz="2200" b="1" dirty="0">
                <a:solidFill>
                  <a:schemeClr val="accent4"/>
                </a:solidFill>
              </a:rPr>
              <a:t>STH 48 Grantsburg in Burnett and Polk Counties</a:t>
            </a:r>
          </a:p>
          <a:p>
            <a:pPr marL="380990" indent="-380990">
              <a:buFont typeface="Wingdings" panose="05000000000000000000" pitchFamily="2" charset="2"/>
              <a:buChar char="§"/>
            </a:pPr>
            <a:r>
              <a:rPr lang="en-US" sz="2200" dirty="0">
                <a:solidFill>
                  <a:schemeClr val="bg1"/>
                </a:solidFill>
              </a:rPr>
              <a:t>12.5-mile project from Grantsburg to Frederic</a:t>
            </a:r>
          </a:p>
          <a:p>
            <a:pPr marL="380990" indent="-380990">
              <a:buFont typeface="Wingdings" panose="05000000000000000000" pitchFamily="2" charset="2"/>
              <a:buChar char="§"/>
            </a:pPr>
            <a:r>
              <a:rPr lang="en-US" sz="2200" dirty="0">
                <a:solidFill>
                  <a:schemeClr val="bg1"/>
                </a:solidFill>
              </a:rPr>
              <a:t>Completed in 2012 by WK and </a:t>
            </a:r>
            <a:r>
              <a:rPr lang="en-US" sz="2200" dirty="0" err="1">
                <a:solidFill>
                  <a:schemeClr val="bg1"/>
                </a:solidFill>
              </a:rPr>
              <a:t>Mathy</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4 inches of CIR under 2.25 inches of new HMA overlay</a:t>
            </a:r>
          </a:p>
          <a:p>
            <a:pPr marL="380990" indent="-380990">
              <a:buFont typeface="Wingdings" panose="05000000000000000000" pitchFamily="2" charset="2"/>
              <a:buChar char="§"/>
            </a:pPr>
            <a:r>
              <a:rPr lang="en-US" sz="2200" dirty="0">
                <a:solidFill>
                  <a:schemeClr val="bg1"/>
                </a:solidFill>
              </a:rPr>
              <a:t>4.3-mile hauling distance </a:t>
            </a:r>
          </a:p>
          <a:p>
            <a:pPr marL="380990" indent="-380990">
              <a:buFont typeface="Wingdings" panose="05000000000000000000" pitchFamily="2" charset="2"/>
              <a:buChar char="§"/>
            </a:pPr>
            <a:r>
              <a:rPr lang="en-US" sz="2200" dirty="0">
                <a:solidFill>
                  <a:schemeClr val="bg1"/>
                </a:solidFill>
              </a:rPr>
              <a:t>Multi-unit recycling train</a:t>
            </a:r>
          </a:p>
        </p:txBody>
      </p:sp>
      <p:pic>
        <p:nvPicPr>
          <p:cNvPr id="2" name="Picture 1"/>
          <p:cNvPicPr>
            <a:picLocks noChangeAspect="1"/>
          </p:cNvPicPr>
          <p:nvPr/>
        </p:nvPicPr>
        <p:blipFill>
          <a:blip r:embed="rId2"/>
          <a:stretch>
            <a:fillRect/>
          </a:stretch>
        </p:blipFill>
        <p:spPr>
          <a:xfrm>
            <a:off x="933687" y="363694"/>
            <a:ext cx="6558215" cy="3708103"/>
          </a:xfrm>
          <a:prstGeom prst="rect">
            <a:avLst/>
          </a:prstGeom>
        </p:spPr>
      </p:pic>
      <p:pic>
        <p:nvPicPr>
          <p:cNvPr id="6" name="Picture 5"/>
          <p:cNvPicPr>
            <a:picLocks noChangeAspect="1"/>
          </p:cNvPicPr>
          <p:nvPr/>
        </p:nvPicPr>
        <p:blipFill>
          <a:blip r:embed="rId3"/>
          <a:stretch>
            <a:fillRect/>
          </a:stretch>
        </p:blipFill>
        <p:spPr>
          <a:xfrm>
            <a:off x="7847579" y="234190"/>
            <a:ext cx="2858021" cy="2048839"/>
          </a:xfrm>
          <a:prstGeom prst="rect">
            <a:avLst/>
          </a:prstGeom>
        </p:spPr>
      </p:pic>
      <p:pic>
        <p:nvPicPr>
          <p:cNvPr id="7" name="Picture 6"/>
          <p:cNvPicPr>
            <a:picLocks noChangeAspect="1"/>
          </p:cNvPicPr>
          <p:nvPr/>
        </p:nvPicPr>
        <p:blipFill>
          <a:blip r:embed="rId4"/>
          <a:stretch>
            <a:fillRect/>
          </a:stretch>
        </p:blipFill>
        <p:spPr>
          <a:xfrm>
            <a:off x="7812272" y="4593338"/>
            <a:ext cx="2893329" cy="2104239"/>
          </a:xfrm>
          <a:prstGeom prst="rect">
            <a:avLst/>
          </a:prstGeom>
        </p:spPr>
      </p:pic>
      <p:pic>
        <p:nvPicPr>
          <p:cNvPr id="8" name="Picture 7"/>
          <p:cNvPicPr>
            <a:picLocks noChangeAspect="1"/>
          </p:cNvPicPr>
          <p:nvPr/>
        </p:nvPicPr>
        <p:blipFill>
          <a:blip r:embed="rId5"/>
          <a:stretch>
            <a:fillRect/>
          </a:stretch>
        </p:blipFill>
        <p:spPr>
          <a:xfrm>
            <a:off x="7847580" y="2412387"/>
            <a:ext cx="2858021" cy="2037187"/>
          </a:xfrm>
          <a:prstGeom prst="rect">
            <a:avLst/>
          </a:prstGeom>
        </p:spPr>
      </p:pic>
    </p:spTree>
    <p:extLst>
      <p:ext uri="{BB962C8B-B14F-4D97-AF65-F5344CB8AC3E}">
        <p14:creationId xmlns:p14="http://schemas.microsoft.com/office/powerpoint/2010/main" val="2076781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360" y="196351"/>
            <a:ext cx="6367280" cy="831649"/>
          </a:xfrm>
        </p:spPr>
        <p:txBody>
          <a:bodyPr/>
          <a:lstStyle/>
          <a:p>
            <a:pPr algn="ctr"/>
            <a:r>
              <a:rPr lang="en-US" dirty="0"/>
              <a:t>Construction Comparison</a:t>
            </a:r>
          </a:p>
        </p:txBody>
      </p:sp>
      <p:sp>
        <p:nvSpPr>
          <p:cNvPr id="4" name="Content Placeholder 3"/>
          <p:cNvSpPr>
            <a:spLocks noGrp="1"/>
          </p:cNvSpPr>
          <p:nvPr>
            <p:ph sz="half" idx="2"/>
          </p:nvPr>
        </p:nvSpPr>
        <p:spPr>
          <a:xfrm>
            <a:off x="1753977" y="3784431"/>
            <a:ext cx="3890477" cy="1327929"/>
          </a:xfrm>
        </p:spPr>
        <p:txBody>
          <a:bodyPr>
            <a:noAutofit/>
          </a:bodyPr>
          <a:lstStyle/>
          <a:p>
            <a:r>
              <a:rPr lang="en-US" sz="1800" dirty="0"/>
              <a:t>Mill existing roadway </a:t>
            </a:r>
          </a:p>
          <a:p>
            <a:r>
              <a:rPr lang="en-US" sz="1800" dirty="0"/>
              <a:t>Haul to nearest asphalt plant</a:t>
            </a:r>
          </a:p>
          <a:p>
            <a:r>
              <a:rPr lang="en-US" sz="1800" dirty="0"/>
              <a:t>Pave hot mix asphalt layer (4 in)</a:t>
            </a:r>
          </a:p>
        </p:txBody>
      </p:sp>
      <p:sp>
        <p:nvSpPr>
          <p:cNvPr id="6" name="Content Placeholder 5"/>
          <p:cNvSpPr>
            <a:spLocks noGrp="1"/>
          </p:cNvSpPr>
          <p:nvPr>
            <p:ph sz="quarter" idx="4"/>
          </p:nvPr>
        </p:nvSpPr>
        <p:spPr>
          <a:xfrm>
            <a:off x="6903675" y="3904796"/>
            <a:ext cx="4541438" cy="2548590"/>
          </a:xfrm>
        </p:spPr>
        <p:txBody>
          <a:bodyPr>
            <a:noAutofit/>
          </a:bodyPr>
          <a:lstStyle/>
          <a:p>
            <a:r>
              <a:rPr lang="en-US" sz="1800" dirty="0"/>
              <a:t>Mill existing roadway </a:t>
            </a:r>
          </a:p>
          <a:p>
            <a:r>
              <a:rPr lang="en-US" sz="1800" dirty="0"/>
              <a:t>Crush and sort recycled asphalt pavement</a:t>
            </a:r>
          </a:p>
          <a:p>
            <a:r>
              <a:rPr lang="en-US" sz="1800" dirty="0"/>
              <a:t>Mix with stabilizing agent</a:t>
            </a:r>
          </a:p>
          <a:p>
            <a:r>
              <a:rPr lang="en-US" sz="1800" dirty="0"/>
              <a:t>Pave CIR </a:t>
            </a:r>
          </a:p>
          <a:p>
            <a:r>
              <a:rPr lang="en-US" sz="1800" dirty="0"/>
              <a:t>CIR Cure (1-14 days)</a:t>
            </a:r>
          </a:p>
          <a:p>
            <a:r>
              <a:rPr lang="en-US" sz="1800" dirty="0"/>
              <a:t>Pave hot mix asphalt layer (2-3.5 in)</a:t>
            </a:r>
          </a:p>
        </p:txBody>
      </p:sp>
      <p:sp>
        <p:nvSpPr>
          <p:cNvPr id="7" name="Date Placeholder 6"/>
          <p:cNvSpPr>
            <a:spLocks noGrp="1"/>
          </p:cNvSpPr>
          <p:nvPr>
            <p:ph type="dt" sz="half" idx="10"/>
          </p:nvPr>
        </p:nvSpPr>
        <p:spPr/>
        <p:txBody>
          <a:bodyPr/>
          <a:lstStyle/>
          <a:p>
            <a:r>
              <a:rPr lang="en-US" dirty="0"/>
              <a:t>5</a:t>
            </a:r>
            <a:r>
              <a:rPr lang="en-US" dirty="0" smtClean="0"/>
              <a:t>/24/2017</a:t>
            </a:r>
            <a:endParaRPr lang="en-US" dirty="0"/>
          </a:p>
        </p:txBody>
      </p:sp>
      <p:sp>
        <p:nvSpPr>
          <p:cNvPr id="8" name="Footer Placeholder 7"/>
          <p:cNvSpPr>
            <a:spLocks noGrp="1"/>
          </p:cNvSpPr>
          <p:nvPr>
            <p:ph type="ftr" sz="quarter" idx="11"/>
          </p:nvPr>
        </p:nvSpPr>
        <p:spPr/>
        <p:txBody>
          <a:bodyPr/>
          <a:lstStyle/>
          <a:p>
            <a:r>
              <a:rPr lang="en-US"/>
              <a:t>Recycled Materials Resource Center at the University of Wisconsin-Madison</a:t>
            </a:r>
          </a:p>
        </p:txBody>
      </p:sp>
      <p:sp>
        <p:nvSpPr>
          <p:cNvPr id="9" name="Slide Number Placeholder 8"/>
          <p:cNvSpPr>
            <a:spLocks noGrp="1"/>
          </p:cNvSpPr>
          <p:nvPr>
            <p:ph type="sldNum" sz="quarter" idx="12"/>
          </p:nvPr>
        </p:nvSpPr>
        <p:spPr/>
        <p:txBody>
          <a:bodyPr/>
          <a:lstStyle/>
          <a:p>
            <a:fld id="{148FB297-7945-4A43-B0D8-BA973527B31C}" type="slidenum">
              <a:rPr lang="en-US" smtClean="0"/>
              <a:t>5</a:t>
            </a:fld>
            <a:endParaRPr lang="en-US"/>
          </a:p>
        </p:txBody>
      </p:sp>
      <p:sp>
        <p:nvSpPr>
          <p:cNvPr id="10" name="Text Placeholder 2"/>
          <p:cNvSpPr>
            <a:spLocks noGrp="1"/>
          </p:cNvSpPr>
          <p:nvPr>
            <p:ph type="body" idx="1"/>
          </p:nvPr>
        </p:nvSpPr>
        <p:spPr>
          <a:xfrm>
            <a:off x="1201271" y="880059"/>
            <a:ext cx="4894729" cy="576262"/>
          </a:xfrm>
        </p:spPr>
        <p:txBody>
          <a:bodyPr/>
          <a:lstStyle/>
          <a:p>
            <a:pPr algn="ctr"/>
            <a:r>
              <a:rPr lang="en-US" dirty="0">
                <a:solidFill>
                  <a:schemeClr val="accent4">
                    <a:lumMod val="60000"/>
                    <a:lumOff val="40000"/>
                  </a:schemeClr>
                </a:solidFill>
              </a:rPr>
              <a:t>Conventional Mill and Overlay</a:t>
            </a:r>
          </a:p>
        </p:txBody>
      </p:sp>
      <p:sp>
        <p:nvSpPr>
          <p:cNvPr id="11" name="Text Placeholder 4"/>
          <p:cNvSpPr>
            <a:spLocks noGrp="1"/>
          </p:cNvSpPr>
          <p:nvPr>
            <p:ph type="body" sz="quarter" idx="3"/>
          </p:nvPr>
        </p:nvSpPr>
        <p:spPr>
          <a:xfrm>
            <a:off x="6703022" y="1003772"/>
            <a:ext cx="4185618" cy="453071"/>
          </a:xfrm>
        </p:spPr>
        <p:txBody>
          <a:bodyPr/>
          <a:lstStyle/>
          <a:p>
            <a:pPr algn="ctr"/>
            <a:r>
              <a:rPr lang="en-US" dirty="0">
                <a:solidFill>
                  <a:schemeClr val="accent4">
                    <a:lumMod val="60000"/>
                    <a:lumOff val="40000"/>
                  </a:schemeClr>
                </a:solidFill>
              </a:rPr>
              <a:t>Cold-in-Place Recycling</a:t>
            </a:r>
          </a:p>
        </p:txBody>
      </p:sp>
      <p:pic>
        <p:nvPicPr>
          <p:cNvPr id="12" name="Picture 11"/>
          <p:cNvPicPr>
            <a:picLocks noChangeAspect="1"/>
          </p:cNvPicPr>
          <p:nvPr/>
        </p:nvPicPr>
        <p:blipFill>
          <a:blip r:embed="rId3"/>
          <a:stretch>
            <a:fillRect/>
          </a:stretch>
        </p:blipFill>
        <p:spPr>
          <a:xfrm>
            <a:off x="2381693" y="1637154"/>
            <a:ext cx="2635046" cy="1905434"/>
          </a:xfrm>
          <a:prstGeom prst="rect">
            <a:avLst/>
          </a:prstGeom>
        </p:spPr>
      </p:pic>
      <p:pic>
        <p:nvPicPr>
          <p:cNvPr id="13" name="Picture 12"/>
          <p:cNvPicPr>
            <a:picLocks noChangeAspect="1"/>
          </p:cNvPicPr>
          <p:nvPr/>
        </p:nvPicPr>
        <p:blipFill>
          <a:blip r:embed="rId4"/>
          <a:stretch>
            <a:fillRect/>
          </a:stretch>
        </p:blipFill>
        <p:spPr>
          <a:xfrm>
            <a:off x="7423386" y="1470751"/>
            <a:ext cx="2581332" cy="2181490"/>
          </a:xfrm>
          <a:prstGeom prst="rect">
            <a:avLst/>
          </a:prstGeom>
        </p:spPr>
      </p:pic>
    </p:spTree>
    <p:extLst>
      <p:ext uri="{BB962C8B-B14F-4D97-AF65-F5344CB8AC3E}">
        <p14:creationId xmlns:p14="http://schemas.microsoft.com/office/powerpoint/2010/main" val="401619086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38174054"/>
              </p:ext>
            </p:extLst>
          </p:nvPr>
        </p:nvGraphicFramePr>
        <p:xfrm>
          <a:off x="1220995" y="1289537"/>
          <a:ext cx="4272447" cy="4707755"/>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effectLst/>
                        </a:rPr>
                        <a:t>8220-05-72</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2014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282658361"/>
                  </a:ext>
                </a:extLst>
              </a:tr>
              <a:tr h="362135">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Taylor</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WK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dirty="0">
                          <a:effectLst/>
                        </a:rPr>
                        <a:t>Contractor (HMA)</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200" dirty="0" err="1">
                          <a:solidFill>
                            <a:schemeClr val="tx2"/>
                          </a:solidFill>
                          <a:effectLst/>
                        </a:rPr>
                        <a:t>Mathy</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dirty="0">
                          <a:effectLst/>
                        </a:rPr>
                        <a:t>Project Length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4.46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3.7</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a:effectLst/>
                        </a:rPr>
                        <a:t>Road Width (feet)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a:effectLst/>
                        </a:rPr>
                        <a:t>Mill and Overlay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a:effectLst/>
                        </a:rPr>
                        <a:t>Cold In-Place Recycling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a:effectLst/>
                        </a:rPr>
                        <a:t>Cold In-Place Recycling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2.25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a:effectLst/>
                        </a:rPr>
                        <a:t>HMA Hauled Away during CIR (CY)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5,426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a:effectLst/>
                        </a:rPr>
                        <a:t>Binder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tc>
                  <a:txBody>
                    <a:bodyPr/>
                    <a:lstStyle/>
                    <a:p>
                      <a:pPr marL="0" marR="0" algn="r">
                        <a:lnSpc>
                          <a:spcPct val="107000"/>
                        </a:lnSpc>
                        <a:spcBef>
                          <a:spcPts val="0"/>
                        </a:spcBef>
                        <a:spcAft>
                          <a:spcPts val="0"/>
                        </a:spcAft>
                      </a:pPr>
                      <a:r>
                        <a:rPr lang="en-US" sz="1100" dirty="0">
                          <a:solidFill>
                            <a:schemeClr val="tx2"/>
                          </a:solidFill>
                          <a:effectLst/>
                        </a:rPr>
                        <a:t>5.8</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583" marR="61583" marT="61583" marB="61583"/>
                </a:tc>
                <a:extLst>
                  <a:ext uri="{0D108BD9-81ED-4DB2-BD59-A6C34878D82A}">
                    <a16:rowId xmlns:a16="http://schemas.microsoft.com/office/drawing/2014/main" xmlns="" val="2582854842"/>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50</a:t>
            </a:fld>
            <a:endParaRPr lang="en" sz="1333">
              <a:solidFill>
                <a:schemeClr val="lt2"/>
              </a:solidFill>
              <a:latin typeface="Roboto"/>
              <a:ea typeface="Roboto"/>
              <a:cs typeface="Roboto"/>
              <a:sym typeface="Roboto"/>
            </a:endParaRPr>
          </a:p>
        </p:txBody>
      </p:sp>
      <p:sp>
        <p:nvSpPr>
          <p:cNvPr id="7" name="TextBox 6"/>
          <p:cNvSpPr txBox="1"/>
          <p:nvPr/>
        </p:nvSpPr>
        <p:spPr>
          <a:xfrm>
            <a:off x="1220995" y="386778"/>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64 (Gilman to Medford)</a:t>
            </a:r>
          </a:p>
        </p:txBody>
      </p:sp>
      <p:pic>
        <p:nvPicPr>
          <p:cNvPr id="8" name="Picture 7"/>
          <p:cNvPicPr>
            <a:picLocks noChangeAspect="1"/>
          </p:cNvPicPr>
          <p:nvPr/>
        </p:nvPicPr>
        <p:blipFill>
          <a:blip r:embed="rId2"/>
          <a:stretch>
            <a:fillRect/>
          </a:stretch>
        </p:blipFill>
        <p:spPr>
          <a:xfrm>
            <a:off x="6033979" y="1940468"/>
            <a:ext cx="5363175" cy="3405892"/>
          </a:xfrm>
          <a:prstGeom prst="rect">
            <a:avLst/>
          </a:prstGeom>
        </p:spPr>
      </p:pic>
    </p:spTree>
    <p:extLst>
      <p:ext uri="{BB962C8B-B14F-4D97-AF65-F5344CB8AC3E}">
        <p14:creationId xmlns:p14="http://schemas.microsoft.com/office/powerpoint/2010/main" val="239149834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51</a:t>
            </a:fld>
            <a:endParaRPr lang="en" sz="1333">
              <a:solidFill>
                <a:schemeClr val="lt2"/>
              </a:solidFill>
              <a:ea typeface="Roboto"/>
              <a:cs typeface="Roboto"/>
              <a:sym typeface="Roboto"/>
            </a:endParaRPr>
          </a:p>
        </p:txBody>
      </p:sp>
      <p:sp>
        <p:nvSpPr>
          <p:cNvPr id="13" name="Rectangle 12"/>
          <p:cNvSpPr/>
          <p:nvPr/>
        </p:nvSpPr>
        <p:spPr>
          <a:xfrm>
            <a:off x="933687" y="4184392"/>
            <a:ext cx="7211980" cy="2123658"/>
          </a:xfrm>
          <a:prstGeom prst="rect">
            <a:avLst/>
          </a:prstGeom>
        </p:spPr>
        <p:txBody>
          <a:bodyPr wrap="square">
            <a:spAutoFit/>
          </a:bodyPr>
          <a:lstStyle/>
          <a:p>
            <a:r>
              <a:rPr lang="en-US" sz="2200" b="1" dirty="0">
                <a:solidFill>
                  <a:schemeClr val="accent4"/>
                </a:solidFill>
              </a:rPr>
              <a:t>STH 64 Grantsburg in Taylor County</a:t>
            </a:r>
          </a:p>
          <a:p>
            <a:pPr marL="380990" indent="-380990">
              <a:buFont typeface="Wingdings" panose="05000000000000000000" pitchFamily="2" charset="2"/>
              <a:buChar char="§"/>
            </a:pPr>
            <a:r>
              <a:rPr lang="en-US" sz="2200" dirty="0">
                <a:solidFill>
                  <a:schemeClr val="bg1"/>
                </a:solidFill>
              </a:rPr>
              <a:t>4.5-mile project from Gilman to Medford</a:t>
            </a:r>
          </a:p>
          <a:p>
            <a:pPr marL="380990" indent="-380990">
              <a:buFont typeface="Wingdings" panose="05000000000000000000" pitchFamily="2" charset="2"/>
              <a:buChar char="§"/>
            </a:pPr>
            <a:r>
              <a:rPr lang="en-US" sz="2200" dirty="0">
                <a:solidFill>
                  <a:schemeClr val="bg1"/>
                </a:solidFill>
              </a:rPr>
              <a:t>Completed in 2012 by WK and </a:t>
            </a:r>
            <a:r>
              <a:rPr lang="en-US" sz="2200" dirty="0" err="1">
                <a:solidFill>
                  <a:schemeClr val="bg1"/>
                </a:solidFill>
              </a:rPr>
              <a:t>Mathy</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4 inches of CIR under 2.25 inches of new HMA overlay</a:t>
            </a:r>
          </a:p>
          <a:p>
            <a:pPr marL="380990" indent="-380990">
              <a:buFont typeface="Wingdings" panose="05000000000000000000" pitchFamily="2" charset="2"/>
              <a:buChar char="§"/>
            </a:pPr>
            <a:r>
              <a:rPr lang="en-US" sz="2200" dirty="0">
                <a:solidFill>
                  <a:schemeClr val="bg1"/>
                </a:solidFill>
              </a:rPr>
              <a:t>3.7-mile hauling distance </a:t>
            </a:r>
          </a:p>
          <a:p>
            <a:pPr marL="380990" indent="-380990">
              <a:buFont typeface="Wingdings" panose="05000000000000000000" pitchFamily="2" charset="2"/>
              <a:buChar char="§"/>
            </a:pPr>
            <a:r>
              <a:rPr lang="en-US" sz="2200" dirty="0">
                <a:solidFill>
                  <a:schemeClr val="bg1"/>
                </a:solidFill>
              </a:rPr>
              <a:t>Multi-unit recycling train</a:t>
            </a:r>
          </a:p>
        </p:txBody>
      </p:sp>
      <p:pic>
        <p:nvPicPr>
          <p:cNvPr id="8" name="Picture 7"/>
          <p:cNvPicPr>
            <a:picLocks noChangeAspect="1"/>
          </p:cNvPicPr>
          <p:nvPr/>
        </p:nvPicPr>
        <p:blipFill>
          <a:blip r:embed="rId2"/>
          <a:stretch>
            <a:fillRect/>
          </a:stretch>
        </p:blipFill>
        <p:spPr>
          <a:xfrm>
            <a:off x="933687" y="371629"/>
            <a:ext cx="6588689" cy="3667427"/>
          </a:xfrm>
          <a:prstGeom prst="rect">
            <a:avLst/>
          </a:prstGeom>
        </p:spPr>
      </p:pic>
      <p:pic>
        <p:nvPicPr>
          <p:cNvPr id="9" name="Picture 8"/>
          <p:cNvPicPr>
            <a:picLocks noChangeAspect="1"/>
          </p:cNvPicPr>
          <p:nvPr/>
        </p:nvPicPr>
        <p:blipFill>
          <a:blip r:embed="rId3"/>
          <a:stretch>
            <a:fillRect/>
          </a:stretch>
        </p:blipFill>
        <p:spPr>
          <a:xfrm>
            <a:off x="7879038" y="371629"/>
            <a:ext cx="2855247" cy="2041013"/>
          </a:xfrm>
          <a:prstGeom prst="rect">
            <a:avLst/>
          </a:prstGeom>
        </p:spPr>
      </p:pic>
      <p:pic>
        <p:nvPicPr>
          <p:cNvPr id="10" name="Picture 9"/>
          <p:cNvPicPr>
            <a:picLocks noChangeAspect="1"/>
          </p:cNvPicPr>
          <p:nvPr/>
        </p:nvPicPr>
        <p:blipFill>
          <a:blip r:embed="rId4"/>
          <a:stretch>
            <a:fillRect/>
          </a:stretch>
        </p:blipFill>
        <p:spPr>
          <a:xfrm>
            <a:off x="7853082" y="4688059"/>
            <a:ext cx="2889055" cy="2067145"/>
          </a:xfrm>
          <a:prstGeom prst="rect">
            <a:avLst/>
          </a:prstGeom>
        </p:spPr>
      </p:pic>
      <p:pic>
        <p:nvPicPr>
          <p:cNvPr id="11" name="Picture 10"/>
          <p:cNvPicPr>
            <a:picLocks noChangeAspect="1"/>
          </p:cNvPicPr>
          <p:nvPr/>
        </p:nvPicPr>
        <p:blipFill>
          <a:blip r:embed="rId5"/>
          <a:stretch>
            <a:fillRect/>
          </a:stretch>
        </p:blipFill>
        <p:spPr>
          <a:xfrm>
            <a:off x="7852393" y="2521403"/>
            <a:ext cx="2881892" cy="2067145"/>
          </a:xfrm>
          <a:prstGeom prst="rect">
            <a:avLst/>
          </a:prstGeom>
        </p:spPr>
      </p:pic>
    </p:spTree>
    <p:extLst>
      <p:ext uri="{BB962C8B-B14F-4D97-AF65-F5344CB8AC3E}">
        <p14:creationId xmlns:p14="http://schemas.microsoft.com/office/powerpoint/2010/main" val="370647205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81508857"/>
              </p:ext>
            </p:extLst>
          </p:nvPr>
        </p:nvGraphicFramePr>
        <p:xfrm>
          <a:off x="1372572" y="1289536"/>
          <a:ext cx="4272447" cy="4707755"/>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effectLst/>
                        </a:rPr>
                        <a:t>7105-06-70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2016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282658361"/>
                  </a:ext>
                </a:extLst>
              </a:tr>
              <a:tr h="362135">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Pierce</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WK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dirty="0">
                          <a:effectLst/>
                        </a:rPr>
                        <a:t>Contractor (HMA)</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err="1">
                          <a:solidFill>
                            <a:schemeClr val="tx2"/>
                          </a:solidFill>
                          <a:effectLst/>
                        </a:rPr>
                        <a:t>Mathy</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a:effectLst/>
                        </a:rPr>
                        <a:t>Project Length (miles)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4.63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a:effectLst/>
                        </a:rPr>
                        <a:t>Hauling Distance (miles)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18.3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a:effectLst/>
                        </a:rPr>
                        <a:t>Road Width (feet)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a:effectLst/>
                        </a:rPr>
                        <a:t>Mill and Overlay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a:effectLst/>
                        </a:rPr>
                        <a:t>Cold In-Place Recycling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a:effectLst/>
                        </a:rPr>
                        <a:t>Cold In-Place Recycling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2.25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a:effectLst/>
                        </a:rPr>
                        <a:t>HMA Hauled Away during CIR (CY)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a:effectLst/>
                        </a:rPr>
                        <a:t>Binder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tc>
                  <a:txBody>
                    <a:bodyPr/>
                    <a:lstStyle/>
                    <a:p>
                      <a:pPr marL="0" marR="0" algn="r">
                        <a:lnSpc>
                          <a:spcPct val="107000"/>
                        </a:lnSpc>
                        <a:spcBef>
                          <a:spcPts val="0"/>
                        </a:spcBef>
                        <a:spcAft>
                          <a:spcPts val="0"/>
                        </a:spcAft>
                      </a:pPr>
                      <a:r>
                        <a:rPr lang="en-US" sz="1100" dirty="0">
                          <a:solidFill>
                            <a:schemeClr val="tx2"/>
                          </a:solidFill>
                          <a:effectLst/>
                        </a:rPr>
                        <a:t>5.9</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nchor="ctr"/>
                </a:tc>
                <a:extLst>
                  <a:ext uri="{0D108BD9-81ED-4DB2-BD59-A6C34878D82A}">
                    <a16:rowId xmlns:a16="http://schemas.microsoft.com/office/drawing/2014/main" xmlns="" val="2582854842"/>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52</a:t>
            </a:fld>
            <a:endParaRPr lang="en" sz="1333">
              <a:solidFill>
                <a:schemeClr val="lt2"/>
              </a:solidFill>
              <a:latin typeface="Roboto"/>
              <a:ea typeface="Roboto"/>
              <a:cs typeface="Roboto"/>
              <a:sym typeface="Roboto"/>
            </a:endParaRPr>
          </a:p>
        </p:txBody>
      </p:sp>
      <p:sp>
        <p:nvSpPr>
          <p:cNvPr id="7" name="TextBox 6"/>
          <p:cNvSpPr txBox="1"/>
          <p:nvPr/>
        </p:nvSpPr>
        <p:spPr>
          <a:xfrm>
            <a:off x="1202917" y="326552"/>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72 (Ellsworth to Elmwood)</a:t>
            </a:r>
          </a:p>
        </p:txBody>
      </p:sp>
      <p:pic>
        <p:nvPicPr>
          <p:cNvPr id="6" name="Picture 5"/>
          <p:cNvPicPr>
            <a:picLocks noChangeAspect="1"/>
          </p:cNvPicPr>
          <p:nvPr/>
        </p:nvPicPr>
        <p:blipFill>
          <a:blip r:embed="rId2"/>
          <a:stretch>
            <a:fillRect/>
          </a:stretch>
        </p:blipFill>
        <p:spPr>
          <a:xfrm>
            <a:off x="6450322" y="2092621"/>
            <a:ext cx="4846221" cy="3101583"/>
          </a:xfrm>
          <a:prstGeom prst="rect">
            <a:avLst/>
          </a:prstGeom>
        </p:spPr>
      </p:pic>
    </p:spTree>
    <p:extLst>
      <p:ext uri="{BB962C8B-B14F-4D97-AF65-F5344CB8AC3E}">
        <p14:creationId xmlns:p14="http://schemas.microsoft.com/office/powerpoint/2010/main" val="328394898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53</a:t>
            </a:fld>
            <a:endParaRPr lang="en" sz="1333">
              <a:solidFill>
                <a:schemeClr val="lt2"/>
              </a:solidFill>
              <a:ea typeface="Roboto"/>
              <a:cs typeface="Roboto"/>
              <a:sym typeface="Roboto"/>
            </a:endParaRPr>
          </a:p>
        </p:txBody>
      </p:sp>
      <p:sp>
        <p:nvSpPr>
          <p:cNvPr id="13" name="Rectangle 12"/>
          <p:cNvSpPr/>
          <p:nvPr/>
        </p:nvSpPr>
        <p:spPr>
          <a:xfrm>
            <a:off x="933687" y="4184392"/>
            <a:ext cx="7211980" cy="2123658"/>
          </a:xfrm>
          <a:prstGeom prst="rect">
            <a:avLst/>
          </a:prstGeom>
        </p:spPr>
        <p:txBody>
          <a:bodyPr wrap="square">
            <a:spAutoFit/>
          </a:bodyPr>
          <a:lstStyle/>
          <a:p>
            <a:r>
              <a:rPr lang="en-US" sz="2200" b="1" dirty="0">
                <a:solidFill>
                  <a:schemeClr val="accent4"/>
                </a:solidFill>
              </a:rPr>
              <a:t>STH 72 in Pierce County</a:t>
            </a:r>
          </a:p>
          <a:p>
            <a:pPr marL="380990" indent="-380990">
              <a:buFont typeface="Wingdings" panose="05000000000000000000" pitchFamily="2" charset="2"/>
              <a:buChar char="§"/>
            </a:pPr>
            <a:r>
              <a:rPr lang="en-US" sz="2200" dirty="0">
                <a:solidFill>
                  <a:schemeClr val="bg1"/>
                </a:solidFill>
              </a:rPr>
              <a:t>4.63-mile project from Ellsworth to Elmwood</a:t>
            </a:r>
          </a:p>
          <a:p>
            <a:pPr marL="380990" indent="-380990">
              <a:buFont typeface="Wingdings" panose="05000000000000000000" pitchFamily="2" charset="2"/>
              <a:buChar char="§"/>
            </a:pPr>
            <a:r>
              <a:rPr lang="en-US" sz="2200" dirty="0">
                <a:solidFill>
                  <a:schemeClr val="bg1"/>
                </a:solidFill>
              </a:rPr>
              <a:t>Completed in 2016 by WK and </a:t>
            </a:r>
            <a:r>
              <a:rPr lang="en-US" sz="2200" dirty="0" err="1">
                <a:solidFill>
                  <a:schemeClr val="bg1"/>
                </a:solidFill>
              </a:rPr>
              <a:t>Mathy</a:t>
            </a:r>
            <a:endParaRPr lang="en-US" sz="2200" dirty="0">
              <a:solidFill>
                <a:schemeClr val="bg1"/>
              </a:solidFill>
            </a:endParaRPr>
          </a:p>
          <a:p>
            <a:pPr marL="380990" indent="-380990">
              <a:buFont typeface="Wingdings" panose="05000000000000000000" pitchFamily="2" charset="2"/>
              <a:buChar char="§"/>
            </a:pPr>
            <a:r>
              <a:rPr lang="en-US" sz="2200" dirty="0">
                <a:solidFill>
                  <a:schemeClr val="bg1"/>
                </a:solidFill>
              </a:rPr>
              <a:t>4 inches of CIR under 2.25 inches of new HMA overlay</a:t>
            </a:r>
          </a:p>
          <a:p>
            <a:pPr marL="380990" indent="-380990">
              <a:buFont typeface="Wingdings" panose="05000000000000000000" pitchFamily="2" charset="2"/>
              <a:buChar char="§"/>
            </a:pPr>
            <a:r>
              <a:rPr lang="en-US" sz="2200" dirty="0">
                <a:solidFill>
                  <a:schemeClr val="bg1"/>
                </a:solidFill>
              </a:rPr>
              <a:t>18.3-mile hauling distance </a:t>
            </a:r>
          </a:p>
          <a:p>
            <a:pPr marL="380990" indent="-380990">
              <a:buFont typeface="Wingdings" panose="05000000000000000000" pitchFamily="2" charset="2"/>
              <a:buChar char="§"/>
            </a:pPr>
            <a:r>
              <a:rPr lang="en-US" sz="2200" dirty="0">
                <a:solidFill>
                  <a:schemeClr val="bg1"/>
                </a:solidFill>
              </a:rPr>
              <a:t>Multi-unit recycling train</a:t>
            </a:r>
          </a:p>
        </p:txBody>
      </p:sp>
      <p:pic>
        <p:nvPicPr>
          <p:cNvPr id="2" name="Picture 1"/>
          <p:cNvPicPr>
            <a:picLocks noChangeAspect="1"/>
          </p:cNvPicPr>
          <p:nvPr/>
        </p:nvPicPr>
        <p:blipFill>
          <a:blip r:embed="rId2"/>
          <a:stretch>
            <a:fillRect/>
          </a:stretch>
        </p:blipFill>
        <p:spPr>
          <a:xfrm>
            <a:off x="933687" y="365124"/>
            <a:ext cx="6189008" cy="3478425"/>
          </a:xfrm>
          <a:prstGeom prst="rect">
            <a:avLst/>
          </a:prstGeom>
        </p:spPr>
      </p:pic>
      <p:pic>
        <p:nvPicPr>
          <p:cNvPr id="6" name="Picture 5"/>
          <p:cNvPicPr>
            <a:picLocks noChangeAspect="1"/>
          </p:cNvPicPr>
          <p:nvPr/>
        </p:nvPicPr>
        <p:blipFill rotWithShape="1">
          <a:blip r:embed="rId3"/>
          <a:srcRect b="7102"/>
          <a:stretch/>
        </p:blipFill>
        <p:spPr>
          <a:xfrm>
            <a:off x="7685374" y="365124"/>
            <a:ext cx="2830226" cy="1901135"/>
          </a:xfrm>
          <a:prstGeom prst="rect">
            <a:avLst/>
          </a:prstGeom>
        </p:spPr>
      </p:pic>
      <p:pic>
        <p:nvPicPr>
          <p:cNvPr id="7" name="Picture 6"/>
          <p:cNvPicPr>
            <a:picLocks noChangeAspect="1"/>
          </p:cNvPicPr>
          <p:nvPr/>
        </p:nvPicPr>
        <p:blipFill>
          <a:blip r:embed="rId4"/>
          <a:stretch>
            <a:fillRect/>
          </a:stretch>
        </p:blipFill>
        <p:spPr>
          <a:xfrm>
            <a:off x="7653163" y="4569624"/>
            <a:ext cx="2872819" cy="2079269"/>
          </a:xfrm>
          <a:prstGeom prst="rect">
            <a:avLst/>
          </a:prstGeom>
        </p:spPr>
      </p:pic>
      <p:pic>
        <p:nvPicPr>
          <p:cNvPr id="10" name="Picture 9"/>
          <p:cNvPicPr>
            <a:picLocks noChangeAspect="1"/>
          </p:cNvPicPr>
          <p:nvPr/>
        </p:nvPicPr>
        <p:blipFill rotWithShape="1">
          <a:blip r:embed="rId5"/>
          <a:srcRect b="3016"/>
          <a:stretch/>
        </p:blipFill>
        <p:spPr>
          <a:xfrm>
            <a:off x="7642781" y="2411595"/>
            <a:ext cx="2872819" cy="2012693"/>
          </a:xfrm>
          <a:prstGeom prst="rect">
            <a:avLst/>
          </a:prstGeom>
        </p:spPr>
      </p:pic>
    </p:spTree>
    <p:extLst>
      <p:ext uri="{BB962C8B-B14F-4D97-AF65-F5344CB8AC3E}">
        <p14:creationId xmlns:p14="http://schemas.microsoft.com/office/powerpoint/2010/main" val="83873485"/>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48488931"/>
              </p:ext>
            </p:extLst>
          </p:nvPr>
        </p:nvGraphicFramePr>
        <p:xfrm>
          <a:off x="1178553" y="1388142"/>
          <a:ext cx="4272447" cy="4707755"/>
        </p:xfrm>
        <a:graphic>
          <a:graphicData uri="http://schemas.openxmlformats.org/drawingml/2006/table">
            <a:tbl>
              <a:tblPr firstRow="1" firstCol="1" bandRow="1">
                <a:tableStyleId>{5C22544A-7EE6-4342-B048-85BDC9FD1C3A}</a:tableStyleId>
              </a:tblPr>
              <a:tblGrid>
                <a:gridCol w="3203531">
                  <a:extLst>
                    <a:ext uri="{9D8B030D-6E8A-4147-A177-3AD203B41FA5}">
                      <a16:colId xmlns:a16="http://schemas.microsoft.com/office/drawing/2014/main" xmlns="" val="1233890378"/>
                    </a:ext>
                  </a:extLst>
                </a:gridCol>
                <a:gridCol w="1068916">
                  <a:extLst>
                    <a:ext uri="{9D8B030D-6E8A-4147-A177-3AD203B41FA5}">
                      <a16:colId xmlns:a16="http://schemas.microsoft.com/office/drawing/2014/main" xmlns="" val="3838644751"/>
                    </a:ext>
                  </a:extLst>
                </a:gridCol>
              </a:tblGrid>
              <a:tr h="362135">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effectLst/>
                        </a:rPr>
                        <a:t>7560-06-70</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008366049"/>
                  </a:ext>
                </a:extLst>
              </a:tr>
              <a:tr h="362135">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2015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82658361"/>
                  </a:ext>
                </a:extLst>
              </a:tr>
              <a:tr h="362135">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Trempealeau </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135492736"/>
                  </a:ext>
                </a:extLst>
              </a:tr>
              <a:tr h="362135">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WK</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51265637"/>
                  </a:ext>
                </a:extLst>
              </a:tr>
              <a:tr h="362135">
                <a:tc>
                  <a:txBody>
                    <a:bodyPr/>
                    <a:lstStyle/>
                    <a:p>
                      <a:pPr marL="0" marR="0">
                        <a:lnSpc>
                          <a:spcPct val="107000"/>
                        </a:lnSpc>
                        <a:spcBef>
                          <a:spcPts val="0"/>
                        </a:spcBef>
                        <a:spcAft>
                          <a:spcPts val="0"/>
                        </a:spcAft>
                      </a:pPr>
                      <a:r>
                        <a:rPr lang="en-US" sz="1100" dirty="0">
                          <a:effectLst/>
                        </a:rPr>
                        <a:t>Contractor (HMA)</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err="1">
                          <a:solidFill>
                            <a:schemeClr val="tx2"/>
                          </a:solidFill>
                          <a:effectLst/>
                        </a:rPr>
                        <a:t>Mathy</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11478691"/>
                  </a:ext>
                </a:extLst>
              </a:tr>
              <a:tr h="362135">
                <a:tc>
                  <a:txBody>
                    <a:bodyPr/>
                    <a:lstStyle/>
                    <a:p>
                      <a:pPr marL="0" marR="0">
                        <a:lnSpc>
                          <a:spcPct val="107000"/>
                        </a:lnSpc>
                        <a:spcBef>
                          <a:spcPts val="0"/>
                        </a:spcBef>
                        <a:spcAft>
                          <a:spcPts val="0"/>
                        </a:spcAft>
                      </a:pPr>
                      <a:r>
                        <a:rPr lang="en-US" sz="1100" dirty="0">
                          <a:effectLst/>
                        </a:rPr>
                        <a:t>Project Length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4.42</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274850038"/>
                  </a:ext>
                </a:extLst>
              </a:tr>
              <a:tr h="362135">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24.4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681854602"/>
                  </a:ext>
                </a:extLst>
              </a:tr>
              <a:tr h="362135">
                <a:tc>
                  <a:txBody>
                    <a:bodyPr/>
                    <a:lstStyle/>
                    <a:p>
                      <a:pPr marL="0" marR="0">
                        <a:lnSpc>
                          <a:spcPct val="107000"/>
                        </a:lnSpc>
                        <a:spcBef>
                          <a:spcPts val="0"/>
                        </a:spcBef>
                        <a:spcAft>
                          <a:spcPts val="0"/>
                        </a:spcAft>
                      </a:pPr>
                      <a:r>
                        <a:rPr lang="en-US" sz="1100" dirty="0">
                          <a:effectLst/>
                        </a:rPr>
                        <a:t>Road Width (feet)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619138"/>
                  </a:ext>
                </a:extLst>
              </a:tr>
              <a:tr h="362135">
                <a:tc>
                  <a:txBody>
                    <a:bodyPr/>
                    <a:lstStyle/>
                    <a:p>
                      <a:pPr marL="0" marR="0">
                        <a:lnSpc>
                          <a:spcPct val="107000"/>
                        </a:lnSpc>
                        <a:spcBef>
                          <a:spcPts val="0"/>
                        </a:spcBef>
                        <a:spcAft>
                          <a:spcPts val="0"/>
                        </a:spcAft>
                      </a:pPr>
                      <a:r>
                        <a:rPr lang="en-US" sz="1100" dirty="0">
                          <a:effectLst/>
                        </a:rPr>
                        <a:t>Mill and Overlay HMA Thickness (inches)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1390137865"/>
                  </a:ext>
                </a:extLst>
              </a:tr>
              <a:tr h="362135">
                <a:tc>
                  <a:txBody>
                    <a:bodyPr/>
                    <a:lstStyle/>
                    <a:p>
                      <a:pPr marL="0" marR="0">
                        <a:lnSpc>
                          <a:spcPct val="107000"/>
                        </a:lnSpc>
                        <a:spcBef>
                          <a:spcPts val="0"/>
                        </a:spcBef>
                        <a:spcAft>
                          <a:spcPts val="0"/>
                        </a:spcAft>
                      </a:pPr>
                      <a:r>
                        <a:rPr lang="en-US" sz="1100">
                          <a:effectLst/>
                        </a:rPr>
                        <a:t>Cold In-Place Recycling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327563894"/>
                  </a:ext>
                </a:extLst>
              </a:tr>
              <a:tr h="362135">
                <a:tc>
                  <a:txBody>
                    <a:bodyPr/>
                    <a:lstStyle/>
                    <a:p>
                      <a:pPr marL="0" marR="0">
                        <a:lnSpc>
                          <a:spcPct val="107000"/>
                        </a:lnSpc>
                        <a:spcBef>
                          <a:spcPts val="0"/>
                        </a:spcBef>
                        <a:spcAft>
                          <a:spcPts val="0"/>
                        </a:spcAft>
                      </a:pPr>
                      <a:r>
                        <a:rPr lang="en-US" sz="1100">
                          <a:effectLst/>
                        </a:rPr>
                        <a:t>Cold In-Place Recycling HMA Thickness (inches)</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974419875"/>
                  </a:ext>
                </a:extLst>
              </a:tr>
              <a:tr h="362135">
                <a:tc>
                  <a:txBody>
                    <a:bodyPr/>
                    <a:lstStyle/>
                    <a:p>
                      <a:pPr marL="0" marR="0">
                        <a:lnSpc>
                          <a:spcPct val="107000"/>
                        </a:lnSpc>
                        <a:spcBef>
                          <a:spcPts val="0"/>
                        </a:spcBef>
                        <a:spcAft>
                          <a:spcPts val="0"/>
                        </a:spcAft>
                      </a:pPr>
                      <a:r>
                        <a:rPr lang="en-US" sz="1100">
                          <a:effectLst/>
                        </a:rPr>
                        <a:t>HMA Hauled Away during CIR (CY)</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240075263"/>
                  </a:ext>
                </a:extLst>
              </a:tr>
              <a:tr h="362135">
                <a:tc>
                  <a:txBody>
                    <a:bodyPr/>
                    <a:lstStyle/>
                    <a:p>
                      <a:pPr marL="0" marR="0">
                        <a:lnSpc>
                          <a:spcPct val="107000"/>
                        </a:lnSpc>
                        <a:spcBef>
                          <a:spcPts val="0"/>
                        </a:spcBef>
                        <a:spcAft>
                          <a:spcPts val="0"/>
                        </a:spcAft>
                      </a:pPr>
                      <a:r>
                        <a:rPr lang="en-US" sz="1100">
                          <a:effectLst/>
                        </a:rPr>
                        <a:t>Binder (%)</a:t>
                      </a:r>
                      <a:endParaRPr lang="en-US" sz="110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5.8</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582854842"/>
                  </a:ext>
                </a:extLst>
              </a:tr>
            </a:tbl>
          </a:graphicData>
        </a:graphic>
      </p:graphicFrame>
      <p:sp>
        <p:nvSpPr>
          <p:cNvPr id="2" name="Date Placeholder 1"/>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latin typeface="Roboto"/>
                <a:ea typeface="Roboto"/>
                <a:cs typeface="Roboto"/>
                <a:sym typeface="Roboto"/>
              </a:rPr>
              <a:pPr/>
              <a:t>54</a:t>
            </a:fld>
            <a:endParaRPr lang="en" sz="1333">
              <a:solidFill>
                <a:schemeClr val="lt2"/>
              </a:solidFill>
              <a:latin typeface="Roboto"/>
              <a:ea typeface="Roboto"/>
              <a:cs typeface="Roboto"/>
              <a:sym typeface="Roboto"/>
            </a:endParaRPr>
          </a:p>
        </p:txBody>
      </p:sp>
      <p:sp>
        <p:nvSpPr>
          <p:cNvPr id="7" name="TextBox 6"/>
          <p:cNvSpPr txBox="1"/>
          <p:nvPr/>
        </p:nvSpPr>
        <p:spPr>
          <a:xfrm>
            <a:off x="1178553" y="434786"/>
            <a:ext cx="8884203" cy="666786"/>
          </a:xfrm>
          <a:prstGeom prst="rect">
            <a:avLst/>
          </a:prstGeom>
          <a:noFill/>
        </p:spPr>
        <p:txBody>
          <a:bodyPr wrap="square" rtlCol="0">
            <a:spAutoFit/>
          </a:bodyPr>
          <a:lstStyle/>
          <a:p>
            <a:r>
              <a:rPr lang="en-US" sz="3733" b="1" dirty="0">
                <a:solidFill>
                  <a:schemeClr val="bg1"/>
                </a:solidFill>
                <a:ea typeface="Times New Roman" panose="02020603050405020304" pitchFamily="18" charset="0"/>
                <a:cs typeface="Arial" panose="020B0604020202020204" pitchFamily="34" charset="0"/>
              </a:rPr>
              <a:t>STH 95 (Blair to </a:t>
            </a:r>
            <a:r>
              <a:rPr lang="en-US" sz="3733" b="1" dirty="0" err="1">
                <a:solidFill>
                  <a:schemeClr val="bg1"/>
                </a:solidFill>
                <a:ea typeface="Times New Roman" panose="02020603050405020304" pitchFamily="18" charset="0"/>
                <a:cs typeface="Arial" panose="020B0604020202020204" pitchFamily="34" charset="0"/>
              </a:rPr>
              <a:t>Merrillan</a:t>
            </a:r>
            <a:r>
              <a:rPr lang="en-US" sz="3733" b="1" dirty="0">
                <a:solidFill>
                  <a:schemeClr val="bg1"/>
                </a:solidFill>
                <a:ea typeface="Times New Roman" panose="02020603050405020304" pitchFamily="18" charset="0"/>
                <a:cs typeface="Arial" panose="020B0604020202020204" pitchFamily="34" charset="0"/>
              </a:rPr>
              <a:t>)</a:t>
            </a:r>
          </a:p>
        </p:txBody>
      </p:sp>
      <p:pic>
        <p:nvPicPr>
          <p:cNvPr id="8" name="Picture 7"/>
          <p:cNvPicPr>
            <a:picLocks noChangeAspect="1"/>
          </p:cNvPicPr>
          <p:nvPr/>
        </p:nvPicPr>
        <p:blipFill>
          <a:blip r:embed="rId2"/>
          <a:stretch>
            <a:fillRect/>
          </a:stretch>
        </p:blipFill>
        <p:spPr>
          <a:xfrm>
            <a:off x="6237177" y="2165039"/>
            <a:ext cx="5260547" cy="3048420"/>
          </a:xfrm>
          <a:prstGeom prst="rect">
            <a:avLst/>
          </a:prstGeom>
        </p:spPr>
      </p:pic>
    </p:spTree>
    <p:extLst>
      <p:ext uri="{BB962C8B-B14F-4D97-AF65-F5344CB8AC3E}">
        <p14:creationId xmlns:p14="http://schemas.microsoft.com/office/powerpoint/2010/main" val="1203746996"/>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dirty="0" smtClean="0"/>
              <a:t>5/24/2017</a:t>
            </a:r>
            <a:endParaRPr lang="en-US" dirty="0"/>
          </a:p>
        </p:txBody>
      </p:sp>
      <p:sp>
        <p:nvSpPr>
          <p:cNvPr id="4" name="Footer Placeholder 3"/>
          <p:cNvSpPr>
            <a:spLocks noGrp="1"/>
          </p:cNvSpPr>
          <p:nvPr>
            <p:ph type="ftr" sz="quarter" idx="11"/>
          </p:nvPr>
        </p:nvSpPr>
        <p:spPr/>
        <p:txBody>
          <a:bodyPr/>
          <a:lstStyle/>
          <a:p>
            <a:r>
              <a:rPr lang="en-US"/>
              <a:t>Recycled Materials Resource Center at the University of Wisconsin-Madison</a:t>
            </a:r>
            <a:endParaRPr lang="en-US" dirty="0"/>
          </a:p>
        </p:txBody>
      </p:sp>
      <p:sp>
        <p:nvSpPr>
          <p:cNvPr id="5" name="Slide Number Placeholder 4"/>
          <p:cNvSpPr>
            <a:spLocks noGrp="1"/>
          </p:cNvSpPr>
          <p:nvPr>
            <p:ph type="sldNum" sz="quarter" idx="12"/>
          </p:nvPr>
        </p:nvSpPr>
        <p:spPr/>
        <p:txBody>
          <a:bodyPr/>
          <a:lstStyle/>
          <a:p>
            <a:fld id="{00000000-1234-1234-1234-123412341234}" type="slidenum">
              <a:rPr lang="en" sz="1333">
                <a:solidFill>
                  <a:schemeClr val="lt2"/>
                </a:solidFill>
                <a:ea typeface="Roboto"/>
                <a:cs typeface="Roboto"/>
                <a:sym typeface="Roboto"/>
              </a:rPr>
              <a:pPr/>
              <a:t>55</a:t>
            </a:fld>
            <a:endParaRPr lang="en" sz="1333">
              <a:solidFill>
                <a:schemeClr val="lt2"/>
              </a:solidFill>
              <a:ea typeface="Roboto"/>
              <a:cs typeface="Roboto"/>
              <a:sym typeface="Roboto"/>
            </a:endParaRPr>
          </a:p>
        </p:txBody>
      </p:sp>
      <p:sp>
        <p:nvSpPr>
          <p:cNvPr id="13" name="Rectangle 12"/>
          <p:cNvSpPr/>
          <p:nvPr/>
        </p:nvSpPr>
        <p:spPr>
          <a:xfrm>
            <a:off x="933687" y="4184392"/>
            <a:ext cx="7211980" cy="2308324"/>
          </a:xfrm>
          <a:prstGeom prst="rect">
            <a:avLst/>
          </a:prstGeom>
        </p:spPr>
        <p:txBody>
          <a:bodyPr wrap="square">
            <a:spAutoFit/>
          </a:bodyPr>
          <a:lstStyle/>
          <a:p>
            <a:r>
              <a:rPr lang="en-US" sz="2400" b="1" dirty="0">
                <a:solidFill>
                  <a:schemeClr val="accent4"/>
                </a:solidFill>
              </a:rPr>
              <a:t>STH 95 in Trempealeau County</a:t>
            </a:r>
          </a:p>
          <a:p>
            <a:pPr marL="380990" indent="-380990">
              <a:buFont typeface="Wingdings" panose="05000000000000000000" pitchFamily="2" charset="2"/>
              <a:buChar char="§"/>
            </a:pPr>
            <a:r>
              <a:rPr lang="en-US" sz="2400" dirty="0">
                <a:solidFill>
                  <a:schemeClr val="bg1"/>
                </a:solidFill>
              </a:rPr>
              <a:t>4.42-mile project from Blair to </a:t>
            </a:r>
            <a:r>
              <a:rPr lang="en-US" sz="2400" dirty="0" err="1">
                <a:solidFill>
                  <a:schemeClr val="bg1"/>
                </a:solidFill>
              </a:rPr>
              <a:t>Merrillan</a:t>
            </a:r>
            <a:endParaRPr lang="en-US" sz="2400" dirty="0">
              <a:solidFill>
                <a:schemeClr val="bg1"/>
              </a:solidFill>
            </a:endParaRPr>
          </a:p>
          <a:p>
            <a:pPr marL="380990" indent="-380990">
              <a:buFont typeface="Wingdings" panose="05000000000000000000" pitchFamily="2" charset="2"/>
              <a:buChar char="§"/>
            </a:pPr>
            <a:r>
              <a:rPr lang="en-US" sz="2400" dirty="0">
                <a:solidFill>
                  <a:schemeClr val="bg1"/>
                </a:solidFill>
              </a:rPr>
              <a:t>Completed in 2015 by WK and </a:t>
            </a:r>
            <a:r>
              <a:rPr lang="en-US" sz="2400" dirty="0" err="1">
                <a:solidFill>
                  <a:schemeClr val="bg1"/>
                </a:solidFill>
              </a:rPr>
              <a:t>Mathy</a:t>
            </a:r>
            <a:endParaRPr lang="en-US" sz="2400" dirty="0">
              <a:solidFill>
                <a:schemeClr val="bg1"/>
              </a:solidFill>
            </a:endParaRPr>
          </a:p>
          <a:p>
            <a:pPr marL="380990" indent="-380990">
              <a:buFont typeface="Wingdings" panose="05000000000000000000" pitchFamily="2" charset="2"/>
              <a:buChar char="§"/>
            </a:pPr>
            <a:r>
              <a:rPr lang="en-US" sz="2400" dirty="0">
                <a:solidFill>
                  <a:schemeClr val="bg1"/>
                </a:solidFill>
              </a:rPr>
              <a:t>4 inches of CIR under 2.5 inches of new HMA overlay</a:t>
            </a:r>
          </a:p>
          <a:p>
            <a:pPr marL="380990" indent="-380990">
              <a:buFont typeface="Wingdings" panose="05000000000000000000" pitchFamily="2" charset="2"/>
              <a:buChar char="§"/>
            </a:pPr>
            <a:r>
              <a:rPr lang="en-US" sz="2400" dirty="0">
                <a:solidFill>
                  <a:schemeClr val="bg1"/>
                </a:solidFill>
              </a:rPr>
              <a:t>24.4-mile hauling distance </a:t>
            </a:r>
          </a:p>
          <a:p>
            <a:pPr marL="380990" indent="-380990">
              <a:buFont typeface="Wingdings" panose="05000000000000000000" pitchFamily="2" charset="2"/>
              <a:buChar char="§"/>
            </a:pPr>
            <a:r>
              <a:rPr lang="en-US" sz="2400" dirty="0">
                <a:solidFill>
                  <a:schemeClr val="bg1"/>
                </a:solidFill>
              </a:rPr>
              <a:t>Multi-unit recycling train</a:t>
            </a:r>
          </a:p>
        </p:txBody>
      </p:sp>
      <p:pic>
        <p:nvPicPr>
          <p:cNvPr id="8" name="Picture 7"/>
          <p:cNvPicPr>
            <a:picLocks noChangeAspect="1"/>
          </p:cNvPicPr>
          <p:nvPr/>
        </p:nvPicPr>
        <p:blipFill>
          <a:blip r:embed="rId2"/>
          <a:stretch>
            <a:fillRect/>
          </a:stretch>
        </p:blipFill>
        <p:spPr>
          <a:xfrm>
            <a:off x="988164" y="284684"/>
            <a:ext cx="6706452" cy="3667819"/>
          </a:xfrm>
          <a:prstGeom prst="rect">
            <a:avLst/>
          </a:prstGeom>
        </p:spPr>
      </p:pic>
      <p:pic>
        <p:nvPicPr>
          <p:cNvPr id="9" name="Picture 8"/>
          <p:cNvPicPr>
            <a:picLocks noChangeAspect="1"/>
          </p:cNvPicPr>
          <p:nvPr/>
        </p:nvPicPr>
        <p:blipFill>
          <a:blip r:embed="rId3"/>
          <a:stretch>
            <a:fillRect/>
          </a:stretch>
        </p:blipFill>
        <p:spPr>
          <a:xfrm>
            <a:off x="8055108" y="284684"/>
            <a:ext cx="2944169" cy="1959305"/>
          </a:xfrm>
          <a:prstGeom prst="rect">
            <a:avLst/>
          </a:prstGeom>
        </p:spPr>
      </p:pic>
      <p:pic>
        <p:nvPicPr>
          <p:cNvPr id="11" name="Picture 10"/>
          <p:cNvPicPr>
            <a:picLocks noChangeAspect="1"/>
          </p:cNvPicPr>
          <p:nvPr/>
        </p:nvPicPr>
        <p:blipFill>
          <a:blip r:embed="rId4"/>
          <a:stretch>
            <a:fillRect/>
          </a:stretch>
        </p:blipFill>
        <p:spPr>
          <a:xfrm>
            <a:off x="8055108" y="4512983"/>
            <a:ext cx="2944169" cy="1959305"/>
          </a:xfrm>
          <a:prstGeom prst="rect">
            <a:avLst/>
          </a:prstGeom>
        </p:spPr>
      </p:pic>
      <p:pic>
        <p:nvPicPr>
          <p:cNvPr id="12" name="Picture 11"/>
          <p:cNvPicPr>
            <a:picLocks noChangeAspect="1"/>
          </p:cNvPicPr>
          <p:nvPr/>
        </p:nvPicPr>
        <p:blipFill>
          <a:blip r:embed="rId5"/>
          <a:stretch>
            <a:fillRect/>
          </a:stretch>
        </p:blipFill>
        <p:spPr>
          <a:xfrm>
            <a:off x="8055108" y="2379932"/>
            <a:ext cx="2944169" cy="1959305"/>
          </a:xfrm>
          <a:prstGeom prst="rect">
            <a:avLst/>
          </a:prstGeom>
        </p:spPr>
      </p:pic>
    </p:spTree>
    <p:extLst>
      <p:ext uri="{BB962C8B-B14F-4D97-AF65-F5344CB8AC3E}">
        <p14:creationId xmlns:p14="http://schemas.microsoft.com/office/powerpoint/2010/main" val="328185058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02096673"/>
              </p:ext>
            </p:extLst>
          </p:nvPr>
        </p:nvGraphicFramePr>
        <p:xfrm>
          <a:off x="1390650" y="1549937"/>
          <a:ext cx="4446609" cy="3938880"/>
        </p:xfrm>
        <a:graphic>
          <a:graphicData uri="http://schemas.openxmlformats.org/drawingml/2006/table">
            <a:tbl>
              <a:tblPr firstRow="1" firstCol="1" bandRow="1">
                <a:tableStyleId>{5C22544A-7EE6-4342-B048-85BDC9FD1C3A}</a:tableStyleId>
              </a:tblPr>
              <a:tblGrid>
                <a:gridCol w="2908045">
                  <a:extLst>
                    <a:ext uri="{9D8B030D-6E8A-4147-A177-3AD203B41FA5}">
                      <a16:colId xmlns:a16="http://schemas.microsoft.com/office/drawing/2014/main" xmlns="" val="3829091326"/>
                    </a:ext>
                  </a:extLst>
                </a:gridCol>
                <a:gridCol w="1538564">
                  <a:extLst>
                    <a:ext uri="{9D8B030D-6E8A-4147-A177-3AD203B41FA5}">
                      <a16:colId xmlns:a16="http://schemas.microsoft.com/office/drawing/2014/main" xmlns="" val="742463850"/>
                    </a:ext>
                  </a:extLst>
                </a:gridCol>
              </a:tblGrid>
              <a:tr h="297521">
                <a:tc>
                  <a:txBody>
                    <a:bodyPr/>
                    <a:lstStyle/>
                    <a:p>
                      <a:pPr marL="0" marR="0">
                        <a:lnSpc>
                          <a:spcPct val="107000"/>
                        </a:lnSpc>
                        <a:spcBef>
                          <a:spcPts val="0"/>
                        </a:spcBef>
                        <a:spcAft>
                          <a:spcPts val="0"/>
                        </a:spcAft>
                      </a:pPr>
                      <a:r>
                        <a:rPr lang="en-US" sz="1100" dirty="0">
                          <a:effectLst/>
                        </a:rPr>
                        <a:t>Project ID</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effectLst/>
                        </a:rPr>
                        <a:t>6520-03-60</a:t>
                      </a:r>
                      <a:endParaRPr lang="en-US" sz="1100" dirty="0">
                        <a:solidFill>
                          <a:schemeClr val="bg2">
                            <a:lumMod val="10000"/>
                          </a:schemeClr>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111373508"/>
                  </a:ext>
                </a:extLst>
              </a:tr>
              <a:tr h="297521">
                <a:tc>
                  <a:txBody>
                    <a:bodyPr/>
                    <a:lstStyle/>
                    <a:p>
                      <a:pPr marL="0" marR="0">
                        <a:lnSpc>
                          <a:spcPct val="107000"/>
                        </a:lnSpc>
                        <a:spcBef>
                          <a:spcPts val="0"/>
                        </a:spcBef>
                        <a:spcAft>
                          <a:spcPts val="0"/>
                        </a:spcAft>
                      </a:pPr>
                      <a:r>
                        <a:rPr lang="en-US" sz="1100" dirty="0">
                          <a:effectLst/>
                        </a:rPr>
                        <a:t>Construction Year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2016</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169365836"/>
                  </a:ext>
                </a:extLst>
              </a:tr>
              <a:tr h="297521">
                <a:tc>
                  <a:txBody>
                    <a:bodyPr/>
                    <a:lstStyle/>
                    <a:p>
                      <a:pPr marL="0" marR="0">
                        <a:lnSpc>
                          <a:spcPct val="107000"/>
                        </a:lnSpc>
                        <a:spcBef>
                          <a:spcPts val="0"/>
                        </a:spcBef>
                        <a:spcAft>
                          <a:spcPts val="0"/>
                        </a:spcAft>
                      </a:pPr>
                      <a:r>
                        <a:rPr lang="en-US" sz="1100" dirty="0">
                          <a:effectLst/>
                        </a:rPr>
                        <a:t>County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Outagamie</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131283002"/>
                  </a:ext>
                </a:extLst>
              </a:tr>
              <a:tr h="297521">
                <a:tc>
                  <a:txBody>
                    <a:bodyPr/>
                    <a:lstStyle/>
                    <a:p>
                      <a:pPr marL="0" marR="0">
                        <a:lnSpc>
                          <a:spcPct val="107000"/>
                        </a:lnSpc>
                        <a:spcBef>
                          <a:spcPts val="0"/>
                        </a:spcBef>
                        <a:spcAft>
                          <a:spcPts val="0"/>
                        </a:spcAft>
                      </a:pPr>
                      <a:r>
                        <a:rPr lang="en-US" sz="1100" dirty="0">
                          <a:effectLst/>
                        </a:rPr>
                        <a:t>Contractor (CIR)</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Mid States Reclamation</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860103169"/>
                  </a:ext>
                </a:extLst>
              </a:tr>
              <a:tr h="297521">
                <a:tc>
                  <a:txBody>
                    <a:bodyPr/>
                    <a:lstStyle/>
                    <a:p>
                      <a:pPr marL="0" marR="0">
                        <a:lnSpc>
                          <a:spcPct val="107000"/>
                        </a:lnSpc>
                        <a:spcBef>
                          <a:spcPts val="0"/>
                        </a:spcBef>
                        <a:spcAft>
                          <a:spcPts val="0"/>
                        </a:spcAft>
                      </a:pPr>
                      <a:r>
                        <a:rPr lang="en-US" sz="1100" dirty="0">
                          <a:effectLst/>
                        </a:rPr>
                        <a:t>Contractor (HMA)</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North East Asphalt</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163531496"/>
                  </a:ext>
                </a:extLst>
              </a:tr>
              <a:tr h="297521">
                <a:tc>
                  <a:txBody>
                    <a:bodyPr/>
                    <a:lstStyle/>
                    <a:p>
                      <a:pPr marL="0" marR="0">
                        <a:lnSpc>
                          <a:spcPct val="107000"/>
                        </a:lnSpc>
                        <a:spcBef>
                          <a:spcPts val="0"/>
                        </a:spcBef>
                        <a:spcAft>
                          <a:spcPts val="0"/>
                        </a:spcAft>
                      </a:pPr>
                      <a:r>
                        <a:rPr lang="en-US" sz="1100" dirty="0">
                          <a:effectLst/>
                        </a:rPr>
                        <a:t>Project Length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9.8</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279880139"/>
                  </a:ext>
                </a:extLst>
              </a:tr>
              <a:tr h="297521">
                <a:tc>
                  <a:txBody>
                    <a:bodyPr/>
                    <a:lstStyle/>
                    <a:p>
                      <a:pPr marL="0" marR="0">
                        <a:lnSpc>
                          <a:spcPct val="107000"/>
                        </a:lnSpc>
                        <a:spcBef>
                          <a:spcPts val="0"/>
                        </a:spcBef>
                        <a:spcAft>
                          <a:spcPts val="0"/>
                        </a:spcAft>
                      </a:pPr>
                      <a:r>
                        <a:rPr lang="en-US" sz="1100" dirty="0">
                          <a:effectLst/>
                        </a:rPr>
                        <a:t>Hauling Distance (miles)</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21.3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051956149"/>
                  </a:ext>
                </a:extLst>
              </a:tr>
              <a:tr h="297521">
                <a:tc>
                  <a:txBody>
                    <a:bodyPr/>
                    <a:lstStyle/>
                    <a:p>
                      <a:pPr marL="0" marR="0">
                        <a:lnSpc>
                          <a:spcPct val="107000"/>
                        </a:lnSpc>
                        <a:spcBef>
                          <a:spcPts val="0"/>
                        </a:spcBef>
                        <a:spcAft>
                          <a:spcPts val="0"/>
                        </a:spcAft>
                      </a:pPr>
                      <a:r>
                        <a:rPr lang="en-US" sz="1100" dirty="0">
                          <a:effectLst/>
                        </a:rPr>
                        <a:t>Road Width (feet)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30</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772901961"/>
                  </a:ext>
                </a:extLst>
              </a:tr>
              <a:tr h="297521">
                <a:tc>
                  <a:txBody>
                    <a:bodyPr/>
                    <a:lstStyle/>
                    <a:p>
                      <a:pPr marL="0" marR="0">
                        <a:lnSpc>
                          <a:spcPct val="107000"/>
                        </a:lnSpc>
                        <a:spcBef>
                          <a:spcPts val="0"/>
                        </a:spcBef>
                        <a:spcAft>
                          <a:spcPts val="0"/>
                        </a:spcAft>
                      </a:pPr>
                      <a:r>
                        <a:rPr lang="en-US" sz="1100" dirty="0">
                          <a:effectLst/>
                        </a:rPr>
                        <a:t>Mill and Overlay HMA Thickness (in)</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4</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444142909"/>
                  </a:ext>
                </a:extLst>
              </a:tr>
              <a:tr h="297521">
                <a:tc>
                  <a:txBody>
                    <a:bodyPr/>
                    <a:lstStyle/>
                    <a:p>
                      <a:pPr marL="0" marR="0">
                        <a:lnSpc>
                          <a:spcPct val="107000"/>
                        </a:lnSpc>
                        <a:spcBef>
                          <a:spcPts val="0"/>
                        </a:spcBef>
                        <a:spcAft>
                          <a:spcPts val="0"/>
                        </a:spcAft>
                      </a:pPr>
                      <a:r>
                        <a:rPr lang="en-US" sz="1100" dirty="0">
                          <a:effectLst/>
                        </a:rPr>
                        <a:t>Cold In-Place Recycling Thickness (in)</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3</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2434571699"/>
                  </a:ext>
                </a:extLst>
              </a:tr>
              <a:tr h="297521">
                <a:tc>
                  <a:txBody>
                    <a:bodyPr/>
                    <a:lstStyle/>
                    <a:p>
                      <a:pPr marL="0" marR="0">
                        <a:lnSpc>
                          <a:spcPct val="107000"/>
                        </a:lnSpc>
                        <a:spcBef>
                          <a:spcPts val="0"/>
                        </a:spcBef>
                        <a:spcAft>
                          <a:spcPts val="0"/>
                        </a:spcAft>
                      </a:pPr>
                      <a:r>
                        <a:rPr lang="en-US" sz="1100" dirty="0">
                          <a:effectLst/>
                        </a:rPr>
                        <a:t>Cold In-Place Recycling HMA Thickness (in)</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2.5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040603178"/>
                  </a:ext>
                </a:extLst>
              </a:tr>
              <a:tr h="297521">
                <a:tc>
                  <a:txBody>
                    <a:bodyPr/>
                    <a:lstStyle/>
                    <a:p>
                      <a:pPr marL="0" marR="0">
                        <a:lnSpc>
                          <a:spcPct val="107000"/>
                        </a:lnSpc>
                        <a:spcBef>
                          <a:spcPts val="0"/>
                        </a:spcBef>
                        <a:spcAft>
                          <a:spcPts val="0"/>
                        </a:spcAft>
                      </a:pPr>
                      <a:r>
                        <a:rPr lang="en-US" sz="1100" dirty="0">
                          <a:effectLst/>
                        </a:rPr>
                        <a:t>RAP Hauled Away during CIR (CY)</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5,575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81108683"/>
                  </a:ext>
                </a:extLst>
              </a:tr>
              <a:tr h="297521">
                <a:tc>
                  <a:txBody>
                    <a:bodyPr/>
                    <a:lstStyle/>
                    <a:p>
                      <a:pPr marL="0" marR="0">
                        <a:lnSpc>
                          <a:spcPct val="107000"/>
                        </a:lnSpc>
                        <a:spcBef>
                          <a:spcPts val="0"/>
                        </a:spcBef>
                        <a:spcAft>
                          <a:spcPts val="0"/>
                        </a:spcAft>
                      </a:pPr>
                      <a:r>
                        <a:rPr lang="en-US" sz="1100" dirty="0">
                          <a:effectLst/>
                        </a:rPr>
                        <a:t>Binder (%)</a:t>
                      </a:r>
                      <a:endParaRPr lang="en-US" sz="11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tc>
                  <a:txBody>
                    <a:bodyPr/>
                    <a:lstStyle/>
                    <a:p>
                      <a:pPr marL="0" marR="0" algn="r">
                        <a:lnSpc>
                          <a:spcPct val="107000"/>
                        </a:lnSpc>
                        <a:spcBef>
                          <a:spcPts val="0"/>
                        </a:spcBef>
                        <a:spcAft>
                          <a:spcPts val="0"/>
                        </a:spcAft>
                      </a:pPr>
                      <a:r>
                        <a:rPr lang="en-US" sz="1100" dirty="0">
                          <a:solidFill>
                            <a:schemeClr val="tx2"/>
                          </a:solidFill>
                          <a:effectLst/>
                        </a:rPr>
                        <a:t>5.5</a:t>
                      </a:r>
                      <a:endParaRPr lang="en-US" sz="11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1808" marR="61808" marT="61808" marB="61808"/>
                </a:tc>
                <a:extLst>
                  <a:ext uri="{0D108BD9-81ED-4DB2-BD59-A6C34878D82A}">
                    <a16:rowId xmlns:a16="http://schemas.microsoft.com/office/drawing/2014/main" xmlns="" val="3271283927"/>
                  </a:ext>
                </a:extLst>
              </a:tr>
            </a:tbl>
          </a:graphicData>
        </a:graphic>
      </p:graphicFrame>
      <p:sp>
        <p:nvSpPr>
          <p:cNvPr id="3" name="Rectangle 1"/>
          <p:cNvSpPr>
            <a:spLocks noChangeArrowheads="1"/>
          </p:cNvSpPr>
          <p:nvPr/>
        </p:nvSpPr>
        <p:spPr bwMode="auto">
          <a:xfrm>
            <a:off x="3249085" y="1395798"/>
            <a:ext cx="246286"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pPr defTabSz="1219170" eaLnBrk="0" fontAlgn="base" hangingPunct="0">
              <a:spcBef>
                <a:spcPct val="0"/>
              </a:spcBef>
              <a:spcAft>
                <a:spcPct val="0"/>
              </a:spcAft>
            </a:pPr>
            <a:r>
              <a:rPr lang="en-US" altLang="en-US" sz="2400">
                <a:latin typeface="Arial" panose="020B0604020202020204" pitchFamily="34" charset="0"/>
              </a:rPr>
              <a:t/>
            </a:r>
            <a:br>
              <a:rPr lang="en-US" altLang="en-US" sz="2400">
                <a:latin typeface="Arial" panose="020B0604020202020204" pitchFamily="34" charset="0"/>
              </a:rPr>
            </a:br>
            <a:endParaRPr lang="en-US" altLang="en-US" sz="2400">
              <a:latin typeface="Arial" panose="020B0604020202020204" pitchFamily="34" charset="0"/>
            </a:endParaRPr>
          </a:p>
        </p:txBody>
      </p:sp>
      <p:sp>
        <p:nvSpPr>
          <p:cNvPr id="4" name="Rectangle 3"/>
          <p:cNvSpPr/>
          <p:nvPr/>
        </p:nvSpPr>
        <p:spPr>
          <a:xfrm>
            <a:off x="1216487" y="626389"/>
            <a:ext cx="8173199" cy="666786"/>
          </a:xfrm>
          <a:prstGeom prst="rect">
            <a:avLst/>
          </a:prstGeom>
        </p:spPr>
        <p:txBody>
          <a:bodyPr wrap="none">
            <a:spAutoFit/>
          </a:bodyPr>
          <a:lstStyle/>
          <a:p>
            <a:r>
              <a:rPr lang="en-US" sz="3733" b="1" dirty="0">
                <a:solidFill>
                  <a:schemeClr val="bg1"/>
                </a:solidFill>
              </a:rPr>
              <a:t>STH 187 (Shiocton to North County Line)</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6665495" y="1395798"/>
            <a:ext cx="3788534" cy="4672712"/>
          </a:xfrm>
          <a:prstGeom prst="rect">
            <a:avLst/>
          </a:prstGeom>
        </p:spPr>
      </p:pic>
      <p:sp>
        <p:nvSpPr>
          <p:cNvPr id="6" name="Date Placeholder 5"/>
          <p:cNvSpPr>
            <a:spLocks noGrp="1"/>
          </p:cNvSpPr>
          <p:nvPr>
            <p:ph type="dt" sz="half" idx="10"/>
          </p:nvPr>
        </p:nvSpPr>
        <p:spPr/>
        <p:txBody>
          <a:bodyPr/>
          <a:lstStyle/>
          <a:p>
            <a:r>
              <a:rPr lang="en-US" dirty="0" smtClean="0"/>
              <a:t>5/24/2017</a:t>
            </a:r>
            <a:endParaRPr lang="en-US" dirty="0"/>
          </a:p>
        </p:txBody>
      </p:sp>
      <p:sp>
        <p:nvSpPr>
          <p:cNvPr id="7" name="Footer Placeholder 6"/>
          <p:cNvSpPr>
            <a:spLocks noGrp="1"/>
          </p:cNvSpPr>
          <p:nvPr>
            <p:ph type="ftr" sz="quarter" idx="11"/>
          </p:nvPr>
        </p:nvSpPr>
        <p:spPr/>
        <p:txBody>
          <a:bodyPr/>
          <a:lstStyle/>
          <a:p>
            <a:r>
              <a:rPr lang="en-US"/>
              <a:t>Recycled Materials Resource Center at the University of Wisconsin-Madison</a:t>
            </a:r>
            <a:endParaRPr lang="en-US" dirty="0"/>
          </a:p>
        </p:txBody>
      </p:sp>
      <p:sp>
        <p:nvSpPr>
          <p:cNvPr id="8" name="Slide Number Placeholder 7"/>
          <p:cNvSpPr>
            <a:spLocks noGrp="1"/>
          </p:cNvSpPr>
          <p:nvPr>
            <p:ph type="sldNum" sz="quarter" idx="12"/>
          </p:nvPr>
        </p:nvSpPr>
        <p:spPr/>
        <p:txBody>
          <a:bodyPr/>
          <a:lstStyle/>
          <a:p>
            <a:fld id="{00000000-1234-1234-1234-123412341234}" type="slidenum">
              <a:rPr lang="en" smtClean="0"/>
              <a:pPr/>
              <a:t>56</a:t>
            </a:fld>
            <a:endParaRPr lang="en"/>
          </a:p>
        </p:txBody>
      </p:sp>
    </p:spTree>
    <p:extLst>
      <p:ext uri="{BB962C8B-B14F-4D97-AF65-F5344CB8AC3E}">
        <p14:creationId xmlns:p14="http://schemas.microsoft.com/office/powerpoint/2010/main" val="390024386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584" y="467028"/>
            <a:ext cx="3854528" cy="1278466"/>
          </a:xfrm>
        </p:spPr>
        <p:txBody>
          <a:bodyPr>
            <a:normAutofit/>
          </a:bodyPr>
          <a:lstStyle/>
          <a:p>
            <a:r>
              <a:rPr lang="en-US" sz="3600" dirty="0"/>
              <a:t>Case Studies</a:t>
            </a:r>
          </a:p>
        </p:txBody>
      </p:sp>
      <p:sp>
        <p:nvSpPr>
          <p:cNvPr id="4" name="Text Placeholder 3"/>
          <p:cNvSpPr>
            <a:spLocks noGrp="1"/>
          </p:cNvSpPr>
          <p:nvPr>
            <p:ph type="body" sz="half" idx="2"/>
          </p:nvPr>
        </p:nvSpPr>
        <p:spPr>
          <a:xfrm>
            <a:off x="498064" y="1506525"/>
            <a:ext cx="4440028" cy="4216595"/>
          </a:xfrm>
        </p:spPr>
        <p:txBody>
          <a:bodyPr>
            <a:noAutofit/>
          </a:bodyPr>
          <a:lstStyle/>
          <a:p>
            <a:r>
              <a:rPr lang="en-US" sz="1800" dirty="0"/>
              <a:t>CTH H (Reedsburg to Wisconsin Dells)</a:t>
            </a:r>
          </a:p>
          <a:p>
            <a:r>
              <a:rPr lang="en-US" sz="1800" dirty="0"/>
              <a:t>STH 13 (Medford to Westboro)</a:t>
            </a:r>
          </a:p>
          <a:p>
            <a:r>
              <a:rPr lang="en-US" sz="1800" dirty="0"/>
              <a:t>STH 27 (Sparta to Black River Falls)</a:t>
            </a:r>
          </a:p>
          <a:p>
            <a:r>
              <a:rPr lang="en-US" sz="1800" dirty="0"/>
              <a:t>STH 48 (Grantsburg to Frederic)</a:t>
            </a:r>
          </a:p>
          <a:p>
            <a:r>
              <a:rPr lang="en-US" sz="1800" dirty="0"/>
              <a:t>STH 48 (Rice Lake to Birchwood)</a:t>
            </a:r>
          </a:p>
          <a:p>
            <a:r>
              <a:rPr lang="en-US" sz="1800" dirty="0"/>
              <a:t>STH 64 (Gilman to Medford)</a:t>
            </a:r>
          </a:p>
          <a:p>
            <a:r>
              <a:rPr lang="en-US" sz="1800" dirty="0"/>
              <a:t>STH 72 (Ellsworth to Elmwood)</a:t>
            </a:r>
          </a:p>
          <a:p>
            <a:r>
              <a:rPr lang="en-US" sz="1800" dirty="0"/>
              <a:t>STH 95 (Blair to </a:t>
            </a:r>
            <a:r>
              <a:rPr lang="en-US" sz="1800" dirty="0" err="1"/>
              <a:t>Merrillan</a:t>
            </a:r>
            <a:r>
              <a:rPr lang="en-US" sz="1800" dirty="0"/>
              <a:t>)</a:t>
            </a:r>
          </a:p>
          <a:p>
            <a:r>
              <a:rPr lang="en-US" sz="1800" dirty="0"/>
              <a:t>STH 187 (Shiocton to North County Line)</a:t>
            </a:r>
          </a:p>
        </p:txBody>
      </p:sp>
      <p:sp>
        <p:nvSpPr>
          <p:cNvPr id="5" name="Date Placeholder 4"/>
          <p:cNvSpPr>
            <a:spLocks noGrp="1"/>
          </p:cNvSpPr>
          <p:nvPr>
            <p:ph type="dt" sz="half" idx="10"/>
          </p:nvPr>
        </p:nvSpPr>
        <p:spPr/>
        <p:txBody>
          <a:bodyPr/>
          <a:lstStyle/>
          <a:p>
            <a:r>
              <a:rPr lang="en-US" dirty="0"/>
              <a:t>5</a:t>
            </a:r>
            <a:r>
              <a:rPr lang="en-US" dirty="0" smtClean="0">
                <a:solidFill>
                  <a:schemeClr val="bg1"/>
                </a:solidFill>
              </a:rPr>
              <a:t>/24/2017</a:t>
            </a:r>
            <a:endParaRPr lang="en-US" dirty="0">
              <a:solidFill>
                <a:schemeClr val="bg1"/>
              </a:solidFill>
            </a:endParaRPr>
          </a:p>
        </p:txBody>
      </p:sp>
      <p:sp>
        <p:nvSpPr>
          <p:cNvPr id="6" name="Footer Placeholder 5"/>
          <p:cNvSpPr>
            <a:spLocks noGrp="1"/>
          </p:cNvSpPr>
          <p:nvPr>
            <p:ph type="ftr" sz="quarter" idx="11"/>
          </p:nvPr>
        </p:nvSpPr>
        <p:spPr>
          <a:xfrm>
            <a:off x="1928473" y="6453386"/>
            <a:ext cx="3067598" cy="404614"/>
          </a:xfrm>
        </p:spPr>
        <p:txBody>
          <a:bodyPr/>
          <a:lstStyle/>
          <a:p>
            <a:r>
              <a:rPr lang="en-US" dirty="0">
                <a:solidFill>
                  <a:schemeClr val="bg1"/>
                </a:solidFill>
              </a:rPr>
              <a:t>Recycled Materials Resource Center at the University of Wisconsin-Madison</a:t>
            </a:r>
          </a:p>
        </p:txBody>
      </p:sp>
      <p:sp>
        <p:nvSpPr>
          <p:cNvPr id="7" name="Slide Number Placeholder 6"/>
          <p:cNvSpPr>
            <a:spLocks noGrp="1"/>
          </p:cNvSpPr>
          <p:nvPr>
            <p:ph type="sldNum" sz="quarter" idx="12"/>
          </p:nvPr>
        </p:nvSpPr>
        <p:spPr/>
        <p:txBody>
          <a:bodyPr/>
          <a:lstStyle/>
          <a:p>
            <a:fld id="{148FB297-7945-4A43-B0D8-BA973527B31C}" type="slidenum">
              <a:rPr lang="en-US" smtClean="0"/>
              <a:t>6</a:t>
            </a:fld>
            <a:endParaRPr lang="en-US"/>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72841" y="-10045"/>
            <a:ext cx="6619159" cy="6868045"/>
          </a:xfrm>
        </p:spPr>
      </p:pic>
    </p:spTree>
    <p:extLst>
      <p:ext uri="{BB962C8B-B14F-4D97-AF65-F5344CB8AC3E}">
        <p14:creationId xmlns:p14="http://schemas.microsoft.com/office/powerpoint/2010/main" val="210003411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0355" y="259351"/>
            <a:ext cx="9601200" cy="1485900"/>
          </a:xfrm>
        </p:spPr>
        <p:txBody>
          <a:bodyPr/>
          <a:lstStyle/>
          <a:p>
            <a:r>
              <a:rPr lang="en-US" dirty="0"/>
              <a:t>Summary of Project Information</a:t>
            </a:r>
          </a:p>
        </p:txBody>
      </p:sp>
      <p:sp>
        <p:nvSpPr>
          <p:cNvPr id="4" name="Date Placeholder 3"/>
          <p:cNvSpPr>
            <a:spLocks noGrp="1"/>
          </p:cNvSpPr>
          <p:nvPr>
            <p:ph type="dt" sz="half" idx="10"/>
          </p:nvPr>
        </p:nvSpPr>
        <p:spPr/>
        <p:txBody>
          <a:bodyPr/>
          <a:lstStyle/>
          <a:p>
            <a:r>
              <a:rPr lang="en-US" dirty="0" smtClean="0"/>
              <a:t>5/24/2017</a:t>
            </a:r>
            <a:endParaRPr lang="en-US" dirty="0"/>
          </a:p>
        </p:txBody>
      </p:sp>
      <p:sp>
        <p:nvSpPr>
          <p:cNvPr id="5" name="Footer Placeholder 4"/>
          <p:cNvSpPr>
            <a:spLocks noGrp="1"/>
          </p:cNvSpPr>
          <p:nvPr>
            <p:ph type="ftr" sz="quarter" idx="11"/>
          </p:nvPr>
        </p:nvSpPr>
        <p:spPr/>
        <p:txBody>
          <a:bodyPr/>
          <a:lstStyle/>
          <a:p>
            <a:r>
              <a:rPr lang="en-US"/>
              <a:t>Recycled Materials Resource Center at the University of Wisconsin-Madison</a:t>
            </a:r>
            <a:endParaRPr lang="en-US" dirty="0"/>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7</a:t>
            </a:fld>
            <a:endParaRPr lang="en">
              <a:solidFill>
                <a:schemeClr val="lt2"/>
              </a:solidFill>
              <a:ea typeface="Roboto"/>
              <a:cs typeface="Roboto"/>
              <a:sym typeface="Roboto"/>
            </a:endParaRPr>
          </a:p>
        </p:txBody>
      </p:sp>
      <p:graphicFrame>
        <p:nvGraphicFramePr>
          <p:cNvPr id="12" name="Content Placeholder 6"/>
          <p:cNvGraphicFramePr>
            <a:graphicFrameLocks/>
          </p:cNvGraphicFramePr>
          <p:nvPr>
            <p:extLst>
              <p:ext uri="{D42A27DB-BD31-4B8C-83A1-F6EECF244321}">
                <p14:modId xmlns:p14="http://schemas.microsoft.com/office/powerpoint/2010/main" val="3101707386"/>
              </p:ext>
            </p:extLst>
          </p:nvPr>
        </p:nvGraphicFramePr>
        <p:xfrm>
          <a:off x="1690404" y="845193"/>
          <a:ext cx="8921151" cy="5739993"/>
        </p:xfrm>
        <a:graphic>
          <a:graphicData uri="http://schemas.openxmlformats.org/drawingml/2006/table">
            <a:tbl>
              <a:tblPr firstRow="1" firstCol="1" bandRow="1">
                <a:tableStyleId>{5C22544A-7EE6-4342-B048-85BDC9FD1C3A}</a:tableStyleId>
              </a:tblPr>
              <a:tblGrid>
                <a:gridCol w="1428973">
                  <a:extLst>
                    <a:ext uri="{9D8B030D-6E8A-4147-A177-3AD203B41FA5}">
                      <a16:colId xmlns:a16="http://schemas.microsoft.com/office/drawing/2014/main" xmlns="" val="3921538761"/>
                    </a:ext>
                  </a:extLst>
                </a:gridCol>
                <a:gridCol w="1170966">
                  <a:extLst>
                    <a:ext uri="{9D8B030D-6E8A-4147-A177-3AD203B41FA5}">
                      <a16:colId xmlns:a16="http://schemas.microsoft.com/office/drawing/2014/main" xmlns="" val="1238421772"/>
                    </a:ext>
                  </a:extLst>
                </a:gridCol>
                <a:gridCol w="1161037">
                  <a:extLst>
                    <a:ext uri="{9D8B030D-6E8A-4147-A177-3AD203B41FA5}">
                      <a16:colId xmlns:a16="http://schemas.microsoft.com/office/drawing/2014/main" xmlns="" val="986052873"/>
                    </a:ext>
                  </a:extLst>
                </a:gridCol>
                <a:gridCol w="1190809">
                  <a:extLst>
                    <a:ext uri="{9D8B030D-6E8A-4147-A177-3AD203B41FA5}">
                      <a16:colId xmlns:a16="http://schemas.microsoft.com/office/drawing/2014/main" xmlns="" val="2791529536"/>
                    </a:ext>
                  </a:extLst>
                </a:gridCol>
                <a:gridCol w="833567">
                  <a:extLst>
                    <a:ext uri="{9D8B030D-6E8A-4147-A177-3AD203B41FA5}">
                      <a16:colId xmlns:a16="http://schemas.microsoft.com/office/drawing/2014/main" xmlns="" val="1910090444"/>
                    </a:ext>
                  </a:extLst>
                </a:gridCol>
                <a:gridCol w="922878">
                  <a:extLst>
                    <a:ext uri="{9D8B030D-6E8A-4147-A177-3AD203B41FA5}">
                      <a16:colId xmlns:a16="http://schemas.microsoft.com/office/drawing/2014/main" xmlns="" val="781120118"/>
                    </a:ext>
                  </a:extLst>
                </a:gridCol>
                <a:gridCol w="1051884">
                  <a:extLst>
                    <a:ext uri="{9D8B030D-6E8A-4147-A177-3AD203B41FA5}">
                      <a16:colId xmlns:a16="http://schemas.microsoft.com/office/drawing/2014/main" xmlns="" val="27583764"/>
                    </a:ext>
                  </a:extLst>
                </a:gridCol>
                <a:gridCol w="1161037">
                  <a:extLst>
                    <a:ext uri="{9D8B030D-6E8A-4147-A177-3AD203B41FA5}">
                      <a16:colId xmlns:a16="http://schemas.microsoft.com/office/drawing/2014/main" xmlns="" val="2219811282"/>
                    </a:ext>
                  </a:extLst>
                </a:gridCol>
              </a:tblGrid>
              <a:tr h="861744">
                <a:tc>
                  <a:txBody>
                    <a:bodyPr/>
                    <a:lstStyle/>
                    <a:p>
                      <a:pPr marL="0" marR="0" algn="ctr">
                        <a:lnSpc>
                          <a:spcPct val="107000"/>
                        </a:lnSpc>
                        <a:spcBef>
                          <a:spcPts val="0"/>
                        </a:spcBef>
                        <a:spcAft>
                          <a:spcPts val="0"/>
                        </a:spcAft>
                      </a:pPr>
                      <a:r>
                        <a:rPr lang="en-US" sz="1600" dirty="0">
                          <a:effectLst/>
                        </a:rPr>
                        <a:t>Project</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effectLst/>
                        </a:rPr>
                        <a:t>MOL HMA Thickness (inches)</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effectLst/>
                        </a:rPr>
                        <a:t>CIR Base Thickness (inches)</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effectLst/>
                        </a:rPr>
                        <a:t>CIR HMA Thickness (inches)</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effectLst/>
                        </a:rPr>
                        <a:t>Road Width (ft)</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effectLst/>
                        </a:rPr>
                        <a:t>Project Length (miles)</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effectLst/>
                        </a:rPr>
                        <a:t>Hauling Distance (miles)</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effectLst/>
                        </a:rPr>
                        <a:t>Single- or Multi-Unit Recycling Train</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552264425"/>
                  </a:ext>
                </a:extLst>
              </a:tr>
              <a:tr h="430872">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CTH H</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dirty="0">
                          <a:solidFill>
                            <a:schemeClr val="tx2"/>
                          </a:solidFill>
                          <a:effectLst/>
                        </a:rPr>
                        <a:t>4.5</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4</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3.5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30</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9.5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5.3</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Multi</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2789332682"/>
                  </a:ext>
                </a:extLst>
              </a:tr>
              <a:tr h="430872">
                <a:tc>
                  <a:txBody>
                    <a:bodyPr/>
                    <a:lstStyle/>
                    <a:p>
                      <a:pPr marL="0" marR="0" algn="ctr">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STH 13</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dirty="0">
                          <a:solidFill>
                            <a:schemeClr val="tx2"/>
                          </a:solidFill>
                          <a:effectLst/>
                        </a:rPr>
                        <a:t>4</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4</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2.25</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30</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5.64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11.6</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Multi</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3381154193"/>
                  </a:ext>
                </a:extLst>
              </a:tr>
              <a:tr h="430872">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STH 27</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4</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2.25</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30</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8.99</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8.7</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Single</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3867991614"/>
                  </a:ext>
                </a:extLst>
              </a:tr>
              <a:tr h="430872">
                <a:tc>
                  <a:txBody>
                    <a:bodyPr/>
                    <a:lstStyle/>
                    <a:p>
                      <a:pPr marL="0" marR="0" algn="ctr">
                        <a:lnSpc>
                          <a:spcPct val="107000"/>
                        </a:lnSpc>
                        <a:spcBef>
                          <a:spcPts val="0"/>
                        </a:spcBef>
                        <a:spcAft>
                          <a:spcPts val="0"/>
                        </a:spcAft>
                      </a:pPr>
                      <a:r>
                        <a:rPr lang="en-US" sz="1600">
                          <a:effectLst/>
                        </a:rPr>
                        <a:t>STH 48</a:t>
                      </a:r>
                    </a:p>
                    <a:p>
                      <a:pPr marL="0" marR="0" algn="ctr">
                        <a:lnSpc>
                          <a:spcPct val="107000"/>
                        </a:lnSpc>
                        <a:spcBef>
                          <a:spcPts val="0"/>
                        </a:spcBef>
                        <a:spcAft>
                          <a:spcPts val="0"/>
                        </a:spcAft>
                      </a:pPr>
                      <a:r>
                        <a:rPr lang="en-US" sz="1600">
                          <a:effectLst/>
                        </a:rPr>
                        <a:t>(Rice Lake)</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3</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2</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30</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8.10</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10.3</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Multi</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492000086"/>
                  </a:ext>
                </a:extLst>
              </a:tr>
              <a:tr h="430872">
                <a:tc>
                  <a:txBody>
                    <a:bodyPr/>
                    <a:lstStyle/>
                    <a:p>
                      <a:pPr marL="0" marR="0" algn="ctr">
                        <a:lnSpc>
                          <a:spcPct val="107000"/>
                        </a:lnSpc>
                        <a:spcBef>
                          <a:spcPts val="0"/>
                        </a:spcBef>
                        <a:spcAft>
                          <a:spcPts val="0"/>
                        </a:spcAft>
                      </a:pPr>
                      <a:r>
                        <a:rPr lang="en-US" sz="1600">
                          <a:effectLst/>
                        </a:rPr>
                        <a:t>STH 48 (Grantsburg)</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2.25</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24</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12.5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4.3</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Multi</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1857033086"/>
                  </a:ext>
                </a:extLst>
              </a:tr>
              <a:tr h="430872">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STH 64</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2.25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30</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4.46</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3.7</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Multi</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3065326429"/>
                  </a:ext>
                </a:extLst>
              </a:tr>
              <a:tr h="430872">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STH 72</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2.25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30</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4.63</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18.3</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Multi</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3889711297"/>
                  </a:ext>
                </a:extLst>
              </a:tr>
              <a:tr h="430872">
                <a:tc>
                  <a:txBody>
                    <a:bodyPr/>
                    <a:lstStyle/>
                    <a:p>
                      <a:pPr marL="0" marR="0" algn="ctr">
                        <a:lnSpc>
                          <a:spcPct val="107000"/>
                        </a:lnSpc>
                        <a:spcBef>
                          <a:spcPts val="0"/>
                        </a:spcBef>
                        <a:spcAft>
                          <a:spcPts val="0"/>
                        </a:spcAft>
                      </a:pPr>
                      <a:r>
                        <a:rPr lang="en-US" sz="1600">
                          <a:effectLst/>
                        </a:rPr>
                        <a:t> </a:t>
                      </a:r>
                    </a:p>
                    <a:p>
                      <a:pPr marL="0" marR="0" algn="ctr">
                        <a:lnSpc>
                          <a:spcPct val="107000"/>
                        </a:lnSpc>
                        <a:spcBef>
                          <a:spcPts val="0"/>
                        </a:spcBef>
                        <a:spcAft>
                          <a:spcPts val="0"/>
                        </a:spcAft>
                      </a:pPr>
                      <a:r>
                        <a:rPr lang="en-US" sz="1600">
                          <a:effectLst/>
                        </a:rPr>
                        <a:t>STH 95</a:t>
                      </a:r>
                      <a:endParaRPr lang="en-US" sz="160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2.5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30</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4.42</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24.4</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Multi</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771674824"/>
                  </a:ext>
                </a:extLst>
              </a:tr>
              <a:tr h="430872">
                <a:tc>
                  <a:txBody>
                    <a:bodyPr/>
                    <a:lstStyle/>
                    <a:p>
                      <a:pPr marL="0" marR="0" algn="ctr">
                        <a:lnSpc>
                          <a:spcPct val="107000"/>
                        </a:lnSpc>
                        <a:spcBef>
                          <a:spcPts val="0"/>
                        </a:spcBef>
                        <a:spcAft>
                          <a:spcPts val="0"/>
                        </a:spcAft>
                      </a:pPr>
                      <a:r>
                        <a:rPr lang="en-US" sz="1600" dirty="0">
                          <a:effectLst/>
                        </a:rPr>
                        <a:t> </a:t>
                      </a:r>
                    </a:p>
                    <a:p>
                      <a:pPr marL="0" marR="0" algn="ctr">
                        <a:lnSpc>
                          <a:spcPct val="107000"/>
                        </a:lnSpc>
                        <a:spcBef>
                          <a:spcPts val="0"/>
                        </a:spcBef>
                        <a:spcAft>
                          <a:spcPts val="0"/>
                        </a:spcAft>
                      </a:pPr>
                      <a:r>
                        <a:rPr lang="en-US" sz="1600" dirty="0">
                          <a:effectLst/>
                        </a:rPr>
                        <a:t>STH 187</a:t>
                      </a:r>
                      <a:endParaRPr lang="en-US" sz="16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b"/>
                </a:tc>
                <a:tc>
                  <a:txBody>
                    <a:bodyPr/>
                    <a:lstStyle/>
                    <a:p>
                      <a:pPr marL="0" marR="0" algn="ctr">
                        <a:lnSpc>
                          <a:spcPct val="107000"/>
                        </a:lnSpc>
                        <a:spcBef>
                          <a:spcPts val="0"/>
                        </a:spcBef>
                        <a:spcAft>
                          <a:spcPts val="0"/>
                        </a:spcAft>
                      </a:pPr>
                      <a:r>
                        <a:rPr lang="en-US" sz="1600">
                          <a:solidFill>
                            <a:schemeClr val="tx2"/>
                          </a:solidFill>
                          <a:effectLst/>
                        </a:rPr>
                        <a:t>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3</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2.5</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30</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9.84</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a:solidFill>
                            <a:schemeClr val="tx2"/>
                          </a:solidFill>
                          <a:effectLst/>
                        </a:rPr>
                        <a:t>21.3</a:t>
                      </a:r>
                      <a:endParaRPr lang="en-US" sz="160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tc>
                  <a:txBody>
                    <a:bodyPr/>
                    <a:lstStyle/>
                    <a:p>
                      <a:pPr marL="0" marR="0" algn="ctr">
                        <a:lnSpc>
                          <a:spcPct val="107000"/>
                        </a:lnSpc>
                        <a:spcBef>
                          <a:spcPts val="0"/>
                        </a:spcBef>
                        <a:spcAft>
                          <a:spcPts val="0"/>
                        </a:spcAft>
                      </a:pPr>
                      <a:r>
                        <a:rPr lang="en-US" sz="1600" dirty="0">
                          <a:solidFill>
                            <a:schemeClr val="tx2"/>
                          </a:solidFill>
                          <a:effectLst/>
                        </a:rPr>
                        <a:t>Multi</a:t>
                      </a:r>
                      <a:endParaRPr lang="en-US" sz="1600" dirty="0">
                        <a:solidFill>
                          <a:schemeClr val="tx2"/>
                        </a:solidFill>
                        <a:effectLst/>
                        <a:latin typeface="Cambria" panose="02040503050406030204" pitchFamily="18" charset="0"/>
                        <a:ea typeface="Times New Roman" panose="02020603050405020304" pitchFamily="18" charset="0"/>
                        <a:cs typeface="Times New Roman" panose="02020603050405020304" pitchFamily="18" charset="0"/>
                      </a:endParaRPr>
                    </a:p>
                  </a:txBody>
                  <a:tcPr marL="65487" marR="65487" marT="0" marB="0" anchor="ctr"/>
                </a:tc>
                <a:extLst>
                  <a:ext uri="{0D108BD9-81ED-4DB2-BD59-A6C34878D82A}">
                    <a16:rowId xmlns:a16="http://schemas.microsoft.com/office/drawing/2014/main" xmlns="" val="1502326625"/>
                  </a:ext>
                </a:extLst>
              </a:tr>
            </a:tbl>
          </a:graphicData>
        </a:graphic>
      </p:graphicFrame>
    </p:spTree>
    <p:extLst>
      <p:ext uri="{BB962C8B-B14F-4D97-AF65-F5344CB8AC3E}">
        <p14:creationId xmlns:p14="http://schemas.microsoft.com/office/powerpoint/2010/main" val="325978073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ttps://lh3.googleusercontent.com/9gTtDByjuKdjmybyvBi9jVjxV-a8iG_a58wG1s8UpHtAGkC-Ps-Q9cloHg9UFYUx9kWw2eGXwFi7GzOD6mWY2UHO48yLjxK2wUjet039fF_1CW85MNNRH5BFuQIOgVDMcfjaAEtG"/>
          <p:cNvPicPr/>
          <p:nvPr/>
        </p:nvPicPr>
        <p:blipFill rotWithShape="1">
          <a:blip r:embed="rId3">
            <a:extLst>
              <a:ext uri="{28A0092B-C50C-407E-A947-70E740481C1C}">
                <a14:useLocalDpi xmlns:a14="http://schemas.microsoft.com/office/drawing/2010/main" val="0"/>
              </a:ext>
            </a:extLst>
          </a:blip>
          <a:srcRect l="7143" t="25533" r="3963" b="17058"/>
          <a:stretch/>
        </p:blipFill>
        <p:spPr bwMode="auto">
          <a:xfrm>
            <a:off x="3577389" y="633665"/>
            <a:ext cx="7631493" cy="2738759"/>
          </a:xfrm>
          <a:prstGeom prst="rect">
            <a:avLst/>
          </a:prstGeom>
          <a:noFill/>
          <a:ln>
            <a:solidFill>
              <a:schemeClr val="bg1"/>
            </a:solidFill>
          </a:ln>
        </p:spPr>
      </p:pic>
      <p:sp>
        <p:nvSpPr>
          <p:cNvPr id="2" name="Title 1"/>
          <p:cNvSpPr>
            <a:spLocks noGrp="1"/>
          </p:cNvSpPr>
          <p:nvPr>
            <p:ph type="title"/>
          </p:nvPr>
        </p:nvSpPr>
        <p:spPr>
          <a:xfrm>
            <a:off x="489284" y="1118938"/>
            <a:ext cx="3088105" cy="1672390"/>
          </a:xfrm>
        </p:spPr>
        <p:txBody>
          <a:bodyPr>
            <a:normAutofit/>
          </a:bodyPr>
          <a:lstStyle/>
          <a:p>
            <a:pPr algn="ctr"/>
            <a:r>
              <a:rPr lang="en-US" sz="3600" dirty="0"/>
              <a:t>Multi-Unit Recycling Train (8 projects)</a:t>
            </a:r>
          </a:p>
        </p:txBody>
      </p:sp>
      <p:sp>
        <p:nvSpPr>
          <p:cNvPr id="3" name="Date Placeholder 2"/>
          <p:cNvSpPr>
            <a:spLocks noGrp="1"/>
          </p:cNvSpPr>
          <p:nvPr>
            <p:ph type="dt" sz="half" idx="10"/>
          </p:nvPr>
        </p:nvSpPr>
        <p:spPr/>
        <p:txBody>
          <a:bodyPr/>
          <a:lstStyle/>
          <a:p>
            <a:r>
              <a:rPr lang="en-US" dirty="0"/>
              <a:t>5</a:t>
            </a:r>
            <a:r>
              <a:rPr lang="en-US" dirty="0" smtClean="0"/>
              <a:t>/24/2017</a:t>
            </a:r>
            <a:endParaRPr lang="en-US" dirty="0"/>
          </a:p>
        </p:txBody>
      </p:sp>
      <p:sp>
        <p:nvSpPr>
          <p:cNvPr id="4" name="Footer Placeholder 3"/>
          <p:cNvSpPr>
            <a:spLocks noGrp="1"/>
          </p:cNvSpPr>
          <p:nvPr>
            <p:ph type="ftr" sz="quarter" idx="11"/>
          </p:nvPr>
        </p:nvSpPr>
        <p:spPr/>
        <p:txBody>
          <a:bodyPr/>
          <a:lstStyle/>
          <a:p>
            <a:r>
              <a:rPr lang="en-US" dirty="0"/>
              <a:t>Recycled Materials Resource Center at the University of Wisconsin-Madison</a:t>
            </a:r>
          </a:p>
        </p:txBody>
      </p:sp>
      <p:sp>
        <p:nvSpPr>
          <p:cNvPr id="5" name="Slide Number Placeholder 4"/>
          <p:cNvSpPr>
            <a:spLocks noGrp="1"/>
          </p:cNvSpPr>
          <p:nvPr>
            <p:ph type="sldNum" sz="quarter" idx="12"/>
          </p:nvPr>
        </p:nvSpPr>
        <p:spPr/>
        <p:txBody>
          <a:bodyPr/>
          <a:lstStyle/>
          <a:p>
            <a:fld id="{00000000-1234-1234-1234-123412341234}" type="slidenum">
              <a:rPr lang="en">
                <a:solidFill>
                  <a:schemeClr val="lt2"/>
                </a:solidFill>
                <a:latin typeface="Roboto"/>
                <a:ea typeface="Roboto"/>
                <a:cs typeface="Roboto"/>
                <a:sym typeface="Roboto"/>
              </a:rPr>
              <a:pPr/>
              <a:t>8</a:t>
            </a:fld>
            <a:endParaRPr lang="en">
              <a:solidFill>
                <a:schemeClr val="lt2"/>
              </a:solidFill>
              <a:latin typeface="Roboto"/>
              <a:ea typeface="Roboto"/>
              <a:cs typeface="Roboto"/>
              <a:sym typeface="Roboto"/>
            </a:endParaRPr>
          </a:p>
        </p:txBody>
      </p:sp>
      <p:sp>
        <p:nvSpPr>
          <p:cNvPr id="8" name="Title 1"/>
          <p:cNvSpPr txBox="1">
            <a:spLocks/>
          </p:cNvSpPr>
          <p:nvPr/>
        </p:nvSpPr>
        <p:spPr>
          <a:xfrm>
            <a:off x="489284" y="4297502"/>
            <a:ext cx="3088105" cy="1541823"/>
          </a:xfrm>
          <a:prstGeom prst="rect">
            <a:avLst/>
          </a:prstGeom>
        </p:spPr>
        <p:txBody>
          <a:bodyPr vert="horz" lIns="91440" tIns="45720" rIns="91440" bIns="45720" rtlCol="0" anchor="t">
            <a:normAutofit lnSpcReduction="10000"/>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pPr algn="ctr"/>
            <a:r>
              <a:rPr lang="en-US" sz="3600" dirty="0"/>
              <a:t>Single-Unit Recycling Train (1 project)</a:t>
            </a:r>
          </a:p>
        </p:txBody>
      </p:sp>
      <p:pic>
        <p:nvPicPr>
          <p:cNvPr id="9" name="Picture 8" descr="https://lh4.googleusercontent.com/CEfk7kfDCiNqOHFtO9kPgXQls72ZBD7YbUcpCE6FDntUNXDUlpeq3zQStHuV6Jzeg0-JRLpfIvbLSwTlBHBfEZvtF2i4gDl58OOvuN237uRabO-3loYFNlv-YPFOydUO6R2Goaqf"/>
          <p:cNvPicPr/>
          <p:nvPr/>
        </p:nvPicPr>
        <p:blipFill rotWithShape="1">
          <a:blip r:embed="rId4" cstate="print">
            <a:extLst>
              <a:ext uri="{28A0092B-C50C-407E-A947-70E740481C1C}">
                <a14:useLocalDpi xmlns:a14="http://schemas.microsoft.com/office/drawing/2010/main" val="0"/>
              </a:ext>
            </a:extLst>
          </a:blip>
          <a:srcRect t="20630" b="14120"/>
          <a:stretch/>
        </p:blipFill>
        <p:spPr bwMode="auto">
          <a:xfrm flipH="1">
            <a:off x="3561865" y="3878404"/>
            <a:ext cx="4815892" cy="2233861"/>
          </a:xfrm>
          <a:prstGeom prst="rect">
            <a:avLst/>
          </a:prstGeom>
          <a:noFill/>
          <a:ln>
            <a:solidFill>
              <a:schemeClr val="bg1"/>
            </a:solidFill>
          </a:ln>
        </p:spPr>
      </p:pic>
      <p:pic>
        <p:nvPicPr>
          <p:cNvPr id="6" name="Picture 5"/>
          <p:cNvPicPr>
            <a:picLocks noChangeAspect="1"/>
          </p:cNvPicPr>
          <p:nvPr/>
        </p:nvPicPr>
        <p:blipFill rotWithShape="1">
          <a:blip r:embed="rId5"/>
          <a:srcRect l="7497"/>
          <a:stretch/>
        </p:blipFill>
        <p:spPr>
          <a:xfrm flipH="1">
            <a:off x="8457967" y="3878404"/>
            <a:ext cx="2750915" cy="2229423"/>
          </a:xfrm>
          <a:prstGeom prst="rect">
            <a:avLst/>
          </a:prstGeom>
          <a:ln>
            <a:solidFill>
              <a:schemeClr val="bg1"/>
            </a:solidFill>
          </a:ln>
        </p:spPr>
      </p:pic>
      <p:sp>
        <p:nvSpPr>
          <p:cNvPr id="11" name="TextBox 10"/>
          <p:cNvSpPr txBox="1"/>
          <p:nvPr/>
        </p:nvSpPr>
        <p:spPr>
          <a:xfrm>
            <a:off x="9136656" y="6072336"/>
            <a:ext cx="2192517" cy="307777"/>
          </a:xfrm>
          <a:prstGeom prst="rect">
            <a:avLst/>
          </a:prstGeom>
          <a:noFill/>
        </p:spPr>
        <p:txBody>
          <a:bodyPr wrap="square" rtlCol="0">
            <a:spAutoFit/>
          </a:bodyPr>
          <a:lstStyle/>
          <a:p>
            <a:r>
              <a:rPr lang="en-US" sz="1400" dirty="0">
                <a:solidFill>
                  <a:schemeClr val="bg1"/>
                </a:solidFill>
              </a:rPr>
              <a:t>[Mathy Construction, 2016]</a:t>
            </a:r>
          </a:p>
        </p:txBody>
      </p:sp>
      <p:sp>
        <p:nvSpPr>
          <p:cNvPr id="12" name="Rectangle 11"/>
          <p:cNvSpPr/>
          <p:nvPr/>
        </p:nvSpPr>
        <p:spPr>
          <a:xfrm>
            <a:off x="8249293" y="3333577"/>
            <a:ext cx="3136051" cy="307777"/>
          </a:xfrm>
          <a:prstGeom prst="rect">
            <a:avLst/>
          </a:prstGeom>
        </p:spPr>
        <p:txBody>
          <a:bodyPr wrap="none">
            <a:spAutoFit/>
          </a:bodyPr>
          <a:lstStyle/>
          <a:p>
            <a:r>
              <a:rPr lang="en-US" sz="1400" dirty="0">
                <a:solidFill>
                  <a:schemeClr val="bg1"/>
                </a:solidFill>
              </a:rPr>
              <a:t>[LA County Department of Public Works]</a:t>
            </a:r>
          </a:p>
        </p:txBody>
      </p:sp>
    </p:spTree>
    <p:extLst>
      <p:ext uri="{BB962C8B-B14F-4D97-AF65-F5344CB8AC3E}">
        <p14:creationId xmlns:p14="http://schemas.microsoft.com/office/powerpoint/2010/main" val="21023715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379" y="1935857"/>
            <a:ext cx="9601200" cy="4719836"/>
          </a:xfrm>
        </p:spPr>
        <p:txBody>
          <a:bodyPr>
            <a:normAutofit/>
          </a:bodyPr>
          <a:lstStyle/>
          <a:p>
            <a:r>
              <a:rPr lang="en-US" sz="2400" dirty="0">
                <a:solidFill>
                  <a:schemeClr val="accent4">
                    <a:lumMod val="60000"/>
                    <a:lumOff val="40000"/>
                  </a:schemeClr>
                </a:solidFill>
              </a:rPr>
              <a:t>Created by the Consortium on Green Design and Manufacturing </a:t>
            </a:r>
            <a:r>
              <a:rPr lang="en-US" sz="2400" dirty="0"/>
              <a:t>from the University of California-Berkeley (2007), sponsored by RMRC</a:t>
            </a:r>
          </a:p>
          <a:p>
            <a:r>
              <a:rPr lang="en-US" sz="2400" dirty="0">
                <a:solidFill>
                  <a:schemeClr val="accent4">
                    <a:lumMod val="60000"/>
                    <a:lumOff val="40000"/>
                  </a:schemeClr>
                </a:solidFill>
              </a:rPr>
              <a:t>Scope of Impact Analysis </a:t>
            </a:r>
          </a:p>
          <a:p>
            <a:pPr lvl="1"/>
            <a:r>
              <a:rPr lang="en-US" sz="2400" dirty="0"/>
              <a:t>Initial Construction </a:t>
            </a:r>
          </a:p>
          <a:p>
            <a:pPr lvl="1"/>
            <a:r>
              <a:rPr lang="en-US" sz="2400" dirty="0"/>
              <a:t>Maintenance Construction</a:t>
            </a:r>
          </a:p>
          <a:p>
            <a:pPr lvl="1"/>
            <a:r>
              <a:rPr lang="en-US" sz="2400" dirty="0"/>
              <a:t>End-of-life Analysis</a:t>
            </a:r>
          </a:p>
          <a:p>
            <a:r>
              <a:rPr lang="en-US" sz="2400" dirty="0">
                <a:solidFill>
                  <a:schemeClr val="accent4">
                    <a:lumMod val="60000"/>
                    <a:lumOff val="40000"/>
                  </a:schemeClr>
                </a:solidFill>
              </a:rPr>
              <a:t>Components of Impact Analysis</a:t>
            </a:r>
          </a:p>
          <a:p>
            <a:pPr lvl="1"/>
            <a:r>
              <a:rPr lang="en-US" sz="2400" dirty="0"/>
              <a:t>Material Production</a:t>
            </a:r>
          </a:p>
          <a:p>
            <a:pPr lvl="1"/>
            <a:r>
              <a:rPr lang="en-US" sz="2400" dirty="0"/>
              <a:t>Material Transportation</a:t>
            </a:r>
          </a:p>
          <a:p>
            <a:pPr lvl="1"/>
            <a:r>
              <a:rPr lang="en-US" sz="2400" dirty="0"/>
              <a:t>Process (Construction)</a:t>
            </a:r>
          </a:p>
        </p:txBody>
      </p:sp>
      <p:sp>
        <p:nvSpPr>
          <p:cNvPr id="4" name="Date Placeholder 3"/>
          <p:cNvSpPr>
            <a:spLocks noGrp="1"/>
          </p:cNvSpPr>
          <p:nvPr>
            <p:ph type="dt" sz="half" idx="10"/>
          </p:nvPr>
        </p:nvSpPr>
        <p:spPr/>
        <p:txBody>
          <a:bodyPr/>
          <a:lstStyle/>
          <a:p>
            <a:r>
              <a:rPr lang="en-US" dirty="0"/>
              <a:t>5</a:t>
            </a:r>
            <a:r>
              <a:rPr lang="en-US" dirty="0" smtClean="0"/>
              <a:t>/24/2017</a:t>
            </a:r>
            <a:endParaRPr lang="en-US" dirty="0"/>
          </a:p>
        </p:txBody>
      </p:sp>
      <p:sp>
        <p:nvSpPr>
          <p:cNvPr id="5" name="Footer Placeholder 4"/>
          <p:cNvSpPr>
            <a:spLocks noGrp="1"/>
          </p:cNvSpPr>
          <p:nvPr>
            <p:ph type="ftr" sz="quarter" idx="11"/>
          </p:nvPr>
        </p:nvSpPr>
        <p:spPr/>
        <p:txBody>
          <a:bodyPr/>
          <a:lstStyle/>
          <a:p>
            <a:r>
              <a:rPr lang="en-US" dirty="0"/>
              <a:t>Recycled Materials Resource Center at the University of Wisconsin-Madison</a:t>
            </a:r>
          </a:p>
        </p:txBody>
      </p:sp>
      <p:sp>
        <p:nvSpPr>
          <p:cNvPr id="6" name="Slide Number Placeholder 5"/>
          <p:cNvSpPr>
            <a:spLocks noGrp="1"/>
          </p:cNvSpPr>
          <p:nvPr>
            <p:ph type="sldNum" sz="quarter" idx="12"/>
          </p:nvPr>
        </p:nvSpPr>
        <p:spPr/>
        <p:txBody>
          <a:bodyPr/>
          <a:lstStyle/>
          <a:p>
            <a:fld id="{00000000-1234-1234-1234-123412341234}" type="slidenum">
              <a:rPr lang="en">
                <a:solidFill>
                  <a:schemeClr val="lt2"/>
                </a:solidFill>
                <a:ea typeface="Roboto"/>
                <a:cs typeface="Roboto"/>
                <a:sym typeface="Roboto"/>
              </a:rPr>
              <a:pPr/>
              <a:t>9</a:t>
            </a:fld>
            <a:endParaRPr lang="en">
              <a:solidFill>
                <a:schemeClr val="lt2"/>
              </a:solidFill>
              <a:ea typeface="Roboto"/>
              <a:cs typeface="Roboto"/>
              <a:sym typeface="Roboto"/>
            </a:endParaRPr>
          </a:p>
        </p:txBody>
      </p:sp>
      <p:sp>
        <p:nvSpPr>
          <p:cNvPr id="7" name="TextBox 6"/>
          <p:cNvSpPr txBox="1"/>
          <p:nvPr/>
        </p:nvSpPr>
        <p:spPr>
          <a:xfrm>
            <a:off x="6782775" y="3594457"/>
            <a:ext cx="3692941" cy="1200329"/>
          </a:xfrm>
          <a:prstGeom prst="rect">
            <a:avLst/>
          </a:prstGeom>
          <a:solidFill>
            <a:schemeClr val="bg1"/>
          </a:solidFill>
          <a:ln w="38100">
            <a:solidFill>
              <a:schemeClr val="accent1"/>
            </a:solidFill>
          </a:ln>
        </p:spPr>
        <p:txBody>
          <a:bodyPr wrap="square" rtlCol="0">
            <a:spAutoFit/>
          </a:bodyPr>
          <a:lstStyle/>
          <a:p>
            <a:pPr algn="ctr"/>
            <a:r>
              <a:rPr lang="en-US" sz="2400" b="1" dirty="0">
                <a:solidFill>
                  <a:schemeClr val="accent1"/>
                </a:solidFill>
              </a:rPr>
              <a:t>The Wisconsin projects were evaluated as </a:t>
            </a:r>
            <a:r>
              <a:rPr lang="en-US" sz="2400" b="1" dirty="0" smtClean="0">
                <a:solidFill>
                  <a:schemeClr val="accent1"/>
                </a:solidFill>
              </a:rPr>
              <a:t>maintenance construction </a:t>
            </a:r>
            <a:endParaRPr lang="en-US" sz="2400" b="1" dirty="0">
              <a:solidFill>
                <a:schemeClr val="accent1"/>
              </a:solidFill>
            </a:endParaRPr>
          </a:p>
        </p:txBody>
      </p:sp>
      <p:sp>
        <p:nvSpPr>
          <p:cNvPr id="10" name="Title 1"/>
          <p:cNvSpPr txBox="1">
            <a:spLocks/>
          </p:cNvSpPr>
          <p:nvPr/>
        </p:nvSpPr>
        <p:spPr>
          <a:xfrm>
            <a:off x="1233379" y="400910"/>
            <a:ext cx="9601200" cy="1485900"/>
          </a:xfrm>
          <a:prstGeom prst="rect">
            <a:avLst/>
          </a:prstGeom>
        </p:spPr>
        <p:txBody>
          <a:bodyPr vert="horz" lIns="91440" tIns="45720" rIns="91440" bIns="45720" rtlCol="0" anchor="t">
            <a:normAutofit/>
          </a:bodyPr>
          <a:lstStyle>
            <a:lvl1pPr algn="l" defTabSz="914400" rtl="0" eaLnBrk="1" latinLnBrk="0" hangingPunct="1">
              <a:lnSpc>
                <a:spcPct val="89000"/>
              </a:lnSpc>
              <a:spcBef>
                <a:spcPct val="0"/>
              </a:spcBef>
              <a:buNone/>
              <a:defRPr sz="4400" kern="1200" baseline="0">
                <a:solidFill>
                  <a:schemeClr val="bg1"/>
                </a:solidFill>
                <a:latin typeface="+mj-lt"/>
                <a:ea typeface="+mj-ea"/>
                <a:cs typeface="+mj-cs"/>
              </a:defRPr>
            </a:lvl1pPr>
          </a:lstStyle>
          <a:p>
            <a:r>
              <a:rPr lang="en-US" dirty="0"/>
              <a:t>Life Cycle Assessment: PaLATE</a:t>
            </a:r>
            <a:br>
              <a:rPr lang="en-US" dirty="0"/>
            </a:br>
            <a:r>
              <a:rPr lang="en-US" sz="2700" dirty="0">
                <a:solidFill>
                  <a:schemeClr val="accent4">
                    <a:lumMod val="60000"/>
                    <a:lumOff val="40000"/>
                  </a:schemeClr>
                </a:solidFill>
              </a:rPr>
              <a:t>Pavement Life-cycle Assessment Tool for Environmental and Economic Effects</a:t>
            </a:r>
          </a:p>
        </p:txBody>
      </p:sp>
    </p:spTree>
    <p:extLst>
      <p:ext uri="{BB962C8B-B14F-4D97-AF65-F5344CB8AC3E}">
        <p14:creationId xmlns:p14="http://schemas.microsoft.com/office/powerpoint/2010/main" val="177827881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rop">
  <a:themeElements>
    <a:clrScheme name="Custom 7">
      <a:dk1>
        <a:srgbClr val="22542F"/>
      </a:dk1>
      <a:lt1>
        <a:sysClr val="window" lastClr="FFFFFF"/>
      </a:lt1>
      <a:dk2>
        <a:srgbClr val="2F2F2F"/>
      </a:dk2>
      <a:lt2>
        <a:srgbClr val="E7E6E6"/>
      </a:lt2>
      <a:accent1>
        <a:srgbClr val="034A90"/>
      </a:accent1>
      <a:accent2>
        <a:srgbClr val="A9031B"/>
      </a:accent2>
      <a:accent3>
        <a:srgbClr val="330E58"/>
      </a:accent3>
      <a:accent4>
        <a:srgbClr val="37894C"/>
      </a:accent4>
      <a:accent5>
        <a:srgbClr val="FFC30B"/>
      </a:accent5>
      <a:accent6>
        <a:srgbClr val="70AD47"/>
      </a:accent6>
      <a:hlink>
        <a:srgbClr val="ED7D31"/>
      </a:hlink>
      <a:folHlink>
        <a:srgbClr val="7F7F7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plate Option 3" id="{505BF0E5-B052-42BF-A101-C34FDEF81875}" vid="{052C334C-858A-491C-B5F6-32A049580DD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Option 3</Template>
  <TotalTime>2144</TotalTime>
  <Words>5233</Words>
  <Application>Microsoft Macintosh PowerPoint</Application>
  <PresentationFormat>Custom</PresentationFormat>
  <Paragraphs>919</Paragraphs>
  <Slides>56</Slides>
  <Notes>29</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Crop</vt:lpstr>
      <vt:lpstr>PowerPoint Presentation</vt:lpstr>
      <vt:lpstr>Agenda</vt:lpstr>
      <vt:lpstr>PowerPoint Presentation</vt:lpstr>
      <vt:lpstr>Recognized Qualitative benefits of CIR</vt:lpstr>
      <vt:lpstr>Construction Comparison</vt:lpstr>
      <vt:lpstr>Case Studies</vt:lpstr>
      <vt:lpstr>Summary of Project Information</vt:lpstr>
      <vt:lpstr>Multi-Unit Recycling Train (8 projects)</vt:lpstr>
      <vt:lpstr>PowerPoint Presentation</vt:lpstr>
      <vt:lpstr>Life Cycle Assessment</vt:lpstr>
      <vt:lpstr>Assumptions</vt:lpstr>
      <vt:lpstr>Assumptions</vt:lpstr>
      <vt:lpstr>Assumptions</vt:lpstr>
      <vt:lpstr>Assumptions</vt:lpstr>
      <vt:lpstr>Assumptions</vt:lpstr>
      <vt:lpstr>PowerPoint Presentation</vt:lpstr>
      <vt:lpstr>PowerPoint Presentation</vt:lpstr>
      <vt:lpstr>Environmental savings by project</vt:lpstr>
      <vt:lpstr>PowerPoint Presentation</vt:lpstr>
      <vt:lpstr>PowerPoint Presentation</vt:lpstr>
      <vt:lpstr>PowerPoint Presentation</vt:lpstr>
      <vt:lpstr>20-22% Reduction in Environmental Impacts</vt:lpstr>
      <vt:lpstr>Project Savings Predictions All Projects</vt:lpstr>
      <vt:lpstr>Total Environmental Savings 68 Road Miles</vt:lpstr>
      <vt:lpstr>Thank you!</vt:lpstr>
      <vt:lpstr>References</vt:lpstr>
      <vt:lpstr>Project Savings Predictions H and 27 removed</vt:lpstr>
      <vt:lpstr>Milling</vt:lpstr>
      <vt:lpstr>Lay and level new asphalt</vt:lpstr>
      <vt:lpstr>Paving</vt:lpstr>
      <vt:lpstr>Densities provided by PaLATE</vt:lpstr>
      <vt:lpstr>PaLATE Define the Scope of the Project</vt:lpstr>
      <vt:lpstr>Calculations Inventory- Quantity of Materials Used</vt:lpstr>
      <vt:lpstr>Calculations Inventory- Quantity of Materials Used</vt:lpstr>
      <vt:lpstr>PowerPoint Presentation</vt:lpstr>
      <vt:lpstr>PowerPoint Presentation</vt:lpstr>
      <vt:lpstr>PowerPoint Presentation</vt:lpstr>
      <vt:lpstr>Weighted Percent Reduction Calculation</vt:lpstr>
      <vt:lpstr>Example Project Projections</vt:lpstr>
      <vt:lpstr>PowerPoint Presentation</vt:lpstr>
      <vt:lpstr>PowerPoint Presentation</vt:lpstr>
      <vt:lpstr>CTH H as a 9.5-mile Multi-unit recycling train project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Morgan Sanger</dc:creator>
  <cp:lastModifiedBy>Angela Pakes Ahlman</cp:lastModifiedBy>
  <cp:revision>94</cp:revision>
  <dcterms:created xsi:type="dcterms:W3CDTF">2017-04-10T21:00:44Z</dcterms:created>
  <dcterms:modified xsi:type="dcterms:W3CDTF">2017-05-23T21:52:50Z</dcterms:modified>
</cp:coreProperties>
</file>