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51"/>
  </p:notesMasterIdLst>
  <p:handoutMasterIdLst>
    <p:handoutMasterId r:id="rId52"/>
  </p:handoutMasterIdLst>
  <p:sldIdLst>
    <p:sldId id="256" r:id="rId2"/>
    <p:sldId id="653" r:id="rId3"/>
    <p:sldId id="683" r:id="rId4"/>
    <p:sldId id="684" r:id="rId5"/>
    <p:sldId id="685" r:id="rId6"/>
    <p:sldId id="642" r:id="rId7"/>
    <p:sldId id="643" r:id="rId8"/>
    <p:sldId id="644" r:id="rId9"/>
    <p:sldId id="645" r:id="rId10"/>
    <p:sldId id="654" r:id="rId11"/>
    <p:sldId id="664" r:id="rId12"/>
    <p:sldId id="665" r:id="rId13"/>
    <p:sldId id="666" r:id="rId14"/>
    <p:sldId id="639" r:id="rId15"/>
    <p:sldId id="640" r:id="rId16"/>
    <p:sldId id="641" r:id="rId17"/>
    <p:sldId id="687" r:id="rId18"/>
    <p:sldId id="634" r:id="rId19"/>
    <p:sldId id="601" r:id="rId20"/>
    <p:sldId id="632" r:id="rId21"/>
    <p:sldId id="635" r:id="rId22"/>
    <p:sldId id="636" r:id="rId23"/>
    <p:sldId id="603" r:id="rId24"/>
    <p:sldId id="604" r:id="rId25"/>
    <p:sldId id="631" r:id="rId26"/>
    <p:sldId id="633" r:id="rId27"/>
    <p:sldId id="681" r:id="rId28"/>
    <p:sldId id="656" r:id="rId29"/>
    <p:sldId id="395" r:id="rId30"/>
    <p:sldId id="397" r:id="rId31"/>
    <p:sldId id="396" r:id="rId32"/>
    <p:sldId id="399" r:id="rId33"/>
    <p:sldId id="400" r:id="rId34"/>
    <p:sldId id="401" r:id="rId35"/>
    <p:sldId id="402" r:id="rId36"/>
    <p:sldId id="593" r:id="rId37"/>
    <p:sldId id="661" r:id="rId38"/>
    <p:sldId id="388" r:id="rId39"/>
    <p:sldId id="552" r:id="rId40"/>
    <p:sldId id="555" r:id="rId41"/>
    <p:sldId id="392" r:id="rId42"/>
    <p:sldId id="393" r:id="rId43"/>
    <p:sldId id="616" r:id="rId44"/>
    <p:sldId id="617" r:id="rId45"/>
    <p:sldId id="662" r:id="rId46"/>
    <p:sldId id="663" r:id="rId47"/>
    <p:sldId id="618" r:id="rId48"/>
    <p:sldId id="686" r:id="rId49"/>
    <p:sldId id="284" r:id="rId50"/>
  </p:sldIdLst>
  <p:sldSz cx="9144000" cy="6858000" type="screen4x3"/>
  <p:notesSz cx="68580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FF"/>
    <a:srgbClr val="FFFFCC"/>
    <a:srgbClr val="006600"/>
    <a:srgbClr val="FF3300"/>
    <a:srgbClr val="2F2B20"/>
    <a:srgbClr val="A4A4A4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588" autoAdjust="0"/>
    <p:restoredTop sz="97851" autoAdjust="0"/>
  </p:normalViewPr>
  <p:slideViewPr>
    <p:cSldViewPr>
      <p:cViewPr varScale="1">
        <p:scale>
          <a:sx n="114" d="100"/>
          <a:sy n="114" d="100"/>
        </p:scale>
        <p:origin x="-151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ghdata05\ghq_ml\Pavement%20Group\I%2057%20Crack%20Survey\I%2057%20UBOL%20Crack%20Char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ghdata05\ghq_ml\Pavement%20Group\I%2057%20Crack%20Survey\I%2057%20UBOL%20Crack%20Chart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baseline="0" dirty="0" smtClean="0"/>
              <a:t>Cracking</a:t>
            </a:r>
            <a:endParaRPr lang="en-US" sz="2400" baseline="0" dirty="0"/>
          </a:p>
        </c:rich>
      </c:tx>
      <c:layout>
        <c:manualLayout>
          <c:xMode val="edge"/>
          <c:yMode val="edge"/>
          <c:x val="0.43270844269466324"/>
          <c:y val="4.2841669439207426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383912948381457E-2"/>
          <c:y val="1.5583279712642914E-2"/>
          <c:w val="0.8732234251968507"/>
          <c:h val="0.82757261708608609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80913536"/>
        <c:axId val="80915456"/>
      </c:scatterChart>
      <c:valAx>
        <c:axId val="80913536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aseline="0" dirty="0"/>
                  <a:t>Percent of Slabs  Cracked Within QC Lot</a:t>
                </a:r>
              </a:p>
            </c:rich>
          </c:tx>
          <c:layout/>
          <c:overlay val="0"/>
        </c:title>
        <c:numFmt formatCode="0.00%" sourceLinked="1"/>
        <c:majorTickMark val="out"/>
        <c:minorTickMark val="none"/>
        <c:tickLblPos val="nextTo"/>
        <c:crossAx val="80915456"/>
        <c:crosses val="autoZero"/>
        <c:crossBetween val="midCat"/>
      </c:valAx>
      <c:valAx>
        <c:axId val="8091545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aseline="0" dirty="0"/>
                  <a:t>Average QC Core Thickness (in)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809135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3912948381457E-2"/>
          <c:y val="1.5583279712642914E-2"/>
          <c:w val="0.8732234251968507"/>
          <c:h val="0.8275726170860860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C00000"/>
              </a:solidFill>
            </c:spPr>
          </c:marker>
          <c:trendline>
            <c:spPr>
              <a:ln w="38100">
                <a:solidFill>
                  <a:srgbClr val="006600"/>
                </a:solidFill>
              </a:ln>
            </c:spPr>
            <c:trendlineType val="linear"/>
            <c:dispRSqr val="0"/>
            <c:dispEq val="0"/>
          </c:trendline>
          <c:xVal>
            <c:numRef>
              <c:f>(Sheet1!$M$3:$M$17,Sheet1!$M$21:$M$24,Sheet1!$M$26:$M$27,Sheet1!$M$29:$M$30)</c:f>
              <c:numCache>
                <c:formatCode>0.00%</c:formatCode>
                <c:ptCount val="23"/>
                <c:pt idx="0">
                  <c:v>5.6818181818181865E-2</c:v>
                </c:pt>
                <c:pt idx="1">
                  <c:v>0.10227272727272729</c:v>
                </c:pt>
                <c:pt idx="2">
                  <c:v>2.2727272727272759E-2</c:v>
                </c:pt>
                <c:pt idx="3">
                  <c:v>0</c:v>
                </c:pt>
                <c:pt idx="4">
                  <c:v>2.5000000000000012E-2</c:v>
                </c:pt>
                <c:pt idx="5">
                  <c:v>5.0847457627118703E-2</c:v>
                </c:pt>
                <c:pt idx="6">
                  <c:v>4.5045045045045064E-2</c:v>
                </c:pt>
                <c:pt idx="7">
                  <c:v>0.13513513513513525</c:v>
                </c:pt>
                <c:pt idx="8">
                  <c:v>0</c:v>
                </c:pt>
                <c:pt idx="9">
                  <c:v>2.6923076923076949E-2</c:v>
                </c:pt>
                <c:pt idx="10">
                  <c:v>2.9411764705882353E-2</c:v>
                </c:pt>
                <c:pt idx="11">
                  <c:v>0.20408163265306123</c:v>
                </c:pt>
                <c:pt idx="12">
                  <c:v>0.26881720430107531</c:v>
                </c:pt>
                <c:pt idx="13">
                  <c:v>0</c:v>
                </c:pt>
                <c:pt idx="14">
                  <c:v>9.6491228070175433E-2</c:v>
                </c:pt>
                <c:pt idx="15">
                  <c:v>0.29896907216494878</c:v>
                </c:pt>
                <c:pt idx="16">
                  <c:v>0.21985815602836889</c:v>
                </c:pt>
                <c:pt idx="18">
                  <c:v>0.19753086419753094</c:v>
                </c:pt>
                <c:pt idx="19">
                  <c:v>1.5639374425023E-2</c:v>
                </c:pt>
                <c:pt idx="20">
                  <c:v>0.15315315315315314</c:v>
                </c:pt>
                <c:pt idx="21">
                  <c:v>3.1674208144796406E-2</c:v>
                </c:pt>
                <c:pt idx="22">
                  <c:v>0.23026315789473692</c:v>
                </c:pt>
              </c:numCache>
            </c:numRef>
          </c:xVal>
          <c:yVal>
            <c:numRef>
              <c:f>(Sheet1!$N$3:$N$17,Sheet1!$N$21:$N$24,Sheet1!$N$26:$N$27,Sheet1!$N$29:$N$30)</c:f>
              <c:numCache>
                <c:formatCode>0.0</c:formatCode>
                <c:ptCount val="23"/>
                <c:pt idx="0">
                  <c:v>7.8899999999999988</c:v>
                </c:pt>
                <c:pt idx="1">
                  <c:v>7.95</c:v>
                </c:pt>
                <c:pt idx="2">
                  <c:v>8.372000000000007</c:v>
                </c:pt>
                <c:pt idx="3">
                  <c:v>7.8</c:v>
                </c:pt>
                <c:pt idx="4">
                  <c:v>8.0279999999999987</c:v>
                </c:pt>
                <c:pt idx="5">
                  <c:v>8.3220000000000027</c:v>
                </c:pt>
                <c:pt idx="6">
                  <c:v>8.1960000000000015</c:v>
                </c:pt>
                <c:pt idx="7">
                  <c:v>8.1</c:v>
                </c:pt>
                <c:pt idx="8">
                  <c:v>8.282</c:v>
                </c:pt>
                <c:pt idx="9">
                  <c:v>8.3220000000000027</c:v>
                </c:pt>
                <c:pt idx="10">
                  <c:v>7.8139999999999974</c:v>
                </c:pt>
                <c:pt idx="11">
                  <c:v>7.8824999999999985</c:v>
                </c:pt>
                <c:pt idx="12">
                  <c:v>7.9</c:v>
                </c:pt>
                <c:pt idx="13">
                  <c:v>8.24</c:v>
                </c:pt>
                <c:pt idx="14" formatCode="General">
                  <c:v>7.8800000000000008</c:v>
                </c:pt>
                <c:pt idx="15" formatCode="General">
                  <c:v>7.5400000000000009</c:v>
                </c:pt>
                <c:pt idx="16" formatCode="General">
                  <c:v>7.8599999999999985</c:v>
                </c:pt>
                <c:pt idx="18" formatCode="General">
                  <c:v>7.5400000000000009</c:v>
                </c:pt>
                <c:pt idx="19" formatCode="General">
                  <c:v>8.02</c:v>
                </c:pt>
                <c:pt idx="20" formatCode="General">
                  <c:v>7.8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273600"/>
        <c:axId val="81275520"/>
      </c:scatterChart>
      <c:valAx>
        <c:axId val="81273600"/>
        <c:scaling>
          <c:orientation val="minMax"/>
        </c:scaling>
        <c:delete val="0"/>
        <c:axPos val="b"/>
        <c:majorGridlines>
          <c:spPr>
            <a:ln>
              <a:solidFill>
                <a:schemeClr val="bg1"/>
              </a:solidFill>
            </a:ln>
          </c:spPr>
        </c:majorGridlines>
        <c:minorGridlines>
          <c:spPr>
            <a:ln>
              <a:solidFill>
                <a:schemeClr val="bg1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400" baseline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Percent of Slabs  Cracked Within QC Lot</a:t>
                </a:r>
              </a:p>
            </c:rich>
          </c:tx>
          <c:layout/>
          <c:overlay val="0"/>
        </c:title>
        <c:numFmt formatCode="0.00%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81275520"/>
        <c:crosses val="autoZero"/>
        <c:crossBetween val="midCat"/>
      </c:valAx>
      <c:valAx>
        <c:axId val="8127552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minorGridlines>
          <c:spPr>
            <a:ln>
              <a:solidFill>
                <a:schemeClr val="bg1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400" baseline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Average QC Core Thickness (in)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81273600"/>
        <c:crosses val="autoZero"/>
        <c:crossBetween val="midCat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Distressed Panels on US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# of Distressed Panels</c:v>
          </c:tx>
          <c:invertIfNegative val="0"/>
          <c:cat>
            <c:numRef>
              <c:f>'Survey Data'!$C$8:$C$47</c:f>
              <c:numCache>
                <c:formatCode>General</c:formatCode>
                <c:ptCount val="40"/>
                <c:pt idx="0">
                  <c:v>1</c:v>
                </c:pt>
                <c:pt idx="1">
                  <c:v>201</c:v>
                </c:pt>
                <c:pt idx="2">
                  <c:v>401</c:v>
                </c:pt>
                <c:pt idx="3">
                  <c:v>601</c:v>
                </c:pt>
                <c:pt idx="4">
                  <c:v>801</c:v>
                </c:pt>
                <c:pt idx="5">
                  <c:v>1001</c:v>
                </c:pt>
                <c:pt idx="6">
                  <c:v>1201</c:v>
                </c:pt>
                <c:pt idx="7">
                  <c:v>1401</c:v>
                </c:pt>
                <c:pt idx="8">
                  <c:v>1601</c:v>
                </c:pt>
                <c:pt idx="9">
                  <c:v>1801</c:v>
                </c:pt>
                <c:pt idx="10">
                  <c:v>2001</c:v>
                </c:pt>
                <c:pt idx="11">
                  <c:v>2201</c:v>
                </c:pt>
                <c:pt idx="12">
                  <c:v>2401</c:v>
                </c:pt>
                <c:pt idx="13">
                  <c:v>2601</c:v>
                </c:pt>
                <c:pt idx="14">
                  <c:v>2801</c:v>
                </c:pt>
                <c:pt idx="15">
                  <c:v>3001</c:v>
                </c:pt>
                <c:pt idx="16">
                  <c:v>3201</c:v>
                </c:pt>
                <c:pt idx="17">
                  <c:v>3401</c:v>
                </c:pt>
                <c:pt idx="18">
                  <c:v>3601</c:v>
                </c:pt>
                <c:pt idx="19">
                  <c:v>3801</c:v>
                </c:pt>
                <c:pt idx="20">
                  <c:v>4001</c:v>
                </c:pt>
                <c:pt idx="21">
                  <c:v>4201</c:v>
                </c:pt>
                <c:pt idx="22">
                  <c:v>4401</c:v>
                </c:pt>
                <c:pt idx="23">
                  <c:v>4601</c:v>
                </c:pt>
                <c:pt idx="24">
                  <c:v>4801</c:v>
                </c:pt>
                <c:pt idx="25">
                  <c:v>5001</c:v>
                </c:pt>
                <c:pt idx="26">
                  <c:v>5201</c:v>
                </c:pt>
                <c:pt idx="27">
                  <c:v>5401</c:v>
                </c:pt>
                <c:pt idx="28">
                  <c:v>5601</c:v>
                </c:pt>
                <c:pt idx="29">
                  <c:v>5801</c:v>
                </c:pt>
                <c:pt idx="30">
                  <c:v>6001</c:v>
                </c:pt>
                <c:pt idx="31">
                  <c:v>6201</c:v>
                </c:pt>
                <c:pt idx="32">
                  <c:v>6401</c:v>
                </c:pt>
                <c:pt idx="33">
                  <c:v>6601</c:v>
                </c:pt>
                <c:pt idx="34">
                  <c:v>6801</c:v>
                </c:pt>
                <c:pt idx="35">
                  <c:v>7001</c:v>
                </c:pt>
                <c:pt idx="36">
                  <c:v>7201</c:v>
                </c:pt>
                <c:pt idx="37">
                  <c:v>7401</c:v>
                </c:pt>
                <c:pt idx="38">
                  <c:v>7601</c:v>
                </c:pt>
                <c:pt idx="39">
                  <c:v>7801</c:v>
                </c:pt>
              </c:numCache>
            </c:numRef>
          </c:cat>
          <c:val>
            <c:numRef>
              <c:f>'Survey Data'!$D$8:$D$47</c:f>
              <c:numCache>
                <c:formatCode>General</c:formatCode>
                <c:ptCount val="40"/>
                <c:pt idx="0">
                  <c:v>46</c:v>
                </c:pt>
                <c:pt idx="1">
                  <c:v>0</c:v>
                </c:pt>
                <c:pt idx="2">
                  <c:v>0</c:v>
                </c:pt>
                <c:pt idx="3">
                  <c:v>137</c:v>
                </c:pt>
                <c:pt idx="4">
                  <c:v>29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10</c:v>
                </c:pt>
                <c:pt idx="18">
                  <c:v>9</c:v>
                </c:pt>
                <c:pt idx="19">
                  <c:v>0</c:v>
                </c:pt>
                <c:pt idx="20">
                  <c:v>0</c:v>
                </c:pt>
                <c:pt idx="21">
                  <c:v>2</c:v>
                </c:pt>
                <c:pt idx="22">
                  <c:v>0</c:v>
                </c:pt>
                <c:pt idx="23">
                  <c:v>0</c:v>
                </c:pt>
                <c:pt idx="24">
                  <c:v>37</c:v>
                </c:pt>
                <c:pt idx="25">
                  <c:v>0</c:v>
                </c:pt>
                <c:pt idx="26">
                  <c:v>0</c:v>
                </c:pt>
                <c:pt idx="27">
                  <c:v>6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6</c:v>
                </c:pt>
                <c:pt idx="35">
                  <c:v>2</c:v>
                </c:pt>
                <c:pt idx="36">
                  <c:v>0</c:v>
                </c:pt>
                <c:pt idx="37">
                  <c:v>2</c:v>
                </c:pt>
                <c:pt idx="38">
                  <c:v>47</c:v>
                </c:pt>
                <c:pt idx="3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889920"/>
        <c:axId val="37891456"/>
      </c:barChart>
      <c:catAx>
        <c:axId val="37889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7891456"/>
        <c:crosses val="autoZero"/>
        <c:auto val="1"/>
        <c:lblAlgn val="ctr"/>
        <c:lblOffset val="100"/>
        <c:noMultiLvlLbl val="0"/>
      </c:catAx>
      <c:valAx>
        <c:axId val="37891456"/>
        <c:scaling>
          <c:orientation val="minMax"/>
        </c:scaling>
        <c:delete val="0"/>
        <c:axPos val="l"/>
        <c:majorGridlines>
          <c:spPr>
            <a:ln w="22225"/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78899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0.60177</cdr:x>
      <cdr:y>0.2125</cdr:y>
    </cdr:from>
    <cdr:to>
      <cdr:x>0.69027</cdr:x>
      <cdr:y>0.32979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47923" y="761048"/>
          <a:ext cx="654139" cy="420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SB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76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1" tIns="46436" rIns="92871" bIns="46436" numCol="1" anchor="t" anchorCtr="0" compatLnSpc="1">
            <a:prstTxWarp prst="textNoShape">
              <a:avLst/>
            </a:prstTxWarp>
          </a:bodyPr>
          <a:lstStyle>
            <a:lvl1pPr algn="l" defTabSz="930171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241" y="0"/>
            <a:ext cx="297076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1" tIns="46436" rIns="92871" bIns="46436" numCol="1" anchor="t" anchorCtr="0" compatLnSpc="1">
            <a:prstTxWarp prst="textNoShape">
              <a:avLst/>
            </a:prstTxWarp>
          </a:bodyPr>
          <a:lstStyle>
            <a:lvl1pPr algn="r" defTabSz="930171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297076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1" tIns="46436" rIns="92871" bIns="46436" numCol="1" anchor="b" anchorCtr="0" compatLnSpc="1">
            <a:prstTxWarp prst="textNoShape">
              <a:avLst/>
            </a:prstTxWarp>
          </a:bodyPr>
          <a:lstStyle>
            <a:lvl1pPr algn="l" defTabSz="930171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241" y="8831580"/>
            <a:ext cx="297076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1" tIns="46436" rIns="92871" bIns="46436" numCol="1" anchor="b" anchorCtr="0" compatLnSpc="1">
            <a:prstTxWarp prst="textNoShape">
              <a:avLst/>
            </a:prstTxWarp>
          </a:bodyPr>
          <a:lstStyle>
            <a:lvl1pPr algn="r" defTabSz="930171">
              <a:defRPr sz="1200" smtClean="0"/>
            </a:lvl1pPr>
          </a:lstStyle>
          <a:p>
            <a:pPr>
              <a:defRPr/>
            </a:pPr>
            <a:fld id="{92633723-E797-4884-8EFF-7DA46BC887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86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320" cy="464820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122" y="0"/>
            <a:ext cx="2972320" cy="464820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75764CB2-C147-44E0-B7E3-97EB147A8B12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89"/>
            <a:ext cx="2972320" cy="46482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122" y="8829989"/>
            <a:ext cx="2972320" cy="46482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99730404-BEF8-489E-8123-525001537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26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7ACE81-7D5F-406F-8A51-2BD9655017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C0F5C-0E0D-41A3-A387-A7D7E772C5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54AD0-FDA0-4910-8F43-9A5E5E6435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EAF3B8-9608-4195-BAE4-1F553A75AA6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4D59E-B9CF-462D-A9A6-4CEB0292AE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ECD47-5CA9-43C2-A5CC-27C0E82E982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CAB076-9361-4085-A081-29AFBD1557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0E041-F97F-4A72-B6EB-84974DCD91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F795F-EE18-4958-AEBC-DEE4F199CA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79EF7-62BE-4996-A686-653E9A725D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899F1-72BB-4C24-B50D-13629161CD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98B269BA-DA41-4589-AF14-D8BD435174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04800"/>
            <a:ext cx="8978900" cy="182879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Workshop #3 -</a:t>
            </a:r>
            <a:b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Unbonded</a:t>
            </a:r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Concrete Overlays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0" y="2743200"/>
            <a:ext cx="3657600" cy="1371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Brett Trautman, P.E.</a:t>
            </a:r>
          </a:p>
          <a:p>
            <a:pPr algn="ctr" eaLnBrk="1" hangingPunct="1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&amp; Materials Div.</a:t>
            </a:r>
          </a:p>
          <a:p>
            <a:pPr algn="ctr" eaLnBrk="1" hangingPunct="1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 DOT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514350" y="5381804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NRRA Pavement Conference</a:t>
            </a:r>
            <a:endParaRPr 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Albertville, MN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23, 2017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://www.kmzu.com/wp-content/uploads/2011/01/modot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038600"/>
            <a:ext cx="1130300" cy="75530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2362199"/>
            <a:ext cx="5222094" cy="289560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Image result for NR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6" y="2440497"/>
            <a:ext cx="514589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848600" cy="2514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Unbonded Concrete Overlays ‘Conventional’</a:t>
            </a:r>
            <a:endParaRPr lang="en-US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6764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I-55 in Pemiscot County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I-44 in Greene-Webster Counties</a:t>
            </a:r>
            <a:endParaRPr 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3040559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 Experience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52413"/>
            <a:ext cx="8805863" cy="890587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I-55 in Pemiscot County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110537" cy="5181600"/>
          </a:xfrm>
        </p:spPr>
        <p:txBody>
          <a:bodyPr>
            <a:noAutofit/>
          </a:bodyPr>
          <a:lstStyle/>
          <a:p>
            <a:pPr eaLnBrk="1" hangingPunct="1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new generation </a:t>
            </a:r>
          </a:p>
          <a:p>
            <a:pPr eaLnBrk="1" hangingPunct="1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Constructed in 1986</a:t>
            </a:r>
          </a:p>
          <a:p>
            <a:pPr eaLnBrk="1" hangingPunct="1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7.8 miles in SB lanes</a:t>
            </a:r>
          </a:p>
          <a:p>
            <a:pPr eaLnBrk="1" hangingPunct="1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9“ JRCP, 61.5’ joint spacing - Doweled</a:t>
            </a:r>
          </a:p>
          <a:p>
            <a:pPr eaLnBrk="1" hangingPunct="1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Milled existing AC overlay</a:t>
            </a:r>
          </a:p>
          <a:p>
            <a:pPr eaLnBrk="1" hangingPunct="1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tied shoulders</a:t>
            </a:r>
          </a:p>
          <a:p>
            <a:pPr eaLnBrk="1" hangingPunct="1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PCC ~ 8“</a:t>
            </a:r>
          </a:p>
        </p:txBody>
      </p:sp>
    </p:spTree>
    <p:extLst>
      <p:ext uri="{BB962C8B-B14F-4D97-AF65-F5344CB8AC3E}">
        <p14:creationId xmlns:p14="http://schemas.microsoft.com/office/powerpoint/2010/main" val="419800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:\DonahueJ\Unbonded PCC Overlays\Photos\I-55 Pemiscot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181100"/>
            <a:ext cx="4114800" cy="3086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339" name="Picture 3" descr="J:\DonahueJ\Unbonded PCC Overlays\Photos\I-55 Pemiscot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23517"/>
            <a:ext cx="3733800" cy="49772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340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772525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I-55 in Pemiscot County</a:t>
            </a:r>
          </a:p>
        </p:txBody>
      </p:sp>
      <p:pic>
        <p:nvPicPr>
          <p:cNvPr id="14341" name="Picture 5" descr="J:\DonahueJ\Unbonded PCC Overlays\Photos\I-55 Pemiscot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5813" y="3427367"/>
            <a:ext cx="4370387" cy="327823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93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1"/>
            <a:ext cx="8882063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I-55 in Pemiscot County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8110538" cy="41910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40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Performance in 2004</a:t>
            </a:r>
          </a:p>
          <a:p>
            <a:pPr lvl="1" eaLnBrk="1" hangingPunct="1">
              <a:spcBef>
                <a:spcPct val="40000"/>
              </a:spcBef>
              <a:buClr>
                <a:srgbClr val="FFFF00"/>
              </a:buClr>
              <a:buSzPct val="95000"/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Ave. IRI = 110 (in/mile)</a:t>
            </a:r>
          </a:p>
          <a:p>
            <a:pPr lvl="1" eaLnBrk="1" hangingPunct="1">
              <a:spcBef>
                <a:spcPct val="40000"/>
              </a:spcBef>
              <a:buClr>
                <a:srgbClr val="FFFF00"/>
              </a:buClr>
              <a:buSzPct val="95000"/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Ave. Condition = 19.4 (out of 20)</a:t>
            </a:r>
          </a:p>
          <a:p>
            <a:pPr eaLnBrk="1" hangingPunct="1">
              <a:spcBef>
                <a:spcPct val="40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Diamond ground in 2006</a:t>
            </a:r>
          </a:p>
          <a:p>
            <a:pPr lvl="1" eaLnBrk="1" hangingPunct="1">
              <a:spcBef>
                <a:spcPct val="40000"/>
              </a:spcBef>
              <a:buClr>
                <a:srgbClr val="FFFF00"/>
              </a:buClr>
              <a:buSzPct val="95000"/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Ave. IRI ~ 75 (in/mile)</a:t>
            </a:r>
          </a:p>
          <a:p>
            <a:pPr eaLnBrk="1" hangingPunct="1">
              <a:spcBef>
                <a:spcPct val="40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full depth patching exists</a:t>
            </a:r>
          </a:p>
        </p:txBody>
      </p:sp>
    </p:spTree>
    <p:extLst>
      <p:ext uri="{BB962C8B-B14F-4D97-AF65-F5344CB8AC3E}">
        <p14:creationId xmlns:p14="http://schemas.microsoft.com/office/powerpoint/2010/main" val="70848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839200" cy="1539875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I-44 in Greene-Webster Counties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491537" cy="46482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8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unbonded JPCP in Missouri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Constructed in 2000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5.7 miles in WB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lanes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15’ joint spacing - Doweled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Placed 1“ bondbreaker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 shoulders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diamond ground at time of construction</a:t>
            </a:r>
          </a:p>
        </p:txBody>
      </p:sp>
    </p:spTree>
    <p:extLst>
      <p:ext uri="{BB962C8B-B14F-4D97-AF65-F5344CB8AC3E}">
        <p14:creationId xmlns:p14="http://schemas.microsoft.com/office/powerpoint/2010/main" val="2042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8925"/>
            <a:ext cx="9144000" cy="701675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I-44 in Greene-Webster Counties</a:t>
            </a:r>
          </a:p>
        </p:txBody>
      </p:sp>
      <p:pic>
        <p:nvPicPr>
          <p:cNvPr id="6" name="Picture 5" descr="P2080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748" y="1052664"/>
            <a:ext cx="4387648" cy="32907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P20801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3952" y="1052664"/>
            <a:ext cx="4387648" cy="32907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P20801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9104" y="3352800"/>
            <a:ext cx="4482696" cy="336202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122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8" y="304800"/>
            <a:ext cx="8729662" cy="16002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I-44 in Greene-Webster Counties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110537" cy="4800600"/>
          </a:xfrm>
        </p:spPr>
        <p:txBody>
          <a:bodyPr>
            <a:noAutofit/>
          </a:bodyPr>
          <a:lstStyle/>
          <a:p>
            <a:pPr eaLnBrk="1" hangingPunct="1">
              <a:lnSpc>
                <a:spcPct val="125000"/>
              </a:lnSpc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Ave. IRI after construction diamond grinding = 36.8 (in/mile)</a:t>
            </a:r>
          </a:p>
          <a:p>
            <a:pPr eaLnBrk="1" hangingPunct="1">
              <a:lnSpc>
                <a:spcPct val="125000"/>
              </a:lnSpc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Performance</a:t>
            </a:r>
          </a:p>
          <a:p>
            <a:pPr eaLnBrk="1" hangingPunct="1">
              <a:lnSpc>
                <a:spcPct val="125000"/>
              </a:lnSpc>
              <a:buClr>
                <a:srgbClr val="FFFF00"/>
              </a:buClr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Ave. IRI = 38 (in/mile)</a:t>
            </a:r>
          </a:p>
          <a:p>
            <a:pPr eaLnBrk="1" hangingPunct="1">
              <a:lnSpc>
                <a:spcPct val="125000"/>
              </a:lnSpc>
              <a:buClr>
                <a:srgbClr val="FFFF00"/>
              </a:buClr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Ave. Condition = 19.9 (out of 20)</a:t>
            </a:r>
          </a:p>
          <a:p>
            <a:pPr eaLnBrk="1" hangingPunct="1">
              <a:lnSpc>
                <a:spcPct val="125000"/>
              </a:lnSpc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few patches</a:t>
            </a:r>
          </a:p>
          <a:p>
            <a:pPr eaLnBrk="1" hangingPunct="1">
              <a:lnSpc>
                <a:spcPct val="125000"/>
              </a:lnSpc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Grooved for skid resistance in 2010</a:t>
            </a:r>
          </a:p>
        </p:txBody>
      </p:sp>
    </p:spTree>
    <p:extLst>
      <p:ext uri="{BB962C8B-B14F-4D97-AF65-F5344CB8AC3E}">
        <p14:creationId xmlns:p14="http://schemas.microsoft.com/office/powerpoint/2010/main" val="39213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</p:spPr>
        <p:txBody>
          <a:bodyPr/>
          <a:lstStyle/>
          <a:p>
            <a:r>
              <a:rPr lang="en-US" sz="66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  <a:endParaRPr lang="en-US" sz="66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less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4800600" cy="480060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865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Concrete Overlay Issues</a:t>
            </a:r>
            <a:endParaRPr lang="en-US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2667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Unbonded</a:t>
            </a:r>
            <a:r>
              <a:rPr lang="en-US" sz="3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Concrete Overlay design thickness – Increase from 8” to 9” for high volume overlays is warranted</a:t>
            </a:r>
          </a:p>
          <a:p>
            <a:endParaRPr lang="en-US" sz="36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36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6200"/>
            <a:ext cx="8966200" cy="67246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55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Overlay Types</a:t>
            </a:r>
            <a:endParaRPr lang="en-US" sz="48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1054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Unbonded Concrete Overlays over Concrete Pavement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Unbonded Concrete Overlays over Asphalt Pavement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Bonded Concrete Overlays over Asphalt Pavement (BCOA)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Bonded Concrete Overlays over Concrete Pavement (BCOC)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6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890000" cy="66675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93849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82430203"/>
              </p:ext>
            </p:extLst>
          </p:nvPr>
        </p:nvGraphicFramePr>
        <p:xfrm>
          <a:off x="5562600" y="3124200"/>
          <a:ext cx="35814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1295400"/>
            <a:ext cx="8839200" cy="5410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739462203"/>
              </p:ext>
            </p:extLst>
          </p:nvPr>
        </p:nvGraphicFramePr>
        <p:xfrm>
          <a:off x="152400" y="1295400"/>
          <a:ext cx="89154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9144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Thickness vs. % Cracking</a:t>
            </a:r>
            <a:endParaRPr lang="en-US" sz="48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Concrete Overlay Issues</a:t>
            </a:r>
            <a:endParaRPr lang="en-US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21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Unbonded</a:t>
            </a:r>
            <a:r>
              <a:rPr lang="en-US" sz="3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Concrete Overlay Interlayer – Stick with geotextile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2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6200"/>
            <a:ext cx="8966200" cy="67246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938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839200" cy="66294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874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Concrete Overlay Issues</a:t>
            </a:r>
            <a:endParaRPr lang="en-US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Widened slabs – Probably not a good idea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372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6200"/>
            <a:ext cx="8940800" cy="6705600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5876925" y="4038600"/>
            <a:ext cx="1133475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38600" y="37338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2’ widening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27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5562600" cy="2590800"/>
          </a:xfrm>
        </p:spPr>
        <p:txBody>
          <a:bodyPr/>
          <a:lstStyle/>
          <a:p>
            <a:r>
              <a:rPr lang="en-US" sz="6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experience have you had? </a:t>
            </a:r>
            <a:endParaRPr lang="en-US" sz="60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Image result for asking audiance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12" y="3048000"/>
            <a:ext cx="6128288" cy="33897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746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53400" cy="2514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Unbonded </a:t>
            </a:r>
            <a:r>
              <a:rPr lang="en-US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Concrete </a:t>
            </a:r>
            <a:r>
              <a:rPr lang="en-US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Overlays</a:t>
            </a:r>
            <a:br>
              <a:rPr lang="en-US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‘Big Block’</a:t>
            </a:r>
            <a:endParaRPr lang="en-US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2057400"/>
          </a:xfrm>
        </p:spPr>
        <p:txBody>
          <a:bodyPr>
            <a:normAutofit/>
          </a:bodyPr>
          <a:lstStyle/>
          <a:p>
            <a:pPr marL="742950" indent="-742950">
              <a:buAutoNum type="arabicParenR"/>
            </a:pP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 D in Cass County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of Kansas City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 US 61 in Jefferson County</a:t>
            </a:r>
            <a:endParaRPr 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3048000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 Experience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83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839200" cy="914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Route D in Cass County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848600" cy="43434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9300 AADT (5 % trucks)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8-in PCC, 30-ft joints w/ 1-in dowels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22 years old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Severely deteriorated by D-cracking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25% of area required full depth repair prior to conventional HMA overlay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882063" cy="9144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Beginnings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848600" cy="3886200"/>
          </a:xfrm>
        </p:spPr>
        <p:txBody>
          <a:bodyPr>
            <a:normAutofit/>
          </a:bodyPr>
          <a:lstStyle/>
          <a:p>
            <a:pPr>
              <a:spcAft>
                <a:spcPct val="5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unbonded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overlays date back to 1930s</a:t>
            </a:r>
          </a:p>
          <a:p>
            <a:pPr>
              <a:spcAft>
                <a:spcPct val="5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projects from 1932 to 1970</a:t>
            </a:r>
          </a:p>
          <a:p>
            <a:pPr>
              <a:spcAft>
                <a:spcPct val="5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project on US 40 in Callaway County circa 1932</a:t>
            </a:r>
          </a:p>
        </p:txBody>
      </p:sp>
      <p:pic>
        <p:nvPicPr>
          <p:cNvPr id="57346" name="Picture 2" descr="http://www.rootsweb.ancestry.com/~tnweakle/car_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5913" y="4287048"/>
            <a:ext cx="2365687" cy="24185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164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62925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Route D in Cass County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53400" cy="4648200"/>
          </a:xfrm>
          <a:ln>
            <a:noFill/>
          </a:ln>
        </p:spPr>
        <p:txBody>
          <a:bodyPr>
            <a:normAutofit/>
          </a:bodyPr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5-inch minimum thickness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6-foot square panels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steel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fibers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Interlayer/Separation Layer Option</a:t>
            </a:r>
          </a:p>
          <a:p>
            <a:pPr lvl="1" eaLnBrk="1" hangingPunct="1"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Bituminous Layer</a:t>
            </a:r>
          </a:p>
          <a:p>
            <a:pPr lvl="1" eaLnBrk="1" hangingPunct="1"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Geotextile Fabric </a:t>
            </a:r>
            <a:r>
              <a:rPr lang="en-US" sz="2800" b="1" u="sng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(selected – first in country - 2008)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J:\blombj\Rt. D Cass-Jackson Co\Rt. D Pics Jackson Co\272+43NBJ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" y="304800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Pavement Condition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J:\DonahueJ\Unbonded PCC Overlays\Photos\Route D with Geotextile\IMG_0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33350"/>
            <a:ext cx="5410200" cy="4057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6867" name="Picture 3" descr="J:\DonahueJ\Unbonded PCC Overlays\Photos\Route D with Geotextile\IMG_0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743200"/>
            <a:ext cx="5334000" cy="4000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486400" y="687050"/>
            <a:ext cx="3657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Pre-overlay repairs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6200" y="4343400"/>
            <a:ext cx="3657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 of bituminous, cementitious, or other materials meeting approval.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J:\DonahueJ\Unbonded PCC Overlays\Photos\Route D with Geotextile\IMG_0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438400"/>
            <a:ext cx="5715000" cy="4286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7891" name="Picture 4" descr="J:\DonahueJ\Unbonded PCC Overlays\Photos\Route D with Geotextile\IMG_0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3350"/>
            <a:ext cx="5105400" cy="3829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5334000" y="533400"/>
            <a:ext cx="3657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 Placement</a:t>
            </a:r>
            <a:endParaRPr lang="en-US" sz="4000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J:\DonahueJ\Unbonded PCC Overlays\Photos\Route D with Geotextile\IMG_0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486400" cy="411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915" name="Picture 3" descr="J:\DonahueJ\Unbonded PCC Overlays\Photos\Route D with Geotextile\IMG_0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971800"/>
            <a:ext cx="5029200" cy="3771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715000" y="762000"/>
            <a:ext cx="3276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Securing Fabric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J:\DonahueJ\Unbonded PCC Overlays\Photos\Route D with Geotextile\IMG_0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743200"/>
            <a:ext cx="4776787" cy="3581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940" name="Picture 4" descr="J:\DonahueJ\Unbonded PCC Overlays\Photos\Route D with Geotextile\IMG_0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352800"/>
            <a:ext cx="4495800" cy="33722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410201" y="457200"/>
            <a:ext cx="363378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Placing and Finishing </a:t>
            </a:r>
            <a:r>
              <a:rPr lang="en-US" sz="4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</a:p>
        </p:txBody>
      </p:sp>
      <p:pic>
        <p:nvPicPr>
          <p:cNvPr id="6" name="Picture 5" descr="J:\AA DonahueJ\Unbonded PCC Overlays\Photos\Route D with Geotextile\IMG_0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257800" cy="3943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November 2015 Survey</a:t>
            </a:r>
            <a:endParaRPr lang="en-US" sz="48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5814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thorough visual distress survey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9768 panels total (3.47 centerline miles)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 panels cracked or spalled for </a:t>
            </a:r>
            <a:r>
              <a:rPr lang="en-US" sz="3200" b="1" u="sng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0.7%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failure rate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failures located near northern transition (@ Rte 150)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8925"/>
            <a:ext cx="9144000" cy="701675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Route D in Cass County</a:t>
            </a:r>
          </a:p>
        </p:txBody>
      </p:sp>
      <p:pic>
        <p:nvPicPr>
          <p:cNvPr id="10" name="Picture 9" descr="P218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2686050"/>
            <a:ext cx="5359399" cy="40195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P218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00" y="914400"/>
            <a:ext cx="5359400" cy="40195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2400" y="54864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2015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0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8392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 61 in Jefferson County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53400" cy="46482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 pavement section south of St. Louis required rehab.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Originally scoped for 3 ¾ HMA overlay, but changed to 5-inch UBOL or ‘big block’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Constructed in 2009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6.5’ by 6.5’ joint spacing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Primarily placed directly on existing composite pavement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Inlays constructed at transition areas near bridges and RR approaches and along side wide, 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concrete entrances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220+ entrances in 12.7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miles!!!!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 61 ‘Big Block’</a:t>
            </a:r>
          </a:p>
        </p:txBody>
      </p:sp>
    </p:spTree>
    <p:extLst>
      <p:ext uri="{BB962C8B-B14F-4D97-AF65-F5344CB8AC3E}">
        <p14:creationId xmlns:p14="http://schemas.microsoft.com/office/powerpoint/2010/main" val="13458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381000"/>
            <a:ext cx="7281862" cy="93821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Beginnings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4038600" cy="4648200"/>
          </a:xfrm>
        </p:spPr>
        <p:txBody>
          <a:bodyPr>
            <a:noAutofit/>
          </a:bodyPr>
          <a:lstStyle/>
          <a:p>
            <a:pPr>
              <a:spcAft>
                <a:spcPct val="5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12 miles paved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40 in Callaway and Montgomery Counties</a:t>
            </a:r>
          </a:p>
          <a:p>
            <a:pPr>
              <a:spcAft>
                <a:spcPct val="5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scattered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over the state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4" name="Picture 4" descr="http://www.usa-decouverte.com/gfx/site/missouri/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1" y="1600200"/>
            <a:ext cx="4724400" cy="42883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Oval 5"/>
          <p:cNvSpPr/>
          <p:nvPr/>
        </p:nvSpPr>
        <p:spPr>
          <a:xfrm>
            <a:off x="6858000" y="3124200"/>
            <a:ext cx="381000" cy="22860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3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40800" cy="6705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161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A000008 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66" y="152400"/>
            <a:ext cx="8837533" cy="655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4065" y="5257800"/>
            <a:ext cx="883753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Utilized Longitudinal Joint Device Forming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26" descr="E:\A000008 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1028"/>
          <p:cNvSpPr txBox="1">
            <a:spLocks noChangeArrowheads="1"/>
          </p:cNvSpPr>
          <p:nvPr/>
        </p:nvSpPr>
        <p:spPr bwMode="auto">
          <a:xfrm>
            <a:off x="152400" y="297359"/>
            <a:ext cx="8839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Formation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553200" y="2057400"/>
            <a:ext cx="304800" cy="228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400800" y="5334000"/>
            <a:ext cx="304800" cy="228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3400" y="990600"/>
            <a:ext cx="228600" cy="228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33600" y="228600"/>
            <a:ext cx="228600" cy="228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February 2016 Survey</a:t>
            </a:r>
            <a:endParaRPr lang="en-US" sz="48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505200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visual distress survey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31,840 panels total (~ 10 centerline miles)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 panels cracked, spalled or patched for </a:t>
            </a:r>
            <a:r>
              <a:rPr lang="en-US" sz="3200" b="1" u="sng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1.06%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failure rate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of failures located in northernmost mile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152400"/>
            <a:ext cx="8991600" cy="6553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76600" y="1752600"/>
            <a:ext cx="22098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280161"/>
              </p:ext>
            </p:extLst>
          </p:nvPr>
        </p:nvGraphicFramePr>
        <p:xfrm>
          <a:off x="76200" y="152400"/>
          <a:ext cx="89916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0025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8925"/>
            <a:ext cx="9144000" cy="701675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 61 in Jefferson County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00200"/>
            <a:ext cx="5105400" cy="5105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4978400" cy="3733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04800" y="53340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2016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4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8925"/>
            <a:ext cx="9144000" cy="701675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 61 in Jefferson County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95400"/>
            <a:ext cx="5410200" cy="5410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4648200" cy="4648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2400" y="5867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2016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953000" cy="37147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971800"/>
            <a:ext cx="4953000" cy="37147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685800"/>
          </a:xfrm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 61 in Jefferson County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4102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2016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44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5562600" cy="2667000"/>
          </a:xfrm>
        </p:spPr>
        <p:txBody>
          <a:bodyPr/>
          <a:lstStyle/>
          <a:p>
            <a:r>
              <a:rPr lang="en-US" sz="60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experience have you had? </a:t>
            </a:r>
            <a:endParaRPr lang="en-US" sz="6000" b="1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 result for Engaged Aud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6096000" cy="323850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449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 You!!</a:t>
            </a:r>
            <a:endParaRPr lang="en-US" sz="5400" b="1" dirty="0" smtClean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81000" y="5459849"/>
            <a:ext cx="8382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Brett.Trautman@modot.mo.gov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573-751-1036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Image result for thank yo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3962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9" y="381000"/>
            <a:ext cx="7434262" cy="93821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1981 Survey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8610600" cy="4572000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of 21 projects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unsurfaced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 thickness from 4“ - 6“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doweled / 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undoweled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Interlayer</a:t>
            </a:r>
          </a:p>
          <a:p>
            <a:pPr>
              <a:buClr>
                <a:srgbClr val="FFFF00"/>
              </a:buClr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Waterbound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material (1“ - 8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</a:p>
          <a:p>
            <a:pPr>
              <a:buClr>
                <a:srgbClr val="FFFF00"/>
              </a:buClr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Cutback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sure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8" name="Picture 2" descr="http://onlinemanuals.txdot.gov/txdotmanuals/pdm/images/Figure_9_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5104641"/>
            <a:ext cx="2362200" cy="160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5300" name="Picture 4" descr="http://www.biggerbids.com/members/images/14297/public/903938_5338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1" y="3352800"/>
            <a:ext cx="2362199" cy="160239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270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20675"/>
            <a:ext cx="8424863" cy="1660525"/>
          </a:xfrm>
        </p:spPr>
        <p:txBody>
          <a:bodyPr/>
          <a:lstStyle/>
          <a:p>
            <a:pPr algn="ctr"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 PCC Overlay</a:t>
            </a:r>
            <a:b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643938" cy="44958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20 conventional unbonded concrete overlay projects constructed since 1986 (all but 2 since 2000)</a:t>
            </a:r>
          </a:p>
          <a:p>
            <a:pPr eaLnBrk="1" hangingPunct="1">
              <a:buClr>
                <a:srgbClr val="FFFF00"/>
              </a:buClr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Primarily Interstate</a:t>
            </a:r>
          </a:p>
          <a:p>
            <a:pPr eaLnBrk="1" hangingPunct="1">
              <a:buClr>
                <a:srgbClr val="FFFF00"/>
              </a:buClr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all JPCP</a:t>
            </a:r>
          </a:p>
          <a:p>
            <a:pPr eaLnBrk="1" hangingPunct="1">
              <a:buClr>
                <a:srgbClr val="FFFF00"/>
              </a:buClr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~ 8 inches thick</a:t>
            </a:r>
          </a:p>
          <a:p>
            <a:pPr eaLnBrk="1" hangingPunct="1">
              <a:buClr>
                <a:srgbClr val="FFFF00"/>
              </a:buClr>
              <a:buFontTx/>
              <a:buChar char="-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laced over PCCP or composite pavement</a:t>
            </a:r>
          </a:p>
        </p:txBody>
      </p:sp>
    </p:spTree>
    <p:extLst>
      <p:ext uri="{BB962C8B-B14F-4D97-AF65-F5344CB8AC3E}">
        <p14:creationId xmlns:p14="http://schemas.microsoft.com/office/powerpoint/2010/main" val="28780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1" y="381000"/>
            <a:ext cx="8382000" cy="1600200"/>
          </a:xfrm>
        </p:spPr>
        <p:txBody>
          <a:bodyPr/>
          <a:lstStyle/>
          <a:p>
            <a:pPr algn="ctr" eaLnBrk="1" hangingPunct="1"/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 PCC Overlay </a:t>
            </a:r>
            <a:b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534400" cy="44196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30000"/>
              </a:lnSpc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5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‘big block’ projects since 2006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5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‘ultrathin’ (BCOA) projects since 1999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FontTx/>
              <a:buChar char="-"/>
            </a:pP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have fibers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35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bonded PCC overlay (BCOC) projects since 1990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FontTx/>
              <a:buChar char="-"/>
            </a:pPr>
            <a:r>
              <a:rPr lang="en-US" sz="3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fibers used</a:t>
            </a:r>
          </a:p>
        </p:txBody>
      </p:sp>
    </p:spTree>
    <p:extLst>
      <p:ext uri="{BB962C8B-B14F-4D97-AF65-F5344CB8AC3E}">
        <p14:creationId xmlns:p14="http://schemas.microsoft.com/office/powerpoint/2010/main" val="30937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4325"/>
            <a:ext cx="9144000" cy="71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5029200" y="22860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5791200" y="35052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1219200" y="3048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2743200" y="48768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2819400" y="13716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6705600" y="28194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6553200" y="32766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7239000" y="60960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>
            <a:off x="7467600" y="56388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7620000" y="49530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7162800" y="57150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5410200" y="37338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>
            <a:off x="2743200" y="16764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2971800" y="9144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3962400" y="43434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2514600" y="21336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3886200" y="13716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84" name="AutoShape 9"/>
          <p:cNvSpPr>
            <a:spLocks noChangeArrowheads="1"/>
          </p:cNvSpPr>
          <p:nvPr/>
        </p:nvSpPr>
        <p:spPr bwMode="auto">
          <a:xfrm>
            <a:off x="4419600" y="40386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85" name="AutoShape 9"/>
          <p:cNvSpPr>
            <a:spLocks noChangeArrowheads="1"/>
          </p:cNvSpPr>
          <p:nvPr/>
        </p:nvSpPr>
        <p:spPr bwMode="auto">
          <a:xfrm>
            <a:off x="7772400" y="50292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86" name="AutoShape 9"/>
          <p:cNvSpPr>
            <a:spLocks noChangeArrowheads="1"/>
          </p:cNvSpPr>
          <p:nvPr/>
        </p:nvSpPr>
        <p:spPr bwMode="auto">
          <a:xfrm>
            <a:off x="7086600" y="60960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4724400" y="35814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5105400" y="13716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7315200" y="44196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7391400" y="42672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4495800" y="18288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3505200" y="49530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6248400" y="31242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auto">
          <a:xfrm>
            <a:off x="6705600" y="34290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2438400" y="24384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4495800" y="39624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auto">
          <a:xfrm>
            <a:off x="5867400" y="35814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5676900" y="14859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AutoShape 3"/>
          <p:cNvSpPr>
            <a:spLocks noChangeArrowheads="1"/>
          </p:cNvSpPr>
          <p:nvPr/>
        </p:nvSpPr>
        <p:spPr bwMode="auto">
          <a:xfrm>
            <a:off x="5295900" y="18288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AutoShape 3"/>
          <p:cNvSpPr>
            <a:spLocks noChangeArrowheads="1"/>
          </p:cNvSpPr>
          <p:nvPr/>
        </p:nvSpPr>
        <p:spPr bwMode="auto">
          <a:xfrm>
            <a:off x="3962400" y="2286000"/>
            <a:ext cx="381000" cy="3810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9144000" cy="44958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Approximately 5% of Missouri Interstate centerline miles have an unbonded concrete overlay.</a:t>
            </a:r>
          </a:p>
        </p:txBody>
      </p:sp>
    </p:spTree>
    <p:extLst>
      <p:ext uri="{BB962C8B-B14F-4D97-AF65-F5344CB8AC3E}">
        <p14:creationId xmlns:p14="http://schemas.microsoft.com/office/powerpoint/2010/main" val="262730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24324</TotalTime>
  <Words>821</Words>
  <Application>Microsoft Office PowerPoint</Application>
  <PresentationFormat>On-screen Show (4:3)</PresentationFormat>
  <Paragraphs>151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Executive</vt:lpstr>
      <vt:lpstr>Workshop #3 - Unbonded Concrete Overlays</vt:lpstr>
      <vt:lpstr>Overlay Types</vt:lpstr>
      <vt:lpstr>Early Beginnings</vt:lpstr>
      <vt:lpstr>Early Beginnings</vt:lpstr>
      <vt:lpstr>1981 Survey</vt:lpstr>
      <vt:lpstr>Current PCC Overlay Generation</vt:lpstr>
      <vt:lpstr>Current PCC Overlay  Generation</vt:lpstr>
      <vt:lpstr>PowerPoint Presentation</vt:lpstr>
      <vt:lpstr>Approximately 5% of Missouri Interstate centerline miles have an unbonded concrete overlay.</vt:lpstr>
      <vt:lpstr>Unbonded Concrete Overlays ‘Conventional’</vt:lpstr>
      <vt:lpstr>I-55 in Pemiscot County</vt:lpstr>
      <vt:lpstr>I-55 in Pemiscot County</vt:lpstr>
      <vt:lpstr>I-55 in Pemiscot County</vt:lpstr>
      <vt:lpstr>I-44 in Greene-Webster Counties</vt:lpstr>
      <vt:lpstr>I-44 in Greene-Webster Counties</vt:lpstr>
      <vt:lpstr>I-44 in Greene-Webster Counties</vt:lpstr>
      <vt:lpstr>Lessons Learned</vt:lpstr>
      <vt:lpstr>Concrete Overlay Issues</vt:lpstr>
      <vt:lpstr>PowerPoint Presentation</vt:lpstr>
      <vt:lpstr>PowerPoint Presentation</vt:lpstr>
      <vt:lpstr>Thickness vs. % Cracking</vt:lpstr>
      <vt:lpstr>Concrete Overlay Issues</vt:lpstr>
      <vt:lpstr>PowerPoint Presentation</vt:lpstr>
      <vt:lpstr>PowerPoint Presentation</vt:lpstr>
      <vt:lpstr>Concrete Overlay Issues</vt:lpstr>
      <vt:lpstr>PowerPoint Presentation</vt:lpstr>
      <vt:lpstr>What experience have you had? </vt:lpstr>
      <vt:lpstr>Unbonded Concrete Overlays ‘Big Block’</vt:lpstr>
      <vt:lpstr>Route D in Cass County</vt:lpstr>
      <vt:lpstr>Route D in Cass County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November 2015 Survey</vt:lpstr>
      <vt:lpstr>Route D in Cass County</vt:lpstr>
      <vt:lpstr>US 61 in Jefferson County</vt:lpstr>
      <vt:lpstr>US 61 ‘Big Block’</vt:lpstr>
      <vt:lpstr>PowerPoint Presentation</vt:lpstr>
      <vt:lpstr>PowerPoint Presentation</vt:lpstr>
      <vt:lpstr>PowerPoint Presentation</vt:lpstr>
      <vt:lpstr>February 2016 Survey</vt:lpstr>
      <vt:lpstr>PowerPoint Presentation</vt:lpstr>
      <vt:lpstr>US 61 in Jefferson County</vt:lpstr>
      <vt:lpstr>US 61 in Jefferson County</vt:lpstr>
      <vt:lpstr>US 61 in Jefferson County</vt:lpstr>
      <vt:lpstr>What experience have you had? </vt:lpstr>
      <vt:lpstr>Thank You!!</vt:lpstr>
    </vt:vector>
  </TitlesOfParts>
  <Company>MoDOT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Unbonded Concrete Overlays in Missouri</dc:title>
  <dc:creator>John P Donahue</dc:creator>
  <cp:lastModifiedBy>Brett Trautman</cp:lastModifiedBy>
  <cp:revision>296</cp:revision>
  <cp:lastPrinted>2017-05-09T16:54:51Z</cp:lastPrinted>
  <dcterms:created xsi:type="dcterms:W3CDTF">2005-07-19T14:03:53Z</dcterms:created>
  <dcterms:modified xsi:type="dcterms:W3CDTF">2017-05-25T17:53:05Z</dcterms:modified>
</cp:coreProperties>
</file>