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  <p:sldMasterId id="2147483710" r:id="rId3"/>
  </p:sldMasterIdLst>
  <p:notesMasterIdLst>
    <p:notesMasterId r:id="rId50"/>
  </p:notesMasterIdLst>
  <p:sldIdLst>
    <p:sldId id="257" r:id="rId4"/>
    <p:sldId id="334" r:id="rId5"/>
    <p:sldId id="337" r:id="rId6"/>
    <p:sldId id="338" r:id="rId7"/>
    <p:sldId id="339" r:id="rId8"/>
    <p:sldId id="340" r:id="rId9"/>
    <p:sldId id="341" r:id="rId10"/>
    <p:sldId id="342" r:id="rId11"/>
    <p:sldId id="343" r:id="rId12"/>
    <p:sldId id="344" r:id="rId13"/>
    <p:sldId id="345" r:id="rId14"/>
    <p:sldId id="346" r:id="rId15"/>
    <p:sldId id="347" r:id="rId16"/>
    <p:sldId id="351" r:id="rId17"/>
    <p:sldId id="352" r:id="rId18"/>
    <p:sldId id="386" r:id="rId19"/>
    <p:sldId id="388" r:id="rId20"/>
    <p:sldId id="349" r:id="rId21"/>
    <p:sldId id="350" r:id="rId22"/>
    <p:sldId id="348" r:id="rId23"/>
    <p:sldId id="359" r:id="rId24"/>
    <p:sldId id="360" r:id="rId25"/>
    <p:sldId id="362" r:id="rId26"/>
    <p:sldId id="330" r:id="rId27"/>
    <p:sldId id="332" r:id="rId28"/>
    <p:sldId id="333" r:id="rId29"/>
    <p:sldId id="357" r:id="rId30"/>
    <p:sldId id="369" r:id="rId31"/>
    <p:sldId id="370" r:id="rId32"/>
    <p:sldId id="371" r:id="rId33"/>
    <p:sldId id="372" r:id="rId34"/>
    <p:sldId id="373" r:id="rId35"/>
    <p:sldId id="374" r:id="rId36"/>
    <p:sldId id="394" r:id="rId37"/>
    <p:sldId id="393" r:id="rId38"/>
    <p:sldId id="392" r:id="rId39"/>
    <p:sldId id="387" r:id="rId40"/>
    <p:sldId id="391" r:id="rId41"/>
    <p:sldId id="385" r:id="rId42"/>
    <p:sldId id="376" r:id="rId43"/>
    <p:sldId id="377" r:id="rId44"/>
    <p:sldId id="378" r:id="rId45"/>
    <p:sldId id="379" r:id="rId46"/>
    <p:sldId id="395" r:id="rId47"/>
    <p:sldId id="380" r:id="rId48"/>
    <p:sldId id="315" r:id="rId49"/>
  </p:sldIdLst>
  <p:sldSz cx="9144000" cy="6858000" type="screen4x3"/>
  <p:notesSz cx="68580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33FEFD6-3574-4FCC-89A7-39A54D9C09FF}">
          <p14:sldIdLst>
            <p14:sldId id="257"/>
            <p14:sldId id="334"/>
            <p14:sldId id="337"/>
            <p14:sldId id="338"/>
            <p14:sldId id="339"/>
            <p14:sldId id="340"/>
            <p14:sldId id="341"/>
            <p14:sldId id="342"/>
            <p14:sldId id="343"/>
            <p14:sldId id="344"/>
            <p14:sldId id="345"/>
            <p14:sldId id="346"/>
            <p14:sldId id="347"/>
            <p14:sldId id="351"/>
            <p14:sldId id="352"/>
            <p14:sldId id="386"/>
            <p14:sldId id="388"/>
            <p14:sldId id="349"/>
            <p14:sldId id="350"/>
            <p14:sldId id="348"/>
            <p14:sldId id="359"/>
            <p14:sldId id="360"/>
            <p14:sldId id="362"/>
            <p14:sldId id="330"/>
            <p14:sldId id="332"/>
            <p14:sldId id="333"/>
            <p14:sldId id="357"/>
            <p14:sldId id="369"/>
            <p14:sldId id="370"/>
            <p14:sldId id="371"/>
            <p14:sldId id="372"/>
            <p14:sldId id="373"/>
            <p14:sldId id="374"/>
            <p14:sldId id="394"/>
            <p14:sldId id="393"/>
            <p14:sldId id="392"/>
            <p14:sldId id="387"/>
            <p14:sldId id="391"/>
            <p14:sldId id="385"/>
            <p14:sldId id="376"/>
            <p14:sldId id="377"/>
            <p14:sldId id="378"/>
            <p14:sldId id="379"/>
            <p14:sldId id="395"/>
            <p14:sldId id="380"/>
            <p14:sldId id="31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25D"/>
    <a:srgbClr val="C7C4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78802" autoAdjust="0"/>
  </p:normalViewPr>
  <p:slideViewPr>
    <p:cSldViewPr>
      <p:cViewPr varScale="1">
        <p:scale>
          <a:sx n="47" d="100"/>
          <a:sy n="47" d="100"/>
        </p:scale>
        <p:origin x="1363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25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672"/>
    </p:cViewPr>
  </p:sorterViewPr>
  <p:notesViewPr>
    <p:cSldViewPr>
      <p:cViewPr>
        <p:scale>
          <a:sx n="90" d="100"/>
          <a:sy n="90" d="100"/>
        </p:scale>
        <p:origin x="-1848" y="-58"/>
      </p:cViewPr>
      <p:guideLst>
        <p:guide orient="horz" pos="2928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97235818495661"/>
          <c:y val="3.4143881618700814E-2"/>
          <c:w val="0.8391502920243078"/>
          <c:h val="0.7523912889123312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Remaining Service Life, Years</c:v>
                </c:pt>
              </c:strCache>
            </c:strRef>
          </c:tx>
          <c:xVal>
            <c:numRef>
              <c:f>Sheet1!$A$2:$A$7</c:f>
              <c:numCache>
                <c:formatCode>General</c:formatCode>
                <c:ptCount val="6"/>
                <c:pt idx="0">
                  <c:v>7</c:v>
                </c:pt>
                <c:pt idx="1">
                  <c:v>8</c:v>
                </c:pt>
                <c:pt idx="2">
                  <c:v>9</c:v>
                </c:pt>
                <c:pt idx="3">
                  <c:v>10</c:v>
                </c:pt>
                <c:pt idx="4">
                  <c:v>11</c:v>
                </c:pt>
              </c:numCache>
            </c:numRef>
          </c:xVal>
          <c:yVal>
            <c:numRef>
              <c:f>Sheet1!$B$2:$B$7</c:f>
              <c:numCache>
                <c:formatCode>General</c:formatCode>
                <c:ptCount val="6"/>
                <c:pt idx="0">
                  <c:v>100</c:v>
                </c:pt>
                <c:pt idx="1">
                  <c:v>98</c:v>
                </c:pt>
                <c:pt idx="2">
                  <c:v>94</c:v>
                </c:pt>
                <c:pt idx="3">
                  <c:v>83</c:v>
                </c:pt>
                <c:pt idx="4">
                  <c:v>64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871240"/>
        <c:axId val="65206992"/>
      </c:scatterChart>
      <c:valAx>
        <c:axId val="4871240"/>
        <c:scaling>
          <c:orientation val="minMax"/>
          <c:max val="11"/>
          <c:min val="7"/>
        </c:scaling>
        <c:delete val="0"/>
        <c:axPos val="b"/>
        <c:title>
          <c:tx>
            <c:rich>
              <a:bodyPr/>
              <a:lstStyle/>
              <a:p>
                <a:pPr>
                  <a:defRPr sz="2400"/>
                </a:pPr>
                <a:r>
                  <a:rPr lang="en-US" sz="2400" dirty="0" smtClean="0"/>
                  <a:t>In-situ</a:t>
                </a:r>
                <a:r>
                  <a:rPr lang="en-US" sz="2400" baseline="0" dirty="0" smtClean="0"/>
                  <a:t> Air Voids, %</a:t>
                </a:r>
                <a:endParaRPr lang="en-US" sz="2400" dirty="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65206992"/>
        <c:crosses val="autoZero"/>
        <c:crossBetween val="midCat"/>
        <c:majorUnit val="1"/>
      </c:valAx>
      <c:valAx>
        <c:axId val="65206992"/>
        <c:scaling>
          <c:orientation val="minMax"/>
          <c:max val="100"/>
          <c:min val="5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2400"/>
                </a:pPr>
                <a:r>
                  <a:rPr lang="en-US" sz="2400" dirty="0" smtClean="0"/>
                  <a:t>Percent Service Life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4871240"/>
        <c:crosses val="autoZero"/>
        <c:crossBetween val="midCat"/>
        <c:majorUnit val="10"/>
      </c:valAx>
    </c:plotArea>
    <c:plotVisOnly val="1"/>
    <c:dispBlanksAs val="gap"/>
    <c:showDLblsOverMax val="0"/>
  </c:chart>
  <c:spPr>
    <a:solidFill>
      <a:schemeClr val="accent1"/>
    </a:solidFill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Remaining Service Life, Years</c:v>
                </c:pt>
              </c:strCache>
            </c:strRef>
          </c:tx>
          <c:xVal>
            <c:numRef>
              <c:f>Sheet1!$A$2:$A$7</c:f>
              <c:numCache>
                <c:formatCode>General</c:formatCode>
                <c:ptCount val="6"/>
                <c:pt idx="0">
                  <c:v>7</c:v>
                </c:pt>
                <c:pt idx="1">
                  <c:v>8</c:v>
                </c:pt>
                <c:pt idx="2">
                  <c:v>9</c:v>
                </c:pt>
                <c:pt idx="3">
                  <c:v>10</c:v>
                </c:pt>
                <c:pt idx="4">
                  <c:v>11</c:v>
                </c:pt>
              </c:numCache>
            </c:numRef>
          </c:xVal>
          <c:yVal>
            <c:numRef>
              <c:f>Sheet1!$B$2:$B$7</c:f>
              <c:numCache>
                <c:formatCode>General</c:formatCode>
                <c:ptCount val="6"/>
                <c:pt idx="0">
                  <c:v>100</c:v>
                </c:pt>
                <c:pt idx="1">
                  <c:v>98</c:v>
                </c:pt>
                <c:pt idx="2">
                  <c:v>94</c:v>
                </c:pt>
                <c:pt idx="3">
                  <c:v>83</c:v>
                </c:pt>
                <c:pt idx="4">
                  <c:v>64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868672"/>
        <c:axId val="151268488"/>
      </c:scatterChart>
      <c:valAx>
        <c:axId val="4868672"/>
        <c:scaling>
          <c:orientation val="minMax"/>
          <c:max val="11"/>
          <c:min val="7"/>
        </c:scaling>
        <c:delete val="0"/>
        <c:axPos val="b"/>
        <c:title>
          <c:tx>
            <c:rich>
              <a:bodyPr/>
              <a:lstStyle/>
              <a:p>
                <a:pPr>
                  <a:defRPr sz="2400"/>
                </a:pPr>
                <a:r>
                  <a:rPr lang="en-US" sz="2400" dirty="0" smtClean="0"/>
                  <a:t>In-situ</a:t>
                </a:r>
                <a:r>
                  <a:rPr lang="en-US" sz="2400" baseline="0" dirty="0" smtClean="0"/>
                  <a:t> Air Voids, %</a:t>
                </a:r>
                <a:endParaRPr lang="en-US" sz="2400" dirty="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51268488"/>
        <c:crosses val="autoZero"/>
        <c:crossBetween val="midCat"/>
        <c:majorUnit val="1"/>
      </c:valAx>
      <c:valAx>
        <c:axId val="151268488"/>
        <c:scaling>
          <c:orientation val="minMax"/>
          <c:max val="100"/>
          <c:min val="5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2400"/>
                </a:pPr>
                <a:r>
                  <a:rPr lang="en-US" sz="2400" dirty="0" smtClean="0"/>
                  <a:t>Percent Service Life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4868672"/>
        <c:crosses val="autoZero"/>
        <c:crossBetween val="midCat"/>
        <c:majorUnit val="10"/>
      </c:valAx>
    </c:plotArea>
    <c:plotVisOnly val="1"/>
    <c:dispBlanksAs val="gap"/>
    <c:showDLblsOverMax val="0"/>
  </c:chart>
  <c:spPr>
    <a:solidFill>
      <a:schemeClr val="accent1"/>
    </a:solidFill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7.3128695187894124E-2"/>
          <c:y val="2.7715566059802663E-2"/>
          <c:w val="0.86449193336093666"/>
          <c:h val="0.79669348158788689"/>
        </c:manualLayout>
      </c:layout>
      <c:barChart>
        <c:barDir val="col"/>
        <c:grouping val="clustered"/>
        <c:varyColors val="0"/>
        <c:ser>
          <c:idx val="0"/>
          <c:order val="0"/>
          <c:tx>
            <c:v>Breakeven LJS Unit Price</c:v>
          </c:tx>
          <c:invertIfNegative val="0"/>
          <c:dLbls>
            <c:dLbl>
              <c:idx val="3"/>
              <c:layout>
                <c:manualLayout>
                  <c:x val="0"/>
                  <c:y val="0.30664389220235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FB9C-4701-AD7D-7F6A6239B7B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Sheet1!$B$2:$B$6</c:f>
              <c:numCache>
                <c:formatCode>_("$"* #,##0.00_);_("$"* \(#,##0.00\);_("$"* "-"??_);_(@_)</c:formatCode>
                <c:ptCount val="5"/>
                <c:pt idx="0">
                  <c:v>6.51</c:v>
                </c:pt>
                <c:pt idx="1">
                  <c:v>6.84</c:v>
                </c:pt>
                <c:pt idx="2">
                  <c:v>7.64</c:v>
                </c:pt>
                <c:pt idx="3">
                  <c:v>8.83</c:v>
                </c:pt>
                <c:pt idx="4">
                  <c:v>10.26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BC5-4CC1-9D35-3AD7A139CA0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52329672"/>
        <c:axId val="152330056"/>
      </c:barChart>
      <c:scatterChart>
        <c:scatterStyle val="smoothMarker"/>
        <c:varyColors val="0"/>
        <c:ser>
          <c:idx val="1"/>
          <c:order val="1"/>
          <c:tx>
            <c:v>Ave. Awarded LJS Unit Price</c:v>
          </c:tx>
          <c:spPr>
            <a:ln w="31750">
              <a:prstDash val="lgDash"/>
            </a:ln>
          </c:spPr>
          <c:marker>
            <c:symbol val="none"/>
          </c:marker>
          <c:dLbls>
            <c:dLbl>
              <c:idx val="0"/>
              <c:layout>
                <c:manualLayout>
                  <c:x val="5.3005410656070284E-2"/>
                  <c:y val="-3.892409305536391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FB9C-4701-AD7D-7F6A6239B7B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FB9C-4701-AD7D-7F6A6239B7BA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Sheet1!$D$2:$D$3</c:f>
              <c:numCache>
                <c:formatCode>General</c:formatCode>
                <c:ptCount val="2"/>
                <c:pt idx="0">
                  <c:v>1</c:v>
                </c:pt>
                <c:pt idx="1">
                  <c:v>5</c:v>
                </c:pt>
              </c:numCache>
            </c:numRef>
          </c:xVal>
          <c:yVal>
            <c:numRef>
              <c:f>Sheet1!$E$2:$E$3</c:f>
              <c:numCache>
                <c:formatCode>_("$"* #,##0.00_);_("$"* \(#,##0.00\);_("$"* "-"??_);_(@_)</c:formatCode>
                <c:ptCount val="2"/>
                <c:pt idx="0">
                  <c:v>2.17</c:v>
                </c:pt>
                <c:pt idx="1">
                  <c:v>2.17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FB9C-4701-AD7D-7F6A6239B7B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152329672"/>
        <c:axId val="152330056"/>
      </c:scatterChart>
      <c:catAx>
        <c:axId val="15232967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100" dirty="0"/>
                  <a:t>Additional Service Life (Years</a:t>
                </a:r>
                <a:r>
                  <a:rPr lang="en-US" dirty="0"/>
                  <a:t>)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crossAx val="152330056"/>
        <c:crosses val="autoZero"/>
        <c:auto val="1"/>
        <c:lblAlgn val="ctr"/>
        <c:lblOffset val="100"/>
        <c:noMultiLvlLbl val="0"/>
      </c:catAx>
      <c:valAx>
        <c:axId val="152330056"/>
        <c:scaling>
          <c:orientation val="minMax"/>
        </c:scaling>
        <c:delete val="0"/>
        <c:axPos val="l"/>
        <c:majorGridlines/>
        <c:numFmt formatCode="_(&quot;$&quot;* #,##0.00_);_(&quot;$&quot;* \(#,##0.00\);_(&quot;$&quot;* &quot;-&quot;??_);_(@_)" sourceLinked="1"/>
        <c:majorTickMark val="out"/>
        <c:minorTickMark val="none"/>
        <c:tickLblPos val="nextTo"/>
        <c:crossAx val="152329672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0A3903-2379-4CBB-8EA9-9038F7B5AF6F}" type="datetimeFigureOut">
              <a:rPr lang="en-US" smtClean="0"/>
              <a:t>5/22/2017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96664F-0BCF-4672-9888-9743E91796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859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6664F-0BCF-4672-9888-9743E917962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5960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6664F-0BCF-4672-9888-9743E917962A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7101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6664F-0BCF-4672-9888-9743E917962A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9668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6664F-0BCF-4672-9888-9743E917962A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279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6664F-0BCF-4672-9888-9743E917962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649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98699">
              <a:defRPr/>
            </a:pPr>
            <a:r>
              <a:rPr lang="en-US" dirty="0" smtClean="0"/>
              <a:t>This Washington study is often referenced.  It highlights the relationship between in-place pavement air voids and pavement service life.</a:t>
            </a:r>
          </a:p>
          <a:p>
            <a:pPr defTabSz="898699">
              <a:defRPr/>
            </a:pPr>
            <a:endParaRPr lang="en-US" dirty="0" smtClean="0"/>
          </a:p>
          <a:p>
            <a:pPr defTabSz="898699">
              <a:defRPr/>
            </a:pPr>
            <a:r>
              <a:rPr lang="en-US" dirty="0" smtClean="0"/>
              <a:t>With longitudinal joint densities typically at 90% or less it is easy to explain those opening photos of premature joint failures.  At ninety percent compaction (10-percent air voids) we can expect joint performance to be: joint performance = mat performance – 1/5.</a:t>
            </a:r>
          </a:p>
          <a:p>
            <a:pPr defTabSz="898699">
              <a:defRPr/>
            </a:pPr>
            <a:endParaRPr lang="en-US" dirty="0" smtClean="0"/>
          </a:p>
          <a:p>
            <a:pPr defTabSz="898699">
              <a:defRPr/>
            </a:pPr>
            <a:r>
              <a:rPr lang="en-US" dirty="0" smtClean="0"/>
              <a:t>When joint density drops to 89% then joint performance can expect to be: joint performance = mat performance – 1/3.  For a 15 year expected mat performance, giving up 1/5th means the joints fail 3 yrs earlier than mat (giving up 1/3</a:t>
            </a:r>
            <a:r>
              <a:rPr lang="en-US" baseline="30000" dirty="0" smtClean="0"/>
              <a:t>rd</a:t>
            </a:r>
            <a:r>
              <a:rPr lang="en-US" dirty="0" smtClean="0"/>
              <a:t> means the joints fail 5 yrs earlier).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E672DE-71AE-474F-8901-8CCC00BBE38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1874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98681">
              <a:defRPr/>
            </a:pPr>
            <a:r>
              <a:rPr lang="en-US" dirty="0" smtClean="0"/>
              <a:t>This Washington study is often referenced.  It highlights the relationship between in-place pavement air voids and pavement service life.</a:t>
            </a:r>
          </a:p>
          <a:p>
            <a:pPr defTabSz="898681">
              <a:defRPr/>
            </a:pPr>
            <a:endParaRPr lang="en-US" dirty="0" smtClean="0"/>
          </a:p>
          <a:p>
            <a:pPr defTabSz="898681">
              <a:defRPr/>
            </a:pPr>
            <a:r>
              <a:rPr lang="en-US" dirty="0" smtClean="0"/>
              <a:t>With longitudinal joint densities typically at 90% or less it is easy to explain those opening photos of premature joint failures.  At ninety percent compaction (10-percent air voids) we can expect joint performance to be: joint performance = mat performance – 1/5.</a:t>
            </a:r>
          </a:p>
          <a:p>
            <a:pPr defTabSz="898681">
              <a:defRPr/>
            </a:pPr>
            <a:endParaRPr lang="en-US" dirty="0" smtClean="0"/>
          </a:p>
          <a:p>
            <a:pPr defTabSz="898681">
              <a:defRPr/>
            </a:pPr>
            <a:r>
              <a:rPr lang="en-US" dirty="0" smtClean="0"/>
              <a:t>When joint density drops to 89% then joint performance can expect to be: joint performance = mat performance – 1/3.  For a 15 year expected mat performance, giving up 1/5th means the joints fail 3 yrs earlier than mat (giving up 1/3</a:t>
            </a:r>
            <a:r>
              <a:rPr lang="en-US" baseline="30000" dirty="0" smtClean="0"/>
              <a:t>rd</a:t>
            </a:r>
            <a:r>
              <a:rPr lang="en-US" dirty="0" smtClean="0"/>
              <a:t> means the joints fail 5 yrs earlier).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E672DE-71AE-474F-8901-8CCC00BBE38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3988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6664F-0BCF-4672-9888-9743E917962A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134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1B0D56-6F78-4842-B835-4A33BA984707}" type="slidenum">
              <a:rPr lang="en-US" altLang="en-US">
                <a:solidFill>
                  <a:prstClr val="black"/>
                </a:solidFill>
              </a:rPr>
              <a:pPr/>
              <a:t>21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18960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DE3A76-8EDE-4012-8CCF-E40C3AFBCDB0}" type="slidenum">
              <a:rPr lang="en-US" altLang="en-US">
                <a:solidFill>
                  <a:prstClr val="black"/>
                </a:solidFill>
              </a:rPr>
              <a:pPr/>
              <a:t>22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64735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10B637-6545-46EA-A61F-1A307785A47E}" type="slidenum">
              <a:rPr lang="en-US" altLang="en-US">
                <a:solidFill>
                  <a:prstClr val="black"/>
                </a:solidFill>
              </a:rPr>
              <a:pPr/>
              <a:t>23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17415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6664F-0BCF-4672-9888-9743E917962A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237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95AAD-B97C-4F69-A8D0-99B3427D6693}" type="slidenum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6341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B8E45-7F5A-47EF-9976-368D38F50316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961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EFF9B-E0A0-450C-9F3B-BE0AE155C217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3017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B68118-E179-440B-A545-A4B44E0E96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829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7FDFCFD-71EE-4DE9-90FC-019869679893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2792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95AAD-B97C-4F69-A8D0-99B3427D6693}" type="slidenum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9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EB04F-791F-4F40-AC64-D3234C6F4542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EDA08-4733-48ED-B7DE-12BABAFD8D8D}" type="slidenum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9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BE22-5509-4BE5-B38D-00A3B4D1F025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04CEC-FC63-4DC3-9D68-2C9D739D8CB2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3182-7D6A-4F5D-AEAF-8C1AFD16E023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EB04F-791F-4F40-AC64-D3234C6F4542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5448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ED45D-6FB1-4D32-A169-A25730879E3B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B5993-3BDB-42C6-BA40-CC5E6542A111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4E69D-6D3E-4307-B497-155313FCB534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B8E45-7F5A-47EF-9976-368D38F50316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EFF9B-E0A0-450C-9F3B-BE0AE155C217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2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hangingPunct="1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EA5FC-CBF6-4166-847E-79C22AF58969}" type="slidenum">
              <a:rPr lang="en-US" alt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hangingPunct="1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0603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287ED-8AF8-452A-9793-311453B9E914}" type="slidenum">
              <a:rPr lang="en-US" alt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1660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hangingPunct="1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hangingPunct="1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B962D-2B9F-459C-AE98-FE5D5DEE063A}" type="slidenum">
              <a:rPr lang="en-US" alt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6603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3BAD1-EF33-4824-8CEE-31C121DB6148}" type="slidenum">
              <a:rPr lang="en-US" alt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9369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90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698990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689EA-5F8A-41C5-A93E-813E88F7FA4D}" type="slidenum">
              <a:rPr lang="en-US" alt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194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EDA08-4733-48ED-B7DE-12BABAFD8D8D}" type="slidenum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8956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B34B8-140D-459E-8476-CB708AD4B7A6}" type="slidenum">
              <a:rPr lang="en-US" alt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0648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63AE2-9C46-4504-A0C2-803CDC5BD55E}" type="slidenum">
              <a:rPr lang="en-US" alt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9010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9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DF16-9A10-4D9E-BB17-7EF615116242}" type="slidenum">
              <a:rPr lang="en-US" alt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hangingPunct="1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hangingPunct="1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5080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3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endParaRPr lang="en-US" alt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hangingPunct="1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hangingPunct="1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 alt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5DE238DE-0F07-4D41-9644-09C97CC80253}" type="slidenum">
              <a:rPr lang="en-US" alt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2208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F3876-D5B5-4A87-85B1-7D21C89F7A24}" type="slidenum">
              <a:rPr lang="en-US" alt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2706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hangingPunct="1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ltGray">
          <a:xfrm>
            <a:off x="6647689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hangingPunct="1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1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63"/>
            <a:ext cx="3836404" cy="365125"/>
          </a:xfrm>
        </p:spPr>
        <p:txBody>
          <a:bodyPr/>
          <a:lstStyle/>
          <a:p>
            <a:endParaRPr lang="en-US" alt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7573C-9381-490F-8638-F90C8AD19C13}" type="slidenum">
              <a:rPr lang="en-US" alt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558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BE22-5509-4BE5-B38D-00A3B4D1F025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177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04CEC-FC63-4DC3-9D68-2C9D739D8CB2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618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3182-7D6A-4F5D-AEAF-8C1AFD16E023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306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ED45D-6FB1-4D32-A169-A25730879E3B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38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B5993-3BDB-42C6-BA40-CC5E6542A111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213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C204E69D-6D3E-4307-B497-155313FCB534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3234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A7709B2-0755-4792-AA06-DE62EA6604D0}" type="datetimeFigureOut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5/22/2017</a:t>
            </a:fld>
            <a:endParaRPr lang="en-US" dirty="0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8C658E6-93D4-43B5-B23A-3FE0BBE7BFCB}" type="slidenum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849476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709" r:id="rId13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A7709B2-0755-4792-AA06-DE62EA6604D0}" type="datetimeFigureOut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5/22/2017</a:t>
            </a:fld>
            <a:endParaRPr lang="en-US" dirty="0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8C658E6-93D4-43B5-B23A-3FE0BBE7BFCB}" type="slidenum">
              <a:rPr lang="en-US" smtClean="0">
                <a:solidFill>
                  <a:prstClr val="black">
                    <a:tint val="95000"/>
                  </a:prstClr>
                </a:solidFill>
                <a:latin typeface="Corbe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  <a:latin typeface="Corbe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hangingPunct="1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ltGray">
          <a:xfrm>
            <a:off x="2" y="2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hangingPunct="1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2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 alt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8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 alt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7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91C4869B-898F-4144-9B96-4F9241D5F555}" type="slidenum">
              <a:rPr lang="en-US" alt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060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frm=1&amp;source=images&amp;cd=&amp;cad=rja&amp;uact=8&amp;docid=RX19KTiF7VDsgM&amp;tbnid=U0NfBogAHIiZzM:&amp;ved=0CAUQjRw&amp;url=http://www.smilepolitely.com/culture/public_input_sought_on_transportation_proposal/&amp;ei=751CU5W-IbTlygGLzYCgDA&amp;bvm=bv.64367178,d.b2I&amp;psig=AFQjCNFahokC-pBQqFN45hZUfCjG85EXFw&amp;ust=1396961125259583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hyperlink" Target="water%20flow%20in%20cores%20for%20const%20mtg.mpg" TargetMode="Externa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Bit%20Conf%202003%20Clips\Joint%20Seal%202003%20for%20Jim.mpg" TargetMode="Externa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Press%20Dist%20Applying%20LJS%20a.MTS" TargetMode="Externa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Paving%20over%20LJS%20IN%20-%20Copy.MTS" TargetMode="External"/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CA%20Co.MOV" TargetMode="Externa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J-Band%20Tack.MOV" TargetMode="External"/><Relationship Id="rId1" Type="http://schemas.openxmlformats.org/officeDocument/2006/relationships/slideLayout" Target="../slideLayouts/slideLayout2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hal.wakefield\Documents\3.%20%20Asphalt\Mix%20Design\Permeability\Presentations\Binder%20Sample%20Permeability.mpg" TargetMode="Externa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16793" y="1191605"/>
            <a:ext cx="8077200" cy="1656184"/>
          </a:xfrm>
          <a:ln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en-US" sz="6000" dirty="0" smtClean="0"/>
              <a:t>Longitudinal Joint Seal </a:t>
            </a:r>
            <a:br>
              <a:rPr lang="en-US" sz="6000" dirty="0" smtClean="0"/>
            </a:br>
            <a:r>
              <a:rPr lang="en-US" sz="2200" dirty="0"/>
              <a:t/>
            </a:r>
            <a:br>
              <a:rPr lang="en-US" sz="2200" dirty="0"/>
            </a:br>
            <a:r>
              <a:rPr lang="en-US" sz="4900" dirty="0" smtClean="0"/>
              <a:t>Development &amp; Implementation</a:t>
            </a:r>
            <a:endParaRPr lang="en-US" sz="4900" dirty="0"/>
          </a:p>
        </p:txBody>
      </p:sp>
      <p:sp>
        <p:nvSpPr>
          <p:cNvPr id="3" name="Subtitle 4"/>
          <p:cNvSpPr>
            <a:spLocks noGrp="1"/>
          </p:cNvSpPr>
          <p:nvPr>
            <p:ph type="subTitle" idx="1"/>
          </p:nvPr>
        </p:nvSpPr>
        <p:spPr>
          <a:xfrm>
            <a:off x="495300" y="2780928"/>
            <a:ext cx="8077200" cy="1175580"/>
          </a:xfrm>
        </p:spPr>
        <p:txBody>
          <a:bodyPr>
            <a:normAutofit/>
          </a:bodyPr>
          <a:lstStyle/>
          <a:p>
            <a:r>
              <a:rPr lang="en-US" sz="2600" b="1" dirty="0" smtClean="0"/>
              <a:t>NRRA Pavement Conference</a:t>
            </a:r>
            <a:endParaRPr lang="en-US" sz="2600" b="1" dirty="0"/>
          </a:p>
        </p:txBody>
      </p:sp>
      <p:sp>
        <p:nvSpPr>
          <p:cNvPr id="2" name="AutoShape 2" descr="data:image/jpeg;base64,/9j/4AAQSkZJRgABAQAAAQABAAD/2wCEAAkGBhQSEBUUEBQVFRUVFBcXGBcVGBcXFhYVGRYVFhcXGxcaGyYeHBkjGRUYHy8gJScpLCwsFR8xNTAqNSYrLCkBCQoKBQUFDQUFDSkYEhgpKSkpKSkpKSkpKSkpKSkpKSkpKSkpKSkpKSkpKSkpKSkpKSkpKSkpKSkpKSkpKSkpKf/AABEIAHkBogMBIgACEQEDEQH/xAAcAAACAwEBAQEAAAAAAAAAAAAABwEFBgQDAgj/xABVEAACAQMCAwUEBAYNCAgHAAABAgMABBEFEgYhMQcTQVFhInGBkRQyUqEjQmJysbIVFjM1U3N0gpKTorPSFyZDVMHCw/AkNDZjg9Hh8SVEVXWjxNP/xAAUAQEAAAAAAAAAAAAAAAAAAAAA/8QAFBEBAAAAAAAAAAAAAAAAAAAAAP/aAAwDAQACEQMRAD8AeNFFfLNjmaD6rN8Tcf2tjlZX3SfwUeGf488KPeR8axHHHaq7ubbTSeZ2mZRlnJ5bYh/vdT4eZjhPsdL4m1FmGfa7lT7Rz/CP5+g5+vhQcF92s310/d2MXd56BFM0vzIwP6PxryHB+tXXOZ5VB/hp9o/oKTj5U5NN0mK3TZBGka+SADPqfM+prroEmOxO9PNprfPq8p+/u6+T2X6rBzgkBx/BTuh/tbad9FAjv236xp5H0kSMoP8Ap03qf/FX/FWw4c7YraYhLlfo7nluJ3RE/nYyvxGPWt+6AggjIPUHofhWG4o7Jba5Ba3At5evsD8Gx/KTw964+NBuY5AwBUggjII5gjwIPlX1SI0zXr7RJ+5nUtETnuycoy55vE/gf+SAac2h67FdwrNbtuU/BlbxVh4MP+eVBY0VFTQFFRRQTRUUUE0VFFBNFRU0BRRRQFFFFAUUUUBRRRQFFFFAUUUUBRRRQFRU0UBRRRQFFFFAUUUUEVNFFAUUUUBRRRQFFFFAUVFTQFKTtV43Z3NhaEnmFlK8y7HkIVx9/meXnnb8f8TfQbJ5F/dG9iL89gfa9ygFvgPOsJ2R8MA79Quei7u7LeYz3kpPpzAPnuPlQafs77PFskEs4DXLDr1EQP4q/lebfAcuu3pY6/22RoStlF3uP9JJlU+Cj2iPftrIydpWqXDYhcj8mCIHH3M330D8opCfSdcPP/p/9Fx922vM8datbH8LJMvpPEMfNkB++gf9TSf0ftxkBAu4FYfahO1vfsYkH5it7Y9oVjLCZRcIqqPaD+y658Nh5n4ZzQaOiljq/bfEpItYGk/KkPdr7woBY/HFRwZ2qXF5fRwSRRKj7+a79w2xs45lsfi46eNBvNf4ehvITFOuVPMEfWRvBlPgf/Y8qTNtPcaDqBV8vE2MgclmizyYeTr9xyOhp069qotraWcruESF9ucZx4Z8KxN3eW+v2UiQqyXEOHUOBlWOcDcORRsFT8DjkKDfWF8k0SSxMGR1DKR4g/8APSvelH2N8Sskj2M2Rnc0YPVXH7pH9xbHmredNygKKp9f4utrIoLqTYXBK+y7Z24z9UHHUV56rxpaW0cUk8hVJl3RnY53LhWzgKSOTDr50F5RVDqvHFpbCMzyle9TvE9hzlDjnyU46jrX3q3GdrbSrFPIVkcKVGx2yGJUcwpHUGgu6KKKAqaiigmiiqfX+LLay2fSpCm/dt9l2ztxn6oOPrCguKK8re4DorocqyhgemQQCPuNelBNFFcOsazFawma4bbGpAJwW5sQo5KCepoO6isj/lX03+HP9VL/AIK9rTtL0+Rgq3KgnpvV0H9JlA++g1FFfKuCMg5B558CKmgmiiigKKKigmiiigKKKKAorxuLtEx3jqmem5gufma9I5AwBUggjII5gjzBoPqiiooJooooCioqaAooooCiorxW/jL7A6F+m3cu7I68s5oPeioooEt2tXzXWpRWkXPu9qAf97KQfuXZ99NeHQ0Sz+ipyUQmIfFCpJ9TnPxpRcHj6XxC8p5hZZ5fgu5E+WV+VO+gwXDfY/awANc/9Ik5Z3cogfRPH+cT7hW2ihjiTChI0HgAFUfLArF9p/GlxYqi28YAlB/DN7QVh+KF6bsc8nl6HBwsdK0e+1eRyJe8KY3GaTAXdnGF5+R6LigfLcRWwODcQA+Rljz+tXUkqSr7JV1PkQwP+yvzFfaO0Vy1vlXdZO69jJUvkLgZAP1jjp4VqLns31Kz/CxDO3nm2kO8fD2WPwBoGZr/AGXWVyCVj7iQ/jw4UZ9U+qfkD60o+LOAriwOZBvizgSoDt9Aw6offyPgTWg4W7Yp4iEvR30fTeABKvr4B/jg+tN60vYLuDdGVlikBHmpHQqQfHwINAk+B7nTFgmN5CGnjRnXvGJSQAclReQD5wMHJPUHqB0di+mGS/aUjlDEefhvf2APlv8AlWf43023hvpIrNi0YI5ddr/jRqfxgDgfdzxmnP2ccLfQrJQ4xLKe8k8wSPZT+avL3k0Hx2qXwj0qfzk2Rj3s4z/ZDfKst2FWp23Uh6ExIPeA7H9Za4+2ziAPLHaoeUX4ST89hhB7wuT/ADxW47M9ENtp0QYYeTMrDyL42j4IFFAuu0izNhqyXUIwHKzjHTepxIvx5E/xhp1WlyJI1dOauqsD6MAR9xpfdt1gGs4pfGObH811IP3qtXvZje97pVuSclVaM/zHZR/ZAoMZ27H27T82b9MVcPah+9+l/wAn/wCFBXd27fXtPzZv0xVw9qH736X/ACf/AIUFBzdqX1NO/ka/oStpxldaYt5CL6KR59kexlMm0LvbZna4H1s+FYvtS+pp38jX9CV1dq/76238VB/fPQMbUOPbaG8FpIXEhK89o2DcNwJbPIY6mqS87abJJCqCaQA/XRVCn1AZgSPhWN4/sBPxAsTZCyPbIcdcMFBx64NNe+4YtjaPB3MYj7sgAKOXsnBBxncOueuaD30DiKG9i723fcucEEYZW+yynoaoNe7VrK1cx7nldThhEAVU+ILsQufdmlbwdrL29jqDRsQTFCoI8GeQx7h5EKzVtex3haE2xupEV5HdlQsAdiLy5A9CWzz8gKC60TtasrlwhLwsxwO9ACk+W9SQPjio7R7nT1EP7JxyPnvO72bxj6m/O11/Jqr7YOFYTaG5jRUkjZQxUAb0Y7cMB1IJBB99YbivVWuNL09pCSyfSYyT1IQxBSfXbt+VA4NR4wtLG3haRiqtGpijALSFNoxy9BjmT8az0XbfZFsGOcD7W1D8wHzWT4+0SZWtLsRmWEW1uCMFlUoASrgdFYHr6mrWTtE0y7gMF1bNCCMZREYIfBkZfaBH5tA0NL1WK5iWWBw6N0YfeCDzBHkedZftd/emX8+H+9SurgDSbSGBjYTNNFI+47mDbWAAIwFUqcYyCM8hXL2vfvTL+fD/AHqUGZ7LeDLS6sTJcwiR++dclnHsgIQPZYDxNXPEHY9aSRt9FBhlAO32mZGPgGDE4B8wRj16VPYr+9rfyiT9WOt/QKTsc4lkWV7GYnADNGG6oyHDx+7xx4bT51tOJu0S0sW2SszyYyY4wGZR4biSAvuJz6UqtIvu71u4mj5iNr2T0IVJz8icfOvLgjX7OGeW41INLKxymUDjcSS7kE/WzjHlzoGVova7ZXDhCXhLHAMoUIT4DerED44q54o4ygsBGbjf+E3bdi7vq7c55j7QpXcf8VabewZgRluFI2t3YQMucMrEHmMcxnxHqaqeItXafSrAyHc0b3EWTzJCCLbz/NIHwoGZq/a/ZQNtHeSnAz3YXCkjOCzMASPHGas+Ge0K1vm2RMyyYz3cg2sQOpXBIb4HNfPA/CkFvZRYjQu8avI5UFmZlDEZP4ozgD0pc9qOjLYXsFxaAR78ybV5BZI2UkgDoCGGR06+dA0+JOMbaxUG4fDN9VFG52HmB4D1OBWWi7b7Itgxzgee1D9wfNc3Fek6c11HeX90QXWNxb4DAoFGF2qC20nOfea5eJO0DTprWWGC3aUmNgmIVVUODh89VC9eQ8KDey8XW4s2vFffCoySgy31guNpwQQSMg1WHtQsRbrM0jKHLBUKkyHacE7RnAz4nApbcMuf2B1IZ5B4j8SY8/oHyq37IeD4Z43ubhBLtfu40fmowAzMVPInLjGenPzoK3tN45ttQihW335jdmO9dvIrjlzNbHgntCtTaJCO8321nvk9jliJFD7Tnn6VT9tOmxRQW/dRxpmVgdiKuRs8cCtBbafGugl1jRXOmnLBVDHMGTlgMnJoPX/K1Y9w025wA+wIV9tjgMcLnoARzJA5156H2uWdzKI/wkTMcKZAu0nwG5WOCfWsr2KaHFIZ5pUV3jKKm4AhchiSAfE8hn09a5O2vTY47mF40VTJE+7aAASrDBIHjhsZ9BQbDVO2SyikKL3kuDgtGF2/Asw3e8DHrWj4Z4sgv4y9uxO04ZWGHQnpkeRxyIyORr507ha2S0WDuYyndhWyoJYkDLE4yWJ55pMcC6s9qt+8Z5raHb6P3qIje8F80DU4j7T7OzkMbM0ki8mWIA7T5MxIUH0zkV88PdqVndyCNWaJ2OFEoADHyDAlc+hIz4Utuz7iLT7QPJeKzzs3skoHCpgcwSfrFs5PXkKjtD4i0+7CSWask4bDHYEDpg9SD9YEDB68z6UDZ4m44t7B0S47zMgJXYu7kCAc8x51U652u2VvKYxvlZThu7C7QfEbmYAkemaW3Hmqtc2unSyHLtbyBj5skgQt8SufjTk0HhW3gtUiWKMgoN5ZVJkJHtFsjnk5oK217TrOS2knDOBFt3oV/CKGYKDtzgjJ6g0rNM4qgj1tr1t3cmSVuS+3h0ZRyz5keNWPBlgia/LAFBiDXKbGAZSiklQQeuCq/KvrRbKM8SvGUQp3042FQVwInI9nGKDY/wCWiw/77+rH+Kitb+1+2/1eH+qT/DRQKLsT56hMT1+jufnLFmnZSR7Lj3GtSRHlkTxfFHDfojNO6g4Nc0SK7geGdcqw+KkdGU+DA0idU0i80W7DoxAydkqj2JF+yw6Z80PvHga/Qtc2pWaSxOkiK6lTlWAIPLlyNAgOBIzcavAz8y0zTN71Dy/rCnfxlqBg0+5kHIrC20/lMNq/ewpMdkxxq0Ofsy/Pumpsdpyk6Tc4+yp+AkQn7qD871Y6Zr9xAjx28rosuAyofreWPEHwyMHwq94A4DGomUtKY1i2Zwu4tv39CSAMbfXrTd4b7PbSyIaNN8g/0kh3OPdyAX4AUGR7NOzRkZbq9XDDnFE3VT4O48G8l8Op54xteMuLI7C2MjYLnIjTxd8fqjqT/tIr44t43gsEzId0hHsRKfab1P2V9T8M0mFW71q982Pv7uCPP3D72NB08C8PPqd+ZJ8siv3szH8Yk5CfziOngoPpT/FVfDfDsVlbrDCOQ5sx+s7nqx9T9wAHhVpQY3tcTOlS58HiI/rFH+2ufsZb/wCGe6eT/dP6TUds11t03b/CTRr8tzn9SunsjttmlRH7byP/AGyo/VoMr27/AF7T82b9MVcPah+9+l/yf/hQU377SIZsd/DHLtzjvEV8ZxnG4HHQfKoudFgkVVkhidUGEDorBBgDCgjkMAdPIUCY7U/qad/Il/QldXav++tt/FQf3z03LrQ7eTb3sET7F2rvjRtq+QyOQ9BWb404l0+1lT6XCss20FQIkd1QE7TubG0Zzjn50GK4r/7TQ/x1p+lKcN1+5t+af0Gs7w1qdnqQN1HbrvSQLvljj7wMqqwIYZPIEYOfCqzVe121gmkheKcmN2RsCMqSpIOMv0oF92daIbuC/gXAZ4Iiuem9XLrn0JUD41b9nfHSaeJLS/V49shYEqSUY43IyjnjIyCAep9KtbHtX02EkwWjxEjBMcUKEgdAdrjNeOqdpml3PO4s5JCB1aOIsB5bt+aDj7RuP476NbSxDyb3UswVhuIOVRFI3H2sEnHgPXFVx/oJs7DT4X+uBcM+PB3MTEZ9M4+FOPSeG7W39q3gjjJHVVAbHlu6/fXTfaTDNjv4o5Nucd4ivjOM43A4zgfKgyekdpenpbxI9wAyxRqRsl5EIoI5J5iqviXi3RZon3qsrlTjZCyybscsSFRjn45ra/tUs/8AVLf+pj/w1P7VLP8A1W3/AKmP/DQL3sMspQLiUgiJwirnozruyR54Bxn19K0na7+9Uv58P96lbCOMKAFAAAwABgAeQFed3ZJKhSVFdTjKuoZTg5HIjHWgTvZ52j29jaGGZZSxlZ8oqkYIUDq45+yasNf7bA0ZSyidXYYDy7Rtz4qik5byyfnTE/apZ/6rb/1Mf+Gva00G3ibdFBCjeaRop+YGaBddmnZ86xTTXalGnieJFb66xuPbcg9CeWAeeAfOqPg7WF0m6mttRj9liPa2bsFcgOB1KMD1HkPXDvri1PRILhcXEUcoHTeobHuJ5j4UC94n7T7ZUC6dGk0zMAC0J2geWCAzMegA8/hVL2oCb6FYG6VElYzM6xrtVc92QuMnmBjPrmmppnClpbtugt4kb7QUbvgx5il928H2LT3zfoioO7hHtSt47ZIb4vDLEirzRiHUKNjDaCQSuOvvHWspxTqra3qMUNqrd2o2gsMHaSDJKw/FXAHXyHicU0bDhy2ubO2NxBHIRbxAFlBYDu15buuKtdL0OC2Ui3ijiB67FAz7z1PxoEpqbR22uu2oRl4VkJCkbh3ezbCdp+sqgLy/JPlitbxV2k2TWcsFnmR5o2jCpGyKoYEEnIHQE8gDW91TQoLkAXEMcoHTeoJHuPUfCqiVNN0wqWWC2LhsHaAzAY3DdgnHMfOgUPD2rRLpV/AzYlk7t0XB9pVK7jnGBj1pidiv73N/KJP1Iq0dnwhY/ukdtB+EXOdikFWwehGMHl4Va2WnxwrthjSNc52ooUZOOeAMZ5D5UC77coCbW3YD2VmIJ8tyHH6KjR+MrefSJLVC3fRadJuBUgexFsJDdDzI+dMi4t1kUrIqup6qwDKR6g8jVDewabYjMsdtAJQyZKKN4IBZOQ5jGMjpQZHsK/cbr+Mj/VNV3br+7238VL+slMy3Ntb2zz28caxGMy/gUVd6hCwPIDJ29M+dVHD+u2er72+jhu5wv4eONiN+T7PNuXs86DUQfUX3D9ApEdnmj/SpL6DODJauAT0Dd6hUn03AU+wK47LRoIWLQwxRsRglEVSRnOCQOmaBQ8BcVRaeZbTUYimJCwYpuKNgBlYYztOAQRnx881uP8oWk/wsf9TJ/wDzrTXujQTEGaGKQjkDIiuQPQsDXP8AtUs/9Vt/6mP/AA0Cc7VuIba6kgNo4dUjkBwrKASykDDKPI9KeVr+5r+av6BXB+1Sz/1S3/qY/wDDVoBgYFAmOFP+0s38bdf79ck+prZcRSTXAYIs0hOBk7ZIyFYDxHtCnNFo0CyGVYYlkJJLhFDkt9Y7gM8/GvnUNCt5yDPDFKRyBdFYgeQJGcUGY/ywaf8Abk/qn/8AKir/APalZ/6pb/1Uf+GigUvFmdP18T9EaRJ/ej+zL/v/ADp3qwIyOYPQ+YpfdsnDnfWq3CDL25O7zMTY3f0SAfdurq7J+KBc2Yhc/hbcBDnq0f8Ao2+Q2n831oNxRU1FB+etGP0LW1DchHdtGT+QzNHn3bXBp765pv0i2mhP+kjdPcSpAPwOKUXbPoJiu0uVHszqAxHhKgx96bT/ADTTN4I4iF7ZRy59sDZIPKRcBvnyb3NQJrgLjE6ZcSd8jMjja6rjcroTg8yByJYH3+lXXEHbTPICtpGIAeW9iHk+AxtX76+O13hAwzm7iH4KY+3j8SXxJ9G6+/PmK4tI1qwXSp1aGNbzuzGGILNJv9kOhbO0gE5Ax0yOtBV8J8NyapdsrS4OO8kkfLOVyAcZ6tkjqf8Ayp9cP8Ow2UIit12jqSebO32mbxP3DwxSz7DLEmW5l8AiRj3sxY/qj504KCKKK5dU1JLeF5pThI1LMfQeA9SeQ9SKBT9tuq77iC2TmUUuQPtyEKg9+B/bppcPaZ9HtYYf4OJVP5wA3H55pP8AAtk+p6u11MPZjfvm8QG6Qx/DA+EdPCgq+IuJYbKHvbhsDOFA5s7eSjxP3DxrBntpdstFYSNGvVt55e8rGVHzqp7VHNxq8FuxITESD0MsmGb34wP5tOCzs0ijWOJQqINqqOQAFBlNH7Tre5t5pI1YSwxNIYDjewUZ9gjkw8PTPMUqdb4mW41Vbp4G2hoiYW5swQD2enjjy8au+ILcWPEMRtxtDyQvtXkB3p2SKAPA+0cflV78Rj/OiL+Otv1EoGRwbrS3VsZUgMALspQgAkrgbuQH/Iron4Ts3Yu9rAzMSWZo0JJPUkkczVqKKBD8UaZEmvrCkaLF31sO7CgJhhFuG3pg5OffWs1HWdMgv2tJbCBQn1pSke0Duu9zt256csedZzi7/tIv8otP0Q158WaYLjiJoW5LJNCrY67e6jLY9cA0Gy0TtcjubwQrDsiIc967gEKiM5JQDAGF+1XPeds6mQpZ2sk+PHJXI8wiqzY9+PdWx1XSbVbKSKQLFbiMhtvsBU8eY+Xmc+tYLQONbCzDxaZa3U5ZtzELktywOZy+3yBHiaC00LtfilnEN1C9s7EKCx3LuPQNlVZcnxwRVhr/AGkx2l8trJGcERky7gFRXJySMZwMZpY9omtzXNzC89q1thMIHzvZd31jkA4B6DHnVn2k2yya7FG/1X+jKfzWfB+40Ggvu2fGWgs5XhBx3rkoD8kIHxNajhrj23vLeSYEx9yMyq+MoME7sjqpAPP0PKr2SyTujHtHd7CmzA27cY246Yx4UjuzPSjc/TrcNt7y12g+AbeNpPpn9JoNke2ZHdltrS4mA8V6kee0AkD319/5V5P/AKbdfI/4Kyugatf6Lvjlsy8bPuJw2M4AysqgrjAHI/dzrY6B2w2tw6xyq8DMcAsQ0eTyA3jpz8wB60HLb9s8Xe93PbyQAA7i5GVwpYDZtBJPIAflCuabtoYe2ljIYc8nZyMj3iMqPdk1Q67pq3HExikGUaaLcD4hYI2K/Hbj406TbqU2FQVxt24G3bjGMdMY5YoKXhPjODUIy0OVZcb42xuXPQ8uRU8+Y8vCqfjDtNtrSTughuJl6quAqE+BYg+105AH1xWE0M/QNemjh+oO/UL4bO6aZV+BVflXZ2Macs91PcTe3JGFKluftylyz+/2ev5RoLeHtn2MourKWFT0IJzjzCui5+BrX6rxlFFYG9i/DR+zjacE7nCeI5EE8wfKvfi7SI7mymjkAP4NmUn8V1UlWHkQR+mkroF8x0XUIifZVraQDyLyhW+exflQb+TtntxDGwhkaSTce6UqdoDMo3N5nbkAA8qwnaLxn+yHc/gHh7sSfXOd27Z05Dpt++tr2K6HGLVrkqDI8jIGPVUXAwPLLZJ8+XlVd28f/Ke6f/hUGk4E46FyvdNC8Igt1YyOfZIUKpPQYGOfuqtvu2dDIUs7aS4x+Nkru9QoVmx6nFaxoYn0wLctthNsokbdtwndjd7XhyrC6Dxnp9lvj0y2upyzZYhck4GBzJ37evh4mgtNF7YI5JhDdwPbMxCgk7lBPIbsqrKPXBrJdq/Ff0lxB3Lx/R5pBvY+y+PYyOXpmq/tK12a6miea1a2wjBA+d7jcMk5A5A9BjxPnWs7b/8Aq9p+e/6goOfSu1ZY7OOB7KV1SBY2ORsdQgUnmv1SPuNafs54htrlJzbWqWoQpu27AGyGIJ2gdAD18667b94l/wDt3/69Knhm+aLR9RKHBZrePI+y5ZW+akj40G71ftkiWUx2cD3JBxuB2qSPsgKzMPXAqNK7ZIml7u8ge2JONxO5Vz9oFVZR64NenYxpCJYmcAd5LI4LeIVDtC+gyCfjX12y6Qj2PfkDvIXTDeJV22lc+XMH4UFxxpxyunpE5jMolLAbWAxgA5yQc5zVHqHa+o5WltJcEKrOVJ2ISoJXKq2cZwTgDl41g+Ib5pdG0/fzKSTxgn7KYC/JcD4U4uBtPSHTrZYxjdCjtjqzuoZmPmST+igqeDO02K/k7ooYZcEhSwZXA67WwOYHPBHTzxWzpK9yI+KQEG0fSM4Hm0O5vmWPzp10EVNFFBFFFFB8yxBlKsAQQQQehB5EH0xSK1nT5tD1JZYMmFiSmc4eM/XhY+Y5f2Wp8VW8QaBFeQNDOuVPMEfWVh0ZT4Ef+njQToOuxXcCzQNlW6jxVvFWHgw/9ehqwpDMt7oF3ke1E59e6mUef2ZAPiPUdW1wrxtb36fgWxIB7UTYDr8Pxl9R93Sg6OK+HlvbV4H5EjKN9iQc1b58j6E0mODOJZNJvXiuFIjLbJk6lSOki+eM+HVT7qf1YntF7PhfJ3sOFuUGBnkJVH4jHwPk3wPLoGrliiuYMNtlilT3q6kciD9+aTfF/ZLPAxezDTQ9do5yp6Y/HHqOfp41wcJ8dXGlyGGZGaINh4X5PGfEpnofHHQ+nWnhousR3UCTQ7tjjI3KVPXB5H1HUZHkaCj7NOHjaWCLIMSSEyuD1BbG1T6hQo9+a1VFc2o6lFBGZJ3WNF6sxwPd6n0HOg6CcdaSvaLxg2oTrZ2WXjDgez/ppegx+QvgenU9AKnjHtFl1B/otgriNzt5D8JN6Y/FT08R1wMitp2edni2K97Nhrlxgkc1iU9UU+J82+A5dQuOCuFlsLVYhgufakYfjSEc/wCaOg9B61fVNRQLPtb4QllaO8tVZnjUK6oMuArFkdR1OCTke7yNfFj24QiEfSIZO+AwQmzYzeeWYFc+WDj1pn14SafGzbmjQt5lVJ+ZGaBR8JaRcanqf0+4QpCrhxkEAlOUaJn6wGAS3TkfOvniIf5zxfxtt+olOUCo2igkUUUUCR4uH+ci/wAfafohro1Mf50r/Hxf3CU5doqdgoMv2k6XLcabKkALP7DbR1YKwYqB4nAzjxxS/wCAu0q3sLYwTwuGDsxaMLliT0YMQQR08eQFOmueSwjZtzRoW+0VUn54zQIPj/iCS9mjuWgeGHBSIuPr7TuY56E+0OnLl4866tc1xLzWLW4iDBHa2wGxn2Zip6EjqKes1srjDqrDyYAj5GvpIVAwAAB0AAGKCX6GkR2bW87teratsm+j5jbl9YSqccxjnjb8afNQFFAoeHO1eS13w6qkzOGJDYUOOg2sh28sjII86pOI7ka1eoNPtmXltdyAM5P15CuVAUeJOTn3CnpPZo/7oitj7Shv0ivuKBVGEUKPIAAfIUCI4sEy68/0YbpkeIoPFmSCM4x45Cnl45rXSdt8KxkNbyrOBgxttChvVidwH83NV93pcx4mEoik7vvkO/Y2zH0dRndjHXl1pqy2MbHc6IxHiygn5kUCo7MeHprm8k1C6UhW7wrkEd48mQxUfYCswz6jyNV0An0C/dmjaS2k9ncOQdM5UhugkXyPmfAg07sVDoCMEAg+B6UCm4m7XFuYGt7GKXvJgUJYDIVuRCqhYliMj0zXPLwi9lw/cmYYlmeFmXxRVlQIp9eZJ/Ox4U3ILGNOaIi5+yoH6BXsRQYnsd/etf42X9aqXty053jt5FUlEMiuQM7d4QqT5D2TzpoAUEUCmbig6rpktpbRSCaKCJiMqQ4jeMMq4OSSBkAjwxVdwD2jwafbtBcQyBg7MWQLlifBwxBBGMe7yp0rEB0AHuGK8pLCNm3NGhbzKgn5kZoEF2h8QSXzx3BgeKAAxxFx9c53Mc9M8xyHLl1POtP2i3v7IaXbXVuj92krBgQMqMFCx2k+zuXGfUU2ZrdXGHUMPJgCPkamOIKMKAAPADA+QoFhw1x2lzp8lmI3V4dPky2VKERxBOXPOTkHpVR2Y6GLuw1C3Jx3ndbSfBwHZT7twFOZYgOgA9wr6C0CV4T4wl0Zntb+F9m8sMYypOASuSFdDgHIPn51PFvGcmsFLWwhkKbwzZxuYjkN2CQiDJOSfLpjm5prdXGHVWHkwBHyNRDbKgwiqo8lAA+QoE32laF9D06wgByUMu4joXYKzH3bicemKanCn/ULX+TQ/wB2tWhWjFAmbgf51D+PX+4FOajaKmgKKKKAooooCoqaKDl1HTY542jnRXRuqsMj/wBD6jmKVPEfY9LE/e6a5bByI2bbKp/Ik5A/Eg+ppv0UCSsO1HULJu6vYzJjwmBjlx6Pj2veQffWrsO2uzYfhUmiPj7Idfmpz91bu8sI5V2zIki+TqGHyIrM3vZXp0nPuNh/7t3X+znb91BU6pxbol0yvcFXZOhaKXOPI4X2l9DkV1T9r+nxriMyOAMAJEVGB0A37QBXkexWx+1cD+ev+1K6bXsf09D7SSP+fI3+7toMrq/bdI3s2kAQnkGlO9vgi4GfiarbPgvU9UkEt4zong83LA/IhGMfJR603tL4Ztrb/q8EcZ81Ubv6R9r76s6Cg4V4Jt7BcQrlyMNK+C7emfxV9B99X9FFAUUUUGQ4x4ymtbm3t7eBZnnDYDPs9oEADPT51wXPaDeWpDahp5jhJAMkUgk258wMj4Ej0zXlxt+/el+9v1hWk49K/sZdb8Y7hsZ+1+J8d22g9r3VZt1sbSITQzMDJJvC93GdhVwCfayCTj8mrmk9CWEWgbieczf0e9j2/wBnFXejXQ07Vb2GQ4hliN3HnoNoLOB8N4/8MUG04gvJ4oGa0hE8oK4jLBMgnmdx5chzruikOwFxtOASM9DjmM++k1eWz/sBc3chPeXdysvU8k73Cj3Z3H3EVd8aaVM8tpJJBNdWa26h4YWIYSYOWKrzPIr/AEcZHiDJuZSI2aMbmCkqM4DMAcDPqeVcug3U0kCvdRdzKc7owwbbhiB7Q5HIwfjS+4TmtQt8lpLPGDbyN9EnUgxEJzdSSc9cHx9oZ6CqqDUpRoun28UjRm7uHiaQHmEMzAjPruHwBHjQORXB6EVOaV3GfCEWmWy3lgzxSwumSXZhKGIUhgTg8yOQwMZ5dMTqNkLzXI0dnWOSxR3VGKll5tsJHPBOM467cUDPVwehzU0uOGtPWy12W2tyywPbCTuyxYBspzGT7+f5Vafj7V3tdOnliOHCgKfslmVN3vG7PwoL/eM4zz8vGqHjTin6BbCUJ3jNIsaLnaCzZPM4PLCn7qyP+TmD9jfpG+T6V3Hf9/3j537O8x1xt8M9fHOao+KMXelWN5MCZ2kWBmyQGRWmBO0HGSRnOM86Bt6LcTvCGuolilycorBwBnkdw8xzrH69xrqNqJZHsE7iNiBIZl5rv2o20EnnkcseNbPSNJjtoVihBCLnAJLHmxY82JJ5k1QdqP703Huj/vo6Dm4d4p1C4eEyWKpBIA3eiVThCuQ23OefLw8a2W4dPGlrxc2OGoSP4K16fzK9LjheK1sJLiW7kinniRZbg5cncVcoiAg88bRg5xn4AxhIM4yM1mOLOLpLaeC3toBNNPuKhn2KAvrj3/KlrrtvBbwQzWNvewyLJH/0mUNGr5BPRmOd2M4AAxnwq/4s4YgfW7RGVsXIkaX23GWCtjBz7PQchig0N/xpci8S0t7VZJu5SWbdKFVM43Kpxzxnr45FX2kXtw8k4uIBEiSYhYMG71Mt7ZAPs8gOR86XdhwdbLrzQBW7uO3WVR3j5EgaMg7s5I59Dyr5tdZkto9cljJ3rc4U9dpeSRMj3bs/CgbO8Zxnn5eNfVLez7MoJLGOXvZEunjSX6SZHJDsA55bgNvPHn45rfaWjCGMSOJHCKGkUYDsBgtjJ69aDL69xpOLw2enwCaZUDyF22xoCAR4jPJl8R9YdfD40Tjif6YtnqMCwTOu6NkbdG/InHU4+qfE8xg4rj1jhzv7+S40u9SK7QBZk+sOQCjcOeMhAMEEeyDyrzsuJLu3voLfVYYGMp2xTxAZ3ZA+WSAeSkbgedAw2cDqQPfXJrOpi3t5ZmBIiRnIHU7RnHx6Us7uzs57u5aYXepSbyAsEbiODmcIHDheXTOccvfXHpVqLjQbvv8Ae30WaYwhnOY8RoQpIPtAbjyPLnQMPg3Xri7i72eBYUcK0RV95dTuySMZHQe/dWgDg9D0pPXJ+h6LbG17xJL5olldCzNjaxOwE8mPTAx1r5vLD6OYpdKs9Sinjcbu8jcrMn4wf2jzPLoAOZ9MAypuKEXUEstjb3hMofltABYYx1z7P31dUqNR4Ut319ImRtk1u07je4PeM0pJznI5gchyqz0ucafrN1E52wXMRuEz0BTczgf/AJf6IoGLRWF7LbdpI7i9lzvu5mZc+EasQAPiWH80VuqAooooCiiigipqM1NAUUVFBNRU1FAUUUUE0VFTQRRU1BoCiiigKKKKDI8Y8Fy3dzBPBcCB4A20lN5ySDnrjw8RVfP2dXNyVGoag80SkExogjDY8yDj44J8sVvqKDN65wf381i8bLGlnJuCbc7lBjwo58sCPHj1rl484COod0ySiF4w6ltpbcjjmvIj/ljWuooM3xLweLnTvocTiMARqrEbgBGVxyBHgK5dZ4NmaaK4s7nuZo4hEQy74pFAxzXPI/A9B0xWuooMbpvA0vez3F5cCW4lgaEFE2RorDHTqx+Xj518p2bqdMjs5JfbiZnSZFwVcuzA7SemGwRn5VtBQKDCTcC3l0Y01G8WWCNg2yOPYZCOm9v/AH6n31c/tVP7KC9DgKLfue728+pOd2cY59MVo6KDOpwsRqpvu8GDB3Xd7TnOQd27OPDpirbV9LS5geGUZSRSpxyPoQfMHBHqK66BQL/9oV/3H0T6ev0XG39y/C939jdnpjl16cunKrTX+Almsre1gcRJBIjgsN2QoYHOCOZLZzWtooCqjizQzeWcturhDJt9ojIG11bpkfZx8at6KDK61wY0+lpZCUKVSJd+0kHu9vPbnxx510cUcJC8shbl9jJsKuBkB0GOa55ggnx8a0NSKBeaxwFf3kGy6vkYoQyKsW1Sw5bnIwScE4wOpq5l4Slku7K5lmUvbRssgCYEjMpBK8/ZGT0xWqooM7DwsV1R73vBhoBFs2nIOV57s4/F6Y8a5NP4DVfp6zuHS9kLkKNpQEuRzJOSCwIPmta2igXjdn960AtHv1NoMDHdfhTGDkJuz0+Ph5cq3dhZLDEkUYwkaKijyVQAP0V0UUGM1vgWU3bXmn3H0eZxiQMu6N+gyR8B4HmM8q+dN4Gne6jutSuRO8P7kiJsjU+fhnnz6DmBknGK2tFBgrPgW8tnlWyvVjglkMhDRB5ELddpPInGBnl0HKjR+zyaG1vLU3CtFcBthKHersApZznn7KryB6gnxreVNBlbngVZdMis5XO6FU2SqMFZEBAcKT6kYz49fGuEcGXs7Rrf3oeGNg2yJO7aUjpvYEcvPr1+NbiigyXEfB00t7HeWlwIZUj7s7o+8BXLHz/KP3VmO1uSK4e2ggcNdiYxbUPNVkUbg3lz2n3bvWmmaVWk/wDaef8Anf3S0DL0nTlggjhT6saKg9cDGfeevxrroFFAUUUUBRRRQRmpqKKD/9k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09538" y="-1371600"/>
            <a:ext cx="8886825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3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5337212"/>
            <a:ext cx="8458200" cy="135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184068" y="4213076"/>
            <a:ext cx="39599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Jim Trepanier</a:t>
            </a:r>
          </a:p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Aggregate, HMA &amp; Metals Unit Chief</a:t>
            </a:r>
          </a:p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Illinois Dept. of Transportation 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26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l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fld id="{01F5B8FA-D6DB-47FF-92C4-E2C9B3D6CD3B}" type="slidenum">
              <a:rPr lang="en-US" altLang="en-US" sz="1400" smtClean="0"/>
              <a:pPr algn="r">
                <a:spcBef>
                  <a:spcPct val="0"/>
                </a:spcBef>
              </a:pPr>
              <a:t>10</a:t>
            </a:fld>
            <a:endParaRPr lang="en-US" altLang="en-US" sz="1400" smtClean="0"/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3317" name="Picture 4" descr="I-55 2009 (3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0"/>
            <a:ext cx="9829800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27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l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fld id="{7D873B79-8B35-4E72-805F-29572F5DC9AE}" type="slidenum">
              <a:rPr lang="en-US" altLang="en-US" sz="1400" smtClean="0"/>
              <a:pPr algn="r">
                <a:spcBef>
                  <a:spcPct val="0"/>
                </a:spcBef>
              </a:pPr>
              <a:t>11</a:t>
            </a:fld>
            <a:endParaRPr lang="en-US" altLang="en-US" sz="1400" smtClean="0"/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4341" name="Picture 4" descr="P1010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15875"/>
            <a:ext cx="9677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511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l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fld id="{DBE55786-50A7-425D-95C9-BC2371A61FA0}" type="slidenum">
              <a:rPr lang="en-US" altLang="en-US" sz="1400" smtClean="0"/>
              <a:pPr algn="r">
                <a:spcBef>
                  <a:spcPct val="0"/>
                </a:spcBef>
              </a:pPr>
              <a:t>12</a:t>
            </a:fld>
            <a:endParaRPr lang="en-US" altLang="en-US" sz="1400" smtClean="0"/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5365" name="Picture 4" descr="I-57 2009 (1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0" y="-2286000"/>
            <a:ext cx="15240000" cy="1143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505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l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fld id="{5BDF80D7-80A9-405B-B3B7-720656F32B5D}" type="slidenum">
              <a:rPr lang="en-US" altLang="en-US" sz="1400" smtClean="0"/>
              <a:pPr algn="r">
                <a:spcBef>
                  <a:spcPct val="0"/>
                </a:spcBef>
              </a:pPr>
              <a:t>13</a:t>
            </a:fld>
            <a:endParaRPr lang="en-US" altLang="en-US" sz="1400" smtClean="0"/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6389" name="Picture 4" descr="I-57 2009 (5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6350"/>
            <a:ext cx="9525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181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Answer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33222" indent="-514350">
              <a:buSzPct val="100000"/>
              <a:buFont typeface="+mj-lt"/>
              <a:buAutoNum type="arabicPeriod"/>
            </a:pPr>
            <a:r>
              <a:rPr lang="en-US" dirty="0" smtClean="0"/>
              <a:t>What is the leading HMA distress driving pavement rehabilitation?</a:t>
            </a:r>
          </a:p>
          <a:p>
            <a:pPr marL="925830" lvl="1" indent="-514350">
              <a:buSzPct val="100000"/>
              <a:buFont typeface="+mj-lt"/>
              <a:buAutoNum type="alphaLcPeriod"/>
            </a:pPr>
            <a:r>
              <a:rPr lang="en-US" dirty="0" smtClean="0"/>
              <a:t>Loss of Friction</a:t>
            </a:r>
          </a:p>
          <a:p>
            <a:pPr marL="925830" lvl="1" indent="-514350">
              <a:buSzPct val="100000"/>
              <a:buFont typeface="+mj-lt"/>
              <a:buAutoNum type="alphaLcPeriod"/>
            </a:pPr>
            <a:r>
              <a:rPr lang="en-US" dirty="0" smtClean="0"/>
              <a:t>Wheel Path Rutting</a:t>
            </a:r>
          </a:p>
          <a:p>
            <a:pPr marL="925830" lvl="1" indent="-514350">
              <a:buSzPct val="100000"/>
              <a:buFont typeface="+mj-lt"/>
              <a:buAutoNum type="alphaLcPeriod"/>
            </a:pPr>
            <a:r>
              <a:rPr lang="en-US" dirty="0" smtClean="0"/>
              <a:t>Raveling</a:t>
            </a:r>
          </a:p>
          <a:p>
            <a:pPr marL="925830" lvl="1" indent="-514350">
              <a:buSzPct val="100000"/>
              <a:buFont typeface="+mj-lt"/>
              <a:buAutoNum type="alphaLcPeriod"/>
            </a:pPr>
            <a:r>
              <a:rPr lang="en-US" dirty="0" smtClean="0"/>
              <a:t>Premature Cracking</a:t>
            </a:r>
          </a:p>
          <a:p>
            <a:pPr marL="925830" lvl="1" indent="-514350">
              <a:buSzPct val="100000"/>
              <a:buFont typeface="+mj-lt"/>
              <a:buAutoNum type="alphaLcPeriod"/>
            </a:pPr>
            <a:r>
              <a:rPr lang="en-US" dirty="0" smtClean="0"/>
              <a:t>Raveling &amp; Cracking at the Centerline Joint</a:t>
            </a:r>
          </a:p>
          <a:p>
            <a:pPr>
              <a:buSzPct val="100000"/>
              <a:buFont typeface="Wingdings" panose="05000000000000000000" pitchFamily="2" charset="2"/>
              <a:buChar char="q"/>
            </a:pPr>
            <a:endParaRPr lang="en-US" dirty="0" smtClean="0"/>
          </a:p>
          <a:p>
            <a:pPr lvl="1">
              <a:buSzPct val="100000"/>
              <a:buFont typeface="Wingdings" panose="05000000000000000000" pitchFamily="2" charset="2"/>
              <a:buChar char="q"/>
            </a:pP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487586" y="4869160"/>
            <a:ext cx="7776864" cy="7560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6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l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fld id="{7D857077-4F67-47F5-8672-0C5654ED6201}" type="slidenum">
              <a:rPr lang="en-US" altLang="en-US" sz="1400" smtClean="0"/>
              <a:pPr algn="r">
                <a:spcBef>
                  <a:spcPct val="0"/>
                </a:spcBef>
              </a:pPr>
              <a:t>15</a:t>
            </a:fld>
            <a:endParaRPr lang="en-US" altLang="en-US" sz="1400" smtClean="0"/>
          </a:p>
        </p:txBody>
      </p:sp>
      <p:pic>
        <p:nvPicPr>
          <p:cNvPr id="25603" name="Picture 2" descr="hjoint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516" y="0"/>
            <a:ext cx="922251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5604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4277309"/>
              </p:ext>
            </p:extLst>
          </p:nvPr>
        </p:nvGraphicFramePr>
        <p:xfrm>
          <a:off x="255099" y="1880828"/>
          <a:ext cx="8895734" cy="5137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2" name="Chart" r:id="rId4" imgW="6096000" imgH="4069080" progId="MSGraph.Chart.8">
                  <p:embed followColorScheme="full"/>
                </p:oleObj>
              </mc:Choice>
              <mc:Fallback>
                <p:oleObj name="Chart" r:id="rId4" imgW="6096000" imgH="406908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099" y="1880828"/>
                        <a:ext cx="8895734" cy="5137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5" name="Rectangle 4"/>
          <p:cNvSpPr>
            <a:spLocks noGrp="1" noChangeArrowheads="1"/>
          </p:cNvSpPr>
          <p:nvPr>
            <p:ph type="title"/>
          </p:nvPr>
        </p:nvSpPr>
        <p:spPr>
          <a:xfrm>
            <a:off x="646542" y="296652"/>
            <a:ext cx="7772400" cy="1726502"/>
          </a:xfrm>
        </p:spPr>
        <p:txBody>
          <a:bodyPr>
            <a:normAutofit/>
          </a:bodyPr>
          <a:lstStyle/>
          <a:p>
            <a:r>
              <a:rPr lang="en-US" altLang="en-US" dirty="0" smtClean="0"/>
              <a:t>Why the Poor</a:t>
            </a:r>
            <a:br>
              <a:rPr lang="en-US" altLang="en-US" dirty="0" smtClean="0"/>
            </a:br>
            <a:r>
              <a:rPr lang="en-US" altLang="en-US" dirty="0" smtClean="0"/>
              <a:t> Performance?</a:t>
            </a:r>
          </a:p>
        </p:txBody>
      </p:sp>
      <p:pic>
        <p:nvPicPr>
          <p:cNvPr id="6" name="Picture 2">
            <a:hlinkClick r:id="rId6" action="ppaction://hlinkfile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8" t="6869" r="19349" b="11686"/>
          <a:stretch/>
        </p:blipFill>
        <p:spPr bwMode="auto">
          <a:xfrm>
            <a:off x="6408204" y="368660"/>
            <a:ext cx="2205992" cy="1654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380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Effect of In-Place Voids on Life</a:t>
            </a:r>
            <a:br>
              <a:rPr lang="en-US" sz="4000" b="1" dirty="0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800" b="1" dirty="0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Washington State DOT Study</a:t>
            </a:r>
            <a:endParaRPr lang="en-US" sz="2800" b="1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35603536"/>
              </p:ext>
            </p:extLst>
          </p:nvPr>
        </p:nvGraphicFramePr>
        <p:xfrm>
          <a:off x="449796" y="1664804"/>
          <a:ext cx="8458200" cy="4830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295387" y="5617158"/>
            <a:ext cx="76200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93%               	92%                       91%                      90%                      89%</a:t>
            </a:r>
          </a:p>
          <a:p>
            <a:pPr algn="ctr"/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Compaction Level                </a:t>
            </a:r>
            <a:endParaRPr lang="en-US" sz="20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74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08" y="224644"/>
            <a:ext cx="9144000" cy="1143000"/>
          </a:xfrm>
        </p:spPr>
        <p:txBody>
          <a:bodyPr/>
          <a:lstStyle/>
          <a:p>
            <a:pPr algn="ctr"/>
            <a:r>
              <a:rPr lang="en-US" sz="4000" b="1" dirty="0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Effect of In-Place Voids on Life</a:t>
            </a:r>
            <a:br>
              <a:rPr lang="en-US" sz="4000" b="1" dirty="0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800" b="1" dirty="0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Washington State DOT Study</a:t>
            </a:r>
            <a:endParaRPr lang="en-US" sz="2800" b="1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2893226"/>
              </p:ext>
            </p:extLst>
          </p:nvPr>
        </p:nvGraphicFramePr>
        <p:xfrm>
          <a:off x="457200" y="1484784"/>
          <a:ext cx="8458200" cy="46413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295400" y="6150114"/>
            <a:ext cx="76200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93%               	92%                       91%                      90%                      89%</a:t>
            </a:r>
          </a:p>
          <a:p>
            <a:pPr algn="ctr"/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Compaction Level                </a:t>
            </a:r>
            <a:endParaRPr lang="en-US" sz="20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86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l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fld id="{9937C7EC-E8EE-446A-98A6-A349692D0D8A}" type="slidenum">
              <a:rPr lang="en-US" altLang="en-US" sz="1400" smtClean="0"/>
              <a:pPr algn="r">
                <a:spcBef>
                  <a:spcPct val="0"/>
                </a:spcBef>
              </a:pPr>
              <a:t>18</a:t>
            </a:fld>
            <a:endParaRPr lang="en-US" altLang="en-US" sz="1400" smtClean="0"/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Deteriorated Joint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6149" name="Picture 4" descr="2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293204"/>
            <a:ext cx="9525000" cy="714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5589" name="Oval 5"/>
          <p:cNvSpPr>
            <a:spLocks noChangeArrowheads="1"/>
          </p:cNvSpPr>
          <p:nvPr/>
        </p:nvSpPr>
        <p:spPr bwMode="auto">
          <a:xfrm rot="3109578">
            <a:off x="2554575" y="1130798"/>
            <a:ext cx="1001704" cy="6620619"/>
          </a:xfrm>
          <a:prstGeom prst="ellipse">
            <a:avLst/>
          </a:prstGeom>
          <a:solidFill>
            <a:schemeClr val="bg1">
              <a:lumMod val="50000"/>
              <a:alpha val="86000"/>
            </a:schemeClr>
          </a:solidFill>
          <a:ln w="25400" algn="ctr">
            <a:noFill/>
            <a:round/>
            <a:headEnd/>
            <a:tailEnd/>
          </a:ln>
        </p:spPr>
        <p:txBody>
          <a:bodyPr wrap="none" anchor="ctr"/>
          <a:lstStyle>
            <a:lvl1pPr algn="l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3600">
              <a:solidFill>
                <a:srgbClr val="FFFFFF"/>
              </a:solidFill>
            </a:endParaRPr>
          </a:p>
        </p:txBody>
      </p:sp>
      <p:sp>
        <p:nvSpPr>
          <p:cNvPr id="6151" name="Rectangle 6"/>
          <p:cNvSpPr>
            <a:spLocks noChangeArrowheads="1"/>
          </p:cNvSpPr>
          <p:nvPr/>
        </p:nvSpPr>
        <p:spPr bwMode="auto">
          <a:xfrm>
            <a:off x="609600" y="427038"/>
            <a:ext cx="8229600" cy="1143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CC66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chemeClr val="tx2"/>
                </a:solidFill>
              </a:rPr>
              <a:t>How many years?</a:t>
            </a:r>
          </a:p>
        </p:txBody>
      </p:sp>
    </p:spTree>
    <p:extLst>
      <p:ext uri="{BB962C8B-B14F-4D97-AF65-F5344CB8AC3E}">
        <p14:creationId xmlns:p14="http://schemas.microsoft.com/office/powerpoint/2010/main" val="3954741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35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558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l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fld id="{2FBF43B0-F382-4DAD-A902-C7ACE5E850C6}" type="slidenum">
              <a:rPr lang="en-US" altLang="en-US" sz="1400" smtClean="0"/>
              <a:pPr algn="r">
                <a:spcBef>
                  <a:spcPct val="0"/>
                </a:spcBef>
              </a:pPr>
              <a:t>19</a:t>
            </a:fld>
            <a:endParaRPr lang="en-US" altLang="en-US" sz="1400" smtClean="0"/>
          </a:p>
        </p:txBody>
      </p:sp>
      <p:pic>
        <p:nvPicPr>
          <p:cNvPr id="7171" name="Picture 4" descr="Robbins Road Joint 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1166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-315416"/>
            <a:ext cx="8229600" cy="1252728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How many years?</a:t>
            </a:r>
          </a:p>
        </p:txBody>
      </p:sp>
      <p:sp>
        <p:nvSpPr>
          <p:cNvPr id="3" name="Isosceles Triangle 2"/>
          <p:cNvSpPr/>
          <p:nvPr/>
        </p:nvSpPr>
        <p:spPr>
          <a:xfrm rot="1721836">
            <a:off x="3844488" y="1854876"/>
            <a:ext cx="1597904" cy="6082993"/>
          </a:xfrm>
          <a:prstGeom prst="triangle">
            <a:avLst>
              <a:gd name="adj" fmla="val 49807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54072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HMA Quiz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33222" indent="-514350">
              <a:buSzPct val="100000"/>
              <a:buFont typeface="+mj-lt"/>
              <a:buAutoNum type="arabicPeriod"/>
            </a:pPr>
            <a:r>
              <a:rPr lang="en-US" dirty="0" smtClean="0"/>
              <a:t>What is the leading HMA distress driving pavement rehabilitation in Illinois?</a:t>
            </a:r>
          </a:p>
          <a:p>
            <a:pPr marL="925830" lvl="1" indent="-514350">
              <a:buSzPct val="100000"/>
              <a:buFont typeface="+mj-lt"/>
              <a:buAutoNum type="alphaLcPeriod"/>
            </a:pPr>
            <a:r>
              <a:rPr lang="en-US" dirty="0"/>
              <a:t>Loss of Friction</a:t>
            </a:r>
          </a:p>
          <a:p>
            <a:pPr marL="925830" lvl="1" indent="-514350">
              <a:buSzPct val="100000"/>
              <a:buFont typeface="+mj-lt"/>
              <a:buAutoNum type="alphaLcPeriod"/>
            </a:pPr>
            <a:r>
              <a:rPr lang="en-US" dirty="0" smtClean="0"/>
              <a:t>Wheel Path Rutting</a:t>
            </a:r>
          </a:p>
          <a:p>
            <a:pPr marL="925830" lvl="1" indent="-514350">
              <a:buSzPct val="100000"/>
              <a:buFont typeface="+mj-lt"/>
              <a:buAutoNum type="alphaLcPeriod"/>
            </a:pPr>
            <a:r>
              <a:rPr lang="en-US" dirty="0" smtClean="0"/>
              <a:t>Raveling</a:t>
            </a:r>
          </a:p>
          <a:p>
            <a:pPr marL="925830" lvl="1" indent="-514350">
              <a:buSzPct val="100000"/>
              <a:buFont typeface="+mj-lt"/>
              <a:buAutoNum type="alphaLcPeriod"/>
            </a:pPr>
            <a:r>
              <a:rPr lang="en-US" dirty="0" smtClean="0"/>
              <a:t>Premature Cracking</a:t>
            </a:r>
          </a:p>
          <a:p>
            <a:pPr marL="925830" lvl="1" indent="-514350">
              <a:buSzPct val="100000"/>
              <a:buFont typeface="+mj-lt"/>
              <a:buAutoNum type="alphaLcPeriod"/>
            </a:pPr>
            <a:r>
              <a:rPr lang="en-US" dirty="0" smtClean="0"/>
              <a:t>Raveling &amp; Cracking at the Centerline Joint</a:t>
            </a:r>
          </a:p>
          <a:p>
            <a:pPr>
              <a:buSzPct val="100000"/>
              <a:buFont typeface="Wingdings" panose="05000000000000000000" pitchFamily="2" charset="2"/>
              <a:buChar char="q"/>
            </a:pPr>
            <a:endParaRPr lang="en-US" dirty="0" smtClean="0"/>
          </a:p>
          <a:p>
            <a:pPr lvl="1">
              <a:buSzPct val="100000"/>
              <a:buFont typeface="Wingdings" panose="05000000000000000000" pitchFamily="2" charset="2"/>
              <a:buChar char="q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58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0"/>
            <a:ext cx="95710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l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fld id="{E7AA0DF3-072D-411F-87A5-F3586D3A0F44}" type="slidenum">
              <a:rPr lang="en-US" altLang="en-US" sz="1400" smtClean="0"/>
              <a:pPr algn="r">
                <a:spcBef>
                  <a:spcPct val="0"/>
                </a:spcBef>
              </a:pPr>
              <a:t>20</a:t>
            </a:fld>
            <a:endParaRPr lang="en-US" altLang="en-US" sz="1400" smtClean="0"/>
          </a:p>
        </p:txBody>
      </p:sp>
      <p:sp>
        <p:nvSpPr>
          <p:cNvPr id="17412" name="TextBox 1"/>
          <p:cNvSpPr txBox="1">
            <a:spLocks noChangeArrowheads="1"/>
          </p:cNvSpPr>
          <p:nvPr/>
        </p:nvSpPr>
        <p:spPr bwMode="auto">
          <a:xfrm>
            <a:off x="251520" y="471487"/>
            <a:ext cx="80648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/>
              <a:t>Maintenance </a:t>
            </a:r>
            <a:r>
              <a:rPr lang="en-US" altLang="en-US" b="1" dirty="0" smtClean="0"/>
              <a:t>- Disruptive </a:t>
            </a:r>
            <a:r>
              <a:rPr lang="en-US" altLang="en-US" b="1" dirty="0"/>
              <a:t>and </a:t>
            </a:r>
            <a:r>
              <a:rPr lang="en-US" altLang="en-US" b="1" dirty="0" smtClean="0"/>
              <a:t>Dangerous</a:t>
            </a:r>
            <a:endParaRPr lang="en-US" altLang="en-US" b="1" dirty="0"/>
          </a:p>
        </p:txBody>
      </p:sp>
    </p:spTree>
    <p:extLst>
      <p:ext uri="{BB962C8B-B14F-4D97-AF65-F5344CB8AC3E}">
        <p14:creationId xmlns:p14="http://schemas.microsoft.com/office/powerpoint/2010/main" val="4796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0"/>
            <a:ext cx="8737600" cy="1384300"/>
          </a:xfrm>
        </p:spPr>
        <p:txBody>
          <a:bodyPr/>
          <a:lstStyle/>
          <a:p>
            <a:pPr algn="ctr"/>
            <a:r>
              <a:rPr lang="en-US" altLang="en-US" sz="4000" dirty="0"/>
              <a:t>Efforts to Minimize Permeability along Longitudinal Joints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59532" y="1844824"/>
            <a:ext cx="8280920" cy="4752528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en-US" altLang="en-US" dirty="0" smtClean="0"/>
              <a:t>2001/2002 Longitudinal </a:t>
            </a:r>
            <a:r>
              <a:rPr lang="en-US" altLang="en-US" dirty="0"/>
              <a:t>Joint Sealants</a:t>
            </a:r>
          </a:p>
          <a:p>
            <a:pPr lvl="1">
              <a:lnSpc>
                <a:spcPct val="130000"/>
              </a:lnSpc>
            </a:pPr>
            <a:r>
              <a:rPr lang="en-US" altLang="en-US" dirty="0"/>
              <a:t>IDOT </a:t>
            </a:r>
            <a:r>
              <a:rPr lang="en-US" altLang="en-US" dirty="0" smtClean="0"/>
              <a:t>worked </a:t>
            </a:r>
            <a:r>
              <a:rPr lang="en-US" altLang="en-US" dirty="0"/>
              <a:t>w/ </a:t>
            </a:r>
            <a:r>
              <a:rPr lang="en-US" altLang="en-US" dirty="0" smtClean="0"/>
              <a:t>2 </a:t>
            </a:r>
            <a:r>
              <a:rPr lang="en-US" altLang="en-US" dirty="0"/>
              <a:t>companies to </a:t>
            </a:r>
            <a:r>
              <a:rPr lang="en-US" altLang="en-US" dirty="0" smtClean="0"/>
              <a:t>Develop </a:t>
            </a:r>
            <a:r>
              <a:rPr lang="en-US" altLang="en-US" dirty="0"/>
              <a:t>a Longitudinal Joint </a:t>
            </a:r>
            <a:r>
              <a:rPr lang="en-US" altLang="en-US" dirty="0" smtClean="0"/>
              <a:t>Sealant (LJS)</a:t>
            </a:r>
          </a:p>
          <a:p>
            <a:pPr lvl="1">
              <a:lnSpc>
                <a:spcPct val="130000"/>
              </a:lnSpc>
            </a:pPr>
            <a:r>
              <a:rPr lang="en-US" altLang="en-US" dirty="0" smtClean="0"/>
              <a:t>LJS is a Band of Asphalt Binder that Seals a lift of HMA from the Bottom Up.</a:t>
            </a:r>
            <a:endParaRPr lang="en-US" altLang="en-US" dirty="0"/>
          </a:p>
          <a:p>
            <a:pPr lvl="1">
              <a:lnSpc>
                <a:spcPct val="130000"/>
              </a:lnSpc>
            </a:pPr>
            <a:r>
              <a:rPr lang="en-US" altLang="en-US" dirty="0" smtClean="0"/>
              <a:t>Here </a:t>
            </a:r>
            <a:r>
              <a:rPr lang="en-US" altLang="en-US" dirty="0"/>
              <a:t>is How it </a:t>
            </a:r>
            <a:r>
              <a:rPr lang="en-US" altLang="en-US" dirty="0" smtClean="0"/>
              <a:t>Works:</a:t>
            </a:r>
          </a:p>
          <a:p>
            <a:pPr marL="768096" lvl="2" indent="0">
              <a:lnSpc>
                <a:spcPct val="130000"/>
              </a:lnSpc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7843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60" name="Rectangle 32"/>
          <p:cNvSpPr>
            <a:spLocks noChangeArrowheads="1"/>
          </p:cNvSpPr>
          <p:nvPr/>
        </p:nvSpPr>
        <p:spPr bwMode="auto">
          <a:xfrm>
            <a:off x="838200" y="3657600"/>
            <a:ext cx="7696200" cy="2895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/>
        </p:spPr>
        <p:txBody>
          <a:bodyPr wrap="none" anchor="ctr"/>
          <a:lstStyle/>
          <a:p>
            <a:pPr algn="ctr"/>
            <a:endParaRPr lang="en-US" sz="180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73730" name="Rectangle 2"/>
          <p:cNvSpPr>
            <a:spLocks noChangeArrowheads="1"/>
          </p:cNvSpPr>
          <p:nvPr/>
        </p:nvSpPr>
        <p:spPr bwMode="auto">
          <a:xfrm rot="359680" flipH="1">
            <a:off x="4543425" y="4929188"/>
            <a:ext cx="2944813" cy="234950"/>
          </a:xfrm>
          <a:prstGeom prst="rect">
            <a:avLst/>
          </a:prstGeom>
          <a:solidFill>
            <a:srgbClr val="0F0F0F"/>
          </a:solidFill>
          <a:ln w="9525">
            <a:solidFill>
              <a:srgbClr val="0F0F0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80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algn="ctr"/>
            <a:r>
              <a:rPr lang="en-US" altLang="en-US" dirty="0"/>
              <a:t>Joint Sealant Concept</a:t>
            </a:r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800" y="1473200"/>
            <a:ext cx="7485063" cy="2039938"/>
          </a:xfrm>
        </p:spPr>
        <p:txBody>
          <a:bodyPr>
            <a:normAutofit lnSpcReduction="10000"/>
          </a:bodyPr>
          <a:lstStyle/>
          <a:p>
            <a:r>
              <a:rPr lang="en-US" altLang="en-US"/>
              <a:t>Band melts up into the joint thus:</a:t>
            </a:r>
          </a:p>
          <a:p>
            <a:pPr lvl="1"/>
            <a:r>
              <a:rPr lang="en-US" altLang="en-US"/>
              <a:t>Increasing density</a:t>
            </a:r>
          </a:p>
          <a:p>
            <a:pPr lvl="1"/>
            <a:r>
              <a:rPr lang="en-US" altLang="en-US"/>
              <a:t>Decreasing permeability</a:t>
            </a:r>
          </a:p>
          <a:p>
            <a:pPr lvl="1"/>
            <a:r>
              <a:rPr lang="en-US" altLang="en-US"/>
              <a:t>Increasing joint life</a:t>
            </a:r>
          </a:p>
        </p:txBody>
      </p:sp>
      <p:sp>
        <p:nvSpPr>
          <p:cNvPr id="73733" name="Rectangle 5"/>
          <p:cNvSpPr>
            <a:spLocks noChangeArrowheads="1"/>
          </p:cNvSpPr>
          <p:nvPr/>
        </p:nvSpPr>
        <p:spPr bwMode="auto">
          <a:xfrm>
            <a:off x="914400" y="3581400"/>
            <a:ext cx="73914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 altLang="en-US">
              <a:solidFill>
                <a:srgbClr val="FFFFFF"/>
              </a:solidFill>
              <a:latin typeface="Tahoma" pitchFamily="34" charset="0"/>
            </a:endParaRPr>
          </a:p>
        </p:txBody>
      </p:sp>
      <p:grpSp>
        <p:nvGrpSpPr>
          <p:cNvPr id="73768" name="Group 40"/>
          <p:cNvGrpSpPr>
            <a:grpSpLocks/>
          </p:cNvGrpSpPr>
          <p:nvPr/>
        </p:nvGrpSpPr>
        <p:grpSpPr bwMode="auto">
          <a:xfrm>
            <a:off x="1752600" y="5029200"/>
            <a:ext cx="5715000" cy="304800"/>
            <a:chOff x="1104" y="3168"/>
            <a:chExt cx="3600" cy="192"/>
          </a:xfrm>
        </p:grpSpPr>
        <p:sp>
          <p:nvSpPr>
            <p:cNvPr id="73735" name="Line 7"/>
            <p:cNvSpPr>
              <a:spLocks noChangeShapeType="1"/>
            </p:cNvSpPr>
            <p:nvPr/>
          </p:nvSpPr>
          <p:spPr bwMode="auto">
            <a:xfrm flipV="1">
              <a:off x="1104" y="3168"/>
              <a:ext cx="1824" cy="192"/>
            </a:xfrm>
            <a:prstGeom prst="line">
              <a:avLst/>
            </a:prstGeom>
            <a:noFill/>
            <a:ln w="76200">
              <a:solidFill>
                <a:srgbClr val="0F0F0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ctr"/>
              <a:endParaRPr lang="en-US" sz="1800">
                <a:solidFill>
                  <a:srgbClr val="FFFFFF"/>
                </a:solidFill>
                <a:latin typeface="Tahoma" pitchFamily="34" charset="0"/>
              </a:endParaRPr>
            </a:p>
          </p:txBody>
        </p:sp>
        <p:sp>
          <p:nvSpPr>
            <p:cNvPr id="73736" name="Line 8"/>
            <p:cNvSpPr>
              <a:spLocks noChangeShapeType="1"/>
            </p:cNvSpPr>
            <p:nvPr/>
          </p:nvSpPr>
          <p:spPr bwMode="auto">
            <a:xfrm flipH="1" flipV="1">
              <a:off x="2880" y="3168"/>
              <a:ext cx="1824" cy="192"/>
            </a:xfrm>
            <a:prstGeom prst="line">
              <a:avLst/>
            </a:prstGeom>
            <a:noFill/>
            <a:ln w="76200">
              <a:solidFill>
                <a:srgbClr val="0F0F0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ctr"/>
              <a:endParaRPr lang="en-US" sz="1800">
                <a:solidFill>
                  <a:srgbClr val="FFFFFF"/>
                </a:solidFill>
                <a:latin typeface="Tahoma" pitchFamily="34" charset="0"/>
              </a:endParaRPr>
            </a:p>
          </p:txBody>
        </p:sp>
      </p:grpSp>
      <p:sp>
        <p:nvSpPr>
          <p:cNvPr id="73737" name="Rectangle 9"/>
          <p:cNvSpPr>
            <a:spLocks noChangeArrowheads="1"/>
          </p:cNvSpPr>
          <p:nvPr/>
        </p:nvSpPr>
        <p:spPr bwMode="auto">
          <a:xfrm rot="-359680">
            <a:off x="1743075" y="4924425"/>
            <a:ext cx="2819400" cy="228600"/>
          </a:xfrm>
          <a:prstGeom prst="rect">
            <a:avLst/>
          </a:prstGeom>
          <a:solidFill>
            <a:srgbClr val="0F0F0F"/>
          </a:solidFill>
          <a:ln w="9525">
            <a:solidFill>
              <a:srgbClr val="0F0F0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80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73738" name="Line 10"/>
          <p:cNvSpPr>
            <a:spLocks noChangeShapeType="1"/>
          </p:cNvSpPr>
          <p:nvPr/>
        </p:nvSpPr>
        <p:spPr bwMode="auto">
          <a:xfrm>
            <a:off x="3505200" y="4267200"/>
            <a:ext cx="1066800" cy="0"/>
          </a:xfrm>
          <a:prstGeom prst="line">
            <a:avLst/>
          </a:prstGeom>
          <a:noFill/>
          <a:ln w="28575">
            <a:solidFill>
              <a:srgbClr val="0F0F0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/>
            <a:endParaRPr lang="en-US" sz="180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73739" name="Text Box 11"/>
          <p:cNvSpPr txBox="1">
            <a:spLocks noChangeArrowheads="1"/>
          </p:cNvSpPr>
          <p:nvPr/>
        </p:nvSpPr>
        <p:spPr bwMode="auto">
          <a:xfrm>
            <a:off x="3200400" y="3733800"/>
            <a:ext cx="16954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dirty="0">
                <a:solidFill>
                  <a:srgbClr val="000000"/>
                </a:solidFill>
                <a:latin typeface="Tahoma" pitchFamily="34" charset="0"/>
              </a:rPr>
              <a:t>Unconfined</a:t>
            </a:r>
          </a:p>
        </p:txBody>
      </p:sp>
      <p:grpSp>
        <p:nvGrpSpPr>
          <p:cNvPr id="73774" name="Group 46"/>
          <p:cNvGrpSpPr>
            <a:grpSpLocks/>
          </p:cNvGrpSpPr>
          <p:nvPr/>
        </p:nvGrpSpPr>
        <p:grpSpPr bwMode="auto">
          <a:xfrm>
            <a:off x="3876675" y="4629150"/>
            <a:ext cx="4068763" cy="1543050"/>
            <a:chOff x="2442" y="2916"/>
            <a:chExt cx="2563" cy="972"/>
          </a:xfrm>
        </p:grpSpPr>
        <p:grpSp>
          <p:nvGrpSpPr>
            <p:cNvPr id="73773" name="Group 45"/>
            <p:cNvGrpSpPr>
              <a:grpSpLocks/>
            </p:cNvGrpSpPr>
            <p:nvPr/>
          </p:nvGrpSpPr>
          <p:grpSpPr bwMode="auto">
            <a:xfrm>
              <a:off x="2442" y="2916"/>
              <a:ext cx="2563" cy="972"/>
              <a:chOff x="2442" y="2916"/>
              <a:chExt cx="2563" cy="972"/>
            </a:xfrm>
          </p:grpSpPr>
          <p:sp>
            <p:nvSpPr>
              <p:cNvPr id="73752" name="Line 24"/>
              <p:cNvSpPr>
                <a:spLocks noChangeShapeType="1"/>
              </p:cNvSpPr>
              <p:nvPr/>
            </p:nvSpPr>
            <p:spPr bwMode="auto">
              <a:xfrm>
                <a:off x="2556" y="3552"/>
                <a:ext cx="720" cy="0"/>
              </a:xfrm>
              <a:prstGeom prst="line">
                <a:avLst/>
              </a:prstGeom>
              <a:noFill/>
              <a:ln w="28575">
                <a:solidFill>
                  <a:srgbClr val="0F0F0F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algn="ctr"/>
                <a:endParaRPr lang="en-US" sz="180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73753" name="Text Box 25"/>
              <p:cNvSpPr txBox="1">
                <a:spLocks noChangeArrowheads="1"/>
              </p:cNvSpPr>
              <p:nvPr/>
            </p:nvSpPr>
            <p:spPr bwMode="auto">
              <a:xfrm>
                <a:off x="2442" y="3600"/>
                <a:ext cx="1034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altLang="en-US" b="1">
                    <a:solidFill>
                      <a:srgbClr val="000000"/>
                    </a:solidFill>
                    <a:latin typeface="Tahoma" pitchFamily="34" charset="0"/>
                  </a:rPr>
                  <a:t>18 inches</a:t>
                </a:r>
              </a:p>
            </p:txBody>
          </p:sp>
          <p:sp>
            <p:nvSpPr>
              <p:cNvPr id="73757" name="Oval 29"/>
              <p:cNvSpPr>
                <a:spLocks noChangeArrowheads="1"/>
              </p:cNvSpPr>
              <p:nvPr/>
            </p:nvSpPr>
            <p:spPr bwMode="auto">
              <a:xfrm>
                <a:off x="2442" y="2916"/>
                <a:ext cx="923" cy="480"/>
              </a:xfrm>
              <a:prstGeom prst="ellipse">
                <a:avLst/>
              </a:prstGeom>
              <a:noFill/>
              <a:ln w="57150">
                <a:solidFill>
                  <a:srgbClr val="FF33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180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73758" name="Line 30"/>
              <p:cNvSpPr>
                <a:spLocks noChangeShapeType="1"/>
              </p:cNvSpPr>
              <p:nvPr/>
            </p:nvSpPr>
            <p:spPr bwMode="auto">
              <a:xfrm>
                <a:off x="3308" y="3252"/>
                <a:ext cx="558" cy="288"/>
              </a:xfrm>
              <a:prstGeom prst="line">
                <a:avLst/>
              </a:prstGeom>
              <a:noFill/>
              <a:ln w="9525">
                <a:solidFill>
                  <a:srgbClr val="0F0F0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algn="ctr"/>
                <a:endParaRPr lang="en-US" sz="180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73759" name="Text Box 31"/>
              <p:cNvSpPr txBox="1">
                <a:spLocks noChangeArrowheads="1"/>
              </p:cNvSpPr>
              <p:nvPr/>
            </p:nvSpPr>
            <p:spPr bwMode="auto">
              <a:xfrm>
                <a:off x="3805" y="3465"/>
                <a:ext cx="1200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altLang="en-US">
                    <a:solidFill>
                      <a:srgbClr val="000000"/>
                    </a:solidFill>
                    <a:latin typeface="Tahoma" pitchFamily="34" charset="0"/>
                  </a:rPr>
                  <a:t>Joint Sealant</a:t>
                </a:r>
              </a:p>
            </p:txBody>
          </p:sp>
        </p:grpSp>
        <p:grpSp>
          <p:nvGrpSpPr>
            <p:cNvPr id="73772" name="Group 44"/>
            <p:cNvGrpSpPr>
              <a:grpSpLocks/>
            </p:cNvGrpSpPr>
            <p:nvPr/>
          </p:nvGrpSpPr>
          <p:grpSpPr bwMode="auto">
            <a:xfrm>
              <a:off x="2520" y="3168"/>
              <a:ext cx="726" cy="42"/>
              <a:chOff x="2520" y="3168"/>
              <a:chExt cx="726" cy="42"/>
            </a:xfrm>
          </p:grpSpPr>
          <p:sp>
            <p:nvSpPr>
              <p:cNvPr id="73764" name="Line 36"/>
              <p:cNvSpPr>
                <a:spLocks noChangeShapeType="1"/>
              </p:cNvSpPr>
              <p:nvPr/>
            </p:nvSpPr>
            <p:spPr bwMode="auto">
              <a:xfrm flipV="1">
                <a:off x="2520" y="3174"/>
                <a:ext cx="360" cy="36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algn="ctr"/>
                <a:endParaRPr lang="en-US" sz="180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  <p:sp>
            <p:nvSpPr>
              <p:cNvPr id="73765" name="Line 37"/>
              <p:cNvSpPr>
                <a:spLocks noChangeShapeType="1"/>
              </p:cNvSpPr>
              <p:nvPr/>
            </p:nvSpPr>
            <p:spPr bwMode="auto">
              <a:xfrm flipH="1" flipV="1">
                <a:off x="2868" y="3168"/>
                <a:ext cx="378" cy="36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algn="ctr"/>
                <a:endParaRPr lang="en-US" sz="1800">
                  <a:solidFill>
                    <a:srgbClr val="FFFFFF"/>
                  </a:solidFill>
                  <a:latin typeface="Tahoma" pitchFamily="34" charset="0"/>
                </a:endParaRPr>
              </a:p>
            </p:txBody>
          </p:sp>
        </p:grpSp>
      </p:grpSp>
      <p:sp>
        <p:nvSpPr>
          <p:cNvPr id="73771" name="Rectangle 43" descr="Sphere"/>
          <p:cNvSpPr>
            <a:spLocks noChangeArrowheads="1"/>
          </p:cNvSpPr>
          <p:nvPr/>
        </p:nvSpPr>
        <p:spPr bwMode="auto">
          <a:xfrm rot="-333179">
            <a:off x="3967163" y="4841875"/>
            <a:ext cx="615950" cy="247650"/>
          </a:xfrm>
          <a:prstGeom prst="rect">
            <a:avLst/>
          </a:prstGeom>
          <a:pattFill prst="sphere">
            <a:fgClr>
              <a:srgbClr val="FF0000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pattFill prst="sphere">
                  <a:fgClr>
                    <a:schemeClr val="tx2"/>
                  </a:fgClr>
                  <a:bgClr>
                    <a:srgbClr val="FFFFFF"/>
                  </a:bgClr>
                </a:patt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80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73749" name="Rectangle 21" descr="Sphere"/>
          <p:cNvSpPr>
            <a:spLocks noChangeArrowheads="1"/>
          </p:cNvSpPr>
          <p:nvPr/>
        </p:nvSpPr>
        <p:spPr bwMode="auto">
          <a:xfrm rot="302866">
            <a:off x="4564063" y="4845050"/>
            <a:ext cx="581025" cy="238125"/>
          </a:xfrm>
          <a:prstGeom prst="rect">
            <a:avLst/>
          </a:prstGeom>
          <a:pattFill prst="sphere">
            <a:fgClr>
              <a:srgbClr val="FF0000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pattFill prst="sphere">
                  <a:fgClr>
                    <a:schemeClr val="tx2"/>
                  </a:fgClr>
                  <a:bgClr>
                    <a:srgbClr val="FFFFFF"/>
                  </a:bgClr>
                </a:patt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800">
              <a:solidFill>
                <a:srgbClr val="FFFFFF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46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37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37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37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37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3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3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37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37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3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3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37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37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0" grpId="0" animBg="1"/>
      <p:bldP spid="73737" grpId="0" animBg="1"/>
      <p:bldP spid="73738" grpId="0" animBg="1"/>
      <p:bldP spid="73739" grpId="0"/>
      <p:bldP spid="73771" grpId="0" animBg="1"/>
      <p:bldP spid="7374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9532" y="152400"/>
            <a:ext cx="8568952" cy="12510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Asphalt Materials/Hendy </a:t>
            </a:r>
            <a:r>
              <a:rPr lang="en-US" dirty="0" err="1" smtClean="0"/>
              <a:t>Quickseam</a:t>
            </a:r>
            <a:endParaRPr lang="en-US" dirty="0"/>
          </a:p>
        </p:txBody>
      </p:sp>
      <p:pic>
        <p:nvPicPr>
          <p:cNvPr id="74756" name="Joint Seal 2003 for Jim.mpg">
            <a:hlinkClick r:id="" action="ppaction://media"/>
          </p:cNvPr>
          <p:cNvPicPr>
            <a:picLocks noGrp="1" noRot="1" noChangeAspect="1" noChangeArrowheads="1"/>
          </p:cNvPicPr>
          <p:nvPr>
            <p:ph idx="4294967295"/>
            <a:videoFile r:link="rId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7" t="17711" r="2105" b="430"/>
          <a:stretch/>
        </p:blipFill>
        <p:spPr>
          <a:xfrm>
            <a:off x="114304" y="2168525"/>
            <a:ext cx="5637213" cy="4157663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2" name="Picture 2" descr="P:\My Documents\My Pictures\Joint Seal\BR 51 Demo 2002\Quickseem 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1" r="22603"/>
          <a:stretch/>
        </p:blipFill>
        <p:spPr bwMode="auto">
          <a:xfrm>
            <a:off x="5617822" y="2165837"/>
            <a:ext cx="3413012" cy="4145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4387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401" fill="hold"/>
                                        <p:tgtEl>
                                          <p:spTgt spid="747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475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47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47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75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Longitudinal Joint Seal</a:t>
            </a:r>
            <a:endParaRPr lang="en-US" dirty="0"/>
          </a:p>
        </p:txBody>
      </p:sp>
      <p:pic>
        <p:nvPicPr>
          <p:cNvPr id="3075" name="Picture 3" descr="P:\My Documents\My Pictures\Joint Seal\BR 51 Demo 2002\JB18-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9" t="19924" r="5452"/>
          <a:stretch/>
        </p:blipFill>
        <p:spPr bwMode="auto">
          <a:xfrm rot="16200000">
            <a:off x="-354254" y="1731024"/>
            <a:ext cx="5481230" cy="4772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:\My Documents\My Pictures\Joint Seal\Cicero\JBand\Simg059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5000" contrast="-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59" r="4301"/>
          <a:stretch/>
        </p:blipFill>
        <p:spPr bwMode="auto">
          <a:xfrm>
            <a:off x="4271963" y="1376768"/>
            <a:ext cx="4870288" cy="548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136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153400" cy="1143000"/>
          </a:xfrm>
        </p:spPr>
        <p:txBody>
          <a:bodyPr>
            <a:normAutofit/>
          </a:bodyPr>
          <a:lstStyle/>
          <a:p>
            <a:r>
              <a:rPr lang="en-US" sz="4200" dirty="0" smtClean="0"/>
              <a:t>Longitudinal Joint Seal 12 Yrs Later</a:t>
            </a:r>
            <a:endParaRPr lang="en-US" sz="4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813386" y="1435085"/>
            <a:ext cx="5409222" cy="5436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Straight Connector 4"/>
          <p:cNvCxnSpPr/>
          <p:nvPr/>
        </p:nvCxnSpPr>
        <p:spPr bwMode="auto">
          <a:xfrm flipH="1">
            <a:off x="2951820" y="1448778"/>
            <a:ext cx="705780" cy="540922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4724400" y="1448778"/>
            <a:ext cx="1107740" cy="540922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24763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1143000"/>
          </a:xfrm>
        </p:spPr>
        <p:txBody>
          <a:bodyPr>
            <a:normAutofit fontScale="90000"/>
          </a:bodyPr>
          <a:lstStyle/>
          <a:p>
            <a:r>
              <a:rPr lang="en-US" sz="4200" dirty="0" smtClean="0"/>
              <a:t>Longitudinal Joint Seal 12 Yrs Later</a:t>
            </a:r>
            <a:endParaRPr lang="en-US" sz="42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" y="1441518"/>
            <a:ext cx="9144000" cy="5416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Down Arrow 5"/>
          <p:cNvSpPr/>
          <p:nvPr/>
        </p:nvSpPr>
        <p:spPr bwMode="auto">
          <a:xfrm>
            <a:off x="4952999" y="5412432"/>
            <a:ext cx="304800" cy="5334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3576635" y="5107632"/>
            <a:ext cx="15240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Down Arrow 10"/>
          <p:cNvSpPr/>
          <p:nvPr/>
        </p:nvSpPr>
        <p:spPr bwMode="auto">
          <a:xfrm rot="10800000">
            <a:off x="5024435" y="4269432"/>
            <a:ext cx="304800" cy="5334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81635" y="4345632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No  LJS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81635" y="5336232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LJS</a:t>
            </a:r>
          </a:p>
        </p:txBody>
      </p:sp>
    </p:spTree>
    <p:extLst>
      <p:ext uri="{BB962C8B-B14F-4D97-AF65-F5344CB8AC3E}">
        <p14:creationId xmlns:p14="http://schemas.microsoft.com/office/powerpoint/2010/main" val="54572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06995" y="188058"/>
            <a:ext cx="6858000" cy="6480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3527316" y="1844824"/>
            <a:ext cx="2052228" cy="1120442"/>
            <a:chOff x="3527316" y="1844824"/>
            <a:chExt cx="2052228" cy="1120442"/>
          </a:xfrm>
        </p:grpSpPr>
        <p:cxnSp>
          <p:nvCxnSpPr>
            <p:cNvPr id="8" name="Straight Arrow Connector 7"/>
            <p:cNvCxnSpPr/>
            <p:nvPr/>
          </p:nvCxnSpPr>
          <p:spPr>
            <a:xfrm flipV="1">
              <a:off x="3962366" y="1844824"/>
              <a:ext cx="146450" cy="486054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 flipV="1">
              <a:off x="4955622" y="1846838"/>
              <a:ext cx="141582" cy="486054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3527316" y="2442046"/>
              <a:ext cx="20522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FF0000"/>
                  </a:solidFill>
                </a:rPr>
                <a:t>Shear Tears</a:t>
              </a:r>
              <a:endParaRPr lang="en-US" sz="28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/>
          <a:srcRect l="31500" t="7333" r="40000" b="59334"/>
          <a:stretch>
            <a:fillRect/>
          </a:stretch>
        </p:blipFill>
        <p:spPr bwMode="auto">
          <a:xfrm>
            <a:off x="2430695" y="3135882"/>
            <a:ext cx="4245470" cy="3353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95834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Heavy Duty Pressure Distributor for Applying LJS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648" y="1401488"/>
            <a:ext cx="7275352" cy="5456515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1" t="51959" r="74901" b="27376"/>
          <a:stretch/>
        </p:blipFill>
        <p:spPr>
          <a:xfrm>
            <a:off x="0" y="1371601"/>
            <a:ext cx="3273104" cy="2545413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0" y="3917013"/>
            <a:ext cx="2411760" cy="109616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305763" y="3917013"/>
            <a:ext cx="175919" cy="95214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902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Heavy Duty Pressure Distributor for Applying LJS </a:t>
            </a:r>
          </a:p>
        </p:txBody>
      </p:sp>
      <p:pic>
        <p:nvPicPr>
          <p:cNvPr id="6" name="Content Placeholder 5">
            <a:hlinkClick r:id="rId2" action="ppaction://hlinkfile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5486400"/>
          </a:xfrm>
        </p:spPr>
      </p:pic>
    </p:spTree>
    <p:extLst>
      <p:ext uri="{BB962C8B-B14F-4D97-AF65-F5344CB8AC3E}">
        <p14:creationId xmlns:p14="http://schemas.microsoft.com/office/powerpoint/2010/main" val="391212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l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fld id="{9937C7EC-E8EE-446A-98A6-A349692D0D8A}" type="slidenum">
              <a:rPr lang="en-US" altLang="en-US" sz="1400" smtClean="0"/>
              <a:pPr algn="r">
                <a:spcBef>
                  <a:spcPct val="0"/>
                </a:spcBef>
              </a:pPr>
              <a:t>3</a:t>
            </a:fld>
            <a:endParaRPr lang="en-US" altLang="en-US" sz="1400" smtClean="0"/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Deteriorated Joint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6149" name="Picture 4" descr="2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285750"/>
            <a:ext cx="9525000" cy="714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36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Five Minutes After Placement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24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Paving over LJS</a:t>
            </a:r>
            <a:endParaRPr lang="en-US" dirty="0"/>
          </a:p>
        </p:txBody>
      </p:sp>
      <p:pic>
        <p:nvPicPr>
          <p:cNvPr id="6147" name="Picture 3">
            <a:hlinkClick r:id="rId2" action="ppaction://hlinkfile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6639" r="10934" b="12500"/>
          <a:stretch/>
        </p:blipFill>
        <p:spPr bwMode="auto">
          <a:xfrm>
            <a:off x="0" y="1431734"/>
            <a:ext cx="9144000" cy="5438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524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:\My Documents\My Pictures\Longitudinal Joints\Longitudinal Joint Seal\CA County\IMG_119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38" b="-1"/>
          <a:stretch/>
        </p:blipFill>
        <p:spPr bwMode="auto">
          <a:xfrm>
            <a:off x="-24984" y="-22485"/>
            <a:ext cx="9168984" cy="7177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839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Licensed Subcontractor ≈ 11 Trucks</a:t>
            </a:r>
            <a:endParaRPr lang="en-US" dirty="0"/>
          </a:p>
        </p:txBody>
      </p:sp>
      <p:pic>
        <p:nvPicPr>
          <p:cNvPr id="6150" name="Picture 6" descr="P:\My Documents\My Pictures\Longitudinal Joints\Longitudinal Joint Seal\CA County\image4.jpe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1200"/>
            <a:ext cx="3048000" cy="406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P:\My Documents\My Pictures\Longitudinal Joints\Longitudinal Joint Seal\CA County\image5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584" y="1981200"/>
            <a:ext cx="3048000" cy="40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P:\My Documents\My Pictures\Longitudinal Joints\Longitudinal Joint Seal\CA County\image3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92924"/>
            <a:ext cx="3048000" cy="40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73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LJS Spec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No Density Measurements within 1 foot from Joint</a:t>
            </a:r>
          </a:p>
          <a:p>
            <a:pPr lvl="1"/>
            <a:r>
              <a:rPr lang="en-US" dirty="0" smtClean="0"/>
              <a:t>Cannot use Production </a:t>
            </a:r>
            <a:r>
              <a:rPr lang="en-US" dirty="0" err="1"/>
              <a:t>G</a:t>
            </a:r>
            <a:r>
              <a:rPr lang="en-US" baseline="-25000" dirty="0" err="1"/>
              <a:t>mm</a:t>
            </a:r>
            <a:endParaRPr lang="en-US" dirty="0" smtClean="0"/>
          </a:p>
          <a:p>
            <a:pPr lvl="1"/>
            <a:r>
              <a:rPr lang="en-US" dirty="0" err="1" smtClean="0"/>
              <a:t>G</a:t>
            </a:r>
            <a:r>
              <a:rPr lang="en-US" baseline="-25000" dirty="0" err="1" smtClean="0"/>
              <a:t>mm</a:t>
            </a:r>
            <a:r>
              <a:rPr lang="en-US" dirty="0" smtClean="0"/>
              <a:t> substantially reduced due to dramatic increase in asphalt binder</a:t>
            </a:r>
          </a:p>
          <a:p>
            <a:r>
              <a:rPr lang="en-US" dirty="0" smtClean="0"/>
              <a:t>LJS can be applied:</a:t>
            </a:r>
          </a:p>
          <a:p>
            <a:pPr lvl="1"/>
            <a:r>
              <a:rPr lang="en-US" dirty="0" smtClean="0"/>
              <a:t>Push Cart</a:t>
            </a:r>
          </a:p>
          <a:p>
            <a:pPr lvl="1"/>
            <a:r>
              <a:rPr lang="en-US" dirty="0" smtClean="0"/>
              <a:t>Drag Box</a:t>
            </a:r>
          </a:p>
          <a:p>
            <a:pPr lvl="1"/>
            <a:r>
              <a:rPr lang="en-US" dirty="0" smtClean="0"/>
              <a:t>Roll out Tape</a:t>
            </a:r>
          </a:p>
          <a:p>
            <a:pPr lvl="1"/>
            <a:r>
              <a:rPr lang="en-US" dirty="0" smtClean="0"/>
              <a:t>Heavy Duty Pressure Distributor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320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LJS Material Spec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9246374"/>
              </p:ext>
            </p:extLst>
          </p:nvPr>
        </p:nvGraphicFramePr>
        <p:xfrm>
          <a:off x="431540" y="1736812"/>
          <a:ext cx="8244916" cy="4680521"/>
        </p:xfrm>
        <a:graphic>
          <a:graphicData uri="http://schemas.openxmlformats.org/drawingml/2006/table">
            <a:tbl>
              <a:tblPr firstRow="1" firstCol="1" bandRow="1"/>
              <a:tblGrid>
                <a:gridCol w="3749435"/>
                <a:gridCol w="2689791"/>
                <a:gridCol w="1805690"/>
              </a:tblGrid>
              <a:tr h="32961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700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Test</a:t>
                      </a:r>
                      <a:endParaRPr lang="en-US" sz="1700" dirty="0"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700">
                          <a:effectLst/>
                          <a:latin typeface="Times New Roman"/>
                          <a:ea typeface="Calibri"/>
                          <a:cs typeface="Arial"/>
                        </a:rPr>
                        <a:t>Test Requirement</a:t>
                      </a:r>
                      <a:endParaRPr lang="en-US" sz="1700"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700">
                          <a:effectLst/>
                          <a:latin typeface="Times New Roman"/>
                          <a:ea typeface="Calibri"/>
                          <a:cs typeface="Arial"/>
                        </a:rPr>
                        <a:t>Test Method</a:t>
                      </a:r>
                      <a:endParaRPr lang="en-US" sz="1700"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51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Arial"/>
                          <a:ea typeface="Calibri"/>
                          <a:cs typeface="Arial"/>
                        </a:rPr>
                        <a:t>Dynamic shear @ 88°C (unaged),</a:t>
                      </a:r>
                      <a:endParaRPr lang="en-US" sz="17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marL="1028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Arial"/>
                          <a:ea typeface="Calibri"/>
                          <a:cs typeface="Arial"/>
                        </a:rPr>
                        <a:t>G*/sin δ, </a:t>
                      </a:r>
                      <a:r>
                        <a:rPr lang="en-US" sz="1700" dirty="0" err="1">
                          <a:effectLst/>
                          <a:latin typeface="Arial"/>
                          <a:ea typeface="Calibri"/>
                          <a:cs typeface="Arial"/>
                        </a:rPr>
                        <a:t>kPa</a:t>
                      </a:r>
                      <a:endParaRPr lang="en-US" sz="17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>
                          <a:effectLst/>
                          <a:latin typeface="Times New Roman"/>
                          <a:ea typeface="Calibri"/>
                          <a:cs typeface="Arial"/>
                        </a:rPr>
                        <a:t>1.00 min.</a:t>
                      </a:r>
                      <a:endParaRPr lang="en-US" sz="1700"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>
                          <a:effectLst/>
                          <a:latin typeface="Times New Roman"/>
                          <a:ea typeface="Calibri"/>
                          <a:cs typeface="Arial"/>
                        </a:rPr>
                        <a:t>AASHTO T 315</a:t>
                      </a:r>
                      <a:endParaRPr lang="en-US" sz="1700"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772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Arial"/>
                          <a:ea typeface="Calibri"/>
                          <a:cs typeface="Arial"/>
                        </a:rPr>
                        <a:t>Creep stiffness @ -18°C (unaged),</a:t>
                      </a:r>
                      <a:endParaRPr lang="en-US" sz="17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marL="1028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Arial"/>
                          <a:ea typeface="Calibri"/>
                          <a:cs typeface="Arial"/>
                        </a:rPr>
                        <a:t>Stiffness (S), MPa</a:t>
                      </a:r>
                      <a:endParaRPr lang="en-US" sz="17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marL="1028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Arial"/>
                          <a:ea typeface="Calibri"/>
                          <a:cs typeface="Arial"/>
                        </a:rPr>
                        <a:t>m-value</a:t>
                      </a:r>
                      <a:endParaRPr lang="en-US" sz="17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700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300 max.</a:t>
                      </a:r>
                      <a:endParaRPr lang="en-US" sz="1700" dirty="0">
                        <a:effectLst/>
                        <a:latin typeface="Times New Roman"/>
                      </a:endParaRPr>
                    </a:p>
                    <a:p>
                      <a:pPr algn="ctr"/>
                      <a:r>
                        <a:rPr lang="en-US" sz="1700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0.300 min.</a:t>
                      </a:r>
                      <a:endParaRPr lang="en-US" sz="1700" dirty="0"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>
                          <a:effectLst/>
                          <a:latin typeface="Times New Roman"/>
                          <a:ea typeface="Calibri"/>
                          <a:cs typeface="Arial"/>
                        </a:rPr>
                        <a:t>AASHTO T 313</a:t>
                      </a:r>
                      <a:endParaRPr lang="en-US" sz="1700"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57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Arial"/>
                          <a:ea typeface="Calibri"/>
                          <a:cs typeface="Arial"/>
                        </a:rPr>
                        <a:t>Ash, %</a:t>
                      </a:r>
                      <a:endParaRPr lang="en-US" sz="17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1.0 - 4.0 </a:t>
                      </a:r>
                      <a:endParaRPr lang="en-US" sz="1700" dirty="0"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>
                          <a:effectLst/>
                          <a:latin typeface="Times New Roman"/>
                          <a:ea typeface="Calibri"/>
                          <a:cs typeface="Arial"/>
                        </a:rPr>
                        <a:t>AASHTO T 111</a:t>
                      </a:r>
                      <a:endParaRPr lang="en-US" sz="1700"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772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Arial"/>
                          <a:ea typeface="Calibri"/>
                          <a:cs typeface="Arial"/>
                        </a:rPr>
                        <a:t>Elastic Recovery,</a:t>
                      </a:r>
                      <a:endParaRPr lang="en-US" sz="17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marL="1028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Arial"/>
                          <a:ea typeface="Calibri"/>
                          <a:cs typeface="Arial"/>
                        </a:rPr>
                        <a:t>100 mm elongation, cut immediately, 25°C, %</a:t>
                      </a:r>
                      <a:endParaRPr lang="en-US" sz="17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 </a:t>
                      </a:r>
                      <a:endParaRPr lang="en-US" sz="1700" dirty="0">
                        <a:effectLst/>
                        <a:latin typeface="Times New Roman"/>
                      </a:endParaRPr>
                    </a:p>
                    <a:p>
                      <a:pPr algn="ctr"/>
                      <a:r>
                        <a:rPr lang="en-US" sz="1700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65min.</a:t>
                      </a:r>
                      <a:endParaRPr lang="en-US" sz="1700" dirty="0"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ASTM D 6084 (Procedure A)</a:t>
                      </a:r>
                      <a:endParaRPr lang="en-US" sz="1700" dirty="0"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772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Arial"/>
                          <a:ea typeface="Calibri"/>
                          <a:cs typeface="Arial"/>
                        </a:rPr>
                        <a:t>Separation of Polymer,</a:t>
                      </a:r>
                      <a:endParaRPr lang="en-US" sz="17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marL="1028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Arial"/>
                          <a:ea typeface="Calibri"/>
                          <a:cs typeface="Arial"/>
                        </a:rPr>
                        <a:t>Difference in °C of the softening point</a:t>
                      </a:r>
                      <a:endParaRPr lang="en-US" sz="17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marL="1028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Arial"/>
                          <a:ea typeface="Calibri"/>
                          <a:cs typeface="Arial"/>
                        </a:rPr>
                        <a:t>(ring and ball)</a:t>
                      </a:r>
                      <a:endParaRPr lang="en-US" sz="17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>
                          <a:effectLst/>
                          <a:latin typeface="Times New Roman"/>
                          <a:ea typeface="Calibri"/>
                          <a:cs typeface="Arial"/>
                        </a:rPr>
                        <a:t> </a:t>
                      </a:r>
                      <a:endParaRPr lang="en-US" sz="1700">
                        <a:effectLst/>
                        <a:latin typeface="Times New Roman"/>
                      </a:endParaRPr>
                    </a:p>
                    <a:p>
                      <a:pPr algn="ctr"/>
                      <a:r>
                        <a:rPr lang="en-US" sz="1700">
                          <a:effectLst/>
                          <a:latin typeface="Times New Roman"/>
                          <a:ea typeface="Calibri"/>
                          <a:cs typeface="Arial"/>
                        </a:rPr>
                        <a:t>3 max.</a:t>
                      </a:r>
                      <a:endParaRPr lang="en-US" sz="1700"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ITP Separation of Polymer from Asphalt Binder”</a:t>
                      </a:r>
                      <a:endParaRPr lang="en-US" sz="1700" dirty="0"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844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LJS  Spec Application Rates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2" t="23574" r="59329" b="12164"/>
          <a:stretch/>
        </p:blipFill>
        <p:spPr bwMode="auto">
          <a:xfrm>
            <a:off x="1439652" y="1736812"/>
            <a:ext cx="6220321" cy="4430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657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Longitudinal Joint Spec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594" y="1844824"/>
            <a:ext cx="8446538" cy="414046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3400" dirty="0" smtClean="0"/>
              <a:t>Implementation Goals: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2016 – 2 Projects per District	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2017 – 50% of Projects per District</a:t>
            </a:r>
          </a:p>
          <a:p>
            <a:pPr lvl="1">
              <a:lnSpc>
                <a:spcPct val="150000"/>
              </a:lnSpc>
            </a:pPr>
            <a:r>
              <a:rPr lang="en-US" sz="3000" dirty="0" smtClean="0"/>
              <a:t>2018 – Full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103104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0" t="45869" r="67139" b="24229"/>
          <a:stretch/>
        </p:blipFill>
        <p:spPr bwMode="auto">
          <a:xfrm>
            <a:off x="0" y="1411855"/>
            <a:ext cx="9144000" cy="5446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2016 - LJS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C000"/>
                </a:solidFill>
              </a:rPr>
              <a:t>Total of 20-plus projects statewide</a:t>
            </a:r>
          </a:p>
          <a:p>
            <a:r>
              <a:rPr lang="en-US" b="1" dirty="0" smtClean="0">
                <a:solidFill>
                  <a:srgbClr val="FFC000"/>
                </a:solidFill>
              </a:rPr>
              <a:t>Average awarded cost $2.17 / lineal </a:t>
            </a:r>
            <a:r>
              <a:rPr lang="en-US" b="1" dirty="0" err="1" smtClean="0">
                <a:solidFill>
                  <a:srgbClr val="FFC000"/>
                </a:solidFill>
              </a:rPr>
              <a:t>ft</a:t>
            </a:r>
            <a:endParaRPr lang="en-US" b="1" dirty="0" smtClean="0">
              <a:solidFill>
                <a:srgbClr val="FFC000"/>
              </a:solidFill>
            </a:endParaRPr>
          </a:p>
          <a:p>
            <a:r>
              <a:rPr lang="en-US" b="1" dirty="0" smtClean="0">
                <a:solidFill>
                  <a:srgbClr val="FFC000"/>
                </a:solidFill>
              </a:rPr>
              <a:t>Observations:</a:t>
            </a:r>
          </a:p>
          <a:p>
            <a:pPr lvl="1"/>
            <a:r>
              <a:rPr lang="en-US" b="1" dirty="0" smtClean="0">
                <a:solidFill>
                  <a:srgbClr val="FFC000"/>
                </a:solidFill>
              </a:rPr>
              <a:t>Some minimal sporadic flushed spots &lt; 25 feet in 10 plus miles (not a hindrance &amp; shows migration is occurring)</a:t>
            </a:r>
          </a:p>
          <a:p>
            <a:pPr lvl="1"/>
            <a:r>
              <a:rPr lang="en-US" b="1" dirty="0" smtClean="0">
                <a:solidFill>
                  <a:srgbClr val="FFC000"/>
                </a:solidFill>
              </a:rPr>
              <a:t>Shear tear will occur if required tack not in place</a:t>
            </a:r>
          </a:p>
          <a:p>
            <a:pPr lvl="1"/>
            <a:r>
              <a:rPr lang="en-US" b="1" dirty="0" smtClean="0">
                <a:solidFill>
                  <a:srgbClr val="FFC000"/>
                </a:solidFill>
              </a:rPr>
              <a:t>Pressure Distributor Operators getting better</a:t>
            </a:r>
          </a:p>
          <a:p>
            <a:pPr lvl="1"/>
            <a:r>
              <a:rPr lang="en-US" b="1" dirty="0" smtClean="0">
                <a:solidFill>
                  <a:srgbClr val="FFC000"/>
                </a:solidFill>
              </a:rPr>
              <a:t>Mix </a:t>
            </a:r>
            <a:r>
              <a:rPr lang="en-US" b="1" dirty="0">
                <a:solidFill>
                  <a:srgbClr val="FFC000"/>
                </a:solidFill>
              </a:rPr>
              <a:t>will pull up over </a:t>
            </a:r>
            <a:r>
              <a:rPr lang="en-US" b="1" dirty="0" err="1">
                <a:solidFill>
                  <a:srgbClr val="FFC000"/>
                </a:solidFill>
              </a:rPr>
              <a:t>unbonded</a:t>
            </a:r>
            <a:r>
              <a:rPr lang="en-US" b="1" dirty="0">
                <a:solidFill>
                  <a:srgbClr val="FFC000"/>
                </a:solidFill>
              </a:rPr>
              <a:t> scabs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8820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4" b="12603"/>
          <a:stretch/>
        </p:blipFill>
        <p:spPr bwMode="auto">
          <a:xfrm rot="5400000">
            <a:off x="-1291642" y="1293031"/>
            <a:ext cx="6868641" cy="4282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7" r="18514"/>
          <a:stretch/>
        </p:blipFill>
        <p:spPr bwMode="auto">
          <a:xfrm>
            <a:off x="4211195" y="0"/>
            <a:ext cx="4932805" cy="685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602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l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fld id="{2FBF43B0-F382-4DAD-A902-C7ACE5E850C6}" type="slidenum">
              <a:rPr lang="en-US" altLang="en-US" sz="1400" smtClean="0"/>
              <a:pPr algn="r">
                <a:spcBef>
                  <a:spcPct val="0"/>
                </a:spcBef>
              </a:pPr>
              <a:t>4</a:t>
            </a:fld>
            <a:endParaRPr lang="en-US" altLang="en-US" sz="1400" smtClean="0"/>
          </a:p>
        </p:txBody>
      </p:sp>
      <p:pic>
        <p:nvPicPr>
          <p:cNvPr id="7171" name="Picture 4" descr="Robbins Road Joint 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491477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 Comparison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Inlay:   $8.00 / lineal </a:t>
            </a:r>
            <a:r>
              <a:rPr lang="en-US" dirty="0" err="1" smtClean="0"/>
              <a:t>ft</a:t>
            </a:r>
            <a:endParaRPr lang="en-US" dirty="0" smtClean="0"/>
          </a:p>
          <a:p>
            <a:pPr lvl="1"/>
            <a:r>
              <a:rPr lang="en-US" dirty="0" smtClean="0"/>
              <a:t>Includes: traffic control, mobilization, milling, priming, paving, pavement marking</a:t>
            </a:r>
          </a:p>
          <a:p>
            <a:pPr lvl="1"/>
            <a:endParaRPr lang="en-US" sz="1300" dirty="0" smtClean="0"/>
          </a:p>
          <a:p>
            <a:pPr marL="118872" indent="0">
              <a:buNone/>
            </a:pP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8195" name="Picture 3" descr="C:\Users\TREPANIERJS\AppData\Local\Microsoft\Windows\Temporary Internet Files\Content.Outlook\OAQOZRTJ\2010 I-39 North of Rockford Joint (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8" t="33816" r="19203" b="23603"/>
          <a:stretch/>
        </p:blipFill>
        <p:spPr bwMode="auto">
          <a:xfrm>
            <a:off x="1219200" y="3581400"/>
            <a:ext cx="6323484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79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 Comparison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Microsurfacing</a:t>
            </a:r>
            <a:r>
              <a:rPr lang="en-US" dirty="0" smtClean="0"/>
              <a:t>:    $4.81 / lineal </a:t>
            </a:r>
            <a:r>
              <a:rPr lang="en-US" dirty="0" err="1" smtClean="0"/>
              <a:t>ft</a:t>
            </a:r>
            <a:endParaRPr lang="en-US" dirty="0" smtClean="0"/>
          </a:p>
          <a:p>
            <a:pPr lvl="1"/>
            <a:r>
              <a:rPr lang="en-US" dirty="0" smtClean="0"/>
              <a:t>Includes: crack seal, traffic control, pavement marking/removal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7170" name="Picture 2" descr="P:\My Documents\My Pictures\Longitudinal Joints\Unconfined Edges\DSCF248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4" t="21332"/>
          <a:stretch/>
        </p:blipFill>
        <p:spPr bwMode="auto">
          <a:xfrm>
            <a:off x="990600" y="3402767"/>
            <a:ext cx="6184692" cy="331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651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 Comparison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Route and Seal:  $2.00 / lineal </a:t>
            </a:r>
            <a:r>
              <a:rPr lang="en-US" dirty="0" err="1" smtClean="0"/>
              <a:t>ft</a:t>
            </a:r>
            <a:endParaRPr lang="en-US" dirty="0" smtClean="0"/>
          </a:p>
          <a:p>
            <a:pPr lvl="1"/>
            <a:r>
              <a:rPr lang="en-US" dirty="0" smtClean="0"/>
              <a:t>Includes: crack seal, </a:t>
            </a:r>
            <a:r>
              <a:rPr lang="en-US" dirty="0"/>
              <a:t>traffic control</a:t>
            </a:r>
          </a:p>
          <a:p>
            <a:pPr marL="457200" lvl="1" indent="0">
              <a:buNone/>
            </a:pPr>
            <a:r>
              <a:rPr lang="en-US" dirty="0" smtClean="0"/>
              <a:t>   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b="33052"/>
          <a:stretch/>
        </p:blipFill>
        <p:spPr bwMode="auto">
          <a:xfrm>
            <a:off x="1066801" y="3581400"/>
            <a:ext cx="6167966" cy="3096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5225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 Comparison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Longitudinal Joint Seal:  $2.00 lineal </a:t>
            </a:r>
            <a:r>
              <a:rPr lang="en-US" dirty="0" err="1" smtClean="0"/>
              <a:t>ft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40721" b="1"/>
          <a:stretch/>
        </p:blipFill>
        <p:spPr bwMode="auto">
          <a:xfrm>
            <a:off x="1404079" y="3505204"/>
            <a:ext cx="6167966" cy="2742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" name="Straight Connector 5"/>
          <p:cNvCxnSpPr/>
          <p:nvPr/>
        </p:nvCxnSpPr>
        <p:spPr>
          <a:xfrm>
            <a:off x="3292840" y="4775876"/>
            <a:ext cx="205740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own Arrow 9"/>
          <p:cNvSpPr/>
          <p:nvPr/>
        </p:nvSpPr>
        <p:spPr>
          <a:xfrm>
            <a:off x="3281954" y="4827352"/>
            <a:ext cx="136542" cy="32952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5238617" y="4827352"/>
            <a:ext cx="136542" cy="32952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45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LJS - Life Cycle Cost Analysis</a:t>
            </a:r>
            <a:br>
              <a:rPr lang="en-US" dirty="0"/>
            </a:br>
            <a:r>
              <a:rPr lang="en-US" dirty="0"/>
              <a:t>Two Lane Road</a:t>
            </a:r>
          </a:p>
        </p:txBody>
      </p:sp>
      <p:graphicFrame>
        <p:nvGraphicFramePr>
          <p:cNvPr id="5" name="Char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2084805"/>
              </p:ext>
            </p:extLst>
          </p:nvPr>
        </p:nvGraphicFramePr>
        <p:xfrm>
          <a:off x="899592" y="1592796"/>
          <a:ext cx="7928983" cy="50874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 rot="16200000">
            <a:off x="-795498" y="3640234"/>
            <a:ext cx="29163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0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1100" b="1" dirty="0">
                <a:solidFill>
                  <a:prstClr val="black"/>
                </a:solidFill>
              </a:rPr>
              <a:t>Cost per  lineal foot </a:t>
            </a:r>
          </a:p>
        </p:txBody>
      </p:sp>
    </p:spTree>
    <p:extLst>
      <p:ext uri="{BB962C8B-B14F-4D97-AF65-F5344CB8AC3E}">
        <p14:creationId xmlns:p14="http://schemas.microsoft.com/office/powerpoint/2010/main" val="1650116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Also Works as a Tack Coat</a:t>
            </a:r>
            <a:endParaRPr lang="en-US" dirty="0"/>
          </a:p>
        </p:txBody>
      </p:sp>
      <p:pic>
        <p:nvPicPr>
          <p:cNvPr id="6146" name="Picture 2">
            <a:hlinkClick r:id="rId2" action="ppaction://hlinkfile"/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7" t="7514" r="5009" b="16551"/>
          <a:stretch/>
        </p:blipFill>
        <p:spPr bwMode="auto">
          <a:xfrm>
            <a:off x="0" y="1431572"/>
            <a:ext cx="9144000" cy="5536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455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Thank You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467" y="2057399"/>
            <a:ext cx="4126693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Jim Trepanier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408" y="4977172"/>
            <a:ext cx="2858007" cy="17129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814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l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fld id="{70B52896-D26A-431B-98A4-23279A67DA28}" type="slidenum">
              <a:rPr lang="en-US" altLang="en-US" sz="1400" smtClean="0"/>
              <a:pPr algn="r">
                <a:spcBef>
                  <a:spcPct val="0"/>
                </a:spcBef>
              </a:pPr>
              <a:t>5</a:t>
            </a:fld>
            <a:endParaRPr lang="en-US" altLang="en-US" sz="1400" smtClean="0"/>
          </a:p>
        </p:txBody>
      </p:sp>
      <p:pic>
        <p:nvPicPr>
          <p:cNvPr id="8197" name="Picture 2" descr="C:\Users\hal.wakefield\Documents\3.  Asphalt\Joint\Pictures\2013-07-30 Longitudinal Joint in Springfield\2013-07-30 Joints in Springfield (8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-400050"/>
            <a:ext cx="9677400" cy="725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396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5" name="Binder Sample Permeability.mpg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" y="838200"/>
            <a:ext cx="8064500" cy="5724525"/>
          </a:xfrm>
        </p:spPr>
      </p:pic>
      <p:sp>
        <p:nvSpPr>
          <p:cNvPr id="922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l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fld id="{65C77467-2C92-4C9C-8EEA-8FA04C34C232}" type="slidenum">
              <a:rPr lang="en-US" altLang="en-US" sz="1400" smtClean="0"/>
              <a:pPr algn="r">
                <a:spcBef>
                  <a:spcPct val="0"/>
                </a:spcBef>
              </a:pPr>
              <a:t>6</a:t>
            </a:fld>
            <a:endParaRPr lang="en-US" altLang="en-US" sz="1400" smtClean="0"/>
          </a:p>
        </p:txBody>
      </p:sp>
      <p:pic>
        <p:nvPicPr>
          <p:cNvPr id="9221" name="Picture 6" descr="C:\Users\hal.wakefield\Documents\3.  Asphalt\Joint\Pictures\Toronto Road 2008.jpg (4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153988"/>
            <a:ext cx="9601200" cy="720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225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l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fld id="{F7416554-C2A9-4C87-A035-349744F95E01}" type="slidenum">
              <a:rPr lang="en-US" altLang="en-US" sz="1400" smtClean="0"/>
              <a:pPr algn="r">
                <a:spcBef>
                  <a:spcPct val="0"/>
                </a:spcBef>
              </a:pPr>
              <a:t>7</a:t>
            </a:fld>
            <a:endParaRPr lang="en-US" altLang="en-US" sz="1400" smtClean="0"/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0245" name="Picture 4" descr="Clear Lak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0"/>
            <a:ext cx="9677400" cy="680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263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l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fld id="{0960DDBE-18EF-4F04-BF16-468D7B19031F}" type="slidenum">
              <a:rPr lang="en-US" altLang="en-US" sz="1400" smtClean="0"/>
              <a:pPr algn="r">
                <a:spcBef>
                  <a:spcPct val="0"/>
                </a:spcBef>
              </a:pPr>
              <a:t>8</a:t>
            </a:fld>
            <a:endParaRPr lang="en-US" altLang="en-US" sz="1400" smtClean="0"/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1269" name="Picture 4" descr="I-55 Dist 1 8-08 (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0"/>
            <a:ext cx="97536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794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l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fld id="{A8E9C82E-FAB9-4F23-BFC9-B423BBB7D7E1}" type="slidenum">
              <a:rPr lang="en-US" altLang="en-US" sz="1400" smtClean="0"/>
              <a:pPr algn="r">
                <a:spcBef>
                  <a:spcPct val="0"/>
                </a:spcBef>
              </a:pPr>
              <a:t>9</a:t>
            </a:fld>
            <a:endParaRPr lang="en-US" altLang="en-US" sz="1400" smtClean="0"/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609600" y="5715000"/>
            <a:ext cx="8229600" cy="1143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CC66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400">
              <a:solidFill>
                <a:schemeClr val="tx2"/>
              </a:solidFill>
            </a:endParaRPr>
          </a:p>
        </p:txBody>
      </p:sp>
      <p:pic>
        <p:nvPicPr>
          <p:cNvPr id="12294" name="Picture 6" descr="Toronto Road 2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0"/>
            <a:ext cx="9753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181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ime Tru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9821</TotalTime>
  <Words>848</Words>
  <Application>Microsoft Office PowerPoint</Application>
  <PresentationFormat>On-screen Show (4:3)</PresentationFormat>
  <Paragraphs>174</Paragraphs>
  <Slides>46</Slides>
  <Notes>12</Notes>
  <HiddenSlides>1</HiddenSlides>
  <MMClips>2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8" baseType="lpstr">
      <vt:lpstr>Arial</vt:lpstr>
      <vt:lpstr>Calibri</vt:lpstr>
      <vt:lpstr>Corbel</vt:lpstr>
      <vt:lpstr>Tahoma</vt:lpstr>
      <vt:lpstr>Times New Roman</vt:lpstr>
      <vt:lpstr>Wingdings</vt:lpstr>
      <vt:lpstr>Wingdings 2</vt:lpstr>
      <vt:lpstr>Wingdings 3</vt:lpstr>
      <vt:lpstr>Module</vt:lpstr>
      <vt:lpstr>Prime Truck</vt:lpstr>
      <vt:lpstr>1_Module</vt:lpstr>
      <vt:lpstr>Chart</vt:lpstr>
      <vt:lpstr>Longitudinal Joint Seal   Development &amp; Implementation</vt:lpstr>
      <vt:lpstr>HMA Quiz</vt:lpstr>
      <vt:lpstr>Deteriorated Joint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Answer</vt:lpstr>
      <vt:lpstr>Why the Poor  Performance?</vt:lpstr>
      <vt:lpstr>Effect of In-Place Voids on Life Washington State DOT Study</vt:lpstr>
      <vt:lpstr>Effect of In-Place Voids on Life Washington State DOT Study</vt:lpstr>
      <vt:lpstr>Deteriorated Joint</vt:lpstr>
      <vt:lpstr>How many years?</vt:lpstr>
      <vt:lpstr>PowerPoint Presentation</vt:lpstr>
      <vt:lpstr>Efforts to Minimize Permeability along Longitudinal Joints</vt:lpstr>
      <vt:lpstr>Joint Sealant Concept</vt:lpstr>
      <vt:lpstr>Asphalt Materials/Hendy Quickseam</vt:lpstr>
      <vt:lpstr>Longitudinal Joint Seal</vt:lpstr>
      <vt:lpstr>Longitudinal Joint Seal 12 Yrs Later</vt:lpstr>
      <vt:lpstr>Longitudinal Joint Seal 12 Yrs Later</vt:lpstr>
      <vt:lpstr>PowerPoint Presentation</vt:lpstr>
      <vt:lpstr>Heavy Duty Pressure Distributor for Applying LJS </vt:lpstr>
      <vt:lpstr>Heavy Duty Pressure Distributor for Applying LJS </vt:lpstr>
      <vt:lpstr>Five Minutes After Placement</vt:lpstr>
      <vt:lpstr>Paving over LJS</vt:lpstr>
      <vt:lpstr>PowerPoint Presentation</vt:lpstr>
      <vt:lpstr>Licensed Subcontractor ≈ 11 Trucks</vt:lpstr>
      <vt:lpstr>LJS Spec Features</vt:lpstr>
      <vt:lpstr>LJS Material Spec</vt:lpstr>
      <vt:lpstr>LJS  Spec Application Rates</vt:lpstr>
      <vt:lpstr>Longitudinal Joint Spec</vt:lpstr>
      <vt:lpstr>2016 - LJS Projects</vt:lpstr>
      <vt:lpstr>PowerPoint Presentation</vt:lpstr>
      <vt:lpstr>Cost Comparison</vt:lpstr>
      <vt:lpstr>Cost Comparison</vt:lpstr>
      <vt:lpstr>Cost Comparison</vt:lpstr>
      <vt:lpstr>Cost Comparison</vt:lpstr>
      <vt:lpstr>LJS - Life Cycle Cost Analysis Two Lane Road</vt:lpstr>
      <vt:lpstr>Also Works as a Tack Coat</vt:lpstr>
      <vt:lpstr>Thank You</vt:lpstr>
    </vt:vector>
  </TitlesOfParts>
  <Company>State of Illinois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Tack Coat Spec</dc:title>
  <dc:creator>trepanierjs</dc:creator>
  <cp:lastModifiedBy>Trepanier, James S</cp:lastModifiedBy>
  <cp:revision>274</cp:revision>
  <cp:lastPrinted>2014-04-07T15:48:21Z</cp:lastPrinted>
  <dcterms:created xsi:type="dcterms:W3CDTF">2014-02-25T14:51:20Z</dcterms:created>
  <dcterms:modified xsi:type="dcterms:W3CDTF">2017-05-22T15:40:00Z</dcterms:modified>
</cp:coreProperties>
</file>