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60"/>
  </p:notesMasterIdLst>
  <p:handoutMasterIdLst>
    <p:handoutMasterId r:id="rId61"/>
  </p:handoutMasterIdLst>
  <p:sldIdLst>
    <p:sldId id="373" r:id="rId3"/>
    <p:sldId id="558" r:id="rId4"/>
    <p:sldId id="576" r:id="rId5"/>
    <p:sldId id="578" r:id="rId6"/>
    <p:sldId id="597" r:id="rId7"/>
    <p:sldId id="575" r:id="rId8"/>
    <p:sldId id="581" r:id="rId9"/>
    <p:sldId id="582" r:id="rId10"/>
    <p:sldId id="569" r:id="rId11"/>
    <p:sldId id="588" r:id="rId12"/>
    <p:sldId id="587" r:id="rId13"/>
    <p:sldId id="589" r:id="rId14"/>
    <p:sldId id="586" r:id="rId15"/>
    <p:sldId id="605" r:id="rId16"/>
    <p:sldId id="609" r:id="rId17"/>
    <p:sldId id="611" r:id="rId18"/>
    <p:sldId id="613" r:id="rId19"/>
    <p:sldId id="615" r:id="rId20"/>
    <p:sldId id="612" r:id="rId21"/>
    <p:sldId id="617" r:id="rId22"/>
    <p:sldId id="618" r:id="rId23"/>
    <p:sldId id="619" r:id="rId24"/>
    <p:sldId id="620" r:id="rId25"/>
    <p:sldId id="621" r:id="rId26"/>
    <p:sldId id="622" r:id="rId27"/>
    <p:sldId id="624" r:id="rId28"/>
    <p:sldId id="625" r:id="rId29"/>
    <p:sldId id="627" r:id="rId30"/>
    <p:sldId id="628" r:id="rId31"/>
    <p:sldId id="649" r:id="rId32"/>
    <p:sldId id="652" r:id="rId33"/>
    <p:sldId id="650" r:id="rId34"/>
    <p:sldId id="653" r:id="rId35"/>
    <p:sldId id="654" r:id="rId36"/>
    <p:sldId id="655" r:id="rId37"/>
    <p:sldId id="656" r:id="rId38"/>
    <p:sldId id="651" r:id="rId39"/>
    <p:sldId id="610" r:id="rId40"/>
    <p:sldId id="606" r:id="rId41"/>
    <p:sldId id="591" r:id="rId42"/>
    <p:sldId id="599" r:id="rId43"/>
    <p:sldId id="608" r:id="rId44"/>
    <p:sldId id="570" r:id="rId45"/>
    <p:sldId id="657" r:id="rId46"/>
    <p:sldId id="571" r:id="rId47"/>
    <p:sldId id="590" r:id="rId48"/>
    <p:sldId id="601" r:id="rId49"/>
    <p:sldId id="572" r:id="rId50"/>
    <p:sldId id="600" r:id="rId51"/>
    <p:sldId id="594" r:id="rId52"/>
    <p:sldId id="603" r:id="rId53"/>
    <p:sldId id="602" r:id="rId54"/>
    <p:sldId id="658" r:id="rId55"/>
    <p:sldId id="604" r:id="rId56"/>
    <p:sldId id="584" r:id="rId57"/>
    <p:sldId id="579" r:id="rId58"/>
    <p:sldId id="439" r:id="rId5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bossche, Julie Marie" initials="VJM" lastIdx="2" clrIdx="0">
    <p:extLst>
      <p:ext uri="{19B8F6BF-5375-455C-9EA6-DF929625EA0E}">
        <p15:presenceInfo xmlns:p15="http://schemas.microsoft.com/office/powerpoint/2012/main" userId="Vandenbossche, Julie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83857" autoAdjust="0"/>
  </p:normalViewPr>
  <p:slideViewPr>
    <p:cSldViewPr snapToGrid="0">
      <p:cViewPr varScale="1">
        <p:scale>
          <a:sx n="53" d="100"/>
          <a:sy n="53" d="100"/>
        </p:scale>
        <p:origin x="17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CAE17E-740F-450B-9C99-AC6CE3F9893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EF27B4-8AEF-4251-90A4-B95BD478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2FCCF0-5B0C-4CB2-9683-1B82290C0AA9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3BB455-CBB2-41B9-90F0-F48515B9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Primarily from the academic</a:t>
            </a:r>
            <a:r>
              <a:rPr lang="en-US" altLang="en-US" baseline="0" dirty="0" smtClean="0">
                <a:latin typeface="Arial" panose="020B0604020202020204" pitchFamily="34" charset="0"/>
              </a:rPr>
              <a:t> point of view but maybe a bit of a different perspective since I worked for a DOT.  Also more of a concrete perspective but just as applicable to asphalt as well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115" indent="-29119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91" indent="-2329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708" indent="-2329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624" indent="-23295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541" indent="-232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458" indent="-232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375" indent="-232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291" indent="-232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6E37F-0283-4645-9946-4C4857C23F9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go back to Gerry’s philosophy</a:t>
            </a:r>
            <a:r>
              <a:rPr lang="en-US" baseline="0" dirty="0" smtClean="0"/>
              <a:t> we will have a greater impact when we are all contributing.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graduated from high</a:t>
            </a:r>
            <a:r>
              <a:rPr lang="en-US" baseline="0" dirty="0" smtClean="0"/>
              <a:t> school knowing they wanted to be a civil engineer?...of those, how many wanted to work in pavements?</a:t>
            </a:r>
            <a:endParaRPr lang="en-US" dirty="0" smtClean="0"/>
          </a:p>
          <a:p>
            <a:r>
              <a:rPr lang="en-US" dirty="0" smtClean="0"/>
              <a:t>Never</a:t>
            </a:r>
            <a:r>
              <a:rPr lang="en-US" baseline="0" dirty="0" smtClean="0"/>
              <a:t> heard of a student wanting to go into the pavement area…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7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soon as we graduate with our </a:t>
            </a:r>
            <a:r>
              <a:rPr lang="en-US" baseline="0" dirty="0" err="1" smtClean="0"/>
              <a:t>bs</a:t>
            </a:r>
            <a:r>
              <a:rPr lang="en-US" baseline="0" dirty="0" smtClean="0"/>
              <a:t> we seem to get this fear of backwards S’s and </a:t>
            </a:r>
            <a:r>
              <a:rPr lang="en-US" baseline="0" dirty="0" err="1" smtClean="0"/>
              <a:t>greek</a:t>
            </a:r>
            <a:r>
              <a:rPr lang="en-US" baseline="0" dirty="0" smtClean="0"/>
              <a:t> symbols but they are really cool things.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9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r>
              <a:rPr lang="en-US" baseline="0" dirty="0" smtClean="0"/>
              <a:t> of sections in one state can help shed additional light on failures, successes in another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9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82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7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72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5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E7A6-1163-48C3-B9F4-C3A126B911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2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561" indent="-241561" defTabSz="96624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E7A6-1163-48C3-B9F4-C3A126B9112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68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561" indent="-241561" defTabSz="96624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E7A6-1163-48C3-B9F4-C3A126B911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3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561" indent="-241561" defTabSz="96624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4E7A6-1163-48C3-B9F4-C3A126B911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0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Applied: Local implementation of Pavement ME</a:t>
            </a:r>
          </a:p>
          <a:p>
            <a:r>
              <a:rPr lang="en-US" dirty="0" smtClean="0"/>
              <a:t>Fundamental:</a:t>
            </a:r>
            <a:r>
              <a:rPr lang="en-US" baseline="0" dirty="0" smtClean="0"/>
              <a:t> restructuring materials at a molecular level to optimize performance – bring good talent to the pavement area, opportunity for cross-pollinating with other disciplines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2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5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5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national design procedure on the side of rigid pavements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6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 </a:t>
            </a:r>
            <a:r>
              <a:rPr lang="en-US" dirty="0" err="1" smtClean="0"/>
              <a:t>UMn</a:t>
            </a:r>
            <a:r>
              <a:rPr lang="en-US" dirty="0" smtClean="0"/>
              <a:t> over U of IL and U of Washington to have the</a:t>
            </a:r>
            <a:r>
              <a:rPr lang="en-US" baseline="0" dirty="0" smtClean="0"/>
              <a:t> opportunity to work with </a:t>
            </a:r>
            <a:r>
              <a:rPr lang="en-US" baseline="0" dirty="0" err="1" smtClean="0"/>
              <a:t>MnROAD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Chose </a:t>
            </a:r>
            <a:r>
              <a:rPr lang="en-US" dirty="0" err="1" smtClean="0"/>
              <a:t>UMn</a:t>
            </a:r>
            <a:r>
              <a:rPr lang="en-US" dirty="0" smtClean="0"/>
              <a:t> over U of IL and U of Washington to have the</a:t>
            </a:r>
            <a:r>
              <a:rPr lang="en-US" baseline="0" dirty="0" smtClean="0"/>
              <a:t> opportunity to work with </a:t>
            </a:r>
            <a:r>
              <a:rPr lang="en-US" baseline="0" dirty="0" err="1" smtClean="0"/>
              <a:t>MnROAD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Crouch with </a:t>
            </a:r>
            <a:r>
              <a:rPr lang="en-US" dirty="0" err="1" smtClean="0"/>
              <a:t>Umn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Frentress</a:t>
            </a:r>
            <a:r>
              <a:rPr lang="en-US" baseline="0" dirty="0" smtClean="0"/>
              <a:t> with Min Pave </a:t>
            </a:r>
            <a:r>
              <a:rPr lang="en-US" baseline="0" dirty="0" err="1" smtClean="0"/>
              <a:t>Assoc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7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</a:t>
            </a:r>
            <a:r>
              <a:rPr lang="en-US" baseline="0" dirty="0" smtClean="0"/>
              <a:t> had an important role in contributing to something bigger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Optional, but</a:t>
            </a:r>
            <a:r>
              <a:rPr lang="en-US" baseline="0" dirty="0" smtClean="0"/>
              <a:t> w</a:t>
            </a:r>
            <a:r>
              <a:rPr lang="en-US" dirty="0" smtClean="0"/>
              <a:t>ell attended, “Staff” meeting – Held after works hours</a:t>
            </a:r>
            <a:r>
              <a:rPr lang="en-US" baseline="0" dirty="0" smtClean="0"/>
              <a:t> at an off-site location and free pizza was served.  </a:t>
            </a:r>
            <a:r>
              <a:rPr lang="en-US" dirty="0" smtClean="0"/>
              <a:t>Not engineers meeting, researchers</a:t>
            </a:r>
            <a:r>
              <a:rPr lang="en-US" baseline="0" dirty="0" smtClean="0"/>
              <a:t> meeting, technicians meeting, administrative assistance meeting but STAFF meeting.  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Fosters – communication, moral, better understanding of what each person does.  </a:t>
            </a:r>
          </a:p>
          <a:p>
            <a:r>
              <a:rPr lang="en-US" dirty="0" smtClean="0"/>
              <a:t>TRB was sending a letter and asked how they</a:t>
            </a:r>
            <a:r>
              <a:rPr lang="en-US" baseline="0" dirty="0" smtClean="0"/>
              <a:t> could direct it to me within the office of materials and road research.  I told them to just put my name on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Gerry established </a:t>
            </a:r>
            <a:r>
              <a:rPr lang="en-US" baseline="0" dirty="0" smtClean="0"/>
              <a:t>a culture and it trickled down through Glenn Engstrom and Dave Rettner. </a:t>
            </a:r>
          </a:p>
          <a:p>
            <a:r>
              <a:rPr lang="en-US" dirty="0" smtClean="0"/>
              <a:t>Interaction between offices so research</a:t>
            </a:r>
            <a:r>
              <a:rPr lang="en-US" baseline="0" dirty="0" smtClean="0"/>
              <a:t> was addressing problems </a:t>
            </a:r>
          </a:p>
          <a:p>
            <a:r>
              <a:rPr lang="en-US" baseline="0" dirty="0" smtClean="0"/>
              <a:t>Also learning from other offices Duane Young/Doug Schwarz/Dave </a:t>
            </a:r>
            <a:r>
              <a:rPr lang="en-US" baseline="0" dirty="0" err="1" smtClean="0"/>
              <a:t>Janish</a:t>
            </a:r>
            <a:r>
              <a:rPr lang="en-US" baseline="0" dirty="0" smtClean="0"/>
              <a:t>/ were helpful in passing on their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1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Crouch with </a:t>
            </a:r>
            <a:r>
              <a:rPr lang="en-US" dirty="0" err="1" smtClean="0"/>
              <a:t>Umn</a:t>
            </a:r>
            <a:endParaRPr lang="en-US" dirty="0" smtClean="0"/>
          </a:p>
          <a:p>
            <a:r>
              <a:rPr lang="en-US" dirty="0" smtClean="0"/>
              <a:t>Never called up Dave or Mark 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Umn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Frentress</a:t>
            </a:r>
            <a:r>
              <a:rPr lang="en-US" baseline="0" dirty="0" smtClean="0"/>
              <a:t> with Min Pave </a:t>
            </a:r>
            <a:r>
              <a:rPr lang="en-US" baseline="0" dirty="0" err="1" smtClean="0"/>
              <a:t>Assoc</a:t>
            </a:r>
            <a:endParaRPr lang="en-US" baseline="0" dirty="0" smtClean="0"/>
          </a:p>
          <a:p>
            <a:r>
              <a:rPr lang="en-US" dirty="0" smtClean="0"/>
              <a:t>Schafer,</a:t>
            </a:r>
            <a:r>
              <a:rPr lang="en-US" baseline="0" dirty="0" smtClean="0"/>
              <a:t> PCI, Kenny Hoffman and didn’t get questions answered while I was at the DOT</a:t>
            </a:r>
          </a:p>
          <a:p>
            <a:r>
              <a:rPr lang="en-US" baseline="0" dirty="0" smtClean="0"/>
              <a:t>Neat time to work for the DOT -The culture created by Gerry made it possible for a greater impact to be made.</a:t>
            </a:r>
          </a:p>
          <a:p>
            <a:r>
              <a:rPr lang="en-US" baseline="0" dirty="0" smtClean="0"/>
              <a:t>He has had an impact on me as I have tried to adopt this culture into my research group and how I conduct my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3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Wave good bye to our</a:t>
            </a:r>
            <a:r>
              <a:rPr lang="en-US" baseline="0" dirty="0" smtClean="0"/>
              <a:t> parents who already have the door shut and are working on changing the locks.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spend a significant portion of our life at work.  it is nice to know that what we are dong at work is having impact of some 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1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Defining</a:t>
            </a:r>
            <a:r>
              <a:rPr lang="en-US" baseline="0" dirty="0" smtClean="0"/>
              <a:t> how somebody can be impactful but it is easy to see it when it happens.</a:t>
            </a:r>
          </a:p>
          <a:p>
            <a:r>
              <a:rPr lang="en-US" baseline="0" dirty="0" smtClean="0"/>
              <a:t>Gene </a:t>
            </a:r>
            <a:r>
              <a:rPr lang="en-US" baseline="0" dirty="0" err="1" smtClean="0"/>
              <a:t>Skok</a:t>
            </a:r>
            <a:r>
              <a:rPr lang="en-US" baseline="0" dirty="0" smtClean="0"/>
              <a:t> ad Gerry </a:t>
            </a:r>
            <a:r>
              <a:rPr lang="en-US" baseline="0" dirty="0" err="1" smtClean="0"/>
              <a:t>Rohrback</a:t>
            </a:r>
            <a:r>
              <a:rPr lang="en-US" baseline="0" dirty="0" smtClean="0"/>
              <a:t> are good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B455-CBB2-41B9-90F0-F48515B978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2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22661"/>
          <a:stretch/>
        </p:blipFill>
        <p:spPr>
          <a:xfrm>
            <a:off x="1" y="5857877"/>
            <a:ext cx="9134475" cy="1000125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61742-D4F8-42FA-81B1-C6E3E3DC7DD3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6874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  <p:sp>
          <p:nvSpPr>
            <p:cNvPr id="36875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51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8F28-8552-4146-830E-8404C5BC1820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5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4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BFBE-873B-46A1-8CA6-26DE3710C026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5" y="96842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9327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1E3E90-F7FF-4536-8ED6-14D039EBEAEF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5" y="96842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7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38ECD6-AAC7-4272-AE92-C0F05D39DB8C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4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04266-E042-4129-8231-D03C8159E23A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C6A778-A8FB-4BB4-9E0E-F82FAC6B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136483"/>
            <a:ext cx="5524500" cy="99862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1277628" y="1313020"/>
            <a:ext cx="7066272" cy="62389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D52682-AD5A-44F1-9BE4-75BB2D5D5110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2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B0E41-1410-4EE7-A0B0-05F9830EECA0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D06EF-D883-423C-BFF8-2983FC3D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9CAC35-E5BA-4617-A920-C214763B3401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5AB41E-C04E-4B59-A97C-AE4CA9540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9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86D97E-607E-4A28-A13A-B184BB3F01CB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17CA2F-E85F-410E-9A86-2D44FA42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CEDEEB-3D5B-4567-B19C-DDF846BC33E4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0232E0-1B5C-4F35-9812-9FBED2165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65" y="-41275"/>
            <a:ext cx="7158037" cy="141287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0675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4477A27E-6C6C-4A14-A467-FB36CD7D6938}" type="slidenum">
              <a:rPr lang="en-US" smtClean="0">
                <a:solidFill>
                  <a:srgbClr val="292929"/>
                </a:solidFill>
              </a:rPr>
              <a:pPr algn="r"/>
              <a:t>‹#›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3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CBBECB-A2EF-4764-9201-7D1CC9139F09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2394B4-3B70-4598-AAA9-CCB8C8E6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D8B1B-A0B3-4FD1-8313-7C1345D9AD47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1660D1-2185-48FE-8F58-D79BD8DE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0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1567B2-FFF1-4EA3-A36E-BFF9963D31D3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059D0A-F087-4033-BEBB-2284CE94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4A1F8E-6406-4284-8F6A-8D26794E59C1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DD278F-88BD-43CC-ACE9-39806583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397BB6-EE1E-4579-AB0E-7F44E334684D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803B87-C5AF-4B56-9B01-8B5CA08D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4B8B4-9190-47C6-B7CF-F90833614922}" type="datetime1">
              <a:rPr lang="en-US" smtClean="0"/>
              <a:pPr/>
              <a:t>5/24/2017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51293-4CF9-4644-A06C-DB215C379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3BC65-64B6-45C3-8F49-429932059E7A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6" y="1981200"/>
            <a:ext cx="3754438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5" y="1981200"/>
            <a:ext cx="3754437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5E46-3BEA-4ED5-B218-B98EC5BE02F2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C856-0F36-40FD-9526-D8B5EC0CCD30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1A30-928C-4EBD-8EAF-45442D51383B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7BB42-AA59-4492-BF52-179022CCD583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EF9B9-520B-4E57-95CD-A618E2BEF0F8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FC24E-F61E-4225-AEEE-B71786D16E7E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/>
          <a:srcRect r="22580"/>
          <a:stretch/>
        </p:blipFill>
        <p:spPr>
          <a:xfrm>
            <a:off x="0" y="5899152"/>
            <a:ext cx="9144000" cy="1000125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5" y="96842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8435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402D71-F390-4B61-B9C4-F8506A6B0B06}" type="slidenum">
              <a:rPr lang="en-US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3584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292929"/>
              </a:solidFill>
            </a:endParaRPr>
          </a:p>
        </p:txBody>
      </p:sp>
      <p:sp>
        <p:nvSpPr>
          <p:cNvPr id="3585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3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35756" indent="-33575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980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100">
          <a:solidFill>
            <a:schemeClr val="tx1"/>
          </a:solidFill>
          <a:latin typeface="+mn-lt"/>
        </a:defRPr>
      </a:lvl2pPr>
      <a:lvl3pPr marL="970360" indent="-30241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60872" indent="-289322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500">
          <a:solidFill>
            <a:schemeClr val="tx1"/>
          </a:solidFill>
          <a:latin typeface="+mn-lt"/>
        </a:defRPr>
      </a:lvl4pPr>
      <a:lvl5pPr marL="15525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954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383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812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241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23975"/>
            <a:ext cx="78867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0891A4-68B1-44C2-A1A3-BE75D7C7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003925"/>
            <a:ext cx="2181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23850" y="6356350"/>
            <a:ext cx="64484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09650" y="6340475"/>
            <a:ext cx="59642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 Department of Civil and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6590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95016" y="147431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How Can We Make a Greater Impact?</a:t>
            </a: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16" y="2533122"/>
            <a:ext cx="56344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Julie M. Vandenbossche, Ph.D., P.E.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University of Pittsburgh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	</a:t>
            </a:r>
            <a:endParaRPr lang="en-US" b="1" dirty="0" smtClean="0">
              <a:solidFill>
                <a:srgbClr val="CCCC99">
                  <a:lumMod val="20000"/>
                  <a:lumOff val="80000"/>
                </a:srgbClr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CC99">
                  <a:lumMod val="20000"/>
                  <a:lumOff val="80000"/>
                </a:srgbClr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National Road Research Alliance 2017 Pavement Conference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May 24,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065" y="4791960"/>
            <a:ext cx="2854935" cy="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Image result for common goal imag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5933" r="11620" b="10181"/>
          <a:stretch/>
        </p:blipFill>
        <p:spPr bwMode="auto">
          <a:xfrm>
            <a:off x="2346157" y="2117558"/>
            <a:ext cx="4475747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62142" y="4750702"/>
            <a:ext cx="2123268" cy="127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92686" y="5124522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Industry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1841" y="1731413"/>
            <a:ext cx="2123268" cy="1270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4257" y="2041967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767" y="4995620"/>
            <a:ext cx="2123268" cy="12708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5621" y="5369440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Academia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02045" y="1470973"/>
            <a:ext cx="2123268" cy="12708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24000" y="1623753"/>
            <a:ext cx="2101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Contractors &amp; Suppliers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make a greater impact?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17368" y="2550063"/>
            <a:ext cx="675318" cy="30658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10905" y="4207197"/>
            <a:ext cx="1065242" cy="540149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8119" y="2503554"/>
            <a:ext cx="548088" cy="253192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1334" y="4960775"/>
            <a:ext cx="467555" cy="196948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workforce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80" y="1435821"/>
            <a:ext cx="7886700" cy="4700588"/>
          </a:xfrm>
        </p:spPr>
        <p:txBody>
          <a:bodyPr/>
          <a:lstStyle/>
          <a:p>
            <a:r>
              <a:rPr lang="en-US" dirty="0" smtClean="0"/>
              <a:t>Future employees</a:t>
            </a:r>
          </a:p>
          <a:p>
            <a:pPr lvl="1"/>
            <a:r>
              <a:rPr lang="en-US" dirty="0" smtClean="0"/>
              <a:t>Attract good students (into CE and pavement area)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Industry, Contractors, Suppliers, DOT: 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Funding undergraduate and graduate research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Industry, Contractors, Suppliers, DOT: </a:t>
            </a:r>
          </a:p>
          <a:p>
            <a:pPr lvl="2"/>
            <a:r>
              <a:rPr lang="en-US" dirty="0" smtClean="0"/>
              <a:t>Internships, co-ops, scholarships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290" name="Picture 2" descr="Image result for image crowd of stud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07495"/>
            <a:ext cx="2504497" cy="16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530" y="4598970"/>
            <a:ext cx="2246525" cy="1318779"/>
          </a:xfrm>
          <a:prstGeom prst="rect">
            <a:avLst/>
          </a:prstGeom>
        </p:spPr>
      </p:pic>
      <p:sp>
        <p:nvSpPr>
          <p:cNvPr id="11" name="AutoShape 10" descr="Image result for image of stude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Image result for image of stud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27" y="4784997"/>
            <a:ext cx="1731818" cy="11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rved Down Arrow 11"/>
          <p:cNvSpPr/>
          <p:nvPr/>
        </p:nvSpPr>
        <p:spPr>
          <a:xfrm rot="870028">
            <a:off x="2676780" y="3659576"/>
            <a:ext cx="1745673" cy="5950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870028">
            <a:off x="6473075" y="4058111"/>
            <a:ext cx="1745673" cy="5950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592" y="3786115"/>
            <a:ext cx="183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Engineering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161" y="3952639"/>
            <a:ext cx="183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Civil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Engineering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3559" y="4296776"/>
            <a:ext cx="183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Pavements</a:t>
            </a:r>
          </a:p>
        </p:txBody>
      </p:sp>
    </p:spTree>
    <p:extLst>
      <p:ext uri="{BB962C8B-B14F-4D97-AF65-F5344CB8AC3E}">
        <p14:creationId xmlns:p14="http://schemas.microsoft.com/office/powerpoint/2010/main" val="17859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workforce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381085"/>
            <a:ext cx="7886700" cy="4700588"/>
          </a:xfrm>
        </p:spPr>
        <p:txBody>
          <a:bodyPr/>
          <a:lstStyle/>
          <a:p>
            <a:r>
              <a:rPr lang="en-US" dirty="0" smtClean="0"/>
              <a:t>Future employees</a:t>
            </a:r>
          </a:p>
          <a:p>
            <a:pPr lvl="1"/>
            <a:r>
              <a:rPr lang="en-US" dirty="0" smtClean="0"/>
              <a:t>Courses on pavement design, rehab. </a:t>
            </a:r>
            <a:r>
              <a:rPr lang="en-US" dirty="0"/>
              <a:t>a</a:t>
            </a:r>
            <a:r>
              <a:rPr lang="en-US" dirty="0" smtClean="0"/>
              <a:t>nd materials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Industry, Contractors, Suppliers, DOT: </a:t>
            </a:r>
          </a:p>
          <a:p>
            <a:pPr lvl="2"/>
            <a:r>
              <a:rPr lang="en-US" dirty="0" smtClean="0"/>
              <a:t>Site visits (new construction and rehab projects, cement and asphalt plants, asphalt and PC concrete plants, etc.)</a:t>
            </a:r>
          </a:p>
          <a:p>
            <a:pPr lvl="2"/>
            <a:r>
              <a:rPr lang="en-US" dirty="0" smtClean="0"/>
              <a:t>Guest lecturers</a:t>
            </a:r>
          </a:p>
          <a:p>
            <a:pPr lvl="2"/>
            <a:r>
              <a:rPr lang="en-US" dirty="0" smtClean="0"/>
              <a:t>Provide project data</a:t>
            </a:r>
          </a:p>
          <a:p>
            <a:pPr lvl="2"/>
            <a:r>
              <a:rPr lang="en-US" dirty="0" smtClean="0"/>
              <a:t>Communicate information on current practices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workforce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66" y="1238812"/>
            <a:ext cx="7886700" cy="4700588"/>
          </a:xfrm>
        </p:spPr>
        <p:txBody>
          <a:bodyPr/>
          <a:lstStyle/>
          <a:p>
            <a:r>
              <a:rPr lang="en-US" dirty="0" smtClean="0"/>
              <a:t>Current employees</a:t>
            </a:r>
          </a:p>
          <a:p>
            <a:pPr lvl="1"/>
            <a:r>
              <a:rPr lang="en-US" dirty="0" smtClean="0"/>
              <a:t>Continued education: </a:t>
            </a:r>
          </a:p>
          <a:p>
            <a:pPr lvl="2"/>
            <a:r>
              <a:rPr lang="en-US" sz="2400" dirty="0" smtClean="0"/>
              <a:t>Learn </a:t>
            </a:r>
            <a:r>
              <a:rPr lang="en-US" sz="2400" dirty="0"/>
              <a:t>new applications, </a:t>
            </a:r>
            <a:r>
              <a:rPr lang="en-US" sz="2400" dirty="0" smtClean="0"/>
              <a:t>tools and techniques.</a:t>
            </a:r>
            <a:endParaRPr lang="en-US" sz="2400" dirty="0"/>
          </a:p>
          <a:p>
            <a:pPr lvl="2"/>
            <a:r>
              <a:rPr lang="en-US" sz="2400" dirty="0" smtClean="0"/>
              <a:t>Avoid becoming a software operator</a:t>
            </a:r>
          </a:p>
          <a:p>
            <a:pPr lvl="2"/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200" dirty="0"/>
              <a:t>Lack of understanding of </a:t>
            </a:r>
            <a:r>
              <a:rPr lang="en-US" sz="2200" dirty="0" smtClean="0"/>
              <a:t>appropriate application</a:t>
            </a:r>
            <a:endParaRPr lang="en-US" sz="22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200" dirty="0"/>
              <a:t>Inappropriate </a:t>
            </a:r>
            <a:r>
              <a:rPr lang="en-US" sz="2200" dirty="0" smtClean="0"/>
              <a:t>extrapolation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200" dirty="0" smtClean="0"/>
              <a:t>Understanding sensitivity of inputs (save $$ and time)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pic of black box with 'opening the black box' in white letter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03" y="2879879"/>
            <a:ext cx="1219830" cy="1219830"/>
          </a:xfrm>
          <a:prstGeom prst="rect">
            <a:avLst/>
          </a:prstGeom>
        </p:spPr>
      </p:pic>
      <p:pic>
        <p:nvPicPr>
          <p:cNvPr id="7" name="Picture 6" descr="People used to think of the brain as a black box, where sensory input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 b="22736"/>
          <a:stretch/>
        </p:blipFill>
        <p:spPr>
          <a:xfrm>
            <a:off x="1273567" y="2997561"/>
            <a:ext cx="3928877" cy="9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Impactful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5" y="1367469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Implementable research</a:t>
            </a:r>
          </a:p>
          <a:p>
            <a:r>
              <a:rPr lang="en-US" dirty="0" smtClean="0"/>
              <a:t>Addresses a need</a:t>
            </a:r>
          </a:p>
          <a:p>
            <a:r>
              <a:rPr lang="en-US" dirty="0" smtClean="0"/>
              <a:t>Usable product developed</a:t>
            </a:r>
            <a:endParaRPr lang="en-US" dirty="0"/>
          </a:p>
          <a:p>
            <a:r>
              <a:rPr lang="en-US" dirty="0" smtClean="0"/>
              <a:t>All parties see the benefit (buy-in)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Sounds easy enough…</a:t>
            </a:r>
          </a:p>
          <a:p>
            <a:r>
              <a:rPr lang="en-US" dirty="0" smtClean="0"/>
              <a:t>Get all parties involved early in the process</a:t>
            </a:r>
          </a:p>
          <a:p>
            <a:r>
              <a:rPr lang="en-US" dirty="0" smtClean="0"/>
              <a:t>Maintain their involvement throughout the process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Impactful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84" y="1476375"/>
            <a:ext cx="7886700" cy="47005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Cleary define need and objectives</a:t>
            </a:r>
          </a:p>
          <a:p>
            <a:endParaRPr lang="en-US" dirty="0" smtClean="0"/>
          </a:p>
          <a:p>
            <a:r>
              <a:rPr lang="en-US" dirty="0" smtClean="0"/>
              <a:t>Develop approach</a:t>
            </a:r>
          </a:p>
          <a:p>
            <a:endParaRPr lang="en-US" dirty="0" smtClean="0"/>
          </a:p>
          <a:p>
            <a:r>
              <a:rPr lang="en-US" dirty="0" smtClean="0"/>
              <a:t>Execute research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Integrate results into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5867127" y="3346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Interaction of all parties must be maintained throughout process</a:t>
            </a:r>
          </a:p>
        </p:txBody>
      </p:sp>
      <p:sp>
        <p:nvSpPr>
          <p:cNvPr id="7" name="Striped Right Arrow 6"/>
          <p:cNvSpPr/>
          <p:nvPr/>
        </p:nvSpPr>
        <p:spPr>
          <a:xfrm rot="5400000">
            <a:off x="5153810" y="3258680"/>
            <a:ext cx="4053693" cy="100739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Impactful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5282" y="1505124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Typical Research Approach</a:t>
            </a:r>
          </a:p>
          <a:p>
            <a:r>
              <a:rPr lang="en-US" dirty="0" smtClean="0"/>
              <a:t>Understand the mechanism</a:t>
            </a:r>
          </a:p>
          <a:p>
            <a:r>
              <a:rPr lang="en-US" dirty="0" smtClean="0"/>
              <a:t>Identify/Generate data</a:t>
            </a:r>
          </a:p>
          <a:p>
            <a:r>
              <a:rPr lang="en-US" dirty="0" smtClean="0"/>
              <a:t>Develop models</a:t>
            </a:r>
          </a:p>
          <a:p>
            <a:r>
              <a:rPr lang="en-US" dirty="0" smtClean="0"/>
              <a:t>Insure validity of models</a:t>
            </a:r>
          </a:p>
          <a:p>
            <a:r>
              <a:rPr lang="en-US" dirty="0" smtClean="0"/>
              <a:t>Integrate into practice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5282" y="1505124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Example-</a:t>
            </a:r>
            <a:r>
              <a:rPr lang="en-US" sz="2000" b="1" dirty="0" err="1" smtClean="0"/>
              <a:t>Unbonded</a:t>
            </a:r>
            <a:r>
              <a:rPr lang="en-US" sz="2000" b="1" dirty="0" smtClean="0"/>
              <a:t> overlay </a:t>
            </a:r>
            <a:r>
              <a:rPr lang="en-US" sz="2000" b="1" dirty="0"/>
              <a:t>procedure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Understand the mechanism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industry, suppliers &amp; contractors) </a:t>
            </a:r>
          </a:p>
          <a:p>
            <a:r>
              <a:rPr lang="en-US" sz="2000" dirty="0" smtClean="0"/>
              <a:t>Identify projects and facilitate site visits</a:t>
            </a:r>
          </a:p>
          <a:p>
            <a:r>
              <a:rPr lang="en-US" sz="2000" dirty="0" smtClean="0"/>
              <a:t>Site visits of construction sites</a:t>
            </a:r>
          </a:p>
          <a:p>
            <a:r>
              <a:rPr lang="en-US" sz="2000" dirty="0" smtClean="0"/>
              <a:t>Share successes </a:t>
            </a:r>
            <a:r>
              <a:rPr lang="en-US" sz="2000" dirty="0"/>
              <a:t>&amp; failures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8" y="1828557"/>
            <a:ext cx="2702481" cy="202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954036" y="4413859"/>
            <a:ext cx="2047832" cy="1535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6" y="4335503"/>
            <a:ext cx="2493612" cy="18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9783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Example-</a:t>
            </a:r>
            <a:r>
              <a:rPr lang="en-US" sz="2000" b="1" dirty="0" err="1" smtClean="0"/>
              <a:t>Unbonded</a:t>
            </a:r>
            <a:r>
              <a:rPr lang="en-US" sz="2000" b="1" dirty="0" smtClean="0"/>
              <a:t> overlay </a:t>
            </a:r>
            <a:r>
              <a:rPr lang="en-US" sz="2000" b="1" dirty="0"/>
              <a:t>procedure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Identify/Generate data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industry, suppliers &amp; contractors) </a:t>
            </a:r>
          </a:p>
          <a:p>
            <a:r>
              <a:rPr lang="en-US" sz="2000" dirty="0" smtClean="0"/>
              <a:t>PMS</a:t>
            </a:r>
          </a:p>
          <a:p>
            <a:r>
              <a:rPr lang="en-US" sz="2000" dirty="0" smtClean="0"/>
              <a:t>Material test results (fabric products, construction data, etc.)</a:t>
            </a:r>
          </a:p>
          <a:p>
            <a:r>
              <a:rPr lang="en-US" sz="2000" dirty="0" smtClean="0"/>
              <a:t>Data collection on old sections with limited data</a:t>
            </a:r>
          </a:p>
          <a:p>
            <a:pPr lvl="1"/>
            <a:r>
              <a:rPr lang="en-US" sz="2000" dirty="0" smtClean="0"/>
              <a:t>Sample and testing</a:t>
            </a:r>
          </a:p>
          <a:p>
            <a:pPr lvl="1"/>
            <a:r>
              <a:rPr lang="en-US" sz="2000" dirty="0" smtClean="0"/>
              <a:t>Distress info.</a:t>
            </a:r>
          </a:p>
          <a:p>
            <a:pPr lvl="1"/>
            <a:r>
              <a:rPr lang="en-US" sz="2000" dirty="0" smtClean="0"/>
              <a:t>Traffic data,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Fabric suppliers </a:t>
            </a:r>
          </a:p>
          <a:p>
            <a:pPr lvl="1"/>
            <a:r>
              <a:rPr lang="en-US" sz="2000" dirty="0" smtClean="0"/>
              <a:t>Information on project locations</a:t>
            </a:r>
          </a:p>
          <a:p>
            <a:pPr lvl="1"/>
            <a:r>
              <a:rPr lang="en-US" sz="2000" dirty="0" smtClean="0"/>
              <a:t>Fabric design and materials</a:t>
            </a:r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54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impact with team approach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700" y="1344191"/>
            <a:ext cx="8073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Example-</a:t>
            </a:r>
            <a:r>
              <a:rPr lang="en-US" sz="2000" b="1" dirty="0" err="1"/>
              <a:t>Unbonded</a:t>
            </a:r>
            <a:r>
              <a:rPr lang="en-US" sz="2000" b="1" dirty="0"/>
              <a:t> </a:t>
            </a:r>
            <a:r>
              <a:rPr lang="en-US" sz="2000" b="1" dirty="0" smtClean="0"/>
              <a:t>overlay </a:t>
            </a:r>
            <a:r>
              <a:rPr lang="en-US" sz="2000" b="1" dirty="0"/>
              <a:t>procedure </a:t>
            </a:r>
            <a:endParaRPr lang="en-US" sz="2000" b="1" dirty="0" smtClean="0"/>
          </a:p>
          <a:p>
            <a:r>
              <a:rPr lang="en-US" sz="2000" dirty="0">
                <a:solidFill>
                  <a:srgbClr val="0070C0"/>
                </a:solidFill>
              </a:rPr>
              <a:t>Identify/Generate </a:t>
            </a:r>
            <a:r>
              <a:rPr lang="en-US" sz="2000" dirty="0" smtClean="0">
                <a:solidFill>
                  <a:srgbClr val="0070C0"/>
                </a:solidFill>
              </a:rPr>
              <a:t>data (cont.)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industry, suppliers &amp; contractors)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Harvest </a:t>
            </a:r>
            <a:r>
              <a:rPr lang="en-US" sz="2000" dirty="0"/>
              <a:t>samples from the field for laboratory testing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7312" y="2667630"/>
            <a:ext cx="3668037" cy="275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55024" y="4420468"/>
            <a:ext cx="4432516" cy="14103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7648210">
            <a:off x="3421466" y="3626191"/>
            <a:ext cx="472699" cy="1588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4757137">
            <a:off x="3601996" y="5118287"/>
            <a:ext cx="472699" cy="1447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4" y="2704717"/>
            <a:ext cx="2626964" cy="19702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603284"/>
            <a:ext cx="2057400" cy="365125"/>
          </a:xfrm>
        </p:spPr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7" y="4716822"/>
            <a:ext cx="2758699" cy="20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Gerald </a:t>
            </a:r>
            <a:r>
              <a:rPr lang="en-US" dirty="0" err="1" smtClean="0"/>
              <a:t>Rohrbach</a:t>
            </a:r>
            <a:r>
              <a:rPr lang="en-US" dirty="0" smtClean="0"/>
              <a:t> Distinguished Speaker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5142" y="1502229"/>
            <a:ext cx="5484767" cy="3971108"/>
          </a:xfrm>
        </p:spPr>
        <p:txBody>
          <a:bodyPr/>
          <a:lstStyle/>
          <a:p>
            <a:r>
              <a:rPr lang="en-US" sz="2000" dirty="0" err="1"/>
              <a:t>MnDOT</a:t>
            </a:r>
            <a:r>
              <a:rPr lang="en-US" sz="2000" dirty="0"/>
              <a:t> - 35 + years</a:t>
            </a:r>
          </a:p>
          <a:p>
            <a:r>
              <a:rPr lang="en-US" sz="2000" dirty="0"/>
              <a:t>Director of Office of Materials and Road Research</a:t>
            </a:r>
          </a:p>
          <a:p>
            <a:r>
              <a:rPr lang="en-US" sz="2000" dirty="0" smtClean="0"/>
              <a:t>Served </a:t>
            </a:r>
            <a:r>
              <a:rPr lang="en-US" sz="2000" dirty="0"/>
              <a:t>on</a:t>
            </a:r>
          </a:p>
          <a:p>
            <a:pPr lvl="1"/>
            <a:r>
              <a:rPr lang="en-US" sz="2000" dirty="0" smtClean="0"/>
              <a:t>NCHRP </a:t>
            </a:r>
            <a:r>
              <a:rPr lang="en-US" sz="2000" dirty="0"/>
              <a:t>committees</a:t>
            </a:r>
          </a:p>
          <a:p>
            <a:pPr lvl="1"/>
            <a:r>
              <a:rPr lang="en-US" sz="2000" dirty="0"/>
              <a:t>AASHTO Subcommittee of Materials</a:t>
            </a:r>
          </a:p>
          <a:p>
            <a:pPr lvl="1"/>
            <a:r>
              <a:rPr lang="en-US" sz="2000" dirty="0"/>
              <a:t>International scanning tours</a:t>
            </a:r>
          </a:p>
          <a:p>
            <a:pPr marL="0" indent="0">
              <a:buNone/>
            </a:pPr>
            <a:r>
              <a:rPr lang="en-US" sz="2000" dirty="0"/>
              <a:t>Well known and respected throughout the state and around the country</a:t>
            </a:r>
          </a:p>
          <a:p>
            <a:pPr marL="0" indent="0">
              <a:buNone/>
            </a:pPr>
            <a:r>
              <a:rPr lang="en-US" sz="2000" dirty="0" smtClean="0"/>
              <a:t>Dedicated </a:t>
            </a:r>
            <a:r>
              <a:rPr lang="en-US" sz="2000" dirty="0"/>
              <a:t>to the advancement of pavement </a:t>
            </a:r>
            <a:r>
              <a:rPr lang="en-US" sz="2000" dirty="0" smtClean="0"/>
              <a:t>technologies.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9" y="1856264"/>
            <a:ext cx="2966520" cy="3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786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Example-</a:t>
            </a:r>
            <a:r>
              <a:rPr lang="en-US" sz="2000" b="1" dirty="0" err="1" smtClean="0"/>
              <a:t>Unbonded</a:t>
            </a:r>
            <a:r>
              <a:rPr lang="en-US" sz="2000" b="1" dirty="0" smtClean="0"/>
              <a:t> overlay </a:t>
            </a:r>
            <a:r>
              <a:rPr lang="en-US" sz="2000" b="1" dirty="0"/>
              <a:t>procedure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Develop models</a:t>
            </a:r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28786" y="3330306"/>
            <a:ext cx="2278251" cy="929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9972" y="3500631"/>
            <a:ext cx="111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Data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665275" y="3064323"/>
            <a:ext cx="2650211" cy="148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ymbols and numb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16" y="3176178"/>
            <a:ext cx="1896928" cy="12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6943" y="2582959"/>
            <a:ext cx="137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419915" y="4298780"/>
            <a:ext cx="3407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ndustry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states</a:t>
            </a:r>
            <a:r>
              <a:rPr lang="en-US" dirty="0">
                <a:solidFill>
                  <a:srgbClr val="0070C0"/>
                </a:solidFill>
              </a:rPr>
              <a:t>, suppliers &amp; </a:t>
            </a:r>
            <a:r>
              <a:rPr lang="en-US" dirty="0" smtClean="0">
                <a:solidFill>
                  <a:srgbClr val="0070C0"/>
                </a:solidFill>
              </a:rPr>
              <a:t>contractors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Form of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Needed range of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Intended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16637" y="3330306"/>
            <a:ext cx="1797804" cy="9298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786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Example-</a:t>
            </a:r>
            <a:r>
              <a:rPr lang="en-US" sz="2000" b="1" dirty="0" err="1" smtClean="0"/>
              <a:t>Unbonded</a:t>
            </a:r>
            <a:r>
              <a:rPr lang="en-US" sz="2000" b="1" dirty="0" smtClean="0"/>
              <a:t> overlay procedure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Validate models</a:t>
            </a:r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6037235" y="3147606"/>
            <a:ext cx="2278251" cy="929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7827" y="3320167"/>
            <a:ext cx="1697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Validate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86718" y="2810943"/>
            <a:ext cx="2650211" cy="148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ymbols and numb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9" y="2922798"/>
            <a:ext cx="1896928" cy="12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8386" y="2329579"/>
            <a:ext cx="137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Model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668412" y="4378335"/>
            <a:ext cx="3407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ndustry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states</a:t>
            </a:r>
            <a:r>
              <a:rPr lang="en-US" dirty="0">
                <a:solidFill>
                  <a:srgbClr val="0070C0"/>
                </a:solidFill>
              </a:rPr>
              <a:t>, suppliers &amp; </a:t>
            </a:r>
            <a:r>
              <a:rPr lang="en-US" dirty="0" smtClean="0">
                <a:solidFill>
                  <a:srgbClr val="0070C0"/>
                </a:solidFill>
              </a:rPr>
              <a:t>contractors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Gut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Trends match past performance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518115" y="3147606"/>
            <a:ext cx="1797804" cy="9298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9783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Example-</a:t>
            </a:r>
            <a:r>
              <a:rPr lang="en-US" sz="2000" b="1" dirty="0" err="1" smtClean="0"/>
              <a:t>Unbonded</a:t>
            </a:r>
            <a:r>
              <a:rPr lang="en-US" sz="2000" b="1" dirty="0" smtClean="0"/>
              <a:t> overlay procedure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Integrate into practice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industry, suppliers </a:t>
            </a:r>
            <a:r>
              <a:rPr lang="en-US" sz="2000" dirty="0">
                <a:solidFill>
                  <a:srgbClr val="0070C0"/>
                </a:solidFill>
              </a:rPr>
              <a:t>&amp; contractors) </a:t>
            </a:r>
          </a:p>
          <a:p>
            <a:r>
              <a:rPr lang="en-US" sz="2000" dirty="0" smtClean="0"/>
              <a:t>Communicate:</a:t>
            </a:r>
          </a:p>
          <a:p>
            <a:pPr lvl="1"/>
            <a:r>
              <a:rPr lang="en-US" sz="2000" dirty="0" smtClean="0"/>
              <a:t>How to use the tool</a:t>
            </a:r>
          </a:p>
          <a:p>
            <a:pPr lvl="1"/>
            <a:r>
              <a:rPr lang="en-US" sz="2000" dirty="0" smtClean="0"/>
              <a:t>When is it appropriate to use</a:t>
            </a:r>
          </a:p>
          <a:p>
            <a:pPr lvl="1"/>
            <a:r>
              <a:rPr lang="en-US" sz="2000" dirty="0" smtClean="0"/>
              <a:t>Strengths and limitations</a:t>
            </a:r>
          </a:p>
          <a:p>
            <a:r>
              <a:rPr lang="en-US" sz="2000" dirty="0" smtClean="0"/>
              <a:t>Industry can assist in dissemination to local city/county agencies and those of their counterparts across the country</a:t>
            </a:r>
          </a:p>
          <a:p>
            <a:r>
              <a:rPr lang="en-US" sz="2000" dirty="0" smtClean="0"/>
              <a:t>Industry communicates findings to contractors and suppliers</a:t>
            </a:r>
          </a:p>
          <a:p>
            <a:r>
              <a:rPr lang="en-US" sz="2000" dirty="0" smtClean="0"/>
              <a:t>Central office disseminates to districts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7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16933" y="5791934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 of Interface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debonding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performance of BCOA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" name="Group 28"/>
          <p:cNvGrpSpPr/>
          <p:nvPr/>
        </p:nvGrpSpPr>
        <p:grpSpPr>
          <a:xfrm>
            <a:off x="2117133" y="2917314"/>
            <a:ext cx="4572000" cy="2903568"/>
            <a:chOff x="4114800" y="3505200"/>
            <a:chExt cx="4572000" cy="2903568"/>
          </a:xfrm>
        </p:grpSpPr>
        <p:pic>
          <p:nvPicPr>
            <p:cNvPr id="420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42548" b="8557"/>
            <a:stretch>
              <a:fillRect/>
            </a:stretch>
          </p:blipFill>
          <p:spPr bwMode="auto">
            <a:xfrm>
              <a:off x="4114800" y="3505200"/>
              <a:ext cx="4267200" cy="290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140201" y="3547534"/>
              <a:ext cx="1447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Debonding at interface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3556000"/>
              <a:ext cx="1676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Delamination between </a:t>
              </a:r>
              <a:r>
                <a:rPr lang="en-US" b="1" dirty="0"/>
                <a:t>l</a:t>
              </a:r>
              <a:r>
                <a:rPr lang="en-US" b="1" dirty="0" smtClean="0"/>
                <a:t>ifts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0" y="609600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U.S. 169, N. Mankato, MN,10/98</a:t>
              </a:r>
              <a:endParaRPr lang="en-US" sz="1400" b="1" dirty="0"/>
            </a:p>
          </p:txBody>
        </p:sp>
        <p:cxnSp>
          <p:nvCxnSpPr>
            <p:cNvPr id="23" name="Straight Arrow Connector 22"/>
            <p:cNvCxnSpPr>
              <a:stCxn id="19" idx="2"/>
            </p:cNvCxnSpPr>
            <p:nvPr/>
          </p:nvCxnSpPr>
          <p:spPr bwMode="auto">
            <a:xfrm>
              <a:off x="4864101" y="4193865"/>
              <a:ext cx="317499" cy="53053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6200000" flipH="1">
              <a:off x="5923866" y="4210735"/>
              <a:ext cx="344269" cy="1524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47650" y="396532"/>
            <a:ext cx="7886700" cy="825500"/>
          </a:xfrm>
        </p:spPr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1700" y="1344191"/>
            <a:ext cx="8073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Example-BCOA design </a:t>
            </a:r>
            <a:r>
              <a:rPr lang="en-US" sz="2000" b="1" dirty="0"/>
              <a:t>p</a:t>
            </a:r>
            <a:r>
              <a:rPr lang="en-US" sz="2000" b="1" dirty="0" smtClean="0"/>
              <a:t>rocedure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Identify/Generate </a:t>
            </a:r>
            <a:r>
              <a:rPr lang="en-US" sz="2000" dirty="0" smtClean="0">
                <a:solidFill>
                  <a:srgbClr val="0070C0"/>
                </a:solidFill>
              </a:rPr>
              <a:t>data (cont.)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industry, suppliers &amp; contractors)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Harvest </a:t>
            </a:r>
            <a:r>
              <a:rPr lang="en-US" sz="2000" dirty="0"/>
              <a:t>samples from the field for laboratory testing</a:t>
            </a:r>
          </a:p>
        </p:txBody>
      </p:sp>
    </p:spTree>
    <p:extLst>
      <p:ext uri="{BB962C8B-B14F-4D97-AF65-F5344CB8AC3E}">
        <p14:creationId xmlns:p14="http://schemas.microsoft.com/office/powerpoint/2010/main" val="10533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200" y="1676400"/>
            <a:ext cx="2438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Material characterization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3435847"/>
            <a:ext cx="24384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Finite element model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 rot="2001728">
            <a:off x="3747214" y="2321306"/>
            <a:ext cx="6858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9420546">
            <a:off x="3712682" y="3130497"/>
            <a:ext cx="6858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400800" y="2778204"/>
            <a:ext cx="694546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2473404"/>
            <a:ext cx="16764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Interface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debonding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model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47"/>
          <p:cNvGrpSpPr/>
          <p:nvPr/>
        </p:nvGrpSpPr>
        <p:grpSpPr>
          <a:xfrm>
            <a:off x="4343400" y="4129314"/>
            <a:ext cx="2667000" cy="1433286"/>
            <a:chOff x="2133600" y="5043714"/>
            <a:chExt cx="2667000" cy="1433286"/>
          </a:xfrm>
        </p:grpSpPr>
        <p:sp>
          <p:nvSpPr>
            <p:cNvPr id="32" name="Donut 31"/>
            <p:cNvSpPr/>
            <p:nvPr/>
          </p:nvSpPr>
          <p:spPr bwMode="auto">
            <a:xfrm>
              <a:off x="2743200" y="5043714"/>
              <a:ext cx="685800" cy="685799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133600" y="5715000"/>
              <a:ext cx="1295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133600" y="6096000"/>
              <a:ext cx="2667000" cy="3810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05200" y="5715000"/>
              <a:ext cx="1295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5400000">
              <a:off x="2815770" y="58674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5400000">
              <a:off x="2972594" y="587023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rot="5400000">
              <a:off x="3098008" y="58666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4215"/>
          <a:stretch/>
        </p:blipFill>
        <p:spPr bwMode="auto">
          <a:xfrm>
            <a:off x="359229" y="4340026"/>
            <a:ext cx="3105150" cy="20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Donut 30"/>
          <p:cNvSpPr/>
          <p:nvPr/>
        </p:nvSpPr>
        <p:spPr bwMode="auto">
          <a:xfrm>
            <a:off x="2286000" y="4838701"/>
            <a:ext cx="342900" cy="342899"/>
          </a:xfrm>
          <a:prstGeom prst="don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67262" y="2625804"/>
            <a:ext cx="17982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Accelerated load testing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22" name="Picture 21" descr="IMG_4965.JPG"/>
          <p:cNvPicPr>
            <a:picLocks noChangeAspect="1"/>
          </p:cNvPicPr>
          <p:nvPr/>
        </p:nvPicPr>
        <p:blipFill>
          <a:blip r:embed="rId4" cstate="print"/>
          <a:srcRect l="40834" r="36944" b="12963"/>
          <a:stretch>
            <a:fillRect/>
          </a:stretch>
        </p:blipFill>
        <p:spPr>
          <a:xfrm>
            <a:off x="228600" y="1447800"/>
            <a:ext cx="938719" cy="2757488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47650" y="396532"/>
            <a:ext cx="7886700" cy="825500"/>
          </a:xfrm>
        </p:spPr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01023"/>
      </p:ext>
    </p:extLst>
  </p:cSld>
  <p:clrMapOvr>
    <a:masterClrMapping/>
  </p:clrMapOvr>
  <p:transition advTm="4272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466166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Laboratory material testing</a:t>
            </a: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/>
          <p:cNvPicPr/>
          <p:nvPr/>
        </p:nvPicPr>
        <p:blipFill>
          <a:blip r:embed="rId3" cstate="print"/>
          <a:srcRect r="12655"/>
          <a:stretch>
            <a:fillRect/>
          </a:stretch>
        </p:blipFill>
        <p:spPr bwMode="auto">
          <a:xfrm>
            <a:off x="190500" y="2999739"/>
            <a:ext cx="39624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-152400" y="58674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Wedge splitting test</a:t>
            </a:r>
            <a:endParaRPr lang="en-US" sz="2000" b="1" dirty="0"/>
          </a:p>
        </p:txBody>
      </p:sp>
      <p:grpSp>
        <p:nvGrpSpPr>
          <p:cNvPr id="3" name="Group 16"/>
          <p:cNvGrpSpPr/>
          <p:nvPr/>
        </p:nvGrpSpPr>
        <p:grpSpPr>
          <a:xfrm>
            <a:off x="4724400" y="2819400"/>
            <a:ext cx="3429000" cy="2895600"/>
            <a:chOff x="4724400" y="2514600"/>
            <a:chExt cx="3429000" cy="2895600"/>
          </a:xfrm>
        </p:grpSpPr>
        <p:pic>
          <p:nvPicPr>
            <p:cNvPr id="47" name="Picture 46"/>
            <p:cNvPicPr/>
            <p:nvPr/>
          </p:nvPicPr>
          <p:blipFill>
            <a:blip r:embed="rId4" cstate="print"/>
            <a:srcRect l="25610" r="29268" b="14894"/>
            <a:stretch>
              <a:fillRect/>
            </a:stretch>
          </p:blipFill>
          <p:spPr bwMode="auto">
            <a:xfrm>
              <a:off x="4724400" y="2514600"/>
              <a:ext cx="3429000" cy="2895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 bwMode="auto">
            <a:xfrm>
              <a:off x="6794500" y="3403600"/>
              <a:ext cx="533400" cy="1066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91000" y="568934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Double notch test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1937266"/>
            <a:ext cx="44196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Interface fracture toughness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0260" y="2362200"/>
            <a:ext cx="259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/>
              <a:t>Mode I :Tensile failure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37460" y="23622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/>
              <a:t>Mode II: Shear failure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7650" y="396532"/>
            <a:ext cx="7886700" cy="825500"/>
          </a:xfrm>
        </p:spPr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51017"/>
      </p:ext>
    </p:extLst>
  </p:cSld>
  <p:clrMapOvr>
    <a:masterClrMapping/>
  </p:clrMapOvr>
  <p:transition advTm="4272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4806" r="5512" b="11045"/>
          <a:stretch/>
        </p:blipFill>
        <p:spPr bwMode="auto">
          <a:xfrm>
            <a:off x="88737" y="1652275"/>
            <a:ext cx="4254663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0804" y="1345601"/>
            <a:ext cx="4683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Accelerated load testing</a:t>
            </a:r>
          </a:p>
        </p:txBody>
      </p:sp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9" name="Group 47"/>
          <p:cNvGrpSpPr/>
          <p:nvPr/>
        </p:nvGrpSpPr>
        <p:grpSpPr>
          <a:xfrm>
            <a:off x="5181600" y="4537166"/>
            <a:ext cx="3124200" cy="1690914"/>
            <a:chOff x="2133600" y="5715000"/>
            <a:chExt cx="2667000" cy="7620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133600" y="5715000"/>
              <a:ext cx="1295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133600" y="6096000"/>
              <a:ext cx="2667000" cy="381000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505200" y="5715000"/>
              <a:ext cx="1295400" cy="381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 bwMode="auto">
          <a:xfrm rot="16200000" flipH="1">
            <a:off x="6460445" y="5635036"/>
            <a:ext cx="338183" cy="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rot="16200000" flipH="1">
            <a:off x="6193745" y="5635036"/>
            <a:ext cx="338183" cy="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6200000" flipV="1">
            <a:off x="6477793" y="5160486"/>
            <a:ext cx="3048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Rectangle 64"/>
          <p:cNvSpPr/>
          <p:nvPr/>
        </p:nvSpPr>
        <p:spPr>
          <a:xfrm>
            <a:off x="6045199" y="5313680"/>
            <a:ext cx="743131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rot="16200000" flipV="1">
            <a:off x="6211093" y="5160486"/>
            <a:ext cx="3048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V="1">
            <a:off x="5944393" y="5160486"/>
            <a:ext cx="3048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16200000" flipH="1">
            <a:off x="5927045" y="5614352"/>
            <a:ext cx="338183" cy="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6667273" y="5326108"/>
            <a:ext cx="1676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Debonding</a:t>
            </a:r>
            <a:endParaRPr lang="en-US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21849" y="4372429"/>
            <a:ext cx="714103" cy="169091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6200000">
            <a:off x="6772973" y="3964105"/>
            <a:ext cx="760911" cy="53559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33084" y="1784654"/>
            <a:ext cx="430147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Times New Roman" pitchFamily="18" charset="0"/>
              </a:rPr>
              <a:t>Fatigue of the interface due to: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67355" y="2224683"/>
            <a:ext cx="412133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latin typeface="+mj-lt"/>
                <a:cs typeface="Times New Roman" pitchFamily="18" charset="0"/>
              </a:rPr>
              <a:t>Repetitive loading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latin typeface="+mj-lt"/>
                <a:cs typeface="Times New Roman" pitchFamily="18" charset="0"/>
              </a:rPr>
              <a:t>Moisture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latin typeface="+mj-lt"/>
                <a:cs typeface="Times New Roman" pitchFamily="18" charset="0"/>
              </a:rPr>
              <a:t>Temperature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latin typeface="+mj-lt"/>
                <a:cs typeface="Times New Roman" pitchFamily="18" charset="0"/>
              </a:rPr>
              <a:t>Surface preparation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5969717" y="4267201"/>
            <a:ext cx="714103" cy="169091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16200000">
            <a:off x="5920841" y="3858877"/>
            <a:ext cx="760911" cy="53559"/>
          </a:xfrm>
          <a:prstGeom prst="rect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460804" y="5148765"/>
            <a:ext cx="607487" cy="3546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315200" y="3798026"/>
            <a:ext cx="0" cy="381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416764" y="3711483"/>
            <a:ext cx="0" cy="427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47650" y="396532"/>
            <a:ext cx="7886700" cy="825500"/>
          </a:xfrm>
        </p:spPr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54946"/>
      </p:ext>
    </p:extLst>
  </p:cSld>
  <p:clrMapOvr>
    <a:masterClrMapping/>
  </p:clrMapOvr>
  <p:transition advTm="4272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60" y="1485106"/>
            <a:ext cx="7886700" cy="825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GOAL: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0558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 aged asphalt slabs: 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unmilled</a:t>
            </a:r>
            <a:endParaRPr lang="en-US" sz="2400" dirty="0"/>
          </a:p>
          <a:p>
            <a:r>
              <a:rPr lang="en-US" sz="2400" dirty="0" smtClean="0"/>
              <a:t>4 milled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3149" y="335359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5554" y="4015514"/>
            <a:ext cx="78867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Completed with the assistance :</a:t>
            </a:r>
          </a:p>
          <a:p>
            <a:r>
              <a:rPr lang="en-US" sz="2000" dirty="0" err="1" smtClean="0"/>
              <a:t>PennDOT</a:t>
            </a:r>
            <a:r>
              <a:rPr lang="en-US" sz="2000" dirty="0" smtClean="0"/>
              <a:t> District 11 </a:t>
            </a:r>
          </a:p>
          <a:p>
            <a:r>
              <a:rPr lang="en-US" sz="2000" dirty="0" smtClean="0"/>
              <a:t>Swank Construction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07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0208" y="3032709"/>
            <a:ext cx="7886700" cy="825500"/>
          </a:xfrm>
        </p:spPr>
        <p:txBody>
          <a:bodyPr/>
          <a:lstStyle/>
          <a:p>
            <a:r>
              <a:rPr lang="en-US" dirty="0" smtClean="0"/>
              <a:t>Process: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881" y="2346135"/>
            <a:ext cx="329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Distress survey and Coring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9997" y="159518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Project selection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6961" y="3104100"/>
            <a:ext cx="171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Sawing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3557" y="3932793"/>
            <a:ext cx="1400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4487" y="4715376"/>
            <a:ext cx="195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Slab Extraction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4799" y="542337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Debonding</a:t>
            </a:r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42397" y="6032738"/>
            <a:ext cx="3563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Transporting and handling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92838" y="2013658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692838" y="2756651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Down Arrow 12"/>
          <p:cNvSpPr/>
          <p:nvPr/>
        </p:nvSpPr>
        <p:spPr>
          <a:xfrm>
            <a:off x="4692840" y="3546408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Down Arrow 13"/>
          <p:cNvSpPr/>
          <p:nvPr/>
        </p:nvSpPr>
        <p:spPr>
          <a:xfrm>
            <a:off x="4692840" y="4342590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Down Arrow 14"/>
          <p:cNvSpPr/>
          <p:nvPr/>
        </p:nvSpPr>
        <p:spPr>
          <a:xfrm>
            <a:off x="4692840" y="5115486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Down Arrow 15"/>
          <p:cNvSpPr/>
          <p:nvPr/>
        </p:nvSpPr>
        <p:spPr>
          <a:xfrm>
            <a:off x="4692840" y="5788421"/>
            <a:ext cx="462318" cy="406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63149" y="335359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49" y="1187781"/>
            <a:ext cx="7010400" cy="5257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5189349" y="3677360"/>
            <a:ext cx="1219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41749" y="3677361"/>
            <a:ext cx="1066800" cy="132042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50949" y="3677361"/>
            <a:ext cx="2438400" cy="116802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827149" y="4845383"/>
            <a:ext cx="2514600" cy="15239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89149" y="499778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 err="1" smtClean="0">
                <a:solidFill>
                  <a:srgbClr val="FF0000"/>
                </a:solidFill>
              </a:rPr>
              <a:t>ft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27549" y="425454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45 </a:t>
            </a:r>
            <a:r>
              <a:rPr lang="en-US" sz="2800" dirty="0" err="1" smtClean="0">
                <a:solidFill>
                  <a:srgbClr val="FF0000"/>
                </a:solidFill>
              </a:rPr>
              <a:t>ft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6228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459081" y="190852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Project selection</a:t>
            </a:r>
          </a:p>
        </p:txBody>
      </p:sp>
    </p:spTree>
    <p:extLst>
      <p:ext uri="{BB962C8B-B14F-4D97-AF65-F5344CB8AC3E}">
        <p14:creationId xmlns:p14="http://schemas.microsoft.com/office/powerpoint/2010/main" val="841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Gerald </a:t>
            </a:r>
            <a:r>
              <a:rPr lang="en-US" dirty="0" err="1" smtClean="0"/>
              <a:t>Rohrbach’s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5142" y="1502229"/>
            <a:ext cx="5484767" cy="39711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Gerry created a productive culture…..</a:t>
            </a:r>
          </a:p>
          <a:p>
            <a:r>
              <a:rPr lang="en-US" sz="2000" dirty="0" smtClean="0"/>
              <a:t>Liked and respected by all </a:t>
            </a:r>
          </a:p>
          <a:p>
            <a:r>
              <a:rPr lang="en-US" sz="2000" dirty="0" smtClean="0"/>
              <a:t>Everybody had an important role to contribute</a:t>
            </a:r>
            <a:endParaRPr lang="en-US" sz="2000" dirty="0"/>
          </a:p>
          <a:p>
            <a:r>
              <a:rPr lang="en-US" sz="2000" dirty="0" smtClean="0"/>
              <a:t>Working together you can be a part of something bigger than yourself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9" y="1856264"/>
            <a:ext cx="2966520" cy="3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36228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3505200" y="1759038"/>
            <a:ext cx="533400" cy="6096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3506338" y="1532166"/>
            <a:ext cx="533400" cy="355431"/>
          </a:xfrm>
          <a:prstGeom prst="can">
            <a:avLst/>
          </a:prstGeom>
          <a:pattFill prst="pct75">
            <a:fgClr>
              <a:schemeClr val="bg2">
                <a:lumMod val="1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 txBox="1">
            <a:spLocks/>
          </p:cNvSpPr>
          <p:nvPr/>
        </p:nvSpPr>
        <p:spPr bwMode="auto">
          <a:xfrm>
            <a:off x="3505200" y="3581400"/>
            <a:ext cx="563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00B050"/>
                </a:solidFill>
              </a:rPr>
              <a:t>Preliminary Investigation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12731"/>
          <a:stretch/>
        </p:blipFill>
        <p:spPr bwMode="auto">
          <a:xfrm>
            <a:off x="809197" y="2667364"/>
            <a:ext cx="8229600" cy="3848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2758698" y="5567331"/>
            <a:ext cx="331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Core locations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2" name="Can 31"/>
          <p:cNvSpPr/>
          <p:nvPr/>
        </p:nvSpPr>
        <p:spPr>
          <a:xfrm>
            <a:off x="3505200" y="1309254"/>
            <a:ext cx="533400" cy="304800"/>
          </a:xfrm>
          <a:prstGeom prst="can">
            <a:avLst/>
          </a:prstGeom>
          <a:pattFill prst="pct80">
            <a:fgClr>
              <a:schemeClr val="bg2">
                <a:lumMod val="1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1000" y="130925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Wearing course thickness? (milling depth)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530" y="1969778"/>
            <a:ext cx="506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Quality of the interface bond? (extract asphalt)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21706" y="1625511"/>
            <a:ext cx="522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course thickness? (post-mill slab depth)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41040" y="231518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thickness? (slab bucket)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8608" y="2186323"/>
            <a:ext cx="329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Distress survey and Coring</a:t>
            </a:r>
          </a:p>
        </p:txBody>
      </p:sp>
    </p:spTree>
    <p:extLst>
      <p:ext uri="{BB962C8B-B14F-4D97-AF65-F5344CB8AC3E}">
        <p14:creationId xmlns:p14="http://schemas.microsoft.com/office/powerpoint/2010/main" val="20341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0" y="36228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459081" y="190852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Sawing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4187125" y="3334761"/>
            <a:ext cx="563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00B050"/>
                </a:solidFill>
              </a:rPr>
              <a:t>Saw Cut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1" y="1429761"/>
            <a:ext cx="6553200" cy="4914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15173" y="441014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 </a:t>
            </a:r>
            <a:r>
              <a:rPr lang="en-US" sz="2800" dirty="0" err="1" smtClean="0">
                <a:solidFill>
                  <a:srgbClr val="FF0000"/>
                </a:solidFill>
              </a:rPr>
              <a:t>ft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2725" y="336399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 </a:t>
            </a:r>
            <a:r>
              <a:rPr lang="en-US" sz="2800" dirty="0" err="1" smtClean="0">
                <a:solidFill>
                  <a:srgbClr val="FF0000"/>
                </a:solidFill>
              </a:rPr>
              <a:t>ft</a:t>
            </a:r>
            <a:r>
              <a:rPr lang="en-US" sz="2800" dirty="0" smtClean="0">
                <a:solidFill>
                  <a:srgbClr val="FF0000"/>
                </a:solidFill>
              </a:rPr>
              <a:t> 8 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919" y="1546382"/>
            <a:ext cx="6776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Saw full depth (PCC &amp; HMA)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39" y="3958903"/>
            <a:ext cx="3888783" cy="29165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3149" y="31986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7" y="1541323"/>
            <a:ext cx="4044410" cy="3033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06" y="1420820"/>
            <a:ext cx="3742841" cy="28071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5737" y="521714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Unmilled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989737" y="242427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Milled</a:t>
            </a:r>
          </a:p>
        </p:txBody>
      </p:sp>
    </p:spTree>
    <p:extLst>
      <p:ext uri="{BB962C8B-B14F-4D97-AF65-F5344CB8AC3E}">
        <p14:creationId xmlns:p14="http://schemas.microsoft.com/office/powerpoint/2010/main" val="3881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3149" y="31986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377" y="1631213"/>
            <a:ext cx="195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Slab Extraction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66" y="1228930"/>
            <a:ext cx="2701232" cy="2025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7607" y="2657355"/>
            <a:ext cx="1205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6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8500" y="2426740"/>
            <a:ext cx="99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2 </a:t>
            </a:r>
            <a:r>
              <a:rPr lang="en-US" sz="2800" dirty="0" err="1" smtClean="0">
                <a:solidFill>
                  <a:srgbClr val="FFFF00"/>
                </a:solidFill>
              </a:rPr>
              <a:t>ft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" y="3345376"/>
            <a:ext cx="3987324" cy="2990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1" y="3345376"/>
            <a:ext cx="4440081" cy="33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3149" y="31986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377" y="1631213"/>
            <a:ext cx="195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Debonding</a:t>
            </a:r>
            <a:endParaRPr lang="en-US" sz="20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505200" y="3581400"/>
            <a:ext cx="563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00B050"/>
                </a:solidFill>
              </a:rPr>
              <a:t>Debonding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145361"/>
            <a:ext cx="5334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4493400" cy="3370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53150" y="1639668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slabs </a:t>
            </a:r>
            <a:r>
              <a:rPr lang="en-US" sz="2400" dirty="0" err="1" smtClean="0"/>
              <a:t>debonded</a:t>
            </a:r>
            <a:r>
              <a:rPr lang="en-US" sz="2400" dirty="0" smtClean="0"/>
              <a:t> by traffic or the operation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08153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bonded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6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3149" y="31986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7767" y="1498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Separating the asphalt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6" y="1900758"/>
            <a:ext cx="4474817" cy="3356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59" y="1960065"/>
            <a:ext cx="4395741" cy="32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63149" y="319861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349087"/>
            <a:ext cx="309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Transporting and handling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0806" y="18965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 slabs were recovered (6 intact and 3 cracked)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55" y="3048491"/>
            <a:ext cx="4396060" cy="329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3156" y="2586826"/>
            <a:ext cx="247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Nearly 1 ton each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4" y="2358200"/>
            <a:ext cx="4484791" cy="33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impact with team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9783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Example: BCOA Design Procedure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Integrate into practice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(States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industry, suppliers </a:t>
            </a:r>
            <a:r>
              <a:rPr lang="en-US" sz="2000" dirty="0">
                <a:solidFill>
                  <a:srgbClr val="0070C0"/>
                </a:solidFill>
              </a:rPr>
              <a:t>&amp; contractors) </a:t>
            </a:r>
          </a:p>
          <a:p>
            <a:r>
              <a:rPr lang="en-US" sz="2000" dirty="0" smtClean="0"/>
              <a:t>On-line </a:t>
            </a:r>
            <a:r>
              <a:rPr lang="en-US" sz="2000" dirty="0"/>
              <a:t>procedure </a:t>
            </a:r>
            <a:r>
              <a:rPr lang="en-US" sz="2000" dirty="0" smtClean="0"/>
              <a:t>went </a:t>
            </a:r>
            <a:r>
              <a:rPr lang="en-US" sz="2000" dirty="0"/>
              <a:t>live in </a:t>
            </a:r>
            <a:r>
              <a:rPr lang="en-US" sz="2000" dirty="0" smtClean="0"/>
              <a:t>2013  </a:t>
            </a:r>
          </a:p>
          <a:p>
            <a:r>
              <a:rPr lang="en-US" sz="2000" dirty="0" smtClean="0"/>
              <a:t>Over </a:t>
            </a:r>
            <a:r>
              <a:rPr lang="en-US" sz="2000" dirty="0"/>
              <a:t>8,000 users </a:t>
            </a:r>
            <a:r>
              <a:rPr lang="en-US" sz="2000" dirty="0" smtClean="0"/>
              <a:t>representing 49 </a:t>
            </a:r>
            <a:r>
              <a:rPr lang="en-US" sz="2000" dirty="0"/>
              <a:t>different countries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(past </a:t>
            </a:r>
            <a:r>
              <a:rPr lang="en-US" sz="2000" dirty="0"/>
              <a:t>2 </a:t>
            </a:r>
            <a:r>
              <a:rPr lang="en-US" sz="2000" dirty="0" smtClean="0"/>
              <a:t>years)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5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Impactful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01" y="1491456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Applied research </a:t>
            </a:r>
          </a:p>
          <a:p>
            <a:r>
              <a:rPr lang="en-US" sz="2000" dirty="0" smtClean="0"/>
              <a:t>Addresses an immediate need</a:t>
            </a:r>
          </a:p>
          <a:p>
            <a:r>
              <a:rPr lang="en-US" sz="2000" dirty="0" smtClean="0"/>
              <a:t>Usable product developed</a:t>
            </a:r>
            <a:endParaRPr lang="en-US" sz="2000" dirty="0"/>
          </a:p>
          <a:p>
            <a:r>
              <a:rPr lang="en-US" sz="2000" dirty="0" smtClean="0"/>
              <a:t>Leads to small incremental change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Fundamental research</a:t>
            </a:r>
          </a:p>
          <a:p>
            <a:r>
              <a:rPr lang="en-US" sz="2000" dirty="0" smtClean="0"/>
              <a:t>Can be high risk -&gt; high reward</a:t>
            </a:r>
          </a:p>
          <a:p>
            <a:r>
              <a:rPr lang="en-US" sz="2000" dirty="0" smtClean="0"/>
              <a:t>Development of implementable product may take more time</a:t>
            </a:r>
          </a:p>
          <a:p>
            <a:r>
              <a:rPr lang="en-US" sz="2000" dirty="0" smtClean="0"/>
              <a:t>Funding agencies must be committed long-term</a:t>
            </a:r>
          </a:p>
          <a:p>
            <a:r>
              <a:rPr lang="en-US" sz="2000" dirty="0" smtClean="0"/>
              <a:t>Cross-pollinate with other disciplines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/>
          <a:stretch/>
        </p:blipFill>
        <p:spPr bwMode="auto">
          <a:xfrm>
            <a:off x="6338808" y="1596325"/>
            <a:ext cx="2309248" cy="1704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89" y="4386020"/>
            <a:ext cx="1648611" cy="10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4295" t="58610" r="52427" b="7505"/>
          <a:stretch/>
        </p:blipFill>
        <p:spPr>
          <a:xfrm>
            <a:off x="6990811" y="4703523"/>
            <a:ext cx="495945" cy="480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3004" t="44640"/>
          <a:stretch/>
        </p:blipFill>
        <p:spPr>
          <a:xfrm>
            <a:off x="7543409" y="4583480"/>
            <a:ext cx="575190" cy="784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516" t="44640"/>
          <a:stretch/>
        </p:blipFill>
        <p:spPr>
          <a:xfrm>
            <a:off x="8174387" y="4551285"/>
            <a:ext cx="564275" cy="78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58" y="1518835"/>
            <a:ext cx="2130652" cy="141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Impactful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87" y="1352389"/>
            <a:ext cx="7886700" cy="4700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Funding projects</a:t>
            </a:r>
            <a:endParaRPr lang="en-US" sz="2000" dirty="0" smtClean="0"/>
          </a:p>
          <a:p>
            <a:r>
              <a:rPr lang="en-US" sz="2000" dirty="0" smtClean="0"/>
              <a:t>Small incremental steps in improvement</a:t>
            </a:r>
          </a:p>
          <a:p>
            <a:r>
              <a:rPr lang="en-US" sz="2000" dirty="0" smtClean="0"/>
              <a:t>Lower but more immediate impact</a:t>
            </a:r>
          </a:p>
          <a:p>
            <a:r>
              <a:rPr lang="en-US" sz="2000" dirty="0" smtClean="0"/>
              <a:t>Needed for improving everyday practice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Funding big ideas</a:t>
            </a:r>
          </a:p>
          <a:p>
            <a:r>
              <a:rPr lang="en-US" sz="2000" dirty="0" smtClean="0"/>
              <a:t>Many projects interconnected to achieve an overarching goal</a:t>
            </a:r>
          </a:p>
          <a:p>
            <a:r>
              <a:rPr lang="en-US" sz="2000" dirty="0" smtClean="0"/>
              <a:t>Requires greater vision and planning</a:t>
            </a:r>
          </a:p>
          <a:p>
            <a:r>
              <a:rPr lang="en-US" sz="2000" dirty="0" smtClean="0"/>
              <a:t>Slower but potentially huge impact</a:t>
            </a:r>
          </a:p>
          <a:p>
            <a:r>
              <a:rPr lang="en-US" sz="2000" dirty="0" smtClean="0"/>
              <a:t>Requires long-term commitment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4244" b="21791"/>
          <a:stretch/>
        </p:blipFill>
        <p:spPr>
          <a:xfrm>
            <a:off x="8189885" y="3442391"/>
            <a:ext cx="548777" cy="110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4640"/>
          <a:stretch/>
        </p:blipFill>
        <p:spPr>
          <a:xfrm>
            <a:off x="3748265" y="5143887"/>
            <a:ext cx="2130652" cy="784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73222" t="44640"/>
          <a:stretch/>
        </p:blipFill>
        <p:spPr>
          <a:xfrm>
            <a:off x="8164031" y="5080191"/>
            <a:ext cx="570556" cy="784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3004" t="44640"/>
          <a:stretch/>
        </p:blipFill>
        <p:spPr>
          <a:xfrm>
            <a:off x="5855421" y="5123473"/>
            <a:ext cx="575190" cy="784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3004" t="44640"/>
          <a:stretch/>
        </p:blipFill>
        <p:spPr>
          <a:xfrm>
            <a:off x="6440725" y="5083229"/>
            <a:ext cx="575190" cy="784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3004" t="44640"/>
          <a:stretch/>
        </p:blipFill>
        <p:spPr>
          <a:xfrm>
            <a:off x="6975460" y="5083229"/>
            <a:ext cx="575190" cy="784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3004" t="44640"/>
          <a:stretch/>
        </p:blipFill>
        <p:spPr>
          <a:xfrm>
            <a:off x="7535660" y="5056824"/>
            <a:ext cx="575190" cy="8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Image result for common goal ima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83" y="1417019"/>
            <a:ext cx="5862234" cy="439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71397" y="1698486"/>
            <a:ext cx="2123268" cy="1270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251" y="1938492"/>
            <a:ext cx="174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Office of Mat.ls &amp; Road Research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Gerald </a:t>
            </a:r>
            <a:r>
              <a:rPr lang="en-US" dirty="0" err="1" smtClean="0"/>
              <a:t>Rohrbach’s</a:t>
            </a:r>
            <a:r>
              <a:rPr lang="en-US" dirty="0" smtClean="0"/>
              <a:t> </a:t>
            </a:r>
            <a:r>
              <a:rPr lang="en-US" dirty="0"/>
              <a:t>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1273" y="1417019"/>
            <a:ext cx="2562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Lab Activities</a:t>
            </a:r>
          </a:p>
          <a:p>
            <a:r>
              <a:rPr lang="en-US" dirty="0" smtClean="0"/>
              <a:t>Staff Meetings</a:t>
            </a:r>
          </a:p>
          <a:p>
            <a:r>
              <a:rPr lang="en-US" b="1" dirty="0" smtClean="0"/>
              <a:t>Design Roads</a:t>
            </a:r>
          </a:p>
          <a:p>
            <a:r>
              <a:rPr lang="en-US" dirty="0" smtClean="0"/>
              <a:t>Basketball </a:t>
            </a:r>
          </a:p>
          <a:p>
            <a:r>
              <a:rPr lang="en-US" b="1" dirty="0" smtClean="0"/>
              <a:t>Material testing</a:t>
            </a:r>
          </a:p>
          <a:p>
            <a:r>
              <a:rPr lang="en-US" dirty="0" smtClean="0"/>
              <a:t>Softball</a:t>
            </a:r>
          </a:p>
          <a:p>
            <a:r>
              <a:rPr lang="en-US" b="1" dirty="0" smtClean="0"/>
              <a:t>Develop Specs</a:t>
            </a:r>
          </a:p>
          <a:p>
            <a:r>
              <a:rPr lang="en-US" dirty="0" smtClean="0"/>
              <a:t>Hockey</a:t>
            </a:r>
          </a:p>
          <a:p>
            <a:r>
              <a:rPr lang="en-US" b="1" dirty="0" smtClean="0"/>
              <a:t>Perform research</a:t>
            </a:r>
          </a:p>
          <a:p>
            <a:r>
              <a:rPr lang="en-US" dirty="0" smtClean="0"/>
              <a:t>Fishing</a:t>
            </a:r>
          </a:p>
          <a:p>
            <a:r>
              <a:rPr lang="en-US" b="1" dirty="0" smtClean="0"/>
              <a:t>Collect performance data</a:t>
            </a:r>
          </a:p>
          <a:p>
            <a:r>
              <a:rPr lang="en-US" dirty="0" smtClean="0"/>
              <a:t>Golf</a:t>
            </a:r>
          </a:p>
          <a:p>
            <a:r>
              <a:rPr lang="en-US" b="1" dirty="0" smtClean="0"/>
              <a:t>Develop mixture designs</a:t>
            </a:r>
          </a:p>
          <a:p>
            <a:r>
              <a:rPr lang="en-US" dirty="0" smtClean="0"/>
              <a:t>Brew offs</a:t>
            </a:r>
          </a:p>
          <a:p>
            <a:r>
              <a:rPr lang="en-US" b="1" dirty="0" smtClean="0"/>
              <a:t>Research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1251" y="5229955"/>
            <a:ext cx="5342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Fosters </a:t>
            </a:r>
            <a:r>
              <a:rPr lang="en-US" dirty="0" smtClean="0"/>
              <a:t>communication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 moral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</a:t>
            </a:r>
            <a:r>
              <a:rPr lang="en-US" dirty="0"/>
              <a:t>understanding of what each </a:t>
            </a:r>
            <a:r>
              <a:rPr lang="en-US" dirty="0" smtClean="0"/>
              <a:t>person contributes.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Implementable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66" y="1638862"/>
            <a:ext cx="7886700" cy="4700588"/>
          </a:xfrm>
        </p:spPr>
        <p:txBody>
          <a:bodyPr/>
          <a:lstStyle/>
          <a:p>
            <a:r>
              <a:rPr lang="en-US" dirty="0"/>
              <a:t>Roles industry can play</a:t>
            </a:r>
          </a:p>
          <a:p>
            <a:pPr lvl="1"/>
            <a:r>
              <a:rPr lang="en-US" dirty="0" smtClean="0"/>
              <a:t>Encourage </a:t>
            </a:r>
            <a:r>
              <a:rPr lang="en-US" dirty="0"/>
              <a:t>DOT’s to adopt new technology</a:t>
            </a:r>
          </a:p>
          <a:p>
            <a:pPr lvl="1"/>
            <a:r>
              <a:rPr lang="en-US" dirty="0" smtClean="0"/>
              <a:t>Informational resource:</a:t>
            </a:r>
          </a:p>
          <a:p>
            <a:pPr lvl="2"/>
            <a:r>
              <a:rPr lang="en-US" dirty="0" smtClean="0"/>
              <a:t>Identify locations </a:t>
            </a:r>
            <a:r>
              <a:rPr lang="en-US" dirty="0"/>
              <a:t>of relevant project sections</a:t>
            </a:r>
          </a:p>
          <a:p>
            <a:pPr lvl="2"/>
            <a:r>
              <a:rPr lang="en-US" dirty="0"/>
              <a:t>Identify </a:t>
            </a:r>
            <a:r>
              <a:rPr lang="en-US" dirty="0" smtClean="0"/>
              <a:t>availability </a:t>
            </a:r>
            <a:r>
              <a:rPr lang="en-US" dirty="0"/>
              <a:t>of data</a:t>
            </a:r>
          </a:p>
          <a:p>
            <a:pPr lvl="2"/>
            <a:r>
              <a:rPr lang="en-US" dirty="0"/>
              <a:t>Identify </a:t>
            </a:r>
            <a:r>
              <a:rPr lang="en-US" dirty="0" smtClean="0"/>
              <a:t>people with info. </a:t>
            </a:r>
            <a:r>
              <a:rPr lang="en-US" dirty="0"/>
              <a:t>o</a:t>
            </a:r>
            <a:r>
              <a:rPr lang="en-US" dirty="0" smtClean="0"/>
              <a:t>n undocumented </a:t>
            </a:r>
            <a:r>
              <a:rPr lang="en-US" dirty="0"/>
              <a:t>research/studies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Implementable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196" y="1673152"/>
            <a:ext cx="7886700" cy="4700588"/>
          </a:xfrm>
        </p:spPr>
        <p:txBody>
          <a:bodyPr/>
          <a:lstStyle/>
          <a:p>
            <a:r>
              <a:rPr lang="en-US" dirty="0" smtClean="0"/>
              <a:t>Roles industry can play</a:t>
            </a:r>
          </a:p>
          <a:p>
            <a:pPr lvl="1"/>
            <a:r>
              <a:rPr lang="en-US" dirty="0" smtClean="0"/>
              <a:t>Network with other state industry reps.</a:t>
            </a:r>
          </a:p>
          <a:p>
            <a:pPr lvl="1"/>
            <a:r>
              <a:rPr lang="en-US" dirty="0" smtClean="0"/>
              <a:t>Identify contractors/suppliers can could assist in the research effort</a:t>
            </a:r>
          </a:p>
          <a:p>
            <a:pPr lvl="1"/>
            <a:r>
              <a:rPr lang="en-US" dirty="0" smtClean="0"/>
              <a:t>Insure research results are implementable by contractors/suppliers</a:t>
            </a:r>
          </a:p>
          <a:p>
            <a:pPr lvl="1"/>
            <a:r>
              <a:rPr lang="en-US" dirty="0" smtClean="0"/>
              <a:t>Assist contractors/suppliers with implementation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Foster DOT-Academic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University benefits</a:t>
            </a:r>
          </a:p>
          <a:p>
            <a:pPr lvl="1"/>
            <a:r>
              <a:rPr lang="en-US" dirty="0" smtClean="0"/>
              <a:t>Communication with actual users</a:t>
            </a:r>
          </a:p>
          <a:p>
            <a:pPr lvl="2"/>
            <a:r>
              <a:rPr lang="en-US" dirty="0" smtClean="0"/>
              <a:t>Better understanding of the problems</a:t>
            </a:r>
          </a:p>
          <a:p>
            <a:pPr lvl="2"/>
            <a:r>
              <a:rPr lang="en-US" dirty="0" smtClean="0"/>
              <a:t>More implementable solutions</a:t>
            </a:r>
          </a:p>
          <a:p>
            <a:pPr lvl="1"/>
            <a:r>
              <a:rPr lang="en-US" dirty="0" smtClean="0"/>
              <a:t>Opportunity to conduct impactful research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DOT benefits</a:t>
            </a:r>
          </a:p>
          <a:p>
            <a:pPr lvl="1"/>
            <a:r>
              <a:rPr lang="en-US" dirty="0" smtClean="0"/>
              <a:t>Accessible expertise</a:t>
            </a:r>
          </a:p>
          <a:p>
            <a:pPr lvl="1"/>
            <a:r>
              <a:rPr lang="en-US" dirty="0" smtClean="0"/>
              <a:t>Conduit to info. from national/international activities</a:t>
            </a:r>
          </a:p>
          <a:p>
            <a:pPr lvl="1"/>
            <a:r>
              <a:rPr lang="en-US" dirty="0" smtClean="0"/>
              <a:t>Student interaction (future employees, colleagues, faculty…)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95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5538"/>
            <a:ext cx="7886700" cy="4700588"/>
          </a:xfrm>
        </p:spPr>
        <p:txBody>
          <a:bodyPr/>
          <a:lstStyle/>
          <a:p>
            <a:r>
              <a:rPr lang="en-US" sz="2000" dirty="0" smtClean="0"/>
              <a:t>Majority of the national design procedures developed in the last 15-20 years used </a:t>
            </a:r>
            <a:r>
              <a:rPr lang="en-US" sz="2000" dirty="0" err="1" smtClean="0"/>
              <a:t>MnROAD</a:t>
            </a:r>
            <a:r>
              <a:rPr lang="en-US" sz="2000" dirty="0" smtClean="0"/>
              <a:t> data</a:t>
            </a:r>
          </a:p>
          <a:p>
            <a:r>
              <a:rPr lang="en-US" sz="2000" dirty="0" smtClean="0"/>
              <a:t>I have used it on about 85% of my pavement-related research projects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Primary reasons</a:t>
            </a:r>
          </a:p>
          <a:p>
            <a:pPr lvl="1"/>
            <a:r>
              <a:rPr lang="en-US" sz="2000" dirty="0" smtClean="0"/>
              <a:t>Quality and reliability of the data collected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requency of the data collected</a:t>
            </a:r>
          </a:p>
          <a:p>
            <a:pPr lvl="1"/>
            <a:r>
              <a:rPr lang="en-US" sz="2000" dirty="0" smtClean="0"/>
              <a:t>Diversity of the data collected (FWD, IRI, instrumentation, material testing, etc.)</a:t>
            </a:r>
          </a:p>
          <a:p>
            <a:pPr lvl="1"/>
            <a:r>
              <a:rPr lang="en-US" sz="2000" dirty="0" smtClean="0"/>
              <a:t>Experimental design (effects of influencing factors can be isolated)</a:t>
            </a:r>
          </a:p>
          <a:p>
            <a:pPr lvl="1"/>
            <a:r>
              <a:rPr lang="en-US" sz="2000" dirty="0" smtClean="0"/>
              <a:t>Data is easily accessibly and provided in an organized, user friendly format</a:t>
            </a:r>
          </a:p>
        </p:txBody>
      </p:sp>
    </p:spTree>
    <p:extLst>
      <p:ext uri="{BB962C8B-B14F-4D97-AF65-F5344CB8AC3E}">
        <p14:creationId xmlns:p14="http://schemas.microsoft.com/office/powerpoint/2010/main" val="1794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723" y="2100212"/>
            <a:ext cx="1914854" cy="326350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Katherine </a:t>
            </a: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Chymay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de-DE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Adams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Nathan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DeSantis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Alland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Steven Sachs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Zichang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Alexander Vuotto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Manik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Barman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Somayeh Nassiri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Asbahan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Guiterrez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153" y="2179553"/>
            <a:ext cx="59883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342900"/>
            <a:r>
              <a:rPr lang="de-D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Jamie 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Cooper</a:t>
            </a: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Alexander Melo de Sousa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Aldo Ferreira Montenegro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Erica Reiser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Vernica Boyce </a:t>
            </a: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Scott Sachs </a:t>
            </a: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Joseph Santonie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Gregory Kuzy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John Butt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Jessica Carr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James </a:t>
            </a:r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Kearny </a:t>
            </a:r>
            <a:endParaRPr lang="de-DE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Gary Gehringer</a:t>
            </a:r>
          </a:p>
          <a:p>
            <a:pPr marL="171450" indent="342900"/>
            <a:r>
              <a:rPr lang="en-US" dirty="0" smtClean="0"/>
              <a:t>Nicole Dufalla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9350" y="217955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Patrick Daley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Jay Masi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Kyle Kaminski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Stephanie Zolnak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Evan Laub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Kellie Fischer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de-DE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Sarah Hansel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Brian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Phillups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William Eschenfelder</a:t>
            </a:r>
          </a:p>
          <a:p>
            <a:pPr marL="171450" indent="3429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Melissa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Fonatanese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34290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Nicholas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Burdette</a:t>
            </a:r>
          </a:p>
          <a:p>
            <a:pPr marL="171450" indent="342900"/>
            <a:r>
              <a:rPr lang="en-US" dirty="0"/>
              <a:t>Mathew Geary </a:t>
            </a:r>
          </a:p>
          <a:p>
            <a:pPr marL="171450" indent="342900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79" y="1343883"/>
            <a:ext cx="858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My students who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MnROAD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their research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625" y="1707882"/>
            <a:ext cx="85867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MnROAD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 the classroom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Investigate…..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affect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response/performance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ariability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materials and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understand the need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pavements are not boring/low tech (compete for good students)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815"/>
            <a:ext cx="7619238" cy="4700588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Continue to keep the quality of the data high</a:t>
            </a:r>
          </a:p>
          <a:p>
            <a:r>
              <a:rPr lang="en-US" sz="2400" dirty="0"/>
              <a:t>Continue to collect data in frequent and systematic manner</a:t>
            </a:r>
          </a:p>
          <a:p>
            <a:r>
              <a:rPr lang="en-US" sz="2400" dirty="0" smtClean="0"/>
              <a:t>Avoid </a:t>
            </a:r>
            <a:r>
              <a:rPr lang="en-US" sz="2400" dirty="0" smtClean="0"/>
              <a:t>sections that are too short to provide meaningful </a:t>
            </a:r>
            <a:r>
              <a:rPr lang="en-US" sz="2400" dirty="0" smtClean="0"/>
              <a:t>conclusions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21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Avoid the “throw it in and try it” </a:t>
            </a:r>
          </a:p>
          <a:p>
            <a:pPr lvl="1"/>
            <a:r>
              <a:rPr lang="en-US" dirty="0" smtClean="0"/>
              <a:t>Difficult to determine why it was/was not successful</a:t>
            </a:r>
          </a:p>
          <a:p>
            <a:pPr lvl="1"/>
            <a:r>
              <a:rPr lang="en-US" dirty="0" smtClean="0"/>
              <a:t>Under what other conditions would it/would it not work</a:t>
            </a:r>
          </a:p>
        </p:txBody>
      </p:sp>
      <p:pic>
        <p:nvPicPr>
          <p:cNvPr id="1030" name="Picture 6" descr="Image result for cartoon image of fish in a fish 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" y="3516702"/>
            <a:ext cx="1000018" cy="12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240" y="5472926"/>
            <a:ext cx="17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Aquarium Fish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PERFECT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5604" y="5530632"/>
            <a:ext cx="17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Dinner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 SO GOOD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Image result for cartoon image of fish in a fish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4155">
            <a:off x="2163187" y="3483636"/>
            <a:ext cx="1642604" cy="11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artoon image of fish in a fish 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5" r="9433"/>
          <a:stretch/>
        </p:blipFill>
        <p:spPr bwMode="auto">
          <a:xfrm>
            <a:off x="1435213" y="3826669"/>
            <a:ext cx="905682" cy="6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 t="9228" r="17662" b="8242"/>
          <a:stretch/>
        </p:blipFill>
        <p:spPr bwMode="auto">
          <a:xfrm>
            <a:off x="4814370" y="3393195"/>
            <a:ext cx="1322025" cy="15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cartoon image of fish in a fish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4155">
            <a:off x="5920550" y="3591107"/>
            <a:ext cx="1642604" cy="11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Experimental design: </a:t>
            </a:r>
          </a:p>
          <a:p>
            <a:pPr lvl="1"/>
            <a:r>
              <a:rPr lang="en-US" sz="2000" dirty="0" smtClean="0"/>
              <a:t>Limits variables that can be studied</a:t>
            </a:r>
          </a:p>
          <a:p>
            <a:pPr lvl="1"/>
            <a:r>
              <a:rPr lang="en-US" sz="2000" dirty="0" smtClean="0"/>
              <a:t>Results will be more conclusive and not just result in more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Adequate </a:t>
            </a:r>
            <a:r>
              <a:rPr lang="en-US" sz="2400" dirty="0"/>
              <a:t>inference space</a:t>
            </a:r>
          </a:p>
          <a:p>
            <a:pPr lvl="3"/>
            <a:r>
              <a:rPr lang="en-US" sz="2400" dirty="0"/>
              <a:t>Few data points</a:t>
            </a:r>
          </a:p>
          <a:p>
            <a:pPr lvl="3"/>
            <a:r>
              <a:rPr lang="en-US" sz="2400" dirty="0"/>
              <a:t>“Holes” (under-representation)</a:t>
            </a:r>
          </a:p>
          <a:p>
            <a:pPr lvl="3"/>
            <a:r>
              <a:rPr lang="en-US" sz="2400" dirty="0"/>
              <a:t>Bias (over-representation)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&gt;Possibly supplement </a:t>
            </a:r>
            <a:r>
              <a:rPr lang="en-US" sz="2400" dirty="0" err="1" smtClean="0"/>
              <a:t>MnROAD</a:t>
            </a:r>
            <a:r>
              <a:rPr lang="en-US" sz="2400" dirty="0" smtClean="0"/>
              <a:t> sections with off-site sections (MN or in NRRA states)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as much data as feasible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Initial investment in construction is large –avoid being penny wise and dollar foolish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Information can be used to satisfy future needs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2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Image result for common goal imag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83" y="1417019"/>
            <a:ext cx="5862234" cy="439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61711" y="1716286"/>
            <a:ext cx="2123268" cy="1270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Gerald </a:t>
            </a:r>
            <a:r>
              <a:rPr lang="en-US" dirty="0" err="1" smtClean="0"/>
              <a:t>Rohrbach’s</a:t>
            </a:r>
            <a:r>
              <a:rPr lang="en-US" dirty="0" smtClean="0"/>
              <a:t> </a:t>
            </a:r>
            <a:r>
              <a:rPr lang="en-US" dirty="0"/>
              <a:t>Impact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5583" y="1702716"/>
            <a:ext cx="1107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2990" y="5233051"/>
            <a:ext cx="191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Pavement Management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28701" y="4373187"/>
            <a:ext cx="191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Districts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99975" y="2253499"/>
            <a:ext cx="191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95786" y="2246071"/>
            <a:ext cx="110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Concrete Office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95785" y="4557853"/>
            <a:ext cx="110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Testing Lab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69858" y="3232342"/>
            <a:ext cx="110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Asphalt</a:t>
            </a:r>
          </a:p>
          <a:p>
            <a:pPr algn="ctr"/>
            <a:r>
              <a:rPr lang="en-US" dirty="0" smtClean="0"/>
              <a:t>Office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1820" y="1970088"/>
            <a:ext cx="174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Office of Mat.ls &amp; Road Research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as much data as feasible (cont.)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Research starts with a guess as to the solution.  Sufficient info. needs to be available if initial approach is not correct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33055" y="3494958"/>
            <a:ext cx="6588703" cy="31313"/>
          </a:xfrm>
          <a:prstGeom prst="line">
            <a:avLst/>
          </a:prstGeom>
          <a:ln w="539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513" y="3264933"/>
            <a:ext cx="105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Research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Problem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5406" y="3274230"/>
            <a:ext cx="9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Product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6218" y="3089564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Idealized research path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5" y="4417436"/>
            <a:ext cx="113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Research Problem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1758" y="4725596"/>
            <a:ext cx="9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Product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925" y="3873080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Actual research path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233055" y="4123978"/>
            <a:ext cx="6539345" cy="1798328"/>
          </a:xfrm>
          <a:custGeom>
            <a:avLst/>
            <a:gdLst>
              <a:gd name="connsiteX0" fmla="*/ 0 w 6539345"/>
              <a:gd name="connsiteY0" fmla="*/ 503440 h 1798328"/>
              <a:gd name="connsiteX1" fmla="*/ 595745 w 6539345"/>
              <a:gd name="connsiteY1" fmla="*/ 517295 h 1798328"/>
              <a:gd name="connsiteX2" fmla="*/ 595745 w 6539345"/>
              <a:gd name="connsiteY2" fmla="*/ 1029913 h 1798328"/>
              <a:gd name="connsiteX3" fmla="*/ 484909 w 6539345"/>
              <a:gd name="connsiteY3" fmla="*/ 1140749 h 1798328"/>
              <a:gd name="connsiteX4" fmla="*/ 401781 w 6539345"/>
              <a:gd name="connsiteY4" fmla="*/ 1168458 h 1798328"/>
              <a:gd name="connsiteX5" fmla="*/ 290945 w 6539345"/>
              <a:gd name="connsiteY5" fmla="*/ 1307004 h 1798328"/>
              <a:gd name="connsiteX6" fmla="*/ 277090 w 6539345"/>
              <a:gd name="connsiteY6" fmla="*/ 1348567 h 1798328"/>
              <a:gd name="connsiteX7" fmla="*/ 263236 w 6539345"/>
              <a:gd name="connsiteY7" fmla="*/ 1390131 h 1798328"/>
              <a:gd name="connsiteX8" fmla="*/ 277090 w 6539345"/>
              <a:gd name="connsiteY8" fmla="*/ 1542531 h 1798328"/>
              <a:gd name="connsiteX9" fmla="*/ 374072 w 6539345"/>
              <a:gd name="connsiteY9" fmla="*/ 1556386 h 1798328"/>
              <a:gd name="connsiteX10" fmla="*/ 692727 w 6539345"/>
              <a:gd name="connsiteY10" fmla="*/ 1542531 h 1798328"/>
              <a:gd name="connsiteX11" fmla="*/ 817418 w 6539345"/>
              <a:gd name="connsiteY11" fmla="*/ 1403986 h 1798328"/>
              <a:gd name="connsiteX12" fmla="*/ 858981 w 6539345"/>
              <a:gd name="connsiteY12" fmla="*/ 1307004 h 1798328"/>
              <a:gd name="connsiteX13" fmla="*/ 886690 w 6539345"/>
              <a:gd name="connsiteY13" fmla="*/ 1210022 h 1798328"/>
              <a:gd name="connsiteX14" fmla="*/ 914400 w 6539345"/>
              <a:gd name="connsiteY14" fmla="*/ 1154604 h 1798328"/>
              <a:gd name="connsiteX15" fmla="*/ 942109 w 6539345"/>
              <a:gd name="connsiteY15" fmla="*/ 1043767 h 1798328"/>
              <a:gd name="connsiteX16" fmla="*/ 955963 w 6539345"/>
              <a:gd name="connsiteY16" fmla="*/ 988349 h 1798328"/>
              <a:gd name="connsiteX17" fmla="*/ 983672 w 6539345"/>
              <a:gd name="connsiteY17" fmla="*/ 905222 h 1798328"/>
              <a:gd name="connsiteX18" fmla="*/ 1011381 w 6539345"/>
              <a:gd name="connsiteY18" fmla="*/ 863658 h 1798328"/>
              <a:gd name="connsiteX19" fmla="*/ 1052945 w 6539345"/>
              <a:gd name="connsiteY19" fmla="*/ 766677 h 1798328"/>
              <a:gd name="connsiteX20" fmla="*/ 1080654 w 6539345"/>
              <a:gd name="connsiteY20" fmla="*/ 738967 h 1798328"/>
              <a:gd name="connsiteX21" fmla="*/ 1177636 w 6539345"/>
              <a:gd name="connsiteY21" fmla="*/ 669695 h 1798328"/>
              <a:gd name="connsiteX22" fmla="*/ 1246909 w 6539345"/>
              <a:gd name="connsiteY22" fmla="*/ 641986 h 1798328"/>
              <a:gd name="connsiteX23" fmla="*/ 1579418 w 6539345"/>
              <a:gd name="connsiteY23" fmla="*/ 655840 h 1798328"/>
              <a:gd name="connsiteX24" fmla="*/ 1593272 w 6539345"/>
              <a:gd name="connsiteY24" fmla="*/ 711258 h 1798328"/>
              <a:gd name="connsiteX25" fmla="*/ 1579418 w 6539345"/>
              <a:gd name="connsiteY25" fmla="*/ 891367 h 1798328"/>
              <a:gd name="connsiteX26" fmla="*/ 1593272 w 6539345"/>
              <a:gd name="connsiteY26" fmla="*/ 1126895 h 1798328"/>
              <a:gd name="connsiteX27" fmla="*/ 1607127 w 6539345"/>
              <a:gd name="connsiteY27" fmla="*/ 1168458 h 1798328"/>
              <a:gd name="connsiteX28" fmla="*/ 1648690 w 6539345"/>
              <a:gd name="connsiteY28" fmla="*/ 1196167 h 1798328"/>
              <a:gd name="connsiteX29" fmla="*/ 1731818 w 6539345"/>
              <a:gd name="connsiteY29" fmla="*/ 1265440 h 1798328"/>
              <a:gd name="connsiteX30" fmla="*/ 1773381 w 6539345"/>
              <a:gd name="connsiteY30" fmla="*/ 1293149 h 1798328"/>
              <a:gd name="connsiteX31" fmla="*/ 1884218 w 6539345"/>
              <a:gd name="connsiteY31" fmla="*/ 1320858 h 1798328"/>
              <a:gd name="connsiteX32" fmla="*/ 2036618 w 6539345"/>
              <a:gd name="connsiteY32" fmla="*/ 1348567 h 1798328"/>
              <a:gd name="connsiteX33" fmla="*/ 2327563 w 6539345"/>
              <a:gd name="connsiteY33" fmla="*/ 1223877 h 1798328"/>
              <a:gd name="connsiteX34" fmla="*/ 2355272 w 6539345"/>
              <a:gd name="connsiteY34" fmla="*/ 1154604 h 1798328"/>
              <a:gd name="connsiteX35" fmla="*/ 2341418 w 6539345"/>
              <a:gd name="connsiteY35" fmla="*/ 849804 h 1798328"/>
              <a:gd name="connsiteX36" fmla="*/ 2286000 w 6539345"/>
              <a:gd name="connsiteY36" fmla="*/ 725113 h 1798328"/>
              <a:gd name="connsiteX37" fmla="*/ 2272145 w 6539345"/>
              <a:gd name="connsiteY37" fmla="*/ 683549 h 1798328"/>
              <a:gd name="connsiteX38" fmla="*/ 2230581 w 6539345"/>
              <a:gd name="connsiteY38" fmla="*/ 641986 h 1798328"/>
              <a:gd name="connsiteX39" fmla="*/ 2202872 w 6539345"/>
              <a:gd name="connsiteY39" fmla="*/ 600422 h 1798328"/>
              <a:gd name="connsiteX40" fmla="*/ 2161309 w 6539345"/>
              <a:gd name="connsiteY40" fmla="*/ 572713 h 1798328"/>
              <a:gd name="connsiteX41" fmla="*/ 1995054 w 6539345"/>
              <a:gd name="connsiteY41" fmla="*/ 531149 h 1798328"/>
              <a:gd name="connsiteX42" fmla="*/ 1884218 w 6539345"/>
              <a:gd name="connsiteY42" fmla="*/ 517295 h 1798328"/>
              <a:gd name="connsiteX43" fmla="*/ 1690254 w 6539345"/>
              <a:gd name="connsiteY43" fmla="*/ 503440 h 1798328"/>
              <a:gd name="connsiteX44" fmla="*/ 1607127 w 6539345"/>
              <a:gd name="connsiteY44" fmla="*/ 489586 h 1798328"/>
              <a:gd name="connsiteX45" fmla="*/ 1565563 w 6539345"/>
              <a:gd name="connsiteY45" fmla="*/ 475731 h 1798328"/>
              <a:gd name="connsiteX46" fmla="*/ 1399309 w 6539345"/>
              <a:gd name="connsiteY46" fmla="*/ 461877 h 1798328"/>
              <a:gd name="connsiteX47" fmla="*/ 1080654 w 6539345"/>
              <a:gd name="connsiteY47" fmla="*/ 475731 h 1798328"/>
              <a:gd name="connsiteX48" fmla="*/ 1039090 w 6539345"/>
              <a:gd name="connsiteY48" fmla="*/ 489586 h 1798328"/>
              <a:gd name="connsiteX49" fmla="*/ 997527 w 6539345"/>
              <a:gd name="connsiteY49" fmla="*/ 517295 h 1798328"/>
              <a:gd name="connsiteX50" fmla="*/ 1163781 w 6539345"/>
              <a:gd name="connsiteY50" fmla="*/ 392604 h 1798328"/>
              <a:gd name="connsiteX51" fmla="*/ 1246909 w 6539345"/>
              <a:gd name="connsiteY51" fmla="*/ 337186 h 1798328"/>
              <a:gd name="connsiteX52" fmla="*/ 1399309 w 6539345"/>
              <a:gd name="connsiteY52" fmla="*/ 295622 h 1798328"/>
              <a:gd name="connsiteX53" fmla="*/ 1579418 w 6539345"/>
              <a:gd name="connsiteY53" fmla="*/ 323331 h 1798328"/>
              <a:gd name="connsiteX54" fmla="*/ 1662545 w 6539345"/>
              <a:gd name="connsiteY54" fmla="*/ 378749 h 1798328"/>
              <a:gd name="connsiteX55" fmla="*/ 1704109 w 6539345"/>
              <a:gd name="connsiteY55" fmla="*/ 406458 h 1798328"/>
              <a:gd name="connsiteX56" fmla="*/ 1745672 w 6539345"/>
              <a:gd name="connsiteY56" fmla="*/ 434167 h 1798328"/>
              <a:gd name="connsiteX57" fmla="*/ 1842654 w 6539345"/>
              <a:gd name="connsiteY57" fmla="*/ 475731 h 1798328"/>
              <a:gd name="connsiteX58" fmla="*/ 1939636 w 6539345"/>
              <a:gd name="connsiteY58" fmla="*/ 503440 h 1798328"/>
              <a:gd name="connsiteX59" fmla="*/ 2008909 w 6539345"/>
              <a:gd name="connsiteY59" fmla="*/ 531149 h 1798328"/>
              <a:gd name="connsiteX60" fmla="*/ 2092036 w 6539345"/>
              <a:gd name="connsiteY60" fmla="*/ 545004 h 1798328"/>
              <a:gd name="connsiteX61" fmla="*/ 2147454 w 6539345"/>
              <a:gd name="connsiteY61" fmla="*/ 558858 h 1798328"/>
              <a:gd name="connsiteX62" fmla="*/ 2355272 w 6539345"/>
              <a:gd name="connsiteY62" fmla="*/ 614277 h 1798328"/>
              <a:gd name="connsiteX63" fmla="*/ 2452254 w 6539345"/>
              <a:gd name="connsiteY63" fmla="*/ 641986 h 1798328"/>
              <a:gd name="connsiteX64" fmla="*/ 2812472 w 6539345"/>
              <a:gd name="connsiteY64" fmla="*/ 614277 h 1798328"/>
              <a:gd name="connsiteX65" fmla="*/ 2937163 w 6539345"/>
              <a:gd name="connsiteY65" fmla="*/ 572713 h 1798328"/>
              <a:gd name="connsiteX66" fmla="*/ 3075709 w 6539345"/>
              <a:gd name="connsiteY66" fmla="*/ 600422 h 1798328"/>
              <a:gd name="connsiteX67" fmla="*/ 3131127 w 6539345"/>
              <a:gd name="connsiteY67" fmla="*/ 614277 h 1798328"/>
              <a:gd name="connsiteX68" fmla="*/ 3172690 w 6539345"/>
              <a:gd name="connsiteY68" fmla="*/ 669695 h 1798328"/>
              <a:gd name="connsiteX69" fmla="*/ 3200400 w 6539345"/>
              <a:gd name="connsiteY69" fmla="*/ 794386 h 1798328"/>
              <a:gd name="connsiteX70" fmla="*/ 3214254 w 6539345"/>
              <a:gd name="connsiteY70" fmla="*/ 863658 h 1798328"/>
              <a:gd name="connsiteX71" fmla="*/ 3241963 w 6539345"/>
              <a:gd name="connsiteY71" fmla="*/ 946786 h 1798328"/>
              <a:gd name="connsiteX72" fmla="*/ 3255818 w 6539345"/>
              <a:gd name="connsiteY72" fmla="*/ 1002204 h 1798328"/>
              <a:gd name="connsiteX73" fmla="*/ 3283527 w 6539345"/>
              <a:gd name="connsiteY73" fmla="*/ 1043767 h 1798328"/>
              <a:gd name="connsiteX74" fmla="*/ 3352800 w 6539345"/>
              <a:gd name="connsiteY74" fmla="*/ 1113040 h 1798328"/>
              <a:gd name="connsiteX75" fmla="*/ 3560618 w 6539345"/>
              <a:gd name="connsiteY75" fmla="*/ 1099186 h 1798328"/>
              <a:gd name="connsiteX76" fmla="*/ 3602181 w 6539345"/>
              <a:gd name="connsiteY76" fmla="*/ 1085331 h 1798328"/>
              <a:gd name="connsiteX77" fmla="*/ 3616036 w 6539345"/>
              <a:gd name="connsiteY77" fmla="*/ 1043767 h 1798328"/>
              <a:gd name="connsiteX78" fmla="*/ 3657600 w 6539345"/>
              <a:gd name="connsiteY78" fmla="*/ 988349 h 1798328"/>
              <a:gd name="connsiteX79" fmla="*/ 3685309 w 6539345"/>
              <a:gd name="connsiteY79" fmla="*/ 932931 h 1798328"/>
              <a:gd name="connsiteX80" fmla="*/ 3782290 w 6539345"/>
              <a:gd name="connsiteY80" fmla="*/ 808240 h 1798328"/>
              <a:gd name="connsiteX81" fmla="*/ 3851563 w 6539345"/>
              <a:gd name="connsiteY81" fmla="*/ 697404 h 1798328"/>
              <a:gd name="connsiteX82" fmla="*/ 3865418 w 6539345"/>
              <a:gd name="connsiteY82" fmla="*/ 655840 h 1798328"/>
              <a:gd name="connsiteX83" fmla="*/ 4114800 w 6539345"/>
              <a:gd name="connsiteY83" fmla="*/ 628131 h 1798328"/>
              <a:gd name="connsiteX84" fmla="*/ 4197927 w 6539345"/>
              <a:gd name="connsiteY84" fmla="*/ 683549 h 1798328"/>
              <a:gd name="connsiteX85" fmla="*/ 4225636 w 6539345"/>
              <a:gd name="connsiteY85" fmla="*/ 794386 h 1798328"/>
              <a:gd name="connsiteX86" fmla="*/ 4211781 w 6539345"/>
              <a:gd name="connsiteY86" fmla="*/ 1113040 h 1798328"/>
              <a:gd name="connsiteX87" fmla="*/ 4017818 w 6539345"/>
              <a:gd name="connsiteY87" fmla="*/ 1043767 h 1798328"/>
              <a:gd name="connsiteX88" fmla="*/ 4031672 w 6539345"/>
              <a:gd name="connsiteY88" fmla="*/ 738967 h 1798328"/>
              <a:gd name="connsiteX89" fmla="*/ 4045527 w 6539345"/>
              <a:gd name="connsiteY89" fmla="*/ 697404 h 1798328"/>
              <a:gd name="connsiteX90" fmla="*/ 4059381 w 6539345"/>
              <a:gd name="connsiteY90" fmla="*/ 572713 h 1798328"/>
              <a:gd name="connsiteX91" fmla="*/ 4142509 w 6539345"/>
              <a:gd name="connsiteY91" fmla="*/ 406458 h 1798328"/>
              <a:gd name="connsiteX92" fmla="*/ 4184072 w 6539345"/>
              <a:gd name="connsiteY92" fmla="*/ 392604 h 1798328"/>
              <a:gd name="connsiteX93" fmla="*/ 4405745 w 6539345"/>
              <a:gd name="connsiteY93" fmla="*/ 364895 h 1798328"/>
              <a:gd name="connsiteX94" fmla="*/ 4572000 w 6539345"/>
              <a:gd name="connsiteY94" fmla="*/ 392604 h 1798328"/>
              <a:gd name="connsiteX95" fmla="*/ 4627418 w 6539345"/>
              <a:gd name="connsiteY95" fmla="*/ 434167 h 1798328"/>
              <a:gd name="connsiteX96" fmla="*/ 4710545 w 6539345"/>
              <a:gd name="connsiteY96" fmla="*/ 489586 h 1798328"/>
              <a:gd name="connsiteX97" fmla="*/ 4752109 w 6539345"/>
              <a:gd name="connsiteY97" fmla="*/ 517295 h 1798328"/>
              <a:gd name="connsiteX98" fmla="*/ 4779818 w 6539345"/>
              <a:gd name="connsiteY98" fmla="*/ 600422 h 1798328"/>
              <a:gd name="connsiteX99" fmla="*/ 4793672 w 6539345"/>
              <a:gd name="connsiteY99" fmla="*/ 641986 h 1798328"/>
              <a:gd name="connsiteX100" fmla="*/ 4807527 w 6539345"/>
              <a:gd name="connsiteY100" fmla="*/ 697404 h 1798328"/>
              <a:gd name="connsiteX101" fmla="*/ 4821381 w 6539345"/>
              <a:gd name="connsiteY101" fmla="*/ 738967 h 1798328"/>
              <a:gd name="connsiteX102" fmla="*/ 4849090 w 6539345"/>
              <a:gd name="connsiteY102" fmla="*/ 849804 h 1798328"/>
              <a:gd name="connsiteX103" fmla="*/ 4890654 w 6539345"/>
              <a:gd name="connsiteY103" fmla="*/ 946786 h 1798328"/>
              <a:gd name="connsiteX104" fmla="*/ 4904509 w 6539345"/>
              <a:gd name="connsiteY104" fmla="*/ 988349 h 1798328"/>
              <a:gd name="connsiteX105" fmla="*/ 4987636 w 6539345"/>
              <a:gd name="connsiteY105" fmla="*/ 1016058 h 1798328"/>
              <a:gd name="connsiteX106" fmla="*/ 5029200 w 6539345"/>
              <a:gd name="connsiteY106" fmla="*/ 988349 h 1798328"/>
              <a:gd name="connsiteX107" fmla="*/ 5056909 w 6539345"/>
              <a:gd name="connsiteY107" fmla="*/ 946786 h 1798328"/>
              <a:gd name="connsiteX108" fmla="*/ 5084618 w 6539345"/>
              <a:gd name="connsiteY108" fmla="*/ 863658 h 1798328"/>
              <a:gd name="connsiteX109" fmla="*/ 5126181 w 6539345"/>
              <a:gd name="connsiteY109" fmla="*/ 655840 h 1798328"/>
              <a:gd name="connsiteX110" fmla="*/ 5527963 w 6539345"/>
              <a:gd name="connsiteY110" fmla="*/ 683549 h 1798328"/>
              <a:gd name="connsiteX111" fmla="*/ 5611090 w 6539345"/>
              <a:gd name="connsiteY111" fmla="*/ 697404 h 1798328"/>
              <a:gd name="connsiteX112" fmla="*/ 5694218 w 6539345"/>
              <a:gd name="connsiteY112" fmla="*/ 725113 h 1798328"/>
              <a:gd name="connsiteX113" fmla="*/ 5708072 w 6539345"/>
              <a:gd name="connsiteY113" fmla="*/ 780531 h 1798328"/>
              <a:gd name="connsiteX114" fmla="*/ 5694218 w 6539345"/>
              <a:gd name="connsiteY114" fmla="*/ 919077 h 1798328"/>
              <a:gd name="connsiteX115" fmla="*/ 5666509 w 6539345"/>
              <a:gd name="connsiteY115" fmla="*/ 960640 h 1798328"/>
              <a:gd name="connsiteX116" fmla="*/ 5569527 w 6539345"/>
              <a:gd name="connsiteY116" fmla="*/ 1029913 h 1798328"/>
              <a:gd name="connsiteX117" fmla="*/ 5514109 w 6539345"/>
              <a:gd name="connsiteY117" fmla="*/ 1043767 h 1798328"/>
              <a:gd name="connsiteX118" fmla="*/ 5472545 w 6539345"/>
              <a:gd name="connsiteY118" fmla="*/ 1071477 h 1798328"/>
              <a:gd name="connsiteX119" fmla="*/ 5389418 w 6539345"/>
              <a:gd name="connsiteY119" fmla="*/ 1099186 h 1798328"/>
              <a:gd name="connsiteX120" fmla="*/ 5403272 w 6539345"/>
              <a:gd name="connsiteY120" fmla="*/ 1182313 h 1798328"/>
              <a:gd name="connsiteX121" fmla="*/ 5430981 w 6539345"/>
              <a:gd name="connsiteY121" fmla="*/ 1265440 h 1798328"/>
              <a:gd name="connsiteX122" fmla="*/ 5417127 w 6539345"/>
              <a:gd name="connsiteY122" fmla="*/ 1681077 h 1798328"/>
              <a:gd name="connsiteX123" fmla="*/ 5403272 w 6539345"/>
              <a:gd name="connsiteY123" fmla="*/ 1791913 h 1798328"/>
              <a:gd name="connsiteX124" fmla="*/ 5486400 w 6539345"/>
              <a:gd name="connsiteY124" fmla="*/ 1764204 h 1798328"/>
              <a:gd name="connsiteX125" fmla="*/ 5583381 w 6539345"/>
              <a:gd name="connsiteY125" fmla="*/ 1736495 h 1798328"/>
              <a:gd name="connsiteX126" fmla="*/ 5638800 w 6539345"/>
              <a:gd name="connsiteY126" fmla="*/ 1722640 h 1798328"/>
              <a:gd name="connsiteX127" fmla="*/ 5680363 w 6539345"/>
              <a:gd name="connsiteY127" fmla="*/ 1708786 h 1798328"/>
              <a:gd name="connsiteX128" fmla="*/ 5749636 w 6539345"/>
              <a:gd name="connsiteY128" fmla="*/ 1694931 h 1798328"/>
              <a:gd name="connsiteX129" fmla="*/ 5777345 w 6539345"/>
              <a:gd name="connsiteY129" fmla="*/ 1611804 h 1798328"/>
              <a:gd name="connsiteX130" fmla="*/ 5749636 w 6539345"/>
              <a:gd name="connsiteY130" fmla="*/ 614277 h 1798328"/>
              <a:gd name="connsiteX131" fmla="*/ 5763490 w 6539345"/>
              <a:gd name="connsiteY131" fmla="*/ 73949 h 1798328"/>
              <a:gd name="connsiteX132" fmla="*/ 5777345 w 6539345"/>
              <a:gd name="connsiteY132" fmla="*/ 4677 h 1798328"/>
              <a:gd name="connsiteX133" fmla="*/ 5874327 w 6539345"/>
              <a:gd name="connsiteY133" fmla="*/ 18531 h 1798328"/>
              <a:gd name="connsiteX134" fmla="*/ 5902036 w 6539345"/>
              <a:gd name="connsiteY134" fmla="*/ 73949 h 1798328"/>
              <a:gd name="connsiteX135" fmla="*/ 5929745 w 6539345"/>
              <a:gd name="connsiteY135" fmla="*/ 115513 h 1798328"/>
              <a:gd name="connsiteX136" fmla="*/ 5943600 w 6539345"/>
              <a:gd name="connsiteY136" fmla="*/ 157077 h 1798328"/>
              <a:gd name="connsiteX137" fmla="*/ 5957454 w 6539345"/>
              <a:gd name="connsiteY137" fmla="*/ 295622 h 1798328"/>
              <a:gd name="connsiteX138" fmla="*/ 5985163 w 6539345"/>
              <a:gd name="connsiteY138" fmla="*/ 503440 h 1798328"/>
              <a:gd name="connsiteX139" fmla="*/ 6012872 w 6539345"/>
              <a:gd name="connsiteY139" fmla="*/ 545004 h 1798328"/>
              <a:gd name="connsiteX140" fmla="*/ 6054436 w 6539345"/>
              <a:gd name="connsiteY140" fmla="*/ 586567 h 1798328"/>
              <a:gd name="connsiteX141" fmla="*/ 6096000 w 6539345"/>
              <a:gd name="connsiteY141" fmla="*/ 600422 h 1798328"/>
              <a:gd name="connsiteX142" fmla="*/ 6109854 w 6539345"/>
              <a:gd name="connsiteY142" fmla="*/ 641986 h 1798328"/>
              <a:gd name="connsiteX143" fmla="*/ 6192981 w 6539345"/>
              <a:gd name="connsiteY143" fmla="*/ 711258 h 1798328"/>
              <a:gd name="connsiteX144" fmla="*/ 6317672 w 6539345"/>
              <a:gd name="connsiteY144" fmla="*/ 738967 h 1798328"/>
              <a:gd name="connsiteX145" fmla="*/ 6400800 w 6539345"/>
              <a:gd name="connsiteY145" fmla="*/ 752822 h 1798328"/>
              <a:gd name="connsiteX146" fmla="*/ 6456218 w 6539345"/>
              <a:gd name="connsiteY146" fmla="*/ 780531 h 1798328"/>
              <a:gd name="connsiteX147" fmla="*/ 6497781 w 6539345"/>
              <a:gd name="connsiteY147" fmla="*/ 808240 h 1798328"/>
              <a:gd name="connsiteX148" fmla="*/ 6539345 w 6539345"/>
              <a:gd name="connsiteY148" fmla="*/ 808240 h 179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539345" h="1798328">
                <a:moveTo>
                  <a:pt x="0" y="503440"/>
                </a:moveTo>
                <a:cubicBezTo>
                  <a:pt x="198582" y="508058"/>
                  <a:pt x="414914" y="435099"/>
                  <a:pt x="595745" y="517295"/>
                </a:cubicBezTo>
                <a:cubicBezTo>
                  <a:pt x="628665" y="532259"/>
                  <a:pt x="600556" y="1006820"/>
                  <a:pt x="595745" y="1029913"/>
                </a:cubicBezTo>
                <a:cubicBezTo>
                  <a:pt x="582149" y="1095174"/>
                  <a:pt x="537072" y="1119884"/>
                  <a:pt x="484909" y="1140749"/>
                </a:cubicBezTo>
                <a:cubicBezTo>
                  <a:pt x="457790" y="1151597"/>
                  <a:pt x="401781" y="1168458"/>
                  <a:pt x="401781" y="1168458"/>
                </a:cubicBezTo>
                <a:cubicBezTo>
                  <a:pt x="294351" y="1240079"/>
                  <a:pt x="329186" y="1192283"/>
                  <a:pt x="290945" y="1307004"/>
                </a:cubicBezTo>
                <a:lnTo>
                  <a:pt x="277090" y="1348567"/>
                </a:lnTo>
                <a:lnTo>
                  <a:pt x="263236" y="1390131"/>
                </a:lnTo>
                <a:cubicBezTo>
                  <a:pt x="267854" y="1440931"/>
                  <a:pt x="248795" y="1500088"/>
                  <a:pt x="277090" y="1542531"/>
                </a:cubicBezTo>
                <a:cubicBezTo>
                  <a:pt x="295204" y="1569702"/>
                  <a:pt x="341416" y="1556386"/>
                  <a:pt x="374072" y="1556386"/>
                </a:cubicBezTo>
                <a:cubicBezTo>
                  <a:pt x="480391" y="1556386"/>
                  <a:pt x="586509" y="1547149"/>
                  <a:pt x="692727" y="1542531"/>
                </a:cubicBezTo>
                <a:cubicBezTo>
                  <a:pt x="792182" y="1443076"/>
                  <a:pt x="752342" y="1490753"/>
                  <a:pt x="817418" y="1403986"/>
                </a:cubicBezTo>
                <a:cubicBezTo>
                  <a:pt x="849905" y="1306520"/>
                  <a:pt x="807626" y="1426832"/>
                  <a:pt x="858981" y="1307004"/>
                </a:cubicBezTo>
                <a:cubicBezTo>
                  <a:pt x="892485" y="1228829"/>
                  <a:pt x="851527" y="1303790"/>
                  <a:pt x="886690" y="1210022"/>
                </a:cubicBezTo>
                <a:cubicBezTo>
                  <a:pt x="893942" y="1190684"/>
                  <a:pt x="905163" y="1173077"/>
                  <a:pt x="914400" y="1154604"/>
                </a:cubicBezTo>
                <a:cubicBezTo>
                  <a:pt x="942568" y="1013759"/>
                  <a:pt x="913706" y="1143177"/>
                  <a:pt x="942109" y="1043767"/>
                </a:cubicBezTo>
                <a:cubicBezTo>
                  <a:pt x="947340" y="1025458"/>
                  <a:pt x="950492" y="1006587"/>
                  <a:pt x="955963" y="988349"/>
                </a:cubicBezTo>
                <a:cubicBezTo>
                  <a:pt x="964356" y="960373"/>
                  <a:pt x="967471" y="929524"/>
                  <a:pt x="983672" y="905222"/>
                </a:cubicBezTo>
                <a:cubicBezTo>
                  <a:pt x="992908" y="891367"/>
                  <a:pt x="1003934" y="878551"/>
                  <a:pt x="1011381" y="863658"/>
                </a:cubicBezTo>
                <a:cubicBezTo>
                  <a:pt x="1048326" y="789768"/>
                  <a:pt x="995287" y="853165"/>
                  <a:pt x="1052945" y="766677"/>
                </a:cubicBezTo>
                <a:cubicBezTo>
                  <a:pt x="1060191" y="755808"/>
                  <a:pt x="1070619" y="747329"/>
                  <a:pt x="1080654" y="738967"/>
                </a:cubicBezTo>
                <a:cubicBezTo>
                  <a:pt x="1090067" y="731122"/>
                  <a:pt x="1159640" y="678693"/>
                  <a:pt x="1177636" y="669695"/>
                </a:cubicBezTo>
                <a:cubicBezTo>
                  <a:pt x="1199880" y="658573"/>
                  <a:pt x="1223818" y="651222"/>
                  <a:pt x="1246909" y="641986"/>
                </a:cubicBezTo>
                <a:lnTo>
                  <a:pt x="1579418" y="655840"/>
                </a:lnTo>
                <a:cubicBezTo>
                  <a:pt x="1598089" y="659574"/>
                  <a:pt x="1593272" y="692217"/>
                  <a:pt x="1593272" y="711258"/>
                </a:cubicBezTo>
                <a:cubicBezTo>
                  <a:pt x="1593272" y="771472"/>
                  <a:pt x="1584036" y="831331"/>
                  <a:pt x="1579418" y="891367"/>
                </a:cubicBezTo>
                <a:cubicBezTo>
                  <a:pt x="1584036" y="969876"/>
                  <a:pt x="1585447" y="1048640"/>
                  <a:pt x="1593272" y="1126895"/>
                </a:cubicBezTo>
                <a:cubicBezTo>
                  <a:pt x="1594725" y="1141426"/>
                  <a:pt x="1598004" y="1157054"/>
                  <a:pt x="1607127" y="1168458"/>
                </a:cubicBezTo>
                <a:cubicBezTo>
                  <a:pt x="1617529" y="1181460"/>
                  <a:pt x="1635688" y="1185765"/>
                  <a:pt x="1648690" y="1196167"/>
                </a:cubicBezTo>
                <a:cubicBezTo>
                  <a:pt x="1779945" y="1301172"/>
                  <a:pt x="1511777" y="1108268"/>
                  <a:pt x="1731818" y="1265440"/>
                </a:cubicBezTo>
                <a:cubicBezTo>
                  <a:pt x="1745367" y="1275118"/>
                  <a:pt x="1757733" y="1287459"/>
                  <a:pt x="1773381" y="1293149"/>
                </a:cubicBezTo>
                <a:cubicBezTo>
                  <a:pt x="1809171" y="1306163"/>
                  <a:pt x="1846875" y="1313389"/>
                  <a:pt x="1884218" y="1320858"/>
                </a:cubicBezTo>
                <a:cubicBezTo>
                  <a:pt x="1981036" y="1340222"/>
                  <a:pt x="1930262" y="1330842"/>
                  <a:pt x="2036618" y="1348567"/>
                </a:cubicBezTo>
                <a:cubicBezTo>
                  <a:pt x="2399358" y="1257883"/>
                  <a:pt x="2277184" y="1375018"/>
                  <a:pt x="2327563" y="1223877"/>
                </a:cubicBezTo>
                <a:cubicBezTo>
                  <a:pt x="2335427" y="1200283"/>
                  <a:pt x="2346036" y="1177695"/>
                  <a:pt x="2355272" y="1154604"/>
                </a:cubicBezTo>
                <a:cubicBezTo>
                  <a:pt x="2350654" y="1053004"/>
                  <a:pt x="2352253" y="950930"/>
                  <a:pt x="2341418" y="849804"/>
                </a:cubicBezTo>
                <a:cubicBezTo>
                  <a:pt x="2331670" y="758824"/>
                  <a:pt x="2316669" y="786451"/>
                  <a:pt x="2286000" y="725113"/>
                </a:cubicBezTo>
                <a:cubicBezTo>
                  <a:pt x="2279469" y="712051"/>
                  <a:pt x="2280246" y="695700"/>
                  <a:pt x="2272145" y="683549"/>
                </a:cubicBezTo>
                <a:cubicBezTo>
                  <a:pt x="2261277" y="667247"/>
                  <a:pt x="2243124" y="657038"/>
                  <a:pt x="2230581" y="641986"/>
                </a:cubicBezTo>
                <a:cubicBezTo>
                  <a:pt x="2219921" y="629194"/>
                  <a:pt x="2214646" y="612196"/>
                  <a:pt x="2202872" y="600422"/>
                </a:cubicBezTo>
                <a:cubicBezTo>
                  <a:pt x="2191098" y="588648"/>
                  <a:pt x="2176525" y="579476"/>
                  <a:pt x="2161309" y="572713"/>
                </a:cubicBezTo>
                <a:cubicBezTo>
                  <a:pt x="2101168" y="545984"/>
                  <a:pt x="2059253" y="540320"/>
                  <a:pt x="1995054" y="531149"/>
                </a:cubicBezTo>
                <a:cubicBezTo>
                  <a:pt x="1958195" y="525883"/>
                  <a:pt x="1921298" y="520666"/>
                  <a:pt x="1884218" y="517295"/>
                </a:cubicBezTo>
                <a:cubicBezTo>
                  <a:pt x="1819665" y="511427"/>
                  <a:pt x="1754909" y="508058"/>
                  <a:pt x="1690254" y="503440"/>
                </a:cubicBezTo>
                <a:cubicBezTo>
                  <a:pt x="1662545" y="498822"/>
                  <a:pt x="1634549" y="495680"/>
                  <a:pt x="1607127" y="489586"/>
                </a:cubicBezTo>
                <a:cubicBezTo>
                  <a:pt x="1592871" y="486418"/>
                  <a:pt x="1580039" y="477661"/>
                  <a:pt x="1565563" y="475731"/>
                </a:cubicBezTo>
                <a:cubicBezTo>
                  <a:pt x="1510441" y="468381"/>
                  <a:pt x="1454727" y="466495"/>
                  <a:pt x="1399309" y="461877"/>
                </a:cubicBezTo>
                <a:cubicBezTo>
                  <a:pt x="1293091" y="466495"/>
                  <a:pt x="1186660" y="467577"/>
                  <a:pt x="1080654" y="475731"/>
                </a:cubicBezTo>
                <a:cubicBezTo>
                  <a:pt x="1066093" y="476851"/>
                  <a:pt x="1052152" y="483055"/>
                  <a:pt x="1039090" y="489586"/>
                </a:cubicBezTo>
                <a:cubicBezTo>
                  <a:pt x="1024197" y="497033"/>
                  <a:pt x="981731" y="522561"/>
                  <a:pt x="997527" y="517295"/>
                </a:cubicBezTo>
                <a:cubicBezTo>
                  <a:pt x="1139655" y="469918"/>
                  <a:pt x="1028451" y="482823"/>
                  <a:pt x="1163781" y="392604"/>
                </a:cubicBezTo>
                <a:cubicBezTo>
                  <a:pt x="1191490" y="374131"/>
                  <a:pt x="1215316" y="347718"/>
                  <a:pt x="1246909" y="337186"/>
                </a:cubicBezTo>
                <a:cubicBezTo>
                  <a:pt x="1324600" y="311288"/>
                  <a:pt x="1274304" y="326873"/>
                  <a:pt x="1399309" y="295622"/>
                </a:cubicBezTo>
                <a:cubicBezTo>
                  <a:pt x="1459345" y="304858"/>
                  <a:pt x="1521495" y="305040"/>
                  <a:pt x="1579418" y="323331"/>
                </a:cubicBezTo>
                <a:cubicBezTo>
                  <a:pt x="1611174" y="333359"/>
                  <a:pt x="1634836" y="360276"/>
                  <a:pt x="1662545" y="378749"/>
                </a:cubicBezTo>
                <a:lnTo>
                  <a:pt x="1704109" y="406458"/>
                </a:lnTo>
                <a:cubicBezTo>
                  <a:pt x="1717963" y="415694"/>
                  <a:pt x="1729876" y="428901"/>
                  <a:pt x="1745672" y="434167"/>
                </a:cubicBezTo>
                <a:cubicBezTo>
                  <a:pt x="1843147" y="466660"/>
                  <a:pt x="1722813" y="424370"/>
                  <a:pt x="1842654" y="475731"/>
                </a:cubicBezTo>
                <a:cubicBezTo>
                  <a:pt x="1889360" y="495748"/>
                  <a:pt x="1886898" y="485861"/>
                  <a:pt x="1939636" y="503440"/>
                </a:cubicBezTo>
                <a:cubicBezTo>
                  <a:pt x="1963230" y="511304"/>
                  <a:pt x="1984916" y="524605"/>
                  <a:pt x="2008909" y="531149"/>
                </a:cubicBezTo>
                <a:cubicBezTo>
                  <a:pt x="2036010" y="538540"/>
                  <a:pt x="2064490" y="539495"/>
                  <a:pt x="2092036" y="545004"/>
                </a:cubicBezTo>
                <a:cubicBezTo>
                  <a:pt x="2110707" y="548738"/>
                  <a:pt x="2128981" y="554240"/>
                  <a:pt x="2147454" y="558858"/>
                </a:cubicBezTo>
                <a:cubicBezTo>
                  <a:pt x="2262831" y="635775"/>
                  <a:pt x="2081268" y="522947"/>
                  <a:pt x="2355272" y="614277"/>
                </a:cubicBezTo>
                <a:cubicBezTo>
                  <a:pt x="2414900" y="634152"/>
                  <a:pt x="2382668" y="624589"/>
                  <a:pt x="2452254" y="641986"/>
                </a:cubicBezTo>
                <a:cubicBezTo>
                  <a:pt x="2467478" y="641034"/>
                  <a:pt x="2758719" y="625593"/>
                  <a:pt x="2812472" y="614277"/>
                </a:cubicBezTo>
                <a:cubicBezTo>
                  <a:pt x="2855344" y="605251"/>
                  <a:pt x="2937163" y="572713"/>
                  <a:pt x="2937163" y="572713"/>
                </a:cubicBezTo>
                <a:lnTo>
                  <a:pt x="3075709" y="600422"/>
                </a:lnTo>
                <a:cubicBezTo>
                  <a:pt x="3094328" y="604412"/>
                  <a:pt x="3115633" y="603209"/>
                  <a:pt x="3131127" y="614277"/>
                </a:cubicBezTo>
                <a:cubicBezTo>
                  <a:pt x="3149917" y="627698"/>
                  <a:pt x="3158836" y="651222"/>
                  <a:pt x="3172690" y="669695"/>
                </a:cubicBezTo>
                <a:cubicBezTo>
                  <a:pt x="3214492" y="878697"/>
                  <a:pt x="3161255" y="618231"/>
                  <a:pt x="3200400" y="794386"/>
                </a:cubicBezTo>
                <a:cubicBezTo>
                  <a:pt x="3205508" y="817373"/>
                  <a:pt x="3208058" y="840940"/>
                  <a:pt x="3214254" y="863658"/>
                </a:cubicBezTo>
                <a:cubicBezTo>
                  <a:pt x="3221939" y="891837"/>
                  <a:pt x="3233570" y="918810"/>
                  <a:pt x="3241963" y="946786"/>
                </a:cubicBezTo>
                <a:cubicBezTo>
                  <a:pt x="3247434" y="965024"/>
                  <a:pt x="3248317" y="984702"/>
                  <a:pt x="3255818" y="1002204"/>
                </a:cubicBezTo>
                <a:cubicBezTo>
                  <a:pt x="3262377" y="1017509"/>
                  <a:pt x="3272562" y="1031236"/>
                  <a:pt x="3283527" y="1043767"/>
                </a:cubicBezTo>
                <a:cubicBezTo>
                  <a:pt x="3305031" y="1068343"/>
                  <a:pt x="3352800" y="1113040"/>
                  <a:pt x="3352800" y="1113040"/>
                </a:cubicBezTo>
                <a:cubicBezTo>
                  <a:pt x="3422073" y="1108422"/>
                  <a:pt x="3491616" y="1106853"/>
                  <a:pt x="3560618" y="1099186"/>
                </a:cubicBezTo>
                <a:cubicBezTo>
                  <a:pt x="3575132" y="1097573"/>
                  <a:pt x="3591855" y="1095658"/>
                  <a:pt x="3602181" y="1085331"/>
                </a:cubicBezTo>
                <a:cubicBezTo>
                  <a:pt x="3612508" y="1075004"/>
                  <a:pt x="3608790" y="1056447"/>
                  <a:pt x="3616036" y="1043767"/>
                </a:cubicBezTo>
                <a:cubicBezTo>
                  <a:pt x="3627492" y="1023719"/>
                  <a:pt x="3645362" y="1007930"/>
                  <a:pt x="3657600" y="988349"/>
                </a:cubicBezTo>
                <a:cubicBezTo>
                  <a:pt x="3668546" y="970835"/>
                  <a:pt x="3673553" y="949912"/>
                  <a:pt x="3685309" y="932931"/>
                </a:cubicBezTo>
                <a:cubicBezTo>
                  <a:pt x="3715281" y="889638"/>
                  <a:pt x="3758741" y="855336"/>
                  <a:pt x="3782290" y="808240"/>
                </a:cubicBezTo>
                <a:cubicBezTo>
                  <a:pt x="3820327" y="732169"/>
                  <a:pt x="3797608" y="769345"/>
                  <a:pt x="3851563" y="697404"/>
                </a:cubicBezTo>
                <a:cubicBezTo>
                  <a:pt x="3856181" y="683549"/>
                  <a:pt x="3857317" y="667991"/>
                  <a:pt x="3865418" y="655840"/>
                </a:cubicBezTo>
                <a:cubicBezTo>
                  <a:pt x="3927141" y="563256"/>
                  <a:pt x="3989952" y="619808"/>
                  <a:pt x="4114800" y="628131"/>
                </a:cubicBezTo>
                <a:cubicBezTo>
                  <a:pt x="4150086" y="639894"/>
                  <a:pt x="4179396" y="642780"/>
                  <a:pt x="4197927" y="683549"/>
                </a:cubicBezTo>
                <a:cubicBezTo>
                  <a:pt x="4213686" y="718218"/>
                  <a:pt x="4225636" y="794386"/>
                  <a:pt x="4225636" y="794386"/>
                </a:cubicBezTo>
                <a:cubicBezTo>
                  <a:pt x="4221018" y="900604"/>
                  <a:pt x="4265868" y="1021508"/>
                  <a:pt x="4211781" y="1113040"/>
                </a:cubicBezTo>
                <a:cubicBezTo>
                  <a:pt x="4114794" y="1277172"/>
                  <a:pt x="4037027" y="1082185"/>
                  <a:pt x="4017818" y="1043767"/>
                </a:cubicBezTo>
                <a:cubicBezTo>
                  <a:pt x="4022436" y="942167"/>
                  <a:pt x="4023562" y="840348"/>
                  <a:pt x="4031672" y="738967"/>
                </a:cubicBezTo>
                <a:cubicBezTo>
                  <a:pt x="4032837" y="724410"/>
                  <a:pt x="4043126" y="711809"/>
                  <a:pt x="4045527" y="697404"/>
                </a:cubicBezTo>
                <a:cubicBezTo>
                  <a:pt x="4052402" y="656154"/>
                  <a:pt x="4050309" y="613537"/>
                  <a:pt x="4059381" y="572713"/>
                </a:cubicBezTo>
                <a:cubicBezTo>
                  <a:pt x="4074347" y="505368"/>
                  <a:pt x="4084631" y="445043"/>
                  <a:pt x="4142509" y="406458"/>
                </a:cubicBezTo>
                <a:cubicBezTo>
                  <a:pt x="4154660" y="398357"/>
                  <a:pt x="4169816" y="395772"/>
                  <a:pt x="4184072" y="392604"/>
                </a:cubicBezTo>
                <a:cubicBezTo>
                  <a:pt x="4254392" y="376977"/>
                  <a:pt x="4336046" y="371865"/>
                  <a:pt x="4405745" y="364895"/>
                </a:cubicBezTo>
                <a:cubicBezTo>
                  <a:pt x="4424633" y="366994"/>
                  <a:pt x="4532780" y="370193"/>
                  <a:pt x="4572000" y="392604"/>
                </a:cubicBezTo>
                <a:cubicBezTo>
                  <a:pt x="4592048" y="404060"/>
                  <a:pt x="4608501" y="420925"/>
                  <a:pt x="4627418" y="434167"/>
                </a:cubicBezTo>
                <a:cubicBezTo>
                  <a:pt x="4654700" y="453265"/>
                  <a:pt x="4682836" y="471113"/>
                  <a:pt x="4710545" y="489586"/>
                </a:cubicBezTo>
                <a:lnTo>
                  <a:pt x="4752109" y="517295"/>
                </a:lnTo>
                <a:lnTo>
                  <a:pt x="4779818" y="600422"/>
                </a:lnTo>
                <a:cubicBezTo>
                  <a:pt x="4784436" y="614277"/>
                  <a:pt x="4790130" y="627818"/>
                  <a:pt x="4793672" y="641986"/>
                </a:cubicBezTo>
                <a:cubicBezTo>
                  <a:pt x="4798290" y="660459"/>
                  <a:pt x="4802296" y="679095"/>
                  <a:pt x="4807527" y="697404"/>
                </a:cubicBezTo>
                <a:cubicBezTo>
                  <a:pt x="4811539" y="711446"/>
                  <a:pt x="4817539" y="724878"/>
                  <a:pt x="4821381" y="738967"/>
                </a:cubicBezTo>
                <a:cubicBezTo>
                  <a:pt x="4831401" y="775708"/>
                  <a:pt x="4839854" y="812858"/>
                  <a:pt x="4849090" y="849804"/>
                </a:cubicBezTo>
                <a:cubicBezTo>
                  <a:pt x="4877923" y="965134"/>
                  <a:pt x="4842817" y="851113"/>
                  <a:pt x="4890654" y="946786"/>
                </a:cubicBezTo>
                <a:cubicBezTo>
                  <a:pt x="4897185" y="959848"/>
                  <a:pt x="4892625" y="979861"/>
                  <a:pt x="4904509" y="988349"/>
                </a:cubicBezTo>
                <a:cubicBezTo>
                  <a:pt x="4928277" y="1005326"/>
                  <a:pt x="4959927" y="1006822"/>
                  <a:pt x="4987636" y="1016058"/>
                </a:cubicBezTo>
                <a:cubicBezTo>
                  <a:pt x="5001491" y="1006822"/>
                  <a:pt x="5017426" y="1000123"/>
                  <a:pt x="5029200" y="988349"/>
                </a:cubicBezTo>
                <a:cubicBezTo>
                  <a:pt x="5040974" y="976575"/>
                  <a:pt x="5050146" y="962002"/>
                  <a:pt x="5056909" y="946786"/>
                </a:cubicBezTo>
                <a:cubicBezTo>
                  <a:pt x="5068772" y="920095"/>
                  <a:pt x="5077534" y="891994"/>
                  <a:pt x="5084618" y="863658"/>
                </a:cubicBezTo>
                <a:cubicBezTo>
                  <a:pt x="5110994" y="758149"/>
                  <a:pt x="5095066" y="826974"/>
                  <a:pt x="5126181" y="655840"/>
                </a:cubicBezTo>
                <a:cubicBezTo>
                  <a:pt x="5287950" y="664354"/>
                  <a:pt x="5380064" y="665062"/>
                  <a:pt x="5527963" y="683549"/>
                </a:cubicBezTo>
                <a:cubicBezTo>
                  <a:pt x="5555837" y="687033"/>
                  <a:pt x="5583838" y="690591"/>
                  <a:pt x="5611090" y="697404"/>
                </a:cubicBezTo>
                <a:cubicBezTo>
                  <a:pt x="5639426" y="704488"/>
                  <a:pt x="5694218" y="725113"/>
                  <a:pt x="5694218" y="725113"/>
                </a:cubicBezTo>
                <a:cubicBezTo>
                  <a:pt x="5698836" y="743586"/>
                  <a:pt x="5708072" y="761490"/>
                  <a:pt x="5708072" y="780531"/>
                </a:cubicBezTo>
                <a:cubicBezTo>
                  <a:pt x="5708072" y="826943"/>
                  <a:pt x="5704654" y="873853"/>
                  <a:pt x="5694218" y="919077"/>
                </a:cubicBezTo>
                <a:cubicBezTo>
                  <a:pt x="5690474" y="935302"/>
                  <a:pt x="5678283" y="948866"/>
                  <a:pt x="5666509" y="960640"/>
                </a:cubicBezTo>
                <a:cubicBezTo>
                  <a:pt x="5662963" y="964186"/>
                  <a:pt x="5583293" y="1024014"/>
                  <a:pt x="5569527" y="1029913"/>
                </a:cubicBezTo>
                <a:cubicBezTo>
                  <a:pt x="5552025" y="1037414"/>
                  <a:pt x="5532582" y="1039149"/>
                  <a:pt x="5514109" y="1043767"/>
                </a:cubicBezTo>
                <a:cubicBezTo>
                  <a:pt x="5500254" y="1053004"/>
                  <a:pt x="5487761" y="1064714"/>
                  <a:pt x="5472545" y="1071477"/>
                </a:cubicBezTo>
                <a:cubicBezTo>
                  <a:pt x="5445855" y="1083340"/>
                  <a:pt x="5389418" y="1099186"/>
                  <a:pt x="5389418" y="1099186"/>
                </a:cubicBezTo>
                <a:cubicBezTo>
                  <a:pt x="5365810" y="1170005"/>
                  <a:pt x="5372578" y="1113251"/>
                  <a:pt x="5403272" y="1182313"/>
                </a:cubicBezTo>
                <a:cubicBezTo>
                  <a:pt x="5415134" y="1209003"/>
                  <a:pt x="5430981" y="1265440"/>
                  <a:pt x="5430981" y="1265440"/>
                </a:cubicBezTo>
                <a:cubicBezTo>
                  <a:pt x="5426363" y="1403986"/>
                  <a:pt x="5424413" y="1542646"/>
                  <a:pt x="5417127" y="1681077"/>
                </a:cubicBezTo>
                <a:cubicBezTo>
                  <a:pt x="5415170" y="1718258"/>
                  <a:pt x="5379436" y="1763310"/>
                  <a:pt x="5403272" y="1791913"/>
                </a:cubicBezTo>
                <a:cubicBezTo>
                  <a:pt x="5421971" y="1814351"/>
                  <a:pt x="5458064" y="1771288"/>
                  <a:pt x="5486400" y="1764204"/>
                </a:cubicBezTo>
                <a:cubicBezTo>
                  <a:pt x="5659663" y="1720887"/>
                  <a:pt x="5444239" y="1776250"/>
                  <a:pt x="5583381" y="1736495"/>
                </a:cubicBezTo>
                <a:cubicBezTo>
                  <a:pt x="5601690" y="1731264"/>
                  <a:pt x="5620491" y="1727871"/>
                  <a:pt x="5638800" y="1722640"/>
                </a:cubicBezTo>
                <a:cubicBezTo>
                  <a:pt x="5652842" y="1718628"/>
                  <a:pt x="5666195" y="1712328"/>
                  <a:pt x="5680363" y="1708786"/>
                </a:cubicBezTo>
                <a:cubicBezTo>
                  <a:pt x="5703208" y="1703075"/>
                  <a:pt x="5726545" y="1699549"/>
                  <a:pt x="5749636" y="1694931"/>
                </a:cubicBezTo>
                <a:cubicBezTo>
                  <a:pt x="5758872" y="1667222"/>
                  <a:pt x="5777781" y="1641009"/>
                  <a:pt x="5777345" y="1611804"/>
                </a:cubicBezTo>
                <a:cubicBezTo>
                  <a:pt x="5763139" y="660004"/>
                  <a:pt x="5824177" y="986993"/>
                  <a:pt x="5749636" y="614277"/>
                </a:cubicBezTo>
                <a:cubicBezTo>
                  <a:pt x="5754254" y="434168"/>
                  <a:pt x="5755309" y="253932"/>
                  <a:pt x="5763490" y="73949"/>
                </a:cubicBezTo>
                <a:cubicBezTo>
                  <a:pt x="5764559" y="50425"/>
                  <a:pt x="5756283" y="15208"/>
                  <a:pt x="5777345" y="4677"/>
                </a:cubicBezTo>
                <a:cubicBezTo>
                  <a:pt x="5806553" y="-9927"/>
                  <a:pt x="5842000" y="13913"/>
                  <a:pt x="5874327" y="18531"/>
                </a:cubicBezTo>
                <a:cubicBezTo>
                  <a:pt x="5883563" y="37004"/>
                  <a:pt x="5891789" y="56017"/>
                  <a:pt x="5902036" y="73949"/>
                </a:cubicBezTo>
                <a:cubicBezTo>
                  <a:pt x="5910297" y="88406"/>
                  <a:pt x="5922298" y="100620"/>
                  <a:pt x="5929745" y="115513"/>
                </a:cubicBezTo>
                <a:cubicBezTo>
                  <a:pt x="5936276" y="128575"/>
                  <a:pt x="5938982" y="143222"/>
                  <a:pt x="5943600" y="157077"/>
                </a:cubicBezTo>
                <a:cubicBezTo>
                  <a:pt x="5948218" y="203259"/>
                  <a:pt x="5953252" y="249401"/>
                  <a:pt x="5957454" y="295622"/>
                </a:cubicBezTo>
                <a:cubicBezTo>
                  <a:pt x="5960893" y="333446"/>
                  <a:pt x="5956778" y="446669"/>
                  <a:pt x="5985163" y="503440"/>
                </a:cubicBezTo>
                <a:cubicBezTo>
                  <a:pt x="5992610" y="518333"/>
                  <a:pt x="6002212" y="532212"/>
                  <a:pt x="6012872" y="545004"/>
                </a:cubicBezTo>
                <a:cubicBezTo>
                  <a:pt x="6025415" y="560056"/>
                  <a:pt x="6038133" y="575699"/>
                  <a:pt x="6054436" y="586567"/>
                </a:cubicBezTo>
                <a:cubicBezTo>
                  <a:pt x="6066587" y="594668"/>
                  <a:pt x="6082145" y="595804"/>
                  <a:pt x="6096000" y="600422"/>
                </a:cubicBezTo>
                <a:cubicBezTo>
                  <a:pt x="6100618" y="614277"/>
                  <a:pt x="6101753" y="629835"/>
                  <a:pt x="6109854" y="641986"/>
                </a:cubicBezTo>
                <a:cubicBezTo>
                  <a:pt x="6120877" y="658520"/>
                  <a:pt x="6171076" y="703956"/>
                  <a:pt x="6192981" y="711258"/>
                </a:cubicBezTo>
                <a:cubicBezTo>
                  <a:pt x="6233374" y="724722"/>
                  <a:pt x="6275921" y="730617"/>
                  <a:pt x="6317672" y="738967"/>
                </a:cubicBezTo>
                <a:cubicBezTo>
                  <a:pt x="6345218" y="744476"/>
                  <a:pt x="6373091" y="748204"/>
                  <a:pt x="6400800" y="752822"/>
                </a:cubicBezTo>
                <a:cubicBezTo>
                  <a:pt x="6419273" y="762058"/>
                  <a:pt x="6438286" y="770284"/>
                  <a:pt x="6456218" y="780531"/>
                </a:cubicBezTo>
                <a:cubicBezTo>
                  <a:pt x="6470675" y="788792"/>
                  <a:pt x="6481985" y="802975"/>
                  <a:pt x="6497781" y="808240"/>
                </a:cubicBezTo>
                <a:cubicBezTo>
                  <a:pt x="6510925" y="812621"/>
                  <a:pt x="6525490" y="808240"/>
                  <a:pt x="6539345" y="808240"/>
                </a:cubicBezTo>
              </a:path>
            </a:pathLst>
          </a:custGeom>
          <a:noFill/>
          <a:ln w="539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212" y="5201223"/>
            <a:ext cx="800389" cy="8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6" y="1306558"/>
            <a:ext cx="7886700" cy="4700588"/>
          </a:xfrm>
        </p:spPr>
        <p:txBody>
          <a:bodyPr/>
          <a:lstStyle/>
          <a:p>
            <a:r>
              <a:rPr lang="en-US" dirty="0" err="1" smtClean="0"/>
              <a:t>Dont</a:t>
            </a:r>
            <a:r>
              <a:rPr lang="en-US" dirty="0" smtClean="0"/>
              <a:t> reconstruct too early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77"/>
            <a:ext cx="6275686" cy="47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6" y="1306558"/>
            <a:ext cx="7886700" cy="4700588"/>
          </a:xfrm>
        </p:spPr>
        <p:txBody>
          <a:bodyPr/>
          <a:lstStyle/>
          <a:p>
            <a:r>
              <a:rPr lang="en-US" dirty="0" err="1" smtClean="0"/>
              <a:t>Dont</a:t>
            </a:r>
            <a:r>
              <a:rPr lang="en-US" dirty="0" smtClean="0"/>
              <a:t> reconstruct too early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877"/>
            <a:ext cx="6275686" cy="475079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791545" y="2876903"/>
            <a:ext cx="587828" cy="627017"/>
          </a:xfrm>
          <a:custGeom>
            <a:avLst/>
            <a:gdLst>
              <a:gd name="connsiteX0" fmla="*/ 0 w 587828"/>
              <a:gd name="connsiteY0" fmla="*/ 0 h 627017"/>
              <a:gd name="connsiteX1" fmla="*/ 65314 w 587828"/>
              <a:gd name="connsiteY1" fmla="*/ 26125 h 627017"/>
              <a:gd name="connsiteX2" fmla="*/ 143691 w 587828"/>
              <a:gd name="connsiteY2" fmla="*/ 52251 h 627017"/>
              <a:gd name="connsiteX3" fmla="*/ 182880 w 587828"/>
              <a:gd name="connsiteY3" fmla="*/ 78377 h 627017"/>
              <a:gd name="connsiteX4" fmla="*/ 222068 w 587828"/>
              <a:gd name="connsiteY4" fmla="*/ 91440 h 627017"/>
              <a:gd name="connsiteX5" fmla="*/ 300445 w 587828"/>
              <a:gd name="connsiteY5" fmla="*/ 143691 h 627017"/>
              <a:gd name="connsiteX6" fmla="*/ 339634 w 587828"/>
              <a:gd name="connsiteY6" fmla="*/ 169817 h 627017"/>
              <a:gd name="connsiteX7" fmla="*/ 365760 w 587828"/>
              <a:gd name="connsiteY7" fmla="*/ 209005 h 627017"/>
              <a:gd name="connsiteX8" fmla="*/ 444137 w 587828"/>
              <a:gd name="connsiteY8" fmla="*/ 261257 h 627017"/>
              <a:gd name="connsiteX9" fmla="*/ 457200 w 587828"/>
              <a:gd name="connsiteY9" fmla="*/ 300445 h 627017"/>
              <a:gd name="connsiteX10" fmla="*/ 483325 w 587828"/>
              <a:gd name="connsiteY10" fmla="*/ 339634 h 627017"/>
              <a:gd name="connsiteX11" fmla="*/ 509451 w 587828"/>
              <a:gd name="connsiteY11" fmla="*/ 431074 h 627017"/>
              <a:gd name="connsiteX12" fmla="*/ 535577 w 587828"/>
              <a:gd name="connsiteY12" fmla="*/ 470263 h 627017"/>
              <a:gd name="connsiteX13" fmla="*/ 548640 w 587828"/>
              <a:gd name="connsiteY13" fmla="*/ 522514 h 627017"/>
              <a:gd name="connsiteX14" fmla="*/ 574765 w 587828"/>
              <a:gd name="connsiteY14" fmla="*/ 561703 h 627017"/>
              <a:gd name="connsiteX15" fmla="*/ 587828 w 587828"/>
              <a:gd name="connsiteY15" fmla="*/ 627017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28" h="627017">
                <a:moveTo>
                  <a:pt x="0" y="0"/>
                </a:moveTo>
                <a:cubicBezTo>
                  <a:pt x="21771" y="8708"/>
                  <a:pt x="43277" y="18112"/>
                  <a:pt x="65314" y="26125"/>
                </a:cubicBezTo>
                <a:cubicBezTo>
                  <a:pt x="91195" y="35536"/>
                  <a:pt x="120777" y="36975"/>
                  <a:pt x="143691" y="52251"/>
                </a:cubicBezTo>
                <a:cubicBezTo>
                  <a:pt x="156754" y="60960"/>
                  <a:pt x="168838" y="71356"/>
                  <a:pt x="182880" y="78377"/>
                </a:cubicBezTo>
                <a:cubicBezTo>
                  <a:pt x="195196" y="84535"/>
                  <a:pt x="210031" y="84753"/>
                  <a:pt x="222068" y="91440"/>
                </a:cubicBezTo>
                <a:cubicBezTo>
                  <a:pt x="249516" y="106689"/>
                  <a:pt x="274319" y="126274"/>
                  <a:pt x="300445" y="143691"/>
                </a:cubicBezTo>
                <a:lnTo>
                  <a:pt x="339634" y="169817"/>
                </a:lnTo>
                <a:cubicBezTo>
                  <a:pt x="348343" y="182880"/>
                  <a:pt x="353945" y="198667"/>
                  <a:pt x="365760" y="209005"/>
                </a:cubicBezTo>
                <a:cubicBezTo>
                  <a:pt x="389390" y="229682"/>
                  <a:pt x="444137" y="261257"/>
                  <a:pt x="444137" y="261257"/>
                </a:cubicBezTo>
                <a:cubicBezTo>
                  <a:pt x="448491" y="274320"/>
                  <a:pt x="451042" y="288129"/>
                  <a:pt x="457200" y="300445"/>
                </a:cubicBezTo>
                <a:cubicBezTo>
                  <a:pt x="464221" y="314487"/>
                  <a:pt x="477141" y="325204"/>
                  <a:pt x="483325" y="339634"/>
                </a:cubicBezTo>
                <a:cubicBezTo>
                  <a:pt x="508433" y="398221"/>
                  <a:pt x="484034" y="380240"/>
                  <a:pt x="509451" y="431074"/>
                </a:cubicBezTo>
                <a:cubicBezTo>
                  <a:pt x="516472" y="445116"/>
                  <a:pt x="526868" y="457200"/>
                  <a:pt x="535577" y="470263"/>
                </a:cubicBezTo>
                <a:cubicBezTo>
                  <a:pt x="539931" y="487680"/>
                  <a:pt x="541568" y="506013"/>
                  <a:pt x="548640" y="522514"/>
                </a:cubicBezTo>
                <a:cubicBezTo>
                  <a:pt x="554824" y="536944"/>
                  <a:pt x="569253" y="547003"/>
                  <a:pt x="574765" y="561703"/>
                </a:cubicBezTo>
                <a:cubicBezTo>
                  <a:pt x="582561" y="582492"/>
                  <a:pt x="587828" y="627017"/>
                  <a:pt x="587828" y="627017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73287" y="2860766"/>
            <a:ext cx="587828" cy="627017"/>
          </a:xfrm>
          <a:custGeom>
            <a:avLst/>
            <a:gdLst>
              <a:gd name="connsiteX0" fmla="*/ 0 w 587828"/>
              <a:gd name="connsiteY0" fmla="*/ 0 h 627017"/>
              <a:gd name="connsiteX1" fmla="*/ 65314 w 587828"/>
              <a:gd name="connsiteY1" fmla="*/ 26125 h 627017"/>
              <a:gd name="connsiteX2" fmla="*/ 143691 w 587828"/>
              <a:gd name="connsiteY2" fmla="*/ 52251 h 627017"/>
              <a:gd name="connsiteX3" fmla="*/ 182880 w 587828"/>
              <a:gd name="connsiteY3" fmla="*/ 78377 h 627017"/>
              <a:gd name="connsiteX4" fmla="*/ 222068 w 587828"/>
              <a:gd name="connsiteY4" fmla="*/ 91440 h 627017"/>
              <a:gd name="connsiteX5" fmla="*/ 300445 w 587828"/>
              <a:gd name="connsiteY5" fmla="*/ 143691 h 627017"/>
              <a:gd name="connsiteX6" fmla="*/ 339634 w 587828"/>
              <a:gd name="connsiteY6" fmla="*/ 169817 h 627017"/>
              <a:gd name="connsiteX7" fmla="*/ 365760 w 587828"/>
              <a:gd name="connsiteY7" fmla="*/ 209005 h 627017"/>
              <a:gd name="connsiteX8" fmla="*/ 444137 w 587828"/>
              <a:gd name="connsiteY8" fmla="*/ 261257 h 627017"/>
              <a:gd name="connsiteX9" fmla="*/ 457200 w 587828"/>
              <a:gd name="connsiteY9" fmla="*/ 300445 h 627017"/>
              <a:gd name="connsiteX10" fmla="*/ 483325 w 587828"/>
              <a:gd name="connsiteY10" fmla="*/ 339634 h 627017"/>
              <a:gd name="connsiteX11" fmla="*/ 509451 w 587828"/>
              <a:gd name="connsiteY11" fmla="*/ 431074 h 627017"/>
              <a:gd name="connsiteX12" fmla="*/ 535577 w 587828"/>
              <a:gd name="connsiteY12" fmla="*/ 470263 h 627017"/>
              <a:gd name="connsiteX13" fmla="*/ 548640 w 587828"/>
              <a:gd name="connsiteY13" fmla="*/ 522514 h 627017"/>
              <a:gd name="connsiteX14" fmla="*/ 574765 w 587828"/>
              <a:gd name="connsiteY14" fmla="*/ 561703 h 627017"/>
              <a:gd name="connsiteX15" fmla="*/ 587828 w 587828"/>
              <a:gd name="connsiteY15" fmla="*/ 627017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28" h="627017">
                <a:moveTo>
                  <a:pt x="0" y="0"/>
                </a:moveTo>
                <a:cubicBezTo>
                  <a:pt x="21771" y="8708"/>
                  <a:pt x="43277" y="18112"/>
                  <a:pt x="65314" y="26125"/>
                </a:cubicBezTo>
                <a:cubicBezTo>
                  <a:pt x="91195" y="35536"/>
                  <a:pt x="120777" y="36975"/>
                  <a:pt x="143691" y="52251"/>
                </a:cubicBezTo>
                <a:cubicBezTo>
                  <a:pt x="156754" y="60960"/>
                  <a:pt x="168838" y="71356"/>
                  <a:pt x="182880" y="78377"/>
                </a:cubicBezTo>
                <a:cubicBezTo>
                  <a:pt x="195196" y="84535"/>
                  <a:pt x="210031" y="84753"/>
                  <a:pt x="222068" y="91440"/>
                </a:cubicBezTo>
                <a:cubicBezTo>
                  <a:pt x="249516" y="106689"/>
                  <a:pt x="274319" y="126274"/>
                  <a:pt x="300445" y="143691"/>
                </a:cubicBezTo>
                <a:lnTo>
                  <a:pt x="339634" y="169817"/>
                </a:lnTo>
                <a:cubicBezTo>
                  <a:pt x="348343" y="182880"/>
                  <a:pt x="353945" y="198667"/>
                  <a:pt x="365760" y="209005"/>
                </a:cubicBezTo>
                <a:cubicBezTo>
                  <a:pt x="389390" y="229682"/>
                  <a:pt x="444137" y="261257"/>
                  <a:pt x="444137" y="261257"/>
                </a:cubicBezTo>
                <a:cubicBezTo>
                  <a:pt x="448491" y="274320"/>
                  <a:pt x="451042" y="288129"/>
                  <a:pt x="457200" y="300445"/>
                </a:cubicBezTo>
                <a:cubicBezTo>
                  <a:pt x="464221" y="314487"/>
                  <a:pt x="477141" y="325204"/>
                  <a:pt x="483325" y="339634"/>
                </a:cubicBezTo>
                <a:cubicBezTo>
                  <a:pt x="508433" y="398221"/>
                  <a:pt x="484034" y="380240"/>
                  <a:pt x="509451" y="431074"/>
                </a:cubicBezTo>
                <a:cubicBezTo>
                  <a:pt x="516472" y="445116"/>
                  <a:pt x="526868" y="457200"/>
                  <a:pt x="535577" y="470263"/>
                </a:cubicBezTo>
                <a:cubicBezTo>
                  <a:pt x="539931" y="487680"/>
                  <a:pt x="541568" y="506013"/>
                  <a:pt x="548640" y="522514"/>
                </a:cubicBezTo>
                <a:cubicBezTo>
                  <a:pt x="554824" y="536944"/>
                  <a:pt x="569253" y="547003"/>
                  <a:pt x="574765" y="561703"/>
                </a:cubicBezTo>
                <a:cubicBezTo>
                  <a:pt x="582561" y="582492"/>
                  <a:pt x="587828" y="627017"/>
                  <a:pt x="587828" y="627017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5829789" y="2860766"/>
            <a:ext cx="843498" cy="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question mark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3" t="14661"/>
          <a:stretch/>
        </p:blipFill>
        <p:spPr bwMode="auto">
          <a:xfrm>
            <a:off x="7153835" y="3966882"/>
            <a:ext cx="1204761" cy="20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9202149">
            <a:off x="7023228" y="3992536"/>
            <a:ext cx="587828" cy="25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 of </a:t>
            </a:r>
            <a:r>
              <a:rPr lang="en-US" dirty="0" err="1" smtClean="0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Get </a:t>
            </a:r>
            <a:r>
              <a:rPr lang="en-US" sz="2400" dirty="0"/>
              <a:t>researchers </a:t>
            </a:r>
            <a:r>
              <a:rPr lang="en-US" sz="2400" dirty="0" smtClean="0"/>
              <a:t>involved early on (don’t initiate research projects AFTER the sections have been constructed)</a:t>
            </a:r>
          </a:p>
          <a:p>
            <a:pPr lvl="1"/>
            <a:r>
              <a:rPr lang="en-US" sz="2000" dirty="0" smtClean="0"/>
              <a:t>Confirm approach is feasible and/or appropriate</a:t>
            </a:r>
          </a:p>
          <a:p>
            <a:pPr lvl="1"/>
            <a:r>
              <a:rPr lang="en-US" sz="2000" dirty="0" smtClean="0"/>
              <a:t>Insure data </a:t>
            </a:r>
            <a:r>
              <a:rPr lang="en-US" sz="2000" dirty="0"/>
              <a:t>needed </a:t>
            </a:r>
            <a:r>
              <a:rPr lang="en-US" sz="2000" dirty="0" smtClean="0"/>
              <a:t>will be collected</a:t>
            </a:r>
          </a:p>
          <a:p>
            <a:pPr lvl="1"/>
            <a:r>
              <a:rPr lang="en-US" sz="2000" dirty="0" smtClean="0"/>
              <a:t>Assist with experimental design</a:t>
            </a:r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impact of  </a:t>
            </a:r>
            <a:r>
              <a:rPr lang="en-US" dirty="0" err="1"/>
              <a:t>MnROAD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faculty on sabbatical</a:t>
            </a:r>
          </a:p>
          <a:p>
            <a:pPr lvl="1"/>
            <a:r>
              <a:rPr lang="en-US" dirty="0" smtClean="0"/>
              <a:t>Gain familiarity with </a:t>
            </a:r>
            <a:r>
              <a:rPr lang="en-US" dirty="0" err="1" smtClean="0"/>
              <a:t>MnROAD</a:t>
            </a:r>
            <a:r>
              <a:rPr lang="en-US" dirty="0" smtClean="0"/>
              <a:t> (data availability, layout, people, instrumentation, etc.)</a:t>
            </a:r>
          </a:p>
          <a:p>
            <a:pPr lvl="1"/>
            <a:r>
              <a:rPr lang="en-US" dirty="0" smtClean="0"/>
              <a:t>Strengthen DOT-academia relationship (possible co-sponsorship)</a:t>
            </a:r>
          </a:p>
          <a:p>
            <a:pPr lvl="1"/>
            <a:r>
              <a:rPr lang="en-US" dirty="0" smtClean="0"/>
              <a:t>Information exchange</a:t>
            </a:r>
          </a:p>
          <a:p>
            <a:r>
              <a:rPr lang="en-US" dirty="0" smtClean="0"/>
              <a:t>Hire post-docs (6 </a:t>
            </a:r>
            <a:r>
              <a:rPr lang="en-US" dirty="0" err="1" smtClean="0"/>
              <a:t>mth</a:t>
            </a:r>
            <a:r>
              <a:rPr lang="en-US" dirty="0" smtClean="0"/>
              <a:t> to 1-2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Establish relationships with next generation of faculty</a:t>
            </a:r>
          </a:p>
          <a:p>
            <a:pPr lvl="1"/>
            <a:r>
              <a:rPr lang="en-US" dirty="0" smtClean="0"/>
              <a:t>Provide a background on design/construction/rehab to insure future research is relevant/implementable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026" name="Picture 2" descr="Image result for common goal imag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5933" r="11620" b="10181"/>
          <a:stretch/>
        </p:blipFill>
        <p:spPr bwMode="auto">
          <a:xfrm>
            <a:off x="2346157" y="2117558"/>
            <a:ext cx="4475747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62142" y="4750702"/>
            <a:ext cx="2123268" cy="127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92686" y="5124522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Industry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1841" y="1731413"/>
            <a:ext cx="2123268" cy="1270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4257" y="2041967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DOT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767" y="4995620"/>
            <a:ext cx="2123268" cy="12708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5621" y="5369440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Academia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02045" y="1470973"/>
            <a:ext cx="2123268" cy="12708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24000" y="1623753"/>
            <a:ext cx="2101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Contractors &amp; Suppliers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make a greater impact?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17368" y="2550063"/>
            <a:ext cx="675318" cy="30658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10905" y="4207197"/>
            <a:ext cx="1065242" cy="540149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8119" y="2503554"/>
            <a:ext cx="548088" cy="253192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1334" y="4960775"/>
            <a:ext cx="467555" cy="196948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373240" y="2985109"/>
            <a:ext cx="2397519" cy="134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make a greater impact?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5142" y="1502229"/>
            <a:ext cx="5484767" cy="3971108"/>
          </a:xfrm>
        </p:spPr>
        <p:txBody>
          <a:bodyPr/>
          <a:lstStyle/>
          <a:p>
            <a:r>
              <a:rPr lang="en-US" sz="2000" dirty="0" smtClean="0"/>
              <a:t>Everybody has an important role to contribute</a:t>
            </a:r>
            <a:endParaRPr lang="en-US" sz="2000" dirty="0"/>
          </a:p>
          <a:p>
            <a:r>
              <a:rPr lang="en-US" sz="2000" dirty="0" smtClean="0"/>
              <a:t>Working together you can be a part of something bigger than yourself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Key </a:t>
            </a:r>
            <a:endParaRPr lang="en-US" sz="2000" dirty="0"/>
          </a:p>
          <a:p>
            <a:r>
              <a:rPr lang="en-US" sz="2000" dirty="0" smtClean="0"/>
              <a:t>Recognizing how each can contribute</a:t>
            </a:r>
          </a:p>
          <a:p>
            <a:r>
              <a:rPr lang="en-US" sz="2000" dirty="0" smtClean="0"/>
              <a:t>Good communication</a:t>
            </a:r>
          </a:p>
          <a:p>
            <a:r>
              <a:rPr lang="en-US" sz="2000" dirty="0" smtClean="0"/>
              <a:t>Willingness to put in the energy </a:t>
            </a:r>
            <a:r>
              <a:rPr lang="en-US" sz="2000" dirty="0"/>
              <a:t>and </a:t>
            </a:r>
            <a:r>
              <a:rPr lang="en-US" sz="2000" dirty="0" smtClean="0"/>
              <a:t>time</a:t>
            </a:r>
          </a:p>
          <a:p>
            <a:r>
              <a:rPr lang="en-US" sz="2000" dirty="0" smtClean="0"/>
              <a:t>Patience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9" y="1856264"/>
            <a:ext cx="2966520" cy="36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360541" y="2896987"/>
            <a:ext cx="2078831" cy="1220390"/>
            <a:chOff x="1897" y="995"/>
            <a:chExt cx="1746" cy="1025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966" y="1003"/>
              <a:ext cx="1597" cy="987"/>
            </a:xfrm>
            <a:custGeom>
              <a:avLst/>
              <a:gdLst>
                <a:gd name="T0" fmla="*/ 3 w 3193"/>
                <a:gd name="T1" fmla="*/ 53 h 1972"/>
                <a:gd name="T2" fmla="*/ 6 w 3193"/>
                <a:gd name="T3" fmla="*/ 51 h 1972"/>
                <a:gd name="T4" fmla="*/ 11 w 3193"/>
                <a:gd name="T5" fmla="*/ 49 h 1972"/>
                <a:gd name="T6" fmla="*/ 16 w 3193"/>
                <a:gd name="T7" fmla="*/ 47 h 1972"/>
                <a:gd name="T8" fmla="*/ 21 w 3193"/>
                <a:gd name="T9" fmla="*/ 44 h 1972"/>
                <a:gd name="T10" fmla="*/ 27 w 3193"/>
                <a:gd name="T11" fmla="*/ 40 h 1972"/>
                <a:gd name="T12" fmla="*/ 29 w 3193"/>
                <a:gd name="T13" fmla="*/ 35 h 1972"/>
                <a:gd name="T14" fmla="*/ 25 w 3193"/>
                <a:gd name="T15" fmla="*/ 33 h 1972"/>
                <a:gd name="T16" fmla="*/ 21 w 3193"/>
                <a:gd name="T17" fmla="*/ 30 h 1972"/>
                <a:gd name="T18" fmla="*/ 20 w 3193"/>
                <a:gd name="T19" fmla="*/ 27 h 1972"/>
                <a:gd name="T20" fmla="*/ 23 w 3193"/>
                <a:gd name="T21" fmla="*/ 25 h 1972"/>
                <a:gd name="T22" fmla="*/ 27 w 3193"/>
                <a:gd name="T23" fmla="*/ 23 h 1972"/>
                <a:gd name="T24" fmla="*/ 31 w 3193"/>
                <a:gd name="T25" fmla="*/ 21 h 1972"/>
                <a:gd name="T26" fmla="*/ 34 w 3193"/>
                <a:gd name="T27" fmla="*/ 20 h 1972"/>
                <a:gd name="T28" fmla="*/ 39 w 3193"/>
                <a:gd name="T29" fmla="*/ 17 h 1972"/>
                <a:gd name="T30" fmla="*/ 44 w 3193"/>
                <a:gd name="T31" fmla="*/ 15 h 1972"/>
                <a:gd name="T32" fmla="*/ 49 w 3193"/>
                <a:gd name="T33" fmla="*/ 12 h 1972"/>
                <a:gd name="T34" fmla="*/ 46 w 3193"/>
                <a:gd name="T35" fmla="*/ 9 h 1972"/>
                <a:gd name="T36" fmla="*/ 41 w 3193"/>
                <a:gd name="T37" fmla="*/ 7 h 1972"/>
                <a:gd name="T38" fmla="*/ 45 w 3193"/>
                <a:gd name="T39" fmla="*/ 4 h 1972"/>
                <a:gd name="T40" fmla="*/ 51 w 3193"/>
                <a:gd name="T41" fmla="*/ 3 h 1972"/>
                <a:gd name="T42" fmla="*/ 60 w 3193"/>
                <a:gd name="T43" fmla="*/ 1 h 1972"/>
                <a:gd name="T44" fmla="*/ 77 w 3193"/>
                <a:gd name="T45" fmla="*/ 1 h 1972"/>
                <a:gd name="T46" fmla="*/ 70 w 3193"/>
                <a:gd name="T47" fmla="*/ 4 h 1972"/>
                <a:gd name="T48" fmla="*/ 64 w 3193"/>
                <a:gd name="T49" fmla="*/ 7 h 1972"/>
                <a:gd name="T50" fmla="*/ 66 w 3193"/>
                <a:gd name="T51" fmla="*/ 9 h 1972"/>
                <a:gd name="T52" fmla="*/ 71 w 3193"/>
                <a:gd name="T53" fmla="*/ 11 h 1972"/>
                <a:gd name="T54" fmla="*/ 80 w 3193"/>
                <a:gd name="T55" fmla="*/ 13 h 1972"/>
                <a:gd name="T56" fmla="*/ 86 w 3193"/>
                <a:gd name="T57" fmla="*/ 17 h 1972"/>
                <a:gd name="T58" fmla="*/ 85 w 3193"/>
                <a:gd name="T59" fmla="*/ 22 h 1972"/>
                <a:gd name="T60" fmla="*/ 83 w 3193"/>
                <a:gd name="T61" fmla="*/ 24 h 1972"/>
                <a:gd name="T62" fmla="*/ 78 w 3193"/>
                <a:gd name="T63" fmla="*/ 26 h 1972"/>
                <a:gd name="T64" fmla="*/ 77 w 3193"/>
                <a:gd name="T65" fmla="*/ 29 h 1972"/>
                <a:gd name="T66" fmla="*/ 81 w 3193"/>
                <a:gd name="T67" fmla="*/ 30 h 1972"/>
                <a:gd name="T68" fmla="*/ 86 w 3193"/>
                <a:gd name="T69" fmla="*/ 32 h 1972"/>
                <a:gd name="T70" fmla="*/ 91 w 3193"/>
                <a:gd name="T71" fmla="*/ 35 h 1972"/>
                <a:gd name="T72" fmla="*/ 96 w 3193"/>
                <a:gd name="T73" fmla="*/ 38 h 1972"/>
                <a:gd name="T74" fmla="*/ 100 w 3193"/>
                <a:gd name="T75" fmla="*/ 43 h 1972"/>
                <a:gd name="T76" fmla="*/ 100 w 3193"/>
                <a:gd name="T77" fmla="*/ 49 h 1972"/>
                <a:gd name="T78" fmla="*/ 98 w 3193"/>
                <a:gd name="T79" fmla="*/ 53 h 1972"/>
                <a:gd name="T80" fmla="*/ 95 w 3193"/>
                <a:gd name="T81" fmla="*/ 55 h 1972"/>
                <a:gd name="T82" fmla="*/ 92 w 3193"/>
                <a:gd name="T83" fmla="*/ 58 h 1972"/>
                <a:gd name="T84" fmla="*/ 88 w 3193"/>
                <a:gd name="T85" fmla="*/ 60 h 1972"/>
                <a:gd name="T86" fmla="*/ 83 w 3193"/>
                <a:gd name="T87" fmla="*/ 62 h 1972"/>
                <a:gd name="T88" fmla="*/ 56 w 3193"/>
                <a:gd name="T89" fmla="*/ 60 h 1972"/>
                <a:gd name="T90" fmla="*/ 33 w 3193"/>
                <a:gd name="T91" fmla="*/ 58 h 1972"/>
                <a:gd name="T92" fmla="*/ 13 w 3193"/>
                <a:gd name="T93" fmla="*/ 56 h 1972"/>
                <a:gd name="T94" fmla="*/ 0 w 3193"/>
                <a:gd name="T95" fmla="*/ 54 h 19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3"/>
                <a:gd name="T145" fmla="*/ 0 h 1972"/>
                <a:gd name="T146" fmla="*/ 3193 w 3193"/>
                <a:gd name="T147" fmla="*/ 1972 h 19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3" h="1972">
                  <a:moveTo>
                    <a:pt x="0" y="1718"/>
                  </a:moveTo>
                  <a:lnTo>
                    <a:pt x="40" y="1698"/>
                  </a:lnTo>
                  <a:lnTo>
                    <a:pt x="79" y="1679"/>
                  </a:lnTo>
                  <a:lnTo>
                    <a:pt x="118" y="1660"/>
                  </a:lnTo>
                  <a:lnTo>
                    <a:pt x="153" y="1643"/>
                  </a:lnTo>
                  <a:lnTo>
                    <a:pt x="189" y="1625"/>
                  </a:lnTo>
                  <a:lnTo>
                    <a:pt x="223" y="1609"/>
                  </a:lnTo>
                  <a:lnTo>
                    <a:pt x="287" y="1578"/>
                  </a:lnTo>
                  <a:lnTo>
                    <a:pt x="348" y="1549"/>
                  </a:lnTo>
                  <a:lnTo>
                    <a:pt x="402" y="1523"/>
                  </a:lnTo>
                  <a:lnTo>
                    <a:pt x="454" y="1499"/>
                  </a:lnTo>
                  <a:lnTo>
                    <a:pt x="500" y="1477"/>
                  </a:lnTo>
                  <a:lnTo>
                    <a:pt x="543" y="1457"/>
                  </a:lnTo>
                  <a:lnTo>
                    <a:pt x="582" y="1439"/>
                  </a:lnTo>
                  <a:lnTo>
                    <a:pt x="650" y="1407"/>
                  </a:lnTo>
                  <a:lnTo>
                    <a:pt x="706" y="1380"/>
                  </a:lnTo>
                  <a:lnTo>
                    <a:pt x="751" y="1357"/>
                  </a:lnTo>
                  <a:lnTo>
                    <a:pt x="854" y="1277"/>
                  </a:lnTo>
                  <a:lnTo>
                    <a:pt x="910" y="1158"/>
                  </a:lnTo>
                  <a:lnTo>
                    <a:pt x="912" y="1139"/>
                  </a:lnTo>
                  <a:lnTo>
                    <a:pt x="901" y="1119"/>
                  </a:lnTo>
                  <a:lnTo>
                    <a:pt x="853" y="1080"/>
                  </a:lnTo>
                  <a:lnTo>
                    <a:pt x="819" y="1059"/>
                  </a:lnTo>
                  <a:lnTo>
                    <a:pt x="782" y="1038"/>
                  </a:lnTo>
                  <a:lnTo>
                    <a:pt x="745" y="1016"/>
                  </a:lnTo>
                  <a:lnTo>
                    <a:pt x="708" y="994"/>
                  </a:lnTo>
                  <a:lnTo>
                    <a:pt x="648" y="946"/>
                  </a:lnTo>
                  <a:lnTo>
                    <a:pt x="619" y="895"/>
                  </a:lnTo>
                  <a:lnTo>
                    <a:pt x="620" y="869"/>
                  </a:lnTo>
                  <a:lnTo>
                    <a:pt x="638" y="840"/>
                  </a:lnTo>
                  <a:lnTo>
                    <a:pt x="670" y="811"/>
                  </a:lnTo>
                  <a:lnTo>
                    <a:pt x="693" y="794"/>
                  </a:lnTo>
                  <a:lnTo>
                    <a:pt x="722" y="779"/>
                  </a:lnTo>
                  <a:lnTo>
                    <a:pt x="764" y="759"/>
                  </a:lnTo>
                  <a:lnTo>
                    <a:pt x="805" y="738"/>
                  </a:lnTo>
                  <a:lnTo>
                    <a:pt x="847" y="718"/>
                  </a:lnTo>
                  <a:lnTo>
                    <a:pt x="887" y="698"/>
                  </a:lnTo>
                  <a:lnTo>
                    <a:pt x="927" y="680"/>
                  </a:lnTo>
                  <a:lnTo>
                    <a:pt x="966" y="661"/>
                  </a:lnTo>
                  <a:lnTo>
                    <a:pt x="1004" y="644"/>
                  </a:lnTo>
                  <a:lnTo>
                    <a:pt x="1042" y="627"/>
                  </a:lnTo>
                  <a:lnTo>
                    <a:pt x="1078" y="610"/>
                  </a:lnTo>
                  <a:lnTo>
                    <a:pt x="1114" y="595"/>
                  </a:lnTo>
                  <a:lnTo>
                    <a:pt x="1182" y="565"/>
                  </a:lnTo>
                  <a:lnTo>
                    <a:pt x="1247" y="537"/>
                  </a:lnTo>
                  <a:lnTo>
                    <a:pt x="1306" y="510"/>
                  </a:lnTo>
                  <a:lnTo>
                    <a:pt x="1359" y="487"/>
                  </a:lnTo>
                  <a:lnTo>
                    <a:pt x="1407" y="465"/>
                  </a:lnTo>
                  <a:lnTo>
                    <a:pt x="1450" y="444"/>
                  </a:lnTo>
                  <a:lnTo>
                    <a:pt x="1486" y="425"/>
                  </a:lnTo>
                  <a:lnTo>
                    <a:pt x="1554" y="369"/>
                  </a:lnTo>
                  <a:lnTo>
                    <a:pt x="1544" y="333"/>
                  </a:lnTo>
                  <a:lnTo>
                    <a:pt x="1510" y="305"/>
                  </a:lnTo>
                  <a:lnTo>
                    <a:pt x="1463" y="284"/>
                  </a:lnTo>
                  <a:lnTo>
                    <a:pt x="1410" y="265"/>
                  </a:lnTo>
                  <a:lnTo>
                    <a:pt x="1323" y="227"/>
                  </a:lnTo>
                  <a:lnTo>
                    <a:pt x="1307" y="200"/>
                  </a:lnTo>
                  <a:lnTo>
                    <a:pt x="1322" y="166"/>
                  </a:lnTo>
                  <a:lnTo>
                    <a:pt x="1376" y="145"/>
                  </a:lnTo>
                  <a:lnTo>
                    <a:pt x="1434" y="125"/>
                  </a:lnTo>
                  <a:lnTo>
                    <a:pt x="1493" y="106"/>
                  </a:lnTo>
                  <a:lnTo>
                    <a:pt x="1553" y="89"/>
                  </a:lnTo>
                  <a:lnTo>
                    <a:pt x="1614" y="73"/>
                  </a:lnTo>
                  <a:lnTo>
                    <a:pt x="1676" y="58"/>
                  </a:lnTo>
                  <a:lnTo>
                    <a:pt x="1797" y="32"/>
                  </a:lnTo>
                  <a:lnTo>
                    <a:pt x="1914" y="12"/>
                  </a:lnTo>
                  <a:lnTo>
                    <a:pt x="2020" y="0"/>
                  </a:lnTo>
                  <a:lnTo>
                    <a:pt x="2190" y="2"/>
                  </a:lnTo>
                  <a:lnTo>
                    <a:pt x="2454" y="21"/>
                  </a:lnTo>
                  <a:lnTo>
                    <a:pt x="2673" y="45"/>
                  </a:lnTo>
                  <a:lnTo>
                    <a:pt x="2418" y="76"/>
                  </a:lnTo>
                  <a:lnTo>
                    <a:pt x="2234" y="110"/>
                  </a:lnTo>
                  <a:lnTo>
                    <a:pt x="2115" y="146"/>
                  </a:lnTo>
                  <a:lnTo>
                    <a:pt x="2050" y="183"/>
                  </a:lnTo>
                  <a:lnTo>
                    <a:pt x="2030" y="218"/>
                  </a:lnTo>
                  <a:lnTo>
                    <a:pt x="2048" y="251"/>
                  </a:lnTo>
                  <a:lnTo>
                    <a:pt x="2066" y="268"/>
                  </a:lnTo>
                  <a:lnTo>
                    <a:pt x="2092" y="283"/>
                  </a:lnTo>
                  <a:lnTo>
                    <a:pt x="2122" y="297"/>
                  </a:lnTo>
                  <a:lnTo>
                    <a:pt x="2155" y="309"/>
                  </a:lnTo>
                  <a:lnTo>
                    <a:pt x="2248" y="337"/>
                  </a:lnTo>
                  <a:lnTo>
                    <a:pt x="2349" y="360"/>
                  </a:lnTo>
                  <a:lnTo>
                    <a:pt x="2454" y="384"/>
                  </a:lnTo>
                  <a:lnTo>
                    <a:pt x="2552" y="409"/>
                  </a:lnTo>
                  <a:lnTo>
                    <a:pt x="2640" y="441"/>
                  </a:lnTo>
                  <a:lnTo>
                    <a:pt x="2707" y="481"/>
                  </a:lnTo>
                  <a:lnTo>
                    <a:pt x="2748" y="535"/>
                  </a:lnTo>
                  <a:lnTo>
                    <a:pt x="2756" y="603"/>
                  </a:lnTo>
                  <a:lnTo>
                    <a:pt x="2740" y="641"/>
                  </a:lnTo>
                  <a:lnTo>
                    <a:pt x="2714" y="676"/>
                  </a:lnTo>
                  <a:lnTo>
                    <a:pt x="2679" y="707"/>
                  </a:lnTo>
                  <a:lnTo>
                    <a:pt x="2659" y="724"/>
                  </a:lnTo>
                  <a:lnTo>
                    <a:pt x="2638" y="739"/>
                  </a:lnTo>
                  <a:lnTo>
                    <a:pt x="2592" y="768"/>
                  </a:lnTo>
                  <a:lnTo>
                    <a:pt x="2544" y="798"/>
                  </a:lnTo>
                  <a:lnTo>
                    <a:pt x="2495" y="829"/>
                  </a:lnTo>
                  <a:lnTo>
                    <a:pt x="2448" y="862"/>
                  </a:lnTo>
                  <a:lnTo>
                    <a:pt x="2433" y="888"/>
                  </a:lnTo>
                  <a:lnTo>
                    <a:pt x="2463" y="915"/>
                  </a:lnTo>
                  <a:lnTo>
                    <a:pt x="2493" y="929"/>
                  </a:lnTo>
                  <a:lnTo>
                    <a:pt x="2530" y="944"/>
                  </a:lnTo>
                  <a:lnTo>
                    <a:pt x="2575" y="960"/>
                  </a:lnTo>
                  <a:lnTo>
                    <a:pt x="2623" y="978"/>
                  </a:lnTo>
                  <a:lnTo>
                    <a:pt x="2678" y="996"/>
                  </a:lnTo>
                  <a:lnTo>
                    <a:pt x="2733" y="1016"/>
                  </a:lnTo>
                  <a:lnTo>
                    <a:pt x="2791" y="1039"/>
                  </a:lnTo>
                  <a:lnTo>
                    <a:pt x="2849" y="1064"/>
                  </a:lnTo>
                  <a:lnTo>
                    <a:pt x="2907" y="1092"/>
                  </a:lnTo>
                  <a:lnTo>
                    <a:pt x="2962" y="1122"/>
                  </a:lnTo>
                  <a:lnTo>
                    <a:pt x="3013" y="1154"/>
                  </a:lnTo>
                  <a:lnTo>
                    <a:pt x="3060" y="1190"/>
                  </a:lnTo>
                  <a:lnTo>
                    <a:pt x="3100" y="1228"/>
                  </a:lnTo>
                  <a:lnTo>
                    <a:pt x="3133" y="1269"/>
                  </a:lnTo>
                  <a:lnTo>
                    <a:pt x="3179" y="1360"/>
                  </a:lnTo>
                  <a:lnTo>
                    <a:pt x="3193" y="1457"/>
                  </a:lnTo>
                  <a:lnTo>
                    <a:pt x="3187" y="1508"/>
                  </a:lnTo>
                  <a:lnTo>
                    <a:pt x="3171" y="1560"/>
                  </a:lnTo>
                  <a:lnTo>
                    <a:pt x="3146" y="1613"/>
                  </a:lnTo>
                  <a:lnTo>
                    <a:pt x="3128" y="1639"/>
                  </a:lnTo>
                  <a:lnTo>
                    <a:pt x="3109" y="1666"/>
                  </a:lnTo>
                  <a:lnTo>
                    <a:pt x="3086" y="1693"/>
                  </a:lnTo>
                  <a:lnTo>
                    <a:pt x="3060" y="1719"/>
                  </a:lnTo>
                  <a:lnTo>
                    <a:pt x="3033" y="1746"/>
                  </a:lnTo>
                  <a:lnTo>
                    <a:pt x="3000" y="1772"/>
                  </a:lnTo>
                  <a:lnTo>
                    <a:pt x="2966" y="1798"/>
                  </a:lnTo>
                  <a:lnTo>
                    <a:pt x="2927" y="1824"/>
                  </a:lnTo>
                  <a:lnTo>
                    <a:pt x="2887" y="1849"/>
                  </a:lnTo>
                  <a:lnTo>
                    <a:pt x="2842" y="1875"/>
                  </a:lnTo>
                  <a:lnTo>
                    <a:pt x="2793" y="1899"/>
                  </a:lnTo>
                  <a:lnTo>
                    <a:pt x="2742" y="1925"/>
                  </a:lnTo>
                  <a:lnTo>
                    <a:pt x="2687" y="1949"/>
                  </a:lnTo>
                  <a:lnTo>
                    <a:pt x="2628" y="1972"/>
                  </a:lnTo>
                  <a:lnTo>
                    <a:pt x="2185" y="1944"/>
                  </a:lnTo>
                  <a:lnTo>
                    <a:pt x="1985" y="1926"/>
                  </a:lnTo>
                  <a:lnTo>
                    <a:pt x="1763" y="1905"/>
                  </a:lnTo>
                  <a:lnTo>
                    <a:pt x="1528" y="1882"/>
                  </a:lnTo>
                  <a:lnTo>
                    <a:pt x="1286" y="1856"/>
                  </a:lnTo>
                  <a:lnTo>
                    <a:pt x="1045" y="1831"/>
                  </a:lnTo>
                  <a:lnTo>
                    <a:pt x="812" y="1806"/>
                  </a:lnTo>
                  <a:lnTo>
                    <a:pt x="595" y="1783"/>
                  </a:lnTo>
                  <a:lnTo>
                    <a:pt x="400" y="1762"/>
                  </a:lnTo>
                  <a:lnTo>
                    <a:pt x="237" y="1745"/>
                  </a:lnTo>
                  <a:lnTo>
                    <a:pt x="110" y="1731"/>
                  </a:lnTo>
                  <a:lnTo>
                    <a:pt x="0" y="17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10" y="1015"/>
              <a:ext cx="1733" cy="1005"/>
            </a:xfrm>
            <a:custGeom>
              <a:avLst/>
              <a:gdLst>
                <a:gd name="T0" fmla="*/ 3 w 3466"/>
                <a:gd name="T1" fmla="*/ 52 h 2010"/>
                <a:gd name="T2" fmla="*/ 7 w 3466"/>
                <a:gd name="T3" fmla="*/ 51 h 2010"/>
                <a:gd name="T4" fmla="*/ 12 w 3466"/>
                <a:gd name="T5" fmla="*/ 48 h 2010"/>
                <a:gd name="T6" fmla="*/ 17 w 3466"/>
                <a:gd name="T7" fmla="*/ 46 h 2010"/>
                <a:gd name="T8" fmla="*/ 22 w 3466"/>
                <a:gd name="T9" fmla="*/ 44 h 2010"/>
                <a:gd name="T10" fmla="*/ 27 w 3466"/>
                <a:gd name="T11" fmla="*/ 42 h 2010"/>
                <a:gd name="T12" fmla="*/ 32 w 3466"/>
                <a:gd name="T13" fmla="*/ 40 h 2010"/>
                <a:gd name="T14" fmla="*/ 36 w 3466"/>
                <a:gd name="T15" fmla="*/ 35 h 2010"/>
                <a:gd name="T16" fmla="*/ 35 w 3466"/>
                <a:gd name="T17" fmla="*/ 33 h 2010"/>
                <a:gd name="T18" fmla="*/ 30 w 3466"/>
                <a:gd name="T19" fmla="*/ 29 h 2010"/>
                <a:gd name="T20" fmla="*/ 31 w 3466"/>
                <a:gd name="T21" fmla="*/ 25 h 2010"/>
                <a:gd name="T22" fmla="*/ 34 w 3466"/>
                <a:gd name="T23" fmla="*/ 24 h 2010"/>
                <a:gd name="T24" fmla="*/ 38 w 3466"/>
                <a:gd name="T25" fmla="*/ 22 h 2010"/>
                <a:gd name="T26" fmla="*/ 42 w 3466"/>
                <a:gd name="T27" fmla="*/ 20 h 2010"/>
                <a:gd name="T28" fmla="*/ 48 w 3466"/>
                <a:gd name="T29" fmla="*/ 17 h 2010"/>
                <a:gd name="T30" fmla="*/ 51 w 3466"/>
                <a:gd name="T31" fmla="*/ 15 h 2010"/>
                <a:gd name="T32" fmla="*/ 54 w 3466"/>
                <a:gd name="T33" fmla="*/ 12 h 2010"/>
                <a:gd name="T34" fmla="*/ 53 w 3466"/>
                <a:gd name="T35" fmla="*/ 9 h 2010"/>
                <a:gd name="T36" fmla="*/ 51 w 3466"/>
                <a:gd name="T37" fmla="*/ 6 h 2010"/>
                <a:gd name="T38" fmla="*/ 54 w 3466"/>
                <a:gd name="T39" fmla="*/ 3 h 2010"/>
                <a:gd name="T40" fmla="*/ 61 w 3466"/>
                <a:gd name="T41" fmla="*/ 2 h 2010"/>
                <a:gd name="T42" fmla="*/ 76 w 3466"/>
                <a:gd name="T43" fmla="*/ 0 h 2010"/>
                <a:gd name="T44" fmla="*/ 81 w 3466"/>
                <a:gd name="T45" fmla="*/ 2 h 2010"/>
                <a:gd name="T46" fmla="*/ 71 w 3466"/>
                <a:gd name="T47" fmla="*/ 6 h 2010"/>
                <a:gd name="T48" fmla="*/ 71 w 3466"/>
                <a:gd name="T49" fmla="*/ 8 h 2010"/>
                <a:gd name="T50" fmla="*/ 74 w 3466"/>
                <a:gd name="T51" fmla="*/ 10 h 2010"/>
                <a:gd name="T52" fmla="*/ 81 w 3466"/>
                <a:gd name="T53" fmla="*/ 12 h 2010"/>
                <a:gd name="T54" fmla="*/ 90 w 3466"/>
                <a:gd name="T55" fmla="*/ 14 h 2010"/>
                <a:gd name="T56" fmla="*/ 94 w 3466"/>
                <a:gd name="T57" fmla="*/ 19 h 2010"/>
                <a:gd name="T58" fmla="*/ 91 w 3466"/>
                <a:gd name="T59" fmla="*/ 22 h 2010"/>
                <a:gd name="T60" fmla="*/ 83 w 3466"/>
                <a:gd name="T61" fmla="*/ 25 h 2010"/>
                <a:gd name="T62" fmla="*/ 85 w 3466"/>
                <a:gd name="T63" fmla="*/ 27 h 2010"/>
                <a:gd name="T64" fmla="*/ 89 w 3466"/>
                <a:gd name="T65" fmla="*/ 30 h 2010"/>
                <a:gd name="T66" fmla="*/ 95 w 3466"/>
                <a:gd name="T67" fmla="*/ 31 h 2010"/>
                <a:gd name="T68" fmla="*/ 98 w 3466"/>
                <a:gd name="T69" fmla="*/ 34 h 2010"/>
                <a:gd name="T70" fmla="*/ 101 w 3466"/>
                <a:gd name="T71" fmla="*/ 36 h 2010"/>
                <a:gd name="T72" fmla="*/ 104 w 3466"/>
                <a:gd name="T73" fmla="*/ 39 h 2010"/>
                <a:gd name="T74" fmla="*/ 107 w 3466"/>
                <a:gd name="T75" fmla="*/ 43 h 2010"/>
                <a:gd name="T76" fmla="*/ 108 w 3466"/>
                <a:gd name="T77" fmla="*/ 52 h 2010"/>
                <a:gd name="T78" fmla="*/ 107 w 3466"/>
                <a:gd name="T79" fmla="*/ 55 h 2010"/>
                <a:gd name="T80" fmla="*/ 104 w 3466"/>
                <a:gd name="T81" fmla="*/ 58 h 2010"/>
                <a:gd name="T82" fmla="*/ 101 w 3466"/>
                <a:gd name="T83" fmla="*/ 60 h 2010"/>
                <a:gd name="T84" fmla="*/ 96 w 3466"/>
                <a:gd name="T85" fmla="*/ 63 h 2010"/>
                <a:gd name="T86" fmla="*/ 71 w 3466"/>
                <a:gd name="T87" fmla="*/ 61 h 2010"/>
                <a:gd name="T88" fmla="*/ 46 w 3466"/>
                <a:gd name="T89" fmla="*/ 59 h 2010"/>
                <a:gd name="T90" fmla="*/ 22 w 3466"/>
                <a:gd name="T91" fmla="*/ 56 h 2010"/>
                <a:gd name="T92" fmla="*/ 4 w 3466"/>
                <a:gd name="T93" fmla="*/ 54 h 20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66"/>
                <a:gd name="T142" fmla="*/ 0 h 2010"/>
                <a:gd name="T143" fmla="*/ 3466 w 3466"/>
                <a:gd name="T144" fmla="*/ 2010 h 20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66" h="2010">
                  <a:moveTo>
                    <a:pt x="0" y="1701"/>
                  </a:moveTo>
                  <a:lnTo>
                    <a:pt x="40" y="1680"/>
                  </a:lnTo>
                  <a:lnTo>
                    <a:pt x="79" y="1661"/>
                  </a:lnTo>
                  <a:lnTo>
                    <a:pt x="119" y="1642"/>
                  </a:lnTo>
                  <a:lnTo>
                    <a:pt x="156" y="1625"/>
                  </a:lnTo>
                  <a:lnTo>
                    <a:pt x="193" y="1607"/>
                  </a:lnTo>
                  <a:lnTo>
                    <a:pt x="228" y="1590"/>
                  </a:lnTo>
                  <a:lnTo>
                    <a:pt x="297" y="1558"/>
                  </a:lnTo>
                  <a:lnTo>
                    <a:pt x="363" y="1529"/>
                  </a:lnTo>
                  <a:lnTo>
                    <a:pt x="424" y="1503"/>
                  </a:lnTo>
                  <a:lnTo>
                    <a:pt x="482" y="1478"/>
                  </a:lnTo>
                  <a:lnTo>
                    <a:pt x="537" y="1456"/>
                  </a:lnTo>
                  <a:lnTo>
                    <a:pt x="588" y="1435"/>
                  </a:lnTo>
                  <a:lnTo>
                    <a:pt x="636" y="1417"/>
                  </a:lnTo>
                  <a:lnTo>
                    <a:pt x="682" y="1399"/>
                  </a:lnTo>
                  <a:lnTo>
                    <a:pt x="724" y="1383"/>
                  </a:lnTo>
                  <a:lnTo>
                    <a:pt x="802" y="1354"/>
                  </a:lnTo>
                  <a:lnTo>
                    <a:pt x="869" y="1330"/>
                  </a:lnTo>
                  <a:lnTo>
                    <a:pt x="927" y="1307"/>
                  </a:lnTo>
                  <a:lnTo>
                    <a:pt x="976" y="1286"/>
                  </a:lnTo>
                  <a:lnTo>
                    <a:pt x="1018" y="1265"/>
                  </a:lnTo>
                  <a:lnTo>
                    <a:pt x="1054" y="1243"/>
                  </a:lnTo>
                  <a:lnTo>
                    <a:pt x="1108" y="1191"/>
                  </a:lnTo>
                  <a:lnTo>
                    <a:pt x="1147" y="1120"/>
                  </a:lnTo>
                  <a:lnTo>
                    <a:pt x="1143" y="1081"/>
                  </a:lnTo>
                  <a:lnTo>
                    <a:pt x="1129" y="1062"/>
                  </a:lnTo>
                  <a:lnTo>
                    <a:pt x="1108" y="1041"/>
                  </a:lnTo>
                  <a:lnTo>
                    <a:pt x="1058" y="999"/>
                  </a:lnTo>
                  <a:lnTo>
                    <a:pt x="1006" y="954"/>
                  </a:lnTo>
                  <a:lnTo>
                    <a:pt x="968" y="905"/>
                  </a:lnTo>
                  <a:lnTo>
                    <a:pt x="959" y="854"/>
                  </a:lnTo>
                  <a:lnTo>
                    <a:pt x="968" y="826"/>
                  </a:lnTo>
                  <a:lnTo>
                    <a:pt x="991" y="797"/>
                  </a:lnTo>
                  <a:lnTo>
                    <a:pt x="1027" y="767"/>
                  </a:lnTo>
                  <a:lnTo>
                    <a:pt x="1051" y="752"/>
                  </a:lnTo>
                  <a:lnTo>
                    <a:pt x="1080" y="737"/>
                  </a:lnTo>
                  <a:lnTo>
                    <a:pt x="1128" y="715"/>
                  </a:lnTo>
                  <a:lnTo>
                    <a:pt x="1172" y="694"/>
                  </a:lnTo>
                  <a:lnTo>
                    <a:pt x="1214" y="675"/>
                  </a:lnTo>
                  <a:lnTo>
                    <a:pt x="1255" y="656"/>
                  </a:lnTo>
                  <a:lnTo>
                    <a:pt x="1293" y="638"/>
                  </a:lnTo>
                  <a:lnTo>
                    <a:pt x="1330" y="621"/>
                  </a:lnTo>
                  <a:lnTo>
                    <a:pt x="1397" y="588"/>
                  </a:lnTo>
                  <a:lnTo>
                    <a:pt x="1456" y="559"/>
                  </a:lnTo>
                  <a:lnTo>
                    <a:pt x="1509" y="533"/>
                  </a:lnTo>
                  <a:lnTo>
                    <a:pt x="1554" y="508"/>
                  </a:lnTo>
                  <a:lnTo>
                    <a:pt x="1595" y="486"/>
                  </a:lnTo>
                  <a:lnTo>
                    <a:pt x="1628" y="465"/>
                  </a:lnTo>
                  <a:lnTo>
                    <a:pt x="1656" y="447"/>
                  </a:lnTo>
                  <a:lnTo>
                    <a:pt x="1697" y="415"/>
                  </a:lnTo>
                  <a:lnTo>
                    <a:pt x="1730" y="363"/>
                  </a:lnTo>
                  <a:lnTo>
                    <a:pt x="1724" y="326"/>
                  </a:lnTo>
                  <a:lnTo>
                    <a:pt x="1704" y="296"/>
                  </a:lnTo>
                  <a:lnTo>
                    <a:pt x="1677" y="270"/>
                  </a:lnTo>
                  <a:lnTo>
                    <a:pt x="1647" y="247"/>
                  </a:lnTo>
                  <a:lnTo>
                    <a:pt x="1604" y="200"/>
                  </a:lnTo>
                  <a:lnTo>
                    <a:pt x="1603" y="169"/>
                  </a:lnTo>
                  <a:lnTo>
                    <a:pt x="1622" y="133"/>
                  </a:lnTo>
                  <a:lnTo>
                    <a:pt x="1677" y="114"/>
                  </a:lnTo>
                  <a:lnTo>
                    <a:pt x="1731" y="96"/>
                  </a:lnTo>
                  <a:lnTo>
                    <a:pt x="1785" y="81"/>
                  </a:lnTo>
                  <a:lnTo>
                    <a:pt x="1841" y="67"/>
                  </a:lnTo>
                  <a:lnTo>
                    <a:pt x="1951" y="45"/>
                  </a:lnTo>
                  <a:lnTo>
                    <a:pt x="2058" y="29"/>
                  </a:lnTo>
                  <a:lnTo>
                    <a:pt x="2255" y="10"/>
                  </a:lnTo>
                  <a:lnTo>
                    <a:pt x="2413" y="0"/>
                  </a:lnTo>
                  <a:lnTo>
                    <a:pt x="2707" y="5"/>
                  </a:lnTo>
                  <a:lnTo>
                    <a:pt x="2838" y="21"/>
                  </a:lnTo>
                  <a:lnTo>
                    <a:pt x="2585" y="53"/>
                  </a:lnTo>
                  <a:lnTo>
                    <a:pt x="2408" y="90"/>
                  </a:lnTo>
                  <a:lnTo>
                    <a:pt x="2299" y="130"/>
                  </a:lnTo>
                  <a:lnTo>
                    <a:pt x="2244" y="171"/>
                  </a:lnTo>
                  <a:lnTo>
                    <a:pt x="2235" y="210"/>
                  </a:lnTo>
                  <a:lnTo>
                    <a:pt x="2244" y="229"/>
                  </a:lnTo>
                  <a:lnTo>
                    <a:pt x="2262" y="247"/>
                  </a:lnTo>
                  <a:lnTo>
                    <a:pt x="2285" y="265"/>
                  </a:lnTo>
                  <a:lnTo>
                    <a:pt x="2312" y="281"/>
                  </a:lnTo>
                  <a:lnTo>
                    <a:pt x="2344" y="296"/>
                  </a:lnTo>
                  <a:lnTo>
                    <a:pt x="2378" y="309"/>
                  </a:lnTo>
                  <a:lnTo>
                    <a:pt x="2470" y="335"/>
                  </a:lnTo>
                  <a:lnTo>
                    <a:pt x="2571" y="359"/>
                  </a:lnTo>
                  <a:lnTo>
                    <a:pt x="2675" y="382"/>
                  </a:lnTo>
                  <a:lnTo>
                    <a:pt x="2775" y="407"/>
                  </a:lnTo>
                  <a:lnTo>
                    <a:pt x="2861" y="440"/>
                  </a:lnTo>
                  <a:lnTo>
                    <a:pt x="2930" y="480"/>
                  </a:lnTo>
                  <a:lnTo>
                    <a:pt x="2971" y="534"/>
                  </a:lnTo>
                  <a:lnTo>
                    <a:pt x="2979" y="602"/>
                  </a:lnTo>
                  <a:lnTo>
                    <a:pt x="2962" y="636"/>
                  </a:lnTo>
                  <a:lnTo>
                    <a:pt x="2935" y="660"/>
                  </a:lnTo>
                  <a:lnTo>
                    <a:pt x="2901" y="678"/>
                  </a:lnTo>
                  <a:lnTo>
                    <a:pt x="2859" y="690"/>
                  </a:lnTo>
                  <a:lnTo>
                    <a:pt x="2667" y="768"/>
                  </a:lnTo>
                  <a:lnTo>
                    <a:pt x="2652" y="798"/>
                  </a:lnTo>
                  <a:lnTo>
                    <a:pt x="2663" y="816"/>
                  </a:lnTo>
                  <a:lnTo>
                    <a:pt x="2683" y="835"/>
                  </a:lnTo>
                  <a:lnTo>
                    <a:pt x="2713" y="856"/>
                  </a:lnTo>
                  <a:lnTo>
                    <a:pt x="2750" y="880"/>
                  </a:lnTo>
                  <a:lnTo>
                    <a:pt x="2796" y="904"/>
                  </a:lnTo>
                  <a:lnTo>
                    <a:pt x="2845" y="929"/>
                  </a:lnTo>
                  <a:lnTo>
                    <a:pt x="2898" y="957"/>
                  </a:lnTo>
                  <a:lnTo>
                    <a:pt x="2955" y="986"/>
                  </a:lnTo>
                  <a:lnTo>
                    <a:pt x="3013" y="1016"/>
                  </a:lnTo>
                  <a:lnTo>
                    <a:pt x="3072" y="1048"/>
                  </a:lnTo>
                  <a:lnTo>
                    <a:pt x="3101" y="1064"/>
                  </a:lnTo>
                  <a:lnTo>
                    <a:pt x="3128" y="1081"/>
                  </a:lnTo>
                  <a:lnTo>
                    <a:pt x="3156" y="1099"/>
                  </a:lnTo>
                  <a:lnTo>
                    <a:pt x="3184" y="1116"/>
                  </a:lnTo>
                  <a:lnTo>
                    <a:pt x="3210" y="1134"/>
                  </a:lnTo>
                  <a:lnTo>
                    <a:pt x="3236" y="1152"/>
                  </a:lnTo>
                  <a:lnTo>
                    <a:pt x="3283" y="1189"/>
                  </a:lnTo>
                  <a:lnTo>
                    <a:pt x="3324" y="1228"/>
                  </a:lnTo>
                  <a:lnTo>
                    <a:pt x="3362" y="1269"/>
                  </a:lnTo>
                  <a:lnTo>
                    <a:pt x="3395" y="1316"/>
                  </a:lnTo>
                  <a:lnTo>
                    <a:pt x="3424" y="1363"/>
                  </a:lnTo>
                  <a:lnTo>
                    <a:pt x="3461" y="1468"/>
                  </a:lnTo>
                  <a:lnTo>
                    <a:pt x="3466" y="1578"/>
                  </a:lnTo>
                  <a:lnTo>
                    <a:pt x="3453" y="1635"/>
                  </a:lnTo>
                  <a:lnTo>
                    <a:pt x="3430" y="1691"/>
                  </a:lnTo>
                  <a:lnTo>
                    <a:pt x="3414" y="1720"/>
                  </a:lnTo>
                  <a:lnTo>
                    <a:pt x="3394" y="1748"/>
                  </a:lnTo>
                  <a:lnTo>
                    <a:pt x="3371" y="1775"/>
                  </a:lnTo>
                  <a:lnTo>
                    <a:pt x="3345" y="1803"/>
                  </a:lnTo>
                  <a:lnTo>
                    <a:pt x="3316" y="1830"/>
                  </a:lnTo>
                  <a:lnTo>
                    <a:pt x="3281" y="1858"/>
                  </a:lnTo>
                  <a:lnTo>
                    <a:pt x="3244" y="1884"/>
                  </a:lnTo>
                  <a:lnTo>
                    <a:pt x="3202" y="1910"/>
                  </a:lnTo>
                  <a:lnTo>
                    <a:pt x="3157" y="1936"/>
                  </a:lnTo>
                  <a:lnTo>
                    <a:pt x="3108" y="1961"/>
                  </a:lnTo>
                  <a:lnTo>
                    <a:pt x="3054" y="1985"/>
                  </a:lnTo>
                  <a:lnTo>
                    <a:pt x="2995" y="2010"/>
                  </a:lnTo>
                  <a:lnTo>
                    <a:pt x="2495" y="1974"/>
                  </a:lnTo>
                  <a:lnTo>
                    <a:pt x="2267" y="1951"/>
                  </a:lnTo>
                  <a:lnTo>
                    <a:pt x="2014" y="1925"/>
                  </a:lnTo>
                  <a:lnTo>
                    <a:pt x="1745" y="1896"/>
                  </a:lnTo>
                  <a:lnTo>
                    <a:pt x="1469" y="1866"/>
                  </a:lnTo>
                  <a:lnTo>
                    <a:pt x="1194" y="1836"/>
                  </a:lnTo>
                  <a:lnTo>
                    <a:pt x="928" y="1806"/>
                  </a:lnTo>
                  <a:lnTo>
                    <a:pt x="679" y="1778"/>
                  </a:lnTo>
                  <a:lnTo>
                    <a:pt x="456" y="1753"/>
                  </a:lnTo>
                  <a:lnTo>
                    <a:pt x="269" y="1731"/>
                  </a:lnTo>
                  <a:lnTo>
                    <a:pt x="124" y="1715"/>
                  </a:lnTo>
                  <a:lnTo>
                    <a:pt x="0" y="170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897" y="995"/>
              <a:ext cx="1241" cy="978"/>
            </a:xfrm>
            <a:custGeom>
              <a:avLst/>
              <a:gdLst>
                <a:gd name="T0" fmla="*/ 62 w 2483"/>
                <a:gd name="T1" fmla="*/ 2 h 1958"/>
                <a:gd name="T2" fmla="*/ 50 w 2483"/>
                <a:gd name="T3" fmla="*/ 4 h 1958"/>
                <a:gd name="T4" fmla="*/ 48 w 2483"/>
                <a:gd name="T5" fmla="*/ 6 h 1958"/>
                <a:gd name="T6" fmla="*/ 51 w 2483"/>
                <a:gd name="T7" fmla="*/ 8 h 1958"/>
                <a:gd name="T8" fmla="*/ 55 w 2483"/>
                <a:gd name="T9" fmla="*/ 10 h 1958"/>
                <a:gd name="T10" fmla="*/ 55 w 2483"/>
                <a:gd name="T11" fmla="*/ 13 h 1958"/>
                <a:gd name="T12" fmla="*/ 52 w 2483"/>
                <a:gd name="T13" fmla="*/ 15 h 1958"/>
                <a:gd name="T14" fmla="*/ 47 w 2483"/>
                <a:gd name="T15" fmla="*/ 17 h 1958"/>
                <a:gd name="T16" fmla="*/ 42 w 2483"/>
                <a:gd name="T17" fmla="*/ 18 h 1958"/>
                <a:gd name="T18" fmla="*/ 37 w 2483"/>
                <a:gd name="T19" fmla="*/ 20 h 1958"/>
                <a:gd name="T20" fmla="*/ 32 w 2483"/>
                <a:gd name="T21" fmla="*/ 22 h 1958"/>
                <a:gd name="T22" fmla="*/ 27 w 2483"/>
                <a:gd name="T23" fmla="*/ 25 h 1958"/>
                <a:gd name="T24" fmla="*/ 24 w 2483"/>
                <a:gd name="T25" fmla="*/ 28 h 1958"/>
                <a:gd name="T26" fmla="*/ 26 w 2483"/>
                <a:gd name="T27" fmla="*/ 30 h 1958"/>
                <a:gd name="T28" fmla="*/ 32 w 2483"/>
                <a:gd name="T29" fmla="*/ 33 h 1958"/>
                <a:gd name="T30" fmla="*/ 35 w 2483"/>
                <a:gd name="T31" fmla="*/ 39 h 1958"/>
                <a:gd name="T32" fmla="*/ 34 w 2483"/>
                <a:gd name="T33" fmla="*/ 43 h 1958"/>
                <a:gd name="T34" fmla="*/ 31 w 2483"/>
                <a:gd name="T35" fmla="*/ 45 h 1958"/>
                <a:gd name="T36" fmla="*/ 28 w 2483"/>
                <a:gd name="T37" fmla="*/ 47 h 1958"/>
                <a:gd name="T38" fmla="*/ 25 w 2483"/>
                <a:gd name="T39" fmla="*/ 50 h 1958"/>
                <a:gd name="T40" fmla="*/ 21 w 2483"/>
                <a:gd name="T41" fmla="*/ 52 h 1958"/>
                <a:gd name="T42" fmla="*/ 18 w 2483"/>
                <a:gd name="T43" fmla="*/ 54 h 1958"/>
                <a:gd name="T44" fmla="*/ 14 w 2483"/>
                <a:gd name="T45" fmla="*/ 56 h 1958"/>
                <a:gd name="T46" fmla="*/ 11 w 2483"/>
                <a:gd name="T47" fmla="*/ 58 h 1958"/>
                <a:gd name="T48" fmla="*/ 7 w 2483"/>
                <a:gd name="T49" fmla="*/ 60 h 1958"/>
                <a:gd name="T50" fmla="*/ 1 w 2483"/>
                <a:gd name="T51" fmla="*/ 60 h 1958"/>
                <a:gd name="T52" fmla="*/ 0 w 2483"/>
                <a:gd name="T53" fmla="*/ 56 h 1958"/>
                <a:gd name="T54" fmla="*/ 3 w 2483"/>
                <a:gd name="T55" fmla="*/ 55 h 1958"/>
                <a:gd name="T56" fmla="*/ 6 w 2483"/>
                <a:gd name="T57" fmla="*/ 53 h 1958"/>
                <a:gd name="T58" fmla="*/ 10 w 2483"/>
                <a:gd name="T59" fmla="*/ 51 h 1958"/>
                <a:gd name="T60" fmla="*/ 14 w 2483"/>
                <a:gd name="T61" fmla="*/ 49 h 1958"/>
                <a:gd name="T62" fmla="*/ 18 w 2483"/>
                <a:gd name="T63" fmla="*/ 46 h 1958"/>
                <a:gd name="T64" fmla="*/ 22 w 2483"/>
                <a:gd name="T65" fmla="*/ 44 h 1958"/>
                <a:gd name="T66" fmla="*/ 25 w 2483"/>
                <a:gd name="T67" fmla="*/ 42 h 1958"/>
                <a:gd name="T68" fmla="*/ 28 w 2483"/>
                <a:gd name="T69" fmla="*/ 40 h 1958"/>
                <a:gd name="T70" fmla="*/ 31 w 2483"/>
                <a:gd name="T71" fmla="*/ 36 h 1958"/>
                <a:gd name="T72" fmla="*/ 26 w 2483"/>
                <a:gd name="T73" fmla="*/ 35 h 1958"/>
                <a:gd name="T74" fmla="*/ 18 w 2483"/>
                <a:gd name="T75" fmla="*/ 30 h 1958"/>
                <a:gd name="T76" fmla="*/ 20 w 2483"/>
                <a:gd name="T77" fmla="*/ 26 h 1958"/>
                <a:gd name="T78" fmla="*/ 23 w 2483"/>
                <a:gd name="T79" fmla="*/ 23 h 1958"/>
                <a:gd name="T80" fmla="*/ 26 w 2483"/>
                <a:gd name="T81" fmla="*/ 21 h 1958"/>
                <a:gd name="T82" fmla="*/ 31 w 2483"/>
                <a:gd name="T83" fmla="*/ 19 h 1958"/>
                <a:gd name="T84" fmla="*/ 37 w 2483"/>
                <a:gd name="T85" fmla="*/ 17 h 1958"/>
                <a:gd name="T86" fmla="*/ 45 w 2483"/>
                <a:gd name="T87" fmla="*/ 15 h 1958"/>
                <a:gd name="T88" fmla="*/ 52 w 2483"/>
                <a:gd name="T89" fmla="*/ 12 h 1958"/>
                <a:gd name="T90" fmla="*/ 50 w 2483"/>
                <a:gd name="T91" fmla="*/ 9 h 1958"/>
                <a:gd name="T92" fmla="*/ 46 w 2483"/>
                <a:gd name="T93" fmla="*/ 7 h 1958"/>
                <a:gd name="T94" fmla="*/ 47 w 2483"/>
                <a:gd name="T95" fmla="*/ 4 h 1958"/>
                <a:gd name="T96" fmla="*/ 52 w 2483"/>
                <a:gd name="T97" fmla="*/ 2 h 1958"/>
                <a:gd name="T98" fmla="*/ 63 w 2483"/>
                <a:gd name="T99" fmla="*/ 0 h 1958"/>
                <a:gd name="T100" fmla="*/ 77 w 2483"/>
                <a:gd name="T101" fmla="*/ 0 h 1958"/>
                <a:gd name="T102" fmla="*/ 75 w 2483"/>
                <a:gd name="T103" fmla="*/ 0 h 19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83"/>
                <a:gd name="T157" fmla="*/ 0 h 1958"/>
                <a:gd name="T158" fmla="*/ 2483 w 2483"/>
                <a:gd name="T159" fmla="*/ 1958 h 19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83" h="1958">
                  <a:moveTo>
                    <a:pt x="2418" y="28"/>
                  </a:moveTo>
                  <a:lnTo>
                    <a:pt x="2152" y="50"/>
                  </a:lnTo>
                  <a:lnTo>
                    <a:pt x="2003" y="70"/>
                  </a:lnTo>
                  <a:lnTo>
                    <a:pt x="1857" y="94"/>
                  </a:lnTo>
                  <a:lnTo>
                    <a:pt x="1728" y="122"/>
                  </a:lnTo>
                  <a:lnTo>
                    <a:pt x="1623" y="150"/>
                  </a:lnTo>
                  <a:lnTo>
                    <a:pt x="1555" y="178"/>
                  </a:lnTo>
                  <a:lnTo>
                    <a:pt x="1535" y="204"/>
                  </a:lnTo>
                  <a:lnTo>
                    <a:pt x="1548" y="222"/>
                  </a:lnTo>
                  <a:lnTo>
                    <a:pt x="1572" y="240"/>
                  </a:lnTo>
                  <a:lnTo>
                    <a:pt x="1607" y="259"/>
                  </a:lnTo>
                  <a:lnTo>
                    <a:pt x="1645" y="279"/>
                  </a:lnTo>
                  <a:lnTo>
                    <a:pt x="1685" y="297"/>
                  </a:lnTo>
                  <a:lnTo>
                    <a:pt x="1723" y="316"/>
                  </a:lnTo>
                  <a:lnTo>
                    <a:pt x="1775" y="348"/>
                  </a:lnTo>
                  <a:lnTo>
                    <a:pt x="1807" y="389"/>
                  </a:lnTo>
                  <a:lnTo>
                    <a:pt x="1804" y="408"/>
                  </a:lnTo>
                  <a:lnTo>
                    <a:pt x="1789" y="426"/>
                  </a:lnTo>
                  <a:lnTo>
                    <a:pt x="1764" y="446"/>
                  </a:lnTo>
                  <a:lnTo>
                    <a:pt x="1729" y="464"/>
                  </a:lnTo>
                  <a:lnTo>
                    <a:pt x="1687" y="485"/>
                  </a:lnTo>
                  <a:lnTo>
                    <a:pt x="1640" y="505"/>
                  </a:lnTo>
                  <a:lnTo>
                    <a:pt x="1588" y="526"/>
                  </a:lnTo>
                  <a:lnTo>
                    <a:pt x="1533" y="546"/>
                  </a:lnTo>
                  <a:lnTo>
                    <a:pt x="1475" y="565"/>
                  </a:lnTo>
                  <a:lnTo>
                    <a:pt x="1417" y="586"/>
                  </a:lnTo>
                  <a:lnTo>
                    <a:pt x="1359" y="605"/>
                  </a:lnTo>
                  <a:lnTo>
                    <a:pt x="1305" y="625"/>
                  </a:lnTo>
                  <a:lnTo>
                    <a:pt x="1254" y="642"/>
                  </a:lnTo>
                  <a:lnTo>
                    <a:pt x="1208" y="659"/>
                  </a:lnTo>
                  <a:lnTo>
                    <a:pt x="1138" y="691"/>
                  </a:lnTo>
                  <a:lnTo>
                    <a:pt x="1100" y="710"/>
                  </a:lnTo>
                  <a:lnTo>
                    <a:pt x="1053" y="732"/>
                  </a:lnTo>
                  <a:lnTo>
                    <a:pt x="999" y="758"/>
                  </a:lnTo>
                  <a:lnTo>
                    <a:pt x="942" y="785"/>
                  </a:lnTo>
                  <a:lnTo>
                    <a:pt x="888" y="814"/>
                  </a:lnTo>
                  <a:lnTo>
                    <a:pt x="838" y="841"/>
                  </a:lnTo>
                  <a:lnTo>
                    <a:pt x="774" y="898"/>
                  </a:lnTo>
                  <a:lnTo>
                    <a:pt x="771" y="919"/>
                  </a:lnTo>
                  <a:lnTo>
                    <a:pt x="779" y="941"/>
                  </a:lnTo>
                  <a:lnTo>
                    <a:pt x="796" y="964"/>
                  </a:lnTo>
                  <a:lnTo>
                    <a:pt x="860" y="991"/>
                  </a:lnTo>
                  <a:lnTo>
                    <a:pt x="922" y="1016"/>
                  </a:lnTo>
                  <a:lnTo>
                    <a:pt x="984" y="1040"/>
                  </a:lnTo>
                  <a:lnTo>
                    <a:pt x="1038" y="1067"/>
                  </a:lnTo>
                  <a:lnTo>
                    <a:pt x="1119" y="1144"/>
                  </a:lnTo>
                  <a:lnTo>
                    <a:pt x="1140" y="1201"/>
                  </a:lnTo>
                  <a:lnTo>
                    <a:pt x="1143" y="1272"/>
                  </a:lnTo>
                  <a:lnTo>
                    <a:pt x="1133" y="1315"/>
                  </a:lnTo>
                  <a:lnTo>
                    <a:pt x="1106" y="1359"/>
                  </a:lnTo>
                  <a:lnTo>
                    <a:pt x="1089" y="1382"/>
                  </a:lnTo>
                  <a:lnTo>
                    <a:pt x="1067" y="1407"/>
                  </a:lnTo>
                  <a:lnTo>
                    <a:pt x="1044" y="1431"/>
                  </a:lnTo>
                  <a:lnTo>
                    <a:pt x="1017" y="1455"/>
                  </a:lnTo>
                  <a:lnTo>
                    <a:pt x="988" y="1480"/>
                  </a:lnTo>
                  <a:lnTo>
                    <a:pt x="957" y="1505"/>
                  </a:lnTo>
                  <a:lnTo>
                    <a:pt x="925" y="1531"/>
                  </a:lnTo>
                  <a:lnTo>
                    <a:pt x="890" y="1555"/>
                  </a:lnTo>
                  <a:lnTo>
                    <a:pt x="854" y="1581"/>
                  </a:lnTo>
                  <a:lnTo>
                    <a:pt x="817" y="1606"/>
                  </a:lnTo>
                  <a:lnTo>
                    <a:pt x="779" y="1631"/>
                  </a:lnTo>
                  <a:lnTo>
                    <a:pt x="740" y="1656"/>
                  </a:lnTo>
                  <a:lnTo>
                    <a:pt x="700" y="1679"/>
                  </a:lnTo>
                  <a:lnTo>
                    <a:pt x="661" y="1704"/>
                  </a:lnTo>
                  <a:lnTo>
                    <a:pt x="621" y="1727"/>
                  </a:lnTo>
                  <a:lnTo>
                    <a:pt x="581" y="1750"/>
                  </a:lnTo>
                  <a:lnTo>
                    <a:pt x="542" y="1772"/>
                  </a:lnTo>
                  <a:lnTo>
                    <a:pt x="504" y="1793"/>
                  </a:lnTo>
                  <a:lnTo>
                    <a:pt x="467" y="1814"/>
                  </a:lnTo>
                  <a:lnTo>
                    <a:pt x="430" y="1834"/>
                  </a:lnTo>
                  <a:lnTo>
                    <a:pt x="395" y="1853"/>
                  </a:lnTo>
                  <a:lnTo>
                    <a:pt x="362" y="1871"/>
                  </a:lnTo>
                  <a:lnTo>
                    <a:pt x="329" y="1887"/>
                  </a:lnTo>
                  <a:lnTo>
                    <a:pt x="299" y="1903"/>
                  </a:lnTo>
                  <a:lnTo>
                    <a:pt x="247" y="1930"/>
                  </a:lnTo>
                  <a:lnTo>
                    <a:pt x="205" y="1952"/>
                  </a:lnTo>
                  <a:lnTo>
                    <a:pt x="128" y="1958"/>
                  </a:lnTo>
                  <a:lnTo>
                    <a:pt x="50" y="1924"/>
                  </a:lnTo>
                  <a:lnTo>
                    <a:pt x="1" y="1873"/>
                  </a:lnTo>
                  <a:lnTo>
                    <a:pt x="0" y="1846"/>
                  </a:lnTo>
                  <a:lnTo>
                    <a:pt x="17" y="1823"/>
                  </a:lnTo>
                  <a:lnTo>
                    <a:pt x="49" y="1803"/>
                  </a:lnTo>
                  <a:lnTo>
                    <a:pt x="94" y="1777"/>
                  </a:lnTo>
                  <a:lnTo>
                    <a:pt x="120" y="1761"/>
                  </a:lnTo>
                  <a:lnTo>
                    <a:pt x="150" y="1744"/>
                  </a:lnTo>
                  <a:lnTo>
                    <a:pt x="183" y="1726"/>
                  </a:lnTo>
                  <a:lnTo>
                    <a:pt x="217" y="1707"/>
                  </a:lnTo>
                  <a:lnTo>
                    <a:pt x="254" y="1686"/>
                  </a:lnTo>
                  <a:lnTo>
                    <a:pt x="292" y="1665"/>
                  </a:lnTo>
                  <a:lnTo>
                    <a:pt x="333" y="1643"/>
                  </a:lnTo>
                  <a:lnTo>
                    <a:pt x="373" y="1620"/>
                  </a:lnTo>
                  <a:lnTo>
                    <a:pt x="415" y="1598"/>
                  </a:lnTo>
                  <a:lnTo>
                    <a:pt x="457" y="1574"/>
                  </a:lnTo>
                  <a:lnTo>
                    <a:pt x="499" y="1549"/>
                  </a:lnTo>
                  <a:lnTo>
                    <a:pt x="542" y="1526"/>
                  </a:lnTo>
                  <a:lnTo>
                    <a:pt x="585" y="1502"/>
                  </a:lnTo>
                  <a:lnTo>
                    <a:pt x="626" y="1477"/>
                  </a:lnTo>
                  <a:lnTo>
                    <a:pt x="667" y="1453"/>
                  </a:lnTo>
                  <a:lnTo>
                    <a:pt x="707" y="1430"/>
                  </a:lnTo>
                  <a:lnTo>
                    <a:pt x="746" y="1405"/>
                  </a:lnTo>
                  <a:lnTo>
                    <a:pt x="782" y="1383"/>
                  </a:lnTo>
                  <a:lnTo>
                    <a:pt x="817" y="1360"/>
                  </a:lnTo>
                  <a:lnTo>
                    <a:pt x="851" y="1338"/>
                  </a:lnTo>
                  <a:lnTo>
                    <a:pt x="881" y="1318"/>
                  </a:lnTo>
                  <a:lnTo>
                    <a:pt x="908" y="1298"/>
                  </a:lnTo>
                  <a:lnTo>
                    <a:pt x="954" y="1262"/>
                  </a:lnTo>
                  <a:lnTo>
                    <a:pt x="1001" y="1204"/>
                  </a:lnTo>
                  <a:lnTo>
                    <a:pt x="999" y="1178"/>
                  </a:lnTo>
                  <a:lnTo>
                    <a:pt x="965" y="1162"/>
                  </a:lnTo>
                  <a:lnTo>
                    <a:pt x="908" y="1148"/>
                  </a:lnTo>
                  <a:lnTo>
                    <a:pt x="837" y="1132"/>
                  </a:lnTo>
                  <a:lnTo>
                    <a:pt x="688" y="1078"/>
                  </a:lnTo>
                  <a:lnTo>
                    <a:pt x="626" y="1032"/>
                  </a:lnTo>
                  <a:lnTo>
                    <a:pt x="586" y="966"/>
                  </a:lnTo>
                  <a:lnTo>
                    <a:pt x="591" y="931"/>
                  </a:lnTo>
                  <a:lnTo>
                    <a:pt x="606" y="882"/>
                  </a:lnTo>
                  <a:lnTo>
                    <a:pt x="645" y="837"/>
                  </a:lnTo>
                  <a:lnTo>
                    <a:pt x="689" y="795"/>
                  </a:lnTo>
                  <a:lnTo>
                    <a:pt x="737" y="758"/>
                  </a:lnTo>
                  <a:lnTo>
                    <a:pt x="763" y="741"/>
                  </a:lnTo>
                  <a:lnTo>
                    <a:pt x="789" y="723"/>
                  </a:lnTo>
                  <a:lnTo>
                    <a:pt x="817" y="707"/>
                  </a:lnTo>
                  <a:lnTo>
                    <a:pt x="845" y="693"/>
                  </a:lnTo>
                  <a:lnTo>
                    <a:pt x="903" y="665"/>
                  </a:lnTo>
                  <a:lnTo>
                    <a:pt x="962" y="640"/>
                  </a:lnTo>
                  <a:lnTo>
                    <a:pt x="1023" y="618"/>
                  </a:lnTo>
                  <a:lnTo>
                    <a:pt x="1083" y="597"/>
                  </a:lnTo>
                  <a:lnTo>
                    <a:pt x="1143" y="578"/>
                  </a:lnTo>
                  <a:lnTo>
                    <a:pt x="1203" y="562"/>
                  </a:lnTo>
                  <a:lnTo>
                    <a:pt x="1261" y="546"/>
                  </a:lnTo>
                  <a:lnTo>
                    <a:pt x="1368" y="518"/>
                  </a:lnTo>
                  <a:lnTo>
                    <a:pt x="1461" y="493"/>
                  </a:lnTo>
                  <a:lnTo>
                    <a:pt x="1588" y="457"/>
                  </a:lnTo>
                  <a:lnTo>
                    <a:pt x="1649" y="430"/>
                  </a:lnTo>
                  <a:lnTo>
                    <a:pt x="1693" y="387"/>
                  </a:lnTo>
                  <a:lnTo>
                    <a:pt x="1684" y="365"/>
                  </a:lnTo>
                  <a:lnTo>
                    <a:pt x="1654" y="341"/>
                  </a:lnTo>
                  <a:lnTo>
                    <a:pt x="1611" y="318"/>
                  </a:lnTo>
                  <a:lnTo>
                    <a:pt x="1562" y="293"/>
                  </a:lnTo>
                  <a:lnTo>
                    <a:pt x="1513" y="268"/>
                  </a:lnTo>
                  <a:lnTo>
                    <a:pt x="1473" y="244"/>
                  </a:lnTo>
                  <a:lnTo>
                    <a:pt x="1445" y="197"/>
                  </a:lnTo>
                  <a:lnTo>
                    <a:pt x="1476" y="173"/>
                  </a:lnTo>
                  <a:lnTo>
                    <a:pt x="1516" y="151"/>
                  </a:lnTo>
                  <a:lnTo>
                    <a:pt x="1564" y="130"/>
                  </a:lnTo>
                  <a:lnTo>
                    <a:pt x="1618" y="110"/>
                  </a:lnTo>
                  <a:lnTo>
                    <a:pt x="1678" y="93"/>
                  </a:lnTo>
                  <a:lnTo>
                    <a:pt x="1742" y="77"/>
                  </a:lnTo>
                  <a:lnTo>
                    <a:pt x="1878" y="50"/>
                  </a:lnTo>
                  <a:lnTo>
                    <a:pt x="2018" y="29"/>
                  </a:lnTo>
                  <a:lnTo>
                    <a:pt x="2151" y="14"/>
                  </a:lnTo>
                  <a:lnTo>
                    <a:pt x="2366" y="0"/>
                  </a:lnTo>
                  <a:lnTo>
                    <a:pt x="2477" y="9"/>
                  </a:lnTo>
                  <a:lnTo>
                    <a:pt x="2483" y="16"/>
                  </a:lnTo>
                  <a:lnTo>
                    <a:pt x="2461" y="23"/>
                  </a:lnTo>
                  <a:lnTo>
                    <a:pt x="241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08" y="1015"/>
              <a:ext cx="735" cy="1005"/>
            </a:xfrm>
            <a:custGeom>
              <a:avLst/>
              <a:gdLst>
                <a:gd name="T0" fmla="*/ 20 w 1470"/>
                <a:gd name="T1" fmla="*/ 2 h 2010"/>
                <a:gd name="T2" fmla="*/ 5 w 1470"/>
                <a:gd name="T3" fmla="*/ 6 h 2010"/>
                <a:gd name="T4" fmla="*/ 6 w 1470"/>
                <a:gd name="T5" fmla="*/ 8 h 2010"/>
                <a:gd name="T6" fmla="*/ 10 w 1470"/>
                <a:gd name="T7" fmla="*/ 10 h 2010"/>
                <a:gd name="T8" fmla="*/ 17 w 1470"/>
                <a:gd name="T9" fmla="*/ 11 h 2010"/>
                <a:gd name="T10" fmla="*/ 23 w 1470"/>
                <a:gd name="T11" fmla="*/ 13 h 2010"/>
                <a:gd name="T12" fmla="*/ 28 w 1470"/>
                <a:gd name="T13" fmla="*/ 15 h 2010"/>
                <a:gd name="T14" fmla="*/ 28 w 1470"/>
                <a:gd name="T15" fmla="*/ 18 h 2010"/>
                <a:gd name="T16" fmla="*/ 25 w 1470"/>
                <a:gd name="T17" fmla="*/ 21 h 2010"/>
                <a:gd name="T18" fmla="*/ 23 w 1470"/>
                <a:gd name="T19" fmla="*/ 23 h 2010"/>
                <a:gd name="T20" fmla="*/ 21 w 1470"/>
                <a:gd name="T21" fmla="*/ 26 h 2010"/>
                <a:gd name="T22" fmla="*/ 29 w 1470"/>
                <a:gd name="T23" fmla="*/ 28 h 2010"/>
                <a:gd name="T24" fmla="*/ 37 w 1470"/>
                <a:gd name="T25" fmla="*/ 31 h 2010"/>
                <a:gd name="T26" fmla="*/ 41 w 1470"/>
                <a:gd name="T27" fmla="*/ 33 h 2010"/>
                <a:gd name="T28" fmla="*/ 45 w 1470"/>
                <a:gd name="T29" fmla="*/ 36 h 2010"/>
                <a:gd name="T30" fmla="*/ 46 w 1470"/>
                <a:gd name="T31" fmla="*/ 42 h 2010"/>
                <a:gd name="T32" fmla="*/ 44 w 1470"/>
                <a:gd name="T33" fmla="*/ 47 h 2010"/>
                <a:gd name="T34" fmla="*/ 42 w 1470"/>
                <a:gd name="T35" fmla="*/ 50 h 2010"/>
                <a:gd name="T36" fmla="*/ 39 w 1470"/>
                <a:gd name="T37" fmla="*/ 53 h 2010"/>
                <a:gd name="T38" fmla="*/ 35 w 1470"/>
                <a:gd name="T39" fmla="*/ 56 h 2010"/>
                <a:gd name="T40" fmla="*/ 33 w 1470"/>
                <a:gd name="T41" fmla="*/ 58 h 2010"/>
                <a:gd name="T42" fmla="*/ 29 w 1470"/>
                <a:gd name="T43" fmla="*/ 60 h 2010"/>
                <a:gd name="T44" fmla="*/ 25 w 1470"/>
                <a:gd name="T45" fmla="*/ 61 h 2010"/>
                <a:gd name="T46" fmla="*/ 21 w 1470"/>
                <a:gd name="T47" fmla="*/ 63 h 2010"/>
                <a:gd name="T48" fmla="*/ 15 w 1470"/>
                <a:gd name="T49" fmla="*/ 60 h 2010"/>
                <a:gd name="T50" fmla="*/ 19 w 1470"/>
                <a:gd name="T51" fmla="*/ 57 h 2010"/>
                <a:gd name="T52" fmla="*/ 22 w 1470"/>
                <a:gd name="T53" fmla="*/ 55 h 2010"/>
                <a:gd name="T54" fmla="*/ 24 w 1470"/>
                <a:gd name="T55" fmla="*/ 54 h 2010"/>
                <a:gd name="T56" fmla="*/ 27 w 1470"/>
                <a:gd name="T57" fmla="*/ 52 h 2010"/>
                <a:gd name="T58" fmla="*/ 30 w 1470"/>
                <a:gd name="T59" fmla="*/ 50 h 2010"/>
                <a:gd name="T60" fmla="*/ 33 w 1470"/>
                <a:gd name="T61" fmla="*/ 49 h 2010"/>
                <a:gd name="T62" fmla="*/ 37 w 1470"/>
                <a:gd name="T63" fmla="*/ 45 h 2010"/>
                <a:gd name="T64" fmla="*/ 40 w 1470"/>
                <a:gd name="T65" fmla="*/ 39 h 2010"/>
                <a:gd name="T66" fmla="*/ 38 w 1470"/>
                <a:gd name="T67" fmla="*/ 36 h 2010"/>
                <a:gd name="T68" fmla="*/ 35 w 1470"/>
                <a:gd name="T69" fmla="*/ 34 h 2010"/>
                <a:gd name="T70" fmla="*/ 28 w 1470"/>
                <a:gd name="T71" fmla="*/ 31 h 2010"/>
                <a:gd name="T72" fmla="*/ 23 w 1470"/>
                <a:gd name="T73" fmla="*/ 30 h 2010"/>
                <a:gd name="T74" fmla="*/ 14 w 1470"/>
                <a:gd name="T75" fmla="*/ 27 h 2010"/>
                <a:gd name="T76" fmla="*/ 13 w 1470"/>
                <a:gd name="T77" fmla="*/ 25 h 2010"/>
                <a:gd name="T78" fmla="*/ 17 w 1470"/>
                <a:gd name="T79" fmla="*/ 23 h 2010"/>
                <a:gd name="T80" fmla="*/ 21 w 1470"/>
                <a:gd name="T81" fmla="*/ 20 h 2010"/>
                <a:gd name="T82" fmla="*/ 26 w 1470"/>
                <a:gd name="T83" fmla="*/ 17 h 2010"/>
                <a:gd name="T84" fmla="*/ 23 w 1470"/>
                <a:gd name="T85" fmla="*/ 14 h 2010"/>
                <a:gd name="T86" fmla="*/ 19 w 1470"/>
                <a:gd name="T87" fmla="*/ 13 h 2010"/>
                <a:gd name="T88" fmla="*/ 1 w 1470"/>
                <a:gd name="T89" fmla="*/ 9 h 2010"/>
                <a:gd name="T90" fmla="*/ 1 w 1470"/>
                <a:gd name="T91" fmla="*/ 6 h 2010"/>
                <a:gd name="T92" fmla="*/ 5 w 1470"/>
                <a:gd name="T93" fmla="*/ 3 h 2010"/>
                <a:gd name="T94" fmla="*/ 11 w 1470"/>
                <a:gd name="T95" fmla="*/ 2 h 2010"/>
                <a:gd name="T96" fmla="*/ 27 w 1470"/>
                <a:gd name="T97" fmla="*/ 1 h 2010"/>
                <a:gd name="T98" fmla="*/ 26 w 1470"/>
                <a:gd name="T99" fmla="*/ 1 h 20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0"/>
                <a:gd name="T151" fmla="*/ 0 h 2010"/>
                <a:gd name="T152" fmla="*/ 1470 w 1470"/>
                <a:gd name="T153" fmla="*/ 2010 h 20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0" h="2010">
                  <a:moveTo>
                    <a:pt x="833" y="27"/>
                  </a:moveTo>
                  <a:lnTo>
                    <a:pt x="742" y="41"/>
                  </a:lnTo>
                  <a:lnTo>
                    <a:pt x="634" y="52"/>
                  </a:lnTo>
                  <a:lnTo>
                    <a:pt x="406" y="80"/>
                  </a:lnTo>
                  <a:lnTo>
                    <a:pt x="218" y="128"/>
                  </a:lnTo>
                  <a:lnTo>
                    <a:pt x="160" y="165"/>
                  </a:lnTo>
                  <a:lnTo>
                    <a:pt x="137" y="213"/>
                  </a:lnTo>
                  <a:lnTo>
                    <a:pt x="142" y="230"/>
                  </a:lnTo>
                  <a:lnTo>
                    <a:pt x="164" y="245"/>
                  </a:lnTo>
                  <a:lnTo>
                    <a:pt x="202" y="260"/>
                  </a:lnTo>
                  <a:lnTo>
                    <a:pt x="253" y="274"/>
                  </a:lnTo>
                  <a:lnTo>
                    <a:pt x="314" y="289"/>
                  </a:lnTo>
                  <a:lnTo>
                    <a:pt x="382" y="305"/>
                  </a:lnTo>
                  <a:lnTo>
                    <a:pt x="455" y="320"/>
                  </a:lnTo>
                  <a:lnTo>
                    <a:pt x="531" y="338"/>
                  </a:lnTo>
                  <a:lnTo>
                    <a:pt x="607" y="355"/>
                  </a:lnTo>
                  <a:lnTo>
                    <a:pt x="680" y="375"/>
                  </a:lnTo>
                  <a:lnTo>
                    <a:pt x="748" y="395"/>
                  </a:lnTo>
                  <a:lnTo>
                    <a:pt x="810" y="418"/>
                  </a:lnTo>
                  <a:lnTo>
                    <a:pt x="859" y="442"/>
                  </a:lnTo>
                  <a:lnTo>
                    <a:pt x="898" y="468"/>
                  </a:lnTo>
                  <a:lnTo>
                    <a:pt x="920" y="497"/>
                  </a:lnTo>
                  <a:lnTo>
                    <a:pt x="924" y="528"/>
                  </a:lnTo>
                  <a:lnTo>
                    <a:pt x="906" y="573"/>
                  </a:lnTo>
                  <a:lnTo>
                    <a:pt x="870" y="614"/>
                  </a:lnTo>
                  <a:lnTo>
                    <a:pt x="847" y="632"/>
                  </a:lnTo>
                  <a:lnTo>
                    <a:pt x="821" y="650"/>
                  </a:lnTo>
                  <a:lnTo>
                    <a:pt x="795" y="666"/>
                  </a:lnTo>
                  <a:lnTo>
                    <a:pt x="767" y="681"/>
                  </a:lnTo>
                  <a:lnTo>
                    <a:pt x="709" y="712"/>
                  </a:lnTo>
                  <a:lnTo>
                    <a:pt x="656" y="741"/>
                  </a:lnTo>
                  <a:lnTo>
                    <a:pt x="577" y="802"/>
                  </a:lnTo>
                  <a:lnTo>
                    <a:pt x="655" y="822"/>
                  </a:lnTo>
                  <a:lnTo>
                    <a:pt x="742" y="842"/>
                  </a:lnTo>
                  <a:lnTo>
                    <a:pt x="834" y="866"/>
                  </a:lnTo>
                  <a:lnTo>
                    <a:pt x="930" y="890"/>
                  </a:lnTo>
                  <a:lnTo>
                    <a:pt x="1026" y="918"/>
                  </a:lnTo>
                  <a:lnTo>
                    <a:pt x="1118" y="949"/>
                  </a:lnTo>
                  <a:lnTo>
                    <a:pt x="1163" y="967"/>
                  </a:lnTo>
                  <a:lnTo>
                    <a:pt x="1207" y="985"/>
                  </a:lnTo>
                  <a:lnTo>
                    <a:pt x="1248" y="1005"/>
                  </a:lnTo>
                  <a:lnTo>
                    <a:pt x="1287" y="1026"/>
                  </a:lnTo>
                  <a:lnTo>
                    <a:pt x="1323" y="1049"/>
                  </a:lnTo>
                  <a:lnTo>
                    <a:pt x="1356" y="1072"/>
                  </a:lnTo>
                  <a:lnTo>
                    <a:pt x="1412" y="1124"/>
                  </a:lnTo>
                  <a:lnTo>
                    <a:pt x="1450" y="1184"/>
                  </a:lnTo>
                  <a:lnTo>
                    <a:pt x="1470" y="1250"/>
                  </a:lnTo>
                  <a:lnTo>
                    <a:pt x="1467" y="1323"/>
                  </a:lnTo>
                  <a:lnTo>
                    <a:pt x="1440" y="1405"/>
                  </a:lnTo>
                  <a:lnTo>
                    <a:pt x="1415" y="1450"/>
                  </a:lnTo>
                  <a:lnTo>
                    <a:pt x="1384" y="1497"/>
                  </a:lnTo>
                  <a:lnTo>
                    <a:pt x="1366" y="1521"/>
                  </a:lnTo>
                  <a:lnTo>
                    <a:pt x="1345" y="1547"/>
                  </a:lnTo>
                  <a:lnTo>
                    <a:pt x="1323" y="1572"/>
                  </a:lnTo>
                  <a:lnTo>
                    <a:pt x="1299" y="1598"/>
                  </a:lnTo>
                  <a:lnTo>
                    <a:pt x="1257" y="1642"/>
                  </a:lnTo>
                  <a:lnTo>
                    <a:pt x="1220" y="1681"/>
                  </a:lnTo>
                  <a:lnTo>
                    <a:pt x="1184" y="1717"/>
                  </a:lnTo>
                  <a:lnTo>
                    <a:pt x="1148" y="1750"/>
                  </a:lnTo>
                  <a:lnTo>
                    <a:pt x="1108" y="1782"/>
                  </a:lnTo>
                  <a:lnTo>
                    <a:pt x="1086" y="1799"/>
                  </a:lnTo>
                  <a:lnTo>
                    <a:pt x="1062" y="1816"/>
                  </a:lnTo>
                  <a:lnTo>
                    <a:pt x="1035" y="1832"/>
                  </a:lnTo>
                  <a:lnTo>
                    <a:pt x="1006" y="1851"/>
                  </a:lnTo>
                  <a:lnTo>
                    <a:pt x="974" y="1869"/>
                  </a:lnTo>
                  <a:lnTo>
                    <a:pt x="938" y="1889"/>
                  </a:lnTo>
                  <a:lnTo>
                    <a:pt x="898" y="1909"/>
                  </a:lnTo>
                  <a:lnTo>
                    <a:pt x="851" y="1930"/>
                  </a:lnTo>
                  <a:lnTo>
                    <a:pt x="803" y="1949"/>
                  </a:lnTo>
                  <a:lnTo>
                    <a:pt x="755" y="1969"/>
                  </a:lnTo>
                  <a:lnTo>
                    <a:pt x="677" y="1998"/>
                  </a:lnTo>
                  <a:lnTo>
                    <a:pt x="646" y="2010"/>
                  </a:lnTo>
                  <a:lnTo>
                    <a:pt x="449" y="1965"/>
                  </a:lnTo>
                  <a:lnTo>
                    <a:pt x="466" y="1925"/>
                  </a:lnTo>
                  <a:lnTo>
                    <a:pt x="490" y="1900"/>
                  </a:lnTo>
                  <a:lnTo>
                    <a:pt x="520" y="1872"/>
                  </a:lnTo>
                  <a:lnTo>
                    <a:pt x="553" y="1845"/>
                  </a:lnTo>
                  <a:lnTo>
                    <a:pt x="586" y="1821"/>
                  </a:lnTo>
                  <a:lnTo>
                    <a:pt x="616" y="1799"/>
                  </a:lnTo>
                  <a:lnTo>
                    <a:pt x="641" y="1781"/>
                  </a:lnTo>
                  <a:lnTo>
                    <a:pt x="673" y="1760"/>
                  </a:lnTo>
                  <a:lnTo>
                    <a:pt x="706" y="1739"/>
                  </a:lnTo>
                  <a:lnTo>
                    <a:pt x="738" y="1721"/>
                  </a:lnTo>
                  <a:lnTo>
                    <a:pt x="769" y="1702"/>
                  </a:lnTo>
                  <a:lnTo>
                    <a:pt x="801" y="1684"/>
                  </a:lnTo>
                  <a:lnTo>
                    <a:pt x="832" y="1666"/>
                  </a:lnTo>
                  <a:lnTo>
                    <a:pt x="863" y="1649"/>
                  </a:lnTo>
                  <a:lnTo>
                    <a:pt x="894" y="1632"/>
                  </a:lnTo>
                  <a:lnTo>
                    <a:pt x="924" y="1614"/>
                  </a:lnTo>
                  <a:lnTo>
                    <a:pt x="954" y="1596"/>
                  </a:lnTo>
                  <a:lnTo>
                    <a:pt x="984" y="1577"/>
                  </a:lnTo>
                  <a:lnTo>
                    <a:pt x="1014" y="1557"/>
                  </a:lnTo>
                  <a:lnTo>
                    <a:pt x="1044" y="1538"/>
                  </a:lnTo>
                  <a:lnTo>
                    <a:pt x="1073" y="1515"/>
                  </a:lnTo>
                  <a:lnTo>
                    <a:pt x="1132" y="1469"/>
                  </a:lnTo>
                  <a:lnTo>
                    <a:pt x="1175" y="1423"/>
                  </a:lnTo>
                  <a:lnTo>
                    <a:pt x="1196" y="1392"/>
                  </a:lnTo>
                  <a:lnTo>
                    <a:pt x="1215" y="1359"/>
                  </a:lnTo>
                  <a:lnTo>
                    <a:pt x="1263" y="1223"/>
                  </a:lnTo>
                  <a:lnTo>
                    <a:pt x="1256" y="1192"/>
                  </a:lnTo>
                  <a:lnTo>
                    <a:pt x="1236" y="1162"/>
                  </a:lnTo>
                  <a:lnTo>
                    <a:pt x="1203" y="1131"/>
                  </a:lnTo>
                  <a:lnTo>
                    <a:pt x="1183" y="1117"/>
                  </a:lnTo>
                  <a:lnTo>
                    <a:pt x="1160" y="1102"/>
                  </a:lnTo>
                  <a:lnTo>
                    <a:pt x="1108" y="1075"/>
                  </a:lnTo>
                  <a:lnTo>
                    <a:pt x="1049" y="1048"/>
                  </a:lnTo>
                  <a:lnTo>
                    <a:pt x="984" y="1022"/>
                  </a:lnTo>
                  <a:lnTo>
                    <a:pt x="916" y="998"/>
                  </a:lnTo>
                  <a:lnTo>
                    <a:pt x="846" y="975"/>
                  </a:lnTo>
                  <a:lnTo>
                    <a:pt x="776" y="954"/>
                  </a:lnTo>
                  <a:lnTo>
                    <a:pt x="708" y="934"/>
                  </a:lnTo>
                  <a:lnTo>
                    <a:pt x="643" y="916"/>
                  </a:lnTo>
                  <a:lnTo>
                    <a:pt x="531" y="884"/>
                  </a:lnTo>
                  <a:lnTo>
                    <a:pt x="454" y="861"/>
                  </a:lnTo>
                  <a:lnTo>
                    <a:pt x="409" y="826"/>
                  </a:lnTo>
                  <a:lnTo>
                    <a:pt x="410" y="805"/>
                  </a:lnTo>
                  <a:lnTo>
                    <a:pt x="424" y="783"/>
                  </a:lnTo>
                  <a:lnTo>
                    <a:pt x="449" y="759"/>
                  </a:lnTo>
                  <a:lnTo>
                    <a:pt x="483" y="735"/>
                  </a:lnTo>
                  <a:lnTo>
                    <a:pt x="523" y="709"/>
                  </a:lnTo>
                  <a:lnTo>
                    <a:pt x="568" y="683"/>
                  </a:lnTo>
                  <a:lnTo>
                    <a:pt x="616" y="658"/>
                  </a:lnTo>
                  <a:lnTo>
                    <a:pt x="663" y="634"/>
                  </a:lnTo>
                  <a:lnTo>
                    <a:pt x="708" y="610"/>
                  </a:lnTo>
                  <a:lnTo>
                    <a:pt x="748" y="588"/>
                  </a:lnTo>
                  <a:lnTo>
                    <a:pt x="826" y="523"/>
                  </a:lnTo>
                  <a:lnTo>
                    <a:pt x="803" y="493"/>
                  </a:lnTo>
                  <a:lnTo>
                    <a:pt x="774" y="469"/>
                  </a:lnTo>
                  <a:lnTo>
                    <a:pt x="739" y="448"/>
                  </a:lnTo>
                  <a:lnTo>
                    <a:pt x="699" y="430"/>
                  </a:lnTo>
                  <a:lnTo>
                    <a:pt x="654" y="417"/>
                  </a:lnTo>
                  <a:lnTo>
                    <a:pt x="604" y="405"/>
                  </a:lnTo>
                  <a:lnTo>
                    <a:pt x="498" y="388"/>
                  </a:lnTo>
                  <a:lnTo>
                    <a:pt x="64" y="297"/>
                  </a:lnTo>
                  <a:lnTo>
                    <a:pt x="15" y="262"/>
                  </a:lnTo>
                  <a:lnTo>
                    <a:pt x="0" y="231"/>
                  </a:lnTo>
                  <a:lnTo>
                    <a:pt x="6" y="200"/>
                  </a:lnTo>
                  <a:lnTo>
                    <a:pt x="33" y="166"/>
                  </a:lnTo>
                  <a:lnTo>
                    <a:pt x="67" y="136"/>
                  </a:lnTo>
                  <a:lnTo>
                    <a:pt x="106" y="111"/>
                  </a:lnTo>
                  <a:lnTo>
                    <a:pt x="150" y="89"/>
                  </a:lnTo>
                  <a:lnTo>
                    <a:pt x="197" y="72"/>
                  </a:lnTo>
                  <a:lnTo>
                    <a:pt x="248" y="57"/>
                  </a:lnTo>
                  <a:lnTo>
                    <a:pt x="354" y="36"/>
                  </a:lnTo>
                  <a:lnTo>
                    <a:pt x="730" y="2"/>
                  </a:lnTo>
                  <a:lnTo>
                    <a:pt x="837" y="0"/>
                  </a:lnTo>
                  <a:lnTo>
                    <a:pt x="864" y="17"/>
                  </a:lnTo>
                  <a:lnTo>
                    <a:pt x="848" y="27"/>
                  </a:lnTo>
                  <a:lnTo>
                    <a:pt x="83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06" y="1825"/>
              <a:ext cx="477" cy="172"/>
            </a:xfrm>
            <a:custGeom>
              <a:avLst/>
              <a:gdLst>
                <a:gd name="T0" fmla="*/ 0 w 956"/>
                <a:gd name="T1" fmla="*/ 10 h 344"/>
                <a:gd name="T2" fmla="*/ 21 w 956"/>
                <a:gd name="T3" fmla="*/ 0 h 344"/>
                <a:gd name="T4" fmla="*/ 29 w 956"/>
                <a:gd name="T5" fmla="*/ 1 h 344"/>
                <a:gd name="T6" fmla="*/ 17 w 956"/>
                <a:gd name="T7" fmla="*/ 11 h 344"/>
                <a:gd name="T8" fmla="*/ 0 w 956"/>
                <a:gd name="T9" fmla="*/ 10 h 344"/>
                <a:gd name="T10" fmla="*/ 0 w 956"/>
                <a:gd name="T11" fmla="*/ 1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6"/>
                <a:gd name="T19" fmla="*/ 0 h 344"/>
                <a:gd name="T20" fmla="*/ 956 w 956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6" h="344">
                  <a:moveTo>
                    <a:pt x="0" y="301"/>
                  </a:moveTo>
                  <a:lnTo>
                    <a:pt x="683" y="0"/>
                  </a:lnTo>
                  <a:lnTo>
                    <a:pt x="956" y="24"/>
                  </a:lnTo>
                  <a:lnTo>
                    <a:pt x="545" y="344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865" y="1625"/>
              <a:ext cx="151" cy="120"/>
            </a:xfrm>
            <a:custGeom>
              <a:avLst/>
              <a:gdLst>
                <a:gd name="T0" fmla="*/ 0 w 303"/>
                <a:gd name="T1" fmla="*/ 7 h 241"/>
                <a:gd name="T2" fmla="*/ 3 w 303"/>
                <a:gd name="T3" fmla="*/ 0 h 241"/>
                <a:gd name="T4" fmla="*/ 8 w 303"/>
                <a:gd name="T5" fmla="*/ 0 h 241"/>
                <a:gd name="T6" fmla="*/ 9 w 303"/>
                <a:gd name="T7" fmla="*/ 7 h 241"/>
                <a:gd name="T8" fmla="*/ 0 w 303"/>
                <a:gd name="T9" fmla="*/ 7 h 241"/>
                <a:gd name="T10" fmla="*/ 0 w 303"/>
                <a:gd name="T11" fmla="*/ 7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241"/>
                <a:gd name="T20" fmla="*/ 303 w 303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241">
                  <a:moveTo>
                    <a:pt x="0" y="231"/>
                  </a:moveTo>
                  <a:lnTo>
                    <a:pt x="118" y="0"/>
                  </a:lnTo>
                  <a:lnTo>
                    <a:pt x="272" y="2"/>
                  </a:lnTo>
                  <a:lnTo>
                    <a:pt x="303" y="24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27" y="1484"/>
              <a:ext cx="128" cy="78"/>
            </a:xfrm>
            <a:custGeom>
              <a:avLst/>
              <a:gdLst>
                <a:gd name="T0" fmla="*/ 0 w 255"/>
                <a:gd name="T1" fmla="*/ 0 h 157"/>
                <a:gd name="T2" fmla="*/ 3 w 255"/>
                <a:gd name="T3" fmla="*/ 0 h 157"/>
                <a:gd name="T4" fmla="*/ 8 w 255"/>
                <a:gd name="T5" fmla="*/ 4 h 157"/>
                <a:gd name="T6" fmla="*/ 2 w 255"/>
                <a:gd name="T7" fmla="*/ 4 h 157"/>
                <a:gd name="T8" fmla="*/ 0 w 255"/>
                <a:gd name="T9" fmla="*/ 0 h 157"/>
                <a:gd name="T10" fmla="*/ 0 w 255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157"/>
                <a:gd name="T20" fmla="*/ 255 w 25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157">
                  <a:moveTo>
                    <a:pt x="0" y="0"/>
                  </a:moveTo>
                  <a:lnTo>
                    <a:pt x="87" y="5"/>
                  </a:lnTo>
                  <a:lnTo>
                    <a:pt x="255" y="147"/>
                  </a:lnTo>
                  <a:lnTo>
                    <a:pt x="54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97" y="1289"/>
              <a:ext cx="76" cy="36"/>
            </a:xfrm>
            <a:custGeom>
              <a:avLst/>
              <a:gdLst>
                <a:gd name="T0" fmla="*/ 0 w 152"/>
                <a:gd name="T1" fmla="*/ 2 h 72"/>
                <a:gd name="T2" fmla="*/ 3 w 152"/>
                <a:gd name="T3" fmla="*/ 2 h 72"/>
                <a:gd name="T4" fmla="*/ 5 w 152"/>
                <a:gd name="T5" fmla="*/ 0 h 72"/>
                <a:gd name="T6" fmla="*/ 2 w 152"/>
                <a:gd name="T7" fmla="*/ 1 h 72"/>
                <a:gd name="T8" fmla="*/ 0 w 152"/>
                <a:gd name="T9" fmla="*/ 2 h 72"/>
                <a:gd name="T10" fmla="*/ 0 w 152"/>
                <a:gd name="T11" fmla="*/ 2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72"/>
                <a:gd name="T20" fmla="*/ 152 w 1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72">
                  <a:moveTo>
                    <a:pt x="0" y="60"/>
                  </a:moveTo>
                  <a:lnTo>
                    <a:pt x="117" y="72"/>
                  </a:lnTo>
                  <a:lnTo>
                    <a:pt x="152" y="0"/>
                  </a:lnTo>
                  <a:lnTo>
                    <a:pt x="82" y="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80" y="1213"/>
              <a:ext cx="90" cy="35"/>
            </a:xfrm>
            <a:custGeom>
              <a:avLst/>
              <a:gdLst>
                <a:gd name="T0" fmla="*/ 0 w 179"/>
                <a:gd name="T1" fmla="*/ 0 h 70"/>
                <a:gd name="T2" fmla="*/ 2 w 179"/>
                <a:gd name="T3" fmla="*/ 1 h 70"/>
                <a:gd name="T4" fmla="*/ 6 w 179"/>
                <a:gd name="T5" fmla="*/ 2 h 70"/>
                <a:gd name="T6" fmla="*/ 2 w 179"/>
                <a:gd name="T7" fmla="*/ 2 h 70"/>
                <a:gd name="T8" fmla="*/ 0 w 179"/>
                <a:gd name="T9" fmla="*/ 0 h 70"/>
                <a:gd name="T10" fmla="*/ 0 w 17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70"/>
                <a:gd name="T20" fmla="*/ 179 w 179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70">
                  <a:moveTo>
                    <a:pt x="0" y="0"/>
                  </a:moveTo>
                  <a:lnTo>
                    <a:pt x="60" y="2"/>
                  </a:lnTo>
                  <a:lnTo>
                    <a:pt x="179" y="68"/>
                  </a:lnTo>
                  <a:lnTo>
                    <a:pt x="49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836" y="1154"/>
              <a:ext cx="51" cy="24"/>
            </a:xfrm>
            <a:custGeom>
              <a:avLst/>
              <a:gdLst>
                <a:gd name="T0" fmla="*/ 0 w 103"/>
                <a:gd name="T1" fmla="*/ 0 h 49"/>
                <a:gd name="T2" fmla="*/ 1 w 103"/>
                <a:gd name="T3" fmla="*/ 0 h 49"/>
                <a:gd name="T4" fmla="*/ 3 w 103"/>
                <a:gd name="T5" fmla="*/ 1 h 49"/>
                <a:gd name="T6" fmla="*/ 0 w 103"/>
                <a:gd name="T7" fmla="*/ 1 h 49"/>
                <a:gd name="T8" fmla="*/ 0 w 103"/>
                <a:gd name="T9" fmla="*/ 0 h 49"/>
                <a:gd name="T10" fmla="*/ 0 w 103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9"/>
                <a:gd name="T20" fmla="*/ 103 w 10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9">
                  <a:moveTo>
                    <a:pt x="0" y="0"/>
                  </a:moveTo>
                  <a:lnTo>
                    <a:pt x="44" y="2"/>
                  </a:lnTo>
                  <a:lnTo>
                    <a:pt x="103" y="35"/>
                  </a:lnTo>
                  <a:lnTo>
                    <a:pt x="17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20" y="1101"/>
              <a:ext cx="39" cy="26"/>
            </a:xfrm>
            <a:custGeom>
              <a:avLst/>
              <a:gdLst>
                <a:gd name="T0" fmla="*/ 0 w 78"/>
                <a:gd name="T1" fmla="*/ 2 h 52"/>
                <a:gd name="T2" fmla="*/ 2 w 78"/>
                <a:gd name="T3" fmla="*/ 2 h 52"/>
                <a:gd name="T4" fmla="*/ 2 w 78"/>
                <a:gd name="T5" fmla="*/ 0 h 52"/>
                <a:gd name="T6" fmla="*/ 1 w 78"/>
                <a:gd name="T7" fmla="*/ 1 h 52"/>
                <a:gd name="T8" fmla="*/ 0 w 78"/>
                <a:gd name="T9" fmla="*/ 2 h 52"/>
                <a:gd name="T10" fmla="*/ 0 w 78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52"/>
                <a:gd name="T20" fmla="*/ 78 w 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52">
                  <a:moveTo>
                    <a:pt x="0" y="52"/>
                  </a:moveTo>
                  <a:lnTo>
                    <a:pt x="72" y="48"/>
                  </a:lnTo>
                  <a:lnTo>
                    <a:pt x="78" y="0"/>
                  </a:lnTo>
                  <a:lnTo>
                    <a:pt x="51" y="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849" y="1068"/>
              <a:ext cx="55" cy="19"/>
            </a:xfrm>
            <a:custGeom>
              <a:avLst/>
              <a:gdLst>
                <a:gd name="T0" fmla="*/ 0 w 109"/>
                <a:gd name="T1" fmla="*/ 0 h 39"/>
                <a:gd name="T2" fmla="*/ 2 w 109"/>
                <a:gd name="T3" fmla="*/ 1 h 39"/>
                <a:gd name="T4" fmla="*/ 4 w 109"/>
                <a:gd name="T5" fmla="*/ 0 h 39"/>
                <a:gd name="T6" fmla="*/ 2 w 109"/>
                <a:gd name="T7" fmla="*/ 0 h 39"/>
                <a:gd name="T8" fmla="*/ 0 w 109"/>
                <a:gd name="T9" fmla="*/ 0 h 39"/>
                <a:gd name="T10" fmla="*/ 0 w 10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39"/>
                <a:gd name="T20" fmla="*/ 109 w 10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39">
                  <a:moveTo>
                    <a:pt x="0" y="26"/>
                  </a:moveTo>
                  <a:lnTo>
                    <a:pt x="44" y="39"/>
                  </a:lnTo>
                  <a:lnTo>
                    <a:pt x="109" y="7"/>
                  </a:lnTo>
                  <a:lnTo>
                    <a:pt x="62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912" y="1050"/>
              <a:ext cx="45" cy="18"/>
            </a:xfrm>
            <a:custGeom>
              <a:avLst/>
              <a:gdLst>
                <a:gd name="T0" fmla="*/ 0 w 90"/>
                <a:gd name="T1" fmla="*/ 1 h 34"/>
                <a:gd name="T2" fmla="*/ 1 w 90"/>
                <a:gd name="T3" fmla="*/ 2 h 34"/>
                <a:gd name="T4" fmla="*/ 3 w 90"/>
                <a:gd name="T5" fmla="*/ 1 h 34"/>
                <a:gd name="T6" fmla="*/ 2 w 90"/>
                <a:gd name="T7" fmla="*/ 0 h 34"/>
                <a:gd name="T8" fmla="*/ 0 w 90"/>
                <a:gd name="T9" fmla="*/ 1 h 34"/>
                <a:gd name="T10" fmla="*/ 0 w 90"/>
                <a:gd name="T11" fmla="*/ 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4"/>
                <a:gd name="T20" fmla="*/ 90 w 9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4">
                  <a:moveTo>
                    <a:pt x="0" y="20"/>
                  </a:moveTo>
                  <a:lnTo>
                    <a:pt x="32" y="34"/>
                  </a:lnTo>
                  <a:lnTo>
                    <a:pt x="90" y="7"/>
                  </a:lnTo>
                  <a:lnTo>
                    <a:pt x="5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815" y="1364"/>
              <a:ext cx="111" cy="58"/>
            </a:xfrm>
            <a:custGeom>
              <a:avLst/>
              <a:gdLst>
                <a:gd name="T0" fmla="*/ 0 w 224"/>
                <a:gd name="T1" fmla="*/ 2 h 117"/>
                <a:gd name="T2" fmla="*/ 3 w 224"/>
                <a:gd name="T3" fmla="*/ 0 h 117"/>
                <a:gd name="T4" fmla="*/ 6 w 224"/>
                <a:gd name="T5" fmla="*/ 0 h 117"/>
                <a:gd name="T6" fmla="*/ 4 w 224"/>
                <a:gd name="T7" fmla="*/ 3 h 117"/>
                <a:gd name="T8" fmla="*/ 0 w 224"/>
                <a:gd name="T9" fmla="*/ 2 h 117"/>
                <a:gd name="T10" fmla="*/ 0 w 224"/>
                <a:gd name="T11" fmla="*/ 2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117"/>
                <a:gd name="T20" fmla="*/ 224 w 22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117">
                  <a:moveTo>
                    <a:pt x="0" y="80"/>
                  </a:moveTo>
                  <a:lnTo>
                    <a:pt x="124" y="0"/>
                  </a:lnTo>
                  <a:lnTo>
                    <a:pt x="224" y="4"/>
                  </a:lnTo>
                  <a:lnTo>
                    <a:pt x="139" y="11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59" y="1825"/>
              <a:ext cx="547" cy="192"/>
            </a:xfrm>
            <a:custGeom>
              <a:avLst/>
              <a:gdLst>
                <a:gd name="T0" fmla="*/ 24 w 1095"/>
                <a:gd name="T1" fmla="*/ 0 h 385"/>
                <a:gd name="T2" fmla="*/ 34 w 1095"/>
                <a:gd name="T3" fmla="*/ 0 h 385"/>
                <a:gd name="T4" fmla="*/ 23 w 1095"/>
                <a:gd name="T5" fmla="*/ 12 h 385"/>
                <a:gd name="T6" fmla="*/ 0 w 1095"/>
                <a:gd name="T7" fmla="*/ 10 h 385"/>
                <a:gd name="T8" fmla="*/ 21 w 1095"/>
                <a:gd name="T9" fmla="*/ 1 h 385"/>
                <a:gd name="T10" fmla="*/ 10 w 1095"/>
                <a:gd name="T11" fmla="*/ 8 h 385"/>
                <a:gd name="T12" fmla="*/ 19 w 1095"/>
                <a:gd name="T13" fmla="*/ 10 h 385"/>
                <a:gd name="T14" fmla="*/ 29 w 1095"/>
                <a:gd name="T15" fmla="*/ 2 h 385"/>
                <a:gd name="T16" fmla="*/ 24 w 1095"/>
                <a:gd name="T17" fmla="*/ 0 h 385"/>
                <a:gd name="T18" fmla="*/ 24 w 1095"/>
                <a:gd name="T19" fmla="*/ 0 h 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5"/>
                <a:gd name="T31" fmla="*/ 0 h 385"/>
                <a:gd name="T32" fmla="*/ 1095 w 1095"/>
                <a:gd name="T33" fmla="*/ 385 h 3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5" h="385">
                  <a:moveTo>
                    <a:pt x="777" y="0"/>
                  </a:moveTo>
                  <a:lnTo>
                    <a:pt x="1095" y="16"/>
                  </a:lnTo>
                  <a:lnTo>
                    <a:pt x="744" y="385"/>
                  </a:lnTo>
                  <a:lnTo>
                    <a:pt x="0" y="326"/>
                  </a:lnTo>
                  <a:lnTo>
                    <a:pt x="691" y="36"/>
                  </a:lnTo>
                  <a:lnTo>
                    <a:pt x="330" y="279"/>
                  </a:lnTo>
                  <a:lnTo>
                    <a:pt x="622" y="328"/>
                  </a:lnTo>
                  <a:lnTo>
                    <a:pt x="946" y="6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829" y="1621"/>
              <a:ext cx="217" cy="138"/>
            </a:xfrm>
            <a:custGeom>
              <a:avLst/>
              <a:gdLst>
                <a:gd name="T0" fmla="*/ 5 w 435"/>
                <a:gd name="T1" fmla="*/ 1 h 275"/>
                <a:gd name="T2" fmla="*/ 11 w 435"/>
                <a:gd name="T3" fmla="*/ 0 h 275"/>
                <a:gd name="T4" fmla="*/ 13 w 435"/>
                <a:gd name="T5" fmla="*/ 9 h 275"/>
                <a:gd name="T6" fmla="*/ 0 w 435"/>
                <a:gd name="T7" fmla="*/ 8 h 275"/>
                <a:gd name="T8" fmla="*/ 5 w 435"/>
                <a:gd name="T9" fmla="*/ 2 h 275"/>
                <a:gd name="T10" fmla="*/ 3 w 435"/>
                <a:gd name="T11" fmla="*/ 7 h 275"/>
                <a:gd name="T12" fmla="*/ 10 w 435"/>
                <a:gd name="T13" fmla="*/ 7 h 275"/>
                <a:gd name="T14" fmla="*/ 10 w 435"/>
                <a:gd name="T15" fmla="*/ 1 h 275"/>
                <a:gd name="T16" fmla="*/ 5 w 435"/>
                <a:gd name="T17" fmla="*/ 1 h 275"/>
                <a:gd name="T18" fmla="*/ 5 w 435"/>
                <a:gd name="T19" fmla="*/ 1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5"/>
                <a:gd name="T31" fmla="*/ 0 h 275"/>
                <a:gd name="T32" fmla="*/ 435 w 435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5" h="275">
                  <a:moveTo>
                    <a:pt x="191" y="7"/>
                  </a:moveTo>
                  <a:lnTo>
                    <a:pt x="372" y="0"/>
                  </a:lnTo>
                  <a:lnTo>
                    <a:pt x="435" y="275"/>
                  </a:lnTo>
                  <a:lnTo>
                    <a:pt x="0" y="252"/>
                  </a:lnTo>
                  <a:lnTo>
                    <a:pt x="174" y="48"/>
                  </a:lnTo>
                  <a:lnTo>
                    <a:pt x="113" y="208"/>
                  </a:lnTo>
                  <a:lnTo>
                    <a:pt x="345" y="222"/>
                  </a:lnTo>
                  <a:lnTo>
                    <a:pt x="324" y="28"/>
                  </a:lnTo>
                  <a:lnTo>
                    <a:pt x="19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27" y="1484"/>
              <a:ext cx="147" cy="86"/>
            </a:xfrm>
            <a:custGeom>
              <a:avLst/>
              <a:gdLst>
                <a:gd name="T0" fmla="*/ 0 w 292"/>
                <a:gd name="T1" fmla="*/ 0 h 172"/>
                <a:gd name="T2" fmla="*/ 4 w 292"/>
                <a:gd name="T3" fmla="*/ 0 h 172"/>
                <a:gd name="T4" fmla="*/ 10 w 292"/>
                <a:gd name="T5" fmla="*/ 5 h 172"/>
                <a:gd name="T6" fmla="*/ 1 w 292"/>
                <a:gd name="T7" fmla="*/ 5 h 172"/>
                <a:gd name="T8" fmla="*/ 1 w 292"/>
                <a:gd name="T9" fmla="*/ 1 h 172"/>
                <a:gd name="T10" fmla="*/ 3 w 292"/>
                <a:gd name="T11" fmla="*/ 5 h 172"/>
                <a:gd name="T12" fmla="*/ 7 w 292"/>
                <a:gd name="T13" fmla="*/ 5 h 172"/>
                <a:gd name="T14" fmla="*/ 3 w 292"/>
                <a:gd name="T15" fmla="*/ 1 h 172"/>
                <a:gd name="T16" fmla="*/ 0 w 292"/>
                <a:gd name="T17" fmla="*/ 0 h 172"/>
                <a:gd name="T18" fmla="*/ 0 w 29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72"/>
                <a:gd name="T32" fmla="*/ 292 w 29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72">
                  <a:moveTo>
                    <a:pt x="0" y="0"/>
                  </a:moveTo>
                  <a:lnTo>
                    <a:pt x="103" y="0"/>
                  </a:lnTo>
                  <a:lnTo>
                    <a:pt x="292" y="154"/>
                  </a:lnTo>
                  <a:lnTo>
                    <a:pt x="32" y="172"/>
                  </a:lnTo>
                  <a:lnTo>
                    <a:pt x="13" y="35"/>
                  </a:lnTo>
                  <a:lnTo>
                    <a:pt x="78" y="140"/>
                  </a:lnTo>
                  <a:lnTo>
                    <a:pt x="196" y="132"/>
                  </a:lnTo>
                  <a:lnTo>
                    <a:pt x="8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92" y="1360"/>
              <a:ext cx="130" cy="66"/>
            </a:xfrm>
            <a:custGeom>
              <a:avLst/>
              <a:gdLst>
                <a:gd name="T0" fmla="*/ 8 w 260"/>
                <a:gd name="T1" fmla="*/ 0 h 134"/>
                <a:gd name="T2" fmla="*/ 5 w 260"/>
                <a:gd name="T3" fmla="*/ 0 h 134"/>
                <a:gd name="T4" fmla="*/ 0 w 260"/>
                <a:gd name="T5" fmla="*/ 2 h 134"/>
                <a:gd name="T6" fmla="*/ 6 w 260"/>
                <a:gd name="T7" fmla="*/ 4 h 134"/>
                <a:gd name="T8" fmla="*/ 8 w 260"/>
                <a:gd name="T9" fmla="*/ 0 h 134"/>
                <a:gd name="T10" fmla="*/ 5 w 260"/>
                <a:gd name="T11" fmla="*/ 3 h 134"/>
                <a:gd name="T12" fmla="*/ 2 w 260"/>
                <a:gd name="T13" fmla="*/ 2 h 134"/>
                <a:gd name="T14" fmla="*/ 5 w 260"/>
                <a:gd name="T15" fmla="*/ 0 h 134"/>
                <a:gd name="T16" fmla="*/ 8 w 260"/>
                <a:gd name="T17" fmla="*/ 0 h 134"/>
                <a:gd name="T18" fmla="*/ 8 w 260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134"/>
                <a:gd name="T32" fmla="*/ 260 w 260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134">
                  <a:moveTo>
                    <a:pt x="260" y="4"/>
                  </a:moveTo>
                  <a:lnTo>
                    <a:pt x="170" y="0"/>
                  </a:lnTo>
                  <a:lnTo>
                    <a:pt x="0" y="95"/>
                  </a:lnTo>
                  <a:lnTo>
                    <a:pt x="199" y="134"/>
                  </a:lnTo>
                  <a:lnTo>
                    <a:pt x="255" y="27"/>
                  </a:lnTo>
                  <a:lnTo>
                    <a:pt x="175" y="103"/>
                  </a:lnTo>
                  <a:lnTo>
                    <a:pt x="84" y="85"/>
                  </a:lnTo>
                  <a:lnTo>
                    <a:pt x="173" y="18"/>
                  </a:lnTo>
                  <a:lnTo>
                    <a:pt x="2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871" y="1285"/>
              <a:ext cx="108" cy="55"/>
            </a:xfrm>
            <a:custGeom>
              <a:avLst/>
              <a:gdLst>
                <a:gd name="T0" fmla="*/ 5 w 215"/>
                <a:gd name="T1" fmla="*/ 0 h 109"/>
                <a:gd name="T2" fmla="*/ 7 w 215"/>
                <a:gd name="T3" fmla="*/ 1 h 109"/>
                <a:gd name="T4" fmla="*/ 6 w 215"/>
                <a:gd name="T5" fmla="*/ 4 h 109"/>
                <a:gd name="T6" fmla="*/ 0 w 215"/>
                <a:gd name="T7" fmla="*/ 3 h 109"/>
                <a:gd name="T8" fmla="*/ 4 w 215"/>
                <a:gd name="T9" fmla="*/ 1 h 109"/>
                <a:gd name="T10" fmla="*/ 3 w 215"/>
                <a:gd name="T11" fmla="*/ 2 h 109"/>
                <a:gd name="T12" fmla="*/ 6 w 215"/>
                <a:gd name="T13" fmla="*/ 3 h 109"/>
                <a:gd name="T14" fmla="*/ 6 w 215"/>
                <a:gd name="T15" fmla="*/ 1 h 109"/>
                <a:gd name="T16" fmla="*/ 5 w 215"/>
                <a:gd name="T17" fmla="*/ 0 h 109"/>
                <a:gd name="T18" fmla="*/ 5 w 215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109"/>
                <a:gd name="T32" fmla="*/ 215 w 215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109">
                  <a:moveTo>
                    <a:pt x="140" y="0"/>
                  </a:moveTo>
                  <a:lnTo>
                    <a:pt x="215" y="8"/>
                  </a:lnTo>
                  <a:lnTo>
                    <a:pt x="182" y="109"/>
                  </a:lnTo>
                  <a:lnTo>
                    <a:pt x="0" y="78"/>
                  </a:lnTo>
                  <a:lnTo>
                    <a:pt x="122" y="22"/>
                  </a:lnTo>
                  <a:lnTo>
                    <a:pt x="88" y="63"/>
                  </a:lnTo>
                  <a:lnTo>
                    <a:pt x="168" y="80"/>
                  </a:lnTo>
                  <a:lnTo>
                    <a:pt x="187" y="1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885" y="1210"/>
              <a:ext cx="97" cy="46"/>
            </a:xfrm>
            <a:custGeom>
              <a:avLst/>
              <a:gdLst>
                <a:gd name="T0" fmla="*/ 0 w 194"/>
                <a:gd name="T1" fmla="*/ 0 h 91"/>
                <a:gd name="T2" fmla="*/ 2 w 194"/>
                <a:gd name="T3" fmla="*/ 0 h 91"/>
                <a:gd name="T4" fmla="*/ 6 w 194"/>
                <a:gd name="T5" fmla="*/ 3 h 91"/>
                <a:gd name="T6" fmla="*/ 1 w 194"/>
                <a:gd name="T7" fmla="*/ 3 h 91"/>
                <a:gd name="T8" fmla="*/ 1 w 194"/>
                <a:gd name="T9" fmla="*/ 1 h 91"/>
                <a:gd name="T10" fmla="*/ 2 w 194"/>
                <a:gd name="T11" fmla="*/ 3 h 91"/>
                <a:gd name="T12" fmla="*/ 5 w 194"/>
                <a:gd name="T13" fmla="*/ 2 h 91"/>
                <a:gd name="T14" fmla="*/ 2 w 194"/>
                <a:gd name="T15" fmla="*/ 1 h 91"/>
                <a:gd name="T16" fmla="*/ 0 w 194"/>
                <a:gd name="T17" fmla="*/ 0 h 91"/>
                <a:gd name="T18" fmla="*/ 0 w 194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91"/>
                <a:gd name="T32" fmla="*/ 194 w 194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91">
                  <a:moveTo>
                    <a:pt x="0" y="0"/>
                  </a:moveTo>
                  <a:lnTo>
                    <a:pt x="60" y="0"/>
                  </a:lnTo>
                  <a:lnTo>
                    <a:pt x="194" y="76"/>
                  </a:lnTo>
                  <a:lnTo>
                    <a:pt x="28" y="91"/>
                  </a:lnTo>
                  <a:lnTo>
                    <a:pt x="6" y="24"/>
                  </a:lnTo>
                  <a:lnTo>
                    <a:pt x="55" y="67"/>
                  </a:lnTo>
                  <a:lnTo>
                    <a:pt x="130" y="61"/>
                  </a:lnTo>
                  <a:lnTo>
                    <a:pt x="6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837" y="1152"/>
              <a:ext cx="59" cy="32"/>
            </a:xfrm>
            <a:custGeom>
              <a:avLst/>
              <a:gdLst>
                <a:gd name="T0" fmla="*/ 1 w 116"/>
                <a:gd name="T1" fmla="*/ 1 h 63"/>
                <a:gd name="T2" fmla="*/ 2 w 116"/>
                <a:gd name="T3" fmla="*/ 0 h 63"/>
                <a:gd name="T4" fmla="*/ 4 w 116"/>
                <a:gd name="T5" fmla="*/ 2 h 63"/>
                <a:gd name="T6" fmla="*/ 1 w 116"/>
                <a:gd name="T7" fmla="*/ 2 h 63"/>
                <a:gd name="T8" fmla="*/ 0 w 116"/>
                <a:gd name="T9" fmla="*/ 1 h 63"/>
                <a:gd name="T10" fmla="*/ 1 w 116"/>
                <a:gd name="T11" fmla="*/ 2 h 63"/>
                <a:gd name="T12" fmla="*/ 3 w 116"/>
                <a:gd name="T13" fmla="*/ 2 h 63"/>
                <a:gd name="T14" fmla="*/ 2 w 116"/>
                <a:gd name="T15" fmla="*/ 1 h 63"/>
                <a:gd name="T16" fmla="*/ 1 w 116"/>
                <a:gd name="T17" fmla="*/ 1 h 63"/>
                <a:gd name="T18" fmla="*/ 1 w 116"/>
                <a:gd name="T19" fmla="*/ 1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63"/>
                <a:gd name="T32" fmla="*/ 116 w 1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63">
                  <a:moveTo>
                    <a:pt x="2" y="2"/>
                  </a:moveTo>
                  <a:lnTo>
                    <a:pt x="45" y="0"/>
                  </a:lnTo>
                  <a:lnTo>
                    <a:pt x="116" y="47"/>
                  </a:lnTo>
                  <a:lnTo>
                    <a:pt x="3" y="63"/>
                  </a:lnTo>
                  <a:lnTo>
                    <a:pt x="0" y="12"/>
                  </a:lnTo>
                  <a:lnTo>
                    <a:pt x="18" y="45"/>
                  </a:lnTo>
                  <a:lnTo>
                    <a:pt x="78" y="36"/>
                  </a:lnTo>
                  <a:lnTo>
                    <a:pt x="40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13" y="1100"/>
              <a:ext cx="46" cy="31"/>
            </a:xfrm>
            <a:custGeom>
              <a:avLst/>
              <a:gdLst>
                <a:gd name="T0" fmla="*/ 3 w 92"/>
                <a:gd name="T1" fmla="*/ 1 h 62"/>
                <a:gd name="T2" fmla="*/ 2 w 92"/>
                <a:gd name="T3" fmla="*/ 0 h 62"/>
                <a:gd name="T4" fmla="*/ 0 w 92"/>
                <a:gd name="T5" fmla="*/ 2 h 62"/>
                <a:gd name="T6" fmla="*/ 3 w 92"/>
                <a:gd name="T7" fmla="*/ 2 h 62"/>
                <a:gd name="T8" fmla="*/ 3 w 92"/>
                <a:gd name="T9" fmla="*/ 1 h 62"/>
                <a:gd name="T10" fmla="*/ 3 w 92"/>
                <a:gd name="T11" fmla="*/ 2 h 62"/>
                <a:gd name="T12" fmla="*/ 1 w 92"/>
                <a:gd name="T13" fmla="*/ 2 h 62"/>
                <a:gd name="T14" fmla="*/ 3 w 92"/>
                <a:gd name="T15" fmla="*/ 1 h 62"/>
                <a:gd name="T16" fmla="*/ 3 w 92"/>
                <a:gd name="T17" fmla="*/ 1 h 62"/>
                <a:gd name="T18" fmla="*/ 3 w 92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62"/>
                <a:gd name="T32" fmla="*/ 92 w 9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62">
                  <a:moveTo>
                    <a:pt x="92" y="3"/>
                  </a:moveTo>
                  <a:lnTo>
                    <a:pt x="59" y="0"/>
                  </a:lnTo>
                  <a:lnTo>
                    <a:pt x="0" y="55"/>
                  </a:lnTo>
                  <a:lnTo>
                    <a:pt x="92" y="62"/>
                  </a:lnTo>
                  <a:lnTo>
                    <a:pt x="90" y="17"/>
                  </a:lnTo>
                  <a:lnTo>
                    <a:pt x="79" y="47"/>
                  </a:lnTo>
                  <a:lnTo>
                    <a:pt x="30" y="48"/>
                  </a:lnTo>
                  <a:lnTo>
                    <a:pt x="66" y="11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38" y="1068"/>
              <a:ext cx="63" cy="22"/>
            </a:xfrm>
            <a:custGeom>
              <a:avLst/>
              <a:gdLst>
                <a:gd name="T0" fmla="*/ 4 w 125"/>
                <a:gd name="T1" fmla="*/ 0 h 46"/>
                <a:gd name="T2" fmla="*/ 3 w 125"/>
                <a:gd name="T3" fmla="*/ 0 h 46"/>
                <a:gd name="T4" fmla="*/ 0 w 125"/>
                <a:gd name="T5" fmla="*/ 0 h 46"/>
                <a:gd name="T6" fmla="*/ 3 w 125"/>
                <a:gd name="T7" fmla="*/ 1 h 46"/>
                <a:gd name="T8" fmla="*/ 4 w 125"/>
                <a:gd name="T9" fmla="*/ 0 h 46"/>
                <a:gd name="T10" fmla="*/ 3 w 125"/>
                <a:gd name="T11" fmla="*/ 1 h 46"/>
                <a:gd name="T12" fmla="*/ 2 w 125"/>
                <a:gd name="T13" fmla="*/ 0 h 46"/>
                <a:gd name="T14" fmla="*/ 3 w 125"/>
                <a:gd name="T15" fmla="*/ 0 h 46"/>
                <a:gd name="T16" fmla="*/ 4 w 125"/>
                <a:gd name="T17" fmla="*/ 0 h 46"/>
                <a:gd name="T18" fmla="*/ 4 w 12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46"/>
                <a:gd name="T32" fmla="*/ 125 w 12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46">
                  <a:moveTo>
                    <a:pt x="125" y="6"/>
                  </a:moveTo>
                  <a:lnTo>
                    <a:pt x="83" y="0"/>
                  </a:lnTo>
                  <a:lnTo>
                    <a:pt x="0" y="27"/>
                  </a:lnTo>
                  <a:lnTo>
                    <a:pt x="71" y="46"/>
                  </a:lnTo>
                  <a:lnTo>
                    <a:pt x="113" y="16"/>
                  </a:lnTo>
                  <a:lnTo>
                    <a:pt x="66" y="34"/>
                  </a:lnTo>
                  <a:lnTo>
                    <a:pt x="40" y="25"/>
                  </a:lnTo>
                  <a:lnTo>
                    <a:pt x="85" y="10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907" y="1049"/>
              <a:ext cx="59" cy="21"/>
            </a:xfrm>
            <a:custGeom>
              <a:avLst/>
              <a:gdLst>
                <a:gd name="T0" fmla="*/ 2 w 119"/>
                <a:gd name="T1" fmla="*/ 0 h 42"/>
                <a:gd name="T2" fmla="*/ 3 w 119"/>
                <a:gd name="T3" fmla="*/ 1 h 42"/>
                <a:gd name="T4" fmla="*/ 1 w 119"/>
                <a:gd name="T5" fmla="*/ 1 h 42"/>
                <a:gd name="T6" fmla="*/ 0 w 119"/>
                <a:gd name="T7" fmla="*/ 1 h 42"/>
                <a:gd name="T8" fmla="*/ 1 w 119"/>
                <a:gd name="T9" fmla="*/ 1 h 42"/>
                <a:gd name="T10" fmla="*/ 0 w 119"/>
                <a:gd name="T11" fmla="*/ 1 h 42"/>
                <a:gd name="T12" fmla="*/ 1 w 119"/>
                <a:gd name="T13" fmla="*/ 1 h 42"/>
                <a:gd name="T14" fmla="*/ 2 w 119"/>
                <a:gd name="T15" fmla="*/ 1 h 42"/>
                <a:gd name="T16" fmla="*/ 2 w 119"/>
                <a:gd name="T17" fmla="*/ 0 h 42"/>
                <a:gd name="T18" fmla="*/ 2 w 119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2"/>
                <a:gd name="T32" fmla="*/ 119 w 119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2">
                  <a:moveTo>
                    <a:pt x="78" y="0"/>
                  </a:moveTo>
                  <a:lnTo>
                    <a:pt x="119" y="8"/>
                  </a:lnTo>
                  <a:lnTo>
                    <a:pt x="44" y="42"/>
                  </a:lnTo>
                  <a:lnTo>
                    <a:pt x="0" y="20"/>
                  </a:lnTo>
                  <a:lnTo>
                    <a:pt x="58" y="6"/>
                  </a:lnTo>
                  <a:lnTo>
                    <a:pt x="23" y="21"/>
                  </a:lnTo>
                  <a:lnTo>
                    <a:pt x="50" y="30"/>
                  </a:lnTo>
                  <a:lnTo>
                    <a:pt x="93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198615" y="2020685"/>
            <a:ext cx="2541984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260528" y="2082599"/>
            <a:ext cx="251543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 b="1">
                <a:solidFill>
                  <a:srgbClr val="000099"/>
                </a:solidFill>
              </a:rPr>
              <a:t>Thank You</a:t>
            </a:r>
            <a:endParaRPr lang="en-US" sz="1350">
              <a:solidFill>
                <a:srgbClr val="000099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2812854" y="4330498"/>
            <a:ext cx="3488531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2638300" y="4407499"/>
            <a:ext cx="384239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 b="1" dirty="0">
                <a:solidFill>
                  <a:srgbClr val="000099"/>
                </a:solidFill>
              </a:rPr>
              <a:t>Any Questions?</a:t>
            </a:r>
            <a:endParaRPr lang="en-US" sz="1350" dirty="0">
              <a:solidFill>
                <a:srgbClr val="000099"/>
              </a:solidFill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96438" y="1301194"/>
            <a:ext cx="2778328" cy="15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9508" y="4113805"/>
            <a:ext cx="3134492" cy="1763151"/>
          </a:xfrm>
        </p:spPr>
      </p:pic>
    </p:spTree>
    <p:extLst>
      <p:ext uri="{BB962C8B-B14F-4D97-AF65-F5344CB8AC3E}">
        <p14:creationId xmlns:p14="http://schemas.microsoft.com/office/powerpoint/2010/main" val="24555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 rot="20605131">
            <a:off x="1496653" y="2878730"/>
            <a:ext cx="469178" cy="2157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3982282" y="-926362"/>
            <a:ext cx="469178" cy="5690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7505884">
            <a:off x="4349507" y="915049"/>
            <a:ext cx="469178" cy="5889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Image result for common goal imag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5933" r="11620" b="10181"/>
          <a:stretch/>
        </p:blipFill>
        <p:spPr bwMode="auto">
          <a:xfrm>
            <a:off x="2346157" y="2117558"/>
            <a:ext cx="4475747" cy="3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062142" y="4750702"/>
            <a:ext cx="2123268" cy="127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92686" y="5124522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Industry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1841" y="1731413"/>
            <a:ext cx="2123268" cy="12708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5767" y="4995620"/>
            <a:ext cx="2123268" cy="12708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5621" y="5369440"/>
            <a:ext cx="174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Academia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02045" y="1470973"/>
            <a:ext cx="2123268" cy="12708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24000" y="1623753"/>
            <a:ext cx="2101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Contractors &amp; Suppliers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Gerald </a:t>
            </a:r>
            <a:r>
              <a:rPr lang="en-US" dirty="0" err="1"/>
              <a:t>Rohrbach’s</a:t>
            </a:r>
            <a:r>
              <a:rPr lang="en-US" dirty="0"/>
              <a:t> Impact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17368" y="2550063"/>
            <a:ext cx="675318" cy="30658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610905" y="4207197"/>
            <a:ext cx="1065242" cy="540149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238119" y="2503554"/>
            <a:ext cx="548088" cy="253192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41334" y="4960775"/>
            <a:ext cx="467555" cy="196948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986" y="2012595"/>
            <a:ext cx="174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Office of Mat.ls &amp; Road Research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4935" y="1702622"/>
            <a:ext cx="153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School Graduation</a:t>
            </a:r>
            <a:endParaRPr lang="en-US" dirty="0"/>
          </a:p>
        </p:txBody>
      </p:sp>
      <p:pic>
        <p:nvPicPr>
          <p:cNvPr id="7" name="Picture 2" descr="Image result for Image of  high school gradua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51" y="2319013"/>
            <a:ext cx="1913021" cy="12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3776375" y="780093"/>
            <a:ext cx="745958" cy="411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289" y="2665473"/>
            <a:ext cx="311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4- 5 </a:t>
            </a:r>
            <a:r>
              <a:rPr lang="en-US" dirty="0" err="1" smtClean="0"/>
              <a:t>yrs</a:t>
            </a:r>
            <a:r>
              <a:rPr lang="en-US" dirty="0" smtClean="0"/>
              <a:t> Living off Parents</a:t>
            </a:r>
            <a:endParaRPr lang="en-US" dirty="0"/>
          </a:p>
        </p:txBody>
      </p:sp>
      <p:pic>
        <p:nvPicPr>
          <p:cNvPr id="2052" name="Picture 4" descr="Image result for Image of  living in parents bas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3" y="3097491"/>
            <a:ext cx="2365273" cy="13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mage of college class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56" y="1117225"/>
            <a:ext cx="2271076" cy="15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2" y="1958892"/>
            <a:ext cx="2866926" cy="14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3728" y="3361984"/>
            <a:ext cx="15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Job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rot="16200000" flipH="1">
            <a:off x="6040727" y="4135041"/>
            <a:ext cx="1646798" cy="18287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66519" y="4838330"/>
            <a:ext cx="28298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Min. of about </a:t>
            </a:r>
          </a:p>
          <a:p>
            <a:pPr algn="ctr"/>
            <a:r>
              <a:rPr lang="en-US" sz="4000" dirty="0" smtClean="0"/>
              <a:t>90,000 </a:t>
            </a:r>
            <a:r>
              <a:rPr lang="en-US" sz="4000" dirty="0" err="1" smtClean="0"/>
              <a:t>hrs</a:t>
            </a:r>
            <a:r>
              <a:rPr lang="en-US" sz="4000" dirty="0" smtClean="0"/>
              <a:t> </a:t>
            </a:r>
          </a:p>
          <a:p>
            <a:pPr algn="ctr"/>
            <a:r>
              <a:rPr lang="en-US" dirty="0" smtClean="0"/>
              <a:t>on the job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5400000">
            <a:off x="2079646" y="4680587"/>
            <a:ext cx="745958" cy="1386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Image result for cartoon Image of man and woman fish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8" y="4650084"/>
            <a:ext cx="909818" cy="15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49727" y="4838330"/>
            <a:ext cx="493290" cy="111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9131" y="4280752"/>
            <a:ext cx="15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Retirement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17368" y="2550063"/>
            <a:ext cx="675318" cy="30658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4935" y="1702622"/>
            <a:ext cx="153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 School Graduation</a:t>
            </a:r>
            <a:endParaRPr lang="en-US" dirty="0"/>
          </a:p>
        </p:txBody>
      </p:sp>
      <p:pic>
        <p:nvPicPr>
          <p:cNvPr id="7" name="Picture 2" descr="Image result for Image of  high school graduat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51" y="2319013"/>
            <a:ext cx="1913021" cy="12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 rot="16200000">
            <a:off x="3776375" y="780093"/>
            <a:ext cx="745958" cy="411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5289" y="2665473"/>
            <a:ext cx="311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4- 5 </a:t>
            </a:r>
            <a:r>
              <a:rPr lang="en-US" dirty="0" err="1" smtClean="0"/>
              <a:t>yrs</a:t>
            </a:r>
            <a:r>
              <a:rPr lang="en-US" dirty="0" smtClean="0"/>
              <a:t> Living off your Parents</a:t>
            </a:r>
            <a:endParaRPr lang="en-US" dirty="0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72" y="1958892"/>
            <a:ext cx="2866926" cy="14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3728" y="3361984"/>
            <a:ext cx="15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Job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rot="16200000" flipH="1">
            <a:off x="6040727" y="4135041"/>
            <a:ext cx="1646798" cy="18287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66519" y="4838330"/>
            <a:ext cx="28298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Min. of about </a:t>
            </a:r>
          </a:p>
          <a:p>
            <a:pPr algn="ctr"/>
            <a:r>
              <a:rPr lang="en-US" sz="4000" dirty="0" smtClean="0"/>
              <a:t>90,000 </a:t>
            </a:r>
            <a:r>
              <a:rPr lang="en-US" sz="4000" dirty="0" err="1" smtClean="0"/>
              <a:t>hrs</a:t>
            </a:r>
            <a:r>
              <a:rPr lang="en-US" sz="4000" dirty="0" smtClean="0"/>
              <a:t> </a:t>
            </a:r>
          </a:p>
          <a:p>
            <a:pPr algn="ctr"/>
            <a:r>
              <a:rPr lang="en-US" dirty="0" smtClean="0"/>
              <a:t>on the job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5400000">
            <a:off x="2079646" y="4680587"/>
            <a:ext cx="745958" cy="1386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Image result for cartoon Image of man and woman fish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8" y="4650084"/>
            <a:ext cx="909818" cy="15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49727" y="4838330"/>
            <a:ext cx="493290" cy="1119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9131" y="4280752"/>
            <a:ext cx="153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Retirement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17368" y="2550063"/>
            <a:ext cx="675318" cy="306583"/>
          </a:xfrm>
          <a:prstGeom prst="straightConnector1">
            <a:avLst/>
          </a:prstGeom>
          <a:ln w="60325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366519" y="4650084"/>
            <a:ext cx="2745523" cy="1762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Image result for Image of college class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56" y="1117225"/>
            <a:ext cx="2271076" cy="151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Image of  living in parents bas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3" y="3097491"/>
            <a:ext cx="2365273" cy="132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33" y="326183"/>
            <a:ext cx="7886700" cy="825500"/>
          </a:xfrm>
        </p:spPr>
        <p:txBody>
          <a:bodyPr/>
          <a:lstStyle/>
          <a:p>
            <a:r>
              <a:rPr lang="en-US" dirty="0" smtClean="0"/>
              <a:t>Defining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55" y="1344188"/>
            <a:ext cx="3370473" cy="2246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733" y="1645202"/>
            <a:ext cx="34650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Academic definition:</a:t>
            </a:r>
          </a:p>
          <a:p>
            <a:endParaRPr lang="en-US" dirty="0" smtClean="0"/>
          </a:p>
          <a:p>
            <a:r>
              <a:rPr lang="en-US" dirty="0" smtClean="0"/>
              <a:t>NUMBERS….</a:t>
            </a:r>
          </a:p>
          <a:p>
            <a:r>
              <a:rPr lang="en-US" dirty="0" smtClean="0"/>
              <a:t>Number of publications</a:t>
            </a:r>
          </a:p>
          <a:p>
            <a:r>
              <a:rPr lang="en-US" dirty="0" smtClean="0"/>
              <a:t>Numbers of students</a:t>
            </a:r>
          </a:p>
          <a:p>
            <a:r>
              <a:rPr lang="en-US" dirty="0" smtClean="0"/>
              <a:t>Number of research dollars</a:t>
            </a:r>
          </a:p>
          <a:p>
            <a:r>
              <a:rPr lang="en-US" dirty="0" smtClean="0"/>
              <a:t>Number of committees served on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6146" name="Picture 2" descr="Image result for cartoon Image of a falling 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55" y="3385568"/>
            <a:ext cx="1929646" cy="19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554" y="4562417"/>
            <a:ext cx="506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Quantifying true impact is difficult but it is easily recognized when seen.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6434" y="4012611"/>
            <a:ext cx="97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Custom 2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92929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2496</Words>
  <Application>Microsoft Office PowerPoint</Application>
  <PresentationFormat>On-screen Show (4:3)</PresentationFormat>
  <Paragraphs>583</Paragraphs>
  <Slides>57</Slides>
  <Notes>33</Notes>
  <HiddenSlides>19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Axis</vt:lpstr>
      <vt:lpstr>Office Theme</vt:lpstr>
      <vt:lpstr>PowerPoint Presentation</vt:lpstr>
      <vt:lpstr>Gerald Rohrbach Distinguished Speaker</vt:lpstr>
      <vt:lpstr>Gerald Rohrbach’s Impact</vt:lpstr>
      <vt:lpstr>Gerald Rohrbach’s Impact</vt:lpstr>
      <vt:lpstr>Gerald Rohrbach’s Impact</vt:lpstr>
      <vt:lpstr>Gerald Rohrbach’s Impact</vt:lpstr>
      <vt:lpstr>Career path</vt:lpstr>
      <vt:lpstr>Career path</vt:lpstr>
      <vt:lpstr>Defining Impact</vt:lpstr>
      <vt:lpstr>How can we make a greater impact?</vt:lpstr>
      <vt:lpstr>Impact on workforce development</vt:lpstr>
      <vt:lpstr>Impact on workforce development</vt:lpstr>
      <vt:lpstr>Impact on workforce development</vt:lpstr>
      <vt:lpstr>Impactful research</vt:lpstr>
      <vt:lpstr>Impactful research</vt:lpstr>
      <vt:lpstr>Impactful research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Increasing impact with team approach</vt:lpstr>
      <vt:lpstr>GOAL:</vt:lpstr>
      <vt:lpstr>Process: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Increasing impact with team approach</vt:lpstr>
      <vt:lpstr>Impactful research</vt:lpstr>
      <vt:lpstr>Impactful research</vt:lpstr>
      <vt:lpstr>Implementable Research</vt:lpstr>
      <vt:lpstr>Implementable Research</vt:lpstr>
      <vt:lpstr>Foster DOT-Academic Relationship</vt:lpstr>
      <vt:lpstr>Impact of MnROAD</vt:lpstr>
      <vt:lpstr>Impact of MnROAD</vt:lpstr>
      <vt:lpstr>Impact of MnROAD</vt:lpstr>
      <vt:lpstr>Future Impact of MnROAD</vt:lpstr>
      <vt:lpstr>Future Impact of MnROAD</vt:lpstr>
      <vt:lpstr>Future impact of MnROAD</vt:lpstr>
      <vt:lpstr>Future impact of  MnROAD</vt:lpstr>
      <vt:lpstr>Future impact of  MnROAD</vt:lpstr>
      <vt:lpstr>Future impact of  MnROAD</vt:lpstr>
      <vt:lpstr>Future impact of  MnROAD</vt:lpstr>
      <vt:lpstr>Future Impact of MnROAD</vt:lpstr>
      <vt:lpstr>Future impact of  MnROAD</vt:lpstr>
      <vt:lpstr>How can we make a greater impact?</vt:lpstr>
      <vt:lpstr>How can we make a greater impact?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Unbonded Concrete Overlays of Concrete and Composite Pavements (UCOCP) Task 2: Laboratory Investigation</dc:title>
  <dc:creator>Steve Sachs</dc:creator>
  <cp:lastModifiedBy>Vandenbossche, Julie Marie</cp:lastModifiedBy>
  <cp:revision>483</cp:revision>
  <dcterms:created xsi:type="dcterms:W3CDTF">2015-06-17T12:11:36Z</dcterms:created>
  <dcterms:modified xsi:type="dcterms:W3CDTF">2017-05-24T12:06:16Z</dcterms:modified>
</cp:coreProperties>
</file>