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76" r:id="rId2"/>
  </p:sldMasterIdLst>
  <p:notesMasterIdLst>
    <p:notesMasterId r:id="rId30"/>
  </p:notesMasterIdLst>
  <p:handoutMasterIdLst>
    <p:handoutMasterId r:id="rId31"/>
  </p:handoutMasterIdLst>
  <p:sldIdLst>
    <p:sldId id="752" r:id="rId3"/>
    <p:sldId id="755" r:id="rId4"/>
    <p:sldId id="757" r:id="rId5"/>
    <p:sldId id="756" r:id="rId6"/>
    <p:sldId id="758" r:id="rId7"/>
    <p:sldId id="775" r:id="rId8"/>
    <p:sldId id="759" r:id="rId9"/>
    <p:sldId id="754" r:id="rId10"/>
    <p:sldId id="761" r:id="rId11"/>
    <p:sldId id="762" r:id="rId12"/>
    <p:sldId id="760" r:id="rId13"/>
    <p:sldId id="765" r:id="rId14"/>
    <p:sldId id="778" r:id="rId15"/>
    <p:sldId id="763" r:id="rId16"/>
    <p:sldId id="764" r:id="rId17"/>
    <p:sldId id="776" r:id="rId18"/>
    <p:sldId id="766" r:id="rId19"/>
    <p:sldId id="767" r:id="rId20"/>
    <p:sldId id="779" r:id="rId21"/>
    <p:sldId id="768" r:id="rId22"/>
    <p:sldId id="769" r:id="rId23"/>
    <p:sldId id="770" r:id="rId24"/>
    <p:sldId id="771" r:id="rId25"/>
    <p:sldId id="772" r:id="rId26"/>
    <p:sldId id="777" r:id="rId27"/>
    <p:sldId id="774" r:id="rId28"/>
    <p:sldId id="773" r:id="rId29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3F3E"/>
    <a:srgbClr val="336600"/>
    <a:srgbClr val="006600"/>
    <a:srgbClr val="006666"/>
    <a:srgbClr val="003300"/>
    <a:srgbClr val="008000"/>
    <a:srgbClr val="339933"/>
    <a:srgbClr val="00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4" autoAdjust="0"/>
    <p:restoredTop sz="93373" autoAdjust="0"/>
  </p:normalViewPr>
  <p:slideViewPr>
    <p:cSldViewPr>
      <p:cViewPr varScale="1">
        <p:scale>
          <a:sx n="101" d="100"/>
          <a:sy n="101" d="100"/>
        </p:scale>
        <p:origin x="11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0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7C43387-F2BB-4A50-92F7-55DCB09DCA9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61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BE45-F518-4FEB-B704-0BF152CD1991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71CC1-42CB-404B-8ADF-3CC1814950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4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7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1CC1-42CB-404B-8ADF-3CC18149506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76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1CC1-42CB-404B-8ADF-3CC18149506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8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1CC1-42CB-404B-8ADF-3CC18149506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2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1CC1-42CB-404B-8ADF-3CC18149506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6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1CC1-42CB-404B-8ADF-3CC18149506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0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5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361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585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9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2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6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8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9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7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7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82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8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7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838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851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20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23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75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8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562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8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3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0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14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076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805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252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909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63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0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8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01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7" y="1842964"/>
            <a:ext cx="5324726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0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9" y="1842964"/>
            <a:ext cx="532472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0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0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" y="6000575"/>
            <a:ext cx="2893869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1" y="6138333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2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5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22" y="705498"/>
            <a:ext cx="2893869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7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1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7020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8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4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1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054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524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3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1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0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2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7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4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8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0" y="1964392"/>
            <a:ext cx="1749143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19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4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5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5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2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5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8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4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49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2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167477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4" y="3939362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571730"/>
            <a:ext cx="1394107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3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4" y="2800329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0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2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422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88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5831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60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9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5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2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1"/>
            <a:ext cx="1018943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49" y="635635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2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436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691883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9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3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2" y="3211514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6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1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7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4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2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08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7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49" y="6356351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6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589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5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2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0298" y="912530"/>
            <a:ext cx="3496041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2" y="524007"/>
            <a:ext cx="1616475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8251" y="3581845"/>
            <a:ext cx="1978484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185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7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386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9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0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65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9621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099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9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4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5/22/2018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5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3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5/22/2018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630936"/>
            <a:ext cx="28938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5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8C556E-7101-4471-A958-3911E20944AB}" type="datetime1">
              <a:rPr lang="en-US" b="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5/22/2018</a:t>
            </a:fld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000000"/>
                </a:solidFill>
                <a:latin typeface="Calibri"/>
              </a:rPr>
              <a:t>Optional Tagline Goes Here </a:t>
            </a:r>
            <a:r>
              <a:rPr lang="en-US" b="0" smtClean="0">
                <a:solidFill>
                  <a:srgbClr val="003865"/>
                </a:solidFill>
                <a:latin typeface="Calibri"/>
              </a:rPr>
              <a:t>|</a:t>
            </a:r>
            <a:r>
              <a:rPr lang="en-US" b="0" smtClean="0">
                <a:solidFill>
                  <a:srgbClr val="000000"/>
                </a:solidFill>
                <a:latin typeface="Calibri"/>
              </a:rPr>
              <a:t> mn.gov/websiteurl</a:t>
            </a:r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b="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63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8C556E-7101-4471-A958-3911E20944AB}" type="datetime1">
              <a:rPr lang="en-US" b="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5/22/2018</a:t>
            </a:fld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3" y="6356350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srgbClr val="000000"/>
                </a:solidFill>
                <a:latin typeface="Calibri"/>
              </a:rPr>
              <a:t>Optional Tagline Goes Here </a:t>
            </a:r>
            <a:r>
              <a:rPr lang="en-US" b="0" smtClean="0">
                <a:solidFill>
                  <a:srgbClr val="003865"/>
                </a:solidFill>
                <a:latin typeface="Calibri"/>
              </a:rPr>
              <a:t>|</a:t>
            </a:r>
            <a:r>
              <a:rPr lang="en-US" b="0" smtClean="0">
                <a:solidFill>
                  <a:srgbClr val="000000"/>
                </a:solidFill>
                <a:latin typeface="Calibri"/>
              </a:rPr>
              <a:t> mn.gov/websiteurl</a:t>
            </a:r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49" y="6356351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b="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96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t.state.mn.us/research/TS/2016/201616.pdf" TargetMode="Externa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65628"/>
            <a:ext cx="9144000" cy="971387"/>
          </a:xfrm>
        </p:spPr>
        <p:txBody>
          <a:bodyPr/>
          <a:lstStyle/>
          <a:p>
            <a:r>
              <a:rPr lang="en-US" dirty="0" smtClean="0"/>
              <a:t>Concrete </a:t>
            </a:r>
            <a:r>
              <a:rPr lang="en-US" dirty="0"/>
              <a:t>Pavement Repair Product Evaluations at </a:t>
            </a:r>
            <a:r>
              <a:rPr lang="en-US" dirty="0" smtClean="0"/>
              <a:t>MnROAD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79524" y="4953000"/>
            <a:ext cx="6873875" cy="109712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Tom Burnham, P.E. | Senior Road Research Engineer, Minnesota Department of Transportation</a:t>
            </a:r>
          </a:p>
          <a:p>
            <a:pPr lvl="0">
              <a:buClr>
                <a:srgbClr val="003865"/>
              </a:buClr>
            </a:pPr>
            <a:r>
              <a:rPr lang="en-US" b="1" dirty="0" smtClean="0">
                <a:solidFill>
                  <a:schemeClr val="tx2"/>
                </a:solidFill>
              </a:rPr>
              <a:t>NRRA </a:t>
            </a:r>
            <a:r>
              <a:rPr lang="en-US" b="1" dirty="0">
                <a:solidFill>
                  <a:schemeClr val="tx2"/>
                </a:solidFill>
              </a:rPr>
              <a:t>Pavement Workshop </a:t>
            </a:r>
            <a:r>
              <a:rPr lang="en-US" b="1" dirty="0" smtClean="0">
                <a:solidFill>
                  <a:schemeClr val="tx2"/>
                </a:solidFill>
              </a:rPr>
              <a:t>2018</a:t>
            </a:r>
            <a:endParaRPr lang="en-US" b="1" dirty="0">
              <a:solidFill>
                <a:schemeClr val="tx2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b="1" dirty="0" smtClean="0">
                <a:solidFill>
                  <a:schemeClr val="tx2"/>
                </a:solidFill>
              </a:rPr>
              <a:t>5/23/2018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943600"/>
            <a:ext cx="1371600" cy="695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52400"/>
            <a:ext cx="4724400" cy="31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Conditions Surveys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8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43177"/>
              </p:ext>
            </p:extLst>
          </p:nvPr>
        </p:nvGraphicFramePr>
        <p:xfrm>
          <a:off x="1166696" y="1439273"/>
          <a:ext cx="6880302" cy="4544605"/>
        </p:xfrm>
        <a:graphic>
          <a:graphicData uri="http://schemas.openxmlformats.org/drawingml/2006/table">
            <a:tbl>
              <a:tblPr firstRow="1" firstCol="1" bandRow="1"/>
              <a:tblGrid>
                <a:gridCol w="1318759"/>
                <a:gridCol w="571462"/>
                <a:gridCol w="1054630"/>
                <a:gridCol w="430251"/>
                <a:gridCol w="457200"/>
                <a:gridCol w="381000"/>
                <a:gridCol w="381000"/>
                <a:gridCol w="457200"/>
                <a:gridCol w="1828800"/>
              </a:tblGrid>
              <a:tr h="2161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Patch Material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Joint Number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Patch location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 rating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Bonding condition Oct  2014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 2012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 2012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 2013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 2013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 2014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BASF 10-61 Surface Repair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Blow Patch - RCM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Blow Patch - RCM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Blow Patch - RCM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Blow Patch - RCM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DOTLINE Rapid Repair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EMACO S88 C1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Mainline 4 hour PCC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MAPEI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Plaintop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Green/Orange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Centerline/Pass 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Green/Orange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Centerline/ 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Green/Orange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Green/Orange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Lane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Orange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Rapid Set - Orange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 Mix 2 - 303A32F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- NW corner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 Mix 2 - 303A32F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Lane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- West side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 Mix 2 - 303A32F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 - with patch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 Mix 2 - 303A32F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Drive Ln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along W side of transv jt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 Mix 2 - 303A32F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Sikacrete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Cement/Sand (Blend)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Centerline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5" marR="59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4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Patch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86526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21" y="1486538"/>
            <a:ext cx="6948604" cy="48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Good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534" y="6477689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68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" y="160020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Ready mix (not practical for rapid repairs)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n-lt"/>
              </a:rPr>
              <a:t>Pavemend</a:t>
            </a:r>
            <a:r>
              <a:rPr lang="en-US" sz="2000" dirty="0" smtClean="0">
                <a:latin typeface="+mn-lt"/>
              </a:rPr>
              <a:t> (only 1 repair on centerline)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n-lt"/>
              </a:rPr>
              <a:t>Propoxy</a:t>
            </a:r>
            <a:r>
              <a:rPr lang="en-US" sz="2000" dirty="0" smtClean="0">
                <a:latin typeface="+mn-lt"/>
              </a:rPr>
              <a:t> 2500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Rapid Set DOT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TCC 3U18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Hot Mix</a:t>
            </a:r>
            <a:endParaRPr lang="en-US" sz="2000" i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17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534" y="6477689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68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100" y="16002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55 </a:t>
            </a:r>
            <a:r>
              <a:rPr lang="en-US" sz="2000" dirty="0">
                <a:latin typeface="+mn-lt"/>
              </a:rPr>
              <a:t>of the 93 (59%) patches remained in good serviceable condition as of October </a:t>
            </a:r>
            <a:r>
              <a:rPr lang="en-US" sz="2000" dirty="0" smtClean="0">
                <a:latin typeface="+mn-lt"/>
              </a:rPr>
              <a:t>2014 (3 years of service)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location of the patch did not seem to affect the performance </a:t>
            </a:r>
            <a:r>
              <a:rPr lang="en-US" sz="2000" dirty="0" smtClean="0">
                <a:latin typeface="+mn-lt"/>
              </a:rPr>
              <a:t>significantly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61</a:t>
            </a:r>
            <a:r>
              <a:rPr lang="en-US" sz="2000" dirty="0">
                <a:latin typeface="+mn-lt"/>
              </a:rPr>
              <a:t>% </a:t>
            </a:r>
            <a:r>
              <a:rPr lang="en-US" sz="2000" dirty="0" smtClean="0">
                <a:latin typeface="+mn-lt"/>
              </a:rPr>
              <a:t>of centerline and </a:t>
            </a:r>
            <a:r>
              <a:rPr lang="en-US" sz="2000" dirty="0">
                <a:latin typeface="+mn-lt"/>
              </a:rPr>
              <a:t>67% of the </a:t>
            </a:r>
            <a:r>
              <a:rPr lang="en-US" sz="2000" dirty="0" smtClean="0">
                <a:latin typeface="+mn-lt"/>
              </a:rPr>
              <a:t>loaded area patches were in </a:t>
            </a:r>
            <a:r>
              <a:rPr lang="en-US" sz="2000" dirty="0">
                <a:latin typeface="+mn-lt"/>
              </a:rPr>
              <a:t>good </a:t>
            </a:r>
            <a:r>
              <a:rPr lang="en-US" sz="2000" dirty="0" smtClean="0">
                <a:latin typeface="+mn-lt"/>
              </a:rPr>
              <a:t>condition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Certain </a:t>
            </a:r>
            <a:r>
              <a:rPr lang="en-US" sz="2000" dirty="0">
                <a:latin typeface="+mn-lt"/>
              </a:rPr>
              <a:t>materials were installed by a supplier, </a:t>
            </a:r>
            <a:r>
              <a:rPr lang="en-US" sz="2000" dirty="0" smtClean="0">
                <a:latin typeface="+mn-lt"/>
              </a:rPr>
              <a:t>with some not following </a:t>
            </a:r>
            <a:r>
              <a:rPr lang="en-US" sz="2000" dirty="0">
                <a:latin typeface="+mn-lt"/>
              </a:rPr>
              <a:t>standard installation procedure followed by MnROAD and MnDOT </a:t>
            </a:r>
            <a:r>
              <a:rPr lang="en-US" sz="2000" dirty="0" smtClean="0">
                <a:latin typeface="+mn-lt"/>
              </a:rPr>
              <a:t>installers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May </a:t>
            </a:r>
            <a:r>
              <a:rPr lang="en-US" sz="2000" dirty="0">
                <a:latin typeface="+mn-lt"/>
              </a:rPr>
              <a:t>have had negative effects on the condition rating, particularly when isolation/expansion joints were not </a:t>
            </a:r>
            <a:r>
              <a:rPr lang="en-US" sz="2000" dirty="0" smtClean="0">
                <a:latin typeface="+mn-lt"/>
              </a:rPr>
              <a:t>reestablished</a:t>
            </a:r>
          </a:p>
          <a:p>
            <a:endParaRPr lang="en-US" sz="2000" i="1" u="sng" dirty="0" smtClean="0">
              <a:latin typeface="+mn-lt"/>
            </a:endParaRPr>
          </a:p>
          <a:p>
            <a:r>
              <a:rPr lang="en-US" sz="2000" i="1" u="sng" dirty="0" smtClean="0">
                <a:latin typeface="+mn-lt"/>
              </a:rPr>
              <a:t>Each material type had good and poor performers</a:t>
            </a:r>
            <a:endParaRPr lang="en-US" sz="2000" i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05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Full-Depth Repairs with RCC (2015)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534" y="6477689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68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8" y="1447800"/>
            <a:ext cx="3200400" cy="2133600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23" y="1600200"/>
            <a:ext cx="4628296" cy="30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R:\MnROAD\Construction - Repairs\2015 MnROAD Construction and Repairs\Mainline and LVR Repairs\Sept_Oct Closure\Cells 5 &amp; 6\2015_10_14\IMG_27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8" y="4038600"/>
            <a:ext cx="3358551" cy="223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29602" y="3589817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Cell 38 – 6” JPCP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9638" y="4684294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Cell 162 – 4” BCOA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216" y="6277634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Cell 505 – 5” UBOL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800" y="5358172"/>
            <a:ext cx="4480453" cy="707886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Applied 80k MnROAD truck loading within 18 hours (no visible cracking)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2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Installation of Full-Depth Repairs with RCC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534" y="6477689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68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4177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828800"/>
            <a:ext cx="404177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49797" y="4648200"/>
            <a:ext cx="674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Trial slab to determine surcharge before compaction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1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of Full-Depth Repairs with RCC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534" y="6477689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689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7923" y="6038910"/>
            <a:ext cx="310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After 2 years of LVR loading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6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2950" cy="914400"/>
          </a:xfrm>
        </p:spPr>
        <p:txBody>
          <a:bodyPr/>
          <a:lstStyle/>
          <a:p>
            <a:pPr algn="ctr"/>
            <a:r>
              <a:rPr lang="en-US" dirty="0" smtClean="0"/>
              <a:t>Partial-Depth PCC Repairs on WB I-94 (MnROAD Bypass)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531" y="1427619"/>
            <a:ext cx="708278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</a:rPr>
              <a:t>Installed in 2017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162 locations repaired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17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different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materials (includes asphalt)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Donated products (some installed by supplier)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Distress and soundness surveys will be conducted periodically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1600" dirty="0" smtClean="0">
                <a:latin typeface="Arial"/>
              </a:rPr>
              <a:t>Details on locations and mixes can be found in Chapter 9 of:</a:t>
            </a:r>
          </a:p>
          <a:p>
            <a:r>
              <a:rPr lang="en-US" sz="1600" dirty="0" smtClean="0">
                <a:latin typeface="Arial"/>
              </a:rPr>
              <a:t>“Report </a:t>
            </a:r>
            <a:r>
              <a:rPr lang="en-US" sz="1600" dirty="0">
                <a:latin typeface="Arial"/>
              </a:rPr>
              <a:t>on 2017 </a:t>
            </a:r>
            <a:r>
              <a:rPr lang="en-US" sz="1600" dirty="0" smtClean="0">
                <a:latin typeface="Arial"/>
              </a:rPr>
              <a:t>MnROAD Construction Activities”                           (Available Summer 2018)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6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52400"/>
            <a:ext cx="8286750" cy="914400"/>
          </a:xfrm>
        </p:spPr>
        <p:txBody>
          <a:bodyPr/>
          <a:lstStyle/>
          <a:p>
            <a:pPr algn="ctr"/>
            <a:r>
              <a:rPr lang="en-US" dirty="0" smtClean="0"/>
              <a:t>PCC Repair Materials on WB I-94 Bypass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058718"/>
              </p:ext>
            </p:extLst>
          </p:nvPr>
        </p:nvGraphicFramePr>
        <p:xfrm>
          <a:off x="1219200" y="1676400"/>
          <a:ext cx="6400800" cy="437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277"/>
                <a:gridCol w="1422400"/>
                <a:gridCol w="2150123"/>
              </a:tblGrid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Product Trade Name 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Material type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Manufacturer/Supplier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Rapid Set – DOT Repair Mix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CTS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2"/>
                          </a:solidFill>
                          <a:effectLst/>
                        </a:rPr>
                        <a:t>RepCon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 928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SpecChem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00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2"/>
                          </a:solidFill>
                          <a:effectLst/>
                        </a:rPr>
                        <a:t>FastRac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 246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Western Material and Design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3U18 Modified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TCC Materials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2"/>
                          </a:solidFill>
                          <a:effectLst/>
                        </a:rPr>
                        <a:t>Ecofix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USG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20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Rapid Set DOT Repair Mix w/Helix 5-25-Standard BA (zinc coated) fibers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2"/>
                          </a:solidFill>
                          <a:effectLst/>
                        </a:rPr>
                        <a:t>CTS/Helix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20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Rapid Set DOT Repair Mix w/Helix 5-25-SS BA (stainless steel) fibers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2"/>
                          </a:solidFill>
                          <a:effectLst/>
                        </a:rPr>
                        <a:t>CTS/Helix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ProSpec Concrete Patching Mix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Cementitious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TCC Materials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3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CE 700 HPC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Epoxy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Western Material and Design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PaveSaver Polymeric Concrete Patch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Epoxy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D.S. Brown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36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FastPatch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Epoxy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Willamette Valley Company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Rapid Surface Repair Easy Mix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Epoxy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Five Star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Rapid Surface Repair Epoxy Fix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Epoxy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Five Star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HP Concrete Cold Patch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Petroleum-based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2"/>
                          </a:solidFill>
                          <a:effectLst/>
                        </a:rPr>
                        <a:t>Crafco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Techcrete-TBR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Hot Mastic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2"/>
                          </a:solidFill>
                          <a:effectLst/>
                        </a:rPr>
                        <a:t>Crafco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Aqua Patch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Asphalt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Aqua Patch Road Materials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Hot Mix Asphalt 2341-A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2"/>
                          </a:solidFill>
                          <a:effectLst/>
                        </a:rPr>
                        <a:t>Asphalt</a:t>
                      </a:r>
                      <a:endParaRPr lang="en-US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2"/>
                          </a:solidFill>
                          <a:effectLst/>
                        </a:rPr>
                        <a:t>Ohman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 Brothers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52400"/>
            <a:ext cx="8286750" cy="914400"/>
          </a:xfrm>
        </p:spPr>
        <p:txBody>
          <a:bodyPr/>
          <a:lstStyle/>
          <a:p>
            <a:pPr algn="ctr"/>
            <a:r>
              <a:rPr lang="en-US" dirty="0" smtClean="0"/>
              <a:t>Installation Pattern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80" y="1255712"/>
            <a:ext cx="730883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Typical </a:t>
            </a:r>
            <a:r>
              <a:rPr lang="en-US" dirty="0" smtClean="0"/>
              <a:t>Condition Before Patching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8431499" cy="3237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896" y="5520773"/>
            <a:ext cx="7972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+mn-lt"/>
              </a:rPr>
              <a:t>Original MnROAD concrete pavement cells constructed in 1992</a:t>
            </a:r>
          </a:p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+mn-lt"/>
              </a:rPr>
              <a:t>1990 era MnDOT mixes not as durable as today (18 years to 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repairs)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45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Condition - May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38608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2266950"/>
            <a:ext cx="3886200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6462" y="5334000"/>
            <a:ext cx="589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Some cracking reported immediately after installation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3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Condition - May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70037"/>
            <a:ext cx="3371850" cy="449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99" y="1570037"/>
            <a:ext cx="3371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Condition - May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8" y="1676400"/>
            <a:ext cx="3409950" cy="454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24" y="1676400"/>
            <a:ext cx="340995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6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Condition - May 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81175"/>
            <a:ext cx="5105400" cy="3829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49" y="167640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Potential Issues?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943" y="1981200"/>
            <a:ext cx="6903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Some products require special installation equipment/techniques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Suitable for DOT maintenance forces/budgets?</a:t>
            </a:r>
          </a:p>
          <a:p>
            <a:pPr lvl="1" algn="l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Recyclability during future removal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Will it “contaminate” recycled product?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Will it “gum-up” milling/reclaiming machines?</a:t>
            </a:r>
          </a:p>
          <a:p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4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2018 Repairs at MnROAD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5467" y="1905000"/>
            <a:ext cx="69034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Partial and full-depth joint repairs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3U18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3U58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Special HE (3-4 hour opening strength)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Two full panel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replacements 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RCC (including dowel bars)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Internal Cure Mix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Early loading by empty tandem dump truck based on maturity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≈ 100 psi flexural first pass</a:t>
            </a:r>
          </a:p>
          <a:p>
            <a:endParaRPr lang="en-US" sz="1600" dirty="0"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4267200"/>
            <a:ext cx="6934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046" y="3133506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i="1" dirty="0" smtClean="0">
                <a:solidFill>
                  <a:srgbClr val="000000"/>
                </a:solidFill>
                <a:latin typeface="Arial"/>
              </a:rPr>
              <a:t>All product suppliers and installers</a:t>
            </a:r>
            <a:endParaRPr lang="en-US" sz="3600" i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8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4992" y="3200400"/>
            <a:ext cx="690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</a:rPr>
              <a:t>Discussion on topic</a:t>
            </a:r>
            <a:endParaRPr lang="en-US" i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0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Not As Suitable for Partial-Depth Repairs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95400" y="1676400"/>
            <a:ext cx="1859441" cy="4541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8197" y="3352800"/>
            <a:ext cx="49524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Options for repair</a:t>
            </a:r>
          </a:p>
          <a:p>
            <a:pPr algn="l"/>
            <a:endParaRPr lang="en-US" sz="1800" dirty="0" smtClean="0">
              <a:latin typeface="+mn-lt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latin typeface="+mn-lt"/>
              </a:rPr>
              <a:t>Short term fix: Fill with sand to one-half depth </a:t>
            </a:r>
          </a:p>
          <a:p>
            <a:pPr algn="l"/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                                  (to support mortar)</a:t>
            </a:r>
          </a:p>
          <a:p>
            <a:pPr algn="l"/>
            <a:endParaRPr lang="en-US" sz="1800" dirty="0" smtClean="0">
              <a:latin typeface="+mn-lt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 smtClean="0">
                <a:latin typeface="+mn-lt"/>
              </a:rPr>
              <a:t>Long term fix: Change to full-depth repair</a:t>
            </a:r>
            <a:endParaRPr lang="en-US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2129383"/>
            <a:ext cx="453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Due to surface condition (top 3” is sound) likely to ignore until it’s too late 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1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Partial-Depth </a:t>
            </a:r>
            <a:r>
              <a:rPr lang="en-US" dirty="0"/>
              <a:t>Joint </a:t>
            </a:r>
            <a:r>
              <a:rPr lang="en-US" dirty="0" smtClean="0"/>
              <a:t>Repairs at MnROAD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4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531" y="1427619"/>
            <a:ext cx="70827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</a:rPr>
              <a:t>Installed in 2011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93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concrete joints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repaired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22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different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materials (includes asphalt)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Many donated products (some installed by supplier)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Distress and soundness surveys conducted 4 times over 3 years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MnDOT Report 2016-16:</a:t>
            </a:r>
          </a:p>
          <a:p>
            <a:r>
              <a:rPr lang="en-US" sz="2000" i="1" dirty="0">
                <a:solidFill>
                  <a:srgbClr val="000000"/>
                </a:solidFill>
                <a:latin typeface="Arial"/>
              </a:rPr>
              <a:t>“Performance of </a:t>
            </a:r>
            <a:r>
              <a:rPr lang="en-US" sz="2000" i="1" dirty="0" smtClean="0">
                <a:solidFill>
                  <a:srgbClr val="000000"/>
                </a:solidFill>
                <a:latin typeface="Arial"/>
              </a:rPr>
              <a:t>Various Partial-Depth 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Repair</a:t>
            </a:r>
          </a:p>
          <a:p>
            <a:r>
              <a:rPr lang="en-US" sz="2000" i="1" dirty="0">
                <a:solidFill>
                  <a:srgbClr val="000000"/>
                </a:solidFill>
                <a:latin typeface="Arial"/>
              </a:rPr>
              <a:t>Materials at the </a:t>
            </a:r>
            <a:r>
              <a:rPr lang="en-US" sz="2000" i="1" dirty="0" smtClean="0">
                <a:solidFill>
                  <a:srgbClr val="000000"/>
                </a:solidFill>
                <a:latin typeface="Arial"/>
              </a:rPr>
              <a:t>MnROAD Facility”</a:t>
            </a:r>
          </a:p>
          <a:p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</a:rPr>
              <a:t>Authors: Tom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Burnham,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Eddie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Johnson,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Ben Worel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  <a:p>
            <a:endParaRPr lang="en-US" sz="1600" dirty="0" smtClean="0">
              <a:solidFill>
                <a:srgbClr val="000000"/>
              </a:solidFill>
              <a:latin typeface="Arial"/>
              <a:hlinkClick r:id="rId2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hlinkClick r:id="rId2"/>
              </a:rPr>
              <a:t>http</a:t>
            </a:r>
            <a:r>
              <a:rPr lang="en-US" sz="1600" dirty="0">
                <a:solidFill>
                  <a:srgbClr val="000000"/>
                </a:solidFill>
                <a:latin typeface="Arial"/>
                <a:hlinkClick r:id="rId2"/>
              </a:rPr>
              <a:t>://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hlinkClick r:id="rId2"/>
              </a:rPr>
              <a:t>www.dot.state.mn.us/research/TS/2016/201616.pdf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algn="l"/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8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Repair Area Preparation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526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77001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76200" y="1463615"/>
            <a:ext cx="4672445" cy="6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 Rotary-Head Milling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Picture 2" descr="K:\0000-MnROAD PCC Repairs 2011\C - Installation photos\Installation Photos\IMG_6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2940799" cy="39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K:\0000-MnROAD PCC Repairs 2011\C - Installation photos\Installation Photos\IMG_6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15192"/>
            <a:ext cx="3647414" cy="27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11884" y="5181600"/>
            <a:ext cx="4672445" cy="6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chemeClr val="tx2"/>
                </a:solidFill>
                <a:latin typeface="+mn-lt"/>
              </a:rPr>
              <a:t>   Sand Blast &amp; Cleaning</a:t>
            </a:r>
            <a:endParaRPr lang="en-US" sz="3200" kern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0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Typical MnDOT 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8221" y="5336316"/>
            <a:ext cx="7475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- Pre-wet and prime surface with mortar (for cementitious materials)</a:t>
            </a:r>
          </a:p>
          <a:p>
            <a:pPr algn="l"/>
            <a:r>
              <a:rPr lang="en-US" sz="2000" dirty="0" smtClean="0">
                <a:latin typeface="+mn-lt"/>
              </a:rPr>
              <a:t>- Important to reestablish joint/crack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52600"/>
            <a:ext cx="43688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Installation by Suppliers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4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3" y="1524000"/>
            <a:ext cx="8547333" cy="3481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1362" y="5148831"/>
            <a:ext cx="4104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Some did not reestablish joint/crack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71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PCC Repair materials installed at MnROAD in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92875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398" y="1371600"/>
            <a:ext cx="6139204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Performance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18943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5/23/2018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6999" y="6483350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524000"/>
            <a:ext cx="69405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Location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Frequently Loaded: Wheel paths, corners near shoulders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Infrequently loaded: Between wheel paths, centerline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Traffic volume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Driving lane = 80%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Passing lane = 20%</a:t>
            </a:r>
          </a:p>
          <a:p>
            <a:pPr lvl="1" indent="-342900" algn="l">
              <a:buFont typeface="Wingdings" panose="05000000000000000000" pitchFamily="2" charset="2"/>
              <a:buChar char="Ø"/>
            </a:pPr>
            <a:endParaRPr lang="en-US" sz="2000" dirty="0" smtClean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Condition</a:t>
            </a:r>
          </a:p>
          <a:p>
            <a:pPr marL="457200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Cracking: subjective rating scale 0-5, based on visual survey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0 = failed, replaced by other material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5 =  no distress (condition similar to new)</a:t>
            </a:r>
          </a:p>
          <a:p>
            <a:pPr marL="457200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Bonding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Subjective range: None </a:t>
            </a:r>
            <a:r>
              <a:rPr lang="en-US" sz="2000" dirty="0" smtClean="0">
                <a:latin typeface="+mn-lt"/>
              </a:rPr>
              <a:t>to full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Determined with ballpeen hammer sounding</a:t>
            </a:r>
          </a:p>
          <a:p>
            <a:pPr marL="571500" lvl="1" algn="l"/>
            <a:endParaRPr lang="en-US" sz="2000" dirty="0" smtClean="0">
              <a:latin typeface="+mn-lt"/>
            </a:endParaRPr>
          </a:p>
          <a:p>
            <a:pPr marL="114300" algn="l"/>
            <a:endParaRPr lang="en-US" sz="2000" dirty="0" smtClean="0">
              <a:latin typeface="+mn-lt"/>
            </a:endParaRPr>
          </a:p>
          <a:p>
            <a:pPr marL="36576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9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3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12078</TotalTime>
  <Words>1175</Words>
  <Application>Microsoft Office PowerPoint</Application>
  <PresentationFormat>On-screen Show (4:3)</PresentationFormat>
  <Paragraphs>438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1_MN.IT</vt:lpstr>
      <vt:lpstr>3_MN.IT</vt:lpstr>
      <vt:lpstr>Concrete Pavement Repair Product Evaluations at MnROAD</vt:lpstr>
      <vt:lpstr>Typical Condition Before Patching</vt:lpstr>
      <vt:lpstr>Not As Suitable for Partial-Depth Repairs</vt:lpstr>
      <vt:lpstr>Partial-Depth Joint Repairs at MnROAD</vt:lpstr>
      <vt:lpstr>Repair Area Preparation</vt:lpstr>
      <vt:lpstr>Typical MnDOT Installation</vt:lpstr>
      <vt:lpstr>Installation by Suppliers</vt:lpstr>
      <vt:lpstr>PCC Repair materials installed at MnROAD in 2011</vt:lpstr>
      <vt:lpstr>Performance Parameters</vt:lpstr>
      <vt:lpstr>Conditions Surveys</vt:lpstr>
      <vt:lpstr>Patch Performance</vt:lpstr>
      <vt:lpstr>Good Performance</vt:lpstr>
      <vt:lpstr>Evaluation Summary</vt:lpstr>
      <vt:lpstr>Full-Depth Repairs with RCC (2015)</vt:lpstr>
      <vt:lpstr>Installation of Full-Depth Repairs with RCC</vt:lpstr>
      <vt:lpstr>Performance of Full-Depth Repairs with RCC</vt:lpstr>
      <vt:lpstr>Partial-Depth PCC Repairs on WB I-94 (MnROAD Bypass)</vt:lpstr>
      <vt:lpstr>PCC Repair Materials on WB I-94 Bypass</vt:lpstr>
      <vt:lpstr>Installation Pattern</vt:lpstr>
      <vt:lpstr>Condition - May 2018</vt:lpstr>
      <vt:lpstr>Condition - May 2018</vt:lpstr>
      <vt:lpstr>Condition - May 2018</vt:lpstr>
      <vt:lpstr>Condition - May 2018</vt:lpstr>
      <vt:lpstr>Potential Issues?</vt:lpstr>
      <vt:lpstr>2018 Repairs at MnROAD</vt:lpstr>
      <vt:lpstr>Acknowledgments</vt:lpstr>
      <vt:lpstr>Discussion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MnROAD Update</dc:title>
  <dc:creator>Burnham</dc:creator>
  <cp:lastModifiedBy>Burnham, Thomas (DOT)</cp:lastModifiedBy>
  <cp:revision>944</cp:revision>
  <dcterms:created xsi:type="dcterms:W3CDTF">2002-11-15T20:09:21Z</dcterms:created>
  <dcterms:modified xsi:type="dcterms:W3CDTF">2018-05-22T18:49:50Z</dcterms:modified>
</cp:coreProperties>
</file>