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8"/>
  </p:notesMasterIdLst>
  <p:sldIdLst>
    <p:sldId id="262" r:id="rId3"/>
    <p:sldId id="265" r:id="rId4"/>
    <p:sldId id="266" r:id="rId5"/>
    <p:sldId id="267" r:id="rId6"/>
    <p:sldId id="268" r:id="rId7"/>
    <p:sldId id="269" r:id="rId8"/>
    <p:sldId id="270" r:id="rId9"/>
    <p:sldId id="31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97" r:id="rId26"/>
    <p:sldId id="298" r:id="rId27"/>
    <p:sldId id="299" r:id="rId28"/>
    <p:sldId id="300" r:id="rId29"/>
    <p:sldId id="301" r:id="rId30"/>
    <p:sldId id="302" r:id="rId31"/>
    <p:sldId id="317" r:id="rId32"/>
    <p:sldId id="303" r:id="rId33"/>
    <p:sldId id="304" r:id="rId34"/>
    <p:sldId id="305" r:id="rId35"/>
    <p:sldId id="306" r:id="rId36"/>
    <p:sldId id="318" r:id="rId37"/>
    <p:sldId id="307" r:id="rId38"/>
    <p:sldId id="308" r:id="rId39"/>
    <p:sldId id="309" r:id="rId40"/>
    <p:sldId id="310" r:id="rId41"/>
    <p:sldId id="264" r:id="rId42"/>
    <p:sldId id="312" r:id="rId43"/>
    <p:sldId id="313" r:id="rId44"/>
    <p:sldId id="314" r:id="rId45"/>
    <p:sldId id="315" r:id="rId46"/>
    <p:sldId id="31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77549" autoAdjust="0"/>
  </p:normalViewPr>
  <p:slideViewPr>
    <p:cSldViewPr snapToGrid="0">
      <p:cViewPr varScale="1">
        <p:scale>
          <a:sx n="64" d="100"/>
          <a:sy n="64" d="100"/>
        </p:scale>
        <p:origin x="19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652DC-0305-40BA-AD7F-A6F7DDCC302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0E3A8DB-32DD-4703-AB09-7649960D6CF2}">
      <dgm:prSet phldrT="[Text]"/>
      <dgm:spPr>
        <a:solidFill>
          <a:schemeClr val="bg1"/>
        </a:solidFill>
        <a:ln>
          <a:solidFill>
            <a:schemeClr val="tx1"/>
          </a:solidFill>
        </a:ln>
      </dgm:spPr>
      <dgm:t>
        <a:bodyPr/>
        <a:lstStyle/>
        <a:p>
          <a:r>
            <a:rPr lang="en-US" b="1" dirty="0">
              <a:solidFill>
                <a:schemeClr val="tx1"/>
              </a:solidFill>
              <a:latin typeface="Times New Roman" panose="02020603050405020304" pitchFamily="18" charset="0"/>
              <a:cs typeface="Times New Roman" panose="02020603050405020304" pitchFamily="18" charset="0"/>
            </a:rPr>
            <a:t>1</a:t>
          </a:r>
          <a:r>
            <a:rPr lang="en-US" b="1" baseline="30000" dirty="0">
              <a:solidFill>
                <a:schemeClr val="tx1"/>
              </a:solidFill>
              <a:latin typeface="Times New Roman" panose="02020603050405020304" pitchFamily="18" charset="0"/>
              <a:cs typeface="Times New Roman" panose="02020603050405020304" pitchFamily="18" charset="0"/>
            </a:rPr>
            <a:t>st</a:t>
          </a:r>
          <a:r>
            <a:rPr lang="en-US" b="1" dirty="0">
              <a:solidFill>
                <a:schemeClr val="tx1"/>
              </a:solidFill>
              <a:latin typeface="Times New Roman" panose="02020603050405020304" pitchFamily="18" charset="0"/>
              <a:cs typeface="Times New Roman" panose="02020603050405020304" pitchFamily="18" charset="0"/>
            </a:rPr>
            <a:t> Goal – Determine the field and laboratory performance</a:t>
          </a:r>
        </a:p>
      </dgm:t>
    </dgm:pt>
    <dgm:pt modelId="{D7C16DF2-30BF-43D7-A3B5-061E915B459E}" type="parTrans" cxnId="{592C7B2A-1995-4B30-824A-8F82A823539C}">
      <dgm:prSet/>
      <dgm:spPr/>
      <dgm:t>
        <a:bodyPr/>
        <a:lstStyle/>
        <a:p>
          <a:endParaRPr lang="en-US"/>
        </a:p>
      </dgm:t>
    </dgm:pt>
    <dgm:pt modelId="{F92C6F3D-BF83-45F9-B277-74E7265D6364}" type="sibTrans" cxnId="{592C7B2A-1995-4B30-824A-8F82A823539C}">
      <dgm:prSet/>
      <dgm:spPr/>
      <dgm:t>
        <a:bodyPr/>
        <a:lstStyle/>
        <a:p>
          <a:endParaRPr lang="en-US"/>
        </a:p>
      </dgm:t>
    </dgm:pt>
    <dgm:pt modelId="{B85FD001-F92B-4D03-A1FA-A27F098D7977}">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FWD, LWD, DCP, Intelligent compaction (IC) data</a:t>
          </a:r>
        </a:p>
      </dgm:t>
    </dgm:pt>
    <dgm:pt modelId="{502A72D3-24D0-4D8A-A27D-52FEC038C0B5}" type="parTrans" cxnId="{854827B7-EC0A-4488-B80D-C9C4ACB5611A}">
      <dgm:prSet/>
      <dgm:spPr/>
      <dgm:t>
        <a:bodyPr/>
        <a:lstStyle/>
        <a:p>
          <a:endParaRPr lang="en-US"/>
        </a:p>
      </dgm:t>
    </dgm:pt>
    <dgm:pt modelId="{139144C8-7DFB-4078-BC18-B62334AF03C0}" type="sibTrans" cxnId="{854827B7-EC0A-4488-B80D-C9C4ACB5611A}">
      <dgm:prSet/>
      <dgm:spPr/>
      <dgm:t>
        <a:bodyPr/>
        <a:lstStyle/>
        <a:p>
          <a:endParaRPr lang="en-US"/>
        </a:p>
      </dgm:t>
    </dgm:pt>
    <dgm:pt modelId="{804BDFCA-23DA-4327-A1FD-DB54194764A4}">
      <dgm:prSet phldrT="[Text]"/>
      <dgm:spPr>
        <a:solidFill>
          <a:schemeClr val="bg1"/>
        </a:solidFill>
        <a:ln>
          <a:solidFill>
            <a:schemeClr val="tx1"/>
          </a:solidFill>
        </a:ln>
      </dgm:spPr>
      <dgm:t>
        <a:bodyPr/>
        <a:lstStyle/>
        <a:p>
          <a:r>
            <a:rPr lang="en-US" b="1" dirty="0">
              <a:solidFill>
                <a:schemeClr val="tx1"/>
              </a:solidFill>
              <a:latin typeface="Times New Roman" panose="02020603050405020304" pitchFamily="18" charset="0"/>
              <a:cs typeface="Times New Roman" panose="02020603050405020304" pitchFamily="18" charset="0"/>
            </a:rPr>
            <a:t>2</a:t>
          </a:r>
          <a:r>
            <a:rPr lang="en-US" b="1" baseline="30000" dirty="0">
              <a:solidFill>
                <a:schemeClr val="tx1"/>
              </a:solidFill>
              <a:latin typeface="Times New Roman" panose="02020603050405020304" pitchFamily="18" charset="0"/>
              <a:cs typeface="Times New Roman" panose="02020603050405020304" pitchFamily="18" charset="0"/>
            </a:rPr>
            <a:t>nd</a:t>
          </a:r>
          <a:r>
            <a:rPr lang="en-US" b="1" dirty="0">
              <a:solidFill>
                <a:schemeClr val="tx1"/>
              </a:solidFill>
              <a:latin typeface="Times New Roman" panose="02020603050405020304" pitchFamily="18" charset="0"/>
              <a:cs typeface="Times New Roman" panose="02020603050405020304" pitchFamily="18" charset="0"/>
            </a:rPr>
            <a:t> Goal – Develop a method to estimate the stiffness and permeability</a:t>
          </a:r>
        </a:p>
      </dgm:t>
    </dgm:pt>
    <dgm:pt modelId="{E790AEB6-D788-4D27-8B27-997736240133}" type="parTrans" cxnId="{9335A05A-D88F-493C-B062-EC32402D555E}">
      <dgm:prSet/>
      <dgm:spPr/>
      <dgm:t>
        <a:bodyPr/>
        <a:lstStyle/>
        <a:p>
          <a:endParaRPr lang="en-US"/>
        </a:p>
      </dgm:t>
    </dgm:pt>
    <dgm:pt modelId="{83227201-8CE6-4947-A20A-B04A8462520C}" type="sibTrans" cxnId="{9335A05A-D88F-493C-B062-EC32402D555E}">
      <dgm:prSet/>
      <dgm:spPr/>
      <dgm:t>
        <a:bodyPr/>
        <a:lstStyle/>
        <a:p>
          <a:endParaRPr lang="en-US"/>
        </a:p>
      </dgm:t>
    </dgm:pt>
    <dgm:pt modelId="{FD8CA10B-B694-4DEA-9257-EB5160B57F54}">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Percent crushing of recycled aggregates and LSSB</a:t>
          </a:r>
        </a:p>
      </dgm:t>
    </dgm:pt>
    <dgm:pt modelId="{A5BA652C-BB07-4C33-901C-FC23CF8F2FC4}" type="parTrans" cxnId="{25A2E3F8-63F3-472B-B059-EE0B56A4D9DA}">
      <dgm:prSet/>
      <dgm:spPr/>
      <dgm:t>
        <a:bodyPr/>
        <a:lstStyle/>
        <a:p>
          <a:endParaRPr lang="en-US"/>
        </a:p>
      </dgm:t>
    </dgm:pt>
    <dgm:pt modelId="{FD45C3EB-EF38-4737-8D9E-FD06E12CB760}" type="sibTrans" cxnId="{25A2E3F8-63F3-472B-B059-EE0B56A4D9DA}">
      <dgm:prSet/>
      <dgm:spPr/>
      <dgm:t>
        <a:bodyPr/>
        <a:lstStyle/>
        <a:p>
          <a:endParaRPr lang="en-US"/>
        </a:p>
      </dgm:t>
    </dgm:pt>
    <dgm:pt modelId="{3EFDDC16-7E5E-46FE-8A6A-9E05F2927E0A}">
      <dgm:prSet phldrT="[Text]"/>
      <dgm:spPr>
        <a:solidFill>
          <a:schemeClr val="bg1"/>
        </a:solidFill>
        <a:ln>
          <a:solidFill>
            <a:schemeClr val="tx1"/>
          </a:solidFill>
        </a:ln>
      </dgm:spPr>
      <dgm:t>
        <a:bodyPr/>
        <a:lstStyle/>
        <a:p>
          <a:r>
            <a:rPr lang="en-US" dirty="0" err="1">
              <a:solidFill>
                <a:schemeClr val="tx1"/>
              </a:solidFill>
              <a:latin typeface="Times New Roman" panose="02020603050405020304" pitchFamily="18" charset="0"/>
              <a:cs typeface="Times New Roman" panose="02020603050405020304" pitchFamily="18" charset="0"/>
            </a:rPr>
            <a:t>Sphericity</a:t>
          </a:r>
          <a:r>
            <a:rPr lang="en-US" dirty="0">
              <a:solidFill>
                <a:schemeClr val="tx1"/>
              </a:solidFill>
              <a:latin typeface="Times New Roman" panose="02020603050405020304" pitchFamily="18" charset="0"/>
              <a:cs typeface="Times New Roman" panose="02020603050405020304" pitchFamily="18" charset="0"/>
            </a:rPr>
            <a:t>, angularity, and surface texture of aggregates</a:t>
          </a:r>
        </a:p>
      </dgm:t>
    </dgm:pt>
    <dgm:pt modelId="{51B57C9D-9C62-46EB-BEF3-9AAEFC88CD70}" type="parTrans" cxnId="{BC4E96D7-C33D-42A6-A736-0E154FE50558}">
      <dgm:prSet/>
      <dgm:spPr/>
      <dgm:t>
        <a:bodyPr/>
        <a:lstStyle/>
        <a:p>
          <a:endParaRPr lang="en-US"/>
        </a:p>
      </dgm:t>
    </dgm:pt>
    <dgm:pt modelId="{0560C82D-E47C-4D2B-A3A6-AB55E962ACD0}" type="sibTrans" cxnId="{BC4E96D7-C33D-42A6-A736-0E154FE50558}">
      <dgm:prSet/>
      <dgm:spPr/>
      <dgm:t>
        <a:bodyPr/>
        <a:lstStyle/>
        <a:p>
          <a:endParaRPr lang="en-US"/>
        </a:p>
      </dgm:t>
    </dgm:pt>
    <dgm:pt modelId="{32267654-0395-4CDC-B67F-674AF7E8C6DB}">
      <dgm:prSet phldrT="[Text]"/>
      <dgm:spPr>
        <a:solidFill>
          <a:schemeClr val="bg1"/>
        </a:solidFill>
        <a:ln>
          <a:solidFill>
            <a:schemeClr val="tx1"/>
          </a:solidFill>
        </a:ln>
      </dgm:spPr>
      <dgm:t>
        <a:bodyPr/>
        <a:lstStyle/>
        <a:p>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r>
            <a:rPr lang="en-US" b="1" dirty="0">
              <a:solidFill>
                <a:schemeClr val="tx1"/>
              </a:solidFill>
              <a:latin typeface="Times New Roman" panose="02020603050405020304" pitchFamily="18" charset="0"/>
              <a:cs typeface="Times New Roman" panose="02020603050405020304" pitchFamily="18" charset="0"/>
            </a:rPr>
            <a:t> Goal – Prepare a pavement design and construction specification </a:t>
          </a:r>
        </a:p>
      </dgm:t>
    </dgm:pt>
    <dgm:pt modelId="{15A947DF-CADC-4028-96D2-9EFE898C6B49}" type="parTrans" cxnId="{8559A2D8-1409-4C0F-A541-B5A1665F3BAA}">
      <dgm:prSet/>
      <dgm:spPr/>
      <dgm:t>
        <a:bodyPr/>
        <a:lstStyle/>
        <a:p>
          <a:endParaRPr lang="en-US"/>
        </a:p>
      </dgm:t>
    </dgm:pt>
    <dgm:pt modelId="{9A10A769-8FDF-4328-B100-A5A921B60B83}" type="sibTrans" cxnId="{8559A2D8-1409-4C0F-A541-B5A1665F3BAA}">
      <dgm:prSet/>
      <dgm:spPr/>
      <dgm:t>
        <a:bodyPr/>
        <a:lstStyle/>
        <a:p>
          <a:endParaRPr lang="en-US"/>
        </a:p>
      </dgm:t>
    </dgm:pt>
    <dgm:pt modelId="{70FFD352-3856-438C-A8A3-6AEB4B92112C}">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Performance</a:t>
          </a:r>
        </a:p>
      </dgm:t>
    </dgm:pt>
    <dgm:pt modelId="{5EB66076-D1DA-4EC6-A2CC-AA318CFE8F2A}" type="parTrans" cxnId="{A71A9017-8EA8-47D8-A48D-0C5F91814122}">
      <dgm:prSet/>
      <dgm:spPr/>
      <dgm:t>
        <a:bodyPr/>
        <a:lstStyle/>
        <a:p>
          <a:endParaRPr lang="en-US"/>
        </a:p>
      </dgm:t>
    </dgm:pt>
    <dgm:pt modelId="{8F8133FC-ABFC-4708-82F6-B70F71A28C28}" type="sibTrans" cxnId="{A71A9017-8EA8-47D8-A48D-0C5F91814122}">
      <dgm:prSet/>
      <dgm:spPr/>
      <dgm:t>
        <a:bodyPr/>
        <a:lstStyle/>
        <a:p>
          <a:endParaRPr lang="en-US"/>
        </a:p>
      </dgm:t>
    </dgm:pt>
    <dgm:pt modelId="{69BD52C3-371D-4D44-A318-5FCA6546FB3F}">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Cost benefits</a:t>
          </a:r>
        </a:p>
      </dgm:t>
    </dgm:pt>
    <dgm:pt modelId="{0D6B163D-7CBB-40AE-90CD-5CD85C37C409}" type="parTrans" cxnId="{773F2BD4-4FCE-450B-8365-ADE7694D93F7}">
      <dgm:prSet/>
      <dgm:spPr/>
      <dgm:t>
        <a:bodyPr/>
        <a:lstStyle/>
        <a:p>
          <a:endParaRPr lang="en-US"/>
        </a:p>
      </dgm:t>
    </dgm:pt>
    <dgm:pt modelId="{63E6ADBC-89A9-42EB-9AE5-601F84C8E5FA}" type="sibTrans" cxnId="{773F2BD4-4FCE-450B-8365-ADE7694D93F7}">
      <dgm:prSet/>
      <dgm:spPr/>
      <dgm:t>
        <a:bodyPr/>
        <a:lstStyle/>
        <a:p>
          <a:endParaRPr lang="en-US"/>
        </a:p>
      </dgm:t>
    </dgm:pt>
    <dgm:pt modelId="{3EEE1EE2-7480-4111-A6DC-2C25352DB53B}">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Unsaturated characteristics, index properties</a:t>
          </a:r>
        </a:p>
      </dgm:t>
    </dgm:pt>
    <dgm:pt modelId="{1E00032B-00BE-4A52-B038-FF04EC5F45BB}" type="parTrans" cxnId="{0FBC0BEB-B7B3-4C9D-BD15-C77D6E2F6AD3}">
      <dgm:prSet/>
      <dgm:spPr/>
      <dgm:t>
        <a:bodyPr/>
        <a:lstStyle/>
        <a:p>
          <a:endParaRPr lang="en-US"/>
        </a:p>
      </dgm:t>
    </dgm:pt>
    <dgm:pt modelId="{E6D4C90A-3D0F-4128-B30E-F2D984DE88D6}" type="sibTrans" cxnId="{0FBC0BEB-B7B3-4C9D-BD15-C77D6E2F6AD3}">
      <dgm:prSet/>
      <dgm:spPr/>
      <dgm:t>
        <a:bodyPr/>
        <a:lstStyle/>
        <a:p>
          <a:endParaRPr lang="en-US"/>
        </a:p>
      </dgm:t>
    </dgm:pt>
    <dgm:pt modelId="{0119F328-C986-49B5-A776-F76696E89446}">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Gravel, sand, fines content, gravel-to-sand ratio, D</a:t>
          </a:r>
          <a:r>
            <a:rPr lang="en-US" baseline="-25000" dirty="0">
              <a:solidFill>
                <a:schemeClr val="tx1"/>
              </a:solidFill>
              <a:latin typeface="Times New Roman" panose="02020603050405020304" pitchFamily="18" charset="0"/>
              <a:cs typeface="Times New Roman" panose="02020603050405020304" pitchFamily="18" charset="0"/>
            </a:rPr>
            <a:t>10</a:t>
          </a:r>
          <a:r>
            <a:rPr lang="en-US" baseline="0" dirty="0">
              <a:solidFill>
                <a:schemeClr val="tx1"/>
              </a:solidFill>
              <a:latin typeface="Times New Roman" panose="02020603050405020304" pitchFamily="18" charset="0"/>
              <a:cs typeface="Times New Roman" panose="02020603050405020304" pitchFamily="18" charset="0"/>
            </a:rPr>
            <a:t>, D</a:t>
          </a:r>
          <a:r>
            <a:rPr lang="en-US" baseline="-25000" dirty="0">
              <a:solidFill>
                <a:schemeClr val="tx1"/>
              </a:solidFill>
              <a:latin typeface="Times New Roman" panose="02020603050405020304" pitchFamily="18" charset="0"/>
              <a:cs typeface="Times New Roman" panose="02020603050405020304" pitchFamily="18" charset="0"/>
            </a:rPr>
            <a:t>30</a:t>
          </a:r>
          <a:r>
            <a:rPr lang="en-US" baseline="0" dirty="0">
              <a:solidFill>
                <a:schemeClr val="tx1"/>
              </a:solidFill>
              <a:latin typeface="Times New Roman" panose="02020603050405020304" pitchFamily="18" charset="0"/>
              <a:cs typeface="Times New Roman" panose="02020603050405020304" pitchFamily="18" charset="0"/>
            </a:rPr>
            <a:t>, D</a:t>
          </a:r>
          <a:r>
            <a:rPr lang="en-US" baseline="-25000" dirty="0">
              <a:solidFill>
                <a:schemeClr val="tx1"/>
              </a:solidFill>
              <a:latin typeface="Times New Roman" panose="02020603050405020304" pitchFamily="18" charset="0"/>
              <a:cs typeface="Times New Roman" panose="02020603050405020304" pitchFamily="18" charset="0"/>
            </a:rPr>
            <a:t>50</a:t>
          </a:r>
          <a:r>
            <a:rPr lang="en-US" baseline="0" dirty="0">
              <a:solidFill>
                <a:schemeClr val="tx1"/>
              </a:solidFill>
              <a:latin typeface="Times New Roman" panose="02020603050405020304" pitchFamily="18" charset="0"/>
              <a:cs typeface="Times New Roman" panose="02020603050405020304" pitchFamily="18" charset="0"/>
            </a:rPr>
            <a:t>, D</a:t>
          </a:r>
          <a:r>
            <a:rPr lang="en-US" baseline="-25000" dirty="0">
              <a:solidFill>
                <a:schemeClr val="tx1"/>
              </a:solidFill>
              <a:latin typeface="Times New Roman" panose="02020603050405020304" pitchFamily="18" charset="0"/>
              <a:cs typeface="Times New Roman" panose="02020603050405020304" pitchFamily="18" charset="0"/>
            </a:rPr>
            <a:t>60</a:t>
          </a:r>
          <a:endParaRPr lang="en-US" dirty="0">
            <a:solidFill>
              <a:schemeClr val="tx1"/>
            </a:solidFill>
            <a:latin typeface="Times New Roman" panose="02020603050405020304" pitchFamily="18" charset="0"/>
            <a:cs typeface="Times New Roman" panose="02020603050405020304" pitchFamily="18" charset="0"/>
          </a:endParaRPr>
        </a:p>
      </dgm:t>
    </dgm:pt>
    <dgm:pt modelId="{4B8AF1B5-FBCD-41CA-BE4D-DB312D6C6026}" type="parTrans" cxnId="{0A3717A2-261B-4AD4-822D-9EC72168EEB1}">
      <dgm:prSet/>
      <dgm:spPr/>
      <dgm:t>
        <a:bodyPr/>
        <a:lstStyle/>
        <a:p>
          <a:endParaRPr lang="en-US"/>
        </a:p>
      </dgm:t>
    </dgm:pt>
    <dgm:pt modelId="{0BA72C68-9B58-45ED-86D1-DC28D737EFD7}" type="sibTrans" cxnId="{0A3717A2-261B-4AD4-822D-9EC72168EEB1}">
      <dgm:prSet/>
      <dgm:spPr/>
      <dgm:t>
        <a:bodyPr/>
        <a:lstStyle/>
        <a:p>
          <a:endParaRPr lang="en-US"/>
        </a:p>
      </dgm:t>
    </dgm:pt>
    <dgm:pt modelId="{B0EF2395-CC55-46B1-9722-E1BDC7ACDCDE}">
      <dgm:prSet phldrT="[Text]"/>
      <dgm:spPr>
        <a:solidFill>
          <a:schemeClr val="bg1"/>
        </a:solidFill>
        <a:ln>
          <a:solidFill>
            <a:schemeClr val="tx1"/>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Life cycle cost</a:t>
          </a:r>
        </a:p>
      </dgm:t>
    </dgm:pt>
    <dgm:pt modelId="{BE5A0E12-0B92-440E-925E-E4BD207F4E0C}" type="parTrans" cxnId="{294CB7AF-3CC9-4CF7-88C8-70BAF977B7F5}">
      <dgm:prSet/>
      <dgm:spPr/>
      <dgm:t>
        <a:bodyPr/>
        <a:lstStyle/>
        <a:p>
          <a:endParaRPr lang="en-US"/>
        </a:p>
      </dgm:t>
    </dgm:pt>
    <dgm:pt modelId="{02D936C9-07EE-468D-939E-01730D9CD1ED}" type="sibTrans" cxnId="{294CB7AF-3CC9-4CF7-88C8-70BAF977B7F5}">
      <dgm:prSet/>
      <dgm:spPr/>
      <dgm:t>
        <a:bodyPr/>
        <a:lstStyle/>
        <a:p>
          <a:endParaRPr lang="en-US"/>
        </a:p>
      </dgm:t>
    </dgm:pt>
    <dgm:pt modelId="{BE1B147F-E001-4F9E-939A-5B1AADC2CF43}" type="pres">
      <dgm:prSet presAssocID="{B42652DC-0305-40BA-AD7F-A6F7DDCC302B}" presName="outerComposite" presStyleCnt="0">
        <dgm:presLayoutVars>
          <dgm:chMax val="5"/>
          <dgm:dir/>
          <dgm:resizeHandles val="exact"/>
        </dgm:presLayoutVars>
      </dgm:prSet>
      <dgm:spPr/>
      <dgm:t>
        <a:bodyPr/>
        <a:lstStyle/>
        <a:p>
          <a:endParaRPr lang="en-US"/>
        </a:p>
      </dgm:t>
    </dgm:pt>
    <dgm:pt modelId="{3C6FCDA0-3058-45E3-BB62-4260DF410E72}" type="pres">
      <dgm:prSet presAssocID="{B42652DC-0305-40BA-AD7F-A6F7DDCC302B}" presName="dummyMaxCanvas" presStyleCnt="0">
        <dgm:presLayoutVars/>
      </dgm:prSet>
      <dgm:spPr/>
    </dgm:pt>
    <dgm:pt modelId="{E224B56F-8272-45EF-BFC2-CF83E0A16E42}" type="pres">
      <dgm:prSet presAssocID="{B42652DC-0305-40BA-AD7F-A6F7DDCC302B}" presName="ThreeNodes_1" presStyleLbl="node1" presStyleIdx="0" presStyleCnt="3" custScaleX="112494" custLinFactNeighborY="-783">
        <dgm:presLayoutVars>
          <dgm:bulletEnabled val="1"/>
        </dgm:presLayoutVars>
      </dgm:prSet>
      <dgm:spPr/>
      <dgm:t>
        <a:bodyPr/>
        <a:lstStyle/>
        <a:p>
          <a:endParaRPr lang="en-US"/>
        </a:p>
      </dgm:t>
    </dgm:pt>
    <dgm:pt modelId="{10354CC0-93A3-4644-A08B-5AE4B184F1A3}" type="pres">
      <dgm:prSet presAssocID="{B42652DC-0305-40BA-AD7F-A6F7DDCC302B}" presName="ThreeNodes_2" presStyleLbl="node1" presStyleIdx="1" presStyleCnt="3" custScaleX="105320">
        <dgm:presLayoutVars>
          <dgm:bulletEnabled val="1"/>
        </dgm:presLayoutVars>
      </dgm:prSet>
      <dgm:spPr/>
      <dgm:t>
        <a:bodyPr/>
        <a:lstStyle/>
        <a:p>
          <a:endParaRPr lang="en-US"/>
        </a:p>
      </dgm:t>
    </dgm:pt>
    <dgm:pt modelId="{EE4FAA9E-6301-4183-A1E4-1067016AC2E3}" type="pres">
      <dgm:prSet presAssocID="{B42652DC-0305-40BA-AD7F-A6F7DDCC302B}" presName="ThreeNodes_3" presStyleLbl="node1" presStyleIdx="2" presStyleCnt="3">
        <dgm:presLayoutVars>
          <dgm:bulletEnabled val="1"/>
        </dgm:presLayoutVars>
      </dgm:prSet>
      <dgm:spPr/>
      <dgm:t>
        <a:bodyPr/>
        <a:lstStyle/>
        <a:p>
          <a:endParaRPr lang="en-US"/>
        </a:p>
      </dgm:t>
    </dgm:pt>
    <dgm:pt modelId="{B87C1D66-612C-4216-B691-CB458557DEDA}" type="pres">
      <dgm:prSet presAssocID="{B42652DC-0305-40BA-AD7F-A6F7DDCC302B}" presName="ThreeConn_1-2" presStyleLbl="fgAccFollowNode1" presStyleIdx="0" presStyleCnt="2">
        <dgm:presLayoutVars>
          <dgm:bulletEnabled val="1"/>
        </dgm:presLayoutVars>
      </dgm:prSet>
      <dgm:spPr/>
      <dgm:t>
        <a:bodyPr/>
        <a:lstStyle/>
        <a:p>
          <a:endParaRPr lang="en-US"/>
        </a:p>
      </dgm:t>
    </dgm:pt>
    <dgm:pt modelId="{B4BE4B77-2BD2-4E07-823C-16B8620CC784}" type="pres">
      <dgm:prSet presAssocID="{B42652DC-0305-40BA-AD7F-A6F7DDCC302B}" presName="ThreeConn_2-3" presStyleLbl="fgAccFollowNode1" presStyleIdx="1" presStyleCnt="2">
        <dgm:presLayoutVars>
          <dgm:bulletEnabled val="1"/>
        </dgm:presLayoutVars>
      </dgm:prSet>
      <dgm:spPr/>
      <dgm:t>
        <a:bodyPr/>
        <a:lstStyle/>
        <a:p>
          <a:endParaRPr lang="en-US"/>
        </a:p>
      </dgm:t>
    </dgm:pt>
    <dgm:pt modelId="{F830A443-EA93-4415-87CF-9EAD71ECCD86}" type="pres">
      <dgm:prSet presAssocID="{B42652DC-0305-40BA-AD7F-A6F7DDCC302B}" presName="ThreeNodes_1_text" presStyleLbl="node1" presStyleIdx="2" presStyleCnt="3">
        <dgm:presLayoutVars>
          <dgm:bulletEnabled val="1"/>
        </dgm:presLayoutVars>
      </dgm:prSet>
      <dgm:spPr/>
      <dgm:t>
        <a:bodyPr/>
        <a:lstStyle/>
        <a:p>
          <a:endParaRPr lang="en-US"/>
        </a:p>
      </dgm:t>
    </dgm:pt>
    <dgm:pt modelId="{4E3C92DF-EB7E-4D57-ABC6-B6564231B75E}" type="pres">
      <dgm:prSet presAssocID="{B42652DC-0305-40BA-AD7F-A6F7DDCC302B}" presName="ThreeNodes_2_text" presStyleLbl="node1" presStyleIdx="2" presStyleCnt="3">
        <dgm:presLayoutVars>
          <dgm:bulletEnabled val="1"/>
        </dgm:presLayoutVars>
      </dgm:prSet>
      <dgm:spPr/>
      <dgm:t>
        <a:bodyPr/>
        <a:lstStyle/>
        <a:p>
          <a:endParaRPr lang="en-US"/>
        </a:p>
      </dgm:t>
    </dgm:pt>
    <dgm:pt modelId="{860D2B44-831B-4E7A-9240-279E867EE014}" type="pres">
      <dgm:prSet presAssocID="{B42652DC-0305-40BA-AD7F-A6F7DDCC302B}" presName="ThreeNodes_3_text" presStyleLbl="node1" presStyleIdx="2" presStyleCnt="3">
        <dgm:presLayoutVars>
          <dgm:bulletEnabled val="1"/>
        </dgm:presLayoutVars>
      </dgm:prSet>
      <dgm:spPr/>
      <dgm:t>
        <a:bodyPr/>
        <a:lstStyle/>
        <a:p>
          <a:endParaRPr lang="en-US"/>
        </a:p>
      </dgm:t>
    </dgm:pt>
  </dgm:ptLst>
  <dgm:cxnLst>
    <dgm:cxn modelId="{BA49CE92-8244-420E-B594-D0F381E57C39}" type="presOf" srcId="{FD8CA10B-B694-4DEA-9257-EB5160B57F54}" destId="{4E3C92DF-EB7E-4D57-ABC6-B6564231B75E}" srcOrd="1" destOrd="1" presId="urn:microsoft.com/office/officeart/2005/8/layout/vProcess5"/>
    <dgm:cxn modelId="{294CB7AF-3CC9-4CF7-88C8-70BAF977B7F5}" srcId="{32267654-0395-4CDC-B67F-674AF7E8C6DB}" destId="{B0EF2395-CC55-46B1-9722-E1BDC7ACDCDE}" srcOrd="2" destOrd="0" parTransId="{BE5A0E12-0B92-440E-925E-E4BD207F4E0C}" sibTransId="{02D936C9-07EE-468D-939E-01730D9CD1ED}"/>
    <dgm:cxn modelId="{63742439-0D6F-4D72-8989-105951452E6B}" type="presOf" srcId="{804BDFCA-23DA-4327-A1FD-DB54194764A4}" destId="{4E3C92DF-EB7E-4D57-ABC6-B6564231B75E}" srcOrd="1" destOrd="0" presId="urn:microsoft.com/office/officeart/2005/8/layout/vProcess5"/>
    <dgm:cxn modelId="{8559A2D8-1409-4C0F-A541-B5A1665F3BAA}" srcId="{B42652DC-0305-40BA-AD7F-A6F7DDCC302B}" destId="{32267654-0395-4CDC-B67F-674AF7E8C6DB}" srcOrd="2" destOrd="0" parTransId="{15A947DF-CADC-4028-96D2-9EFE898C6B49}" sibTransId="{9A10A769-8FDF-4328-B100-A5A921B60B83}"/>
    <dgm:cxn modelId="{D01A62FD-B8F0-45B9-968B-0D1A51116166}" type="presOf" srcId="{69BD52C3-371D-4D44-A318-5FCA6546FB3F}" destId="{860D2B44-831B-4E7A-9240-279E867EE014}" srcOrd="1" destOrd="2" presId="urn:microsoft.com/office/officeart/2005/8/layout/vProcess5"/>
    <dgm:cxn modelId="{B9F983E9-04F9-4F7D-ADFA-06CED9922EE3}" type="presOf" srcId="{3EEE1EE2-7480-4111-A6DC-2C25352DB53B}" destId="{E224B56F-8272-45EF-BFC2-CF83E0A16E42}" srcOrd="0" destOrd="2" presId="urn:microsoft.com/office/officeart/2005/8/layout/vProcess5"/>
    <dgm:cxn modelId="{F140661F-159D-4B8E-B53B-0294AF7572DA}" type="presOf" srcId="{70FFD352-3856-438C-A8A3-6AEB4B92112C}" destId="{860D2B44-831B-4E7A-9240-279E867EE014}" srcOrd="1" destOrd="1" presId="urn:microsoft.com/office/officeart/2005/8/layout/vProcess5"/>
    <dgm:cxn modelId="{391548DC-BFC2-45D2-8BB0-BAD1DAF917BE}" type="presOf" srcId="{3EFDDC16-7E5E-46FE-8A6A-9E05F2927E0A}" destId="{10354CC0-93A3-4644-A08B-5AE4B184F1A3}" srcOrd="0" destOrd="2" presId="urn:microsoft.com/office/officeart/2005/8/layout/vProcess5"/>
    <dgm:cxn modelId="{A71A9017-8EA8-47D8-A48D-0C5F91814122}" srcId="{32267654-0395-4CDC-B67F-674AF7E8C6DB}" destId="{70FFD352-3856-438C-A8A3-6AEB4B92112C}" srcOrd="0" destOrd="0" parTransId="{5EB66076-D1DA-4EC6-A2CC-AA318CFE8F2A}" sibTransId="{8F8133FC-ABFC-4708-82F6-B70F71A28C28}"/>
    <dgm:cxn modelId="{9335A05A-D88F-493C-B062-EC32402D555E}" srcId="{B42652DC-0305-40BA-AD7F-A6F7DDCC302B}" destId="{804BDFCA-23DA-4327-A1FD-DB54194764A4}" srcOrd="1" destOrd="0" parTransId="{E790AEB6-D788-4D27-8B27-997736240133}" sibTransId="{83227201-8CE6-4947-A20A-B04A8462520C}"/>
    <dgm:cxn modelId="{020D8010-5AC1-4F61-B411-95629266AADF}" type="presOf" srcId="{F92C6F3D-BF83-45F9-B277-74E7265D6364}" destId="{B87C1D66-612C-4216-B691-CB458557DEDA}" srcOrd="0" destOrd="0" presId="urn:microsoft.com/office/officeart/2005/8/layout/vProcess5"/>
    <dgm:cxn modelId="{BC4E96D7-C33D-42A6-A736-0E154FE50558}" srcId="{804BDFCA-23DA-4327-A1FD-DB54194764A4}" destId="{3EFDDC16-7E5E-46FE-8A6A-9E05F2927E0A}" srcOrd="1" destOrd="0" parTransId="{51B57C9D-9C62-46EB-BEF3-9AAEFC88CD70}" sibTransId="{0560C82D-E47C-4D2B-A3A6-AB55E962ACD0}"/>
    <dgm:cxn modelId="{8A1FE4A0-1B01-4EA2-AE69-FB005340BD14}" type="presOf" srcId="{B0EF2395-CC55-46B1-9722-E1BDC7ACDCDE}" destId="{860D2B44-831B-4E7A-9240-279E867EE014}" srcOrd="1" destOrd="3" presId="urn:microsoft.com/office/officeart/2005/8/layout/vProcess5"/>
    <dgm:cxn modelId="{22F2B56F-45ED-4FDB-8C17-140D1961662E}" type="presOf" srcId="{69BD52C3-371D-4D44-A318-5FCA6546FB3F}" destId="{EE4FAA9E-6301-4183-A1E4-1067016AC2E3}" srcOrd="0" destOrd="2" presId="urn:microsoft.com/office/officeart/2005/8/layout/vProcess5"/>
    <dgm:cxn modelId="{854827B7-EC0A-4488-B80D-C9C4ACB5611A}" srcId="{40E3A8DB-32DD-4703-AB09-7649960D6CF2}" destId="{B85FD001-F92B-4D03-A1FA-A27F098D7977}" srcOrd="0" destOrd="0" parTransId="{502A72D3-24D0-4D8A-A27D-52FEC038C0B5}" sibTransId="{139144C8-7DFB-4078-BC18-B62334AF03C0}"/>
    <dgm:cxn modelId="{25A2E3F8-63F3-472B-B059-EE0B56A4D9DA}" srcId="{804BDFCA-23DA-4327-A1FD-DB54194764A4}" destId="{FD8CA10B-B694-4DEA-9257-EB5160B57F54}" srcOrd="0" destOrd="0" parTransId="{A5BA652C-BB07-4C33-901C-FC23CF8F2FC4}" sibTransId="{FD45C3EB-EF38-4737-8D9E-FD06E12CB760}"/>
    <dgm:cxn modelId="{7CCAEB9C-4A89-49E1-8127-3C2AD4F2EC02}" type="presOf" srcId="{0119F328-C986-49B5-A776-F76696E89446}" destId="{4E3C92DF-EB7E-4D57-ABC6-B6564231B75E}" srcOrd="1" destOrd="3" presId="urn:microsoft.com/office/officeart/2005/8/layout/vProcess5"/>
    <dgm:cxn modelId="{30954E07-D1C7-4FE7-A45B-A0CF41B0CA70}" type="presOf" srcId="{B42652DC-0305-40BA-AD7F-A6F7DDCC302B}" destId="{BE1B147F-E001-4F9E-939A-5B1AADC2CF43}" srcOrd="0" destOrd="0" presId="urn:microsoft.com/office/officeart/2005/8/layout/vProcess5"/>
    <dgm:cxn modelId="{A479D9A4-E232-4641-9085-600B9AAD3F25}" type="presOf" srcId="{B0EF2395-CC55-46B1-9722-E1BDC7ACDCDE}" destId="{EE4FAA9E-6301-4183-A1E4-1067016AC2E3}" srcOrd="0" destOrd="3" presId="urn:microsoft.com/office/officeart/2005/8/layout/vProcess5"/>
    <dgm:cxn modelId="{0FF07F25-BC3A-4AB6-8FAF-7A161FA27E12}" type="presOf" srcId="{83227201-8CE6-4947-A20A-B04A8462520C}" destId="{B4BE4B77-2BD2-4E07-823C-16B8620CC784}" srcOrd="0" destOrd="0" presId="urn:microsoft.com/office/officeart/2005/8/layout/vProcess5"/>
    <dgm:cxn modelId="{3240592B-2F3C-40DD-B6D1-7F02ECD9ACB8}" type="presOf" srcId="{40E3A8DB-32DD-4703-AB09-7649960D6CF2}" destId="{F830A443-EA93-4415-87CF-9EAD71ECCD86}" srcOrd="1" destOrd="0" presId="urn:microsoft.com/office/officeart/2005/8/layout/vProcess5"/>
    <dgm:cxn modelId="{2B5BD9B2-DC6A-493B-A718-97FD7B445A25}" type="presOf" srcId="{0119F328-C986-49B5-A776-F76696E89446}" destId="{10354CC0-93A3-4644-A08B-5AE4B184F1A3}" srcOrd="0" destOrd="3" presId="urn:microsoft.com/office/officeart/2005/8/layout/vProcess5"/>
    <dgm:cxn modelId="{43231577-230E-49E4-876B-556DFEB8C663}" type="presOf" srcId="{804BDFCA-23DA-4327-A1FD-DB54194764A4}" destId="{10354CC0-93A3-4644-A08B-5AE4B184F1A3}" srcOrd="0" destOrd="0" presId="urn:microsoft.com/office/officeart/2005/8/layout/vProcess5"/>
    <dgm:cxn modelId="{773F2BD4-4FCE-450B-8365-ADE7694D93F7}" srcId="{32267654-0395-4CDC-B67F-674AF7E8C6DB}" destId="{69BD52C3-371D-4D44-A318-5FCA6546FB3F}" srcOrd="1" destOrd="0" parTransId="{0D6B163D-7CBB-40AE-90CD-5CD85C37C409}" sibTransId="{63E6ADBC-89A9-42EB-9AE5-601F84C8E5FA}"/>
    <dgm:cxn modelId="{0FBC0BEB-B7B3-4C9D-BD15-C77D6E2F6AD3}" srcId="{40E3A8DB-32DD-4703-AB09-7649960D6CF2}" destId="{3EEE1EE2-7480-4111-A6DC-2C25352DB53B}" srcOrd="1" destOrd="0" parTransId="{1E00032B-00BE-4A52-B038-FF04EC5F45BB}" sibTransId="{E6D4C90A-3D0F-4128-B30E-F2D984DE88D6}"/>
    <dgm:cxn modelId="{AD06B7A4-3E62-41C9-A818-8F53135E5431}" type="presOf" srcId="{B85FD001-F92B-4D03-A1FA-A27F098D7977}" destId="{F830A443-EA93-4415-87CF-9EAD71ECCD86}" srcOrd="1" destOrd="1" presId="urn:microsoft.com/office/officeart/2005/8/layout/vProcess5"/>
    <dgm:cxn modelId="{9CE1E742-8E14-49E5-BFAF-9C956338A191}" type="presOf" srcId="{B85FD001-F92B-4D03-A1FA-A27F098D7977}" destId="{E224B56F-8272-45EF-BFC2-CF83E0A16E42}" srcOrd="0" destOrd="1" presId="urn:microsoft.com/office/officeart/2005/8/layout/vProcess5"/>
    <dgm:cxn modelId="{A718D799-0C32-47C8-B1EB-8358131615DB}" type="presOf" srcId="{70FFD352-3856-438C-A8A3-6AEB4B92112C}" destId="{EE4FAA9E-6301-4183-A1E4-1067016AC2E3}" srcOrd="0" destOrd="1" presId="urn:microsoft.com/office/officeart/2005/8/layout/vProcess5"/>
    <dgm:cxn modelId="{834DDB32-C6F1-4281-8F54-84F5FC2FA2FC}" type="presOf" srcId="{32267654-0395-4CDC-B67F-674AF7E8C6DB}" destId="{860D2B44-831B-4E7A-9240-279E867EE014}" srcOrd="1" destOrd="0" presId="urn:microsoft.com/office/officeart/2005/8/layout/vProcess5"/>
    <dgm:cxn modelId="{592C7B2A-1995-4B30-824A-8F82A823539C}" srcId="{B42652DC-0305-40BA-AD7F-A6F7DDCC302B}" destId="{40E3A8DB-32DD-4703-AB09-7649960D6CF2}" srcOrd="0" destOrd="0" parTransId="{D7C16DF2-30BF-43D7-A3B5-061E915B459E}" sibTransId="{F92C6F3D-BF83-45F9-B277-74E7265D6364}"/>
    <dgm:cxn modelId="{F9C67430-39FE-4152-8B5D-7128BC9DD8B1}" type="presOf" srcId="{32267654-0395-4CDC-B67F-674AF7E8C6DB}" destId="{EE4FAA9E-6301-4183-A1E4-1067016AC2E3}" srcOrd="0" destOrd="0" presId="urn:microsoft.com/office/officeart/2005/8/layout/vProcess5"/>
    <dgm:cxn modelId="{73DF7E8F-4FCD-42E3-841A-4E05E9D53BB3}" type="presOf" srcId="{FD8CA10B-B694-4DEA-9257-EB5160B57F54}" destId="{10354CC0-93A3-4644-A08B-5AE4B184F1A3}" srcOrd="0" destOrd="1" presId="urn:microsoft.com/office/officeart/2005/8/layout/vProcess5"/>
    <dgm:cxn modelId="{BD65B04C-2AA1-4935-9980-34597661FC6D}" type="presOf" srcId="{3EEE1EE2-7480-4111-A6DC-2C25352DB53B}" destId="{F830A443-EA93-4415-87CF-9EAD71ECCD86}" srcOrd="1" destOrd="2" presId="urn:microsoft.com/office/officeart/2005/8/layout/vProcess5"/>
    <dgm:cxn modelId="{AABE4C10-A096-4269-82B0-DF09F83D4C86}" type="presOf" srcId="{40E3A8DB-32DD-4703-AB09-7649960D6CF2}" destId="{E224B56F-8272-45EF-BFC2-CF83E0A16E42}" srcOrd="0" destOrd="0" presId="urn:microsoft.com/office/officeart/2005/8/layout/vProcess5"/>
    <dgm:cxn modelId="{0A3717A2-261B-4AD4-822D-9EC72168EEB1}" srcId="{804BDFCA-23DA-4327-A1FD-DB54194764A4}" destId="{0119F328-C986-49B5-A776-F76696E89446}" srcOrd="2" destOrd="0" parTransId="{4B8AF1B5-FBCD-41CA-BE4D-DB312D6C6026}" sibTransId="{0BA72C68-9B58-45ED-86D1-DC28D737EFD7}"/>
    <dgm:cxn modelId="{7C3A4CB4-0C5B-4AA2-9056-C592D4033310}" type="presOf" srcId="{3EFDDC16-7E5E-46FE-8A6A-9E05F2927E0A}" destId="{4E3C92DF-EB7E-4D57-ABC6-B6564231B75E}" srcOrd="1" destOrd="2" presId="urn:microsoft.com/office/officeart/2005/8/layout/vProcess5"/>
    <dgm:cxn modelId="{766CB702-EF4E-4F18-B3D2-8CF2239B3F1C}" type="presParOf" srcId="{BE1B147F-E001-4F9E-939A-5B1AADC2CF43}" destId="{3C6FCDA0-3058-45E3-BB62-4260DF410E72}" srcOrd="0" destOrd="0" presId="urn:microsoft.com/office/officeart/2005/8/layout/vProcess5"/>
    <dgm:cxn modelId="{522423BF-0A4F-41A6-9DC6-A75ADFFB06B9}" type="presParOf" srcId="{BE1B147F-E001-4F9E-939A-5B1AADC2CF43}" destId="{E224B56F-8272-45EF-BFC2-CF83E0A16E42}" srcOrd="1" destOrd="0" presId="urn:microsoft.com/office/officeart/2005/8/layout/vProcess5"/>
    <dgm:cxn modelId="{42B22612-F939-4342-A8A0-4B455F283CDC}" type="presParOf" srcId="{BE1B147F-E001-4F9E-939A-5B1AADC2CF43}" destId="{10354CC0-93A3-4644-A08B-5AE4B184F1A3}" srcOrd="2" destOrd="0" presId="urn:microsoft.com/office/officeart/2005/8/layout/vProcess5"/>
    <dgm:cxn modelId="{777F9547-BC91-4B9C-9B0C-050F2CCB98EF}" type="presParOf" srcId="{BE1B147F-E001-4F9E-939A-5B1AADC2CF43}" destId="{EE4FAA9E-6301-4183-A1E4-1067016AC2E3}" srcOrd="3" destOrd="0" presId="urn:microsoft.com/office/officeart/2005/8/layout/vProcess5"/>
    <dgm:cxn modelId="{89E69D6E-F3CF-435F-BF04-3811C8B5E59B}" type="presParOf" srcId="{BE1B147F-E001-4F9E-939A-5B1AADC2CF43}" destId="{B87C1D66-612C-4216-B691-CB458557DEDA}" srcOrd="4" destOrd="0" presId="urn:microsoft.com/office/officeart/2005/8/layout/vProcess5"/>
    <dgm:cxn modelId="{8A5869ED-BA68-4B73-A3DB-2EE50C4F6BC4}" type="presParOf" srcId="{BE1B147F-E001-4F9E-939A-5B1AADC2CF43}" destId="{B4BE4B77-2BD2-4E07-823C-16B8620CC784}" srcOrd="5" destOrd="0" presId="urn:microsoft.com/office/officeart/2005/8/layout/vProcess5"/>
    <dgm:cxn modelId="{06F8DB01-135A-4210-938C-D2722CBAC5ED}" type="presParOf" srcId="{BE1B147F-E001-4F9E-939A-5B1AADC2CF43}" destId="{F830A443-EA93-4415-87CF-9EAD71ECCD86}" srcOrd="6" destOrd="0" presId="urn:microsoft.com/office/officeart/2005/8/layout/vProcess5"/>
    <dgm:cxn modelId="{195A12F9-7B6E-4C05-8ADB-67D2A324E944}" type="presParOf" srcId="{BE1B147F-E001-4F9E-939A-5B1AADC2CF43}" destId="{4E3C92DF-EB7E-4D57-ABC6-B6564231B75E}" srcOrd="7" destOrd="0" presId="urn:microsoft.com/office/officeart/2005/8/layout/vProcess5"/>
    <dgm:cxn modelId="{0C6E9209-BAD5-4371-938A-BCF51EAA75C9}" type="presParOf" srcId="{BE1B147F-E001-4F9E-939A-5B1AADC2CF43}" destId="{860D2B44-831B-4E7A-9240-279E867EE014}" srcOrd="8"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B56F-8272-45EF-BFC2-CF83E0A16E42}">
      <dsp:nvSpPr>
        <dsp:cNvPr id="0" name=""/>
        <dsp:cNvSpPr/>
      </dsp:nvSpPr>
      <dsp:spPr>
        <a:xfrm>
          <a:off x="-218493" y="0"/>
          <a:ext cx="7869135" cy="1357788"/>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solidFill>
                <a:schemeClr val="tx1"/>
              </a:solidFill>
              <a:latin typeface="Times New Roman" panose="02020603050405020304" pitchFamily="18" charset="0"/>
              <a:cs typeface="Times New Roman" panose="02020603050405020304" pitchFamily="18" charset="0"/>
            </a:rPr>
            <a:t>1</a:t>
          </a:r>
          <a:r>
            <a:rPr lang="en-US" sz="1700" b="1" kern="1200" baseline="30000" dirty="0">
              <a:solidFill>
                <a:schemeClr val="tx1"/>
              </a:solidFill>
              <a:latin typeface="Times New Roman" panose="02020603050405020304" pitchFamily="18" charset="0"/>
              <a:cs typeface="Times New Roman" panose="02020603050405020304" pitchFamily="18" charset="0"/>
            </a:rPr>
            <a:t>st</a:t>
          </a:r>
          <a:r>
            <a:rPr lang="en-US" sz="1700" b="1" kern="1200" dirty="0">
              <a:solidFill>
                <a:schemeClr val="tx1"/>
              </a:solidFill>
              <a:latin typeface="Times New Roman" panose="02020603050405020304" pitchFamily="18" charset="0"/>
              <a:cs typeface="Times New Roman" panose="02020603050405020304" pitchFamily="18" charset="0"/>
            </a:rPr>
            <a:t> Goal – Determine the field and laboratory performance</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FWD, LWD, DCP, Intelligent compaction (IC) data</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Unsaturated characteristics, index properties</a:t>
          </a:r>
        </a:p>
      </dsp:txBody>
      <dsp:txXfrm>
        <a:off x="-178725" y="39768"/>
        <a:ext cx="6230855" cy="1278252"/>
      </dsp:txXfrm>
    </dsp:sp>
    <dsp:sp modelId="{10354CC0-93A3-4644-A08B-5AE4B184F1A3}">
      <dsp:nvSpPr>
        <dsp:cNvPr id="0" name=""/>
        <dsp:cNvSpPr/>
      </dsp:nvSpPr>
      <dsp:spPr>
        <a:xfrm>
          <a:off x="649642" y="1584087"/>
          <a:ext cx="7367302" cy="1357788"/>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solidFill>
                <a:schemeClr val="tx1"/>
              </a:solidFill>
              <a:latin typeface="Times New Roman" panose="02020603050405020304" pitchFamily="18" charset="0"/>
              <a:cs typeface="Times New Roman" panose="02020603050405020304" pitchFamily="18" charset="0"/>
            </a:rPr>
            <a:t>2</a:t>
          </a:r>
          <a:r>
            <a:rPr lang="en-US" sz="1700" b="1" kern="1200" baseline="30000" dirty="0">
              <a:solidFill>
                <a:schemeClr val="tx1"/>
              </a:solidFill>
              <a:latin typeface="Times New Roman" panose="02020603050405020304" pitchFamily="18" charset="0"/>
              <a:cs typeface="Times New Roman" panose="02020603050405020304" pitchFamily="18" charset="0"/>
            </a:rPr>
            <a:t>nd</a:t>
          </a:r>
          <a:r>
            <a:rPr lang="en-US" sz="1700" b="1" kern="1200" dirty="0">
              <a:solidFill>
                <a:schemeClr val="tx1"/>
              </a:solidFill>
              <a:latin typeface="Times New Roman" panose="02020603050405020304" pitchFamily="18" charset="0"/>
              <a:cs typeface="Times New Roman" panose="02020603050405020304" pitchFamily="18" charset="0"/>
            </a:rPr>
            <a:t> Goal – Develop a method to estimate the stiffness and permeability</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Percent crushing of recycled aggregates and LSSB</a:t>
          </a:r>
        </a:p>
        <a:p>
          <a:pPr marL="114300" lvl="1" indent="-114300" algn="l" defTabSz="577850">
            <a:lnSpc>
              <a:spcPct val="90000"/>
            </a:lnSpc>
            <a:spcBef>
              <a:spcPct val="0"/>
            </a:spcBef>
            <a:spcAft>
              <a:spcPct val="15000"/>
            </a:spcAft>
            <a:buChar char="••"/>
          </a:pPr>
          <a:r>
            <a:rPr lang="en-US" sz="1300" kern="1200" dirty="0" err="1">
              <a:solidFill>
                <a:schemeClr val="tx1"/>
              </a:solidFill>
              <a:latin typeface="Times New Roman" panose="02020603050405020304" pitchFamily="18" charset="0"/>
              <a:cs typeface="Times New Roman" panose="02020603050405020304" pitchFamily="18" charset="0"/>
            </a:rPr>
            <a:t>Sphericity</a:t>
          </a:r>
          <a:r>
            <a:rPr lang="en-US" sz="1300" kern="1200" dirty="0">
              <a:solidFill>
                <a:schemeClr val="tx1"/>
              </a:solidFill>
              <a:latin typeface="Times New Roman" panose="02020603050405020304" pitchFamily="18" charset="0"/>
              <a:cs typeface="Times New Roman" panose="02020603050405020304" pitchFamily="18" charset="0"/>
            </a:rPr>
            <a:t>, angularity, and surface texture of aggregates</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Gravel, sand, fines content, gravel-to-sand ratio, D</a:t>
          </a:r>
          <a:r>
            <a:rPr lang="en-US" sz="1300" kern="1200" baseline="-25000" dirty="0">
              <a:solidFill>
                <a:schemeClr val="tx1"/>
              </a:solidFill>
              <a:latin typeface="Times New Roman" panose="02020603050405020304" pitchFamily="18" charset="0"/>
              <a:cs typeface="Times New Roman" panose="02020603050405020304" pitchFamily="18" charset="0"/>
            </a:rPr>
            <a:t>10</a:t>
          </a:r>
          <a:r>
            <a:rPr lang="en-US" sz="1300" kern="1200" baseline="0" dirty="0">
              <a:solidFill>
                <a:schemeClr val="tx1"/>
              </a:solidFill>
              <a:latin typeface="Times New Roman" panose="02020603050405020304" pitchFamily="18" charset="0"/>
              <a:cs typeface="Times New Roman" panose="02020603050405020304" pitchFamily="18" charset="0"/>
            </a:rPr>
            <a:t>, D</a:t>
          </a:r>
          <a:r>
            <a:rPr lang="en-US" sz="1300" kern="1200" baseline="-25000" dirty="0">
              <a:solidFill>
                <a:schemeClr val="tx1"/>
              </a:solidFill>
              <a:latin typeface="Times New Roman" panose="02020603050405020304" pitchFamily="18" charset="0"/>
              <a:cs typeface="Times New Roman" panose="02020603050405020304" pitchFamily="18" charset="0"/>
            </a:rPr>
            <a:t>30</a:t>
          </a:r>
          <a:r>
            <a:rPr lang="en-US" sz="1300" kern="1200" baseline="0" dirty="0">
              <a:solidFill>
                <a:schemeClr val="tx1"/>
              </a:solidFill>
              <a:latin typeface="Times New Roman" panose="02020603050405020304" pitchFamily="18" charset="0"/>
              <a:cs typeface="Times New Roman" panose="02020603050405020304" pitchFamily="18" charset="0"/>
            </a:rPr>
            <a:t>, D</a:t>
          </a:r>
          <a:r>
            <a:rPr lang="en-US" sz="1300" kern="1200" baseline="-25000" dirty="0">
              <a:solidFill>
                <a:schemeClr val="tx1"/>
              </a:solidFill>
              <a:latin typeface="Times New Roman" panose="02020603050405020304" pitchFamily="18" charset="0"/>
              <a:cs typeface="Times New Roman" panose="02020603050405020304" pitchFamily="18" charset="0"/>
            </a:rPr>
            <a:t>50</a:t>
          </a:r>
          <a:r>
            <a:rPr lang="en-US" sz="1300" kern="1200" baseline="0" dirty="0">
              <a:solidFill>
                <a:schemeClr val="tx1"/>
              </a:solidFill>
              <a:latin typeface="Times New Roman" panose="02020603050405020304" pitchFamily="18" charset="0"/>
              <a:cs typeface="Times New Roman" panose="02020603050405020304" pitchFamily="18" charset="0"/>
            </a:rPr>
            <a:t>, D</a:t>
          </a:r>
          <a:r>
            <a:rPr lang="en-US" sz="1300" kern="1200" baseline="-25000" dirty="0">
              <a:solidFill>
                <a:schemeClr val="tx1"/>
              </a:solidFill>
              <a:latin typeface="Times New Roman" panose="02020603050405020304" pitchFamily="18" charset="0"/>
              <a:cs typeface="Times New Roman" panose="02020603050405020304" pitchFamily="18" charset="0"/>
            </a:rPr>
            <a:t>60</a:t>
          </a:r>
          <a:endParaRPr lang="en-US" sz="1300" kern="1200" dirty="0">
            <a:solidFill>
              <a:schemeClr val="tx1"/>
            </a:solidFill>
            <a:latin typeface="Times New Roman" panose="02020603050405020304" pitchFamily="18" charset="0"/>
            <a:cs typeface="Times New Roman" panose="02020603050405020304" pitchFamily="18" charset="0"/>
          </a:endParaRPr>
        </a:p>
      </dsp:txBody>
      <dsp:txXfrm>
        <a:off x="689410" y="1623855"/>
        <a:ext cx="5708195" cy="1278252"/>
      </dsp:txXfrm>
    </dsp:sp>
    <dsp:sp modelId="{EE4FAA9E-6301-4183-A1E4-1067016AC2E3}">
      <dsp:nvSpPr>
        <dsp:cNvPr id="0" name=""/>
        <dsp:cNvSpPr/>
      </dsp:nvSpPr>
      <dsp:spPr>
        <a:xfrm>
          <a:off x="1452933" y="3168174"/>
          <a:ext cx="6995160" cy="1357788"/>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solidFill>
                <a:schemeClr val="tx1"/>
              </a:solidFill>
              <a:latin typeface="Times New Roman" panose="02020603050405020304" pitchFamily="18" charset="0"/>
              <a:cs typeface="Times New Roman" panose="02020603050405020304" pitchFamily="18" charset="0"/>
            </a:rPr>
            <a:t>3</a:t>
          </a:r>
          <a:r>
            <a:rPr lang="en-US" sz="1700" b="1" kern="1200" baseline="30000" dirty="0">
              <a:solidFill>
                <a:schemeClr val="tx1"/>
              </a:solidFill>
              <a:latin typeface="Times New Roman" panose="02020603050405020304" pitchFamily="18" charset="0"/>
              <a:cs typeface="Times New Roman" panose="02020603050405020304" pitchFamily="18" charset="0"/>
            </a:rPr>
            <a:t>rd</a:t>
          </a:r>
          <a:r>
            <a:rPr lang="en-US" sz="1700" b="1" kern="1200" dirty="0">
              <a:solidFill>
                <a:schemeClr val="tx1"/>
              </a:solidFill>
              <a:latin typeface="Times New Roman" panose="02020603050405020304" pitchFamily="18" charset="0"/>
              <a:cs typeface="Times New Roman" panose="02020603050405020304" pitchFamily="18" charset="0"/>
            </a:rPr>
            <a:t> Goal – Prepare a pavement design and construction specification </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Performance</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Cost benefits</a:t>
          </a:r>
        </a:p>
        <a:p>
          <a:pPr marL="114300" lvl="1" indent="-114300" algn="l" defTabSz="577850">
            <a:lnSpc>
              <a:spcPct val="90000"/>
            </a:lnSpc>
            <a:spcBef>
              <a:spcPct val="0"/>
            </a:spcBef>
            <a:spcAft>
              <a:spcPct val="15000"/>
            </a:spcAft>
            <a:buChar char="••"/>
          </a:pPr>
          <a:r>
            <a:rPr lang="en-US" sz="1300" kern="1200" dirty="0">
              <a:solidFill>
                <a:schemeClr val="tx1"/>
              </a:solidFill>
              <a:latin typeface="Times New Roman" panose="02020603050405020304" pitchFamily="18" charset="0"/>
              <a:cs typeface="Times New Roman" panose="02020603050405020304" pitchFamily="18" charset="0"/>
            </a:rPr>
            <a:t>Life cycle cost</a:t>
          </a:r>
        </a:p>
      </dsp:txBody>
      <dsp:txXfrm>
        <a:off x="1492701" y="3207942"/>
        <a:ext cx="5415841" cy="1278252"/>
      </dsp:txXfrm>
    </dsp:sp>
    <dsp:sp modelId="{B87C1D66-612C-4216-B691-CB458557DEDA}">
      <dsp:nvSpPr>
        <dsp:cNvPr id="0" name=""/>
        <dsp:cNvSpPr/>
      </dsp:nvSpPr>
      <dsp:spPr>
        <a:xfrm>
          <a:off x="6331091"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29667" y="1029656"/>
        <a:ext cx="485410" cy="664128"/>
      </dsp:txXfrm>
    </dsp:sp>
    <dsp:sp modelId="{B4BE4B77-2BD2-4E07-823C-16B8620CC784}">
      <dsp:nvSpPr>
        <dsp:cNvPr id="0" name=""/>
        <dsp:cNvSpPr/>
      </dsp:nvSpPr>
      <dsp:spPr>
        <a:xfrm>
          <a:off x="6948311"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146887"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64752-79B7-43E1-A6F5-C16CE297D716}" type="datetimeFigureOut">
              <a:rPr lang="en-US" smtClean="0"/>
              <a:t>5/16/2018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D3C2B-0D2C-4E61-A32F-D82A7A7A65AE}" type="slidenum">
              <a:rPr lang="en-US" smtClean="0"/>
              <a:t>‹#›</a:t>
            </a:fld>
            <a:endParaRPr lang="en-US"/>
          </a:p>
        </p:txBody>
      </p:sp>
    </p:spTree>
    <p:extLst>
      <p:ext uri="{BB962C8B-B14F-4D97-AF65-F5344CB8AC3E}">
        <p14:creationId xmlns:p14="http://schemas.microsoft.com/office/powerpoint/2010/main" val="337671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498600" y="1200150"/>
            <a:ext cx="431800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F5D8CA-2FF8-4D05-87E0-05F7AD617C9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7235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16</a:t>
            </a:fld>
            <a:endParaRPr lang="en-US"/>
          </a:p>
        </p:txBody>
      </p:sp>
    </p:spTree>
    <p:extLst>
      <p:ext uri="{BB962C8B-B14F-4D97-AF65-F5344CB8AC3E}">
        <p14:creationId xmlns:p14="http://schemas.microsoft.com/office/powerpoint/2010/main" val="342705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17</a:t>
            </a:fld>
            <a:endParaRPr lang="en-US"/>
          </a:p>
        </p:txBody>
      </p:sp>
    </p:spTree>
    <p:extLst>
      <p:ext uri="{BB962C8B-B14F-4D97-AF65-F5344CB8AC3E}">
        <p14:creationId xmlns:p14="http://schemas.microsoft.com/office/powerpoint/2010/main" val="47373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18</a:t>
            </a:fld>
            <a:endParaRPr lang="en-US"/>
          </a:p>
        </p:txBody>
      </p:sp>
    </p:spTree>
    <p:extLst>
      <p:ext uri="{BB962C8B-B14F-4D97-AF65-F5344CB8AC3E}">
        <p14:creationId xmlns:p14="http://schemas.microsoft.com/office/powerpoint/2010/main" val="278041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sz="1200" b="0" i="0" u="none" strike="noStrike" kern="1200" baseline="0" dirty="0">
                <a:solidFill>
                  <a:schemeClr val="tx1"/>
                </a:solidFill>
                <a:latin typeface="+mn-lt"/>
                <a:ea typeface="+mn-ea"/>
                <a:cs typeface="+mn-cs"/>
              </a:rPr>
              <a:t>After analyzing the test data, it was determined that some of the saturated hydraulic conductivity values were negative. The ISU team has gotten in contact with Dr. White regarding the unexpected negative values. It was told by Dr. White that the reason might have been some possible error during the testing or the malfunction of the gas permeameter test equipment. As a result, it was determined by the ISU team that negative values would be ignored.</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19</a:t>
            </a:fld>
            <a:endParaRPr lang="en-US"/>
          </a:p>
        </p:txBody>
      </p:sp>
    </p:spTree>
    <p:extLst>
      <p:ext uri="{BB962C8B-B14F-4D97-AF65-F5344CB8AC3E}">
        <p14:creationId xmlns:p14="http://schemas.microsoft.com/office/powerpoint/2010/main" val="115013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20</a:t>
            </a:fld>
            <a:endParaRPr lang="en-US"/>
          </a:p>
        </p:txBody>
      </p:sp>
    </p:spTree>
    <p:extLst>
      <p:ext uri="{BB962C8B-B14F-4D97-AF65-F5344CB8AC3E}">
        <p14:creationId xmlns:p14="http://schemas.microsoft.com/office/powerpoint/2010/main" val="136481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21</a:t>
            </a:fld>
            <a:endParaRPr lang="en-US"/>
          </a:p>
        </p:txBody>
      </p:sp>
    </p:spTree>
    <p:extLst>
      <p:ext uri="{BB962C8B-B14F-4D97-AF65-F5344CB8AC3E}">
        <p14:creationId xmlns:p14="http://schemas.microsoft.com/office/powerpoint/2010/main" val="279784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22</a:t>
            </a:fld>
            <a:endParaRPr lang="en-US"/>
          </a:p>
        </p:txBody>
      </p:sp>
    </p:spTree>
    <p:extLst>
      <p:ext uri="{BB962C8B-B14F-4D97-AF65-F5344CB8AC3E}">
        <p14:creationId xmlns:p14="http://schemas.microsoft.com/office/powerpoint/2010/main" val="154082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23</a:t>
            </a:fld>
            <a:endParaRPr lang="en-US"/>
          </a:p>
        </p:txBody>
      </p:sp>
    </p:spTree>
    <p:extLst>
      <p:ext uri="{BB962C8B-B14F-4D97-AF65-F5344CB8AC3E}">
        <p14:creationId xmlns:p14="http://schemas.microsoft.com/office/powerpoint/2010/main" val="258659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24</a:t>
            </a:fld>
            <a:endParaRPr lang="en-US"/>
          </a:p>
        </p:txBody>
      </p:sp>
    </p:spTree>
    <p:extLst>
      <p:ext uri="{BB962C8B-B14F-4D97-AF65-F5344CB8AC3E}">
        <p14:creationId xmlns:p14="http://schemas.microsoft.com/office/powerpoint/2010/main" val="163879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25</a:t>
            </a:fld>
            <a:endParaRPr lang="en-US"/>
          </a:p>
        </p:txBody>
      </p:sp>
    </p:spTree>
    <p:extLst>
      <p:ext uri="{BB962C8B-B14F-4D97-AF65-F5344CB8AC3E}">
        <p14:creationId xmlns:p14="http://schemas.microsoft.com/office/powerpoint/2010/main" val="223168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A3CCE1-8C3E-4A65-BB35-A513D2F8F527}" type="slidenum">
              <a:rPr lang="en-US" altLang="en-US" smtClean="0"/>
              <a:pPr/>
              <a:t>4</a:t>
            </a:fld>
            <a:endParaRPr lang="en-US" altLang="en-US"/>
          </a:p>
        </p:txBody>
      </p:sp>
    </p:spTree>
    <p:extLst>
      <p:ext uri="{BB962C8B-B14F-4D97-AF65-F5344CB8AC3E}">
        <p14:creationId xmlns:p14="http://schemas.microsoft.com/office/powerpoint/2010/main" val="416270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31</a:t>
            </a:fld>
            <a:endParaRPr lang="en-US"/>
          </a:p>
        </p:txBody>
      </p:sp>
    </p:spTree>
    <p:extLst>
      <p:ext uri="{BB962C8B-B14F-4D97-AF65-F5344CB8AC3E}">
        <p14:creationId xmlns:p14="http://schemas.microsoft.com/office/powerpoint/2010/main" val="3311251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32</a:t>
            </a:fld>
            <a:endParaRPr lang="en-US"/>
          </a:p>
        </p:txBody>
      </p:sp>
    </p:spTree>
    <p:extLst>
      <p:ext uri="{BB962C8B-B14F-4D97-AF65-F5344CB8AC3E}">
        <p14:creationId xmlns:p14="http://schemas.microsoft.com/office/powerpoint/2010/main" val="58661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33</a:t>
            </a:fld>
            <a:endParaRPr lang="en-US"/>
          </a:p>
        </p:txBody>
      </p:sp>
    </p:spTree>
    <p:extLst>
      <p:ext uri="{BB962C8B-B14F-4D97-AF65-F5344CB8AC3E}">
        <p14:creationId xmlns:p14="http://schemas.microsoft.com/office/powerpoint/2010/main" val="16493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34</a:t>
            </a:fld>
            <a:endParaRPr lang="en-US"/>
          </a:p>
        </p:txBody>
      </p:sp>
    </p:spTree>
    <p:extLst>
      <p:ext uri="{BB962C8B-B14F-4D97-AF65-F5344CB8AC3E}">
        <p14:creationId xmlns:p14="http://schemas.microsoft.com/office/powerpoint/2010/main" val="406882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35</a:t>
            </a:fld>
            <a:endParaRPr lang="en-US"/>
          </a:p>
        </p:txBody>
      </p:sp>
    </p:spTree>
    <p:extLst>
      <p:ext uri="{BB962C8B-B14F-4D97-AF65-F5344CB8AC3E}">
        <p14:creationId xmlns:p14="http://schemas.microsoft.com/office/powerpoint/2010/main" val="60514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36</a:t>
            </a:fld>
            <a:endParaRPr lang="en-US"/>
          </a:p>
        </p:txBody>
      </p:sp>
    </p:spTree>
    <p:extLst>
      <p:ext uri="{BB962C8B-B14F-4D97-AF65-F5344CB8AC3E}">
        <p14:creationId xmlns:p14="http://schemas.microsoft.com/office/powerpoint/2010/main" val="2490407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37</a:t>
            </a:fld>
            <a:endParaRPr lang="en-US"/>
          </a:p>
        </p:txBody>
      </p:sp>
    </p:spTree>
    <p:extLst>
      <p:ext uri="{BB962C8B-B14F-4D97-AF65-F5344CB8AC3E}">
        <p14:creationId xmlns:p14="http://schemas.microsoft.com/office/powerpoint/2010/main" val="57020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38</a:t>
            </a:fld>
            <a:endParaRPr lang="en-US"/>
          </a:p>
        </p:txBody>
      </p:sp>
    </p:spTree>
    <p:extLst>
      <p:ext uri="{BB962C8B-B14F-4D97-AF65-F5344CB8AC3E}">
        <p14:creationId xmlns:p14="http://schemas.microsoft.com/office/powerpoint/2010/main" val="1246285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C9D88-D561-4A4C-B826-761CB7D1D67F}" type="slidenum">
              <a:rPr lang="en-US" smtClean="0"/>
              <a:t>40</a:t>
            </a:fld>
            <a:endParaRPr lang="en-US"/>
          </a:p>
        </p:txBody>
      </p:sp>
    </p:spTree>
    <p:extLst>
      <p:ext uri="{BB962C8B-B14F-4D97-AF65-F5344CB8AC3E}">
        <p14:creationId xmlns:p14="http://schemas.microsoft.com/office/powerpoint/2010/main" val="7053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A3CCE1-8C3E-4A65-BB35-A513D2F8F527}" type="slidenum">
              <a:rPr lang="en-US" altLang="en-US" smtClean="0"/>
              <a:pPr/>
              <a:t>5</a:t>
            </a:fld>
            <a:endParaRPr lang="en-US" altLang="en-US"/>
          </a:p>
        </p:txBody>
      </p:sp>
    </p:spTree>
    <p:extLst>
      <p:ext uri="{BB962C8B-B14F-4D97-AF65-F5344CB8AC3E}">
        <p14:creationId xmlns:p14="http://schemas.microsoft.com/office/powerpoint/2010/main" val="26294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9</a:t>
            </a:fld>
            <a:endParaRPr lang="en-US"/>
          </a:p>
        </p:txBody>
      </p:sp>
    </p:spTree>
    <p:extLst>
      <p:ext uri="{BB962C8B-B14F-4D97-AF65-F5344CB8AC3E}">
        <p14:creationId xmlns:p14="http://schemas.microsoft.com/office/powerpoint/2010/main" val="378296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10</a:t>
            </a:fld>
            <a:endParaRPr lang="en-US"/>
          </a:p>
        </p:txBody>
      </p:sp>
    </p:spTree>
    <p:extLst>
      <p:ext uri="{BB962C8B-B14F-4D97-AF65-F5344CB8AC3E}">
        <p14:creationId xmlns:p14="http://schemas.microsoft.com/office/powerpoint/2010/main" val="365244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12</a:t>
            </a:fld>
            <a:endParaRPr lang="en-US"/>
          </a:p>
        </p:txBody>
      </p:sp>
    </p:spTree>
    <p:extLst>
      <p:ext uri="{BB962C8B-B14F-4D97-AF65-F5344CB8AC3E}">
        <p14:creationId xmlns:p14="http://schemas.microsoft.com/office/powerpoint/2010/main" val="226057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EDBE8-A551-49DF-9DFD-33CA27AFE9D4}" type="slidenum">
              <a:rPr lang="en-US" smtClean="0"/>
              <a:t>13</a:t>
            </a:fld>
            <a:endParaRPr lang="en-US"/>
          </a:p>
        </p:txBody>
      </p:sp>
    </p:spTree>
    <p:extLst>
      <p:ext uri="{BB962C8B-B14F-4D97-AF65-F5344CB8AC3E}">
        <p14:creationId xmlns:p14="http://schemas.microsoft.com/office/powerpoint/2010/main" val="14770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14</a:t>
            </a:fld>
            <a:endParaRPr lang="en-US"/>
          </a:p>
        </p:txBody>
      </p:sp>
    </p:spTree>
    <p:extLst>
      <p:ext uri="{BB962C8B-B14F-4D97-AF65-F5344CB8AC3E}">
        <p14:creationId xmlns:p14="http://schemas.microsoft.com/office/powerpoint/2010/main" val="299073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6517B-17C4-43FA-8882-4574CC23124E}" type="slidenum">
              <a:rPr lang="en-US" smtClean="0"/>
              <a:t>15</a:t>
            </a:fld>
            <a:endParaRPr lang="en-US"/>
          </a:p>
        </p:txBody>
      </p:sp>
    </p:spTree>
    <p:extLst>
      <p:ext uri="{BB962C8B-B14F-4D97-AF65-F5344CB8AC3E}">
        <p14:creationId xmlns:p14="http://schemas.microsoft.com/office/powerpoint/2010/main" val="29201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295400" y="2057400"/>
            <a:ext cx="66294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152400" y="152400"/>
            <a:ext cx="3276600" cy="1524000"/>
          </a:xfrm>
        </p:spPr>
        <p:txBody>
          <a:bodyPr/>
          <a:lstStyle/>
          <a:p>
            <a:endParaRPr lang="en-US" dirty="0"/>
          </a:p>
        </p:txBody>
      </p:sp>
      <p:sp>
        <p:nvSpPr>
          <p:cNvPr id="13" name="Picture Placeholder 12"/>
          <p:cNvSpPr>
            <a:spLocks noGrp="1"/>
          </p:cNvSpPr>
          <p:nvPr>
            <p:ph type="pic" sz="quarter" idx="15"/>
          </p:nvPr>
        </p:nvSpPr>
        <p:spPr>
          <a:xfrm>
            <a:off x="3124200" y="6096000"/>
            <a:ext cx="5791200" cy="609600"/>
          </a:xfrm>
        </p:spPr>
        <p:txBody>
          <a:bodyPr/>
          <a:lstStyle/>
          <a:p>
            <a:endParaRPr lang="en-US"/>
          </a:p>
        </p:txBody>
      </p:sp>
    </p:spTree>
    <p:extLst>
      <p:ext uri="{BB962C8B-B14F-4D97-AF65-F5344CB8AC3E}">
        <p14:creationId xmlns:p14="http://schemas.microsoft.com/office/powerpoint/2010/main" val="10990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90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71258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75351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0820"/>
            <a:ext cx="7886700" cy="731566"/>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3361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
        <p:nvSpPr>
          <p:cNvPr id="7" name="Rectangle 6"/>
          <p:cNvSpPr/>
          <p:nvPr userDrawn="1"/>
        </p:nvSpPr>
        <p:spPr>
          <a:xfrm>
            <a:off x="0" y="6356359"/>
            <a:ext cx="4572000" cy="5016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6468678"/>
            <a:ext cx="156805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Iowa State University </a:t>
            </a:r>
          </a:p>
        </p:txBody>
      </p:sp>
      <p:sp>
        <p:nvSpPr>
          <p:cNvPr id="9" name="Rectangle 8"/>
          <p:cNvSpPr/>
          <p:nvPr userDrawn="1"/>
        </p:nvSpPr>
        <p:spPr>
          <a:xfrm>
            <a:off x="4572000" y="6356359"/>
            <a:ext cx="4572000" cy="501641"/>
          </a:xfrm>
          <a:prstGeom prst="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862624" y="6470212"/>
            <a:ext cx="2272482"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University of Wisconsin-Madison</a:t>
            </a:r>
          </a:p>
        </p:txBody>
      </p:sp>
      <p:cxnSp>
        <p:nvCxnSpPr>
          <p:cNvPr id="11" name="Straight Connector 10"/>
          <p:cNvCxnSpPr/>
          <p:nvPr userDrawn="1"/>
        </p:nvCxnSpPr>
        <p:spPr>
          <a:xfrm>
            <a:off x="457200" y="763686"/>
            <a:ext cx="822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57200" y="823399"/>
            <a:ext cx="8229600" cy="862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6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227940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1EBA4-04E4-4910-AB82-DC9710F83B9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169422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81EBA4-04E4-4910-AB82-DC9710F83B9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4260718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81EBA4-04E4-4910-AB82-DC9710F83B9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149324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EBA4-04E4-4910-AB82-DC9710F83B9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8404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err="1"/>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37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81EBA4-04E4-4910-AB82-DC9710F83B9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560045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81EBA4-04E4-4910-AB82-DC9710F83B9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47566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733259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1EBA4-04E4-4910-AB82-DC9710F83B9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93450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08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1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1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0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CB1D97-6C5F-4F61-A044-A8401EA77418}" type="datetimeFigureOut">
              <a:rPr lang="en-US" smtClean="0">
                <a:solidFill>
                  <a:prstClr val="black">
                    <a:tint val="75000"/>
                  </a:prstClr>
                </a:solidFill>
              </a:rPr>
              <a:pPr/>
              <a:t>5/16/2018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16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1EBA4-04E4-4910-AB82-DC9710F83B9D}" type="datetimeFigureOut">
              <a:rPr lang="en-US" smtClean="0"/>
              <a:t>5/16/2018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D09A0-7E40-4B97-A1E6-224F519BD5A8}" type="slidenum">
              <a:rPr lang="en-US" smtClean="0"/>
              <a:t>‹#›</a:t>
            </a:fld>
            <a:endParaRPr lang="en-US"/>
          </a:p>
        </p:txBody>
      </p:sp>
    </p:spTree>
    <p:extLst>
      <p:ext uri="{BB962C8B-B14F-4D97-AF65-F5344CB8AC3E}">
        <p14:creationId xmlns:p14="http://schemas.microsoft.com/office/powerpoint/2010/main" val="35837973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48.png"/><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3.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52.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3" Type="http://schemas.openxmlformats.org/officeDocument/2006/relationships/image" Target="../media/image70.jpeg"/><Relationship Id="rId18" Type="http://schemas.openxmlformats.org/officeDocument/2006/relationships/image" Target="../media/image75.png"/><Relationship Id="rId26" Type="http://schemas.openxmlformats.org/officeDocument/2006/relationships/image" Target="../media/image83.png"/><Relationship Id="rId39" Type="http://schemas.openxmlformats.org/officeDocument/2006/relationships/image" Target="../media/image96.jpeg"/><Relationship Id="rId21" Type="http://schemas.openxmlformats.org/officeDocument/2006/relationships/image" Target="../media/image78.png"/><Relationship Id="rId34" Type="http://schemas.openxmlformats.org/officeDocument/2006/relationships/image" Target="../media/image91.jpeg"/><Relationship Id="rId42" Type="http://schemas.openxmlformats.org/officeDocument/2006/relationships/image" Target="../media/image99.jpeg"/><Relationship Id="rId47" Type="http://schemas.openxmlformats.org/officeDocument/2006/relationships/image" Target="../media/image104.jpeg"/><Relationship Id="rId50" Type="http://schemas.openxmlformats.org/officeDocument/2006/relationships/image" Target="../media/image107.png"/><Relationship Id="rId7" Type="http://schemas.openxmlformats.org/officeDocument/2006/relationships/image" Target="../media/image64.png"/><Relationship Id="rId2" Type="http://schemas.openxmlformats.org/officeDocument/2006/relationships/notesSlide" Target="../notesSlides/notesSlide28.xml"/><Relationship Id="rId16" Type="http://schemas.openxmlformats.org/officeDocument/2006/relationships/image" Target="../media/image73.png"/><Relationship Id="rId29" Type="http://schemas.openxmlformats.org/officeDocument/2006/relationships/image" Target="../media/image86.png"/><Relationship Id="rId11" Type="http://schemas.openxmlformats.org/officeDocument/2006/relationships/image" Target="../media/image68.png"/><Relationship Id="rId24" Type="http://schemas.openxmlformats.org/officeDocument/2006/relationships/image" Target="../media/image81.png"/><Relationship Id="rId32" Type="http://schemas.openxmlformats.org/officeDocument/2006/relationships/image" Target="../media/image89.jpeg"/><Relationship Id="rId37" Type="http://schemas.openxmlformats.org/officeDocument/2006/relationships/image" Target="../media/image94.png"/><Relationship Id="rId40" Type="http://schemas.openxmlformats.org/officeDocument/2006/relationships/image" Target="../media/image97.jpeg"/><Relationship Id="rId45" Type="http://schemas.openxmlformats.org/officeDocument/2006/relationships/image" Target="../media/image102.png"/><Relationship Id="rId5" Type="http://schemas.openxmlformats.org/officeDocument/2006/relationships/image" Target="../media/image62.jpeg"/><Relationship Id="rId15" Type="http://schemas.openxmlformats.org/officeDocument/2006/relationships/image" Target="../media/image72.png"/><Relationship Id="rId23" Type="http://schemas.openxmlformats.org/officeDocument/2006/relationships/image" Target="../media/image80.jpeg"/><Relationship Id="rId28" Type="http://schemas.openxmlformats.org/officeDocument/2006/relationships/image" Target="../media/image85.png"/><Relationship Id="rId36" Type="http://schemas.openxmlformats.org/officeDocument/2006/relationships/image" Target="../media/image93.jpeg"/><Relationship Id="rId49" Type="http://schemas.openxmlformats.org/officeDocument/2006/relationships/image" Target="../media/image106.png"/><Relationship Id="rId10" Type="http://schemas.openxmlformats.org/officeDocument/2006/relationships/image" Target="../media/image67.png"/><Relationship Id="rId19" Type="http://schemas.openxmlformats.org/officeDocument/2006/relationships/image" Target="../media/image76.png"/><Relationship Id="rId31" Type="http://schemas.openxmlformats.org/officeDocument/2006/relationships/image" Target="../media/image88.png"/><Relationship Id="rId44" Type="http://schemas.openxmlformats.org/officeDocument/2006/relationships/image" Target="../media/image101.jpeg"/><Relationship Id="rId52" Type="http://schemas.openxmlformats.org/officeDocument/2006/relationships/image" Target="../media/image109.pn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1.jpeg"/><Relationship Id="rId22" Type="http://schemas.openxmlformats.org/officeDocument/2006/relationships/image" Target="../media/image79.png"/><Relationship Id="rId27" Type="http://schemas.openxmlformats.org/officeDocument/2006/relationships/image" Target="../media/image84.jpeg"/><Relationship Id="rId30" Type="http://schemas.openxmlformats.org/officeDocument/2006/relationships/image" Target="../media/image87.png"/><Relationship Id="rId35" Type="http://schemas.openxmlformats.org/officeDocument/2006/relationships/image" Target="../media/image92.jpeg"/><Relationship Id="rId43" Type="http://schemas.openxmlformats.org/officeDocument/2006/relationships/image" Target="../media/image100.jpeg"/><Relationship Id="rId48" Type="http://schemas.openxmlformats.org/officeDocument/2006/relationships/image" Target="../media/image105.jpeg"/><Relationship Id="rId8" Type="http://schemas.openxmlformats.org/officeDocument/2006/relationships/image" Target="../media/image65.png"/><Relationship Id="rId51" Type="http://schemas.openxmlformats.org/officeDocument/2006/relationships/image" Target="../media/image108.jpg"/><Relationship Id="rId3" Type="http://schemas.openxmlformats.org/officeDocument/2006/relationships/image" Target="../media/image60.jpeg"/><Relationship Id="rId12" Type="http://schemas.openxmlformats.org/officeDocument/2006/relationships/image" Target="../media/image69.jpeg"/><Relationship Id="rId17" Type="http://schemas.openxmlformats.org/officeDocument/2006/relationships/image" Target="../media/image74.png"/><Relationship Id="rId25" Type="http://schemas.openxmlformats.org/officeDocument/2006/relationships/image" Target="../media/image82.jpeg"/><Relationship Id="rId33" Type="http://schemas.openxmlformats.org/officeDocument/2006/relationships/image" Target="../media/image90.jpeg"/><Relationship Id="rId38" Type="http://schemas.openxmlformats.org/officeDocument/2006/relationships/image" Target="../media/image95.jpeg"/><Relationship Id="rId46" Type="http://schemas.openxmlformats.org/officeDocument/2006/relationships/image" Target="../media/image103.jpeg"/><Relationship Id="rId20" Type="http://schemas.openxmlformats.org/officeDocument/2006/relationships/image" Target="../media/image77.png"/><Relationship Id="rId41" Type="http://schemas.openxmlformats.org/officeDocument/2006/relationships/image" Target="../media/image98.jpeg"/><Relationship Id="rId1" Type="http://schemas.openxmlformats.org/officeDocument/2006/relationships/slideLayout" Target="../slideLayouts/slideLayout12.xml"/><Relationship Id="rId6"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emf"/><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emf"/><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emf"/><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16.emf"/><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46410"/>
            <a:ext cx="3536768" cy="1285176"/>
          </a:xfrm>
        </p:spPr>
        <p:txBody>
          <a:bodyPr>
            <a:noAutofit/>
          </a:bodyPr>
          <a:lstStyle/>
          <a:p>
            <a:r>
              <a:rPr lang="en-US" sz="2400" b="1" dirty="0">
                <a:solidFill>
                  <a:schemeClr val="bg1"/>
                </a:solidFill>
              </a:rPr>
              <a:t>2018 Pavement Workshop</a:t>
            </a:r>
            <a:r>
              <a:rPr lang="en-US" sz="2700" b="1" dirty="0">
                <a:solidFill>
                  <a:schemeClr val="bg1"/>
                </a:solidFill>
              </a:rPr>
              <a:t/>
            </a:r>
            <a:br>
              <a:rPr lang="en-US" sz="2700" b="1" dirty="0">
                <a:solidFill>
                  <a:schemeClr val="bg1"/>
                </a:solidFill>
              </a:rPr>
            </a:br>
            <a:r>
              <a:rPr lang="en-US" sz="2100" b="1" dirty="0">
                <a:solidFill>
                  <a:schemeClr val="bg1"/>
                </a:solidFill>
              </a:rPr>
              <a:t>May 23-24, 2018</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319076" y="490621"/>
            <a:ext cx="3014756" cy="1509173"/>
          </a:xfrm>
          <a:prstGeom prst="rect">
            <a:avLst/>
          </a:prstGeom>
          <a:ln>
            <a:noFill/>
          </a:ln>
          <a:effectLst>
            <a:outerShdw blurRad="50800" dist="38100" dir="2700000" algn="tl" rotWithShape="0">
              <a:prstClr val="black">
                <a:alpha val="40000"/>
              </a:prstClr>
            </a:outerShdw>
          </a:effectLst>
        </p:spPr>
      </p:pic>
      <p:pic>
        <p:nvPicPr>
          <p:cNvPr id="1026" name="Picture 2" descr="Current NRRA Agency Memb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076" y="3121401"/>
            <a:ext cx="2945823" cy="18625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652907" y="2096228"/>
            <a:ext cx="5339443" cy="28875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C000"/>
                </a:solidFill>
              </a:rPr>
              <a:t/>
            </a:r>
            <a:br>
              <a:rPr lang="en-US" sz="3000" b="1" dirty="0">
                <a:solidFill>
                  <a:srgbClr val="FFC000"/>
                </a:solidFill>
              </a:rPr>
            </a:br>
            <a:r>
              <a:rPr lang="en-US" sz="3000" b="1" dirty="0">
                <a:solidFill>
                  <a:srgbClr val="FFC000"/>
                </a:solidFill>
              </a:rPr>
              <a:t>Determining Pavement Design Criteria for Recycled Aggregate Base and Large Stone Subbase</a:t>
            </a:r>
          </a:p>
          <a:p>
            <a:r>
              <a:rPr lang="en-US" sz="3000" b="1" dirty="0">
                <a:solidFill>
                  <a:srgbClr val="FFC000"/>
                </a:solidFill>
                <a:latin typeface="Times New Roman" panose="02020603050405020304" pitchFamily="18" charset="0"/>
                <a:cs typeface="Times New Roman" panose="02020603050405020304" pitchFamily="18" charset="0"/>
              </a:rPr>
              <a:t>TPF-5(341)</a:t>
            </a:r>
            <a:endParaRPr lang="tr-TR" sz="3000" b="1" dirty="0">
              <a:solidFill>
                <a:srgbClr val="FFC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100" b="1" dirty="0">
                <a:solidFill>
                  <a:srgbClr val="FFC000"/>
                </a:solidFill>
              </a:rPr>
              <a:t>Bora Cetin</a:t>
            </a:r>
          </a:p>
          <a:p>
            <a:r>
              <a:rPr lang="en-US" sz="2100" b="1" dirty="0">
                <a:solidFill>
                  <a:srgbClr val="FFC000"/>
                </a:solidFill>
              </a:rPr>
              <a:t>Assistant Professor</a:t>
            </a:r>
          </a:p>
          <a:p>
            <a:r>
              <a:rPr lang="en-US" sz="2100" b="1" dirty="0">
                <a:solidFill>
                  <a:srgbClr val="FFC000"/>
                </a:solidFill>
              </a:rPr>
              <a:t>Iowa State University</a:t>
            </a:r>
          </a:p>
          <a:p>
            <a:endParaRPr lang="en-US" sz="2100" b="1" dirty="0">
              <a:solidFill>
                <a:srgbClr val="FFC000"/>
              </a:solidFill>
            </a:endParaRPr>
          </a:p>
        </p:txBody>
      </p:sp>
      <p:sp>
        <p:nvSpPr>
          <p:cNvPr id="3" name="TextBox 2"/>
          <p:cNvSpPr txBox="1"/>
          <p:nvPr/>
        </p:nvSpPr>
        <p:spPr>
          <a:xfrm>
            <a:off x="463626" y="4933992"/>
            <a:ext cx="2476384" cy="369332"/>
          </a:xfrm>
          <a:prstGeom prst="rect">
            <a:avLst/>
          </a:prstGeom>
          <a:noFill/>
        </p:spPr>
        <p:txBody>
          <a:bodyPr wrap="none" rtlCol="0">
            <a:spAutoFit/>
          </a:bodyPr>
          <a:lstStyle/>
          <a:p>
            <a:pPr algn="ctr"/>
            <a:r>
              <a:rPr lang="en-US" dirty="0">
                <a:solidFill>
                  <a:schemeClr val="bg1"/>
                </a:solidFill>
                <a:latin typeface="+mj-lt"/>
              </a:rPr>
              <a:t>+ 46 Associate Members</a:t>
            </a:r>
          </a:p>
        </p:txBody>
      </p:sp>
    </p:spTree>
    <p:extLst>
      <p:ext uri="{BB962C8B-B14F-4D97-AF65-F5344CB8AC3E}">
        <p14:creationId xmlns:p14="http://schemas.microsoft.com/office/powerpoint/2010/main" val="37917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381000" y="1154113"/>
            <a:ext cx="8229600" cy="4779129"/>
          </a:xfrm>
        </p:spPr>
        <p:txBody>
          <a:bodyPr>
            <a:spAutoFit/>
          </a:bodyPr>
          <a:lstStyle/>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1</a:t>
            </a:r>
            <a:r>
              <a:rPr lang="en-US" altLang="en-US" sz="2400" dirty="0">
                <a:latin typeface="Times New Roman" panose="02020603050405020304" pitchFamily="18" charset="0"/>
                <a:cs typeface="Times New Roman" panose="02020603050405020304" pitchFamily="18" charset="0"/>
              </a:rPr>
              <a:t> – Literature Review </a:t>
            </a:r>
            <a:r>
              <a:rPr lang="tr-TR" altLang="en-US" sz="2400" dirty="0">
                <a:latin typeface="Times New Roman" panose="02020603050405020304" pitchFamily="18" charset="0"/>
                <a:cs typeface="Times New Roman" panose="02020603050405020304" pitchFamily="18" charset="0"/>
              </a:rPr>
              <a:t>and</a:t>
            </a:r>
            <a:r>
              <a:rPr lang="en-US" altLang="en-US" sz="2400" dirty="0">
                <a:latin typeface="Times New Roman" panose="02020603050405020304" pitchFamily="18" charset="0"/>
                <a:cs typeface="Times New Roman" panose="02020603050405020304" pitchFamily="18" charset="0"/>
              </a:rPr>
              <a:t> Recommendations</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2 </a:t>
            </a:r>
            <a:r>
              <a:rPr lang="en-US" altLang="en-US" sz="2400" dirty="0">
                <a:latin typeface="Times New Roman" panose="02020603050405020304" pitchFamily="18" charset="0"/>
                <a:cs typeface="Times New Roman" panose="02020603050405020304" pitchFamily="18" charset="0"/>
              </a:rPr>
              <a:t>– Tech Transfer “State of Practice”</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3 </a:t>
            </a:r>
            <a:r>
              <a:rPr lang="en-US" altLang="en-US" sz="2400" dirty="0">
                <a:latin typeface="Times New Roman" panose="02020603050405020304" pitchFamily="18" charset="0"/>
                <a:cs typeface="Times New Roman" panose="02020603050405020304" pitchFamily="18" charset="0"/>
              </a:rPr>
              <a:t>–  Construction Monitoring and Reporting</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4 </a:t>
            </a:r>
            <a:r>
              <a:rPr lang="en-US" altLang="en-US" sz="2400" dirty="0">
                <a:latin typeface="Times New Roman" panose="02020603050405020304" pitchFamily="18" charset="0"/>
                <a:cs typeface="Times New Roman" panose="02020603050405020304" pitchFamily="18" charset="0"/>
              </a:rPr>
              <a:t>– Laboratory Testing</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5 </a:t>
            </a:r>
            <a:r>
              <a:rPr lang="en-US" altLang="en-US" sz="2400" dirty="0">
                <a:latin typeface="Times New Roman" panose="02020603050405020304" pitchFamily="18" charset="0"/>
                <a:cs typeface="Times New Roman" panose="02020603050405020304" pitchFamily="18" charset="0"/>
              </a:rPr>
              <a:t>– Performance Monitoring</a:t>
            </a:r>
            <a:r>
              <a:rPr lang="tr-TR"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Reporting and Climatic Effects</a:t>
            </a:r>
          </a:p>
          <a:p>
            <a:pPr marL="342900" indent="-342900"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6 </a:t>
            </a:r>
            <a:r>
              <a:rPr lang="en-US" altLang="en-US" sz="2400" dirty="0">
                <a:latin typeface="Times New Roman" panose="02020603050405020304" pitchFamily="18" charset="0"/>
                <a:cs typeface="Times New Roman" panose="02020603050405020304" pitchFamily="18" charset="0"/>
              </a:rPr>
              <a:t>– Instrumentation</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7 </a:t>
            </a:r>
            <a:r>
              <a:rPr lang="en-US" altLang="en-US" sz="2400" dirty="0">
                <a:latin typeface="Times New Roman" panose="02020603050405020304" pitchFamily="18" charset="0"/>
                <a:cs typeface="Times New Roman" panose="02020603050405020304" pitchFamily="18" charset="0"/>
              </a:rPr>
              <a:t>– Pavement Design Criteria</a:t>
            </a:r>
          </a:p>
          <a:p>
            <a:pPr marL="342900" indent="-342900" algn="just" eaLnBrk="1" hangingPunct="1">
              <a:lnSpc>
                <a:spcPct val="114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Task 8</a:t>
            </a:r>
            <a:r>
              <a:rPr lang="tr-TR"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&amp;</a:t>
            </a:r>
            <a:r>
              <a:rPr lang="tr-TR"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9 </a:t>
            </a:r>
            <a:r>
              <a:rPr lang="en-US" altLang="en-US" sz="2400" dirty="0">
                <a:latin typeface="Times New Roman" panose="02020603050405020304" pitchFamily="18" charset="0"/>
                <a:cs typeface="Times New Roman" panose="02020603050405020304" pitchFamily="18" charset="0"/>
              </a:rPr>
              <a:t>– Draft/Final Report</a:t>
            </a:r>
          </a:p>
        </p:txBody>
      </p:sp>
      <p:sp>
        <p:nvSpPr>
          <p:cNvPr id="4" name="Title 1">
            <a:extLst>
              <a:ext uri="{FF2B5EF4-FFF2-40B4-BE49-F238E27FC236}">
                <a16:creationId xmlns:a16="http://schemas.microsoft.com/office/drawing/2014/main" id="{6B242432-F66E-4E77-9EA3-CF673AD48B6C}"/>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b="1" dirty="0"/>
              <a:t>RESEARCH PLAN</a:t>
            </a:r>
            <a:endParaRPr lang="en-US" b="1" dirty="0"/>
          </a:p>
        </p:txBody>
      </p:sp>
    </p:spTree>
    <p:extLst>
      <p:ext uri="{BB962C8B-B14F-4D97-AF65-F5344CB8AC3E}">
        <p14:creationId xmlns:p14="http://schemas.microsoft.com/office/powerpoint/2010/main" val="309818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1DB1D-17CA-4F87-B186-1FE890E365F4}"/>
              </a:ext>
            </a:extLst>
          </p:cNvPr>
          <p:cNvSpPr>
            <a:spLocks noGrp="1"/>
          </p:cNvSpPr>
          <p:nvPr>
            <p:ph idx="1"/>
          </p:nvPr>
        </p:nvSpPr>
        <p:spPr>
          <a:xfrm>
            <a:off x="457200" y="979111"/>
            <a:ext cx="8229600" cy="5171525"/>
          </a:xfrm>
        </p:spPr>
        <p:txBody>
          <a:bodyPr/>
          <a:lstStyle/>
          <a:p>
            <a:pPr marL="233363" indent="-180975">
              <a:spcBef>
                <a:spcPts val="0"/>
              </a:spcBef>
            </a:pPr>
            <a:r>
              <a:rPr lang="en-US" sz="1200" b="1" dirty="0">
                <a:latin typeface="Times New Roman" panose="02020603050405020304" pitchFamily="18" charset="0"/>
                <a:cs typeface="Times New Roman" panose="02020603050405020304" pitchFamily="18" charset="0"/>
              </a:rPr>
              <a:t>Pavement Systems and Base/Subbase Course Applications</a:t>
            </a:r>
          </a:p>
          <a:p>
            <a:pPr marL="741363" lvl="1" indent="-171450">
              <a:spcBef>
                <a:spcPts val="0"/>
              </a:spcBef>
            </a:pPr>
            <a:r>
              <a:rPr lang="en-US" sz="1200" dirty="0">
                <a:latin typeface="Times New Roman" panose="02020603050405020304" pitchFamily="18" charset="0"/>
                <a:cs typeface="Times New Roman" panose="02020603050405020304" pitchFamily="18" charset="0"/>
              </a:rPr>
              <a:t>Pavement Systems</a:t>
            </a:r>
          </a:p>
          <a:p>
            <a:pPr marL="741363" lvl="1" indent="-171450">
              <a:spcBef>
                <a:spcPts val="0"/>
              </a:spcBef>
            </a:pPr>
            <a:r>
              <a:rPr lang="en-US" sz="1200" dirty="0">
                <a:latin typeface="Times New Roman" panose="02020603050405020304" pitchFamily="18" charset="0"/>
                <a:cs typeface="Times New Roman" panose="02020603050405020304" pitchFamily="18" charset="0"/>
              </a:rPr>
              <a:t>Recycled Materials in Base Course Applications</a:t>
            </a:r>
          </a:p>
          <a:p>
            <a:pPr marL="741363" lvl="1" indent="-171450">
              <a:spcBef>
                <a:spcPts val="0"/>
              </a:spcBef>
            </a:pPr>
            <a:r>
              <a:rPr lang="en-US" sz="1200" dirty="0">
                <a:latin typeface="Times New Roman" panose="02020603050405020304" pitchFamily="18" charset="0"/>
                <a:cs typeface="Times New Roman" panose="02020603050405020304" pitchFamily="18" charset="0"/>
              </a:rPr>
              <a:t>Large-Size Aggregates in Subbase Course Applications</a:t>
            </a:r>
          </a:p>
          <a:p>
            <a:pPr marL="741363" lvl="1" indent="-171450">
              <a:spcBef>
                <a:spcPts val="0"/>
              </a:spcBef>
            </a:pPr>
            <a:r>
              <a:rPr lang="en-US" sz="1200" dirty="0">
                <a:latin typeface="Times New Roman" panose="02020603050405020304" pitchFamily="18" charset="0"/>
                <a:cs typeface="Times New Roman" panose="02020603050405020304" pitchFamily="18" charset="0"/>
              </a:rPr>
              <a:t>Motivation and Purpose of This Research</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Engineering Properties of RAP, RCA and LSSB Materials</a:t>
            </a:r>
          </a:p>
          <a:p>
            <a:pPr marL="741363" lvl="1" indent="-171450">
              <a:spcBef>
                <a:spcPts val="0"/>
              </a:spcBef>
            </a:pPr>
            <a:r>
              <a:rPr lang="en-US" sz="1200" dirty="0">
                <a:latin typeface="Times New Roman" panose="02020603050405020304" pitchFamily="18" charset="0"/>
                <a:cs typeface="Times New Roman" panose="02020603050405020304" pitchFamily="18" charset="0"/>
              </a:rPr>
              <a:t>Gradation Characteristics</a:t>
            </a:r>
          </a:p>
          <a:p>
            <a:pPr marL="741363" lvl="1" indent="-171450">
              <a:spcBef>
                <a:spcPts val="0"/>
              </a:spcBef>
            </a:pPr>
            <a:r>
              <a:rPr lang="en-US" sz="1200" dirty="0">
                <a:latin typeface="Times New Roman" panose="02020603050405020304" pitchFamily="18" charset="0"/>
                <a:cs typeface="Times New Roman" panose="02020603050405020304" pitchFamily="18" charset="0"/>
              </a:rPr>
              <a:t>Compaction Characteristics</a:t>
            </a:r>
          </a:p>
          <a:p>
            <a:pPr marL="741363" lvl="1" indent="-171450">
              <a:spcBef>
                <a:spcPts val="0"/>
              </a:spcBef>
            </a:pPr>
            <a:r>
              <a:rPr lang="en-US" sz="1200" dirty="0">
                <a:latin typeface="Times New Roman" panose="02020603050405020304" pitchFamily="18" charset="0"/>
                <a:cs typeface="Times New Roman" panose="02020603050405020304" pitchFamily="18" charset="0"/>
              </a:rPr>
              <a:t>Hydraulic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Strength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Shear Strength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Stiffness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Permanent Deformation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Creep Properties</a:t>
            </a:r>
          </a:p>
          <a:p>
            <a:pPr marL="741363" lvl="1" indent="-171450">
              <a:spcBef>
                <a:spcPts val="0"/>
              </a:spcBef>
            </a:pPr>
            <a:r>
              <a:rPr lang="en-US" sz="1200" dirty="0">
                <a:latin typeface="Times New Roman" panose="02020603050405020304" pitchFamily="18" charset="0"/>
                <a:cs typeface="Times New Roman" panose="02020603050405020304" pitchFamily="18" charset="0"/>
              </a:rPr>
              <a:t>Freeze-Thaw and Wet-Dry Durability</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Environmental Properties of RAP and RCA</a:t>
            </a:r>
          </a:p>
          <a:p>
            <a:pPr marL="741363" lvl="1" indent="-171450">
              <a:spcBef>
                <a:spcPts val="0"/>
              </a:spcBef>
            </a:pPr>
            <a:r>
              <a:rPr lang="en-US" sz="1200" dirty="0">
                <a:latin typeface="Times New Roman" panose="02020603050405020304" pitchFamily="18" charset="0"/>
                <a:cs typeface="Times New Roman" panose="02020603050405020304" pitchFamily="18" charset="0"/>
              </a:rPr>
              <a:t>Properties of RAP</a:t>
            </a:r>
          </a:p>
          <a:p>
            <a:pPr marL="1141392" lvl="2" indent="-171450">
              <a:spcBef>
                <a:spcPts val="0"/>
              </a:spcBef>
            </a:pPr>
            <a:r>
              <a:rPr lang="en-US" sz="1000" dirty="0">
                <a:latin typeface="Times New Roman" panose="02020603050405020304" pitchFamily="18" charset="0"/>
                <a:cs typeface="Times New Roman" panose="02020603050405020304" pitchFamily="18" charset="0"/>
              </a:rPr>
              <a:t>pH Characteristics</a:t>
            </a:r>
          </a:p>
          <a:p>
            <a:pPr marL="1141392" lvl="2" indent="-171450">
              <a:spcBef>
                <a:spcPts val="0"/>
              </a:spcBef>
            </a:pPr>
            <a:r>
              <a:rPr lang="en-US" sz="1000" dirty="0">
                <a:latin typeface="Times New Roman" panose="02020603050405020304" pitchFamily="18" charset="0"/>
                <a:cs typeface="Times New Roman" panose="02020603050405020304" pitchFamily="18" charset="0"/>
              </a:rPr>
              <a:t>Heavy Metal Leaching Characteristics</a:t>
            </a:r>
          </a:p>
          <a:p>
            <a:pPr marL="1141392" lvl="2" indent="-171450">
              <a:spcBef>
                <a:spcPts val="0"/>
              </a:spcBef>
            </a:pPr>
            <a:r>
              <a:rPr lang="en-US" sz="1000" dirty="0">
                <a:latin typeface="Times New Roman" panose="02020603050405020304" pitchFamily="18" charset="0"/>
                <a:cs typeface="Times New Roman" panose="02020603050405020304" pitchFamily="18" charset="0"/>
              </a:rPr>
              <a:t>Poly-Aromatic Hydrocarbons (PAHs) Leaching Characteristics</a:t>
            </a:r>
          </a:p>
          <a:p>
            <a:pPr marL="741363" lvl="1" indent="-171450">
              <a:spcBef>
                <a:spcPts val="0"/>
              </a:spcBef>
            </a:pPr>
            <a:r>
              <a:rPr lang="en-US" sz="1200" dirty="0">
                <a:latin typeface="Times New Roman" panose="02020603050405020304" pitchFamily="18" charset="0"/>
                <a:cs typeface="Times New Roman" panose="02020603050405020304" pitchFamily="18" charset="0"/>
              </a:rPr>
              <a:t>Properties of RCA</a:t>
            </a:r>
          </a:p>
          <a:p>
            <a:pPr marL="1141392" lvl="2" indent="-171450">
              <a:spcBef>
                <a:spcPts val="0"/>
              </a:spcBef>
            </a:pPr>
            <a:r>
              <a:rPr lang="en-US" sz="1000" dirty="0">
                <a:latin typeface="Times New Roman" panose="02020603050405020304" pitchFamily="18" charset="0"/>
                <a:cs typeface="Times New Roman" panose="02020603050405020304" pitchFamily="18" charset="0"/>
              </a:rPr>
              <a:t>pH Characteristics</a:t>
            </a:r>
          </a:p>
          <a:p>
            <a:pPr marL="1141392" lvl="2" indent="-171450">
              <a:spcBef>
                <a:spcPts val="0"/>
              </a:spcBef>
            </a:pPr>
            <a:r>
              <a:rPr lang="en-US" sz="1000" dirty="0">
                <a:latin typeface="Times New Roman" panose="02020603050405020304" pitchFamily="18" charset="0"/>
                <a:cs typeface="Times New Roman" panose="02020603050405020304" pitchFamily="18" charset="0"/>
              </a:rPr>
              <a:t>Heavy Metal Leaching Characteristics</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Geosynthetic Applications</a:t>
            </a:r>
          </a:p>
          <a:p>
            <a:pPr marL="741363" lvl="1" indent="-171450">
              <a:spcBef>
                <a:spcPts val="0"/>
              </a:spcBef>
            </a:pPr>
            <a:r>
              <a:rPr lang="en-US" sz="1200" dirty="0">
                <a:latin typeface="Times New Roman" panose="02020603050405020304" pitchFamily="18" charset="0"/>
                <a:cs typeface="Times New Roman" panose="02020603050405020304" pitchFamily="18" charset="0"/>
              </a:rPr>
              <a:t>Functions of Geosynthetics</a:t>
            </a:r>
          </a:p>
          <a:p>
            <a:pPr marL="741363" lvl="1" indent="-171450">
              <a:spcBef>
                <a:spcPts val="0"/>
              </a:spcBef>
            </a:pPr>
            <a:r>
              <a:rPr lang="en-US" sz="1200" dirty="0">
                <a:latin typeface="Times New Roman" panose="02020603050405020304" pitchFamily="18" charset="0"/>
                <a:cs typeface="Times New Roman" panose="02020603050405020304" pitchFamily="18" charset="0"/>
              </a:rPr>
              <a:t>Effects of Using Geosynthetics</a:t>
            </a:r>
            <a:endParaRPr lang="en-US" sz="1200" b="1" dirty="0">
              <a:latin typeface="Times New Roman" panose="02020603050405020304" pitchFamily="18" charset="0"/>
              <a:cs typeface="Times New Roman" panose="02020603050405020304" pitchFamily="18" charset="0"/>
            </a:endParaRP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Design Methods</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Selected Practices of State DOTs</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Recommendations</a:t>
            </a:r>
          </a:p>
          <a:p>
            <a:pPr marL="233363" lvl="1" indent="-180975">
              <a:spcBef>
                <a:spcPts val="0"/>
              </a:spcBef>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References</a:t>
            </a:r>
          </a:p>
          <a:p>
            <a:pPr marL="457176" lvl="1" indent="0">
              <a:spcBef>
                <a:spcPts val="0"/>
              </a:spcBef>
              <a:buNone/>
            </a:pPr>
            <a:endParaRPr lang="en-US" sz="12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B55142B4-F10B-4417-B69B-E6ECFC2CDA73}"/>
              </a:ext>
            </a:extLst>
          </p:cNvPr>
          <p:cNvGrpSpPr/>
          <p:nvPr/>
        </p:nvGrpSpPr>
        <p:grpSpPr>
          <a:xfrm>
            <a:off x="1971308" y="979814"/>
            <a:ext cx="6122402" cy="4274812"/>
            <a:chOff x="2510804" y="1217558"/>
            <a:chExt cx="6122402" cy="4274812"/>
          </a:xfrm>
        </p:grpSpPr>
        <p:sp>
          <p:nvSpPr>
            <p:cNvPr id="14" name="TextBox 13">
              <a:extLst>
                <a:ext uri="{FF2B5EF4-FFF2-40B4-BE49-F238E27FC236}">
                  <a16:creationId xmlns:a16="http://schemas.microsoft.com/office/drawing/2014/main" id="{B228A922-639E-47C0-83F4-4413DFAAC993}"/>
                </a:ext>
              </a:extLst>
            </p:cNvPr>
            <p:cNvSpPr txBox="1"/>
            <p:nvPr/>
          </p:nvSpPr>
          <p:spPr>
            <a:xfrm>
              <a:off x="6755769" y="1217558"/>
              <a:ext cx="1877437" cy="923330"/>
            </a:xfrm>
            <a:prstGeom prst="rect">
              <a:avLst/>
            </a:prstGeom>
            <a:noFill/>
            <a:ln w="28575">
              <a:solidFill>
                <a:srgbClr val="FF0000"/>
              </a:solidFill>
            </a:ln>
          </p:spPr>
          <p:txBody>
            <a:bodyPr wrap="none" rtlCol="0">
              <a:spAutoFit/>
            </a:bodyPr>
            <a:lstStyle/>
            <a:p>
              <a:r>
                <a:rPr lang="en-US" b="1" u="sng" dirty="0">
                  <a:solidFill>
                    <a:srgbClr val="FF0000"/>
                  </a:solidFill>
                  <a:latin typeface="Times New Roman" panose="02020603050405020304" pitchFamily="18" charset="0"/>
                  <a:cs typeface="Times New Roman" panose="02020603050405020304" pitchFamily="18" charset="0"/>
                </a:rPr>
                <a:t>Design Methods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AASHTO 1993</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MEPDG Design</a:t>
              </a:r>
              <a:endParaRPr lang="en-US" dirty="0"/>
            </a:p>
          </p:txBody>
        </p:sp>
        <p:grpSp>
          <p:nvGrpSpPr>
            <p:cNvPr id="15" name="Group 14">
              <a:extLst>
                <a:ext uri="{FF2B5EF4-FFF2-40B4-BE49-F238E27FC236}">
                  <a16:creationId xmlns:a16="http://schemas.microsoft.com/office/drawing/2014/main" id="{C172E113-CF4C-4CE6-A2E3-375034F444A1}"/>
                </a:ext>
              </a:extLst>
            </p:cNvPr>
            <p:cNvGrpSpPr/>
            <p:nvPr/>
          </p:nvGrpSpPr>
          <p:grpSpPr>
            <a:xfrm>
              <a:off x="2510804" y="1601693"/>
              <a:ext cx="4049145" cy="3890677"/>
              <a:chOff x="2510804" y="1601693"/>
              <a:chExt cx="4049145" cy="3890677"/>
            </a:xfrm>
          </p:grpSpPr>
          <p:cxnSp>
            <p:nvCxnSpPr>
              <p:cNvPr id="16" name="Straight Connector 15">
                <a:extLst>
                  <a:ext uri="{FF2B5EF4-FFF2-40B4-BE49-F238E27FC236}">
                    <a16:creationId xmlns:a16="http://schemas.microsoft.com/office/drawing/2014/main" id="{3AB0F866-9891-4957-8CE8-F0D1A5F5BA1E}"/>
                  </a:ext>
                </a:extLst>
              </p:cNvPr>
              <p:cNvCxnSpPr>
                <a:cxnSpLocks/>
              </p:cNvCxnSpPr>
              <p:nvPr/>
            </p:nvCxnSpPr>
            <p:spPr>
              <a:xfrm>
                <a:off x="2510804" y="5468630"/>
                <a:ext cx="3057202" cy="141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E089AB-BDAA-4842-B7E4-0F1690B85BF2}"/>
                  </a:ext>
                </a:extLst>
              </p:cNvPr>
              <p:cNvCxnSpPr>
                <a:cxnSpLocks/>
              </p:cNvCxnSpPr>
              <p:nvPr/>
            </p:nvCxnSpPr>
            <p:spPr>
              <a:xfrm flipV="1">
                <a:off x="5568006" y="1601693"/>
                <a:ext cx="0" cy="389067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E2FBAC3-0E44-4029-ACC1-E0FC6E43602A}"/>
                  </a:ext>
                </a:extLst>
              </p:cNvPr>
              <p:cNvCxnSpPr>
                <a:cxnSpLocks/>
              </p:cNvCxnSpPr>
              <p:nvPr/>
            </p:nvCxnSpPr>
            <p:spPr>
              <a:xfrm>
                <a:off x="5557252" y="1601693"/>
                <a:ext cx="100269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7DD7E266-39A8-4157-B560-3DD26EDD643E}"/>
              </a:ext>
            </a:extLst>
          </p:cNvPr>
          <p:cNvGrpSpPr/>
          <p:nvPr/>
        </p:nvGrpSpPr>
        <p:grpSpPr>
          <a:xfrm>
            <a:off x="2980944" y="2142805"/>
            <a:ext cx="6093780" cy="3261299"/>
            <a:chOff x="2798064" y="2590661"/>
            <a:chExt cx="6093780" cy="3261299"/>
          </a:xfrm>
        </p:grpSpPr>
        <p:grpSp>
          <p:nvGrpSpPr>
            <p:cNvPr id="20" name="Group 19">
              <a:extLst>
                <a:ext uri="{FF2B5EF4-FFF2-40B4-BE49-F238E27FC236}">
                  <a16:creationId xmlns:a16="http://schemas.microsoft.com/office/drawing/2014/main" id="{5E4F792E-A8EB-4F64-A4E8-EC876ECD17A3}"/>
                </a:ext>
              </a:extLst>
            </p:cNvPr>
            <p:cNvGrpSpPr/>
            <p:nvPr/>
          </p:nvGrpSpPr>
          <p:grpSpPr>
            <a:xfrm>
              <a:off x="2798064" y="2935061"/>
              <a:ext cx="2672445" cy="2916899"/>
              <a:chOff x="1700100" y="2935061"/>
              <a:chExt cx="4186634" cy="2916899"/>
            </a:xfrm>
          </p:grpSpPr>
          <p:cxnSp>
            <p:nvCxnSpPr>
              <p:cNvPr id="22" name="Straight Connector 21">
                <a:extLst>
                  <a:ext uri="{FF2B5EF4-FFF2-40B4-BE49-F238E27FC236}">
                    <a16:creationId xmlns:a16="http://schemas.microsoft.com/office/drawing/2014/main" id="{3A1EABE3-F7EB-4580-8319-318E2933CF04}"/>
                  </a:ext>
                </a:extLst>
              </p:cNvPr>
              <p:cNvCxnSpPr>
                <a:cxnSpLocks/>
              </p:cNvCxnSpPr>
              <p:nvPr/>
            </p:nvCxnSpPr>
            <p:spPr>
              <a:xfrm>
                <a:off x="1700100" y="5833672"/>
                <a:ext cx="3561043"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5AB691-7F27-4DD6-B77B-965C87EED6CF}"/>
                  </a:ext>
                </a:extLst>
              </p:cNvPr>
              <p:cNvCxnSpPr>
                <a:cxnSpLocks/>
              </p:cNvCxnSpPr>
              <p:nvPr/>
            </p:nvCxnSpPr>
            <p:spPr>
              <a:xfrm flipV="1">
                <a:off x="5261143" y="2935061"/>
                <a:ext cx="0" cy="2916899"/>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6FE79C-D211-4AA8-8D96-98ED0C5B7829}"/>
                  </a:ext>
                </a:extLst>
              </p:cNvPr>
              <p:cNvCxnSpPr>
                <a:cxnSpLocks/>
              </p:cNvCxnSpPr>
              <p:nvPr/>
            </p:nvCxnSpPr>
            <p:spPr>
              <a:xfrm flipV="1">
                <a:off x="5248946" y="2935061"/>
                <a:ext cx="637788" cy="2644"/>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2A58F6E-BD71-49A7-B36F-867CA5730C5B}"/>
                </a:ext>
              </a:extLst>
            </p:cNvPr>
            <p:cNvSpPr txBox="1"/>
            <p:nvPr/>
          </p:nvSpPr>
          <p:spPr>
            <a:xfrm>
              <a:off x="5510533" y="2590661"/>
              <a:ext cx="3381311" cy="2308324"/>
            </a:xfrm>
            <a:prstGeom prst="rect">
              <a:avLst/>
            </a:prstGeom>
            <a:noFill/>
            <a:ln w="28575">
              <a:solidFill>
                <a:srgbClr val="0070C0"/>
              </a:solidFill>
            </a:ln>
          </p:spPr>
          <p:txBody>
            <a:bodyPr wrap="square" rtlCol="0">
              <a:spAutoFit/>
            </a:bodyPr>
            <a:lstStyle/>
            <a:p>
              <a:r>
                <a:rPr lang="tr-TR" b="1" u="sng" dirty="0">
                  <a:solidFill>
                    <a:srgbClr val="0070C0"/>
                  </a:solidFill>
                  <a:latin typeface="Times New Roman" panose="02020603050405020304" pitchFamily="18" charset="0"/>
                  <a:cs typeface="Times New Roman" panose="02020603050405020304" pitchFamily="18" charset="0"/>
                </a:rPr>
                <a:t>Selected Practices of State DOTs</a:t>
              </a:r>
              <a:endParaRPr lang="en-US" b="1" u="sng" dirty="0">
                <a:solidFill>
                  <a:srgbClr val="0070C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MnDOT</a:t>
              </a: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CalTrans</a:t>
              </a: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MDOT</a:t>
              </a:r>
            </a:p>
            <a:p>
              <a:pPr marL="171450" indent="-1714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MoDOT</a:t>
              </a: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IDOT</a:t>
              </a:r>
            </a:p>
            <a:p>
              <a:pPr marL="171450" indent="-1714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WisDOT</a:t>
              </a:r>
              <a:endParaRPr lang="en-US" dirty="0">
                <a:latin typeface="Times New Roman" panose="02020603050405020304" pitchFamily="18" charset="0"/>
                <a:cs typeface="Times New Roman" panose="02020603050405020304" pitchFamily="18" charset="0"/>
              </a:endParaRPr>
            </a:p>
          </p:txBody>
        </p:sp>
      </p:grpSp>
      <p:sp>
        <p:nvSpPr>
          <p:cNvPr id="23" name="Title 1">
            <a:extLst>
              <a:ext uri="{FF2B5EF4-FFF2-40B4-BE49-F238E27FC236}">
                <a16:creationId xmlns:a16="http://schemas.microsoft.com/office/drawing/2014/main" id="{1032F9CA-FEFD-46C8-8B00-DBD0FBCBF737}"/>
              </a:ext>
            </a:extLst>
          </p:cNvPr>
          <p:cNvSpPr txBox="1">
            <a:spLocks/>
          </p:cNvSpPr>
          <p:nvPr/>
        </p:nvSpPr>
        <p:spPr>
          <a:xfrm>
            <a:off x="439947" y="69029"/>
            <a:ext cx="8229600" cy="8122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1 – Literature Review and Recommendations</a:t>
            </a:r>
            <a:endParaRPr lang="en-US" sz="3000" b="1" dirty="0"/>
          </a:p>
        </p:txBody>
      </p:sp>
    </p:spTree>
    <p:extLst>
      <p:ext uri="{BB962C8B-B14F-4D97-AF65-F5344CB8AC3E}">
        <p14:creationId xmlns:p14="http://schemas.microsoft.com/office/powerpoint/2010/main" val="402428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EAB6A-3D08-4F25-AD5A-E59AA7D93740}"/>
              </a:ext>
            </a:extLst>
          </p:cNvPr>
          <p:cNvSpPr>
            <a:spLocks noGrp="1"/>
          </p:cNvSpPr>
          <p:nvPr>
            <p:ph idx="1"/>
          </p:nvPr>
        </p:nvSpPr>
        <p:spPr>
          <a:xfrm>
            <a:off x="457200" y="1025913"/>
            <a:ext cx="8229600" cy="5100258"/>
          </a:xfrm>
        </p:spPr>
        <p:txBody>
          <a:bodyPr/>
          <a:lstStyle/>
          <a:p>
            <a:pPr algn="just"/>
            <a:r>
              <a:rPr lang="en-US" sz="2400" dirty="0">
                <a:latin typeface="Times New Roman" panose="02020603050405020304" pitchFamily="18" charset="0"/>
                <a:cs typeface="Times New Roman" panose="02020603050405020304" pitchFamily="18" charset="0"/>
              </a:rPr>
              <a:t>Determining Pavement Design Criteria for </a:t>
            </a:r>
            <a:r>
              <a:rPr lang="en-US" sz="2400" b="1" dirty="0">
                <a:latin typeface="Times New Roman" panose="02020603050405020304" pitchFamily="18" charset="0"/>
                <a:cs typeface="Times New Roman" panose="02020603050405020304" pitchFamily="18" charset="0"/>
              </a:rPr>
              <a:t>Recycled Aggregate Materials</a:t>
            </a:r>
          </a:p>
          <a:p>
            <a:pPr algn="just"/>
            <a:r>
              <a:rPr lang="en-US" sz="2400" dirty="0">
                <a:latin typeface="Times New Roman" panose="02020603050405020304" pitchFamily="18" charset="0"/>
                <a:cs typeface="Times New Roman" panose="02020603050405020304" pitchFamily="18" charset="0"/>
              </a:rPr>
              <a:t>Determining Pavement Design Criteria for </a:t>
            </a:r>
            <a:r>
              <a:rPr lang="en-US" sz="2400" b="1" dirty="0">
                <a:latin typeface="Times New Roman" panose="02020603050405020304" pitchFamily="18" charset="0"/>
                <a:cs typeface="Times New Roman" panose="02020603050405020304" pitchFamily="18" charset="0"/>
              </a:rPr>
              <a:t>Large Stone Subbase Materials</a:t>
            </a:r>
            <a:endParaRPr lang="en-US" sz="1000" b="1"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654335" y="2648400"/>
            <a:ext cx="5796465" cy="3595622"/>
            <a:chOff x="1403605" y="2792096"/>
            <a:chExt cx="5374828" cy="3334075"/>
          </a:xfrm>
        </p:grpSpPr>
        <p:pic>
          <p:nvPicPr>
            <p:cNvPr id="4" name="Picture 3"/>
            <p:cNvPicPr>
              <a:picLocks noChangeAspect="1"/>
            </p:cNvPicPr>
            <p:nvPr/>
          </p:nvPicPr>
          <p:blipFill>
            <a:blip r:embed="rId3"/>
            <a:stretch>
              <a:fillRect/>
            </a:stretch>
          </p:blipFill>
          <p:spPr>
            <a:xfrm>
              <a:off x="4195483" y="2792096"/>
              <a:ext cx="2582950" cy="333407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403605" y="2792096"/>
              <a:ext cx="2590172" cy="3334075"/>
            </a:xfrm>
            <a:prstGeom prst="rect">
              <a:avLst/>
            </a:prstGeom>
            <a:ln>
              <a:solidFill>
                <a:schemeClr val="tx1"/>
              </a:solidFill>
            </a:ln>
          </p:spPr>
        </p:pic>
      </p:grpSp>
      <p:sp>
        <p:nvSpPr>
          <p:cNvPr id="10" name="Title 1">
            <a:extLst>
              <a:ext uri="{FF2B5EF4-FFF2-40B4-BE49-F238E27FC236}">
                <a16:creationId xmlns:a16="http://schemas.microsoft.com/office/drawing/2014/main" id="{0E609149-12BB-40C6-BE61-E32FC3A15135}"/>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2 – Tech Transfer Drafts</a:t>
            </a:r>
            <a:endParaRPr lang="en-US" sz="3000" b="1" dirty="0"/>
          </a:p>
        </p:txBody>
      </p:sp>
    </p:spTree>
    <p:extLst>
      <p:ext uri="{BB962C8B-B14F-4D97-AF65-F5344CB8AC3E}">
        <p14:creationId xmlns:p14="http://schemas.microsoft.com/office/powerpoint/2010/main" val="290857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6EE689-3A31-4BA6-B0C2-C1D9AF2D5AC0}"/>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3 – Construction Monitoring and Reporting</a:t>
            </a:r>
            <a:endParaRPr lang="en-US" sz="3000" b="1" dirty="0"/>
          </a:p>
        </p:txBody>
      </p:sp>
      <p:pic>
        <p:nvPicPr>
          <p:cNvPr id="5" name="Picture 4">
            <a:extLst>
              <a:ext uri="{FF2B5EF4-FFF2-40B4-BE49-F238E27FC236}">
                <a16:creationId xmlns:a16="http://schemas.microsoft.com/office/drawing/2014/main" id="{13173329-E4DC-410A-8001-C220472BDDA5}"/>
              </a:ext>
            </a:extLst>
          </p:cNvPr>
          <p:cNvPicPr>
            <a:picLocks noChangeAspect="1"/>
          </p:cNvPicPr>
          <p:nvPr/>
        </p:nvPicPr>
        <p:blipFill>
          <a:blip r:embed="rId3"/>
          <a:stretch>
            <a:fillRect/>
          </a:stretch>
        </p:blipFill>
        <p:spPr>
          <a:xfrm>
            <a:off x="142323" y="1255693"/>
            <a:ext cx="8793383" cy="4090858"/>
          </a:xfrm>
          <a:prstGeom prst="rect">
            <a:avLst/>
          </a:prstGeom>
        </p:spPr>
      </p:pic>
    </p:spTree>
    <p:extLst>
      <p:ext uri="{BB962C8B-B14F-4D97-AF65-F5344CB8AC3E}">
        <p14:creationId xmlns:p14="http://schemas.microsoft.com/office/powerpoint/2010/main" val="25966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8220416-2B32-4C31-9C0B-5ADC86FC2200}"/>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Concept </a:t>
            </a:r>
            <a:r>
              <a:rPr lang="en-US" sz="1400" b="1" i="1" dirty="0">
                <a:solidFill>
                  <a:srgbClr val="FF0000"/>
                </a:solidFill>
                <a:latin typeface="Times New Roman" panose="02020603050405020304" pitchFamily="18" charset="0"/>
                <a:cs typeface="Times New Roman" panose="02020603050405020304" pitchFamily="18" charset="0"/>
              </a:rPr>
              <a:t>(White et al. 2010)</a:t>
            </a:r>
          </a:p>
          <a:p>
            <a:r>
              <a:rPr lang="en-US" sz="2400" dirty="0">
                <a:latin typeface="Times New Roman" panose="02020603050405020304" pitchFamily="18" charset="0"/>
                <a:cs typeface="Times New Roman" panose="02020603050405020304" pitchFamily="18" charset="0"/>
              </a:rPr>
              <a:t>Variability of in-situ permeability – up to 400%</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Gas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permeameter</a:t>
            </a:r>
            <a:r>
              <a:rPr lang="en-US" sz="2400" dirty="0">
                <a:latin typeface="Times New Roman" panose="02020603050405020304" pitchFamily="18" charset="0"/>
                <a:cs typeface="Times New Roman" panose="02020603050405020304" pitchFamily="18" charset="0"/>
                <a:sym typeface="Wingdings" panose="05000000000000000000" pitchFamily="2" charset="2"/>
              </a:rPr>
              <a:t> test (GPT)</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Rapid (&lt; 30 sec) and portable (16 kg)</a:t>
            </a:r>
          </a:p>
          <a:p>
            <a:pPr lvl="2"/>
            <a:r>
              <a:rPr lang="en-US" sz="2000" dirty="0">
                <a:latin typeface="Times New Roman" panose="02020603050405020304" pitchFamily="18" charset="0"/>
                <a:cs typeface="Times New Roman" panose="02020603050405020304" pitchFamily="18" charset="0"/>
                <a:sym typeface="Wingdings" panose="05000000000000000000" pitchFamily="2" charset="2"/>
              </a:rPr>
              <a:t>Self-contained pressurized gas system</a:t>
            </a:r>
          </a:p>
          <a:p>
            <a:pPr lvl="2"/>
            <a:r>
              <a:rPr lang="en-US" sz="2000" dirty="0">
                <a:latin typeface="Times New Roman" panose="02020603050405020304" pitchFamily="18" charset="0"/>
                <a:cs typeface="Times New Roman" panose="02020603050405020304" pitchFamily="18" charset="0"/>
                <a:sym typeface="Wingdings" panose="05000000000000000000" pitchFamily="2" charset="2"/>
              </a:rPr>
              <a:t>Self</a:t>
            </a:r>
            <a:r>
              <a:rPr lang="tr-TR"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sym typeface="Wingdings" panose="05000000000000000000" pitchFamily="2" charset="2"/>
              </a:rPr>
              <a:t>sealing base plate </a:t>
            </a:r>
          </a:p>
          <a:p>
            <a:pPr marL="344488" lvl="2" indent="-338138"/>
            <a:endParaRPr lang="en-US" dirty="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BDDB61C-5462-4151-90BB-BAD2AFF56FB6}"/>
              </a:ext>
            </a:extLst>
          </p:cNvPr>
          <p:cNvPicPr>
            <a:picLocks noChangeAspect="1"/>
          </p:cNvPicPr>
          <p:nvPr/>
        </p:nvPicPr>
        <p:blipFill>
          <a:blip r:embed="rId3"/>
          <a:stretch>
            <a:fillRect/>
          </a:stretch>
        </p:blipFill>
        <p:spPr>
          <a:xfrm>
            <a:off x="4534159" y="3172408"/>
            <a:ext cx="4415306" cy="3098357"/>
          </a:xfrm>
          <a:prstGeom prst="rect">
            <a:avLst/>
          </a:prstGeom>
        </p:spPr>
      </p:pic>
      <p:sp>
        <p:nvSpPr>
          <p:cNvPr id="7" name="Title 1">
            <a:extLst>
              <a:ext uri="{FF2B5EF4-FFF2-40B4-BE49-F238E27FC236}">
                <a16:creationId xmlns:a16="http://schemas.microsoft.com/office/drawing/2014/main" id="{8B029D57-D990-41A3-A04A-2B0A5F2244DE}"/>
              </a:ext>
            </a:extLst>
          </p:cNvPr>
          <p:cNvSpPr>
            <a:spLocks noGrp="1"/>
          </p:cNvSpPr>
          <p:nvPr>
            <p:ph type="title"/>
          </p:nvPr>
        </p:nvSpPr>
        <p:spPr>
          <a:xfrm>
            <a:off x="439947" y="69029"/>
            <a:ext cx="8229600" cy="812290"/>
          </a:xfrm>
        </p:spPr>
        <p:txBody>
          <a:bodyPr/>
          <a:lstStyle/>
          <a:p>
            <a:pPr algn="ctr"/>
            <a:r>
              <a:rPr lang="en-US" sz="3600" b="1" dirty="0"/>
              <a:t>PERMEAMETER DATA ANALYSIS</a:t>
            </a:r>
          </a:p>
        </p:txBody>
      </p:sp>
    </p:spTree>
    <p:extLst>
      <p:ext uri="{BB962C8B-B14F-4D97-AF65-F5344CB8AC3E}">
        <p14:creationId xmlns:p14="http://schemas.microsoft.com/office/powerpoint/2010/main" val="228656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8220416-2B32-4C31-9C0B-5ADC86FC2200}"/>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Concept </a:t>
            </a:r>
            <a:r>
              <a:rPr lang="en-US" sz="1400" b="1" i="1" dirty="0">
                <a:solidFill>
                  <a:srgbClr val="FF0000"/>
                </a:solidFill>
                <a:latin typeface="Times New Roman" panose="02020603050405020304" pitchFamily="18" charset="0"/>
                <a:cs typeface="Times New Roman" panose="02020603050405020304" pitchFamily="18" charset="0"/>
              </a:rPr>
              <a:t>(White et al. 2010)</a:t>
            </a: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a:p>
            <a:pPr marL="344488" lvl="2" indent="-338138"/>
            <a:endParaRPr lang="en-US" dirty="0">
              <a:sym typeface="Wingdings" panose="05000000000000000000" pitchFamily="2" charset="2"/>
            </a:endParaRPr>
          </a:p>
          <a:p>
            <a:endParaRPr lang="en-US" dirty="0"/>
          </a:p>
        </p:txBody>
      </p:sp>
      <p:sp>
        <p:nvSpPr>
          <p:cNvPr id="7" name="Rectangle 6">
            <a:extLst>
              <a:ext uri="{FF2B5EF4-FFF2-40B4-BE49-F238E27FC236}">
                <a16:creationId xmlns:a16="http://schemas.microsoft.com/office/drawing/2014/main" id="{49B845D6-4B02-46DC-9E45-BB0B9486B30D}"/>
              </a:ext>
            </a:extLst>
          </p:cNvPr>
          <p:cNvSpPr/>
          <p:nvPr/>
        </p:nvSpPr>
        <p:spPr>
          <a:xfrm>
            <a:off x="4825047" y="1491775"/>
            <a:ext cx="4572000" cy="3785652"/>
          </a:xfrm>
          <a:prstGeom prst="rect">
            <a:avLst/>
          </a:prstGeom>
        </p:spPr>
        <p:txBody>
          <a:bodyPr>
            <a:spAutoFit/>
          </a:bodyPr>
          <a:lstStyle/>
          <a:p>
            <a:pPr marL="400050" marR="0" algn="just">
              <a:spcBef>
                <a:spcPts val="0"/>
              </a:spcBef>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w</a:t>
            </a:r>
            <a:r>
              <a:rPr lang="en-US" sz="1200" dirty="0">
                <a:latin typeface="Times New Roman" panose="02020603050405020304" pitchFamily="18" charset="0"/>
                <a:ea typeface="Calibri" panose="020F0502020204030204" pitchFamily="34" charset="0"/>
                <a:cs typeface="Times New Roman" panose="02020603050405020304" pitchFamily="18" charset="0"/>
              </a:rPr>
              <a:t>here;</a:t>
            </a:r>
          </a:p>
          <a:p>
            <a:pPr marL="400050" marR="0" algn="just">
              <a:spcBef>
                <a:spcPts val="0"/>
              </a:spcBef>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K</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sat</a:t>
            </a:r>
            <a:r>
              <a:rPr lang="en-US" sz="1200" dirty="0">
                <a:latin typeface="Times New Roman" panose="02020603050405020304" pitchFamily="18" charset="0"/>
                <a:ea typeface="Calibri" panose="020F0502020204030204" pitchFamily="34" charset="0"/>
                <a:cs typeface="Times New Roman" panose="02020603050405020304" pitchFamily="18" charset="0"/>
              </a:rPr>
              <a:t> = saturated hydraulic conductivity (cm/s)</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K</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gas</a:t>
            </a:r>
            <a:r>
              <a:rPr lang="en-US" sz="1200" dirty="0">
                <a:latin typeface="Times New Roman" panose="02020603050405020304" pitchFamily="18" charset="0"/>
                <a:ea typeface="Calibri" panose="020F0502020204030204" pitchFamily="34" charset="0"/>
                <a:cs typeface="Times New Roman" panose="02020603050405020304" pitchFamily="18" charset="0"/>
              </a:rPr>
              <a:t> = gas permeability</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K</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rg</a:t>
            </a:r>
            <a:r>
              <a:rPr lang="en-US" sz="1200" dirty="0">
                <a:latin typeface="Times New Roman" panose="02020603050405020304" pitchFamily="18" charset="0"/>
                <a:ea typeface="Calibri" panose="020F0502020204030204" pitchFamily="34" charset="0"/>
                <a:cs typeface="Times New Roman" panose="02020603050405020304" pitchFamily="18" charset="0"/>
              </a:rPr>
              <a:t> = relative permeability to gas</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μ</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gas</a:t>
            </a:r>
            <a:r>
              <a:rPr lang="en-US" sz="1200" dirty="0">
                <a:latin typeface="Times New Roman" panose="02020603050405020304" pitchFamily="18" charset="0"/>
                <a:ea typeface="Calibri" panose="020F0502020204030204" pitchFamily="34" charset="0"/>
                <a:cs typeface="Times New Roman" panose="02020603050405020304" pitchFamily="18" charset="0"/>
              </a:rPr>
              <a:t> = kinematic viscosity of the gas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PaS</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Q = volumetric flow rate (cm</a:t>
            </a:r>
            <a:r>
              <a:rPr lang="en-US" sz="1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1200" dirty="0">
                <a:latin typeface="Times New Roman" panose="02020603050405020304" pitchFamily="18" charset="0"/>
                <a:ea typeface="Calibri" panose="020F0502020204030204" pitchFamily="34" charset="0"/>
                <a:cs typeface="Times New Roman" panose="02020603050405020304" pitchFamily="18" charset="0"/>
              </a:rPr>
              <a:t>/s)</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1200" dirty="0">
                <a:latin typeface="Times New Roman" panose="02020603050405020304" pitchFamily="18" charset="0"/>
                <a:ea typeface="Calibri" panose="020F0502020204030204" pitchFamily="34" charset="0"/>
                <a:cs typeface="Times New Roman" panose="02020603050405020304" pitchFamily="18" charset="0"/>
              </a:rPr>
              <a:t> = absolute gas pressure on the soil surface; </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[P</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1200" dirty="0">
                <a:latin typeface="Times New Roman" panose="02020603050405020304" pitchFamily="18" charset="0"/>
                <a:ea typeface="Calibri" panose="020F0502020204030204" pitchFamily="34" charset="0"/>
                <a:cs typeface="Times New Roman" panose="02020603050405020304" pitchFamily="18" charset="0"/>
              </a:rPr>
              <a:t>(Pa) = P</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o(g) </a:t>
            </a:r>
            <a:r>
              <a:rPr lang="en-US" sz="1200" dirty="0">
                <a:latin typeface="Times New Roman" panose="02020603050405020304" pitchFamily="18" charset="0"/>
                <a:ea typeface="Calibri" panose="020F0502020204030204" pitchFamily="34" charset="0"/>
                <a:cs typeface="Times New Roman" panose="02020603050405020304" pitchFamily="18" charset="0"/>
              </a:rPr>
              <a:t>(mm of H</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O) x 250 + 101325]</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o(g)</a:t>
            </a:r>
            <a:r>
              <a:rPr lang="en-US" sz="1200" dirty="0">
                <a:latin typeface="Times New Roman" panose="02020603050405020304" pitchFamily="18" charset="0"/>
                <a:ea typeface="Calibri" panose="020F0502020204030204" pitchFamily="34" charset="0"/>
                <a:cs typeface="Times New Roman" panose="02020603050405020304" pitchFamily="18" charset="0"/>
              </a:rPr>
              <a:t> = gauge pressure at the orifice outlet (mm of H</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O)</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 = atmospheric pressure (Pa)</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r = radius at the outlet (4.45 cm)</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o</a:t>
            </a:r>
            <a:r>
              <a:rPr lang="en-US" sz="1200" dirty="0">
                <a:latin typeface="Times New Roman" panose="02020603050405020304" pitchFamily="18" charset="0"/>
                <a:ea typeface="Calibri" panose="020F0502020204030204" pitchFamily="34" charset="0"/>
                <a:cs typeface="Times New Roman" panose="02020603050405020304" pitchFamily="18" charset="0"/>
              </a:rPr>
              <a:t>= Geometric factor (dimensionless factor see Figure 7)</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e</a:t>
            </a:r>
            <a:r>
              <a:rPr lang="en-US" sz="1200" dirty="0">
                <a:latin typeface="Times New Roman" panose="02020603050405020304" pitchFamily="18" charset="0"/>
                <a:ea typeface="Calibri" panose="020F0502020204030204" pitchFamily="34" charset="0"/>
                <a:cs typeface="Times New Roman" panose="02020603050405020304" pitchFamily="18" charset="0"/>
              </a:rPr>
              <a:t> = effective water saturation [S</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e</a:t>
            </a:r>
            <a:r>
              <a:rPr lang="en-US" sz="1200" dirty="0">
                <a:latin typeface="Times New Roman" panose="02020603050405020304" pitchFamily="18" charset="0"/>
                <a:ea typeface="Calibri" panose="020F0502020204030204" pitchFamily="34" charset="0"/>
                <a:cs typeface="Times New Roman" panose="02020603050405020304" pitchFamily="18" charset="0"/>
              </a:rPr>
              <a:t> = (S – S</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r</a:t>
            </a:r>
            <a:r>
              <a:rPr lang="en-US" sz="1200" dirty="0">
                <a:latin typeface="Times New Roman" panose="02020603050405020304" pitchFamily="18" charset="0"/>
                <a:ea typeface="Calibri" panose="020F0502020204030204" pitchFamily="34" charset="0"/>
                <a:cs typeface="Times New Roman" panose="02020603050405020304" pitchFamily="18" charset="0"/>
              </a:rPr>
              <a:t>)/(1-S</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r</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λ = Brooks-Corey pore size distribution index</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r</a:t>
            </a:r>
            <a:r>
              <a:rPr lang="en-US" sz="1200" dirty="0">
                <a:latin typeface="Times New Roman" panose="02020603050405020304" pitchFamily="18" charset="0"/>
                <a:ea typeface="Calibri" panose="020F0502020204030204" pitchFamily="34" charset="0"/>
                <a:cs typeface="Times New Roman" panose="02020603050405020304" pitchFamily="18" charset="0"/>
              </a:rPr>
              <a:t> = residual water saturation</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 = water saturation</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ρ = density of water (g/sm</a:t>
            </a:r>
            <a:r>
              <a:rPr lang="en-US" sz="1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400050" marR="0" algn="just">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 = acceleration due to gravity (cm/s</a:t>
            </a:r>
            <a:r>
              <a:rPr lang="en-US" sz="1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400050" marR="0" algn="just">
              <a:spcBef>
                <a:spcPts val="0"/>
              </a:spcBef>
              <a:spcAft>
                <a:spcPts val="6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μ</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water</a:t>
            </a:r>
            <a:r>
              <a:rPr lang="en-US" sz="1200" dirty="0">
                <a:latin typeface="Times New Roman" panose="02020603050405020304" pitchFamily="18" charset="0"/>
                <a:ea typeface="Calibri" panose="020F0502020204030204" pitchFamily="34" charset="0"/>
                <a:cs typeface="Times New Roman" panose="02020603050405020304" pitchFamily="18" charset="0"/>
              </a:rPr>
              <a:t> = absolute viscosity of water (gm/cm-s)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72" y="1600256"/>
            <a:ext cx="3677503" cy="2496286"/>
          </a:xfrm>
          <a:prstGeom prst="rect">
            <a:avLst/>
          </a:prstGeom>
          <a:noFill/>
          <a:ln>
            <a:solidFill>
              <a:schemeClr val="tx1"/>
            </a:solidFill>
          </a:ln>
        </p:spPr>
      </p:pic>
      <p:pic>
        <p:nvPicPr>
          <p:cNvPr id="9" name="Picture 8"/>
          <p:cNvPicPr/>
          <p:nvPr/>
        </p:nvPicPr>
        <p:blipFill>
          <a:blip r:embed="rId4"/>
          <a:stretch>
            <a:fillRect/>
          </a:stretch>
        </p:blipFill>
        <p:spPr>
          <a:xfrm>
            <a:off x="608647" y="4231611"/>
            <a:ext cx="4216400" cy="2057400"/>
          </a:xfrm>
          <a:prstGeom prst="rect">
            <a:avLst/>
          </a:prstGeom>
          <a:ln>
            <a:solidFill>
              <a:schemeClr val="tx1"/>
            </a:solidFill>
          </a:ln>
        </p:spPr>
      </p:pic>
      <p:sp>
        <p:nvSpPr>
          <p:cNvPr id="11" name="Title 1">
            <a:extLst>
              <a:ext uri="{FF2B5EF4-FFF2-40B4-BE49-F238E27FC236}">
                <a16:creationId xmlns:a16="http://schemas.microsoft.com/office/drawing/2014/main" id="{5A8C9012-ACC5-439F-99D8-3B733368C927}"/>
              </a:ext>
            </a:extLst>
          </p:cNvPr>
          <p:cNvSpPr>
            <a:spLocks noGrp="1"/>
          </p:cNvSpPr>
          <p:nvPr>
            <p:ph type="title"/>
          </p:nvPr>
        </p:nvSpPr>
        <p:spPr>
          <a:xfrm>
            <a:off x="439947" y="69029"/>
            <a:ext cx="8229600" cy="812290"/>
          </a:xfrm>
        </p:spPr>
        <p:txBody>
          <a:bodyPr/>
          <a:lstStyle/>
          <a:p>
            <a:pPr algn="ctr"/>
            <a:r>
              <a:rPr lang="en-US" sz="3600" b="1" dirty="0"/>
              <a:t>PERMEAMETER DATA ANALYSIS</a:t>
            </a:r>
          </a:p>
        </p:txBody>
      </p:sp>
    </p:spTree>
    <p:extLst>
      <p:ext uri="{BB962C8B-B14F-4D97-AF65-F5344CB8AC3E}">
        <p14:creationId xmlns:p14="http://schemas.microsoft.com/office/powerpoint/2010/main" val="277126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r>
              <a:rPr lang="en-US" sz="3600" b="1" dirty="0"/>
              <a:t>PERMEAMETER DATA ANALYSIS</a:t>
            </a:r>
          </a:p>
        </p:txBody>
      </p:sp>
      <p:sp>
        <p:nvSpPr>
          <p:cNvPr id="10" name="Content Placeholder 2">
            <a:extLst>
              <a:ext uri="{FF2B5EF4-FFF2-40B4-BE49-F238E27FC236}">
                <a16:creationId xmlns:a16="http://schemas.microsoft.com/office/drawing/2014/main" id="{08220416-2B32-4C31-9C0B-5ADC86FC2200}"/>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Concept </a:t>
            </a:r>
            <a:r>
              <a:rPr lang="en-US" sz="1400" b="1" i="1" dirty="0">
                <a:solidFill>
                  <a:srgbClr val="FF0000"/>
                </a:solidFill>
                <a:latin typeface="Times New Roman" panose="02020603050405020304" pitchFamily="18" charset="0"/>
                <a:cs typeface="Times New Roman" panose="02020603050405020304" pitchFamily="18" charset="0"/>
              </a:rPr>
              <a:t>(White et al. 2010)</a:t>
            </a:r>
          </a:p>
          <a:p>
            <a:pPr marL="34925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from in-situ dry unit weight and moisture content</a:t>
            </a:r>
          </a:p>
          <a:p>
            <a:pPr marL="34925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a:t>
            </a:r>
            <a:r>
              <a:rPr lang="en-US" sz="2400"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and λ </a:t>
            </a:r>
            <a:r>
              <a:rPr lang="en-US" sz="2400" dirty="0">
                <a:latin typeface="Times New Roman" panose="02020603050405020304" pitchFamily="18" charset="0"/>
                <a:cs typeface="Times New Roman" panose="02020603050405020304" pitchFamily="18" charset="0"/>
                <a:sym typeface="Wingdings" panose="05000000000000000000" pitchFamily="2" charset="2"/>
              </a:rPr>
              <a:t> from </a:t>
            </a:r>
            <a:r>
              <a:rPr lang="en-US" sz="2400" dirty="0">
                <a:latin typeface="Times New Roman" panose="02020603050405020304" pitchFamily="18" charset="0"/>
                <a:cs typeface="Times New Roman" panose="02020603050405020304" pitchFamily="18" charset="0"/>
              </a:rPr>
              <a:t>soil water characteristic curves (SWCC)</a:t>
            </a:r>
          </a:p>
          <a:p>
            <a:pPr marL="34925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SWCC </a:t>
            </a:r>
            <a:r>
              <a:rPr lang="en-US" sz="2400" dirty="0">
                <a:latin typeface="Times New Roman" panose="02020603050405020304" pitchFamily="18" charset="0"/>
                <a:cs typeface="Times New Roman" panose="02020603050405020304" pitchFamily="18" charset="0"/>
                <a:sym typeface="Wingdings" panose="05000000000000000000" pitchFamily="2" charset="2"/>
              </a:rPr>
              <a:t> need to know gradation</a:t>
            </a:r>
            <a:endParaRPr lang="en-US" sz="2400" dirty="0">
              <a:latin typeface="Times New Roman" panose="02020603050405020304" pitchFamily="18" charset="0"/>
              <a:cs typeface="Times New Roman" panose="02020603050405020304" pitchFamily="18" charset="0"/>
            </a:endParaRPr>
          </a:p>
          <a:p>
            <a:pPr marL="344488" lvl="2" indent="-338138"/>
            <a:endParaRPr lang="en-US" dirty="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BB66DA7-2D95-4420-B87A-55D642FD45AF}"/>
              </a:ext>
            </a:extLst>
          </p:cNvPr>
          <p:cNvPicPr>
            <a:picLocks noChangeAspect="1"/>
          </p:cNvPicPr>
          <p:nvPr/>
        </p:nvPicPr>
        <p:blipFill>
          <a:blip r:embed="rId3"/>
          <a:stretch>
            <a:fillRect/>
          </a:stretch>
        </p:blipFill>
        <p:spPr>
          <a:xfrm>
            <a:off x="457200" y="2935945"/>
            <a:ext cx="5185100" cy="1364500"/>
          </a:xfrm>
          <a:prstGeom prst="rect">
            <a:avLst/>
          </a:prstGeom>
          <a:ln>
            <a:solidFill>
              <a:schemeClr val="tx1"/>
            </a:solidFill>
          </a:ln>
        </p:spPr>
      </p:pic>
      <p:pic>
        <p:nvPicPr>
          <p:cNvPr id="13" name="Picture 12">
            <a:extLst>
              <a:ext uri="{FF2B5EF4-FFF2-40B4-BE49-F238E27FC236}">
                <a16:creationId xmlns:a16="http://schemas.microsoft.com/office/drawing/2014/main" id="{2DDE0962-CFA2-43B6-A467-84203A3C4024}"/>
              </a:ext>
            </a:extLst>
          </p:cNvPr>
          <p:cNvPicPr/>
          <p:nvPr/>
        </p:nvPicPr>
        <p:blipFill rotWithShape="1">
          <a:blip r:embed="rId4"/>
          <a:srcRect b="11812"/>
          <a:stretch/>
        </p:blipFill>
        <p:spPr bwMode="auto">
          <a:xfrm>
            <a:off x="5782344" y="2658946"/>
            <a:ext cx="3171978" cy="2820894"/>
          </a:xfrm>
          <a:prstGeom prst="rect">
            <a:avLst/>
          </a:prstGeom>
          <a:ln>
            <a:solidFill>
              <a:schemeClr val="tx1"/>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DCFE596-AF80-43F8-90AA-A9B90E9D9454}"/>
              </a:ext>
            </a:extLst>
          </p:cNvPr>
          <p:cNvSpPr/>
          <p:nvPr/>
        </p:nvSpPr>
        <p:spPr>
          <a:xfrm>
            <a:off x="7533020" y="2658946"/>
            <a:ext cx="1500732" cy="307777"/>
          </a:xfrm>
          <a:prstGeom prst="rect">
            <a:avLst/>
          </a:prstGeom>
        </p:spPr>
        <p:txBody>
          <a:bodyPr wrap="none">
            <a:spAutoFit/>
          </a:bodyPr>
          <a:lstStyle/>
          <a:p>
            <a:r>
              <a:rPr lang="en-US" sz="1400" i="1" dirty="0">
                <a:latin typeface="Times New Roman" panose="02020603050405020304" pitchFamily="18" charset="0"/>
                <a:ea typeface="Calibri" panose="020F0502020204030204" pitchFamily="34" charset="0"/>
              </a:rPr>
              <a:t>(</a:t>
            </a:r>
            <a:r>
              <a:rPr lang="en-US" sz="1400" i="1" dirty="0" err="1">
                <a:latin typeface="Times New Roman" panose="02020603050405020304" pitchFamily="18" charset="0"/>
                <a:ea typeface="Calibri" panose="020F0502020204030204" pitchFamily="34" charset="0"/>
              </a:rPr>
              <a:t>Likos</a:t>
            </a:r>
            <a:r>
              <a:rPr lang="en-US" sz="1400" i="1" dirty="0">
                <a:latin typeface="Times New Roman" panose="02020603050405020304" pitchFamily="18" charset="0"/>
                <a:ea typeface="Calibri" panose="020F0502020204030204" pitchFamily="34" charset="0"/>
              </a:rPr>
              <a:t> et al. 2013)</a:t>
            </a:r>
            <a:endParaRPr lang="en-US" sz="1400" i="1" dirty="0"/>
          </a:p>
        </p:txBody>
      </p:sp>
      <p:sp>
        <p:nvSpPr>
          <p:cNvPr id="5" name="Rectangle 4">
            <a:extLst>
              <a:ext uri="{FF2B5EF4-FFF2-40B4-BE49-F238E27FC236}">
                <a16:creationId xmlns:a16="http://schemas.microsoft.com/office/drawing/2014/main" id="{BD983234-5F7C-40ED-9CFE-310900EF47A5}"/>
              </a:ext>
            </a:extLst>
          </p:cNvPr>
          <p:cNvSpPr/>
          <p:nvPr/>
        </p:nvSpPr>
        <p:spPr>
          <a:xfrm>
            <a:off x="618158" y="4642069"/>
            <a:ext cx="4572000" cy="923330"/>
          </a:xfrm>
          <a:prstGeom prst="rect">
            <a:avLst/>
          </a:prstGeom>
        </p:spPr>
        <p:txBody>
          <a:bodyPr>
            <a:spAutoFit/>
          </a:bodyPr>
          <a:lstStyle/>
          <a:p>
            <a:pPr marL="285750" indent="-285750" algn="just">
              <a:spcAft>
                <a:spcPts val="600"/>
              </a:spcAft>
              <a:buFont typeface="Arial"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sz="800" dirty="0" err="1">
                <a:latin typeface="Times New Roman" panose="02020603050405020304" pitchFamily="18" charset="0"/>
                <a:ea typeface="Calibri" panose="020F0502020204030204" pitchFamily="34" charset="0"/>
                <a:cs typeface="Times New Roman" panose="02020603050405020304" pitchFamily="18" charset="0"/>
              </a:rPr>
              <a:t>f</a:t>
            </a:r>
            <a:r>
              <a:rPr lang="en-US" dirty="0">
                <a:latin typeface="Times New Roman" panose="02020603050405020304" pitchFamily="18" charset="0"/>
                <a:ea typeface="Calibri" panose="020F0502020204030204" pitchFamily="34" charset="0"/>
                <a:cs typeface="Times New Roman" panose="02020603050405020304" pitchFamily="18" charset="0"/>
              </a:rPr>
              <a:t>, b</a:t>
            </a:r>
            <a:r>
              <a:rPr lang="en-US" sz="800" dirty="0">
                <a:latin typeface="Times New Roman" panose="02020603050405020304" pitchFamily="18" charset="0"/>
                <a:ea typeface="Calibri" panose="020F0502020204030204" pitchFamily="34" charset="0"/>
                <a:cs typeface="Times New Roman" panose="02020603050405020304" pitchFamily="18" charset="0"/>
              </a:rPr>
              <a:t>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sz="800" dirty="0" err="1">
                <a:latin typeface="Times New Roman" panose="02020603050405020304" pitchFamily="18" charset="0"/>
                <a:ea typeface="Calibri" panose="020F0502020204030204" pitchFamily="34" charset="0"/>
                <a:cs typeface="Times New Roman" panose="02020603050405020304" pitchFamily="18" charset="0"/>
              </a:rPr>
              <a:t>f</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dirty="0" err="1">
                <a:latin typeface="Symbol" panose="05050102010706020507" pitchFamily="18" charset="2"/>
                <a:ea typeface="Calibri" panose="020F0502020204030204" pitchFamily="34" charset="0"/>
                <a:cs typeface="Symbol" panose="05050102010706020507" pitchFamily="18" charset="2"/>
              </a:rPr>
              <a:t>y</a:t>
            </a:r>
            <a:r>
              <a:rPr lang="en-US" sz="800" dirty="0" err="1">
                <a:latin typeface="Times New Roman" panose="02020603050405020304" pitchFamily="18" charset="0"/>
                <a:ea typeface="Calibri" panose="020F0502020204030204" pitchFamily="34" charset="0"/>
                <a:cs typeface="Times New Roman" panose="02020603050405020304" pitchFamily="18" charset="0"/>
              </a:rPr>
              <a:t>r</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SWCC curve fitting parameters correlated with material gradation properties</a:t>
            </a:r>
          </a:p>
        </p:txBody>
      </p:sp>
      <p:sp>
        <p:nvSpPr>
          <p:cNvPr id="3" name="Rectangle 2"/>
          <p:cNvSpPr/>
          <p:nvPr/>
        </p:nvSpPr>
        <p:spPr>
          <a:xfrm>
            <a:off x="618158" y="5624434"/>
            <a:ext cx="7476097"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SWCC parameters </a:t>
            </a:r>
            <a:r>
              <a:rPr lang="tr-TR" dirty="0">
                <a:latin typeface="Times New Roman" panose="02020603050405020304" pitchFamily="18" charset="0"/>
              </a:rPr>
              <a:t>are</a:t>
            </a:r>
            <a:r>
              <a:rPr lang="en-US" dirty="0">
                <a:latin typeface="Times New Roman" panose="02020603050405020304" pitchFamily="18" charset="0"/>
              </a:rPr>
              <a:t> derived</a:t>
            </a:r>
            <a:r>
              <a:rPr lang="tr-TR" dirty="0">
                <a:latin typeface="Times New Roman" panose="02020603050405020304" pitchFamily="18" charset="0"/>
              </a:rPr>
              <a:t>,</a:t>
            </a:r>
            <a:r>
              <a:rPr lang="en-US" dirty="0">
                <a:latin typeface="Times New Roman" panose="02020603050405020304" pitchFamily="18" charset="0"/>
              </a:rPr>
              <a:t> then S</a:t>
            </a:r>
            <a:r>
              <a:rPr lang="en-US" sz="900" dirty="0">
                <a:latin typeface="Times New Roman" panose="02020603050405020304" pitchFamily="18" charset="0"/>
              </a:rPr>
              <a:t>r</a:t>
            </a:r>
            <a:r>
              <a:rPr lang="en-US" sz="800" dirty="0">
                <a:latin typeface="Times New Roman" panose="02020603050405020304" pitchFamily="18" charset="0"/>
              </a:rPr>
              <a:t> </a:t>
            </a:r>
            <a:r>
              <a:rPr lang="en-US" dirty="0">
                <a:latin typeface="Times New Roman" panose="02020603050405020304" pitchFamily="18" charset="0"/>
              </a:rPr>
              <a:t>and </a:t>
            </a:r>
            <a:r>
              <a:rPr lang="en-US" dirty="0">
                <a:latin typeface="Symbol" panose="05050102010706020507" pitchFamily="18" charset="2"/>
              </a:rPr>
              <a:t>l </a:t>
            </a:r>
            <a:r>
              <a:rPr lang="en-US" dirty="0">
                <a:latin typeface="Times New Roman" panose="02020603050405020304" pitchFamily="18" charset="0"/>
              </a:rPr>
              <a:t>values </a:t>
            </a:r>
            <a:r>
              <a:rPr lang="tr-TR" dirty="0">
                <a:latin typeface="Times New Roman" panose="02020603050405020304" pitchFamily="18" charset="0"/>
              </a:rPr>
              <a:t>are</a:t>
            </a:r>
            <a:r>
              <a:rPr lang="en-US" dirty="0">
                <a:latin typeface="Times New Roman" panose="02020603050405020304" pitchFamily="18" charset="0"/>
              </a:rPr>
              <a:t> calculated using the Brooks and Corey </a:t>
            </a:r>
            <a:r>
              <a:rPr lang="en-US" i="1" dirty="0">
                <a:latin typeface="Times New Roman" panose="02020603050405020304" pitchFamily="18" charset="0"/>
              </a:rPr>
              <a:t>(</a:t>
            </a:r>
            <a:r>
              <a:rPr lang="en-US" dirty="0">
                <a:latin typeface="Times New Roman" panose="02020603050405020304" pitchFamily="18" charset="0"/>
              </a:rPr>
              <a:t>35</a:t>
            </a:r>
            <a:r>
              <a:rPr lang="en-US" i="1" dirty="0">
                <a:latin typeface="Times New Roman" panose="02020603050405020304" pitchFamily="18" charset="0"/>
              </a:rPr>
              <a:t>) </a:t>
            </a:r>
            <a:r>
              <a:rPr lang="en-US" dirty="0">
                <a:latin typeface="Times New Roman" panose="02020603050405020304" pitchFamily="18" charset="0"/>
              </a:rPr>
              <a:t>approach.</a:t>
            </a:r>
            <a:endParaRPr lang="en-US" dirty="0"/>
          </a:p>
        </p:txBody>
      </p:sp>
    </p:spTree>
    <p:extLst>
      <p:ext uri="{BB962C8B-B14F-4D97-AF65-F5344CB8AC3E}">
        <p14:creationId xmlns:p14="http://schemas.microsoft.com/office/powerpoint/2010/main" val="412072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r>
              <a:rPr lang="en-US" sz="3600" b="1" dirty="0"/>
              <a:t>PERMEAMETER DATA ANALYSIS</a:t>
            </a:r>
          </a:p>
        </p:txBody>
      </p:sp>
      <p:sp>
        <p:nvSpPr>
          <p:cNvPr id="10" name="Content Placeholder 2">
            <a:extLst>
              <a:ext uri="{FF2B5EF4-FFF2-40B4-BE49-F238E27FC236}">
                <a16:creationId xmlns:a16="http://schemas.microsoft.com/office/drawing/2014/main" id="{08220416-2B32-4C31-9C0B-5ADC86FC2200}"/>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Concept </a:t>
            </a:r>
            <a:r>
              <a:rPr lang="en-US" sz="1400" b="1" i="1" dirty="0">
                <a:solidFill>
                  <a:srgbClr val="FF0000"/>
                </a:solidFill>
                <a:latin typeface="Times New Roman" panose="02020603050405020304" pitchFamily="18" charset="0"/>
                <a:cs typeface="Times New Roman" panose="02020603050405020304" pitchFamily="18" charset="0"/>
              </a:rPr>
              <a:t>(White et al. 2010)</a:t>
            </a:r>
            <a:endParaRPr lang="en-US" sz="1400" b="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Typical S</a:t>
            </a:r>
            <a:r>
              <a:rPr lang="en-US" sz="2400"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and λ values (alternative) </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9E79EFC6-FB00-40A6-8444-A7775832D9CB}"/>
              </a:ext>
            </a:extLst>
          </p:cNvPr>
          <p:cNvPicPr/>
          <p:nvPr/>
        </p:nvPicPr>
        <p:blipFill>
          <a:blip r:embed="rId3"/>
          <a:stretch>
            <a:fillRect/>
          </a:stretch>
        </p:blipFill>
        <p:spPr>
          <a:xfrm>
            <a:off x="1396819" y="2107465"/>
            <a:ext cx="6722293" cy="4047734"/>
          </a:xfrm>
          <a:prstGeom prst="rect">
            <a:avLst/>
          </a:prstGeom>
        </p:spPr>
      </p:pic>
    </p:spTree>
    <p:extLst>
      <p:ext uri="{BB962C8B-B14F-4D97-AF65-F5344CB8AC3E}">
        <p14:creationId xmlns:p14="http://schemas.microsoft.com/office/powerpoint/2010/main" val="271410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r>
              <a:rPr lang="en-US" sz="3600" b="1" dirty="0"/>
              <a:t>PERMEAMETER DATA ANALYSIS</a:t>
            </a:r>
          </a:p>
        </p:txBody>
      </p:sp>
      <p:sp>
        <p:nvSpPr>
          <p:cNvPr id="9" name="Content Placeholder 2">
            <a:extLst>
              <a:ext uri="{FF2B5EF4-FFF2-40B4-BE49-F238E27FC236}">
                <a16:creationId xmlns:a16="http://schemas.microsoft.com/office/drawing/2014/main" id="{A8C3174D-AB04-4AE6-93C2-4125CD0273B6}"/>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Data Analysis</a:t>
            </a:r>
          </a:p>
          <a:p>
            <a:endParaRPr lang="en-US" dirty="0"/>
          </a:p>
        </p:txBody>
      </p:sp>
      <p:pic>
        <p:nvPicPr>
          <p:cNvPr id="8" name="Picture 7">
            <a:extLst>
              <a:ext uri="{FF2B5EF4-FFF2-40B4-BE49-F238E27FC236}">
                <a16:creationId xmlns:a16="http://schemas.microsoft.com/office/drawing/2014/main" id="{4A4E12AB-149A-4BE9-ABA5-36E5948B2510}"/>
              </a:ext>
            </a:extLst>
          </p:cNvPr>
          <p:cNvPicPr>
            <a:picLocks noChangeAspect="1"/>
          </p:cNvPicPr>
          <p:nvPr/>
        </p:nvPicPr>
        <p:blipFill>
          <a:blip r:embed="rId3"/>
          <a:stretch>
            <a:fillRect/>
          </a:stretch>
        </p:blipFill>
        <p:spPr>
          <a:xfrm>
            <a:off x="1660049" y="1589863"/>
            <a:ext cx="5823902" cy="4639884"/>
          </a:xfrm>
          <a:prstGeom prst="rect">
            <a:avLst/>
          </a:prstGeom>
          <a:ln>
            <a:solidFill>
              <a:schemeClr val="tx1"/>
            </a:solidFill>
          </a:ln>
        </p:spPr>
      </p:pic>
    </p:spTree>
    <p:extLst>
      <p:ext uri="{BB962C8B-B14F-4D97-AF65-F5344CB8AC3E}">
        <p14:creationId xmlns:p14="http://schemas.microsoft.com/office/powerpoint/2010/main" val="146557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24438F-DCCC-4523-B8BC-9C843BBFB89B}"/>
              </a:ext>
            </a:extLst>
          </p:cNvPr>
          <p:cNvPicPr>
            <a:picLocks noChangeAspect="1"/>
          </p:cNvPicPr>
          <p:nvPr/>
        </p:nvPicPr>
        <p:blipFill>
          <a:blip r:embed="rId3"/>
          <a:stretch>
            <a:fillRect/>
          </a:stretch>
        </p:blipFill>
        <p:spPr>
          <a:xfrm>
            <a:off x="82568" y="1480478"/>
            <a:ext cx="4864349" cy="1164000"/>
          </a:xfrm>
          <a:prstGeom prst="rect">
            <a:avLst/>
          </a:prstGeom>
        </p:spPr>
      </p:pic>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r>
              <a:rPr lang="en-US" sz="3600" b="1" dirty="0"/>
              <a:t>PERMEAMETER DATA ANALYSIS</a:t>
            </a:r>
          </a:p>
        </p:txBody>
      </p:sp>
      <p:sp>
        <p:nvSpPr>
          <p:cNvPr id="9" name="Content Placeholder 2">
            <a:extLst>
              <a:ext uri="{FF2B5EF4-FFF2-40B4-BE49-F238E27FC236}">
                <a16:creationId xmlns:a16="http://schemas.microsoft.com/office/drawing/2014/main" id="{A8C3174D-AB04-4AE6-93C2-4125CD0273B6}"/>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Data Analysis</a:t>
            </a:r>
          </a:p>
          <a:p>
            <a:endParaRPr lang="en-US" dirty="0"/>
          </a:p>
        </p:txBody>
      </p:sp>
      <p:pic>
        <p:nvPicPr>
          <p:cNvPr id="8" name="Picture 7"/>
          <p:cNvPicPr>
            <a:picLocks noChangeAspect="1"/>
          </p:cNvPicPr>
          <p:nvPr/>
        </p:nvPicPr>
        <p:blipFill>
          <a:blip r:embed="rId4"/>
          <a:stretch>
            <a:fillRect/>
          </a:stretch>
        </p:blipFill>
        <p:spPr>
          <a:xfrm>
            <a:off x="82569" y="2748242"/>
            <a:ext cx="4693968" cy="3161010"/>
          </a:xfrm>
          <a:prstGeom prst="rect">
            <a:avLst/>
          </a:prstGeom>
        </p:spPr>
      </p:pic>
      <p:sp>
        <p:nvSpPr>
          <p:cNvPr id="3" name="Rectangle 2"/>
          <p:cNvSpPr/>
          <p:nvPr/>
        </p:nvSpPr>
        <p:spPr>
          <a:xfrm>
            <a:off x="1028700" y="1868773"/>
            <a:ext cx="452005" cy="1937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75121" y="2434470"/>
            <a:ext cx="452005" cy="1937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1735" y="2255044"/>
            <a:ext cx="452005" cy="3719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59B3A0-E4BB-4101-9516-8858E243878C}"/>
              </a:ext>
            </a:extLst>
          </p:cNvPr>
          <p:cNvPicPr>
            <a:picLocks noChangeAspect="1"/>
          </p:cNvPicPr>
          <p:nvPr/>
        </p:nvPicPr>
        <p:blipFill>
          <a:blip r:embed="rId5"/>
          <a:stretch>
            <a:fillRect/>
          </a:stretch>
        </p:blipFill>
        <p:spPr>
          <a:xfrm>
            <a:off x="5257084" y="2918295"/>
            <a:ext cx="3429716" cy="3411438"/>
          </a:xfrm>
          <a:prstGeom prst="rect">
            <a:avLst/>
          </a:prstGeom>
        </p:spPr>
      </p:pic>
      <p:grpSp>
        <p:nvGrpSpPr>
          <p:cNvPr id="20" name="Group 19">
            <a:extLst>
              <a:ext uri="{FF2B5EF4-FFF2-40B4-BE49-F238E27FC236}">
                <a16:creationId xmlns:a16="http://schemas.microsoft.com/office/drawing/2014/main" id="{FBC1F302-5607-420C-8EA8-D02B96F6755B}"/>
              </a:ext>
            </a:extLst>
          </p:cNvPr>
          <p:cNvGrpSpPr/>
          <p:nvPr/>
        </p:nvGrpSpPr>
        <p:grpSpPr>
          <a:xfrm>
            <a:off x="5038231" y="1340087"/>
            <a:ext cx="3811210" cy="1494146"/>
            <a:chOff x="4979862" y="1315405"/>
            <a:chExt cx="3811210" cy="1494146"/>
          </a:xfrm>
        </p:grpSpPr>
        <p:pic>
          <p:nvPicPr>
            <p:cNvPr id="7" name="Picture 6">
              <a:extLst>
                <a:ext uri="{FF2B5EF4-FFF2-40B4-BE49-F238E27FC236}">
                  <a16:creationId xmlns:a16="http://schemas.microsoft.com/office/drawing/2014/main" id="{0B2AE082-1BFE-47A5-808A-1D682DFE4141}"/>
                </a:ext>
              </a:extLst>
            </p:cNvPr>
            <p:cNvPicPr>
              <a:picLocks noChangeAspect="1"/>
            </p:cNvPicPr>
            <p:nvPr/>
          </p:nvPicPr>
          <p:blipFill>
            <a:blip r:embed="rId6"/>
            <a:stretch>
              <a:fillRect/>
            </a:stretch>
          </p:blipFill>
          <p:spPr>
            <a:xfrm>
              <a:off x="5828248" y="1315405"/>
              <a:ext cx="2962824" cy="1494146"/>
            </a:xfrm>
            <a:prstGeom prst="rect">
              <a:avLst/>
            </a:prstGeom>
          </p:spPr>
        </p:pic>
        <p:sp>
          <p:nvSpPr>
            <p:cNvPr id="14" name="Left Brace 13">
              <a:extLst>
                <a:ext uri="{FF2B5EF4-FFF2-40B4-BE49-F238E27FC236}">
                  <a16:creationId xmlns:a16="http://schemas.microsoft.com/office/drawing/2014/main" id="{0B65ECDC-B766-4152-9D5F-2F128D7AE12B}"/>
                </a:ext>
              </a:extLst>
            </p:cNvPr>
            <p:cNvSpPr/>
            <p:nvPr/>
          </p:nvSpPr>
          <p:spPr>
            <a:xfrm>
              <a:off x="5723976" y="1539875"/>
              <a:ext cx="66675" cy="38735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70A0248E-DF3F-4460-BAFD-DDE1DBFD421D}"/>
                </a:ext>
              </a:extLst>
            </p:cNvPr>
            <p:cNvSpPr/>
            <p:nvPr/>
          </p:nvSpPr>
          <p:spPr>
            <a:xfrm>
              <a:off x="5723976" y="1952625"/>
              <a:ext cx="66675" cy="38735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D0467CD-04E0-410E-BAE7-321EECC64BA0}"/>
                </a:ext>
              </a:extLst>
            </p:cNvPr>
            <p:cNvSpPr txBox="1"/>
            <p:nvPr/>
          </p:nvSpPr>
          <p:spPr>
            <a:xfrm>
              <a:off x="5108575" y="1555750"/>
              <a:ext cx="623889" cy="307777"/>
            </a:xfrm>
            <a:prstGeom prst="rect">
              <a:avLst/>
            </a:prstGeom>
            <a:noFill/>
          </p:spPr>
          <p:txBody>
            <a:bodyPr wrap="none" rtlCol="0">
              <a:spAutoFit/>
            </a:bodyPr>
            <a:lstStyle/>
            <a:p>
              <a:r>
                <a:rPr lang="tr-TR" sz="1400" dirty="0">
                  <a:solidFill>
                    <a:srgbClr val="FF0000"/>
                  </a:solidFill>
                  <a:latin typeface="Times New Roman" panose="02020603050405020304" pitchFamily="18" charset="0"/>
                  <a:cs typeface="Times New Roman" panose="02020603050405020304" pitchFamily="18" charset="0"/>
                </a:rPr>
                <a:t>Inside</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8A389D0-1773-49E1-B62E-C9C5A3185DCD}"/>
                </a:ext>
              </a:extLst>
            </p:cNvPr>
            <p:cNvSpPr txBox="1"/>
            <p:nvPr/>
          </p:nvSpPr>
          <p:spPr>
            <a:xfrm>
              <a:off x="4979862" y="1975150"/>
              <a:ext cx="744114" cy="307777"/>
            </a:xfrm>
            <a:prstGeom prst="rect">
              <a:avLst/>
            </a:prstGeom>
            <a:noFill/>
          </p:spPr>
          <p:txBody>
            <a:bodyPr wrap="none" rtlCol="0">
              <a:spAutoFit/>
            </a:bodyPr>
            <a:lstStyle/>
            <a:p>
              <a:r>
                <a:rPr lang="tr-TR" sz="1400" dirty="0">
                  <a:solidFill>
                    <a:srgbClr val="FF0000"/>
                  </a:solidFill>
                  <a:latin typeface="Times New Roman" panose="02020603050405020304" pitchFamily="18" charset="0"/>
                  <a:cs typeface="Times New Roman" panose="02020603050405020304" pitchFamily="18" charset="0"/>
                </a:rPr>
                <a:t>Outside</a:t>
              </a:r>
              <a:endParaRPr lang="en-US"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8857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01B3FB-A02C-4765-8A98-8101453DD00D}"/>
              </a:ext>
            </a:extLst>
          </p:cNvPr>
          <p:cNvSpPr>
            <a:spLocks noGrp="1"/>
          </p:cNvSpPr>
          <p:nvPr>
            <p:ph type="title"/>
          </p:nvPr>
        </p:nvSpPr>
        <p:spPr>
          <a:xfrm>
            <a:off x="496389" y="-125407"/>
            <a:ext cx="8190411" cy="1143000"/>
          </a:xfrm>
        </p:spPr>
        <p:txBody>
          <a:bodyPr>
            <a:normAutofit/>
          </a:bodyPr>
          <a:lstStyle/>
          <a:p>
            <a:pPr algn="ctr" eaLnBrk="1" hangingPunct="1"/>
            <a:r>
              <a:rPr lang="en-US" altLang="en-US" b="1" dirty="0">
                <a:latin typeface="Times New Roman" panose="02020603050405020304" pitchFamily="18" charset="0"/>
                <a:cs typeface="Times New Roman" panose="02020603050405020304" pitchFamily="18" charset="0"/>
              </a:rPr>
              <a:t>RESEARCH TEAM</a:t>
            </a:r>
          </a:p>
        </p:txBody>
      </p:sp>
      <p:sp>
        <p:nvSpPr>
          <p:cNvPr id="9" name="Content Placeholder 2">
            <a:extLst>
              <a:ext uri="{FF2B5EF4-FFF2-40B4-BE49-F238E27FC236}">
                <a16:creationId xmlns:a16="http://schemas.microsoft.com/office/drawing/2014/main" id="{4F44A5B1-AAF3-4F26-9818-3129EE5076CE}"/>
              </a:ext>
            </a:extLst>
          </p:cNvPr>
          <p:cNvSpPr>
            <a:spLocks noGrp="1"/>
          </p:cNvSpPr>
          <p:nvPr>
            <p:ph idx="1"/>
          </p:nvPr>
        </p:nvSpPr>
        <p:spPr>
          <a:xfrm>
            <a:off x="496389" y="1035555"/>
            <a:ext cx="8229600" cy="5338766"/>
          </a:xfrm>
        </p:spPr>
        <p:txBody>
          <a:bodyPr rtlCol="0">
            <a:normAutofit/>
          </a:bodyPr>
          <a:lstStyle/>
          <a:p>
            <a:pPr marL="0" indent="0" eaLnBrk="1" fontAlgn="auto" hangingPunct="1">
              <a:spcAft>
                <a:spcPts val="0"/>
              </a:spcAft>
              <a:buNone/>
              <a:defRPr/>
            </a:pPr>
            <a:r>
              <a:rPr lang="en-US" sz="2800" b="1" u="sng" dirty="0">
                <a:latin typeface="Times New Roman" panose="02020603050405020304" pitchFamily="18" charset="0"/>
                <a:cs typeface="Times New Roman" panose="02020603050405020304" pitchFamily="18" charset="0"/>
              </a:rPr>
              <a:t>Iowa State University</a:t>
            </a: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Principal Investigator – Bora Cetin</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Assistant Professor – Department of Civil, Construction &amp; Environmental Engineering</a:t>
            </a: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Co-Principal Investigator – Ashley Buss</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Assistant Professor – Department of Civil, Construction &amp; Environmental Engineering</a:t>
            </a: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Co-Principal Investigator – Halil Ceylan</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Professor – Department of Civil, Construction &amp; Environmental Engineering</a:t>
            </a: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Co-Principal Investigator – Junxing Zheng</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Assistant Professor – Department of Civil, Construction &amp; Environmental Engineering</a:t>
            </a:r>
          </a:p>
          <a:p>
            <a:pPr marL="400031"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Research Personnel – Haluk Sinan Coban</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PhD Student – Department of Civil, Construction &amp; Environmental Engineering </a:t>
            </a:r>
          </a:p>
          <a:p>
            <a:pPr marL="0" lvl="1" indent="0" eaLnBrk="1" fontAlgn="auto" hangingPunct="1">
              <a:spcAft>
                <a:spcPts val="0"/>
              </a:spcAft>
              <a:buNone/>
              <a:defRPr/>
            </a:pPr>
            <a:r>
              <a:rPr lang="en-US" b="1" u="sng" dirty="0">
                <a:latin typeface="Times New Roman" panose="02020603050405020304" pitchFamily="18" charset="0"/>
                <a:cs typeface="Times New Roman" panose="02020603050405020304" pitchFamily="18" charset="0"/>
              </a:rPr>
              <a:t>University of Wisconsin-Madison</a:t>
            </a:r>
            <a:endParaRPr lang="en-US" sz="1800" dirty="0">
              <a:latin typeface="Times New Roman" panose="02020603050405020304" pitchFamily="18" charset="0"/>
              <a:cs typeface="Times New Roman" panose="02020603050405020304" pitchFamily="18" charset="0"/>
            </a:endParaRP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Co-Principal Investigator – William Likos</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Professor – Department of Civil and Environmental Engineering</a:t>
            </a:r>
          </a:p>
          <a:p>
            <a:pPr eaLnBrk="1" fontAlgn="auto" hangingPunct="1">
              <a:spcBef>
                <a:spcPts val="800"/>
              </a:spcBef>
              <a:spcAft>
                <a:spcPts val="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Co-Principal Investigator – Tuncer B. Edil</a:t>
            </a:r>
          </a:p>
          <a:p>
            <a:pPr marL="742950" lvl="1" indent="0" eaLnBrk="1" fontAlgn="auto" hangingPunct="1">
              <a:spcAft>
                <a:spcPts val="0"/>
              </a:spcAft>
              <a:buNone/>
              <a:defRPr/>
            </a:pPr>
            <a:r>
              <a:rPr lang="en-US" sz="1400" dirty="0">
                <a:latin typeface="Times New Roman" panose="02020603050405020304" pitchFamily="18" charset="0"/>
                <a:cs typeface="Times New Roman" panose="02020603050405020304" pitchFamily="18" charset="0"/>
              </a:rPr>
              <a:t>Professor Emeritus – Department of Civil and Environmental Engineering</a:t>
            </a:r>
          </a:p>
          <a:p>
            <a:pPr lvl="1" eaLnBrk="1" fontAlgn="auto" hangingPunct="1">
              <a:spcAft>
                <a:spcPts val="0"/>
              </a:spcAft>
              <a:buFont typeface="Wingdings" panose="05000000000000000000" pitchFamily="2" charset="2"/>
              <a:buChar char="Ø"/>
              <a:defRPr/>
            </a:pPr>
            <a:endParaRPr lang="en-US" sz="1800" dirty="0">
              <a:latin typeface="Times New Roman" panose="02020603050405020304" pitchFamily="18" charset="0"/>
              <a:cs typeface="Times New Roman" panose="02020603050405020304" pitchFamily="18" charset="0"/>
            </a:endParaRPr>
          </a:p>
          <a:p>
            <a:pPr lvl="1" eaLnBrk="1" fontAlgn="auto" hangingPunct="1">
              <a:spcAft>
                <a:spcPts val="0"/>
              </a:spcAft>
              <a:buFont typeface="Wingdings" panose="05000000000000000000" pitchFamily="2" charset="2"/>
              <a:buChar char="Ø"/>
              <a:defRPr/>
            </a:pPr>
            <a:endParaRPr lang="en-US" sz="1800" dirty="0">
              <a:latin typeface="Times New Roman" panose="02020603050405020304" pitchFamily="18" charset="0"/>
              <a:cs typeface="Times New Roman" panose="02020603050405020304" pitchFamily="18" charset="0"/>
            </a:endParaRPr>
          </a:p>
          <a:p>
            <a:pPr marL="400031" eaLnBrk="1" fontAlgn="auto" hangingPunct="1">
              <a:spcAft>
                <a:spcPts val="0"/>
              </a:spcAft>
              <a:buFont typeface="Wingdings" panose="05000000000000000000" pitchFamily="2" charset="2"/>
              <a:buChar char="Ø"/>
              <a:defRP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05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r>
              <a:rPr lang="en-US" sz="3600" b="1" dirty="0"/>
              <a:t>PERMEAMETER DATA ANALYSIS</a:t>
            </a:r>
          </a:p>
        </p:txBody>
      </p:sp>
      <p:sp>
        <p:nvSpPr>
          <p:cNvPr id="9" name="Content Placeholder 2">
            <a:extLst>
              <a:ext uri="{FF2B5EF4-FFF2-40B4-BE49-F238E27FC236}">
                <a16:creationId xmlns:a16="http://schemas.microsoft.com/office/drawing/2014/main" id="{A8C3174D-AB04-4AE6-93C2-4125CD0273B6}"/>
              </a:ext>
            </a:extLst>
          </p:cNvPr>
          <p:cNvSpPr>
            <a:spLocks noGrp="1"/>
          </p:cNvSpPr>
          <p:nvPr>
            <p:ph idx="1"/>
          </p:nvPr>
        </p:nvSpPr>
        <p:spPr>
          <a:xfrm>
            <a:off x="457200" y="1025913"/>
            <a:ext cx="8229600" cy="5100258"/>
          </a:xfrm>
        </p:spPr>
        <p:txBody>
          <a:bodyPr/>
          <a:lstStyle/>
          <a:p>
            <a:pPr marL="0" indent="0">
              <a:buNone/>
            </a:pPr>
            <a:r>
              <a:rPr lang="tr-TR" sz="2800" b="1" dirty="0">
                <a:solidFill>
                  <a:srgbClr val="FF0000"/>
                </a:solidFill>
                <a:latin typeface="Times New Roman" panose="02020603050405020304" pitchFamily="18" charset="0"/>
                <a:cs typeface="Times New Roman" panose="02020603050405020304" pitchFamily="18" charset="0"/>
              </a:rPr>
              <a:t>Effect of Compaction</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B4E84AFC-7D35-474D-818C-EF533722131C}"/>
              </a:ext>
            </a:extLst>
          </p:cNvPr>
          <p:cNvPicPr>
            <a:picLocks noChangeAspect="1"/>
          </p:cNvPicPr>
          <p:nvPr/>
        </p:nvPicPr>
        <p:blipFill>
          <a:blip r:embed="rId3"/>
          <a:stretch>
            <a:fillRect/>
          </a:stretch>
        </p:blipFill>
        <p:spPr>
          <a:xfrm>
            <a:off x="7995934" y="1750009"/>
            <a:ext cx="894649" cy="4498848"/>
          </a:xfrm>
          <a:prstGeom prst="rect">
            <a:avLst/>
          </a:prstGeom>
        </p:spPr>
      </p:pic>
      <p:pic>
        <p:nvPicPr>
          <p:cNvPr id="4" name="Picture 3">
            <a:extLst>
              <a:ext uri="{FF2B5EF4-FFF2-40B4-BE49-F238E27FC236}">
                <a16:creationId xmlns:a16="http://schemas.microsoft.com/office/drawing/2014/main" id="{9074A1BB-640C-4650-8FEE-36155C17A93E}"/>
              </a:ext>
            </a:extLst>
          </p:cNvPr>
          <p:cNvPicPr>
            <a:picLocks noChangeAspect="1"/>
          </p:cNvPicPr>
          <p:nvPr/>
        </p:nvPicPr>
        <p:blipFill>
          <a:blip r:embed="rId4"/>
          <a:stretch>
            <a:fillRect/>
          </a:stretch>
        </p:blipFill>
        <p:spPr>
          <a:xfrm>
            <a:off x="579767" y="1510678"/>
            <a:ext cx="3253100" cy="2377440"/>
          </a:xfrm>
          <a:prstGeom prst="rect">
            <a:avLst/>
          </a:prstGeom>
        </p:spPr>
      </p:pic>
      <p:pic>
        <p:nvPicPr>
          <p:cNvPr id="5" name="Picture 4">
            <a:extLst>
              <a:ext uri="{FF2B5EF4-FFF2-40B4-BE49-F238E27FC236}">
                <a16:creationId xmlns:a16="http://schemas.microsoft.com/office/drawing/2014/main" id="{2D5B1AE0-1B9E-4555-AB06-275AE8EF1F51}"/>
              </a:ext>
            </a:extLst>
          </p:cNvPr>
          <p:cNvPicPr>
            <a:picLocks noChangeAspect="1"/>
          </p:cNvPicPr>
          <p:nvPr/>
        </p:nvPicPr>
        <p:blipFill>
          <a:blip r:embed="rId5"/>
          <a:stretch>
            <a:fillRect/>
          </a:stretch>
        </p:blipFill>
        <p:spPr>
          <a:xfrm>
            <a:off x="3945446" y="1510678"/>
            <a:ext cx="3257637" cy="2377440"/>
          </a:xfrm>
          <a:prstGeom prst="rect">
            <a:avLst/>
          </a:prstGeom>
        </p:spPr>
      </p:pic>
      <p:pic>
        <p:nvPicPr>
          <p:cNvPr id="8" name="Picture 7">
            <a:extLst>
              <a:ext uri="{FF2B5EF4-FFF2-40B4-BE49-F238E27FC236}">
                <a16:creationId xmlns:a16="http://schemas.microsoft.com/office/drawing/2014/main" id="{9577D3A5-8D23-4CEF-98F1-7BCD2B524932}"/>
              </a:ext>
            </a:extLst>
          </p:cNvPr>
          <p:cNvPicPr>
            <a:picLocks noChangeAspect="1"/>
          </p:cNvPicPr>
          <p:nvPr/>
        </p:nvPicPr>
        <p:blipFill>
          <a:blip r:embed="rId6"/>
          <a:stretch>
            <a:fillRect/>
          </a:stretch>
        </p:blipFill>
        <p:spPr>
          <a:xfrm>
            <a:off x="579767" y="3962258"/>
            <a:ext cx="3259321" cy="2377440"/>
          </a:xfrm>
          <a:prstGeom prst="rect">
            <a:avLst/>
          </a:prstGeom>
        </p:spPr>
      </p:pic>
      <p:grpSp>
        <p:nvGrpSpPr>
          <p:cNvPr id="13" name="Group 12">
            <a:extLst>
              <a:ext uri="{FF2B5EF4-FFF2-40B4-BE49-F238E27FC236}">
                <a16:creationId xmlns:a16="http://schemas.microsoft.com/office/drawing/2014/main" id="{4ABFBC79-8200-405E-BE6F-35306F4E8276}"/>
              </a:ext>
            </a:extLst>
          </p:cNvPr>
          <p:cNvGrpSpPr/>
          <p:nvPr/>
        </p:nvGrpSpPr>
        <p:grpSpPr>
          <a:xfrm>
            <a:off x="3945446" y="4429305"/>
            <a:ext cx="3811210" cy="1494146"/>
            <a:chOff x="4979862" y="1315405"/>
            <a:chExt cx="3811210" cy="1494146"/>
          </a:xfrm>
        </p:grpSpPr>
        <p:pic>
          <p:nvPicPr>
            <p:cNvPr id="14" name="Picture 13">
              <a:extLst>
                <a:ext uri="{FF2B5EF4-FFF2-40B4-BE49-F238E27FC236}">
                  <a16:creationId xmlns:a16="http://schemas.microsoft.com/office/drawing/2014/main" id="{57957623-6458-4CF3-83C1-364F7C70703D}"/>
                </a:ext>
              </a:extLst>
            </p:cNvPr>
            <p:cNvPicPr>
              <a:picLocks noChangeAspect="1"/>
            </p:cNvPicPr>
            <p:nvPr/>
          </p:nvPicPr>
          <p:blipFill>
            <a:blip r:embed="rId7"/>
            <a:stretch>
              <a:fillRect/>
            </a:stretch>
          </p:blipFill>
          <p:spPr>
            <a:xfrm>
              <a:off x="5828248" y="1315405"/>
              <a:ext cx="2962824" cy="1494146"/>
            </a:xfrm>
            <a:prstGeom prst="rect">
              <a:avLst/>
            </a:prstGeom>
          </p:spPr>
        </p:pic>
        <p:sp>
          <p:nvSpPr>
            <p:cNvPr id="15" name="Left Brace 14">
              <a:extLst>
                <a:ext uri="{FF2B5EF4-FFF2-40B4-BE49-F238E27FC236}">
                  <a16:creationId xmlns:a16="http://schemas.microsoft.com/office/drawing/2014/main" id="{F22D524F-B411-4FDC-A7F8-78232D5E5214}"/>
                </a:ext>
              </a:extLst>
            </p:cNvPr>
            <p:cNvSpPr/>
            <p:nvPr/>
          </p:nvSpPr>
          <p:spPr>
            <a:xfrm>
              <a:off x="5723976" y="1539875"/>
              <a:ext cx="66675" cy="38735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3D2E37CF-4B10-4715-AE46-D5D4B18E726B}"/>
                </a:ext>
              </a:extLst>
            </p:cNvPr>
            <p:cNvSpPr/>
            <p:nvPr/>
          </p:nvSpPr>
          <p:spPr>
            <a:xfrm>
              <a:off x="5723976" y="1952625"/>
              <a:ext cx="66675" cy="38735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B10DC11-9BD8-484A-AE21-87379C62802D}"/>
                </a:ext>
              </a:extLst>
            </p:cNvPr>
            <p:cNvSpPr txBox="1"/>
            <p:nvPr/>
          </p:nvSpPr>
          <p:spPr>
            <a:xfrm>
              <a:off x="5108575" y="1555750"/>
              <a:ext cx="623889" cy="307777"/>
            </a:xfrm>
            <a:prstGeom prst="rect">
              <a:avLst/>
            </a:prstGeom>
            <a:noFill/>
          </p:spPr>
          <p:txBody>
            <a:bodyPr wrap="none" rtlCol="0">
              <a:spAutoFit/>
            </a:bodyPr>
            <a:lstStyle/>
            <a:p>
              <a:r>
                <a:rPr lang="tr-TR" sz="1400" dirty="0">
                  <a:solidFill>
                    <a:srgbClr val="FF0000"/>
                  </a:solidFill>
                  <a:latin typeface="Times New Roman" panose="02020603050405020304" pitchFamily="18" charset="0"/>
                  <a:cs typeface="Times New Roman" panose="02020603050405020304" pitchFamily="18" charset="0"/>
                </a:rPr>
                <a:t>Inside</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0C018-455C-4A3C-8C18-BE81633E0086}"/>
                </a:ext>
              </a:extLst>
            </p:cNvPr>
            <p:cNvSpPr txBox="1"/>
            <p:nvPr/>
          </p:nvSpPr>
          <p:spPr>
            <a:xfrm>
              <a:off x="4979862" y="1975150"/>
              <a:ext cx="744114" cy="307777"/>
            </a:xfrm>
            <a:prstGeom prst="rect">
              <a:avLst/>
            </a:prstGeom>
            <a:noFill/>
          </p:spPr>
          <p:txBody>
            <a:bodyPr wrap="none" rtlCol="0">
              <a:spAutoFit/>
            </a:bodyPr>
            <a:lstStyle/>
            <a:p>
              <a:r>
                <a:rPr lang="tr-TR" sz="1400" dirty="0">
                  <a:solidFill>
                    <a:srgbClr val="FF0000"/>
                  </a:solidFill>
                  <a:latin typeface="Times New Roman" panose="02020603050405020304" pitchFamily="18" charset="0"/>
                  <a:cs typeface="Times New Roman" panose="02020603050405020304" pitchFamily="18" charset="0"/>
                </a:rPr>
                <a:t>Outside</a:t>
              </a:r>
              <a:endParaRPr lang="en-US"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5634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8376D96-6B86-41DB-ABD2-B918BFDB8807}"/>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Concept </a:t>
            </a:r>
            <a:r>
              <a:rPr lang="en-US" sz="1400" b="1" i="1" dirty="0">
                <a:solidFill>
                  <a:srgbClr val="FF0000"/>
                </a:solidFill>
                <a:latin typeface="Times New Roman" panose="02020603050405020304" pitchFamily="18" charset="0"/>
                <a:cs typeface="Times New Roman" panose="02020603050405020304" pitchFamily="18" charset="0"/>
              </a:rPr>
              <a:t>(</a:t>
            </a:r>
            <a:r>
              <a:rPr lang="en-US" sz="1400" b="1" i="1" dirty="0" err="1">
                <a:solidFill>
                  <a:srgbClr val="FF0000"/>
                </a:solidFill>
                <a:latin typeface="Times New Roman" panose="02020603050405020304" pitchFamily="18" charset="0"/>
                <a:cs typeface="Times New Roman" panose="02020603050405020304" pitchFamily="18" charset="0"/>
              </a:rPr>
              <a:t>Vennapusa</a:t>
            </a:r>
            <a:r>
              <a:rPr lang="en-US" sz="1400" b="1" i="1" dirty="0">
                <a:solidFill>
                  <a:srgbClr val="FF0000"/>
                </a:solidFill>
                <a:latin typeface="Times New Roman" panose="02020603050405020304" pitchFamily="18" charset="0"/>
                <a:cs typeface="Times New Roman" panose="02020603050405020304" pitchFamily="18" charset="0"/>
              </a:rPr>
              <a:t> and White 2009)</a:t>
            </a: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a:p>
            <a:pPr marL="344488" lvl="2" indent="-338138"/>
            <a:endParaRPr lang="en-US" dirty="0">
              <a:sym typeface="Wingdings" panose="05000000000000000000" pitchFamily="2" charset="2"/>
            </a:endParaRPr>
          </a:p>
          <a:p>
            <a:endParaRPr lang="en-US" dirty="0"/>
          </a:p>
        </p:txBody>
      </p:sp>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pPr algn="ctr"/>
            <a:r>
              <a:rPr lang="en-US" b="1" dirty="0"/>
              <a:t>LWD DATA ANALYSIS</a:t>
            </a:r>
          </a:p>
        </p:txBody>
      </p:sp>
      <p:pic>
        <p:nvPicPr>
          <p:cNvPr id="7" name="Picture 6" descr="Screen Clipping">
            <a:extLst>
              <a:ext uri="{FF2B5EF4-FFF2-40B4-BE49-F238E27FC236}">
                <a16:creationId xmlns:a16="http://schemas.microsoft.com/office/drawing/2014/main" id="{00000000-0008-0000-0000-000002000000}"/>
              </a:ext>
            </a:extLst>
          </p:cNvPr>
          <p:cNvPicPr>
            <a:picLocks noChangeAspect="1"/>
          </p:cNvPicPr>
          <p:nvPr/>
        </p:nvPicPr>
        <p:blipFill rotWithShape="1">
          <a:blip r:embed="rId3">
            <a:extLst>
              <a:ext uri="{28A0092B-C50C-407E-A947-70E740481C1C}">
                <a14:useLocalDpi xmlns:a14="http://schemas.microsoft.com/office/drawing/2010/main" val="0"/>
              </a:ext>
            </a:extLst>
          </a:blip>
          <a:srcRect r="29928"/>
          <a:stretch/>
        </p:blipFill>
        <p:spPr>
          <a:xfrm>
            <a:off x="514489" y="3576042"/>
            <a:ext cx="3044190" cy="1532774"/>
          </a:xfrm>
          <a:prstGeom prst="rect">
            <a:avLst/>
          </a:prstGeom>
          <a:ln>
            <a:solidFill>
              <a:schemeClr val="tx1"/>
            </a:solidFill>
          </a:ln>
        </p:spPr>
      </p:pic>
      <p:pic>
        <p:nvPicPr>
          <p:cNvPr id="8" name="Picture 7">
            <a:extLst>
              <a:ext uri="{FF2B5EF4-FFF2-40B4-BE49-F238E27FC236}">
                <a16:creationId xmlns:a16="http://schemas.microsoft.com/office/drawing/2014/main" id="{04662EAF-BD77-4E20-AB29-6C227DD2A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89" y="1790453"/>
            <a:ext cx="3705548" cy="1684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1911068-3C40-416B-98D4-0C0685F02A5B}"/>
              </a:ext>
            </a:extLst>
          </p:cNvPr>
          <p:cNvPicPr>
            <a:picLocks noChangeAspect="1"/>
          </p:cNvPicPr>
          <p:nvPr/>
        </p:nvPicPr>
        <p:blipFill>
          <a:blip r:embed="rId5"/>
          <a:stretch>
            <a:fillRect/>
          </a:stretch>
        </p:blipFill>
        <p:spPr>
          <a:xfrm>
            <a:off x="4342713" y="1790453"/>
            <a:ext cx="4344087" cy="3453811"/>
          </a:xfrm>
          <a:prstGeom prst="rect">
            <a:avLst/>
          </a:prstGeom>
          <a:ln>
            <a:solidFill>
              <a:schemeClr val="tx1"/>
            </a:solidFill>
          </a:ln>
        </p:spPr>
      </p:pic>
    </p:spTree>
    <p:extLst>
      <p:ext uri="{BB962C8B-B14F-4D97-AF65-F5344CB8AC3E}">
        <p14:creationId xmlns:p14="http://schemas.microsoft.com/office/powerpoint/2010/main" val="42940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pPr algn="ctr"/>
            <a:r>
              <a:rPr lang="en-US" b="1" dirty="0"/>
              <a:t>LWD DATA ANALYSIS</a:t>
            </a:r>
          </a:p>
        </p:txBody>
      </p:sp>
      <p:sp>
        <p:nvSpPr>
          <p:cNvPr id="12" name="Content Placeholder 2">
            <a:extLst>
              <a:ext uri="{FF2B5EF4-FFF2-40B4-BE49-F238E27FC236}">
                <a16:creationId xmlns:a16="http://schemas.microsoft.com/office/drawing/2014/main" id="{FD092405-C894-4F94-815C-7C094C62DE05}"/>
              </a:ext>
            </a:extLst>
          </p:cNvPr>
          <p:cNvSpPr>
            <a:spLocks noGrp="1"/>
          </p:cNvSpPr>
          <p:nvPr>
            <p:ph idx="1"/>
          </p:nvPr>
        </p:nvSpPr>
        <p:spPr>
          <a:xfrm>
            <a:off x="457200" y="1025913"/>
            <a:ext cx="8229600" cy="5100258"/>
          </a:xfrm>
        </p:spPr>
        <p:txBody>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Data Analysis</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0000000-0008-0000-0700-000011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5" y="4516016"/>
            <a:ext cx="8910847" cy="2076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075AB86-3462-408E-982E-F848DEA364B1}"/>
              </a:ext>
            </a:extLst>
          </p:cNvPr>
          <p:cNvPicPr>
            <a:picLocks noChangeAspect="1"/>
          </p:cNvPicPr>
          <p:nvPr/>
        </p:nvPicPr>
        <p:blipFill>
          <a:blip r:embed="rId4"/>
          <a:stretch>
            <a:fillRect/>
          </a:stretch>
        </p:blipFill>
        <p:spPr>
          <a:xfrm>
            <a:off x="500924" y="1569133"/>
            <a:ext cx="5960261" cy="2722940"/>
          </a:xfrm>
          <a:prstGeom prst="rect">
            <a:avLst/>
          </a:prstGeom>
        </p:spPr>
      </p:pic>
      <p:pic>
        <p:nvPicPr>
          <p:cNvPr id="9" name="Picture 8">
            <a:extLst>
              <a:ext uri="{FF2B5EF4-FFF2-40B4-BE49-F238E27FC236}">
                <a16:creationId xmlns:a16="http://schemas.microsoft.com/office/drawing/2014/main" id="{37B6F50D-9918-40D2-9D0B-47B8CF14F206}"/>
              </a:ext>
            </a:extLst>
          </p:cNvPr>
          <p:cNvPicPr>
            <a:picLocks noChangeAspect="1"/>
          </p:cNvPicPr>
          <p:nvPr/>
        </p:nvPicPr>
        <p:blipFill>
          <a:blip r:embed="rId5"/>
          <a:stretch>
            <a:fillRect/>
          </a:stretch>
        </p:blipFill>
        <p:spPr>
          <a:xfrm>
            <a:off x="5730838" y="3788398"/>
            <a:ext cx="3231674" cy="727618"/>
          </a:xfrm>
          <a:prstGeom prst="rect">
            <a:avLst/>
          </a:prstGeom>
        </p:spPr>
      </p:pic>
      <p:cxnSp>
        <p:nvCxnSpPr>
          <p:cNvPr id="4" name="Straight Arrow Connector 3"/>
          <p:cNvCxnSpPr/>
          <p:nvPr/>
        </p:nvCxnSpPr>
        <p:spPr>
          <a:xfrm flipV="1">
            <a:off x="4871405" y="4516016"/>
            <a:ext cx="1589780" cy="12212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1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pPr algn="ctr"/>
            <a:r>
              <a:rPr lang="en-US" b="1" dirty="0"/>
              <a:t>LWD DATA ANALYSIS</a:t>
            </a:r>
          </a:p>
        </p:txBody>
      </p:sp>
      <p:sp>
        <p:nvSpPr>
          <p:cNvPr id="12" name="Content Placeholder 2">
            <a:extLst>
              <a:ext uri="{FF2B5EF4-FFF2-40B4-BE49-F238E27FC236}">
                <a16:creationId xmlns:a16="http://schemas.microsoft.com/office/drawing/2014/main" id="{FD092405-C894-4F94-815C-7C094C62DE05}"/>
              </a:ext>
            </a:extLst>
          </p:cNvPr>
          <p:cNvSpPr>
            <a:spLocks noGrp="1"/>
          </p:cNvSpPr>
          <p:nvPr>
            <p:ph idx="1"/>
          </p:nvPr>
        </p:nvSpPr>
        <p:spPr>
          <a:xfrm>
            <a:off x="457200" y="1025913"/>
            <a:ext cx="8229600" cy="5100258"/>
          </a:xfrm>
        </p:spPr>
        <p:txBody>
          <a:bodyPr/>
          <a:lstStyle/>
          <a:p>
            <a:pPr>
              <a:spcBef>
                <a:spcPts val="600"/>
              </a:spcBef>
            </a:pPr>
            <a:r>
              <a:rPr lang="tr-TR" sz="1800" dirty="0">
                <a:latin typeface="Times New Roman" panose="02020603050405020304" pitchFamily="18" charset="0"/>
                <a:cs typeface="Times New Roman" panose="02020603050405020304" pitchFamily="18" charset="0"/>
              </a:rPr>
              <a:t>08.21.2017</a:t>
            </a:r>
          </a:p>
          <a:p>
            <a:pPr>
              <a:spcBef>
                <a:spcPts val="600"/>
              </a:spcBef>
            </a:pPr>
            <a:r>
              <a:rPr lang="tr-TR" sz="1800" dirty="0">
                <a:latin typeface="Times New Roman" panose="02020603050405020304" pitchFamily="18" charset="0"/>
                <a:cs typeface="Times New Roman" panose="02020603050405020304" pitchFamily="18" charset="0"/>
              </a:rPr>
              <a:t>09.19.2017</a:t>
            </a:r>
          </a:p>
          <a:p>
            <a:pPr>
              <a:spcBef>
                <a:spcPts val="600"/>
              </a:spcBef>
            </a:pPr>
            <a:r>
              <a:rPr lang="tr-TR" sz="1800" dirty="0">
                <a:latin typeface="Times New Roman" panose="02020603050405020304" pitchFamily="18" charset="0"/>
                <a:cs typeface="Times New Roman" panose="02020603050405020304" pitchFamily="18" charset="0"/>
              </a:rPr>
              <a:t>NCHRP UTEP</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9AA84F3-EB7B-474A-8C92-1FCA21A78A5C}"/>
              </a:ext>
            </a:extLst>
          </p:cNvPr>
          <p:cNvPicPr>
            <a:picLocks noChangeAspect="1"/>
          </p:cNvPicPr>
          <p:nvPr/>
        </p:nvPicPr>
        <p:blipFill>
          <a:blip r:embed="rId3"/>
          <a:stretch>
            <a:fillRect/>
          </a:stretch>
        </p:blipFill>
        <p:spPr>
          <a:xfrm>
            <a:off x="526321" y="1996068"/>
            <a:ext cx="8160479" cy="4343630"/>
          </a:xfrm>
          <a:prstGeom prst="rect">
            <a:avLst/>
          </a:prstGeom>
        </p:spPr>
      </p:pic>
    </p:spTree>
    <p:extLst>
      <p:ext uri="{BB962C8B-B14F-4D97-AF65-F5344CB8AC3E}">
        <p14:creationId xmlns:p14="http://schemas.microsoft.com/office/powerpoint/2010/main" val="329718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normAutofit/>
          </a:bodyPr>
          <a:lstStyle/>
          <a:p>
            <a:pPr algn="ctr"/>
            <a:r>
              <a:rPr lang="en-US" b="1" dirty="0"/>
              <a:t>DCP DATA ANALYSIS</a:t>
            </a:r>
          </a:p>
        </p:txBody>
      </p:sp>
      <p:sp>
        <p:nvSpPr>
          <p:cNvPr id="12" name="Content Placeholder 2">
            <a:extLst>
              <a:ext uri="{FF2B5EF4-FFF2-40B4-BE49-F238E27FC236}">
                <a16:creationId xmlns:a16="http://schemas.microsoft.com/office/drawing/2014/main" id="{FD092405-C894-4F94-815C-7C094C62DE05}"/>
              </a:ext>
            </a:extLst>
          </p:cNvPr>
          <p:cNvSpPr>
            <a:spLocks noGrp="1"/>
          </p:cNvSpPr>
          <p:nvPr>
            <p:ph idx="1"/>
          </p:nvPr>
        </p:nvSpPr>
        <p:spPr>
          <a:xfrm>
            <a:off x="457200" y="1025913"/>
            <a:ext cx="8229600" cy="5100258"/>
          </a:xfrm>
        </p:spPr>
        <p:txBody>
          <a:bodyPr/>
          <a:lstStyle/>
          <a:p>
            <a:pPr marL="0" indent="0">
              <a:buNone/>
            </a:pPr>
            <a:r>
              <a:rPr lang="tr-TR" sz="2800" b="1" dirty="0">
                <a:solidFill>
                  <a:srgbClr val="FF0000"/>
                </a:solidFill>
                <a:latin typeface="Times New Roman" panose="02020603050405020304" pitchFamily="18" charset="0"/>
                <a:cs typeface="Times New Roman" panose="02020603050405020304" pitchFamily="18" charset="0"/>
              </a:rPr>
              <a:t>188 – Subgrade A </a:t>
            </a:r>
            <a:r>
              <a:rPr lang="en-US" sz="2800" b="1" dirty="0">
                <a:solidFill>
                  <a:srgbClr val="FF0000"/>
                </a:solidFill>
                <a:latin typeface="Times New Roman" panose="02020603050405020304" pitchFamily="18" charset="0"/>
                <a:cs typeface="Times New Roman" panose="02020603050405020304" pitchFamily="18" charset="0"/>
              </a:rPr>
              <a:t>– 01.24.201</a:t>
            </a:r>
            <a:r>
              <a:rPr lang="tr-TR" sz="2800" b="1" dirty="0">
                <a:solidFill>
                  <a:srgbClr val="FF0000"/>
                </a:solidFill>
                <a:latin typeface="Times New Roman" panose="02020603050405020304" pitchFamily="18" charset="0"/>
                <a:cs typeface="Times New Roman" panose="02020603050405020304" pitchFamily="18" charset="0"/>
              </a:rPr>
              <a:t>8 (NCHRP UTEP)</a:t>
            </a:r>
            <a:endParaRPr lang="en-US" sz="18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4127DC-F86D-45FA-B5C4-62E9BFF5A23E}"/>
              </a:ext>
            </a:extLst>
          </p:cNvPr>
          <p:cNvPicPr>
            <a:picLocks noChangeAspect="1"/>
          </p:cNvPicPr>
          <p:nvPr/>
        </p:nvPicPr>
        <p:blipFill>
          <a:blip r:embed="rId3"/>
          <a:stretch>
            <a:fillRect/>
          </a:stretch>
        </p:blipFill>
        <p:spPr>
          <a:xfrm>
            <a:off x="8319836" y="1570523"/>
            <a:ext cx="727357" cy="3657600"/>
          </a:xfrm>
          <a:prstGeom prst="rect">
            <a:avLst/>
          </a:prstGeom>
        </p:spPr>
      </p:pic>
      <p:pic>
        <p:nvPicPr>
          <p:cNvPr id="3" name="Picture 2">
            <a:extLst>
              <a:ext uri="{FF2B5EF4-FFF2-40B4-BE49-F238E27FC236}">
                <a16:creationId xmlns:a16="http://schemas.microsoft.com/office/drawing/2014/main" id="{526EBF1B-9C89-4F32-8BA6-6ED911E4E09B}"/>
              </a:ext>
            </a:extLst>
          </p:cNvPr>
          <p:cNvPicPr>
            <a:picLocks noChangeAspect="1"/>
          </p:cNvPicPr>
          <p:nvPr/>
        </p:nvPicPr>
        <p:blipFill>
          <a:blip r:embed="rId4"/>
          <a:stretch>
            <a:fillRect/>
          </a:stretch>
        </p:blipFill>
        <p:spPr>
          <a:xfrm>
            <a:off x="96807" y="1570523"/>
            <a:ext cx="4016696" cy="4571432"/>
          </a:xfrm>
          <a:prstGeom prst="rect">
            <a:avLst/>
          </a:prstGeom>
        </p:spPr>
      </p:pic>
      <p:pic>
        <p:nvPicPr>
          <p:cNvPr id="5" name="Picture 4">
            <a:extLst>
              <a:ext uri="{FF2B5EF4-FFF2-40B4-BE49-F238E27FC236}">
                <a16:creationId xmlns:a16="http://schemas.microsoft.com/office/drawing/2014/main" id="{E3C8A1D6-4F4D-4754-ACBE-C22C4C446503}"/>
              </a:ext>
            </a:extLst>
          </p:cNvPr>
          <p:cNvPicPr>
            <a:picLocks noChangeAspect="1"/>
          </p:cNvPicPr>
          <p:nvPr/>
        </p:nvPicPr>
        <p:blipFill>
          <a:blip r:embed="rId5"/>
          <a:stretch>
            <a:fillRect/>
          </a:stretch>
        </p:blipFill>
        <p:spPr>
          <a:xfrm>
            <a:off x="4210640" y="1570523"/>
            <a:ext cx="4012059" cy="4572000"/>
          </a:xfrm>
          <a:prstGeom prst="rect">
            <a:avLst/>
          </a:prstGeom>
        </p:spPr>
      </p:pic>
    </p:spTree>
    <p:extLst>
      <p:ext uri="{BB962C8B-B14F-4D97-AF65-F5344CB8AC3E}">
        <p14:creationId xmlns:p14="http://schemas.microsoft.com/office/powerpoint/2010/main" val="52285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978" y="1138991"/>
            <a:ext cx="8941537" cy="4338862"/>
          </a:xfrm>
          <a:prstGeom prst="rect">
            <a:avLst/>
          </a:prstGeom>
        </p:spPr>
      </p:pic>
      <p:sp>
        <p:nvSpPr>
          <p:cNvPr id="5" name="Title 1">
            <a:extLst>
              <a:ext uri="{FF2B5EF4-FFF2-40B4-BE49-F238E27FC236}">
                <a16:creationId xmlns:a16="http://schemas.microsoft.com/office/drawing/2014/main" id="{E020461F-A34E-49E4-93B7-8A32F87C69CB}"/>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4 – Laboratory Testing</a:t>
            </a:r>
            <a:endParaRPr lang="en-US" sz="3000" b="1" dirty="0"/>
          </a:p>
        </p:txBody>
      </p:sp>
    </p:spTree>
    <p:extLst>
      <p:ext uri="{BB962C8B-B14F-4D97-AF65-F5344CB8AC3E}">
        <p14:creationId xmlns:p14="http://schemas.microsoft.com/office/powerpoint/2010/main" val="21113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srcRect t="6812"/>
          <a:stretch/>
        </p:blipFill>
        <p:spPr bwMode="auto">
          <a:xfrm>
            <a:off x="311022" y="888999"/>
            <a:ext cx="4476878" cy="5429151"/>
          </a:xfrm>
          <a:prstGeom prst="rect">
            <a:avLst/>
          </a:prstGeom>
          <a:noFill/>
          <a:ln w="9525">
            <a:noFill/>
            <a:miter lim="800000"/>
            <a:headEnd/>
            <a:tailEnd/>
          </a:ln>
        </p:spPr>
      </p:pic>
      <p:sp>
        <p:nvSpPr>
          <p:cNvPr id="4" name="TextBox 3"/>
          <p:cNvSpPr txBox="1"/>
          <p:nvPr/>
        </p:nvSpPr>
        <p:spPr>
          <a:xfrm>
            <a:off x="5047030" y="1130299"/>
            <a:ext cx="3576270"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Photographic Portrayal </a:t>
            </a:r>
            <a:r>
              <a:rPr lang="tr-TR" sz="24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y Xiaodong Wang &amp; </a:t>
            </a:r>
          </a:p>
          <a:p>
            <a:pPr algn="ctr"/>
            <a:r>
              <a:rPr lang="en-US" sz="2400" dirty="0">
                <a:latin typeface="Times New Roman" panose="02020603050405020304" pitchFamily="18" charset="0"/>
                <a:cs typeface="Times New Roman" panose="02020603050405020304" pitchFamily="18" charset="0"/>
              </a:rPr>
              <a:t>Craig H. Benson</a:t>
            </a:r>
          </a:p>
        </p:txBody>
      </p:sp>
      <p:sp>
        <p:nvSpPr>
          <p:cNvPr id="5" name="Title 1">
            <a:extLst>
              <a:ext uri="{FF2B5EF4-FFF2-40B4-BE49-F238E27FC236}">
                <a16:creationId xmlns:a16="http://schemas.microsoft.com/office/drawing/2014/main" id="{FA86161D-6FA3-4E75-83AB-90B20BEFB013}"/>
              </a:ext>
            </a:extLst>
          </p:cNvPr>
          <p:cNvSpPr txBox="1">
            <a:spLocks/>
          </p:cNvSpPr>
          <p:nvPr/>
        </p:nvSpPr>
        <p:spPr>
          <a:xfrm>
            <a:off x="628650" y="80820"/>
            <a:ext cx="7886700" cy="73156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b="1" dirty="0"/>
              <a:t>UW-Madison Flexible-Wall Permeameter for Coarse-Textured Soils</a:t>
            </a:r>
            <a:endParaRPr lang="en-US" b="1" dirty="0"/>
          </a:p>
        </p:txBody>
      </p:sp>
    </p:spTree>
    <p:extLst>
      <p:ext uri="{BB962C8B-B14F-4D97-AF65-F5344CB8AC3E}">
        <p14:creationId xmlns:p14="http://schemas.microsoft.com/office/powerpoint/2010/main" val="439418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Wang_Xiaodong\Drawing\Permeameter for Sand\DSC_0277.JPG"/>
          <p:cNvPicPr>
            <a:picLocks noChangeAspect="1" noChangeArrowheads="1"/>
          </p:cNvPicPr>
          <p:nvPr/>
        </p:nvPicPr>
        <p:blipFill rotWithShape="1">
          <a:blip r:embed="rId2" cstate="print"/>
          <a:srcRect b="8448"/>
          <a:stretch/>
        </p:blipFill>
        <p:spPr bwMode="auto">
          <a:xfrm>
            <a:off x="121486" y="911760"/>
            <a:ext cx="8901028" cy="5412425"/>
          </a:xfrm>
          <a:prstGeom prst="rect">
            <a:avLst/>
          </a:prstGeom>
          <a:noFill/>
        </p:spPr>
      </p:pic>
      <p:sp>
        <p:nvSpPr>
          <p:cNvPr id="5" name="Title 1">
            <a:extLst>
              <a:ext uri="{FF2B5EF4-FFF2-40B4-BE49-F238E27FC236}">
                <a16:creationId xmlns:a16="http://schemas.microsoft.com/office/drawing/2014/main" id="{5F192AD8-24BD-4264-BC26-611695717DF4}"/>
              </a:ext>
            </a:extLst>
          </p:cNvPr>
          <p:cNvSpPr txBox="1">
            <a:spLocks/>
          </p:cNvSpPr>
          <p:nvPr/>
        </p:nvSpPr>
        <p:spPr>
          <a:xfrm>
            <a:off x="628650" y="80820"/>
            <a:ext cx="7886700" cy="73156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b="1" dirty="0"/>
              <a:t>Permeameter with Constant Head Reservoirs for Headwater &amp; Tailwater</a:t>
            </a:r>
            <a:endParaRPr lang="en-US" b="1" dirty="0"/>
          </a:p>
        </p:txBody>
      </p:sp>
    </p:spTree>
    <p:extLst>
      <p:ext uri="{BB962C8B-B14F-4D97-AF65-F5344CB8AC3E}">
        <p14:creationId xmlns:p14="http://schemas.microsoft.com/office/powerpoint/2010/main" val="343145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4B74FF-A42D-463C-9583-74D280FE6E9A}"/>
              </a:ext>
            </a:extLst>
          </p:cNvPr>
          <p:cNvSpPr txBox="1">
            <a:spLocks/>
          </p:cNvSpPr>
          <p:nvPr/>
        </p:nvSpPr>
        <p:spPr>
          <a:xfrm>
            <a:off x="628650" y="80820"/>
            <a:ext cx="7886700" cy="73156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b="1" dirty="0"/>
              <a:t>K</a:t>
            </a:r>
            <a:r>
              <a:rPr lang="tr-TR" b="1" baseline="-25000" dirty="0"/>
              <a:t>SAT</a:t>
            </a:r>
            <a:r>
              <a:rPr lang="tr-TR" b="1" dirty="0"/>
              <a:t> TEST RESULTS TO DATE</a:t>
            </a:r>
            <a:endParaRPr lang="en-US" b="1" dirty="0"/>
          </a:p>
        </p:txBody>
      </p:sp>
      <p:graphicFrame>
        <p:nvGraphicFramePr>
          <p:cNvPr id="6" name="Object 5"/>
          <p:cNvGraphicFramePr>
            <a:graphicFrameLocks noChangeAspect="1"/>
          </p:cNvGraphicFramePr>
          <p:nvPr>
            <p:extLst>
              <p:ext uri="{D42A27DB-BD31-4B8C-83A1-F6EECF244321}">
                <p14:modId xmlns:p14="http://schemas.microsoft.com/office/powerpoint/2010/main" val="691720544"/>
              </p:ext>
            </p:extLst>
          </p:nvPr>
        </p:nvGraphicFramePr>
        <p:xfrm>
          <a:off x="164432" y="1155032"/>
          <a:ext cx="4973052" cy="4961902"/>
        </p:xfrm>
        <a:graphic>
          <a:graphicData uri="http://schemas.openxmlformats.org/presentationml/2006/ole">
            <mc:AlternateContent xmlns:mc="http://schemas.openxmlformats.org/markup-compatibility/2006">
              <mc:Choice xmlns:v="urn:schemas-microsoft-com:vml" Requires="v">
                <p:oleObj spid="_x0000_s3077" r:id="rId3" imgW="5664240" imgH="5651280" progId="">
                  <p:embed/>
                </p:oleObj>
              </mc:Choice>
              <mc:Fallback>
                <p:oleObj r:id="rId3" imgW="5664240" imgH="5651280" progId="">
                  <p:embed/>
                  <p:pic>
                    <p:nvPicPr>
                      <p:cNvPr id="4" name="Object 3"/>
                      <p:cNvPicPr/>
                      <p:nvPr/>
                    </p:nvPicPr>
                    <p:blipFill>
                      <a:blip r:embed="rId4"/>
                      <a:stretch>
                        <a:fillRect/>
                      </a:stretch>
                    </p:blipFill>
                    <p:spPr>
                      <a:xfrm>
                        <a:off x="164432" y="1155032"/>
                        <a:ext cx="4973052" cy="4961902"/>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5632532" y="1155032"/>
            <a:ext cx="1020930" cy="4784841"/>
          </a:xfrm>
          <a:prstGeom prst="rect">
            <a:avLst/>
          </a:prstGeom>
        </p:spPr>
      </p:pic>
      <p:pic>
        <p:nvPicPr>
          <p:cNvPr id="7" name="Picture 6"/>
          <p:cNvPicPr>
            <a:picLocks noChangeAspect="1"/>
          </p:cNvPicPr>
          <p:nvPr/>
        </p:nvPicPr>
        <p:blipFill>
          <a:blip r:embed="rId6"/>
          <a:stretch>
            <a:fillRect/>
          </a:stretch>
        </p:blipFill>
        <p:spPr>
          <a:xfrm>
            <a:off x="7023434" y="1155032"/>
            <a:ext cx="1038570" cy="4784841"/>
          </a:xfrm>
          <a:prstGeom prst="rect">
            <a:avLst/>
          </a:prstGeom>
        </p:spPr>
      </p:pic>
    </p:spTree>
    <p:extLst>
      <p:ext uri="{BB962C8B-B14F-4D97-AF65-F5344CB8AC3E}">
        <p14:creationId xmlns:p14="http://schemas.microsoft.com/office/powerpoint/2010/main" val="92952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6653A3-9DF0-45E7-8FF2-F2CF9E8E12DA}"/>
              </a:ext>
            </a:extLst>
          </p:cNvPr>
          <p:cNvSpPr txBox="1">
            <a:spLocks/>
          </p:cNvSpPr>
          <p:nvPr/>
        </p:nvSpPr>
        <p:spPr>
          <a:xfrm>
            <a:off x="628650" y="80820"/>
            <a:ext cx="7886700" cy="73156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b="1" dirty="0"/>
              <a:t>SWCC TEST RESULTS TO DATE</a:t>
            </a:r>
            <a:endParaRPr lang="en-US" b="1" dirty="0"/>
          </a:p>
        </p:txBody>
      </p:sp>
      <p:graphicFrame>
        <p:nvGraphicFramePr>
          <p:cNvPr id="7" name="Object 6"/>
          <p:cNvGraphicFramePr>
            <a:graphicFrameLocks noChangeAspect="1"/>
          </p:cNvGraphicFramePr>
          <p:nvPr>
            <p:extLst>
              <p:ext uri="{D42A27DB-BD31-4B8C-83A1-F6EECF244321}">
                <p14:modId xmlns:p14="http://schemas.microsoft.com/office/powerpoint/2010/main" val="3771862408"/>
              </p:ext>
            </p:extLst>
          </p:nvPr>
        </p:nvGraphicFramePr>
        <p:xfrm>
          <a:off x="628650" y="977081"/>
          <a:ext cx="5074318" cy="5120343"/>
        </p:xfrm>
        <a:graphic>
          <a:graphicData uri="http://schemas.openxmlformats.org/presentationml/2006/ole">
            <mc:AlternateContent xmlns:mc="http://schemas.openxmlformats.org/markup-compatibility/2006">
              <mc:Choice xmlns:v="urn:schemas-microsoft-com:vml" Requires="v">
                <p:oleObj spid="_x0000_s4100" r:id="rId3" imgW="5600520" imgH="5651280" progId="">
                  <p:embed/>
                </p:oleObj>
              </mc:Choice>
              <mc:Fallback>
                <p:oleObj r:id="rId3" imgW="5600520" imgH="5651280" progId="">
                  <p:embed/>
                  <p:pic>
                    <p:nvPicPr>
                      <p:cNvPr id="0" name=""/>
                      <p:cNvPicPr/>
                      <p:nvPr/>
                    </p:nvPicPr>
                    <p:blipFill>
                      <a:blip r:embed="rId4"/>
                      <a:stretch>
                        <a:fillRect/>
                      </a:stretch>
                    </p:blipFill>
                    <p:spPr>
                      <a:xfrm>
                        <a:off x="628650" y="977081"/>
                        <a:ext cx="5074318" cy="5120343"/>
                      </a:xfrm>
                      <a:prstGeom prst="rect">
                        <a:avLst/>
                      </a:prstGeom>
                    </p:spPr>
                  </p:pic>
                </p:oleObj>
              </mc:Fallback>
            </mc:AlternateContent>
          </a:graphicData>
        </a:graphic>
      </p:graphicFrame>
      <p:pic>
        <p:nvPicPr>
          <p:cNvPr id="8" name="Picture 7"/>
          <p:cNvPicPr>
            <a:picLocks noChangeAspect="1"/>
          </p:cNvPicPr>
          <p:nvPr/>
        </p:nvPicPr>
        <p:blipFill>
          <a:blip r:embed="rId5"/>
          <a:stretch>
            <a:fillRect/>
          </a:stretch>
        </p:blipFill>
        <p:spPr>
          <a:xfrm>
            <a:off x="7011402" y="977081"/>
            <a:ext cx="1038570" cy="4784841"/>
          </a:xfrm>
          <a:prstGeom prst="rect">
            <a:avLst/>
          </a:prstGeom>
        </p:spPr>
      </p:pic>
    </p:spTree>
    <p:extLst>
      <p:ext uri="{BB962C8B-B14F-4D97-AF65-F5344CB8AC3E}">
        <p14:creationId xmlns:p14="http://schemas.microsoft.com/office/powerpoint/2010/main" val="106990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064623"/>
            <a:ext cx="8229600" cy="4525963"/>
          </a:xfrm>
        </p:spPr>
        <p:txBody>
          <a:bodyPr/>
          <a:lstStyle/>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Problem Statement</a:t>
            </a:r>
          </a:p>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Background</a:t>
            </a:r>
          </a:p>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Objectives</a:t>
            </a:r>
          </a:p>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Research Plan &amp; Current Progress</a:t>
            </a:r>
          </a:p>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Research Progress</a:t>
            </a:r>
          </a:p>
          <a:p>
            <a:pPr>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Products and Deliverables</a:t>
            </a:r>
          </a:p>
        </p:txBody>
      </p:sp>
      <p:sp>
        <p:nvSpPr>
          <p:cNvPr id="6" name="Title 1">
            <a:extLst>
              <a:ext uri="{FF2B5EF4-FFF2-40B4-BE49-F238E27FC236}">
                <a16:creationId xmlns:a16="http://schemas.microsoft.com/office/drawing/2014/main" id="{F46002D5-35C2-4C41-A218-C07BED65E67E}"/>
              </a:ext>
            </a:extLst>
          </p:cNvPr>
          <p:cNvSpPr>
            <a:spLocks noGrp="1"/>
          </p:cNvSpPr>
          <p:nvPr>
            <p:ph type="title"/>
          </p:nvPr>
        </p:nvSpPr>
        <p:spPr>
          <a:xfrm>
            <a:off x="439947" y="69029"/>
            <a:ext cx="8229600" cy="812290"/>
          </a:xfrm>
        </p:spPr>
        <p:txBody>
          <a:bodyPr/>
          <a:lstStyle/>
          <a:p>
            <a:pPr algn="ctr"/>
            <a:r>
              <a:rPr lang="en-US" b="1" dirty="0"/>
              <a:t>OUTLINE</a:t>
            </a:r>
          </a:p>
        </p:txBody>
      </p:sp>
    </p:spTree>
    <p:extLst>
      <p:ext uri="{BB962C8B-B14F-4D97-AF65-F5344CB8AC3E}">
        <p14:creationId xmlns:p14="http://schemas.microsoft.com/office/powerpoint/2010/main" val="48283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6653A3-9DF0-45E7-8FF2-F2CF9E8E12DA}"/>
              </a:ext>
            </a:extLst>
          </p:cNvPr>
          <p:cNvSpPr txBox="1">
            <a:spLocks/>
          </p:cNvSpPr>
          <p:nvPr/>
        </p:nvSpPr>
        <p:spPr>
          <a:xfrm>
            <a:off x="628650" y="80820"/>
            <a:ext cx="7886700" cy="73156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b="1" dirty="0"/>
              <a:t>SWCC TEST RESULTS TO DATE</a:t>
            </a:r>
            <a:endParaRPr lang="en-US" b="1" dirty="0"/>
          </a:p>
        </p:txBody>
      </p:sp>
      <p:pic>
        <p:nvPicPr>
          <p:cNvPr id="6" name="Picture 5"/>
          <p:cNvPicPr>
            <a:picLocks noChangeAspect="1"/>
          </p:cNvPicPr>
          <p:nvPr/>
        </p:nvPicPr>
        <p:blipFill>
          <a:blip r:embed="rId3"/>
          <a:stretch>
            <a:fillRect/>
          </a:stretch>
        </p:blipFill>
        <p:spPr>
          <a:xfrm>
            <a:off x="7112416" y="1118938"/>
            <a:ext cx="1020930" cy="4784841"/>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35665549"/>
              </p:ext>
            </p:extLst>
          </p:nvPr>
        </p:nvGraphicFramePr>
        <p:xfrm>
          <a:off x="628650" y="1118938"/>
          <a:ext cx="5074318" cy="5120344"/>
        </p:xfrm>
        <a:graphic>
          <a:graphicData uri="http://schemas.openxmlformats.org/presentationml/2006/ole">
            <mc:AlternateContent xmlns:mc="http://schemas.openxmlformats.org/markup-compatibility/2006">
              <mc:Choice xmlns:v="urn:schemas-microsoft-com:vml" Requires="v">
                <p:oleObj spid="_x0000_s5124" r:id="rId4" imgW="5600520" imgH="5651280" progId="">
                  <p:embed/>
                </p:oleObj>
              </mc:Choice>
              <mc:Fallback>
                <p:oleObj r:id="rId4" imgW="5600520" imgH="5651280" progId="">
                  <p:embed/>
                  <p:pic>
                    <p:nvPicPr>
                      <p:cNvPr id="0" name=""/>
                      <p:cNvPicPr/>
                      <p:nvPr/>
                    </p:nvPicPr>
                    <p:blipFill>
                      <a:blip r:embed="rId5"/>
                      <a:stretch>
                        <a:fillRect/>
                      </a:stretch>
                    </p:blipFill>
                    <p:spPr>
                      <a:xfrm>
                        <a:off x="628650" y="1118938"/>
                        <a:ext cx="5074318" cy="5120344"/>
                      </a:xfrm>
                      <a:prstGeom prst="rect">
                        <a:avLst/>
                      </a:prstGeom>
                    </p:spPr>
                  </p:pic>
                </p:oleObj>
              </mc:Fallback>
            </mc:AlternateContent>
          </a:graphicData>
        </a:graphic>
      </p:graphicFrame>
    </p:spTree>
    <p:extLst>
      <p:ext uri="{BB962C8B-B14F-4D97-AF65-F5344CB8AC3E}">
        <p14:creationId xmlns:p14="http://schemas.microsoft.com/office/powerpoint/2010/main" val="325330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380513" y="1072881"/>
            <a:ext cx="8229600" cy="3659784"/>
          </a:xfrm>
        </p:spPr>
        <p:txBody>
          <a:bodyPr>
            <a:spAutoFit/>
          </a:bodyPr>
          <a:lstStyle/>
          <a:p>
            <a:pPr marL="0" indent="0">
              <a:lnSpc>
                <a:spcPct val="114000"/>
              </a:lnSpc>
              <a:spcBef>
                <a:spcPts val="1200"/>
              </a:spcBef>
              <a:spcAft>
                <a:spcPts val="1200"/>
              </a:spcAft>
              <a:buNone/>
            </a:pPr>
            <a:r>
              <a:rPr lang="en-US" sz="2200" b="1" u="sng" dirty="0">
                <a:latin typeface="Times New Roman" panose="02020603050405020304" pitchFamily="18" charset="0"/>
                <a:cs typeface="Times New Roman" panose="02020603050405020304" pitchFamily="18" charset="0"/>
              </a:rPr>
              <a:t>The following data will be collected and analyzed:</a:t>
            </a:r>
            <a:endParaRPr lang="en-US" sz="2200" dirty="0">
              <a:latin typeface="Times New Roman" panose="02020603050405020304" pitchFamily="18" charset="0"/>
              <a:cs typeface="Times New Roman" panose="02020603050405020304" pitchFamily="18" charset="0"/>
            </a:endParaRPr>
          </a:p>
          <a:p>
            <a:pPr marL="342900" lvl="2"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FWD, frost heave-thaw settlement, IRI, rutting, surface survey.</a:t>
            </a:r>
          </a:p>
          <a:p>
            <a:pPr marL="342900" lvl="2" indent="-342900">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Temperature, moisture, matric suction, strain</a:t>
            </a:r>
            <a:r>
              <a:rPr lang="tr-TR" dirty="0">
                <a:latin typeface="Times New Roman" panose="02020603050405020304" pitchFamily="18" charset="0"/>
                <a:cs typeface="Times New Roman" panose="02020603050405020304" pitchFamily="18" charset="0"/>
              </a:rPr>
              <a:t> data</a:t>
            </a:r>
            <a:r>
              <a:rPr lang="en-US" dirty="0">
                <a:latin typeface="Times New Roman" panose="02020603050405020304" pitchFamily="18" charset="0"/>
                <a:cs typeface="Times New Roman" panose="02020603050405020304" pitchFamily="18" charset="0"/>
              </a:rPr>
              <a:t>.</a:t>
            </a:r>
          </a:p>
          <a:p>
            <a:pPr marL="800078" lvl="3"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Determine freeze-thaw cycle numbers and its impact on pavement performance</a:t>
            </a:r>
          </a:p>
          <a:p>
            <a:pPr marL="800078" lvl="3"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Determine impact of frost heave and thaw settlements on pavement performance</a:t>
            </a:r>
          </a:p>
          <a:p>
            <a:pPr marL="800078" lvl="3"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Predict frost/thaw depth</a:t>
            </a:r>
          </a:p>
          <a:p>
            <a:pPr marL="690541" lvl="3" indent="-233363"/>
            <a:endParaRPr lang="en-US" dirty="0">
              <a:latin typeface="Times New Roman" panose="02020603050405020304" pitchFamily="18" charset="0"/>
              <a:cs typeface="Times New Roman" panose="02020603050405020304" pitchFamily="18" charset="0"/>
            </a:endParaRPr>
          </a:p>
          <a:p>
            <a:pPr marL="0" indent="0" algn="just" eaLnBrk="1" hangingPunct="1">
              <a:lnSpc>
                <a:spcPct val="114000"/>
              </a:lnSpc>
              <a:buNone/>
            </a:pPr>
            <a:endParaRPr lang="en-US" altLang="en-US"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76E22E6-D539-48B7-B698-37FC39DA5728}"/>
              </a:ext>
            </a:extLst>
          </p:cNvPr>
          <p:cNvSpPr txBox="1">
            <a:spLocks/>
          </p:cNvSpPr>
          <p:nvPr/>
        </p:nvSpPr>
        <p:spPr>
          <a:xfrm>
            <a:off x="439947" y="69029"/>
            <a:ext cx="8229600" cy="81229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5 &amp; 6 – Performance Monitoring, Reporting, and Climatic Effects</a:t>
            </a:r>
            <a:endParaRPr lang="en-US" sz="3000" b="1" dirty="0"/>
          </a:p>
        </p:txBody>
      </p:sp>
    </p:spTree>
    <p:extLst>
      <p:ext uri="{BB962C8B-B14F-4D97-AF65-F5344CB8AC3E}">
        <p14:creationId xmlns:p14="http://schemas.microsoft.com/office/powerpoint/2010/main" val="1020174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6779" y="5147220"/>
            <a:ext cx="8579454" cy="646331"/>
          </a:xfrm>
          <a:prstGeom prst="rect">
            <a:avLst/>
          </a:prstGeom>
        </p:spPr>
        <p:txBody>
          <a:bodyPr wrap="square">
            <a:spAutoFit/>
          </a:bodyPr>
          <a:lstStyle/>
          <a:p>
            <a:r>
              <a:rPr lang="en-US" i="1" dirty="0">
                <a:latin typeface="Times New Roman" panose="02020603050405020304" pitchFamily="18" charset="0"/>
                <a:ea typeface="MS Mincho"/>
                <a:cs typeface="Times New Roman" panose="02020603050405020304" pitchFamily="18" charset="0"/>
              </a:rPr>
              <a:t>FWD elastic modulus of RCA base layer during 7 years (Data collected from MnDOT 2008 project).  </a:t>
            </a:r>
            <a:endParaRPr lang="en-US" dirty="0">
              <a:latin typeface="Calibri" panose="020F0502020204030204" pitchFamily="34" charset="0"/>
              <a:ea typeface="MS Mincho"/>
              <a:cs typeface="Times New Roman" panose="02020603050405020304" pitchFamily="18" charset="0"/>
            </a:endParaRPr>
          </a:p>
        </p:txBody>
      </p:sp>
      <p:sp>
        <p:nvSpPr>
          <p:cNvPr id="5" name="Title 1">
            <a:extLst>
              <a:ext uri="{FF2B5EF4-FFF2-40B4-BE49-F238E27FC236}">
                <a16:creationId xmlns:a16="http://schemas.microsoft.com/office/drawing/2014/main" id="{24019686-9759-4F82-AB07-E519647D0539}"/>
              </a:ext>
            </a:extLst>
          </p:cNvPr>
          <p:cNvSpPr txBox="1">
            <a:spLocks/>
          </p:cNvSpPr>
          <p:nvPr/>
        </p:nvSpPr>
        <p:spPr>
          <a:xfrm>
            <a:off x="439947" y="69029"/>
            <a:ext cx="8229600" cy="81229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5 &amp; 6 – Performance Monitoring, Reporting, and Climatic Effects</a:t>
            </a:r>
            <a:endParaRPr lang="en-US" sz="3000" b="1" dirty="0"/>
          </a:p>
        </p:txBody>
      </p:sp>
      <p:pic>
        <p:nvPicPr>
          <p:cNvPr id="3074" name="Chart 2">
            <a:extLst>
              <a:ext uri="{FF2B5EF4-FFF2-40B4-BE49-F238E27FC236}">
                <a16:creationId xmlns:a16="http://schemas.microsoft.com/office/drawing/2014/main" id="{B84CB501-A4B8-4C8D-8AC5-1306B9F6BB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2" t="-1" r="5635" b="-37"/>
          <a:stretch/>
        </p:blipFill>
        <p:spPr bwMode="auto">
          <a:xfrm>
            <a:off x="0" y="1206156"/>
            <a:ext cx="9116291" cy="39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291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394" y="1222743"/>
            <a:ext cx="11016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6476987"/>
              </p:ext>
            </p:extLst>
          </p:nvPr>
        </p:nvGraphicFramePr>
        <p:xfrm>
          <a:off x="713956" y="1222744"/>
          <a:ext cx="3641711" cy="3689498"/>
        </p:xfrm>
        <a:graphic>
          <a:graphicData uri="http://schemas.openxmlformats.org/presentationml/2006/ole">
            <mc:AlternateContent xmlns:mc="http://schemas.openxmlformats.org/markup-compatibility/2006">
              <mc:Choice xmlns:v="urn:schemas-microsoft-com:vml" Requires="v">
                <p:oleObj spid="_x0000_s2218" r:id="rId4" imgW="5522976" imgH="5596128" progId="Unknown">
                  <p:embed/>
                </p:oleObj>
              </mc:Choice>
              <mc:Fallback>
                <p:oleObj r:id="rId4" imgW="5522976" imgH="5596128" progId="Unknown">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56" y="1222744"/>
                        <a:ext cx="3641711" cy="3689498"/>
                      </a:xfrm>
                      <a:prstGeom prst="rect">
                        <a:avLst/>
                      </a:prstGeom>
                      <a:noFill/>
                    </p:spPr>
                  </p:pic>
                </p:oleObj>
              </mc:Fallback>
            </mc:AlternateContent>
          </a:graphicData>
        </a:graphic>
      </p:graphicFrame>
      <p:sp>
        <p:nvSpPr>
          <p:cNvPr id="7" name="Rectangle 4"/>
          <p:cNvSpPr>
            <a:spLocks noChangeArrowheads="1"/>
          </p:cNvSpPr>
          <p:nvPr/>
        </p:nvSpPr>
        <p:spPr bwMode="auto">
          <a:xfrm>
            <a:off x="4678326" y="1268461"/>
            <a:ext cx="11235558" cy="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nvPr>
        </p:nvGraphicFramePr>
        <p:xfrm>
          <a:off x="4678326" y="1268462"/>
          <a:ext cx="3708671" cy="3643780"/>
        </p:xfrm>
        <a:graphic>
          <a:graphicData uri="http://schemas.openxmlformats.org/presentationml/2006/ole">
            <mc:AlternateContent xmlns:mc="http://schemas.openxmlformats.org/markup-compatibility/2006">
              <mc:Choice xmlns:v="urn:schemas-microsoft-com:vml" Requires="v">
                <p:oleObj spid="_x0000_s2219" r:id="rId6" imgW="5763768" imgH="5660136" progId="Unknown">
                  <p:embed/>
                </p:oleObj>
              </mc:Choice>
              <mc:Fallback>
                <p:oleObj r:id="rId6" imgW="5763768" imgH="5660136" progId="Unknown">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326" y="1268462"/>
                        <a:ext cx="3708671" cy="3643780"/>
                      </a:xfrm>
                      <a:prstGeom prst="rect">
                        <a:avLst/>
                      </a:prstGeom>
                      <a:noFill/>
                    </p:spPr>
                  </p:pic>
                </p:oleObj>
              </mc:Fallback>
            </mc:AlternateContent>
          </a:graphicData>
        </a:graphic>
      </p:graphicFrame>
      <p:sp>
        <p:nvSpPr>
          <p:cNvPr id="9" name="Rectangle 8"/>
          <p:cNvSpPr/>
          <p:nvPr/>
        </p:nvSpPr>
        <p:spPr>
          <a:xfrm>
            <a:off x="361508" y="5167722"/>
            <a:ext cx="8633636" cy="923330"/>
          </a:xfrm>
          <a:prstGeom prst="rect">
            <a:avLst/>
          </a:prstGeom>
        </p:spPr>
        <p:txBody>
          <a:bodyPr wrap="square">
            <a:spAutoFit/>
          </a:bodyPr>
          <a:lstStyle/>
          <a:p>
            <a:r>
              <a:rPr lang="en-US" i="1" dirty="0">
                <a:latin typeface="Times New Roman" panose="02020603050405020304" pitchFamily="18" charset="0"/>
                <a:ea typeface="MS Mincho"/>
              </a:rPr>
              <a:t>a) Cumulative number of F-T cycles since 2008 in RCA base layer and b) field elastic modulus of RCA, RCA-VA blend, RAP, and Class 5 aggregate field test sections with F-T cycles (Edil et al. 2017). </a:t>
            </a:r>
            <a:endParaRPr lang="en-US" dirty="0"/>
          </a:p>
        </p:txBody>
      </p:sp>
      <p:sp>
        <p:nvSpPr>
          <p:cNvPr id="10" name="Title 1">
            <a:extLst>
              <a:ext uri="{FF2B5EF4-FFF2-40B4-BE49-F238E27FC236}">
                <a16:creationId xmlns:a16="http://schemas.microsoft.com/office/drawing/2014/main" id="{5AF9B5A1-2D6D-4079-BBD2-BDEFB1300D8D}"/>
              </a:ext>
            </a:extLst>
          </p:cNvPr>
          <p:cNvSpPr txBox="1">
            <a:spLocks/>
          </p:cNvSpPr>
          <p:nvPr/>
        </p:nvSpPr>
        <p:spPr>
          <a:xfrm>
            <a:off x="439947" y="69029"/>
            <a:ext cx="8229600" cy="81229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5 &amp; 6 – Performance Monitoring, Reporting, and Climatic Effects</a:t>
            </a:r>
            <a:endParaRPr lang="en-US" sz="3000" b="1" dirty="0"/>
          </a:p>
        </p:txBody>
      </p:sp>
    </p:spTree>
    <p:extLst>
      <p:ext uri="{BB962C8B-B14F-4D97-AF65-F5344CB8AC3E}">
        <p14:creationId xmlns:p14="http://schemas.microsoft.com/office/powerpoint/2010/main" val="91247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394" y="1222743"/>
            <a:ext cx="11016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678326" y="1268461"/>
            <a:ext cx="11235558" cy="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60" y="949559"/>
            <a:ext cx="6867633" cy="506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19092" y="6035463"/>
            <a:ext cx="3970020" cy="307777"/>
          </a:xfrm>
          <a:prstGeom prst="rect">
            <a:avLst/>
          </a:prstGeom>
          <a:noFill/>
        </p:spPr>
        <p:txBody>
          <a:bodyPr wrap="square" rtlCol="0">
            <a:spAutoFit/>
          </a:bodyPr>
          <a:lstStyle/>
          <a:p>
            <a:pPr algn="ctr"/>
            <a:r>
              <a:rPr lang="tr-TR"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Li et al. 2016)</a:t>
            </a:r>
          </a:p>
        </p:txBody>
      </p:sp>
      <p:sp>
        <p:nvSpPr>
          <p:cNvPr id="8" name="Title 1">
            <a:extLst>
              <a:ext uri="{FF2B5EF4-FFF2-40B4-BE49-F238E27FC236}">
                <a16:creationId xmlns:a16="http://schemas.microsoft.com/office/drawing/2014/main" id="{A1A82FA1-CF4C-40D2-8963-77F94EBEB232}"/>
              </a:ext>
            </a:extLst>
          </p:cNvPr>
          <p:cNvSpPr txBox="1">
            <a:spLocks/>
          </p:cNvSpPr>
          <p:nvPr/>
        </p:nvSpPr>
        <p:spPr>
          <a:xfrm>
            <a:off x="439947" y="69029"/>
            <a:ext cx="8229600" cy="81229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5 &amp; 6 – Performance Monitoring, Reporting, and Climatic Effects</a:t>
            </a:r>
            <a:endParaRPr lang="en-US" sz="3000" b="1" dirty="0"/>
          </a:p>
        </p:txBody>
      </p:sp>
    </p:spTree>
    <p:extLst>
      <p:ext uri="{BB962C8B-B14F-4D97-AF65-F5344CB8AC3E}">
        <p14:creationId xmlns:p14="http://schemas.microsoft.com/office/powerpoint/2010/main" val="1490751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0341-45F5-4B60-B3D8-5049938ED99E}"/>
              </a:ext>
            </a:extLst>
          </p:cNvPr>
          <p:cNvSpPr>
            <a:spLocks noGrp="1"/>
          </p:cNvSpPr>
          <p:nvPr>
            <p:ph type="title"/>
          </p:nvPr>
        </p:nvSpPr>
        <p:spPr/>
        <p:txBody>
          <a:bodyPr/>
          <a:lstStyle/>
          <a:p>
            <a:pPr algn="ctr"/>
            <a:r>
              <a:rPr lang="en-US" b="1" dirty="0" smtClean="0"/>
              <a:t>FIELD TESTING</a:t>
            </a:r>
            <a:endParaRPr lang="en-US" b="1" dirty="0"/>
          </a:p>
        </p:txBody>
      </p:sp>
      <p:pic>
        <p:nvPicPr>
          <p:cNvPr id="5" name="Picture 4"/>
          <p:cNvPicPr>
            <a:picLocks noChangeAspect="1"/>
          </p:cNvPicPr>
          <p:nvPr/>
        </p:nvPicPr>
        <p:blipFill>
          <a:blip r:embed="rId3"/>
          <a:stretch>
            <a:fillRect/>
          </a:stretch>
        </p:blipFill>
        <p:spPr>
          <a:xfrm>
            <a:off x="818045" y="1045174"/>
            <a:ext cx="3643787" cy="3238026"/>
          </a:xfrm>
          <a:prstGeom prst="rect">
            <a:avLst/>
          </a:prstGeom>
        </p:spPr>
      </p:pic>
      <p:pic>
        <p:nvPicPr>
          <p:cNvPr id="9" name="Picture 8"/>
          <p:cNvPicPr>
            <a:picLocks noChangeAspect="1"/>
          </p:cNvPicPr>
          <p:nvPr/>
        </p:nvPicPr>
        <p:blipFill>
          <a:blip r:embed="rId4"/>
          <a:stretch>
            <a:fillRect/>
          </a:stretch>
        </p:blipFill>
        <p:spPr>
          <a:xfrm>
            <a:off x="4935262" y="1045174"/>
            <a:ext cx="3558743" cy="46385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12" y="4316251"/>
            <a:ext cx="3675399" cy="1996196"/>
          </a:xfrm>
          <a:prstGeom prst="rect">
            <a:avLst/>
          </a:prstGeom>
        </p:spPr>
      </p:pic>
    </p:spTree>
    <p:extLst>
      <p:ext uri="{BB962C8B-B14F-4D97-AF65-F5344CB8AC3E}">
        <p14:creationId xmlns:p14="http://schemas.microsoft.com/office/powerpoint/2010/main" val="1041210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394" y="1222743"/>
            <a:ext cx="11016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678326" y="1268461"/>
            <a:ext cx="11235558" cy="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Content Placeholder 3"/>
          <p:cNvSpPr>
            <a:spLocks noGrp="1"/>
          </p:cNvSpPr>
          <p:nvPr>
            <p:ph idx="1"/>
          </p:nvPr>
        </p:nvSpPr>
        <p:spPr>
          <a:xfrm>
            <a:off x="380513" y="908289"/>
            <a:ext cx="8229600" cy="3717236"/>
          </a:xfrm>
        </p:spPr>
        <p:txBody>
          <a:bodyPr>
            <a:spAutoFit/>
          </a:bodyPr>
          <a:lstStyle/>
          <a:p>
            <a:pPr marL="0" indent="0" algn="just" eaLnBrk="1" hangingPunct="1">
              <a:lnSpc>
                <a:spcPct val="114000"/>
              </a:lnSpc>
              <a:spcAft>
                <a:spcPts val="1200"/>
              </a:spcAft>
              <a:buNone/>
            </a:pPr>
            <a:r>
              <a:rPr lang="en-US" sz="2400" b="1" u="sng" dirty="0">
                <a:latin typeface="Times New Roman" panose="02020603050405020304" pitchFamily="18" charset="0"/>
                <a:cs typeface="Times New Roman" panose="02020603050405020304" pitchFamily="18" charset="0"/>
              </a:rPr>
              <a:t>Prepare a report that:</a:t>
            </a:r>
            <a:r>
              <a:rPr lang="en-US" dirty="0">
                <a:latin typeface="Times New Roman" panose="02020603050405020304" pitchFamily="18" charset="0"/>
                <a:cs typeface="Times New Roman" panose="02020603050405020304" pitchFamily="18" charset="0"/>
              </a:rPr>
              <a:t> </a:t>
            </a:r>
          </a:p>
          <a:p>
            <a:pPr marL="34290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Summarizes the findings from the laboratory and field tests</a:t>
            </a:r>
          </a:p>
          <a:p>
            <a:pPr marL="34290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Provides detailed review  on pavement design inputs in terms of benefits and costs</a:t>
            </a:r>
          </a:p>
          <a:p>
            <a:pPr marL="34290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Analyzes the cost effectiveness of using recycled materials and LSSB</a:t>
            </a:r>
          </a:p>
          <a:p>
            <a:pPr marL="34290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Shows correlations between the index properties and stiffness/permeability of geomaterials tested</a:t>
            </a:r>
          </a:p>
          <a:p>
            <a:pPr marL="342900" lvl="2"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Provides the results of sustainability assessment analyses</a:t>
            </a:r>
            <a:endParaRPr lang="en-US" altLang="en-US" sz="24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12A55CD5-3848-4725-A849-B86E0B1F9A9E}"/>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7 – Determine Pavement Design Criteria</a:t>
            </a:r>
            <a:endParaRPr lang="en-US" sz="3000" b="1" dirty="0"/>
          </a:p>
        </p:txBody>
      </p:sp>
    </p:spTree>
    <p:extLst>
      <p:ext uri="{BB962C8B-B14F-4D97-AF65-F5344CB8AC3E}">
        <p14:creationId xmlns:p14="http://schemas.microsoft.com/office/powerpoint/2010/main" val="338588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394" y="1222743"/>
            <a:ext cx="11016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678326" y="1268461"/>
            <a:ext cx="11235558" cy="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stretch>
            <a:fillRect/>
          </a:stretch>
        </p:blipFill>
        <p:spPr>
          <a:xfrm>
            <a:off x="764752" y="2229957"/>
            <a:ext cx="3159206" cy="2400017"/>
          </a:xfrm>
          <a:prstGeom prst="rect">
            <a:avLst/>
          </a:prstGeom>
        </p:spPr>
      </p:pic>
      <p:sp>
        <p:nvSpPr>
          <p:cNvPr id="5" name="Right Arrow 4"/>
          <p:cNvSpPr/>
          <p:nvPr/>
        </p:nvSpPr>
        <p:spPr>
          <a:xfrm>
            <a:off x="4348493" y="3217314"/>
            <a:ext cx="1924493" cy="425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r="21678"/>
          <a:stretch/>
        </p:blipFill>
        <p:spPr>
          <a:xfrm>
            <a:off x="6464379" y="2022456"/>
            <a:ext cx="2205168" cy="2815526"/>
          </a:xfrm>
          <a:prstGeom prst="rect">
            <a:avLst/>
          </a:prstGeom>
        </p:spPr>
      </p:pic>
      <p:sp>
        <p:nvSpPr>
          <p:cNvPr id="11" name="Title 1">
            <a:extLst>
              <a:ext uri="{FF2B5EF4-FFF2-40B4-BE49-F238E27FC236}">
                <a16:creationId xmlns:a16="http://schemas.microsoft.com/office/drawing/2014/main" id="{FBBFC082-EB0C-474B-9F42-2A3466D69A1B}"/>
              </a:ext>
            </a:extLst>
          </p:cNvPr>
          <p:cNvSpPr txBox="1">
            <a:spLocks/>
          </p:cNvSpPr>
          <p:nvPr/>
        </p:nvSpPr>
        <p:spPr>
          <a:xfrm>
            <a:off x="439947" y="69029"/>
            <a:ext cx="8229600" cy="812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1427163" algn="l"/>
              </a:tabLst>
            </a:pPr>
            <a:r>
              <a:rPr lang="tr-TR" sz="3000" b="1" dirty="0"/>
              <a:t>Task 8 &amp; 9 – Draft/Final Report</a:t>
            </a:r>
            <a:endParaRPr lang="en-US" sz="3000" b="1" dirty="0"/>
          </a:p>
        </p:txBody>
      </p:sp>
    </p:spTree>
    <p:extLst>
      <p:ext uri="{BB962C8B-B14F-4D97-AF65-F5344CB8AC3E}">
        <p14:creationId xmlns:p14="http://schemas.microsoft.com/office/powerpoint/2010/main" val="24492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394" y="1222743"/>
            <a:ext cx="11016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678326" y="1268461"/>
            <a:ext cx="11235558" cy="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extLst/>
          </p:nvPr>
        </p:nvGraphicFramePr>
        <p:xfrm>
          <a:off x="154394" y="1063691"/>
          <a:ext cx="8886969" cy="5026825"/>
        </p:xfrm>
        <a:graphic>
          <a:graphicData uri="http://schemas.openxmlformats.org/drawingml/2006/table">
            <a:tbl>
              <a:tblPr firstRow="1" bandRow="1">
                <a:tableStyleId>{5940675A-B579-460E-94D1-54222C63F5DA}</a:tableStyleId>
              </a:tblPr>
              <a:tblGrid>
                <a:gridCol w="768235">
                  <a:extLst>
                    <a:ext uri="{9D8B030D-6E8A-4147-A177-3AD203B41FA5}">
                      <a16:colId xmlns:a16="http://schemas.microsoft.com/office/drawing/2014/main" val="3927411441"/>
                    </a:ext>
                  </a:extLst>
                </a:gridCol>
                <a:gridCol w="218734">
                  <a:extLst>
                    <a:ext uri="{9D8B030D-6E8A-4147-A177-3AD203B41FA5}">
                      <a16:colId xmlns:a16="http://schemas.microsoft.com/office/drawing/2014/main" val="2600618853"/>
                    </a:ext>
                  </a:extLst>
                </a:gridCol>
                <a:gridCol w="246875">
                  <a:extLst>
                    <a:ext uri="{9D8B030D-6E8A-4147-A177-3AD203B41FA5}">
                      <a16:colId xmlns:a16="http://schemas.microsoft.com/office/drawing/2014/main" val="1547736270"/>
                    </a:ext>
                  </a:extLst>
                </a:gridCol>
                <a:gridCol w="246875">
                  <a:extLst>
                    <a:ext uri="{9D8B030D-6E8A-4147-A177-3AD203B41FA5}">
                      <a16:colId xmlns:a16="http://schemas.microsoft.com/office/drawing/2014/main" val="1766638522"/>
                    </a:ext>
                  </a:extLst>
                </a:gridCol>
                <a:gridCol w="246875">
                  <a:extLst>
                    <a:ext uri="{9D8B030D-6E8A-4147-A177-3AD203B41FA5}">
                      <a16:colId xmlns:a16="http://schemas.microsoft.com/office/drawing/2014/main" val="1177233893"/>
                    </a:ext>
                  </a:extLst>
                </a:gridCol>
                <a:gridCol w="246875">
                  <a:extLst>
                    <a:ext uri="{9D8B030D-6E8A-4147-A177-3AD203B41FA5}">
                      <a16:colId xmlns:a16="http://schemas.microsoft.com/office/drawing/2014/main" val="415314760"/>
                    </a:ext>
                  </a:extLst>
                </a:gridCol>
                <a:gridCol w="246875">
                  <a:extLst>
                    <a:ext uri="{9D8B030D-6E8A-4147-A177-3AD203B41FA5}">
                      <a16:colId xmlns:a16="http://schemas.microsoft.com/office/drawing/2014/main" val="1270068447"/>
                    </a:ext>
                  </a:extLst>
                </a:gridCol>
                <a:gridCol w="246875">
                  <a:extLst>
                    <a:ext uri="{9D8B030D-6E8A-4147-A177-3AD203B41FA5}">
                      <a16:colId xmlns:a16="http://schemas.microsoft.com/office/drawing/2014/main" val="2080061707"/>
                    </a:ext>
                  </a:extLst>
                </a:gridCol>
                <a:gridCol w="246875">
                  <a:extLst>
                    <a:ext uri="{9D8B030D-6E8A-4147-A177-3AD203B41FA5}">
                      <a16:colId xmlns:a16="http://schemas.microsoft.com/office/drawing/2014/main" val="1050913136"/>
                    </a:ext>
                  </a:extLst>
                </a:gridCol>
                <a:gridCol w="246875">
                  <a:extLst>
                    <a:ext uri="{9D8B030D-6E8A-4147-A177-3AD203B41FA5}">
                      <a16:colId xmlns:a16="http://schemas.microsoft.com/office/drawing/2014/main" val="870351347"/>
                    </a:ext>
                  </a:extLst>
                </a:gridCol>
                <a:gridCol w="246875">
                  <a:extLst>
                    <a:ext uri="{9D8B030D-6E8A-4147-A177-3AD203B41FA5}">
                      <a16:colId xmlns:a16="http://schemas.microsoft.com/office/drawing/2014/main" val="600564239"/>
                    </a:ext>
                  </a:extLst>
                </a:gridCol>
                <a:gridCol w="246875">
                  <a:extLst>
                    <a:ext uri="{9D8B030D-6E8A-4147-A177-3AD203B41FA5}">
                      <a16:colId xmlns:a16="http://schemas.microsoft.com/office/drawing/2014/main" val="1278824957"/>
                    </a:ext>
                  </a:extLst>
                </a:gridCol>
                <a:gridCol w="246875">
                  <a:extLst>
                    <a:ext uri="{9D8B030D-6E8A-4147-A177-3AD203B41FA5}">
                      <a16:colId xmlns:a16="http://schemas.microsoft.com/office/drawing/2014/main" val="874770037"/>
                    </a:ext>
                  </a:extLst>
                </a:gridCol>
                <a:gridCol w="246875">
                  <a:extLst>
                    <a:ext uri="{9D8B030D-6E8A-4147-A177-3AD203B41FA5}">
                      <a16:colId xmlns:a16="http://schemas.microsoft.com/office/drawing/2014/main" val="1749176361"/>
                    </a:ext>
                  </a:extLst>
                </a:gridCol>
                <a:gridCol w="246875">
                  <a:extLst>
                    <a:ext uri="{9D8B030D-6E8A-4147-A177-3AD203B41FA5}">
                      <a16:colId xmlns:a16="http://schemas.microsoft.com/office/drawing/2014/main" val="1264186630"/>
                    </a:ext>
                  </a:extLst>
                </a:gridCol>
                <a:gridCol w="246875">
                  <a:extLst>
                    <a:ext uri="{9D8B030D-6E8A-4147-A177-3AD203B41FA5}">
                      <a16:colId xmlns:a16="http://schemas.microsoft.com/office/drawing/2014/main" val="2533094748"/>
                    </a:ext>
                  </a:extLst>
                </a:gridCol>
                <a:gridCol w="246875">
                  <a:extLst>
                    <a:ext uri="{9D8B030D-6E8A-4147-A177-3AD203B41FA5}">
                      <a16:colId xmlns:a16="http://schemas.microsoft.com/office/drawing/2014/main" val="2215512636"/>
                    </a:ext>
                  </a:extLst>
                </a:gridCol>
                <a:gridCol w="246875">
                  <a:extLst>
                    <a:ext uri="{9D8B030D-6E8A-4147-A177-3AD203B41FA5}">
                      <a16:colId xmlns:a16="http://schemas.microsoft.com/office/drawing/2014/main" val="454521326"/>
                    </a:ext>
                  </a:extLst>
                </a:gridCol>
                <a:gridCol w="246875">
                  <a:extLst>
                    <a:ext uri="{9D8B030D-6E8A-4147-A177-3AD203B41FA5}">
                      <a16:colId xmlns:a16="http://schemas.microsoft.com/office/drawing/2014/main" val="2391095895"/>
                    </a:ext>
                  </a:extLst>
                </a:gridCol>
                <a:gridCol w="246875">
                  <a:extLst>
                    <a:ext uri="{9D8B030D-6E8A-4147-A177-3AD203B41FA5}">
                      <a16:colId xmlns:a16="http://schemas.microsoft.com/office/drawing/2014/main" val="3892911241"/>
                    </a:ext>
                  </a:extLst>
                </a:gridCol>
                <a:gridCol w="246875">
                  <a:extLst>
                    <a:ext uri="{9D8B030D-6E8A-4147-A177-3AD203B41FA5}">
                      <a16:colId xmlns:a16="http://schemas.microsoft.com/office/drawing/2014/main" val="2224936907"/>
                    </a:ext>
                  </a:extLst>
                </a:gridCol>
                <a:gridCol w="246875">
                  <a:extLst>
                    <a:ext uri="{9D8B030D-6E8A-4147-A177-3AD203B41FA5}">
                      <a16:colId xmlns:a16="http://schemas.microsoft.com/office/drawing/2014/main" val="4005395509"/>
                    </a:ext>
                  </a:extLst>
                </a:gridCol>
                <a:gridCol w="246875">
                  <a:extLst>
                    <a:ext uri="{9D8B030D-6E8A-4147-A177-3AD203B41FA5}">
                      <a16:colId xmlns:a16="http://schemas.microsoft.com/office/drawing/2014/main" val="458832874"/>
                    </a:ext>
                  </a:extLst>
                </a:gridCol>
                <a:gridCol w="246875">
                  <a:extLst>
                    <a:ext uri="{9D8B030D-6E8A-4147-A177-3AD203B41FA5}">
                      <a16:colId xmlns:a16="http://schemas.microsoft.com/office/drawing/2014/main" val="2709056191"/>
                    </a:ext>
                  </a:extLst>
                </a:gridCol>
                <a:gridCol w="246875">
                  <a:extLst>
                    <a:ext uri="{9D8B030D-6E8A-4147-A177-3AD203B41FA5}">
                      <a16:colId xmlns:a16="http://schemas.microsoft.com/office/drawing/2014/main" val="539001546"/>
                    </a:ext>
                  </a:extLst>
                </a:gridCol>
                <a:gridCol w="246875">
                  <a:extLst>
                    <a:ext uri="{9D8B030D-6E8A-4147-A177-3AD203B41FA5}">
                      <a16:colId xmlns:a16="http://schemas.microsoft.com/office/drawing/2014/main" val="464916091"/>
                    </a:ext>
                  </a:extLst>
                </a:gridCol>
                <a:gridCol w="246875">
                  <a:extLst>
                    <a:ext uri="{9D8B030D-6E8A-4147-A177-3AD203B41FA5}">
                      <a16:colId xmlns:a16="http://schemas.microsoft.com/office/drawing/2014/main" val="2552382540"/>
                    </a:ext>
                  </a:extLst>
                </a:gridCol>
                <a:gridCol w="246875">
                  <a:extLst>
                    <a:ext uri="{9D8B030D-6E8A-4147-A177-3AD203B41FA5}">
                      <a16:colId xmlns:a16="http://schemas.microsoft.com/office/drawing/2014/main" val="1996035526"/>
                    </a:ext>
                  </a:extLst>
                </a:gridCol>
                <a:gridCol w="246875">
                  <a:extLst>
                    <a:ext uri="{9D8B030D-6E8A-4147-A177-3AD203B41FA5}">
                      <a16:colId xmlns:a16="http://schemas.microsoft.com/office/drawing/2014/main" val="3240287928"/>
                    </a:ext>
                  </a:extLst>
                </a:gridCol>
                <a:gridCol w="246875">
                  <a:extLst>
                    <a:ext uri="{9D8B030D-6E8A-4147-A177-3AD203B41FA5}">
                      <a16:colId xmlns:a16="http://schemas.microsoft.com/office/drawing/2014/main" val="2423403734"/>
                    </a:ext>
                  </a:extLst>
                </a:gridCol>
                <a:gridCol w="246875">
                  <a:extLst>
                    <a:ext uri="{9D8B030D-6E8A-4147-A177-3AD203B41FA5}">
                      <a16:colId xmlns:a16="http://schemas.microsoft.com/office/drawing/2014/main" val="3155672184"/>
                    </a:ext>
                  </a:extLst>
                </a:gridCol>
                <a:gridCol w="246875">
                  <a:extLst>
                    <a:ext uri="{9D8B030D-6E8A-4147-A177-3AD203B41FA5}">
                      <a16:colId xmlns:a16="http://schemas.microsoft.com/office/drawing/2014/main" val="4131077353"/>
                    </a:ext>
                  </a:extLst>
                </a:gridCol>
                <a:gridCol w="246875">
                  <a:extLst>
                    <a:ext uri="{9D8B030D-6E8A-4147-A177-3AD203B41FA5}">
                      <a16:colId xmlns:a16="http://schemas.microsoft.com/office/drawing/2014/main" val="703085910"/>
                    </a:ext>
                  </a:extLst>
                </a:gridCol>
                <a:gridCol w="246875">
                  <a:extLst>
                    <a:ext uri="{9D8B030D-6E8A-4147-A177-3AD203B41FA5}">
                      <a16:colId xmlns:a16="http://schemas.microsoft.com/office/drawing/2014/main" val="1140085560"/>
                    </a:ext>
                  </a:extLst>
                </a:gridCol>
              </a:tblGrid>
              <a:tr h="515785">
                <a:tc rowSpan="2">
                  <a:txBody>
                    <a:bodyPr/>
                    <a:lstStyle/>
                    <a:p>
                      <a:r>
                        <a:rPr lang="en-US" sz="1400" b="1" dirty="0">
                          <a:latin typeface="Times New Roman" panose="02020603050405020304" pitchFamily="18" charset="0"/>
                          <a:cs typeface="Times New Roman" panose="02020603050405020304" pitchFamily="18" charset="0"/>
                        </a:rPr>
                        <a:t>TASKS</a:t>
                      </a:r>
                    </a:p>
                  </a:txBody>
                  <a:tcPr anchor="ctr"/>
                </a:tc>
                <a:tc gridSpan="33">
                  <a:txBody>
                    <a:bodyPr/>
                    <a:lstStyle/>
                    <a:p>
                      <a:pPr algn="ctr"/>
                      <a:r>
                        <a:rPr lang="en-US" sz="1600" b="1" dirty="0">
                          <a:latin typeface="Times New Roman" panose="02020603050405020304" pitchFamily="18" charset="0"/>
                          <a:cs typeface="Times New Roman" panose="02020603050405020304" pitchFamily="18" charset="0"/>
                        </a:rPr>
                        <a:t>MONTHS</a:t>
                      </a: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68705157"/>
                  </a:ext>
                </a:extLst>
              </a:tr>
              <a:tr h="286647">
                <a:tc vMerge="1">
                  <a:txBody>
                    <a:bodyPr/>
                    <a:lstStyle/>
                    <a:p>
                      <a:endParaRPr lang="en-US" sz="1400" b="1" dirty="0">
                        <a:latin typeface="Times New Roman" panose="02020603050405020304" pitchFamily="18" charset="0"/>
                        <a:cs typeface="Times New Roman" panose="02020603050405020304" pitchFamily="18" charset="0"/>
                      </a:endParaRPr>
                    </a:p>
                  </a:txBody>
                  <a:tcPr anchor="ctr"/>
                </a:tc>
                <a:tc>
                  <a:txBody>
                    <a:bodyPr/>
                    <a:lstStyle/>
                    <a:p>
                      <a:r>
                        <a:rPr lang="en-US" sz="1000" dirty="0">
                          <a:latin typeface="Times New Roman" panose="02020603050405020304" pitchFamily="18" charset="0"/>
                          <a:cs typeface="Times New Roman" panose="02020603050405020304" pitchFamily="18" charset="0"/>
                        </a:rPr>
                        <a:t>1</a:t>
                      </a:r>
                    </a:p>
                  </a:txBody>
                  <a:tcPr anchor="ctr"/>
                </a:tc>
                <a:tc>
                  <a:txBody>
                    <a:bodyPr/>
                    <a:lstStyle/>
                    <a:p>
                      <a:r>
                        <a:rPr lang="en-US" sz="1000" dirty="0">
                          <a:latin typeface="Times New Roman" panose="02020603050405020304" pitchFamily="18" charset="0"/>
                          <a:cs typeface="Times New Roman" panose="02020603050405020304" pitchFamily="18" charset="0"/>
                        </a:rPr>
                        <a:t>2</a:t>
                      </a:r>
                    </a:p>
                  </a:txBody>
                  <a:tcPr anchor="ctr"/>
                </a:tc>
                <a:tc>
                  <a:txBody>
                    <a:bodyPr/>
                    <a:lstStyle/>
                    <a:p>
                      <a:r>
                        <a:rPr lang="en-US" sz="1000" dirty="0">
                          <a:latin typeface="Times New Roman" panose="02020603050405020304" pitchFamily="18" charset="0"/>
                          <a:cs typeface="Times New Roman" panose="02020603050405020304" pitchFamily="18" charset="0"/>
                        </a:rPr>
                        <a:t>3</a:t>
                      </a:r>
                    </a:p>
                  </a:txBody>
                  <a:tcPr anchor="ctr"/>
                </a:tc>
                <a:tc>
                  <a:txBody>
                    <a:bodyPr/>
                    <a:lstStyle/>
                    <a:p>
                      <a:r>
                        <a:rPr lang="en-US" sz="1000" dirty="0">
                          <a:latin typeface="Times New Roman" panose="02020603050405020304" pitchFamily="18" charset="0"/>
                          <a:cs typeface="Times New Roman" panose="02020603050405020304" pitchFamily="18" charset="0"/>
                        </a:rPr>
                        <a:t>4</a:t>
                      </a:r>
                    </a:p>
                  </a:txBody>
                  <a:tcPr anchor="ctr"/>
                </a:tc>
                <a:tc>
                  <a:txBody>
                    <a:bodyPr/>
                    <a:lstStyle/>
                    <a:p>
                      <a:r>
                        <a:rPr lang="en-US" sz="1000" dirty="0">
                          <a:latin typeface="Times New Roman" panose="02020603050405020304" pitchFamily="18" charset="0"/>
                          <a:cs typeface="Times New Roman" panose="02020603050405020304" pitchFamily="18" charset="0"/>
                        </a:rPr>
                        <a:t>5</a:t>
                      </a:r>
                    </a:p>
                  </a:txBody>
                  <a:tcPr anchor="ctr"/>
                </a:tc>
                <a:tc>
                  <a:txBody>
                    <a:bodyPr/>
                    <a:lstStyle/>
                    <a:p>
                      <a:r>
                        <a:rPr lang="en-US" sz="1000" dirty="0">
                          <a:latin typeface="Times New Roman" panose="02020603050405020304" pitchFamily="18" charset="0"/>
                          <a:cs typeface="Times New Roman" panose="02020603050405020304" pitchFamily="18" charset="0"/>
                        </a:rPr>
                        <a:t>6</a:t>
                      </a:r>
                    </a:p>
                  </a:txBody>
                  <a:tcPr anchor="ctr"/>
                </a:tc>
                <a:tc>
                  <a:txBody>
                    <a:bodyPr/>
                    <a:lstStyle/>
                    <a:p>
                      <a:r>
                        <a:rPr lang="en-US" sz="1000" dirty="0">
                          <a:latin typeface="Times New Roman" panose="02020603050405020304" pitchFamily="18" charset="0"/>
                          <a:cs typeface="Times New Roman" panose="02020603050405020304" pitchFamily="18" charset="0"/>
                        </a:rPr>
                        <a:t>7</a:t>
                      </a:r>
                    </a:p>
                  </a:txBody>
                  <a:tcPr anchor="ctr"/>
                </a:tc>
                <a:tc>
                  <a:txBody>
                    <a:bodyPr/>
                    <a:lstStyle/>
                    <a:p>
                      <a:r>
                        <a:rPr lang="en-US" sz="1000" dirty="0">
                          <a:latin typeface="Times New Roman" panose="02020603050405020304" pitchFamily="18" charset="0"/>
                          <a:cs typeface="Times New Roman" panose="02020603050405020304" pitchFamily="18" charset="0"/>
                        </a:rPr>
                        <a:t>8</a:t>
                      </a:r>
                    </a:p>
                  </a:txBody>
                  <a:tcPr anchor="ctr"/>
                </a:tc>
                <a:tc>
                  <a:txBody>
                    <a:bodyPr/>
                    <a:lstStyle/>
                    <a:p>
                      <a:r>
                        <a:rPr lang="en-US" sz="1000" dirty="0">
                          <a:latin typeface="Times New Roman" panose="02020603050405020304" pitchFamily="18" charset="0"/>
                          <a:cs typeface="Times New Roman" panose="02020603050405020304" pitchFamily="18" charset="0"/>
                        </a:rPr>
                        <a:t>9</a:t>
                      </a:r>
                    </a:p>
                  </a:txBody>
                  <a:tcPr anchor="ctr"/>
                </a:tc>
                <a:tc>
                  <a:txBody>
                    <a:bodyPr/>
                    <a:lstStyle/>
                    <a:p>
                      <a:r>
                        <a:rPr lang="en-US" sz="1000" dirty="0">
                          <a:latin typeface="Times New Roman" panose="02020603050405020304" pitchFamily="18" charset="0"/>
                          <a:cs typeface="Times New Roman" panose="02020603050405020304" pitchFamily="18" charset="0"/>
                        </a:rPr>
                        <a:t>10</a:t>
                      </a:r>
                    </a:p>
                  </a:txBody>
                  <a:tcPr anchor="ctr"/>
                </a:tc>
                <a:tc>
                  <a:txBody>
                    <a:bodyPr/>
                    <a:lstStyle/>
                    <a:p>
                      <a:r>
                        <a:rPr lang="en-US" sz="1000" dirty="0">
                          <a:latin typeface="Times New Roman" panose="02020603050405020304" pitchFamily="18" charset="0"/>
                          <a:cs typeface="Times New Roman" panose="02020603050405020304" pitchFamily="18" charset="0"/>
                        </a:rPr>
                        <a:t>11</a:t>
                      </a:r>
                    </a:p>
                  </a:txBody>
                  <a:tcPr anchor="ctr"/>
                </a:tc>
                <a:tc>
                  <a:txBody>
                    <a:bodyPr/>
                    <a:lstStyle/>
                    <a:p>
                      <a:r>
                        <a:rPr lang="en-US" sz="1000" dirty="0">
                          <a:latin typeface="Times New Roman" panose="02020603050405020304" pitchFamily="18" charset="0"/>
                          <a:cs typeface="Times New Roman" panose="02020603050405020304" pitchFamily="18" charset="0"/>
                        </a:rPr>
                        <a:t>12</a:t>
                      </a:r>
                    </a:p>
                  </a:txBody>
                  <a:tcPr anchor="ctr"/>
                </a:tc>
                <a:tc>
                  <a:txBody>
                    <a:bodyPr/>
                    <a:lstStyle/>
                    <a:p>
                      <a:r>
                        <a:rPr lang="en-US" sz="1000" dirty="0">
                          <a:latin typeface="Times New Roman" panose="02020603050405020304" pitchFamily="18" charset="0"/>
                          <a:cs typeface="Times New Roman" panose="02020603050405020304" pitchFamily="18" charset="0"/>
                        </a:rPr>
                        <a:t>13</a:t>
                      </a:r>
                    </a:p>
                  </a:txBody>
                  <a:tcPr anchor="ctr"/>
                </a:tc>
                <a:tc>
                  <a:txBody>
                    <a:bodyPr/>
                    <a:lstStyle/>
                    <a:p>
                      <a:r>
                        <a:rPr lang="en-US" sz="1000" dirty="0">
                          <a:latin typeface="Times New Roman" panose="02020603050405020304" pitchFamily="18" charset="0"/>
                          <a:cs typeface="Times New Roman" panose="02020603050405020304" pitchFamily="18" charset="0"/>
                        </a:rPr>
                        <a:t>14</a:t>
                      </a:r>
                    </a:p>
                  </a:txBody>
                  <a:tcPr anchor="ctr"/>
                </a:tc>
                <a:tc>
                  <a:txBody>
                    <a:bodyPr/>
                    <a:lstStyle/>
                    <a:p>
                      <a:r>
                        <a:rPr lang="en-US" sz="1000" dirty="0">
                          <a:latin typeface="Times New Roman" panose="02020603050405020304" pitchFamily="18" charset="0"/>
                          <a:cs typeface="Times New Roman" panose="02020603050405020304" pitchFamily="18" charset="0"/>
                        </a:rPr>
                        <a:t>15</a:t>
                      </a:r>
                    </a:p>
                  </a:txBody>
                  <a:tcPr anchor="ctr"/>
                </a:tc>
                <a:tc>
                  <a:txBody>
                    <a:bodyPr/>
                    <a:lstStyle/>
                    <a:p>
                      <a:r>
                        <a:rPr lang="en-US" sz="1000" dirty="0">
                          <a:latin typeface="Times New Roman" panose="02020603050405020304" pitchFamily="18" charset="0"/>
                          <a:cs typeface="Times New Roman" panose="02020603050405020304" pitchFamily="18" charset="0"/>
                        </a:rPr>
                        <a:t>16</a:t>
                      </a:r>
                    </a:p>
                  </a:txBody>
                  <a:tcPr anchor="ctr"/>
                </a:tc>
                <a:tc>
                  <a:txBody>
                    <a:bodyPr/>
                    <a:lstStyle/>
                    <a:p>
                      <a:r>
                        <a:rPr lang="en-US" sz="1000" dirty="0">
                          <a:latin typeface="Times New Roman" panose="02020603050405020304" pitchFamily="18" charset="0"/>
                          <a:cs typeface="Times New Roman" panose="02020603050405020304" pitchFamily="18" charset="0"/>
                        </a:rPr>
                        <a:t>17</a:t>
                      </a:r>
                    </a:p>
                  </a:txBody>
                  <a:tcPr anchor="ctr"/>
                </a:tc>
                <a:tc>
                  <a:txBody>
                    <a:bodyPr/>
                    <a:lstStyle/>
                    <a:p>
                      <a:r>
                        <a:rPr lang="en-US" sz="1000" dirty="0">
                          <a:latin typeface="Times New Roman" panose="02020603050405020304" pitchFamily="18" charset="0"/>
                          <a:cs typeface="Times New Roman" panose="02020603050405020304" pitchFamily="18" charset="0"/>
                        </a:rPr>
                        <a:t>18</a:t>
                      </a:r>
                    </a:p>
                  </a:txBody>
                  <a:tcPr anchor="ctr"/>
                </a:tc>
                <a:tc>
                  <a:txBody>
                    <a:bodyPr/>
                    <a:lstStyle/>
                    <a:p>
                      <a:r>
                        <a:rPr lang="en-US" sz="1000" dirty="0">
                          <a:latin typeface="Times New Roman" panose="02020603050405020304" pitchFamily="18" charset="0"/>
                          <a:cs typeface="Times New Roman" panose="02020603050405020304" pitchFamily="18" charset="0"/>
                        </a:rPr>
                        <a:t>19</a:t>
                      </a:r>
                    </a:p>
                  </a:txBody>
                  <a:tcPr anchor="ctr"/>
                </a:tc>
                <a:tc>
                  <a:txBody>
                    <a:bodyPr/>
                    <a:lstStyle/>
                    <a:p>
                      <a:r>
                        <a:rPr lang="en-US" sz="1000" dirty="0">
                          <a:latin typeface="Times New Roman" panose="02020603050405020304" pitchFamily="18" charset="0"/>
                          <a:cs typeface="Times New Roman" panose="02020603050405020304" pitchFamily="18" charset="0"/>
                        </a:rPr>
                        <a:t>20</a:t>
                      </a:r>
                    </a:p>
                  </a:txBody>
                  <a:tcPr anchor="ctr"/>
                </a:tc>
                <a:tc>
                  <a:txBody>
                    <a:bodyPr/>
                    <a:lstStyle/>
                    <a:p>
                      <a:r>
                        <a:rPr lang="en-US" sz="1000" dirty="0">
                          <a:latin typeface="Times New Roman" panose="02020603050405020304" pitchFamily="18" charset="0"/>
                          <a:cs typeface="Times New Roman" panose="02020603050405020304" pitchFamily="18" charset="0"/>
                        </a:rPr>
                        <a:t>21</a:t>
                      </a:r>
                    </a:p>
                  </a:txBody>
                  <a:tcPr anchor="ctr"/>
                </a:tc>
                <a:tc>
                  <a:txBody>
                    <a:bodyPr/>
                    <a:lstStyle/>
                    <a:p>
                      <a:r>
                        <a:rPr lang="en-US" sz="1000" dirty="0">
                          <a:latin typeface="Times New Roman" panose="02020603050405020304" pitchFamily="18" charset="0"/>
                          <a:cs typeface="Times New Roman" panose="02020603050405020304" pitchFamily="18" charset="0"/>
                        </a:rPr>
                        <a:t>22</a:t>
                      </a:r>
                    </a:p>
                  </a:txBody>
                  <a:tcPr anchor="ctr"/>
                </a:tc>
                <a:tc>
                  <a:txBody>
                    <a:bodyPr/>
                    <a:lstStyle/>
                    <a:p>
                      <a:r>
                        <a:rPr lang="en-US" sz="1000" dirty="0">
                          <a:latin typeface="Times New Roman" panose="02020603050405020304" pitchFamily="18" charset="0"/>
                          <a:cs typeface="Times New Roman" panose="02020603050405020304" pitchFamily="18" charset="0"/>
                        </a:rPr>
                        <a:t>23</a:t>
                      </a:r>
                    </a:p>
                  </a:txBody>
                  <a:tcPr anchor="ctr"/>
                </a:tc>
                <a:tc>
                  <a:txBody>
                    <a:bodyPr/>
                    <a:lstStyle/>
                    <a:p>
                      <a:r>
                        <a:rPr lang="en-US" sz="1000" dirty="0">
                          <a:latin typeface="Times New Roman" panose="02020603050405020304" pitchFamily="18" charset="0"/>
                          <a:cs typeface="Times New Roman" panose="02020603050405020304" pitchFamily="18" charset="0"/>
                        </a:rPr>
                        <a:t>24</a:t>
                      </a:r>
                    </a:p>
                  </a:txBody>
                  <a:tcPr anchor="ctr"/>
                </a:tc>
                <a:tc>
                  <a:txBody>
                    <a:bodyPr/>
                    <a:lstStyle/>
                    <a:p>
                      <a:r>
                        <a:rPr lang="en-US" sz="1000" dirty="0">
                          <a:latin typeface="Times New Roman" panose="02020603050405020304" pitchFamily="18" charset="0"/>
                          <a:cs typeface="Times New Roman" panose="02020603050405020304" pitchFamily="18" charset="0"/>
                        </a:rPr>
                        <a:t>25</a:t>
                      </a:r>
                    </a:p>
                  </a:txBody>
                  <a:tcPr anchor="ctr"/>
                </a:tc>
                <a:tc>
                  <a:txBody>
                    <a:bodyPr/>
                    <a:lstStyle/>
                    <a:p>
                      <a:r>
                        <a:rPr lang="en-US" sz="1000" dirty="0">
                          <a:latin typeface="Times New Roman" panose="02020603050405020304" pitchFamily="18" charset="0"/>
                          <a:cs typeface="Times New Roman" panose="02020603050405020304" pitchFamily="18" charset="0"/>
                        </a:rPr>
                        <a:t>26</a:t>
                      </a:r>
                    </a:p>
                  </a:txBody>
                  <a:tcPr anchor="ctr"/>
                </a:tc>
                <a:tc>
                  <a:txBody>
                    <a:bodyPr/>
                    <a:lstStyle/>
                    <a:p>
                      <a:r>
                        <a:rPr lang="en-US" sz="1000" dirty="0">
                          <a:latin typeface="Times New Roman" panose="02020603050405020304" pitchFamily="18" charset="0"/>
                          <a:cs typeface="Times New Roman" panose="02020603050405020304" pitchFamily="18" charset="0"/>
                        </a:rPr>
                        <a:t>27</a:t>
                      </a:r>
                    </a:p>
                  </a:txBody>
                  <a:tcPr anchor="ctr"/>
                </a:tc>
                <a:tc>
                  <a:txBody>
                    <a:bodyPr/>
                    <a:lstStyle/>
                    <a:p>
                      <a:r>
                        <a:rPr lang="en-US" sz="1000" dirty="0">
                          <a:latin typeface="Times New Roman" panose="02020603050405020304" pitchFamily="18" charset="0"/>
                          <a:cs typeface="Times New Roman" panose="02020603050405020304" pitchFamily="18" charset="0"/>
                        </a:rPr>
                        <a:t>28</a:t>
                      </a:r>
                    </a:p>
                  </a:txBody>
                  <a:tcPr anchor="ctr"/>
                </a:tc>
                <a:tc>
                  <a:txBody>
                    <a:bodyPr/>
                    <a:lstStyle/>
                    <a:p>
                      <a:r>
                        <a:rPr lang="en-US" sz="1000" dirty="0">
                          <a:latin typeface="Times New Roman" panose="02020603050405020304" pitchFamily="18" charset="0"/>
                          <a:cs typeface="Times New Roman" panose="02020603050405020304" pitchFamily="18" charset="0"/>
                        </a:rPr>
                        <a:t>29</a:t>
                      </a:r>
                    </a:p>
                  </a:txBody>
                  <a:tcPr anchor="ctr"/>
                </a:tc>
                <a:tc>
                  <a:txBody>
                    <a:bodyPr/>
                    <a:lstStyle/>
                    <a:p>
                      <a:r>
                        <a:rPr lang="en-US" sz="1000" dirty="0">
                          <a:latin typeface="Times New Roman" panose="02020603050405020304" pitchFamily="18" charset="0"/>
                          <a:cs typeface="Times New Roman" panose="02020603050405020304" pitchFamily="18" charset="0"/>
                        </a:rPr>
                        <a:t>30</a:t>
                      </a:r>
                    </a:p>
                  </a:txBody>
                  <a:tcPr anchor="ctr"/>
                </a:tc>
                <a:tc>
                  <a:txBody>
                    <a:bodyPr/>
                    <a:lstStyle/>
                    <a:p>
                      <a:r>
                        <a:rPr lang="en-US" sz="1000" dirty="0">
                          <a:latin typeface="Times New Roman" panose="02020603050405020304" pitchFamily="18" charset="0"/>
                          <a:cs typeface="Times New Roman" panose="02020603050405020304" pitchFamily="18" charset="0"/>
                        </a:rPr>
                        <a:t>31</a:t>
                      </a:r>
                    </a:p>
                  </a:txBody>
                  <a:tcPr anchor="ctr"/>
                </a:tc>
                <a:tc>
                  <a:txBody>
                    <a:bodyPr/>
                    <a:lstStyle/>
                    <a:p>
                      <a:r>
                        <a:rPr lang="en-US" sz="1000" dirty="0">
                          <a:latin typeface="Times New Roman" panose="02020603050405020304" pitchFamily="18" charset="0"/>
                          <a:cs typeface="Times New Roman" panose="02020603050405020304" pitchFamily="18" charset="0"/>
                        </a:rPr>
                        <a:t>32</a:t>
                      </a:r>
                    </a:p>
                  </a:txBody>
                  <a:tcPr anchor="ctr"/>
                </a:tc>
                <a:tc>
                  <a:txBody>
                    <a:bodyPr/>
                    <a:lstStyle/>
                    <a:p>
                      <a:r>
                        <a:rPr lang="en-US" sz="1000" dirty="0">
                          <a:latin typeface="Times New Roman" panose="02020603050405020304" pitchFamily="18" charset="0"/>
                          <a:cs typeface="Times New Roman" panose="02020603050405020304" pitchFamily="18" charset="0"/>
                        </a:rPr>
                        <a:t>33</a:t>
                      </a:r>
                    </a:p>
                  </a:txBody>
                  <a:tcPr anchor="ctr"/>
                </a:tc>
                <a:extLst>
                  <a:ext uri="{0D108BD9-81ED-4DB2-BD59-A6C34878D82A}">
                    <a16:rowId xmlns:a16="http://schemas.microsoft.com/office/drawing/2014/main" val="863588753"/>
                  </a:ext>
                </a:extLst>
              </a:tr>
              <a:tr h="457200">
                <a:tc>
                  <a:txBody>
                    <a:bodyPr/>
                    <a:lstStyle/>
                    <a:p>
                      <a:r>
                        <a:rPr lang="en-US" sz="1400" b="1" dirty="0">
                          <a:latin typeface="Times New Roman" panose="02020603050405020304" pitchFamily="18" charset="0"/>
                          <a:cs typeface="Times New Roman" panose="02020603050405020304" pitchFamily="18" charset="0"/>
                        </a:rPr>
                        <a:t>Task 1</a:t>
                      </a:r>
                    </a:p>
                  </a:txBody>
                  <a:tcPr anchor="ct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lnR w="12700" cap="flat" cmpd="sng" algn="ctr">
                      <a:solidFill>
                        <a:schemeClr val="bg1">
                          <a:lumMod val="65000"/>
                        </a:schemeClr>
                      </a:solidFill>
                      <a:prstDash val="solid"/>
                      <a:round/>
                      <a:headEnd type="none" w="med" len="med"/>
                      <a:tailEnd type="none" w="med" len="med"/>
                    </a:lnR>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bg1">
                          <a:lumMod val="65000"/>
                        </a:schemeClr>
                      </a:solidFill>
                      <a:prstDash val="solid"/>
                      <a:round/>
                      <a:headEnd type="none" w="med" len="med"/>
                      <a:tailEnd type="none" w="med" len="med"/>
                    </a:lnL>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40881356"/>
                  </a:ext>
                </a:extLst>
              </a:tr>
              <a:tr h="457200">
                <a:tc>
                  <a:txBody>
                    <a:bodyPr/>
                    <a:lstStyle/>
                    <a:p>
                      <a:r>
                        <a:rPr lang="en-US" sz="1400" b="1" dirty="0">
                          <a:latin typeface="Times New Roman" panose="02020603050405020304" pitchFamily="18" charset="0"/>
                          <a:cs typeface="Times New Roman" panose="02020603050405020304" pitchFamily="18" charset="0"/>
                        </a:rPr>
                        <a:t>Task 2</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2879288"/>
                  </a:ext>
                </a:extLst>
              </a:tr>
              <a:tr h="457200">
                <a:tc>
                  <a:txBody>
                    <a:bodyPr/>
                    <a:lstStyle/>
                    <a:p>
                      <a:r>
                        <a:rPr lang="en-US" sz="1400" b="1" dirty="0">
                          <a:latin typeface="Times New Roman" panose="02020603050405020304" pitchFamily="18" charset="0"/>
                          <a:cs typeface="Times New Roman" panose="02020603050405020304" pitchFamily="18" charset="0"/>
                        </a:rPr>
                        <a:t>Task 3</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1036644"/>
                  </a:ext>
                </a:extLst>
              </a:tr>
              <a:tr h="457200">
                <a:tc>
                  <a:txBody>
                    <a:bodyPr/>
                    <a:lstStyle/>
                    <a:p>
                      <a:r>
                        <a:rPr lang="en-US" sz="1400" b="1" dirty="0">
                          <a:latin typeface="Times New Roman" panose="02020603050405020304" pitchFamily="18" charset="0"/>
                          <a:cs typeface="Times New Roman" panose="02020603050405020304" pitchFamily="18" charset="0"/>
                        </a:rPr>
                        <a:t>Task 4</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5125165"/>
                  </a:ext>
                </a:extLst>
              </a:tr>
              <a:tr h="457200">
                <a:tc>
                  <a:txBody>
                    <a:bodyPr/>
                    <a:lstStyle/>
                    <a:p>
                      <a:r>
                        <a:rPr lang="en-US" sz="1400" b="1" dirty="0">
                          <a:latin typeface="Times New Roman" panose="02020603050405020304" pitchFamily="18" charset="0"/>
                          <a:cs typeface="Times New Roman" panose="02020603050405020304" pitchFamily="18" charset="0"/>
                        </a:rPr>
                        <a:t>Task 5</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0881753"/>
                  </a:ext>
                </a:extLst>
              </a:tr>
              <a:tr h="457200">
                <a:tc>
                  <a:txBody>
                    <a:bodyPr/>
                    <a:lstStyle/>
                    <a:p>
                      <a:r>
                        <a:rPr lang="en-US" sz="1400" b="1" dirty="0">
                          <a:latin typeface="Times New Roman" panose="02020603050405020304" pitchFamily="18" charset="0"/>
                          <a:cs typeface="Times New Roman" panose="02020603050405020304" pitchFamily="18" charset="0"/>
                        </a:rPr>
                        <a:t>Task 6</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1144568"/>
                  </a:ext>
                </a:extLst>
              </a:tr>
              <a:tr h="457200">
                <a:tc>
                  <a:txBody>
                    <a:bodyPr/>
                    <a:lstStyle/>
                    <a:p>
                      <a:r>
                        <a:rPr lang="en-US" sz="1400" b="1" dirty="0">
                          <a:latin typeface="Times New Roman" panose="02020603050405020304" pitchFamily="18" charset="0"/>
                          <a:cs typeface="Times New Roman" panose="02020603050405020304" pitchFamily="18" charset="0"/>
                        </a:rPr>
                        <a:t>Task 7</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4608696"/>
                  </a:ext>
                </a:extLst>
              </a:tr>
              <a:tr h="457200">
                <a:tc>
                  <a:txBody>
                    <a:bodyPr/>
                    <a:lstStyle/>
                    <a:p>
                      <a:r>
                        <a:rPr lang="en-US" sz="1400" b="1" dirty="0">
                          <a:latin typeface="Times New Roman" panose="02020603050405020304" pitchFamily="18" charset="0"/>
                          <a:cs typeface="Times New Roman" panose="02020603050405020304" pitchFamily="18" charset="0"/>
                        </a:rPr>
                        <a:t>Task 8</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3197156"/>
                  </a:ext>
                </a:extLst>
              </a:tr>
              <a:tr h="457200">
                <a:tc>
                  <a:txBody>
                    <a:bodyPr/>
                    <a:lstStyle/>
                    <a:p>
                      <a:r>
                        <a:rPr lang="en-US" sz="1400" b="1" dirty="0">
                          <a:latin typeface="Times New Roman" panose="02020603050405020304" pitchFamily="18" charset="0"/>
                          <a:cs typeface="Times New Roman" panose="02020603050405020304" pitchFamily="18" charset="0"/>
                        </a:rPr>
                        <a:t>Task 9</a:t>
                      </a:r>
                    </a:p>
                  </a:txBody>
                  <a:tcPr anchor="ct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tc>
                  <a:txBody>
                    <a:bodyPr/>
                    <a:lstStyle/>
                    <a:p>
                      <a:endParaRPr lang="en-US" sz="1400" dirty="0">
                        <a:latin typeface="Times New Roman" panose="02020603050405020304" pitchFamily="18"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596898871"/>
                  </a:ext>
                </a:extLst>
              </a:tr>
            </a:tbl>
          </a:graphicData>
        </a:graphic>
      </p:graphicFrame>
      <p:sp>
        <p:nvSpPr>
          <p:cNvPr id="8" name="Title 1">
            <a:extLst>
              <a:ext uri="{FF2B5EF4-FFF2-40B4-BE49-F238E27FC236}">
                <a16:creationId xmlns:a16="http://schemas.microsoft.com/office/drawing/2014/main" id="{1B22D00D-04E9-472A-A8C6-CF72CCBA574F}"/>
              </a:ext>
            </a:extLst>
          </p:cNvPr>
          <p:cNvSpPr>
            <a:spLocks noGrp="1"/>
          </p:cNvSpPr>
          <p:nvPr>
            <p:ph type="title"/>
          </p:nvPr>
        </p:nvSpPr>
        <p:spPr>
          <a:xfrm>
            <a:off x="628650" y="80820"/>
            <a:ext cx="7886700" cy="731566"/>
          </a:xfrm>
        </p:spPr>
        <p:txBody>
          <a:bodyPr>
            <a:normAutofit/>
          </a:bodyPr>
          <a:lstStyle/>
          <a:p>
            <a:pPr algn="ctr"/>
            <a:r>
              <a:rPr lang="tr-TR" b="1" dirty="0"/>
              <a:t>SCHEDULE</a:t>
            </a:r>
            <a:endParaRPr lang="en-US" b="1" dirty="0"/>
          </a:p>
        </p:txBody>
      </p:sp>
    </p:spTree>
    <p:extLst>
      <p:ext uri="{BB962C8B-B14F-4D97-AF65-F5344CB8AC3E}">
        <p14:creationId xmlns:p14="http://schemas.microsoft.com/office/powerpoint/2010/main" val="190205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63" y="1603375"/>
            <a:ext cx="8859837" cy="2631490"/>
          </a:xfrm>
          <a:prstGeom prst="rect">
            <a:avLst/>
          </a:prstGeom>
        </p:spPr>
        <p:txBody>
          <a:bodyPr>
            <a:spAutoFit/>
          </a:bodyPr>
          <a:lstStyle/>
          <a:p>
            <a:pPr marL="342900" indent="-342900" algn="just" eaLnBrk="1" fontAlgn="auto" hangingPunct="1">
              <a:spcBef>
                <a:spcPts val="0"/>
              </a:spcBef>
              <a:spcAft>
                <a:spcPts val="600"/>
              </a:spcAft>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Quarterly progress reports as required</a:t>
            </a:r>
          </a:p>
          <a:p>
            <a:pPr marL="342900" indent="-342900" algn="just" eaLnBrk="1" fontAlgn="auto" hangingPunct="1">
              <a:spcBef>
                <a:spcPts val="0"/>
              </a:spcBef>
              <a:spcAft>
                <a:spcPts val="600"/>
              </a:spcAft>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Draft final report</a:t>
            </a:r>
          </a:p>
          <a:p>
            <a:pPr marL="342900" indent="-342900" algn="just" eaLnBrk="1" fontAlgn="auto" hangingPunct="1">
              <a:spcBef>
                <a:spcPts val="0"/>
              </a:spcBef>
              <a:spcAft>
                <a:spcPts val="600"/>
              </a:spcAft>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Final report</a:t>
            </a:r>
          </a:p>
          <a:p>
            <a:pPr marL="342900" indent="-342900" algn="just" eaLnBrk="1" fontAlgn="auto" hangingPunct="1">
              <a:spcBef>
                <a:spcPts val="0"/>
              </a:spcBef>
              <a:spcAft>
                <a:spcPts val="600"/>
              </a:spcAft>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Technology transfer brief</a:t>
            </a:r>
          </a:p>
          <a:p>
            <a:pPr marL="342900" indent="-342900" algn="just" eaLnBrk="1" fontAlgn="auto" hangingPunct="1">
              <a:spcBef>
                <a:spcPts val="0"/>
              </a:spcBef>
              <a:spcAft>
                <a:spcPts val="600"/>
              </a:spcAft>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A copy of the executive final presentation </a:t>
            </a:r>
          </a:p>
          <a:p>
            <a:pPr marL="285750" indent="-285750" algn="just" eaLnBrk="1" fontAlgn="auto" hangingPunct="1">
              <a:spcBef>
                <a:spcPts val="0"/>
              </a:spcBef>
              <a:spcAft>
                <a:spcPts val="0"/>
              </a:spcAft>
              <a:buFont typeface="Arial" pitchFamily="34" charset="0"/>
              <a:buChar char="•"/>
              <a:defRPr/>
            </a:pPr>
            <a:endParaRPr lang="en-US" sz="20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B5E8B2CD-19BC-42F0-B789-5E36BBB041BB}"/>
              </a:ext>
            </a:extLst>
          </p:cNvPr>
          <p:cNvSpPr>
            <a:spLocks noGrp="1"/>
          </p:cNvSpPr>
          <p:nvPr>
            <p:ph type="title"/>
          </p:nvPr>
        </p:nvSpPr>
        <p:spPr>
          <a:xfrm>
            <a:off x="628650" y="80820"/>
            <a:ext cx="7886700" cy="731566"/>
          </a:xfrm>
        </p:spPr>
        <p:txBody>
          <a:bodyPr>
            <a:normAutofit fontScale="90000"/>
          </a:bodyPr>
          <a:lstStyle/>
          <a:p>
            <a:pPr algn="ctr"/>
            <a:r>
              <a:rPr lang="tr-TR" b="1" dirty="0"/>
              <a:t>PRODUCTS &amp; DELIVERABLES</a:t>
            </a:r>
            <a:endParaRPr lang="en-US" b="1" dirty="0"/>
          </a:p>
        </p:txBody>
      </p:sp>
    </p:spTree>
    <p:extLst>
      <p:ext uri="{BB962C8B-B14F-4D97-AF65-F5344CB8AC3E}">
        <p14:creationId xmlns:p14="http://schemas.microsoft.com/office/powerpoint/2010/main" val="290877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6" descr="http://clipartion.com/wp-content/uploads/2016/02/free-dollar-sign-clipar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785" y="4807202"/>
            <a:ext cx="905884" cy="127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C0B80069-C52B-4BB5-A1F2-C52183E2B903}"/>
              </a:ext>
            </a:extLst>
          </p:cNvPr>
          <p:cNvGrpSpPr/>
          <p:nvPr/>
        </p:nvGrpSpPr>
        <p:grpSpPr>
          <a:xfrm>
            <a:off x="2169655" y="2875163"/>
            <a:ext cx="4764952" cy="1769179"/>
            <a:chOff x="2091524" y="2879402"/>
            <a:chExt cx="4764952" cy="2163181"/>
          </a:xfrm>
        </p:grpSpPr>
        <p:cxnSp>
          <p:nvCxnSpPr>
            <p:cNvPr id="6" name="Straight Arrow Connector 5"/>
            <p:cNvCxnSpPr>
              <a:cxnSpLocks/>
            </p:cNvCxnSpPr>
            <p:nvPr/>
          </p:nvCxnSpPr>
          <p:spPr>
            <a:xfrm flipH="1">
              <a:off x="2091524" y="2879402"/>
              <a:ext cx="2380966" cy="95048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72490" y="2879402"/>
              <a:ext cx="0" cy="216318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4472490" y="2879402"/>
              <a:ext cx="2383986" cy="94243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5" name="Object 4"/>
          <p:cNvGraphicFramePr>
            <a:graphicFrameLocks noChangeAspect="1"/>
          </p:cNvGraphicFramePr>
          <p:nvPr>
            <p:extLst>
              <p:ext uri="{D42A27DB-BD31-4B8C-83A1-F6EECF244321}">
                <p14:modId xmlns:p14="http://schemas.microsoft.com/office/powerpoint/2010/main" val="2372889864"/>
              </p:ext>
            </p:extLst>
          </p:nvPr>
        </p:nvGraphicFramePr>
        <p:xfrm>
          <a:off x="316384" y="3714095"/>
          <a:ext cx="2741545" cy="2606811"/>
        </p:xfrm>
        <a:graphic>
          <a:graphicData uri="http://schemas.openxmlformats.org/presentationml/2006/ole">
            <mc:AlternateContent xmlns:mc="http://schemas.openxmlformats.org/markup-compatibility/2006">
              <mc:Choice xmlns:v="urn:schemas-microsoft-com:vml" Requires="v">
                <p:oleObj spid="_x0000_s1109" r:id="rId5" imgW="5943600" imgH="5651280" progId="">
                  <p:embed/>
                </p:oleObj>
              </mc:Choice>
              <mc:Fallback>
                <p:oleObj r:id="rId5" imgW="5943600" imgH="5651280" progId="">
                  <p:embed/>
                  <p:pic>
                    <p:nvPicPr>
                      <p:cNvPr id="5" name="Object 4"/>
                      <p:cNvPicPr/>
                      <p:nvPr/>
                    </p:nvPicPr>
                    <p:blipFill>
                      <a:blip r:embed="rId6"/>
                      <a:stretch>
                        <a:fillRect/>
                      </a:stretch>
                    </p:blipFill>
                    <p:spPr>
                      <a:xfrm>
                        <a:off x="316384" y="3714095"/>
                        <a:ext cx="2741545" cy="2606811"/>
                      </a:xfrm>
                      <a:prstGeom prst="rect">
                        <a:avLst/>
                      </a:prstGeom>
                    </p:spPr>
                  </p:pic>
                </p:oleObj>
              </mc:Fallback>
            </mc:AlternateContent>
          </a:graphicData>
        </a:graphic>
      </p:graphicFrame>
      <p:grpSp>
        <p:nvGrpSpPr>
          <p:cNvPr id="18" name="Group 17">
            <a:extLst>
              <a:ext uri="{FF2B5EF4-FFF2-40B4-BE49-F238E27FC236}">
                <a16:creationId xmlns:a16="http://schemas.microsoft.com/office/drawing/2014/main" id="{6F2801B3-C754-4D95-81A2-E22FCCE8F367}"/>
              </a:ext>
            </a:extLst>
          </p:cNvPr>
          <p:cNvGrpSpPr/>
          <p:nvPr/>
        </p:nvGrpSpPr>
        <p:grpSpPr>
          <a:xfrm>
            <a:off x="5420300" y="3888954"/>
            <a:ext cx="3597487" cy="2234229"/>
            <a:chOff x="5537336" y="3797851"/>
            <a:chExt cx="3337232" cy="2072597"/>
          </a:xfrm>
        </p:grpSpPr>
        <p:pic>
          <p:nvPicPr>
            <p:cNvPr id="8" name="Picture 7"/>
            <p:cNvPicPr>
              <a:picLocks noChangeAspect="1"/>
            </p:cNvPicPr>
            <p:nvPr/>
          </p:nvPicPr>
          <p:blipFill>
            <a:blip r:embed="rId7"/>
            <a:stretch>
              <a:fillRect/>
            </a:stretch>
          </p:blipFill>
          <p:spPr>
            <a:xfrm>
              <a:off x="5537336" y="3797851"/>
              <a:ext cx="3337232" cy="2072597"/>
            </a:xfrm>
            <a:prstGeom prst="rect">
              <a:avLst/>
            </a:prstGeom>
          </p:spPr>
        </p:pic>
        <p:sp>
          <p:nvSpPr>
            <p:cNvPr id="9" name="Oval 8"/>
            <p:cNvSpPr/>
            <p:nvPr/>
          </p:nvSpPr>
          <p:spPr>
            <a:xfrm>
              <a:off x="5942076" y="40050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85500" y="40050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24020" y="4923394"/>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34634" y="4514088"/>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432936" y="4395216"/>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89826" y="5419858"/>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31559" y="4418076"/>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789322" y="4843293"/>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800752" y="5190744"/>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083177" y="5038344"/>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4476" y="41574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908668" y="4295463"/>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68618" y="5047734"/>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25234" y="4344093"/>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621502" y="5017501"/>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51142" y="5157216"/>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237555" y="4834149"/>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161276" y="52242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60678" y="4313311"/>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96965" y="4695486"/>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1676" y="46146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61623" y="469396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856476" y="49194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08876" y="507187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175604" y="4187973"/>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74438" y="4607883"/>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07833" y="5325102"/>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25234" y="4068650"/>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293521" y="4525470"/>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426833" y="5176315"/>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038654" y="5256265"/>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114532" y="4536948"/>
              <a:ext cx="138684" cy="1188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8"/>
          <a:stretch>
            <a:fillRect/>
          </a:stretch>
        </p:blipFill>
        <p:spPr>
          <a:xfrm>
            <a:off x="3189490" y="977225"/>
            <a:ext cx="2730514" cy="1819205"/>
          </a:xfrm>
          <a:prstGeom prst="rect">
            <a:avLst/>
          </a:prstGeom>
        </p:spPr>
      </p:pic>
      <p:sp>
        <p:nvSpPr>
          <p:cNvPr id="54" name="Title 1">
            <a:extLst>
              <a:ext uri="{FF2B5EF4-FFF2-40B4-BE49-F238E27FC236}">
                <a16:creationId xmlns:a16="http://schemas.microsoft.com/office/drawing/2014/main" id="{11D12A74-586F-4CAE-9053-7B12050F095E}"/>
              </a:ext>
            </a:extLst>
          </p:cNvPr>
          <p:cNvSpPr>
            <a:spLocks noGrp="1"/>
          </p:cNvSpPr>
          <p:nvPr>
            <p:ph type="title"/>
          </p:nvPr>
        </p:nvSpPr>
        <p:spPr>
          <a:xfrm>
            <a:off x="439947" y="69029"/>
            <a:ext cx="8229600" cy="812290"/>
          </a:xfrm>
        </p:spPr>
        <p:txBody>
          <a:bodyPr/>
          <a:lstStyle/>
          <a:p>
            <a:pPr algn="ctr"/>
            <a:r>
              <a:rPr lang="tr-TR" b="1" dirty="0"/>
              <a:t>PROBLEM STATEMENT</a:t>
            </a:r>
            <a:endParaRPr lang="en-US" b="1" dirty="0"/>
          </a:p>
        </p:txBody>
      </p:sp>
    </p:spTree>
    <p:extLst>
      <p:ext uri="{BB962C8B-B14F-4D97-AF65-F5344CB8AC3E}">
        <p14:creationId xmlns:p14="http://schemas.microsoft.com/office/powerpoint/2010/main" val="3957259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796" y="199383"/>
            <a:ext cx="1155128" cy="4181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110" y="4928158"/>
            <a:ext cx="1866888" cy="2792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210" y="1926748"/>
            <a:ext cx="891304" cy="4337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9360" y="2731728"/>
            <a:ext cx="504819" cy="268267"/>
          </a:xfrm>
          <a:prstGeom prst="rect">
            <a:avLst/>
          </a:prstGeom>
          <a:effectLst>
            <a:glow rad="127000">
              <a:schemeClr val="bg1"/>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5403" y="1064930"/>
            <a:ext cx="1125733" cy="826064"/>
          </a:xfrm>
          <a:prstGeom prst="rect">
            <a:avLst/>
          </a:prstGeom>
          <a:effectLst>
            <a:glow rad="127000">
              <a:schemeClr val="bg1"/>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8288" y="4415429"/>
            <a:ext cx="819893" cy="366220"/>
          </a:xfrm>
          <a:prstGeom prst="rect">
            <a:avLst/>
          </a:prstGeom>
          <a:effectLst>
            <a:glow rad="127000">
              <a:schemeClr val="bg1">
                <a:lumMod val="95000"/>
              </a:schemeClr>
            </a:glo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15" y="5340136"/>
            <a:ext cx="1996125" cy="38058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1950" y="3515737"/>
            <a:ext cx="527108" cy="528709"/>
          </a:xfrm>
          <a:prstGeom prst="rect">
            <a:avLst/>
          </a:prstGeom>
          <a:effectLst>
            <a:glow rad="127000">
              <a:schemeClr val="bg1"/>
            </a:glo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4050" y="3301565"/>
            <a:ext cx="931298" cy="29729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3588" y="986754"/>
            <a:ext cx="765468" cy="398043"/>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2365" y="2887176"/>
            <a:ext cx="825869" cy="43358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21396" y="5599942"/>
            <a:ext cx="788483" cy="33452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3865" y="4421003"/>
            <a:ext cx="1216797" cy="511166"/>
          </a:xfrm>
          <a:prstGeom prst="rect">
            <a:avLst/>
          </a:prstGeom>
          <a:effectLst>
            <a:glow rad="127000">
              <a:schemeClr val="bg1"/>
            </a:glow>
          </a:effectLst>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7472" y="5231516"/>
            <a:ext cx="1160492" cy="406503"/>
          </a:xfrm>
          <a:prstGeom prst="rect">
            <a:avLst/>
          </a:prstGeom>
          <a:effectLst>
            <a:glow rad="127000">
              <a:schemeClr val="bg1"/>
            </a:glow>
          </a:effec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28" y="2649481"/>
            <a:ext cx="699045" cy="569721"/>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48924" y="2541011"/>
            <a:ext cx="878588" cy="521934"/>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46429" y="1720603"/>
            <a:ext cx="1172112" cy="483344"/>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94476" y="4073306"/>
            <a:ext cx="1043692" cy="701361"/>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00218" y="3719532"/>
            <a:ext cx="817455" cy="404759"/>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77372" y="5804272"/>
            <a:ext cx="1461106" cy="273424"/>
          </a:xfrm>
          <a:prstGeom prst="rect">
            <a:avLst/>
          </a:prstGeom>
        </p:spPr>
      </p:pic>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80311" y="5096566"/>
            <a:ext cx="995037" cy="357693"/>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723852" y="5713791"/>
            <a:ext cx="1207320" cy="315501"/>
          </a:xfrm>
          <a:prstGeom prst="rect">
            <a:avLst/>
          </a:prstGeom>
          <a:effectLst>
            <a:glow rad="127000">
              <a:schemeClr val="bg1">
                <a:lumMod val="95000"/>
              </a:schemeClr>
            </a:glow>
          </a:effectLst>
        </p:spPr>
      </p:pic>
      <p:pic>
        <p:nvPicPr>
          <p:cNvPr id="34" name="Pictur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298235" y="5468437"/>
            <a:ext cx="682365" cy="597531"/>
          </a:xfrm>
          <a:prstGeom prst="rect">
            <a:avLst/>
          </a:prstGeom>
        </p:spPr>
      </p:pic>
      <p:pic>
        <p:nvPicPr>
          <p:cNvPr id="35" name="Pictur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742875" y="5575219"/>
            <a:ext cx="635696" cy="523391"/>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06692" y="76349"/>
            <a:ext cx="1032988" cy="619794"/>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658641" y="231644"/>
            <a:ext cx="1090176" cy="771697"/>
          </a:xfrm>
          <a:prstGeom prst="rect">
            <a:avLst/>
          </a:prstGeom>
        </p:spPr>
      </p:pic>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017673" y="866012"/>
            <a:ext cx="726526" cy="726526"/>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576180" y="1068706"/>
            <a:ext cx="1022686" cy="446572"/>
          </a:xfrm>
          <a:prstGeom prst="rect">
            <a:avLst/>
          </a:prstGeom>
        </p:spPr>
      </p:pic>
      <p:pic>
        <p:nvPicPr>
          <p:cNvPr id="20" name="Picture 1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08982" y="974382"/>
            <a:ext cx="1435414" cy="422181"/>
          </a:xfrm>
          <a:prstGeom prst="rect">
            <a:avLst/>
          </a:prstGeom>
          <a:effectLst>
            <a:glow rad="127000">
              <a:schemeClr val="bg1"/>
            </a:glow>
          </a:effectLst>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357668" y="2030165"/>
            <a:ext cx="666573" cy="322622"/>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12912" y="2834864"/>
            <a:ext cx="2106452" cy="336033"/>
          </a:xfrm>
          <a:prstGeom prst="rect">
            <a:avLst/>
          </a:prstGeom>
          <a:effectLst>
            <a:glow rad="127000">
              <a:schemeClr val="bg1"/>
            </a:glow>
          </a:effectLst>
        </p:spPr>
      </p:pic>
      <p:pic>
        <p:nvPicPr>
          <p:cNvPr id="40" name="Picture 3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862264" y="4704894"/>
            <a:ext cx="1570482" cy="502555"/>
          </a:xfrm>
          <a:prstGeom prst="rect">
            <a:avLst/>
          </a:prstGeom>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470662" y="5114949"/>
            <a:ext cx="1451542" cy="275794"/>
          </a:xfrm>
          <a:prstGeom prst="rect">
            <a:avLst/>
          </a:prstGeom>
        </p:spPr>
      </p:pic>
      <p:pic>
        <p:nvPicPr>
          <p:cNvPr id="25" name="Picture 2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397307" y="943166"/>
            <a:ext cx="1119098" cy="610417"/>
          </a:xfrm>
          <a:prstGeom prst="rect">
            <a:avLst/>
          </a:prstGeom>
        </p:spPr>
      </p:pic>
      <p:pic>
        <p:nvPicPr>
          <p:cNvPr id="26" name="Picture 2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89909" y="4259750"/>
            <a:ext cx="1492199" cy="370337"/>
          </a:xfrm>
          <a:prstGeom prst="rect">
            <a:avLst/>
          </a:prstGeom>
        </p:spPr>
      </p:pic>
      <p:pic>
        <p:nvPicPr>
          <p:cNvPr id="41" name="Content Placeholder 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798474" y="109737"/>
            <a:ext cx="974087" cy="704589"/>
          </a:xfrm>
          <a:prstGeom prst="rect">
            <a:avLst/>
          </a:prstGeom>
          <a:effectLst>
            <a:glow rad="127000">
              <a:schemeClr val="bg1">
                <a:lumMod val="85000"/>
              </a:schemeClr>
            </a:glow>
          </a:effectLst>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38168" y="29020"/>
            <a:ext cx="1077066" cy="714453"/>
          </a:xfrm>
          <a:prstGeom prst="rect">
            <a:avLst/>
          </a:prstGeom>
        </p:spPr>
      </p:pic>
      <p:pic>
        <p:nvPicPr>
          <p:cNvPr id="43" name="Picture 4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5230" y="1879805"/>
            <a:ext cx="905152" cy="600417"/>
          </a:xfrm>
          <a:prstGeom prst="rect">
            <a:avLst/>
          </a:prstGeom>
        </p:spPr>
      </p:pic>
      <p:pic>
        <p:nvPicPr>
          <p:cNvPr id="44" name="Picture 43"/>
          <p:cNvPicPr>
            <a:picLocks noChangeAspect="1"/>
          </p:cNvPicPr>
          <p:nvPr/>
        </p:nvPicPr>
        <p:blipFill rotWithShape="1">
          <a:blip r:embed="rId41" cstate="print">
            <a:extLst>
              <a:ext uri="{28A0092B-C50C-407E-A947-70E740481C1C}">
                <a14:useLocalDpi xmlns:a14="http://schemas.microsoft.com/office/drawing/2010/main" val="0"/>
              </a:ext>
            </a:extLst>
          </a:blip>
          <a:srcRect l="4667" t="13007" r="5151" b="12439"/>
          <a:stretch/>
        </p:blipFill>
        <p:spPr>
          <a:xfrm>
            <a:off x="2570544" y="1535804"/>
            <a:ext cx="1206506" cy="661634"/>
          </a:xfrm>
          <a:prstGeom prst="rect">
            <a:avLst/>
          </a:prstGeom>
        </p:spPr>
      </p:pic>
      <p:pic>
        <p:nvPicPr>
          <p:cNvPr id="45" name="Picture 4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280924" y="1845769"/>
            <a:ext cx="1048867" cy="634470"/>
          </a:xfrm>
          <a:prstGeom prst="rect">
            <a:avLst/>
          </a:prstGeom>
        </p:spPr>
      </p:pic>
      <p:pic>
        <p:nvPicPr>
          <p:cNvPr id="46" name="Picture 45"/>
          <p:cNvPicPr>
            <a:picLocks noChangeAspect="1"/>
          </p:cNvPicPr>
          <p:nvPr/>
        </p:nvPicPr>
        <p:blipFill rotWithShape="1">
          <a:blip r:embed="rId43" cstate="print">
            <a:extLst>
              <a:ext uri="{28A0092B-C50C-407E-A947-70E740481C1C}">
                <a14:useLocalDpi xmlns:a14="http://schemas.microsoft.com/office/drawing/2010/main" val="0"/>
              </a:ext>
            </a:extLst>
          </a:blip>
          <a:srcRect l="6514" t="14107" r="7045" b="18778"/>
          <a:stretch/>
        </p:blipFill>
        <p:spPr>
          <a:xfrm>
            <a:off x="1484541" y="3285754"/>
            <a:ext cx="1153265" cy="593957"/>
          </a:xfrm>
          <a:prstGeom prst="rect">
            <a:avLst/>
          </a:prstGeom>
        </p:spPr>
      </p:pic>
      <p:pic>
        <p:nvPicPr>
          <p:cNvPr id="47" name="Picture 4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2292" y="1064930"/>
            <a:ext cx="1097429" cy="727962"/>
          </a:xfrm>
          <a:prstGeom prst="rect">
            <a:avLst/>
          </a:prstGeom>
        </p:spPr>
      </p:pic>
      <p:pic>
        <p:nvPicPr>
          <p:cNvPr id="48" name="Picture 47"/>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01004" y="3306303"/>
            <a:ext cx="993777" cy="720043"/>
          </a:xfrm>
          <a:prstGeom prst="rect">
            <a:avLst/>
          </a:prstGeom>
        </p:spPr>
      </p:pic>
      <p:pic>
        <p:nvPicPr>
          <p:cNvPr id="49" name="Picture 4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951137" y="2228340"/>
            <a:ext cx="1435849" cy="501122"/>
          </a:xfrm>
          <a:prstGeom prst="rect">
            <a:avLst/>
          </a:prstGeom>
        </p:spPr>
      </p:pic>
      <p:pic>
        <p:nvPicPr>
          <p:cNvPr id="24" name="Picture 2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7815" y="4093102"/>
            <a:ext cx="1287111" cy="727647"/>
          </a:xfrm>
          <a:prstGeom prst="rect">
            <a:avLst/>
          </a:prstGeom>
        </p:spPr>
      </p:pic>
      <p:pic>
        <p:nvPicPr>
          <p:cNvPr id="19" name="Picture 18"/>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437550" y="1938353"/>
            <a:ext cx="1473833" cy="431403"/>
          </a:xfrm>
          <a:prstGeom prst="rect">
            <a:avLst/>
          </a:prstGeom>
        </p:spPr>
      </p:pic>
      <p:pic>
        <p:nvPicPr>
          <p:cNvPr id="50" name="Picture 4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82021" y="5896324"/>
            <a:ext cx="2052914" cy="329932"/>
          </a:xfrm>
          <a:prstGeom prst="rect">
            <a:avLst/>
          </a:prstGeom>
        </p:spPr>
      </p:pic>
      <p:sp>
        <p:nvSpPr>
          <p:cNvPr id="52" name="Title 1"/>
          <p:cNvSpPr txBox="1">
            <a:spLocks/>
          </p:cNvSpPr>
          <p:nvPr/>
        </p:nvSpPr>
        <p:spPr bwMode="auto">
          <a:xfrm>
            <a:off x="4279125" y="2588717"/>
            <a:ext cx="2018938" cy="20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200" dirty="0">
                <a:solidFill>
                  <a:prstClr val="white"/>
                </a:solidFill>
                <a:latin typeface="Arial" panose="020B0604020202020204" pitchFamily="34" charset="0"/>
                <a:cs typeface="Arial" panose="020B0604020202020204" pitchFamily="34" charset="0"/>
              </a:rPr>
              <a:t>Thank You</a:t>
            </a:r>
            <a:endParaRPr lang="en-US" altLang="en-US" sz="3200" b="1" i="1" dirty="0">
              <a:solidFill>
                <a:prstClr val="white"/>
              </a:solidFill>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232531" y="164821"/>
            <a:ext cx="1421288" cy="712039"/>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2772234" y="3582732"/>
            <a:ext cx="1416625" cy="555317"/>
          </a:xfrm>
          <a:prstGeom prst="rect">
            <a:avLst/>
          </a:prstGeom>
        </p:spPr>
      </p:pic>
      <p:pic>
        <p:nvPicPr>
          <p:cNvPr id="15" name="Picture 14"/>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4499833" y="4924311"/>
            <a:ext cx="1705963" cy="580027"/>
          </a:xfrm>
          <a:prstGeom prst="rect">
            <a:avLst/>
          </a:prstGeom>
        </p:spPr>
      </p:pic>
    </p:spTree>
    <p:extLst>
      <p:ext uri="{BB962C8B-B14F-4D97-AF65-F5344CB8AC3E}">
        <p14:creationId xmlns:p14="http://schemas.microsoft.com/office/powerpoint/2010/main" val="2469639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FE335BD-0623-4C6A-882B-49EA2A3C0196}"/>
              </a:ext>
            </a:extLst>
          </p:cNvPr>
          <p:cNvSpPr txBox="1">
            <a:spLocks/>
          </p:cNvSpPr>
          <p:nvPr/>
        </p:nvSpPr>
        <p:spPr bwMode="auto">
          <a:xfrm>
            <a:off x="457200" y="1025913"/>
            <a:ext cx="8229600" cy="51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3" indent="-34288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FF0000"/>
                </a:solidFill>
                <a:latin typeface="Times New Roman" panose="02020603050405020304" pitchFamily="18" charset="0"/>
                <a:cs typeface="Times New Roman" panose="02020603050405020304" pitchFamily="18" charset="0"/>
              </a:rPr>
              <a:t>328 - 09.18.2017</a:t>
            </a: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579929A-DFC0-4983-8A42-383879F768ED}"/>
              </a:ext>
            </a:extLst>
          </p:cNvPr>
          <p:cNvSpPr>
            <a:spLocks noGrp="1"/>
          </p:cNvSpPr>
          <p:nvPr>
            <p:ph type="title"/>
          </p:nvPr>
        </p:nvSpPr>
        <p:spPr/>
        <p:txBody>
          <a:bodyPr>
            <a:normAutofit/>
          </a:bodyPr>
          <a:lstStyle/>
          <a:p>
            <a:pPr algn="ctr"/>
            <a:r>
              <a:rPr lang="en-US" b="1" dirty="0"/>
              <a:t>DCP DATA ANALYSIS</a:t>
            </a:r>
          </a:p>
        </p:txBody>
      </p:sp>
      <p:pic>
        <p:nvPicPr>
          <p:cNvPr id="4" name="Picture 3">
            <a:extLst>
              <a:ext uri="{FF2B5EF4-FFF2-40B4-BE49-F238E27FC236}">
                <a16:creationId xmlns:a16="http://schemas.microsoft.com/office/drawing/2014/main" id="{6FE693F0-F13A-4A13-8F37-A2A41B468B12}"/>
              </a:ext>
            </a:extLst>
          </p:cNvPr>
          <p:cNvPicPr>
            <a:picLocks noChangeAspect="1"/>
          </p:cNvPicPr>
          <p:nvPr/>
        </p:nvPicPr>
        <p:blipFill>
          <a:blip r:embed="rId2"/>
          <a:stretch>
            <a:fillRect/>
          </a:stretch>
        </p:blipFill>
        <p:spPr>
          <a:xfrm>
            <a:off x="8186484" y="1659463"/>
            <a:ext cx="818277" cy="4114800"/>
          </a:xfrm>
          <a:prstGeom prst="rect">
            <a:avLst/>
          </a:prstGeom>
        </p:spPr>
      </p:pic>
      <p:pic>
        <p:nvPicPr>
          <p:cNvPr id="3" name="Picture 2">
            <a:extLst>
              <a:ext uri="{FF2B5EF4-FFF2-40B4-BE49-F238E27FC236}">
                <a16:creationId xmlns:a16="http://schemas.microsoft.com/office/drawing/2014/main" id="{221533ED-F7CE-42E1-B3C2-986D6D1634D4}"/>
              </a:ext>
            </a:extLst>
          </p:cNvPr>
          <p:cNvPicPr>
            <a:picLocks noChangeAspect="1"/>
          </p:cNvPicPr>
          <p:nvPr/>
        </p:nvPicPr>
        <p:blipFill>
          <a:blip r:embed="rId3"/>
          <a:stretch>
            <a:fillRect/>
          </a:stretch>
        </p:blipFill>
        <p:spPr>
          <a:xfrm>
            <a:off x="139239" y="1659463"/>
            <a:ext cx="3859102" cy="4505334"/>
          </a:xfrm>
          <a:prstGeom prst="rect">
            <a:avLst/>
          </a:prstGeom>
        </p:spPr>
      </p:pic>
      <p:pic>
        <p:nvPicPr>
          <p:cNvPr id="6" name="Picture 5">
            <a:extLst>
              <a:ext uri="{FF2B5EF4-FFF2-40B4-BE49-F238E27FC236}">
                <a16:creationId xmlns:a16="http://schemas.microsoft.com/office/drawing/2014/main" id="{E5AE6223-CB91-4F0A-839C-E45D8245E44B}"/>
              </a:ext>
            </a:extLst>
          </p:cNvPr>
          <p:cNvPicPr>
            <a:picLocks noChangeAspect="1"/>
          </p:cNvPicPr>
          <p:nvPr/>
        </p:nvPicPr>
        <p:blipFill>
          <a:blip r:embed="rId4"/>
          <a:stretch>
            <a:fillRect/>
          </a:stretch>
        </p:blipFill>
        <p:spPr>
          <a:xfrm>
            <a:off x="4162304" y="1659463"/>
            <a:ext cx="3865199" cy="4505334"/>
          </a:xfrm>
          <a:prstGeom prst="rect">
            <a:avLst/>
          </a:prstGeom>
        </p:spPr>
      </p:pic>
    </p:spTree>
    <p:extLst>
      <p:ext uri="{BB962C8B-B14F-4D97-AF65-F5344CB8AC3E}">
        <p14:creationId xmlns:p14="http://schemas.microsoft.com/office/powerpoint/2010/main" val="2600426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CAD419-B9C6-40A7-BF1E-B04191D86999}"/>
              </a:ext>
            </a:extLst>
          </p:cNvPr>
          <p:cNvSpPr txBox="1">
            <a:spLocks/>
          </p:cNvSpPr>
          <p:nvPr/>
        </p:nvSpPr>
        <p:spPr bwMode="auto">
          <a:xfrm>
            <a:off x="457200" y="1025913"/>
            <a:ext cx="8229600" cy="51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3" indent="-34288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FF0000"/>
                </a:solidFill>
                <a:latin typeface="Times New Roman" panose="02020603050405020304" pitchFamily="18" charset="0"/>
                <a:cs typeface="Times New Roman" panose="02020603050405020304" pitchFamily="18" charset="0"/>
              </a:rPr>
              <a:t>428 - 09.18.2017</a:t>
            </a: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579929A-DFC0-4983-8A42-383879F768ED}"/>
              </a:ext>
            </a:extLst>
          </p:cNvPr>
          <p:cNvSpPr>
            <a:spLocks noGrp="1"/>
          </p:cNvSpPr>
          <p:nvPr>
            <p:ph type="title"/>
          </p:nvPr>
        </p:nvSpPr>
        <p:spPr/>
        <p:txBody>
          <a:bodyPr>
            <a:normAutofit/>
          </a:bodyPr>
          <a:lstStyle/>
          <a:p>
            <a:pPr algn="ctr"/>
            <a:r>
              <a:rPr lang="en-US" b="1" dirty="0"/>
              <a:t>DCP DATA ANALYSIS</a:t>
            </a:r>
          </a:p>
        </p:txBody>
      </p:sp>
      <p:pic>
        <p:nvPicPr>
          <p:cNvPr id="4" name="Picture 3">
            <a:extLst>
              <a:ext uri="{FF2B5EF4-FFF2-40B4-BE49-F238E27FC236}">
                <a16:creationId xmlns:a16="http://schemas.microsoft.com/office/drawing/2014/main" id="{4551AEB1-CFED-4ED7-BC05-B410C20DFBF6}"/>
              </a:ext>
            </a:extLst>
          </p:cNvPr>
          <p:cNvPicPr>
            <a:picLocks noChangeAspect="1"/>
          </p:cNvPicPr>
          <p:nvPr/>
        </p:nvPicPr>
        <p:blipFill>
          <a:blip r:embed="rId2"/>
          <a:stretch>
            <a:fillRect/>
          </a:stretch>
        </p:blipFill>
        <p:spPr>
          <a:xfrm>
            <a:off x="8149414" y="1659464"/>
            <a:ext cx="818277" cy="4114800"/>
          </a:xfrm>
          <a:prstGeom prst="rect">
            <a:avLst/>
          </a:prstGeom>
        </p:spPr>
      </p:pic>
      <p:pic>
        <p:nvPicPr>
          <p:cNvPr id="3" name="Picture 2">
            <a:extLst>
              <a:ext uri="{FF2B5EF4-FFF2-40B4-BE49-F238E27FC236}">
                <a16:creationId xmlns:a16="http://schemas.microsoft.com/office/drawing/2014/main" id="{75270262-16F7-45DD-A5E8-825E1556F762}"/>
              </a:ext>
            </a:extLst>
          </p:cNvPr>
          <p:cNvPicPr>
            <a:picLocks noChangeAspect="1"/>
          </p:cNvPicPr>
          <p:nvPr/>
        </p:nvPicPr>
        <p:blipFill>
          <a:blip r:embed="rId3"/>
          <a:stretch>
            <a:fillRect/>
          </a:stretch>
        </p:blipFill>
        <p:spPr>
          <a:xfrm>
            <a:off x="144221" y="1659464"/>
            <a:ext cx="3859102" cy="4505334"/>
          </a:xfrm>
          <a:prstGeom prst="rect">
            <a:avLst/>
          </a:prstGeom>
        </p:spPr>
      </p:pic>
      <p:pic>
        <p:nvPicPr>
          <p:cNvPr id="5" name="Picture 4">
            <a:extLst>
              <a:ext uri="{FF2B5EF4-FFF2-40B4-BE49-F238E27FC236}">
                <a16:creationId xmlns:a16="http://schemas.microsoft.com/office/drawing/2014/main" id="{E24DBB11-FD50-4BE6-BB09-33BCFD991E24}"/>
              </a:ext>
            </a:extLst>
          </p:cNvPr>
          <p:cNvPicPr>
            <a:picLocks noChangeAspect="1"/>
          </p:cNvPicPr>
          <p:nvPr/>
        </p:nvPicPr>
        <p:blipFill>
          <a:blip r:embed="rId4"/>
          <a:stretch>
            <a:fillRect/>
          </a:stretch>
        </p:blipFill>
        <p:spPr>
          <a:xfrm>
            <a:off x="4143769" y="1659464"/>
            <a:ext cx="3865199" cy="4505334"/>
          </a:xfrm>
          <a:prstGeom prst="rect">
            <a:avLst/>
          </a:prstGeom>
        </p:spPr>
      </p:pic>
    </p:spTree>
    <p:extLst>
      <p:ext uri="{BB962C8B-B14F-4D97-AF65-F5344CB8AC3E}">
        <p14:creationId xmlns:p14="http://schemas.microsoft.com/office/powerpoint/2010/main" val="2540144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CAD419-B9C6-40A7-BF1E-B04191D86999}"/>
              </a:ext>
            </a:extLst>
          </p:cNvPr>
          <p:cNvSpPr txBox="1">
            <a:spLocks/>
          </p:cNvSpPr>
          <p:nvPr/>
        </p:nvSpPr>
        <p:spPr bwMode="auto">
          <a:xfrm>
            <a:off x="420913" y="1025913"/>
            <a:ext cx="8229600" cy="51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3" indent="-34288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FF0000"/>
                </a:solidFill>
                <a:latin typeface="Times New Roman" panose="02020603050405020304" pitchFamily="18" charset="0"/>
                <a:cs typeface="Times New Roman" panose="02020603050405020304" pitchFamily="18" charset="0"/>
              </a:rPr>
              <a:t>528 - 09.18.2017</a:t>
            </a: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579929A-DFC0-4983-8A42-383879F768ED}"/>
              </a:ext>
            </a:extLst>
          </p:cNvPr>
          <p:cNvSpPr>
            <a:spLocks noGrp="1"/>
          </p:cNvSpPr>
          <p:nvPr>
            <p:ph type="title"/>
          </p:nvPr>
        </p:nvSpPr>
        <p:spPr/>
        <p:txBody>
          <a:bodyPr>
            <a:normAutofit/>
          </a:bodyPr>
          <a:lstStyle/>
          <a:p>
            <a:pPr algn="ctr"/>
            <a:r>
              <a:rPr lang="en-US" b="1" dirty="0"/>
              <a:t>DCP DATA ANALYSIS</a:t>
            </a:r>
          </a:p>
        </p:txBody>
      </p:sp>
      <p:pic>
        <p:nvPicPr>
          <p:cNvPr id="6" name="Picture 5">
            <a:extLst>
              <a:ext uri="{FF2B5EF4-FFF2-40B4-BE49-F238E27FC236}">
                <a16:creationId xmlns:a16="http://schemas.microsoft.com/office/drawing/2014/main" id="{1A20677A-3AAE-4A24-A3B8-250B7C641666}"/>
              </a:ext>
            </a:extLst>
          </p:cNvPr>
          <p:cNvPicPr>
            <a:picLocks noChangeAspect="1"/>
          </p:cNvPicPr>
          <p:nvPr/>
        </p:nvPicPr>
        <p:blipFill>
          <a:blip r:embed="rId2"/>
          <a:stretch>
            <a:fillRect/>
          </a:stretch>
        </p:blipFill>
        <p:spPr>
          <a:xfrm>
            <a:off x="8099987" y="1671820"/>
            <a:ext cx="818277" cy="4114800"/>
          </a:xfrm>
          <a:prstGeom prst="rect">
            <a:avLst/>
          </a:prstGeom>
        </p:spPr>
      </p:pic>
      <p:pic>
        <p:nvPicPr>
          <p:cNvPr id="3" name="Picture 2">
            <a:extLst>
              <a:ext uri="{FF2B5EF4-FFF2-40B4-BE49-F238E27FC236}">
                <a16:creationId xmlns:a16="http://schemas.microsoft.com/office/drawing/2014/main" id="{40306BAE-E1AA-4A5F-98E7-384681697556}"/>
              </a:ext>
            </a:extLst>
          </p:cNvPr>
          <p:cNvPicPr>
            <a:picLocks noChangeAspect="1"/>
          </p:cNvPicPr>
          <p:nvPr/>
        </p:nvPicPr>
        <p:blipFill>
          <a:blip r:embed="rId3"/>
          <a:stretch>
            <a:fillRect/>
          </a:stretch>
        </p:blipFill>
        <p:spPr>
          <a:xfrm>
            <a:off x="153162" y="1671820"/>
            <a:ext cx="3859102" cy="4505334"/>
          </a:xfrm>
          <a:prstGeom prst="rect">
            <a:avLst/>
          </a:prstGeom>
        </p:spPr>
      </p:pic>
      <p:pic>
        <p:nvPicPr>
          <p:cNvPr id="4" name="Picture 3">
            <a:extLst>
              <a:ext uri="{FF2B5EF4-FFF2-40B4-BE49-F238E27FC236}">
                <a16:creationId xmlns:a16="http://schemas.microsoft.com/office/drawing/2014/main" id="{C5DE7C98-CDD5-49FC-A5CB-2E9E6F250F9F}"/>
              </a:ext>
            </a:extLst>
          </p:cNvPr>
          <p:cNvPicPr>
            <a:picLocks noChangeAspect="1"/>
          </p:cNvPicPr>
          <p:nvPr/>
        </p:nvPicPr>
        <p:blipFill>
          <a:blip r:embed="rId4"/>
          <a:stretch>
            <a:fillRect/>
          </a:stretch>
        </p:blipFill>
        <p:spPr>
          <a:xfrm>
            <a:off x="4123526" y="1671820"/>
            <a:ext cx="3865199" cy="4505334"/>
          </a:xfrm>
          <a:prstGeom prst="rect">
            <a:avLst/>
          </a:prstGeom>
        </p:spPr>
      </p:pic>
    </p:spTree>
    <p:extLst>
      <p:ext uri="{BB962C8B-B14F-4D97-AF65-F5344CB8AC3E}">
        <p14:creationId xmlns:p14="http://schemas.microsoft.com/office/powerpoint/2010/main" val="945669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CAD419-B9C6-40A7-BF1E-B04191D86999}"/>
              </a:ext>
            </a:extLst>
          </p:cNvPr>
          <p:cNvSpPr txBox="1">
            <a:spLocks/>
          </p:cNvSpPr>
          <p:nvPr/>
        </p:nvSpPr>
        <p:spPr bwMode="auto">
          <a:xfrm>
            <a:off x="457200" y="1025913"/>
            <a:ext cx="8229600" cy="51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3" indent="-34288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FF0000"/>
                </a:solidFill>
                <a:latin typeface="Times New Roman" panose="02020603050405020304" pitchFamily="18" charset="0"/>
                <a:cs typeface="Times New Roman" panose="02020603050405020304" pitchFamily="18" charset="0"/>
              </a:rPr>
              <a:t>628 - 09.18.2017</a:t>
            </a: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579929A-DFC0-4983-8A42-383879F768ED}"/>
              </a:ext>
            </a:extLst>
          </p:cNvPr>
          <p:cNvSpPr>
            <a:spLocks noGrp="1"/>
          </p:cNvSpPr>
          <p:nvPr>
            <p:ph type="title"/>
          </p:nvPr>
        </p:nvSpPr>
        <p:spPr/>
        <p:txBody>
          <a:bodyPr>
            <a:normAutofit/>
          </a:bodyPr>
          <a:lstStyle/>
          <a:p>
            <a:pPr algn="ctr"/>
            <a:r>
              <a:rPr lang="en-US" b="1" dirty="0"/>
              <a:t>DCP DATA ANALYSIS</a:t>
            </a:r>
          </a:p>
        </p:txBody>
      </p:sp>
      <p:pic>
        <p:nvPicPr>
          <p:cNvPr id="4" name="Picture 3">
            <a:extLst>
              <a:ext uri="{FF2B5EF4-FFF2-40B4-BE49-F238E27FC236}">
                <a16:creationId xmlns:a16="http://schemas.microsoft.com/office/drawing/2014/main" id="{F4B82C47-C895-44B8-8577-88D50566FB85}"/>
              </a:ext>
            </a:extLst>
          </p:cNvPr>
          <p:cNvPicPr>
            <a:picLocks noChangeAspect="1"/>
          </p:cNvPicPr>
          <p:nvPr/>
        </p:nvPicPr>
        <p:blipFill>
          <a:blip r:embed="rId2"/>
          <a:stretch>
            <a:fillRect/>
          </a:stretch>
        </p:blipFill>
        <p:spPr>
          <a:xfrm>
            <a:off x="8137057" y="1659463"/>
            <a:ext cx="818277" cy="4114800"/>
          </a:xfrm>
          <a:prstGeom prst="rect">
            <a:avLst/>
          </a:prstGeom>
        </p:spPr>
      </p:pic>
      <p:pic>
        <p:nvPicPr>
          <p:cNvPr id="5" name="Picture 4">
            <a:extLst>
              <a:ext uri="{FF2B5EF4-FFF2-40B4-BE49-F238E27FC236}">
                <a16:creationId xmlns:a16="http://schemas.microsoft.com/office/drawing/2014/main" id="{69BA55AF-CBB9-4929-8BB7-5FF9D9C04E30}"/>
              </a:ext>
            </a:extLst>
          </p:cNvPr>
          <p:cNvPicPr>
            <a:picLocks noChangeAspect="1"/>
          </p:cNvPicPr>
          <p:nvPr/>
        </p:nvPicPr>
        <p:blipFill>
          <a:blip r:embed="rId3"/>
          <a:stretch>
            <a:fillRect/>
          </a:stretch>
        </p:blipFill>
        <p:spPr>
          <a:xfrm>
            <a:off x="171165" y="1659463"/>
            <a:ext cx="3865199" cy="4505334"/>
          </a:xfrm>
          <a:prstGeom prst="rect">
            <a:avLst/>
          </a:prstGeom>
        </p:spPr>
      </p:pic>
      <p:pic>
        <p:nvPicPr>
          <p:cNvPr id="6" name="Picture 5">
            <a:extLst>
              <a:ext uri="{FF2B5EF4-FFF2-40B4-BE49-F238E27FC236}">
                <a16:creationId xmlns:a16="http://schemas.microsoft.com/office/drawing/2014/main" id="{9E99DC9D-209E-4349-B11E-A938221B8A87}"/>
              </a:ext>
            </a:extLst>
          </p:cNvPr>
          <p:cNvPicPr>
            <a:picLocks noChangeAspect="1"/>
          </p:cNvPicPr>
          <p:nvPr/>
        </p:nvPicPr>
        <p:blipFill>
          <a:blip r:embed="rId4"/>
          <a:stretch>
            <a:fillRect/>
          </a:stretch>
        </p:blipFill>
        <p:spPr>
          <a:xfrm>
            <a:off x="4154111" y="1659463"/>
            <a:ext cx="3865199" cy="4505334"/>
          </a:xfrm>
          <a:prstGeom prst="rect">
            <a:avLst/>
          </a:prstGeom>
        </p:spPr>
      </p:pic>
    </p:spTree>
    <p:extLst>
      <p:ext uri="{BB962C8B-B14F-4D97-AF65-F5344CB8AC3E}">
        <p14:creationId xmlns:p14="http://schemas.microsoft.com/office/powerpoint/2010/main" val="4035677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CAD419-B9C6-40A7-BF1E-B04191D86999}"/>
              </a:ext>
            </a:extLst>
          </p:cNvPr>
          <p:cNvSpPr txBox="1">
            <a:spLocks/>
          </p:cNvSpPr>
          <p:nvPr/>
        </p:nvSpPr>
        <p:spPr bwMode="auto">
          <a:xfrm>
            <a:off x="457200" y="1025913"/>
            <a:ext cx="8229600" cy="51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3" indent="-34288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tr-TR" sz="2800" b="1" dirty="0">
                <a:solidFill>
                  <a:srgbClr val="FF0000"/>
                </a:solidFill>
                <a:latin typeface="Times New Roman" panose="02020603050405020304" pitchFamily="18" charset="0"/>
                <a:cs typeface="Times New Roman" panose="02020603050405020304" pitchFamily="18" charset="0"/>
              </a:rPr>
              <a:t>528 </a:t>
            </a:r>
            <a:r>
              <a:rPr lang="en-US" sz="2800" b="1" dirty="0">
                <a:solidFill>
                  <a:srgbClr val="FF0000"/>
                </a:solidFill>
                <a:latin typeface="Times New Roman" panose="02020603050405020304" pitchFamily="18" charset="0"/>
                <a:cs typeface="Times New Roman" panose="02020603050405020304" pitchFamily="18" charset="0"/>
              </a:rPr>
              <a:t>– 08.21.2017 </a:t>
            </a:r>
            <a:r>
              <a:rPr lang="en-US" sz="1600" b="1" i="1" dirty="0">
                <a:solidFill>
                  <a:srgbClr val="FF0000"/>
                </a:solidFill>
                <a:latin typeface="Times New Roman" panose="02020603050405020304" pitchFamily="18" charset="0"/>
                <a:cs typeface="Times New Roman" panose="02020603050405020304" pitchFamily="18" charset="0"/>
              </a:rPr>
              <a:t>(Example)</a:t>
            </a:r>
            <a:endParaRPr lang="en-US" sz="1800" i="1"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579929A-DFC0-4983-8A42-383879F768ED}"/>
              </a:ext>
            </a:extLst>
          </p:cNvPr>
          <p:cNvSpPr>
            <a:spLocks noGrp="1"/>
          </p:cNvSpPr>
          <p:nvPr>
            <p:ph type="title"/>
          </p:nvPr>
        </p:nvSpPr>
        <p:spPr/>
        <p:txBody>
          <a:bodyPr>
            <a:normAutofit/>
          </a:bodyPr>
          <a:lstStyle/>
          <a:p>
            <a:pPr algn="ctr"/>
            <a:r>
              <a:rPr lang="en-US" b="1" dirty="0"/>
              <a:t>DCP DATA ANALYSIS</a:t>
            </a:r>
          </a:p>
        </p:txBody>
      </p:sp>
      <p:pic>
        <p:nvPicPr>
          <p:cNvPr id="11" name="Picture 10">
            <a:extLst>
              <a:ext uri="{FF2B5EF4-FFF2-40B4-BE49-F238E27FC236}">
                <a16:creationId xmlns:a16="http://schemas.microsoft.com/office/drawing/2014/main" id="{ECFBB46B-07CC-4D19-AA75-19CE48516977}"/>
              </a:ext>
            </a:extLst>
          </p:cNvPr>
          <p:cNvPicPr>
            <a:picLocks noChangeAspect="1"/>
          </p:cNvPicPr>
          <p:nvPr/>
        </p:nvPicPr>
        <p:blipFill>
          <a:blip r:embed="rId2"/>
          <a:stretch>
            <a:fillRect/>
          </a:stretch>
        </p:blipFill>
        <p:spPr>
          <a:xfrm>
            <a:off x="8158043" y="1671820"/>
            <a:ext cx="818277" cy="4114800"/>
          </a:xfrm>
          <a:prstGeom prst="rect">
            <a:avLst/>
          </a:prstGeom>
        </p:spPr>
      </p:pic>
      <p:pic>
        <p:nvPicPr>
          <p:cNvPr id="4" name="Picture 3">
            <a:extLst>
              <a:ext uri="{FF2B5EF4-FFF2-40B4-BE49-F238E27FC236}">
                <a16:creationId xmlns:a16="http://schemas.microsoft.com/office/drawing/2014/main" id="{F4DF2275-2333-4E60-B344-90B5C8F28FCE}"/>
              </a:ext>
            </a:extLst>
          </p:cNvPr>
          <p:cNvPicPr>
            <a:picLocks noChangeAspect="1"/>
          </p:cNvPicPr>
          <p:nvPr/>
        </p:nvPicPr>
        <p:blipFill>
          <a:blip r:embed="rId3"/>
          <a:stretch>
            <a:fillRect/>
          </a:stretch>
        </p:blipFill>
        <p:spPr>
          <a:xfrm>
            <a:off x="167680" y="1671820"/>
            <a:ext cx="3871296" cy="4608975"/>
          </a:xfrm>
          <a:prstGeom prst="rect">
            <a:avLst/>
          </a:prstGeom>
        </p:spPr>
      </p:pic>
      <p:pic>
        <p:nvPicPr>
          <p:cNvPr id="5" name="Picture 4">
            <a:extLst>
              <a:ext uri="{FF2B5EF4-FFF2-40B4-BE49-F238E27FC236}">
                <a16:creationId xmlns:a16="http://schemas.microsoft.com/office/drawing/2014/main" id="{43B5E1CD-87D2-47E1-BB9F-DC26C8EB969B}"/>
              </a:ext>
            </a:extLst>
          </p:cNvPr>
          <p:cNvPicPr>
            <a:picLocks noChangeAspect="1"/>
          </p:cNvPicPr>
          <p:nvPr/>
        </p:nvPicPr>
        <p:blipFill>
          <a:blip r:embed="rId4"/>
          <a:stretch>
            <a:fillRect/>
          </a:stretch>
        </p:blipFill>
        <p:spPr>
          <a:xfrm>
            <a:off x="4162861" y="1671820"/>
            <a:ext cx="3871296" cy="4608975"/>
          </a:xfrm>
          <a:prstGeom prst="rect">
            <a:avLst/>
          </a:prstGeom>
        </p:spPr>
      </p:pic>
    </p:spTree>
    <p:extLst>
      <p:ext uri="{BB962C8B-B14F-4D97-AF65-F5344CB8AC3E}">
        <p14:creationId xmlns:p14="http://schemas.microsoft.com/office/powerpoint/2010/main" val="423886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3000" y="1001678"/>
            <a:ext cx="7000235" cy="5069938"/>
          </a:xfrm>
          <a:prstGeom prst="rect">
            <a:avLst/>
          </a:prstGeom>
        </p:spPr>
      </p:pic>
      <p:sp>
        <p:nvSpPr>
          <p:cNvPr id="6" name="Title 1">
            <a:extLst>
              <a:ext uri="{FF2B5EF4-FFF2-40B4-BE49-F238E27FC236}">
                <a16:creationId xmlns:a16="http://schemas.microsoft.com/office/drawing/2014/main" id="{80B4FDB4-9A4E-427E-90EA-871C3EA103FC}"/>
              </a:ext>
            </a:extLst>
          </p:cNvPr>
          <p:cNvSpPr>
            <a:spLocks noGrp="1"/>
          </p:cNvSpPr>
          <p:nvPr>
            <p:ph type="title"/>
          </p:nvPr>
        </p:nvSpPr>
        <p:spPr>
          <a:xfrm>
            <a:off x="439947" y="69029"/>
            <a:ext cx="8229600" cy="812290"/>
          </a:xfrm>
        </p:spPr>
        <p:txBody>
          <a:bodyPr/>
          <a:lstStyle/>
          <a:p>
            <a:pPr algn="ctr"/>
            <a:r>
              <a:rPr lang="tr-TR" b="1" dirty="0"/>
              <a:t>PROBLEM STATEMENT</a:t>
            </a:r>
            <a:endParaRPr lang="en-US" b="1" dirty="0"/>
          </a:p>
        </p:txBody>
      </p:sp>
    </p:spTree>
    <p:extLst>
      <p:ext uri="{BB962C8B-B14F-4D97-AF65-F5344CB8AC3E}">
        <p14:creationId xmlns:p14="http://schemas.microsoft.com/office/powerpoint/2010/main" val="322691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a:spLocks noGrp="1"/>
          </p:cNvSpPr>
          <p:nvPr>
            <p:ph idx="1"/>
          </p:nvPr>
        </p:nvSpPr>
        <p:spPr>
          <a:xfrm>
            <a:off x="544328" y="1213104"/>
            <a:ext cx="8325352" cy="3766185"/>
          </a:xfrm>
        </p:spPr>
        <p:txBody>
          <a:bodyPr>
            <a:normAutofit/>
          </a:bodyPr>
          <a:lstStyle/>
          <a:p>
            <a:pPr marL="346075" indent="-346075">
              <a:buClr>
                <a:schemeClr val="tx2"/>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2 billion tons/year aggregate produced (FWHA 2004)</a:t>
            </a:r>
          </a:p>
          <a:p>
            <a:pPr marL="346075" indent="-346075">
              <a:buClr>
                <a:schemeClr val="tx2"/>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200 million tons/year of RCA and 90 million tons/year of RAP generated (FHWA 2011)</a:t>
            </a:r>
            <a:endParaRPr lang="tr-TR" sz="2800" dirty="0">
              <a:latin typeface="Times New Roman" panose="02020603050405020304" pitchFamily="18" charset="0"/>
              <a:cs typeface="Times New Roman" panose="02020603050405020304" pitchFamily="18" charset="0"/>
            </a:endParaRPr>
          </a:p>
          <a:p>
            <a:pPr>
              <a:buClr>
                <a:schemeClr val="tx2"/>
              </a:buCl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pic>
        <p:nvPicPr>
          <p:cNvPr id="11" name="Picture 2" descr="http://www.gratechcompanyltd.com/web%20pictures/fugere%20web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328" y="2757055"/>
            <a:ext cx="8021130" cy="329267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06747" y="6049729"/>
            <a:ext cx="6096000" cy="307777"/>
          </a:xfrm>
          <a:prstGeom prst="rect">
            <a:avLst/>
          </a:prstGeom>
        </p:spPr>
        <p:txBody>
          <a:bodyPr wrap="square">
            <a:spAutoFit/>
          </a:bodyPr>
          <a:lstStyle/>
          <a:p>
            <a:pPr algn="ctr"/>
            <a:r>
              <a:rPr lang="tr-TR"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http://www.gratechcompanyltd.com/aggregate.htm</a:t>
            </a:r>
            <a:r>
              <a:rPr lang="tr-TR" sz="1400" i="1" dirty="0">
                <a:latin typeface="Times New Roman" panose="02020603050405020304" pitchFamily="18" charset="0"/>
                <a:cs typeface="Times New Roman" panose="02020603050405020304" pitchFamily="18" charset="0"/>
              </a:rPr>
              <a:t>)</a:t>
            </a:r>
            <a:endParaRPr lang="en-US" sz="1400" i="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ADABD9E-FD83-4538-A777-01C477297BA9}"/>
              </a:ext>
            </a:extLst>
          </p:cNvPr>
          <p:cNvSpPr>
            <a:spLocks noGrp="1"/>
          </p:cNvSpPr>
          <p:nvPr>
            <p:ph type="title"/>
          </p:nvPr>
        </p:nvSpPr>
        <p:spPr>
          <a:xfrm>
            <a:off x="439947" y="69029"/>
            <a:ext cx="8229600" cy="812290"/>
          </a:xfrm>
        </p:spPr>
        <p:txBody>
          <a:bodyPr/>
          <a:lstStyle/>
          <a:p>
            <a:pPr algn="ctr"/>
            <a:r>
              <a:rPr lang="tr-TR" b="1" dirty="0"/>
              <a:t>PROBLEM STATEMENT</a:t>
            </a:r>
            <a:endParaRPr lang="en-US" b="1" dirty="0"/>
          </a:p>
        </p:txBody>
      </p:sp>
    </p:spTree>
    <p:extLst>
      <p:ext uri="{BB962C8B-B14F-4D97-AF65-F5344CB8AC3E}">
        <p14:creationId xmlns:p14="http://schemas.microsoft.com/office/powerpoint/2010/main" val="164953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438" t="5999" r="10055" b="54552"/>
          <a:stretch/>
        </p:blipFill>
        <p:spPr>
          <a:xfrm>
            <a:off x="73660" y="1892155"/>
            <a:ext cx="4380968" cy="2880360"/>
          </a:xfrm>
          <a:prstGeom prst="rect">
            <a:avLst/>
          </a:prstGeom>
        </p:spPr>
      </p:pic>
      <p:pic>
        <p:nvPicPr>
          <p:cNvPr id="5" name="Picture 4"/>
          <p:cNvPicPr>
            <a:picLocks noChangeAspect="1"/>
          </p:cNvPicPr>
          <p:nvPr/>
        </p:nvPicPr>
        <p:blipFill rotWithShape="1">
          <a:blip r:embed="rId2"/>
          <a:srcRect l="12356" t="51379" r="11205" b="8069"/>
          <a:stretch/>
        </p:blipFill>
        <p:spPr>
          <a:xfrm>
            <a:off x="4656347" y="1892155"/>
            <a:ext cx="4555672" cy="2880360"/>
          </a:xfrm>
          <a:prstGeom prst="rect">
            <a:avLst/>
          </a:prstGeom>
        </p:spPr>
      </p:pic>
      <p:sp>
        <p:nvSpPr>
          <p:cNvPr id="6" name="TextBox 5"/>
          <p:cNvSpPr txBox="1"/>
          <p:nvPr/>
        </p:nvSpPr>
        <p:spPr>
          <a:xfrm>
            <a:off x="1624076" y="4772819"/>
            <a:ext cx="1069848" cy="492443"/>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RAP</a:t>
            </a:r>
          </a:p>
        </p:txBody>
      </p:sp>
      <p:sp>
        <p:nvSpPr>
          <p:cNvPr id="7" name="TextBox 6"/>
          <p:cNvSpPr txBox="1"/>
          <p:nvPr/>
        </p:nvSpPr>
        <p:spPr>
          <a:xfrm>
            <a:off x="6475476" y="4768019"/>
            <a:ext cx="1069848" cy="492443"/>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RCA</a:t>
            </a:r>
          </a:p>
        </p:txBody>
      </p:sp>
      <p:sp>
        <p:nvSpPr>
          <p:cNvPr id="8" name="TextBox 7"/>
          <p:cNvSpPr txBox="1"/>
          <p:nvPr/>
        </p:nvSpPr>
        <p:spPr>
          <a:xfrm>
            <a:off x="6475476" y="6048908"/>
            <a:ext cx="3970020" cy="307777"/>
          </a:xfrm>
          <a:prstGeom prst="rect">
            <a:avLst/>
          </a:prstGeom>
          <a:noFill/>
        </p:spPr>
        <p:txBody>
          <a:bodyPr wrap="square" rtlCol="0">
            <a:spAutoFit/>
          </a:bodyPr>
          <a:lstStyle/>
          <a:p>
            <a:pPr algn="ctr"/>
            <a:r>
              <a:rPr lang="tr-TR" sz="1400" i="1" dirty="0">
                <a:latin typeface="Times New Roman" panose="02020603050405020304" pitchFamily="18" charset="0"/>
                <a:cs typeface="Times New Roman" panose="02020603050405020304" pitchFamily="18" charset="0"/>
              </a:rPr>
              <a:t>(</a:t>
            </a:r>
            <a:r>
              <a:rPr lang="en-US" sz="1400" i="1" dirty="0" err="1">
                <a:latin typeface="Times New Roman" panose="02020603050405020304" pitchFamily="18" charset="0"/>
                <a:cs typeface="Times New Roman" panose="02020603050405020304" pitchFamily="18" charset="0"/>
              </a:rPr>
              <a:t>Edil</a:t>
            </a:r>
            <a:r>
              <a:rPr lang="en-US" sz="1400" i="1" dirty="0">
                <a:latin typeface="Times New Roman" panose="02020603050405020304" pitchFamily="18" charset="0"/>
                <a:cs typeface="Times New Roman" panose="02020603050405020304" pitchFamily="18" charset="0"/>
              </a:rPr>
              <a:t> et al. 2012)</a:t>
            </a:r>
          </a:p>
        </p:txBody>
      </p:sp>
      <p:sp>
        <p:nvSpPr>
          <p:cNvPr id="9" name="TextBox 8"/>
          <p:cNvSpPr txBox="1"/>
          <p:nvPr/>
        </p:nvSpPr>
        <p:spPr>
          <a:xfrm>
            <a:off x="222777" y="952264"/>
            <a:ext cx="397002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Annual Quantity Used</a:t>
            </a:r>
          </a:p>
        </p:txBody>
      </p:sp>
      <p:sp>
        <p:nvSpPr>
          <p:cNvPr id="11" name="Title 1">
            <a:extLst>
              <a:ext uri="{FF2B5EF4-FFF2-40B4-BE49-F238E27FC236}">
                <a16:creationId xmlns:a16="http://schemas.microsoft.com/office/drawing/2014/main" id="{B2C4BC63-CFD6-4F57-AA7E-1FCCE775D3D5}"/>
              </a:ext>
            </a:extLst>
          </p:cNvPr>
          <p:cNvSpPr>
            <a:spLocks noGrp="1"/>
          </p:cNvSpPr>
          <p:nvPr>
            <p:ph type="title"/>
          </p:nvPr>
        </p:nvSpPr>
        <p:spPr>
          <a:xfrm>
            <a:off x="439947" y="69029"/>
            <a:ext cx="8229600" cy="812290"/>
          </a:xfrm>
        </p:spPr>
        <p:txBody>
          <a:bodyPr/>
          <a:lstStyle/>
          <a:p>
            <a:pPr algn="ctr"/>
            <a:r>
              <a:rPr lang="tr-TR" b="1" dirty="0"/>
              <a:t>PROBLEM STATEMENT</a:t>
            </a:r>
            <a:endParaRPr lang="en-US" b="1" dirty="0"/>
          </a:p>
        </p:txBody>
      </p:sp>
    </p:spTree>
    <p:extLst>
      <p:ext uri="{BB962C8B-B14F-4D97-AF65-F5344CB8AC3E}">
        <p14:creationId xmlns:p14="http://schemas.microsoft.com/office/powerpoint/2010/main" val="275344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AutoShape 17" descr="Image result for clipart grap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nvGrpSpPr>
          <p:cNvPr id="25" name="Group 24">
            <a:extLst>
              <a:ext uri="{FF2B5EF4-FFF2-40B4-BE49-F238E27FC236}">
                <a16:creationId xmlns:a16="http://schemas.microsoft.com/office/drawing/2014/main" id="{01E3A7C8-F758-4E2A-8AAC-1483BB0014DF}"/>
              </a:ext>
            </a:extLst>
          </p:cNvPr>
          <p:cNvGrpSpPr/>
          <p:nvPr/>
        </p:nvGrpSpPr>
        <p:grpSpPr>
          <a:xfrm>
            <a:off x="36431" y="1603375"/>
            <a:ext cx="8939978" cy="4360230"/>
            <a:chOff x="99931" y="1603375"/>
            <a:chExt cx="8939978" cy="4360230"/>
          </a:xfrm>
        </p:grpSpPr>
        <p:grpSp>
          <p:nvGrpSpPr>
            <p:cNvPr id="24" name="Group 23">
              <a:extLst>
                <a:ext uri="{FF2B5EF4-FFF2-40B4-BE49-F238E27FC236}">
                  <a16:creationId xmlns:a16="http://schemas.microsoft.com/office/drawing/2014/main" id="{6AF656E4-67C6-4CD3-9B5F-E41E92278976}"/>
                </a:ext>
              </a:extLst>
            </p:cNvPr>
            <p:cNvGrpSpPr/>
            <p:nvPr/>
          </p:nvGrpSpPr>
          <p:grpSpPr>
            <a:xfrm>
              <a:off x="1460500" y="1603375"/>
              <a:ext cx="6858000" cy="1712913"/>
              <a:chOff x="1460500" y="1603375"/>
              <a:chExt cx="6858000" cy="1712913"/>
            </a:xfrm>
          </p:grpSpPr>
          <p:cxnSp>
            <p:nvCxnSpPr>
              <p:cNvPr id="5" name="Straight Arrow Connector 4"/>
              <p:cNvCxnSpPr/>
              <p:nvPr/>
            </p:nvCxnSpPr>
            <p:spPr>
              <a:xfrm flipH="1">
                <a:off x="1460500" y="1603375"/>
                <a:ext cx="3200400" cy="17129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519287" y="1603375"/>
                <a:ext cx="1141613" cy="17129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4660900" y="1603375"/>
                <a:ext cx="1125177" cy="17129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60900" y="1603375"/>
                <a:ext cx="3657600" cy="17129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0EB1C5E9-032D-4D15-BDD9-22131B6C9B85}"/>
                </a:ext>
              </a:extLst>
            </p:cNvPr>
            <p:cNvGrpSpPr/>
            <p:nvPr/>
          </p:nvGrpSpPr>
          <p:grpSpPr>
            <a:xfrm>
              <a:off x="99931" y="3422362"/>
              <a:ext cx="8939978" cy="2541243"/>
              <a:chOff x="99931" y="3422362"/>
              <a:chExt cx="8939978" cy="2541243"/>
            </a:xfrm>
          </p:grpSpPr>
          <p:sp>
            <p:nvSpPr>
              <p:cNvPr id="34823" name="TextBox 17"/>
              <p:cNvSpPr txBox="1">
                <a:spLocks noChangeArrowheads="1"/>
              </p:cNvSpPr>
              <p:nvPr/>
            </p:nvSpPr>
            <p:spPr bwMode="auto">
              <a:xfrm>
                <a:off x="2234220" y="5317493"/>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Environmental Impact? </a:t>
                </a:r>
              </a:p>
            </p:txBody>
          </p:sp>
          <p:grpSp>
            <p:nvGrpSpPr>
              <p:cNvPr id="22" name="Group 21">
                <a:extLst>
                  <a:ext uri="{FF2B5EF4-FFF2-40B4-BE49-F238E27FC236}">
                    <a16:creationId xmlns:a16="http://schemas.microsoft.com/office/drawing/2014/main" id="{2BC2A7C9-8F8B-49F8-ACC7-179CD827FA98}"/>
                  </a:ext>
                </a:extLst>
              </p:cNvPr>
              <p:cNvGrpSpPr/>
              <p:nvPr/>
            </p:nvGrpSpPr>
            <p:grpSpPr>
              <a:xfrm>
                <a:off x="99931" y="3422362"/>
                <a:ext cx="8939978" cy="2269924"/>
                <a:chOff x="99931" y="3422362"/>
                <a:chExt cx="8939978" cy="2269924"/>
              </a:xfrm>
            </p:grpSpPr>
            <p:pic>
              <p:nvPicPr>
                <p:cNvPr id="3482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360" y="3422362"/>
                  <a:ext cx="16764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6"/>
                <p:cNvSpPr txBox="1">
                  <a:spLocks noChangeArrowheads="1"/>
                </p:cNvSpPr>
                <p:nvPr/>
              </p:nvSpPr>
              <p:spPr bwMode="auto">
                <a:xfrm>
                  <a:off x="99931" y="531749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Guideline?</a:t>
                  </a:r>
                </a:p>
              </p:txBody>
            </p:sp>
            <p:sp>
              <p:nvSpPr>
                <p:cNvPr id="34825" name="TextBox 24"/>
                <p:cNvSpPr txBox="1">
                  <a:spLocks noChangeArrowheads="1"/>
                </p:cNvSpPr>
                <p:nvPr/>
              </p:nvSpPr>
              <p:spPr bwMode="auto">
                <a:xfrm>
                  <a:off x="4603139" y="5322399"/>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Performance?</a:t>
                  </a:r>
                </a:p>
              </p:txBody>
            </p:sp>
            <p:sp>
              <p:nvSpPr>
                <p:cNvPr id="34827" name="TextBox 29"/>
                <p:cNvSpPr txBox="1">
                  <a:spLocks noChangeArrowheads="1"/>
                </p:cNvSpPr>
                <p:nvPr/>
              </p:nvSpPr>
              <p:spPr bwMode="auto">
                <a:xfrm>
                  <a:off x="6973959" y="5319242"/>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Fit?</a:t>
                  </a:r>
                </a:p>
              </p:txBody>
            </p:sp>
            <p:pic>
              <p:nvPicPr>
                <p:cNvPr id="34829" name="Picture 13"/>
                <p:cNvPicPr>
                  <a:picLocks noChangeAspect="1"/>
                </p:cNvPicPr>
                <p:nvPr/>
              </p:nvPicPr>
              <p:blipFill>
                <a:blip r:embed="rId3">
                  <a:extLst>
                    <a:ext uri="{28A0092B-C50C-407E-A947-70E740481C1C}">
                      <a14:useLocalDpi xmlns:a14="http://schemas.microsoft.com/office/drawing/2010/main" val="0"/>
                    </a:ext>
                  </a:extLst>
                </a:blip>
                <a:srcRect b="7689"/>
                <a:stretch>
                  <a:fillRect/>
                </a:stretch>
              </p:blipFill>
              <p:spPr bwMode="auto">
                <a:xfrm>
                  <a:off x="4522678" y="3504479"/>
                  <a:ext cx="2140424" cy="1508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30" name="Picture 14"/>
                <p:cNvPicPr>
                  <a:picLocks/>
                </p:cNvPicPr>
                <p:nvPr/>
              </p:nvPicPr>
              <p:blipFill rotWithShape="1">
                <a:blip r:embed="rId4">
                  <a:extLst>
                    <a:ext uri="{28A0092B-C50C-407E-A947-70E740481C1C}">
                      <a14:useLocalDpi xmlns:a14="http://schemas.microsoft.com/office/drawing/2010/main" val="0"/>
                    </a:ext>
                  </a:extLst>
                </a:blip>
                <a:srcRect l="7202" r="54500" b="9573"/>
                <a:stretch/>
              </p:blipFill>
              <p:spPr bwMode="auto">
                <a:xfrm>
                  <a:off x="6900213" y="3504479"/>
                  <a:ext cx="2139696"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p:cNvPicPr>
                  <a:picLocks/>
                </p:cNvPicPr>
                <p:nvPr/>
              </p:nvPicPr>
              <p:blipFill>
                <a:blip r:embed="rId5">
                  <a:extLst>
                    <a:ext uri="{28A0092B-C50C-407E-A947-70E740481C1C}">
                      <a14:useLocalDpi xmlns:a14="http://schemas.microsoft.com/office/drawing/2010/main" val="0"/>
                    </a:ext>
                  </a:extLst>
                </a:blip>
                <a:srcRect l="21353" r="2647"/>
                <a:stretch>
                  <a:fillRect/>
                </a:stretch>
              </p:blipFill>
              <p:spPr bwMode="auto">
                <a:xfrm>
                  <a:off x="2145871" y="3504479"/>
                  <a:ext cx="2139696" cy="1508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grpSp>
      <p:sp>
        <p:nvSpPr>
          <p:cNvPr id="34832" name="Rectangle 3"/>
          <p:cNvSpPr txBox="1">
            <a:spLocks noChangeArrowheads="1"/>
          </p:cNvSpPr>
          <p:nvPr/>
        </p:nvSpPr>
        <p:spPr bwMode="auto">
          <a:xfrm>
            <a:off x="886968" y="992188"/>
            <a:ext cx="75255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dirty="0">
                <a:solidFill>
                  <a:srgbClr val="993300"/>
                </a:solidFill>
                <a:latin typeface="Times New Roman" panose="02020603050405020304" pitchFamily="18" charset="0"/>
              </a:rPr>
              <a:t>Recycled Aggregates and Large Stone Subbase</a:t>
            </a:r>
          </a:p>
        </p:txBody>
      </p:sp>
      <p:sp>
        <p:nvSpPr>
          <p:cNvPr id="20" name="Title 1">
            <a:extLst>
              <a:ext uri="{FF2B5EF4-FFF2-40B4-BE49-F238E27FC236}">
                <a16:creationId xmlns:a16="http://schemas.microsoft.com/office/drawing/2014/main" id="{56CF683D-0596-4F06-A251-2472BD3D1EB7}"/>
              </a:ext>
            </a:extLst>
          </p:cNvPr>
          <p:cNvSpPr>
            <a:spLocks noGrp="1"/>
          </p:cNvSpPr>
          <p:nvPr>
            <p:ph type="title"/>
          </p:nvPr>
        </p:nvSpPr>
        <p:spPr>
          <a:xfrm>
            <a:off x="439947" y="69029"/>
            <a:ext cx="8229600" cy="812290"/>
          </a:xfrm>
        </p:spPr>
        <p:txBody>
          <a:bodyPr/>
          <a:lstStyle/>
          <a:p>
            <a:pPr algn="ctr"/>
            <a:r>
              <a:rPr lang="tr-TR" b="1" dirty="0"/>
              <a:t>PROBLEM STATEMENT</a:t>
            </a:r>
            <a:endParaRPr lang="en-US" b="1" dirty="0"/>
          </a:p>
        </p:txBody>
      </p:sp>
    </p:spTree>
    <p:extLst>
      <p:ext uri="{BB962C8B-B14F-4D97-AF65-F5344CB8AC3E}">
        <p14:creationId xmlns:p14="http://schemas.microsoft.com/office/powerpoint/2010/main" val="133185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0513" y="13024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7D64001E-B2E4-4F2C-A433-5B34F430FF9C}"/>
              </a:ext>
            </a:extLst>
          </p:cNvPr>
          <p:cNvSpPr>
            <a:spLocks noGrp="1"/>
          </p:cNvSpPr>
          <p:nvPr>
            <p:ph type="title"/>
          </p:nvPr>
        </p:nvSpPr>
        <p:spPr>
          <a:xfrm>
            <a:off x="439947" y="69029"/>
            <a:ext cx="8229600" cy="812290"/>
          </a:xfrm>
        </p:spPr>
        <p:txBody>
          <a:bodyPr/>
          <a:lstStyle/>
          <a:p>
            <a:pPr algn="ctr"/>
            <a:r>
              <a:rPr lang="tr-TR" b="1" dirty="0"/>
              <a:t>OBJECTIVES</a:t>
            </a:r>
            <a:endParaRPr lang="en-US" b="1" dirty="0"/>
          </a:p>
        </p:txBody>
      </p:sp>
    </p:spTree>
    <p:extLst>
      <p:ext uri="{BB962C8B-B14F-4D97-AF65-F5344CB8AC3E}">
        <p14:creationId xmlns:p14="http://schemas.microsoft.com/office/powerpoint/2010/main" val="7582056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1304</Words>
  <Application>Microsoft Office PowerPoint</Application>
  <PresentationFormat>On-screen Show (4:3)</PresentationFormat>
  <Paragraphs>301</Paragraphs>
  <Slides>45</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Calibri Light</vt:lpstr>
      <vt:lpstr>MS Mincho</vt:lpstr>
      <vt:lpstr>Symbol</vt:lpstr>
      <vt:lpstr>Times New Roman</vt:lpstr>
      <vt:lpstr>Wingdings</vt:lpstr>
      <vt:lpstr>1_Office Theme</vt:lpstr>
      <vt:lpstr>Office Theme</vt:lpstr>
      <vt:lpstr>Unknown</vt:lpstr>
      <vt:lpstr>2018 Pavement Workshop May 23-24, 2018</vt:lpstr>
      <vt:lpstr>RESEARCH TEAM</vt:lpstr>
      <vt:lpstr>OUTLINE</vt:lpstr>
      <vt:lpstr>PROBLEM STATEMENT</vt:lpstr>
      <vt:lpstr>PROBLEM STATEMENT</vt:lpstr>
      <vt:lpstr>PROBLEM STATEMENT</vt:lpstr>
      <vt:lpstr>PROBLEM STATEMENT</vt:lpstr>
      <vt:lpstr>PROBLEM STATEMENT</vt:lpstr>
      <vt:lpstr>OBJECTIVES</vt:lpstr>
      <vt:lpstr>PowerPoint Presentation</vt:lpstr>
      <vt:lpstr>PowerPoint Presentation</vt:lpstr>
      <vt:lpstr>PowerPoint Presentation</vt:lpstr>
      <vt:lpstr>PowerPoint Presentation</vt:lpstr>
      <vt:lpstr>PERMEAMETER DATA ANALYSIS</vt:lpstr>
      <vt:lpstr>PERMEAMETER DATA ANALYSIS</vt:lpstr>
      <vt:lpstr>PERMEAMETER DATA ANALYSIS</vt:lpstr>
      <vt:lpstr>PERMEAMETER DATA ANALYSIS</vt:lpstr>
      <vt:lpstr>PERMEAMETER DATA ANALYSIS</vt:lpstr>
      <vt:lpstr>PERMEAMETER DATA ANALYSIS</vt:lpstr>
      <vt:lpstr>PERMEAMETER DATA ANALYSIS</vt:lpstr>
      <vt:lpstr>LWD DATA ANALYSIS</vt:lpstr>
      <vt:lpstr>LWD DATA ANALYSIS</vt:lpstr>
      <vt:lpstr>LWD DATA ANALYSIS</vt:lpstr>
      <vt:lpstr>DCP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TESTING</vt:lpstr>
      <vt:lpstr>PowerPoint Presentation</vt:lpstr>
      <vt:lpstr>PowerPoint Presentation</vt:lpstr>
      <vt:lpstr>SCHEDULE</vt:lpstr>
      <vt:lpstr>PRODUCTS &amp; DELIVERABLES</vt:lpstr>
      <vt:lpstr>PowerPoint Presentation</vt:lpstr>
      <vt:lpstr>DCP DATA ANALYSIS</vt:lpstr>
      <vt:lpstr>DCP DATA ANALYSIS</vt:lpstr>
      <vt:lpstr>DCP DATA ANALYSIS</vt:lpstr>
      <vt:lpstr>DCP DATA ANALYSIS</vt:lpstr>
      <vt:lpstr>DCP DATA ANALYSIS</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Robert Filipczak</dc:creator>
  <cp:lastModifiedBy>Cetin, Bora [CCE E]</cp:lastModifiedBy>
  <cp:revision>79</cp:revision>
  <dcterms:created xsi:type="dcterms:W3CDTF">2018-04-27T13:58:19Z</dcterms:created>
  <dcterms:modified xsi:type="dcterms:W3CDTF">2018-05-18T00:34:42Z</dcterms:modified>
</cp:coreProperties>
</file>