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60" r:id="rId2"/>
    <p:sldMasterId id="2147483773" r:id="rId3"/>
  </p:sldMasterIdLst>
  <p:notesMasterIdLst>
    <p:notesMasterId r:id="rId39"/>
  </p:notesMasterIdLst>
  <p:handoutMasterIdLst>
    <p:handoutMasterId r:id="rId40"/>
  </p:handoutMasterIdLst>
  <p:sldIdLst>
    <p:sldId id="537" r:id="rId4"/>
    <p:sldId id="431" r:id="rId5"/>
    <p:sldId id="522" r:id="rId6"/>
    <p:sldId id="523" r:id="rId7"/>
    <p:sldId id="445" r:id="rId8"/>
    <p:sldId id="502" r:id="rId9"/>
    <p:sldId id="515" r:id="rId10"/>
    <p:sldId id="516" r:id="rId11"/>
    <p:sldId id="432" r:id="rId12"/>
    <p:sldId id="501" r:id="rId13"/>
    <p:sldId id="526" r:id="rId14"/>
    <p:sldId id="505" r:id="rId15"/>
    <p:sldId id="470" r:id="rId16"/>
    <p:sldId id="460" r:id="rId17"/>
    <p:sldId id="524" r:id="rId18"/>
    <p:sldId id="525" r:id="rId19"/>
    <p:sldId id="514" r:id="rId20"/>
    <p:sldId id="529" r:id="rId21"/>
    <p:sldId id="528" r:id="rId22"/>
    <p:sldId id="530" r:id="rId23"/>
    <p:sldId id="531" r:id="rId24"/>
    <p:sldId id="533" r:id="rId25"/>
    <p:sldId id="527" r:id="rId26"/>
    <p:sldId id="518" r:id="rId27"/>
    <p:sldId id="519" r:id="rId28"/>
    <p:sldId id="520" r:id="rId29"/>
    <p:sldId id="497" r:id="rId30"/>
    <p:sldId id="488" r:id="rId31"/>
    <p:sldId id="538" r:id="rId32"/>
    <p:sldId id="508" r:id="rId33"/>
    <p:sldId id="509" r:id="rId34"/>
    <p:sldId id="513" r:id="rId35"/>
    <p:sldId id="534" r:id="rId36"/>
    <p:sldId id="535" r:id="rId37"/>
    <p:sldId id="536" r:id="rId3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HAN DAVE" initials="ED" lastIdx="4" clrIdx="0">
    <p:extLst>
      <p:ext uri="{19B8F6BF-5375-455C-9EA6-DF929625EA0E}">
        <p15:presenceInfo xmlns:p15="http://schemas.microsoft.com/office/powerpoint/2012/main" userId="e3119e2c3eaf8a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8000"/>
    <a:srgbClr val="00FFFF"/>
    <a:srgbClr val="003399"/>
    <a:srgbClr val="FF9900"/>
    <a:srgbClr val="003594"/>
    <a:srgbClr val="0033CC"/>
    <a:srgbClr val="D9D9D9"/>
    <a:srgbClr val="7575D1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79674" autoAdjust="0"/>
  </p:normalViewPr>
  <p:slideViewPr>
    <p:cSldViewPr>
      <p:cViewPr varScale="1">
        <p:scale>
          <a:sx n="129" d="100"/>
          <a:sy n="129" d="100"/>
        </p:scale>
        <p:origin x="72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HAN\Documents\TRB\2016\MnDOT_Paper_LabPerf_CoarseHMA\TRB2016_Data_EVD%20CM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HAN\Documents\TRB\2016\MnDOT_Paper_LabPerf_CoarseHMA\TRB2016_Data_EVD%20CM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mm2001\AppData\Local\Box\Box%20Edit\Documents\C9g7FIDL7Eau_hS8OY_a6Q==\Inventory%20(ALL%20X-Sections)%20(SALVAGE%20&amp;%20IDLE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\MRL\SECTIONS\RESEARCH\Design\Debaroti\DCT\2018\NRRA\MnROAD%202017_NRRA_analysis_May11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\MRL\SECTIONS\RESEARCH\Design\Debaroti\DCT\2018\NRRA\MnROAD%202017_NRRA_analysis_May11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\MRL\SECTIONS\RESEARCH\Design\Debaroti\DCT\2018\NRRA\MnROAD%202017_NRRA_analysis_May11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All_Data!$BX$37:$BX$40</c:f>
              <c:strCache>
                <c:ptCount val="4"/>
                <c:pt idx="0">
                  <c:v>Thin O/L</c:v>
                </c:pt>
                <c:pt idx="1">
                  <c:v>Thick O/L</c:v>
                </c:pt>
                <c:pt idx="2">
                  <c:v>O/L on FDR</c:v>
                </c:pt>
                <c:pt idx="3">
                  <c:v>New Const.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058350280044128E-2"/>
                  <c:y val="4.0486023555214804E-3"/>
                </c:manualLayout>
              </c:layout>
              <c:tx>
                <c:rich>
                  <a:bodyPr/>
                  <a:lstStyle/>
                  <a:p>
                    <a:fld id="{4029FF94-C04D-4684-9212-59E969B24C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DBDD-4127-816B-37E86B73A3B5}"/>
                </c:ext>
              </c:extLst>
            </c:dLbl>
            <c:dLbl>
              <c:idx val="1"/>
              <c:layout>
                <c:manualLayout>
                  <c:x val="2.4503593217199492E-2"/>
                  <c:y val="1.5939379352446773E-7"/>
                </c:manualLayout>
              </c:layout>
              <c:tx>
                <c:rich>
                  <a:bodyPr/>
                  <a:lstStyle/>
                  <a:p>
                    <a:fld id="{FBDDCD4D-71D0-4D5D-9DBA-33EFE1CC652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03482297172204E-2"/>
                      <c:h val="7.732830499046025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DBDD-4127-816B-37E86B73A3B5}"/>
                </c:ext>
              </c:extLst>
            </c:dLbl>
            <c:dLbl>
              <c:idx val="2"/>
              <c:layout>
                <c:manualLayout>
                  <c:x val="2.1780971748621862E-2"/>
                  <c:y val="0"/>
                </c:manualLayout>
              </c:layout>
              <c:tx>
                <c:rich>
                  <a:bodyPr/>
                  <a:lstStyle/>
                  <a:p>
                    <a:fld id="{39C2322E-6009-47C8-86D9-D89A7292620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DBDD-4127-816B-37E86B73A3B5}"/>
                </c:ext>
              </c:extLst>
            </c:dLbl>
            <c:dLbl>
              <c:idx val="3"/>
              <c:layout>
                <c:manualLayout>
                  <c:x val="1.3613107342888562E-2"/>
                  <c:y val="1.4844703816293528E-16"/>
                </c:manualLayout>
              </c:layout>
              <c:tx>
                <c:rich>
                  <a:bodyPr/>
                  <a:lstStyle/>
                  <a:p>
                    <a:fld id="{B8BDE3A2-9913-44C2-96A9-3772697918B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DBDD-4127-816B-37E86B73A3B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All_Data!$BZ$37:$BZ$40</c:f>
                <c:numCache>
                  <c:formatCode>General</c:formatCode>
                  <c:ptCount val="4"/>
                  <c:pt idx="0">
                    <c:v>5.2510743054109188</c:v>
                  </c:pt>
                  <c:pt idx="1">
                    <c:v>1.18569179910724</c:v>
                  </c:pt>
                  <c:pt idx="2">
                    <c:v>0.36159891838579628</c:v>
                  </c:pt>
                  <c:pt idx="3">
                    <c:v>0</c:v>
                  </c:pt>
                </c:numCache>
              </c:numRef>
            </c:plus>
            <c:minus>
              <c:numRef>
                <c:f>All_Data!$BZ$37:$BZ$40</c:f>
                <c:numCache>
                  <c:formatCode>General</c:formatCode>
                  <c:ptCount val="4"/>
                  <c:pt idx="0">
                    <c:v>5.2510743054109188</c:v>
                  </c:pt>
                  <c:pt idx="1">
                    <c:v>1.18569179910724</c:v>
                  </c:pt>
                  <c:pt idx="2">
                    <c:v>0.36159891838579628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All_Data!$BX$37:$BX$40</c:f>
              <c:strCache>
                <c:ptCount val="4"/>
                <c:pt idx="0">
                  <c:v>Thin O/L</c:v>
                </c:pt>
                <c:pt idx="1">
                  <c:v>Thick O/L</c:v>
                </c:pt>
                <c:pt idx="2">
                  <c:v>O/L on FDR</c:v>
                </c:pt>
                <c:pt idx="3">
                  <c:v>New Const.</c:v>
                </c:pt>
              </c:strCache>
            </c:strRef>
          </c:cat>
          <c:val>
            <c:numRef>
              <c:f>All_Data!$BY$37:$BY$40</c:f>
              <c:numCache>
                <c:formatCode>General</c:formatCode>
                <c:ptCount val="4"/>
                <c:pt idx="0">
                  <c:v>8.3194871794871794</c:v>
                </c:pt>
                <c:pt idx="1">
                  <c:v>3.2155303030303024</c:v>
                </c:pt>
                <c:pt idx="2">
                  <c:v>0.73799999999999999</c:v>
                </c:pt>
                <c:pt idx="3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All_Data!$BY$93:$BY$96</c15:f>
                <c15:dlblRangeCache>
                  <c:ptCount val="4"/>
                  <c:pt idx="0">
                    <c:v>13</c:v>
                  </c:pt>
                  <c:pt idx="1">
                    <c:v>6</c:v>
                  </c:pt>
                  <c:pt idx="2">
                    <c:v>5</c:v>
                  </c:pt>
                  <c:pt idx="3">
                    <c:v>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DBDD-4127-816B-37E86B73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95810368"/>
        <c:axId val="-1295810912"/>
      </c:barChart>
      <c:catAx>
        <c:axId val="-1295810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Construction Type</a:t>
                </a:r>
              </a:p>
            </c:rich>
          </c:tx>
          <c:layout>
            <c:manualLayout>
              <c:xMode val="edge"/>
              <c:yMode val="edge"/>
              <c:x val="0.39732508277556788"/>
              <c:y val="0.887318313528969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295810912"/>
        <c:crosses val="autoZero"/>
        <c:auto val="1"/>
        <c:lblAlgn val="ctr"/>
        <c:lblOffset val="100"/>
        <c:tickMarkSkip val="1"/>
        <c:noMultiLvlLbl val="0"/>
      </c:catAx>
      <c:valAx>
        <c:axId val="-12958109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TCTotal (%/yr.</a:t>
                </a:r>
                <a:r>
                  <a:rPr lang="en-US" baseline="30000"/>
                  <a:t>2</a:t>
                </a:r>
                <a:r>
                  <a:rPr lang="en-US" baseline="0"/>
                  <a:t>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1724372029871011E-2"/>
              <c:y val="0.179482062718676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295810368"/>
        <c:crosses val="autoZero"/>
        <c:crossBetween val="between"/>
        <c:majorUnit val="5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All_Data!$BX$37:$BX$40</c:f>
              <c:strCache>
                <c:ptCount val="4"/>
                <c:pt idx="0">
                  <c:v>Thin O/L</c:v>
                </c:pt>
                <c:pt idx="1">
                  <c:v>Thick O/L</c:v>
                </c:pt>
                <c:pt idx="2">
                  <c:v>O/L on FDR</c:v>
                </c:pt>
                <c:pt idx="3">
                  <c:v>New Const.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335728811466395E-2"/>
                  <c:y val="-8.0972072923321727E-3"/>
                </c:manualLayout>
              </c:layout>
              <c:tx>
                <c:rich>
                  <a:bodyPr/>
                  <a:lstStyle/>
                  <a:p>
                    <a:fld id="{17108567-955E-464C-A025-7323373AE6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E80-40DD-A4DC-899EC166699F}"/>
                </c:ext>
              </c:extLst>
            </c:dLbl>
            <c:dLbl>
              <c:idx val="1"/>
              <c:layout>
                <c:manualLayout>
                  <c:x val="1.9058350280044128E-2"/>
                  <c:y val="0"/>
                </c:manualLayout>
              </c:layout>
              <c:tx>
                <c:rich>
                  <a:bodyPr/>
                  <a:lstStyle/>
                  <a:p>
                    <a:fld id="{D3095032-8AFB-41BF-B713-54BBCABBB2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E80-40DD-A4DC-899EC166699F}"/>
                </c:ext>
              </c:extLst>
            </c:dLbl>
            <c:dLbl>
              <c:idx val="2"/>
              <c:layout>
                <c:manualLayout>
                  <c:x val="1.6335728811466395E-2"/>
                  <c:y val="-4.0486036461661419E-3"/>
                </c:manualLayout>
              </c:layout>
              <c:tx>
                <c:rich>
                  <a:bodyPr/>
                  <a:lstStyle/>
                  <a:p>
                    <a:fld id="{14924265-DB75-48FE-80C3-A2AC58B9FC1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E80-40DD-A4DC-899EC166699F}"/>
                </c:ext>
              </c:extLst>
            </c:dLbl>
            <c:dLbl>
              <c:idx val="3"/>
              <c:layout>
                <c:manualLayout>
                  <c:x val="2.7226214685777225E-2"/>
                  <c:y val="-4.0486036461662165E-3"/>
                </c:manualLayout>
              </c:layout>
              <c:tx>
                <c:rich>
                  <a:bodyPr/>
                  <a:lstStyle/>
                  <a:p>
                    <a:fld id="{9D6C6CB4-A807-40D3-AEB3-B4C72794541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E80-40DD-A4DC-899EC16669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All_Data!$CB$37:$CB$40</c:f>
                <c:numCache>
                  <c:formatCode>General</c:formatCode>
                  <c:ptCount val="4"/>
                  <c:pt idx="0">
                    <c:v>18.410015281034646</c:v>
                  </c:pt>
                  <c:pt idx="1">
                    <c:v>7.2933267000570421</c:v>
                  </c:pt>
                  <c:pt idx="2">
                    <c:v>1.5441098118693217</c:v>
                  </c:pt>
                  <c:pt idx="3">
                    <c:v>0</c:v>
                  </c:pt>
                </c:numCache>
              </c:numRef>
            </c:plus>
            <c:minus>
              <c:numRef>
                <c:f>All_Data!$CB$37:$CB$40</c:f>
                <c:numCache>
                  <c:formatCode>General</c:formatCode>
                  <c:ptCount val="4"/>
                  <c:pt idx="0">
                    <c:v>18.410015281034646</c:v>
                  </c:pt>
                  <c:pt idx="1">
                    <c:v>7.2933267000570421</c:v>
                  </c:pt>
                  <c:pt idx="2">
                    <c:v>1.5441098118693217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All_Data!$BX$37:$BX$40</c:f>
              <c:strCache>
                <c:ptCount val="4"/>
                <c:pt idx="0">
                  <c:v>Thin O/L</c:v>
                </c:pt>
                <c:pt idx="1">
                  <c:v>Thick O/L</c:v>
                </c:pt>
                <c:pt idx="2">
                  <c:v>O/L on FDR</c:v>
                </c:pt>
                <c:pt idx="3">
                  <c:v>New Const.</c:v>
                </c:pt>
              </c:strCache>
            </c:strRef>
          </c:cat>
          <c:val>
            <c:numRef>
              <c:f>All_Data!$CA$37:$CA$40</c:f>
              <c:numCache>
                <c:formatCode>0</c:formatCode>
                <c:ptCount val="4"/>
                <c:pt idx="0">
                  <c:v>19.686923076923073</c:v>
                </c:pt>
                <c:pt idx="1">
                  <c:v>14.749621212121211</c:v>
                </c:pt>
                <c:pt idx="2">
                  <c:v>3.2876666666666665</c:v>
                </c:pt>
                <c:pt idx="3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All_Data!$BY$93:$BY$96</c15:f>
                <c15:dlblRangeCache>
                  <c:ptCount val="4"/>
                  <c:pt idx="0">
                    <c:v>13</c:v>
                  </c:pt>
                  <c:pt idx="1">
                    <c:v>6</c:v>
                  </c:pt>
                  <c:pt idx="2">
                    <c:v>5</c:v>
                  </c:pt>
                  <c:pt idx="3">
                    <c:v>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CE80-40DD-A4DC-899EC1666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295807104"/>
        <c:axId val="-1295814176"/>
      </c:barChart>
      <c:catAx>
        <c:axId val="-1295807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Construction Type</a:t>
                </a:r>
              </a:p>
            </c:rich>
          </c:tx>
          <c:layout>
            <c:manualLayout>
              <c:xMode val="edge"/>
              <c:yMode val="edge"/>
              <c:x val="0.39732508277556788"/>
              <c:y val="0.887318313528969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295814176"/>
        <c:crosses val="autoZero"/>
        <c:auto val="1"/>
        <c:lblAlgn val="ctr"/>
        <c:lblOffset val="100"/>
        <c:tickMarkSkip val="1"/>
        <c:noMultiLvlLbl val="0"/>
      </c:catAx>
      <c:valAx>
        <c:axId val="-1295814176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TCTotal x AC Th. (% x in./yr.</a:t>
                </a:r>
                <a:r>
                  <a:rPr lang="en-US" baseline="30000"/>
                  <a:t>2</a:t>
                </a:r>
                <a:r>
                  <a:rPr lang="en-US" baseline="0"/>
                  <a:t>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6279132585662891E-2"/>
              <c:y val="5.80238223663992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295807104"/>
        <c:crosses val="autoZero"/>
        <c:crossBetween val="between"/>
        <c:majorUnit val="10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RTTD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2"/>
            <c:marker>
              <c:symbol val="triangle"/>
              <c:size val="7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DD1-4D75-B94C-23E0EB81ECC7}"/>
              </c:ext>
            </c:extLst>
          </c:dPt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'IDLE NEW'!$Q$23:$Q$26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'IDLE NEW'!$T$15:$T$18</c:f>
              <c:numCache>
                <c:formatCode>0</c:formatCode>
                <c:ptCount val="4"/>
                <c:pt idx="0">
                  <c:v>497.36672121382685</c:v>
                </c:pt>
                <c:pt idx="1">
                  <c:v>499.50125758281888</c:v>
                </c:pt>
                <c:pt idx="2">
                  <c:v>501.63579395180687</c:v>
                </c:pt>
                <c:pt idx="3">
                  <c:v>503.77033032079885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DD1-4D75-B94C-23E0EB81ECC7}"/>
            </c:ext>
          </c:extLst>
        </c:ser>
        <c:ser>
          <c:idx val="1"/>
          <c:order val="1"/>
          <c:tx>
            <c:v>Baseline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'IDLE NEW'!$Q$23:$Q$26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'IDLE NEW'!$T$23:$T$26</c:f>
              <c:numCache>
                <c:formatCode>0</c:formatCode>
                <c:ptCount val="4"/>
                <c:pt idx="0">
                  <c:v>465.167731708644</c:v>
                </c:pt>
                <c:pt idx="1">
                  <c:v>467.31922387075599</c:v>
                </c:pt>
                <c:pt idx="2">
                  <c:v>469.47071603286804</c:v>
                </c:pt>
                <c:pt idx="3">
                  <c:v>471.62220819497998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DD1-4D75-B94C-23E0EB81E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0420920"/>
        <c:axId val="600417968"/>
      </c:scatterChart>
      <c:valAx>
        <c:axId val="600420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IRI (in/mi)</a:t>
                </a:r>
              </a:p>
            </c:rich>
          </c:tx>
          <c:layout>
            <c:manualLayout>
              <c:xMode val="edge"/>
              <c:yMode val="edge"/>
              <c:x val="0.46841830065359474"/>
              <c:y val="0.821320066156114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0417968"/>
        <c:crosses val="autoZero"/>
        <c:crossBetween val="midCat"/>
      </c:valAx>
      <c:valAx>
        <c:axId val="60041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Total Energy Consumption (TJ)</a:t>
                </a:r>
              </a:p>
            </c:rich>
          </c:tx>
          <c:layout>
            <c:manualLayout>
              <c:xMode val="edge"/>
              <c:yMode val="edge"/>
              <c:x val="2.0915032679738561E-2"/>
              <c:y val="5.640767506801375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0420920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[Inventory (ALL X-Sections) (SALVAGE &amp; IDLE).xlsx]Yearly Cost!PivotTable32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dk1"/>
                </a:solidFill>
                <a:latin typeface="Arial "/>
                <a:ea typeface="+mn-ea"/>
                <a:cs typeface="+mn-cs"/>
              </a:defRPr>
            </a:pPr>
            <a:r>
              <a:rPr lang="en-US" b="1"/>
              <a:t>Yearly Cost Comparison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dk1"/>
              </a:solidFill>
              <a:latin typeface="Arial 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rgbClr val="009900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rgbClr val="FF9900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rgbClr val="009900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rgbClr val="FF9900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009900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rgbClr val="FF9900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rgbClr val="009900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rgbClr val="FF9900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rgbClr val="009900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rgbClr val="FF9900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'Yearly Cost'!$B$1</c:f>
              <c:strCache>
                <c:ptCount val="1"/>
                <c:pt idx="0">
                  <c:v>Operation Cost 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cat>
            <c:multiLvlStrRef>
              <c:f>'Yearly Cost'!$A$2:$A$35</c:f>
              <c:multiLvlStrCache>
                <c:ptCount val="28"/>
                <c:lvl>
                  <c:pt idx="0">
                    <c:v>Microsurface (IRI 160)</c:v>
                  </c:pt>
                  <c:pt idx="1">
                    <c:v>Crack Sealant</c:v>
                  </c:pt>
                  <c:pt idx="2">
                    <c:v>Mill and Fill</c:v>
                  </c:pt>
                  <c:pt idx="3">
                    <c:v>Baseline</c:v>
                  </c:pt>
                  <c:pt idx="4">
                    <c:v>CIR</c:v>
                  </c:pt>
                  <c:pt idx="5">
                    <c:v>Microsurface (IRI 140)</c:v>
                  </c:pt>
                  <c:pt idx="6">
                    <c:v>Microsurface (IRI 160)</c:v>
                  </c:pt>
                  <c:pt idx="7">
                    <c:v>Crack Sealant</c:v>
                  </c:pt>
                  <c:pt idx="8">
                    <c:v>CIR</c:v>
                  </c:pt>
                  <c:pt idx="9">
                    <c:v>Mill and Fill</c:v>
                  </c:pt>
                  <c:pt idx="10">
                    <c:v>Baseline</c:v>
                  </c:pt>
                  <c:pt idx="11">
                    <c:v>Microsurface (IRI 140)</c:v>
                  </c:pt>
                  <c:pt idx="12">
                    <c:v>Microsurface (IRI 140)</c:v>
                  </c:pt>
                  <c:pt idx="13">
                    <c:v>Baseline</c:v>
                  </c:pt>
                  <c:pt idx="14">
                    <c:v>CIR</c:v>
                  </c:pt>
                  <c:pt idx="15">
                    <c:v>Microsurface (IRI 160)</c:v>
                  </c:pt>
                  <c:pt idx="16">
                    <c:v>Crack Sealant</c:v>
                  </c:pt>
                  <c:pt idx="17">
                    <c:v>Mill and Fill</c:v>
                  </c:pt>
                  <c:pt idx="18">
                    <c:v>Baseline</c:v>
                  </c:pt>
                  <c:pt idx="19">
                    <c:v>Crack Sealant</c:v>
                  </c:pt>
                  <c:pt idx="20">
                    <c:v>CIR</c:v>
                  </c:pt>
                  <c:pt idx="21">
                    <c:v>Microsurface (IRI 140)</c:v>
                  </c:pt>
                  <c:pt idx="22">
                    <c:v>Microsurface (IRI 160)</c:v>
                  </c:pt>
                  <c:pt idx="23">
                    <c:v>Baseline</c:v>
                  </c:pt>
                  <c:pt idx="24">
                    <c:v>Microsurface (IRI 140)</c:v>
                  </c:pt>
                  <c:pt idx="25">
                    <c:v>CIR</c:v>
                  </c:pt>
                  <c:pt idx="26">
                    <c:v>Crack Sealant</c:v>
                  </c:pt>
                  <c:pt idx="27">
                    <c:v>Microsurface (IRI 160)</c:v>
                  </c:pt>
                </c:lvl>
                <c:lvl>
                  <c:pt idx="0">
                    <c:v>ARGG -1</c:v>
                  </c:pt>
                  <c:pt idx="6">
                    <c:v>ARGG -2</c:v>
                  </c:pt>
                  <c:pt idx="12">
                    <c:v>SHM -1</c:v>
                  </c:pt>
                  <c:pt idx="17">
                    <c:v>T-1</c:v>
                  </c:pt>
                  <c:pt idx="23">
                    <c:v>THS - 1</c:v>
                  </c:pt>
                </c:lvl>
              </c:multiLvlStrCache>
            </c:multiLvlStrRef>
          </c:cat>
          <c:val>
            <c:numRef>
              <c:f>'Yearly Cost'!$B$2:$B$35</c:f>
              <c:numCache>
                <c:formatCode>General</c:formatCode>
                <c:ptCount val="28"/>
                <c:pt idx="0">
                  <c:v>15.033099403385506</c:v>
                </c:pt>
                <c:pt idx="1">
                  <c:v>21.681492414943225</c:v>
                </c:pt>
                <c:pt idx="2">
                  <c:v>22.962735324029776</c:v>
                </c:pt>
                <c:pt idx="3">
                  <c:v>23.114748163743897</c:v>
                </c:pt>
                <c:pt idx="4">
                  <c:v>23.125780021336123</c:v>
                </c:pt>
                <c:pt idx="5">
                  <c:v>23.772771814707234</c:v>
                </c:pt>
                <c:pt idx="6">
                  <c:v>18.636110115468551</c:v>
                </c:pt>
                <c:pt idx="7">
                  <c:v>21.456811394687382</c:v>
                </c:pt>
                <c:pt idx="8">
                  <c:v>22.643305651579048</c:v>
                </c:pt>
                <c:pt idx="9">
                  <c:v>22.64578659070764</c:v>
                </c:pt>
                <c:pt idx="10">
                  <c:v>22.95351401218322</c:v>
                </c:pt>
                <c:pt idx="11">
                  <c:v>23.600027774356196</c:v>
                </c:pt>
                <c:pt idx="12">
                  <c:v>18.414562427057746</c:v>
                </c:pt>
                <c:pt idx="13">
                  <c:v>21.337113466070022</c:v>
                </c:pt>
                <c:pt idx="14">
                  <c:v>22.377061988488268</c:v>
                </c:pt>
                <c:pt idx="15">
                  <c:v>22.689363230017364</c:v>
                </c:pt>
                <c:pt idx="16">
                  <c:v>23.486924809374116</c:v>
                </c:pt>
                <c:pt idx="17">
                  <c:v>23.118631157087304</c:v>
                </c:pt>
                <c:pt idx="18">
                  <c:v>28.856982741407172</c:v>
                </c:pt>
                <c:pt idx="19">
                  <c:v>31.148020525289301</c:v>
                </c:pt>
                <c:pt idx="20">
                  <c:v>32.439696146363168</c:v>
                </c:pt>
                <c:pt idx="21">
                  <c:v>33.807129141719699</c:v>
                </c:pt>
                <c:pt idx="22">
                  <c:v>33.816354648149428</c:v>
                </c:pt>
                <c:pt idx="23">
                  <c:v>24.49328141365342</c:v>
                </c:pt>
                <c:pt idx="24">
                  <c:v>25.600652128473385</c:v>
                </c:pt>
                <c:pt idx="25">
                  <c:v>26.471396885679397</c:v>
                </c:pt>
                <c:pt idx="26">
                  <c:v>26.855773741228372</c:v>
                </c:pt>
                <c:pt idx="27">
                  <c:v>28.005077705633155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8B-4EB2-BAD4-E9BDFC2C3CFA}"/>
            </c:ext>
          </c:extLst>
        </c:ser>
        <c:ser>
          <c:idx val="1"/>
          <c:order val="1"/>
          <c:tx>
            <c:strRef>
              <c:f>'Yearly Cost'!$C$1</c:f>
              <c:strCache>
                <c:ptCount val="1"/>
                <c:pt idx="0">
                  <c:v>Construction/Maintenance Cost 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multiLvlStrRef>
              <c:f>'Yearly Cost'!$A$2:$A$35</c:f>
              <c:multiLvlStrCache>
                <c:ptCount val="28"/>
                <c:lvl>
                  <c:pt idx="0">
                    <c:v>Microsurface (IRI 160)</c:v>
                  </c:pt>
                  <c:pt idx="1">
                    <c:v>Crack Sealant</c:v>
                  </c:pt>
                  <c:pt idx="2">
                    <c:v>Mill and Fill</c:v>
                  </c:pt>
                  <c:pt idx="3">
                    <c:v>Baseline</c:v>
                  </c:pt>
                  <c:pt idx="4">
                    <c:v>CIR</c:v>
                  </c:pt>
                  <c:pt idx="5">
                    <c:v>Microsurface (IRI 140)</c:v>
                  </c:pt>
                  <c:pt idx="6">
                    <c:v>Microsurface (IRI 160)</c:v>
                  </c:pt>
                  <c:pt idx="7">
                    <c:v>Crack Sealant</c:v>
                  </c:pt>
                  <c:pt idx="8">
                    <c:v>CIR</c:v>
                  </c:pt>
                  <c:pt idx="9">
                    <c:v>Mill and Fill</c:v>
                  </c:pt>
                  <c:pt idx="10">
                    <c:v>Baseline</c:v>
                  </c:pt>
                  <c:pt idx="11">
                    <c:v>Microsurface (IRI 140)</c:v>
                  </c:pt>
                  <c:pt idx="12">
                    <c:v>Microsurface (IRI 140)</c:v>
                  </c:pt>
                  <c:pt idx="13">
                    <c:v>Baseline</c:v>
                  </c:pt>
                  <c:pt idx="14">
                    <c:v>CIR</c:v>
                  </c:pt>
                  <c:pt idx="15">
                    <c:v>Microsurface (IRI 160)</c:v>
                  </c:pt>
                  <c:pt idx="16">
                    <c:v>Crack Sealant</c:v>
                  </c:pt>
                  <c:pt idx="17">
                    <c:v>Mill and Fill</c:v>
                  </c:pt>
                  <c:pt idx="18">
                    <c:v>Baseline</c:v>
                  </c:pt>
                  <c:pt idx="19">
                    <c:v>Crack Sealant</c:v>
                  </c:pt>
                  <c:pt idx="20">
                    <c:v>CIR</c:v>
                  </c:pt>
                  <c:pt idx="21">
                    <c:v>Microsurface (IRI 140)</c:v>
                  </c:pt>
                  <c:pt idx="22">
                    <c:v>Microsurface (IRI 160)</c:v>
                  </c:pt>
                  <c:pt idx="23">
                    <c:v>Baseline</c:v>
                  </c:pt>
                  <c:pt idx="24">
                    <c:v>Microsurface (IRI 140)</c:v>
                  </c:pt>
                  <c:pt idx="25">
                    <c:v>CIR</c:v>
                  </c:pt>
                  <c:pt idx="26">
                    <c:v>Crack Sealant</c:v>
                  </c:pt>
                  <c:pt idx="27">
                    <c:v>Microsurface (IRI 160)</c:v>
                  </c:pt>
                </c:lvl>
                <c:lvl>
                  <c:pt idx="0">
                    <c:v>ARGG -1</c:v>
                  </c:pt>
                  <c:pt idx="6">
                    <c:v>ARGG -2</c:v>
                  </c:pt>
                  <c:pt idx="12">
                    <c:v>SHM -1</c:v>
                  </c:pt>
                  <c:pt idx="17">
                    <c:v>T-1</c:v>
                  </c:pt>
                  <c:pt idx="23">
                    <c:v>THS - 1</c:v>
                  </c:pt>
                </c:lvl>
              </c:multiLvlStrCache>
            </c:multiLvlStrRef>
          </c:cat>
          <c:val>
            <c:numRef>
              <c:f>'Yearly Cost'!$C$2:$C$35</c:f>
              <c:numCache>
                <c:formatCode>General</c:formatCode>
                <c:ptCount val="28"/>
                <c:pt idx="0">
                  <c:v>0.88684354435337387</c:v>
                </c:pt>
                <c:pt idx="1">
                  <c:v>1.4708194495962779</c:v>
                </c:pt>
                <c:pt idx="2">
                  <c:v>1.121103563469942</c:v>
                </c:pt>
                <c:pt idx="3">
                  <c:v>1.6663234380102336</c:v>
                </c:pt>
                <c:pt idx="4">
                  <c:v>1.1370586772620663</c:v>
                </c:pt>
                <c:pt idx="5">
                  <c:v>1.3859637851968016</c:v>
                </c:pt>
                <c:pt idx="6">
                  <c:v>0.90351941562818339</c:v>
                </c:pt>
                <c:pt idx="7">
                  <c:v>1.4610136498893607</c:v>
                </c:pt>
                <c:pt idx="8">
                  <c:v>1.1124368835924676</c:v>
                </c:pt>
                <c:pt idx="9">
                  <c:v>1.1052845258354205</c:v>
                </c:pt>
                <c:pt idx="10">
                  <c:v>1.6490933678874291</c:v>
                </c:pt>
                <c:pt idx="11">
                  <c:v>1.3744536254095996</c:v>
                </c:pt>
                <c:pt idx="12">
                  <c:v>1.1019353646388967</c:v>
                </c:pt>
                <c:pt idx="13">
                  <c:v>1.500002934328212</c:v>
                </c:pt>
                <c:pt idx="14">
                  <c:v>1.1625955753231831</c:v>
                </c:pt>
                <c:pt idx="15">
                  <c:v>1.1288558070471399</c:v>
                </c:pt>
                <c:pt idx="16">
                  <c:v>1.3859637851968016</c:v>
                </c:pt>
                <c:pt idx="17">
                  <c:v>1.6663234380102336</c:v>
                </c:pt>
                <c:pt idx="18">
                  <c:v>2.7387953909810276</c:v>
                </c:pt>
                <c:pt idx="19">
                  <c:v>2.7447410147091982</c:v>
                </c:pt>
                <c:pt idx="20">
                  <c:v>1.6524438864084685</c:v>
                </c:pt>
                <c:pt idx="21">
                  <c:v>2.7217007337771553</c:v>
                </c:pt>
                <c:pt idx="22">
                  <c:v>2.3089435124321254</c:v>
                </c:pt>
                <c:pt idx="23">
                  <c:v>2.0353291303098584</c:v>
                </c:pt>
                <c:pt idx="24">
                  <c:v>1.7501217563204969</c:v>
                </c:pt>
                <c:pt idx="25">
                  <c:v>1.3160378253739908</c:v>
                </c:pt>
                <c:pt idx="26">
                  <c:v>2.1161003959026923</c:v>
                </c:pt>
                <c:pt idx="27">
                  <c:v>1.7422605179662018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8B-4EB2-BAD4-E9BDFC2C3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08522600"/>
        <c:axId val="508521616"/>
      </c:barChart>
      <c:catAx>
        <c:axId val="508522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Arial "/>
                    <a:ea typeface="+mn-ea"/>
                    <a:cs typeface="+mn-cs"/>
                  </a:defRPr>
                </a:pPr>
                <a:r>
                  <a:rPr lang="en-US"/>
                  <a:t>Cross Section and Maintenance Type</a:t>
                </a:r>
              </a:p>
            </c:rich>
          </c:tx>
          <c:layout>
            <c:manualLayout>
              <c:xMode val="edge"/>
              <c:yMode val="edge"/>
              <c:x val="0.38939359142607177"/>
              <c:y val="0.905221799746514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Arial 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Arial "/>
                <a:ea typeface="+mn-ea"/>
                <a:cs typeface="+mn-cs"/>
              </a:defRPr>
            </a:pPr>
            <a:endParaRPr lang="en-US"/>
          </a:p>
        </c:txPr>
        <c:crossAx val="508521616"/>
        <c:crosses val="autoZero"/>
        <c:auto val="1"/>
        <c:lblAlgn val="ctr"/>
        <c:lblOffset val="100"/>
        <c:noMultiLvlLbl val="0"/>
      </c:catAx>
      <c:valAx>
        <c:axId val="50852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Arial "/>
                    <a:ea typeface="+mn-ea"/>
                    <a:cs typeface="+mn-cs"/>
                  </a:defRPr>
                </a:pPr>
                <a:r>
                  <a:rPr lang="en-US"/>
                  <a:t>Yearly Cost (Millions of Dollars)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Arial 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Arial "/>
                <a:ea typeface="+mn-ea"/>
                <a:cs typeface="+mn-cs"/>
              </a:defRPr>
            </a:pPr>
            <a:endParaRPr lang="en-US"/>
          </a:p>
        </c:txPr>
        <c:crossAx val="508522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240507436570423"/>
          <c:y val="2.3045954001511843E-3"/>
          <c:w val="0.26713429571303587"/>
          <c:h val="9.45137371136592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/>
              </a:solidFill>
              <a:latin typeface="Arial 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  <a:round/>
    </a:ln>
    <a:effectLst/>
  </c:spPr>
  <c:txPr>
    <a:bodyPr/>
    <a:lstStyle/>
    <a:p>
      <a:pPr>
        <a:defRPr sz="1200">
          <a:solidFill>
            <a:schemeClr val="dk1"/>
          </a:solidFill>
          <a:latin typeface="Arial "/>
          <a:ea typeface="+mn-ea"/>
          <a:cs typeface="+mn-cs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6879556722076"/>
          <c:y val="2.6019490619228158E-2"/>
          <c:w val="0.77973192453507412"/>
          <c:h val="0.8846310877806941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B0-4146-AF10-4BAF6AA5CBF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B0-4146-AF10-4BAF6AA5CBF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0B0-4146-AF10-4BAF6AA5CBFC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0B0-4146-AF10-4BAF6AA5CBF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0B0-4146-AF10-4BAF6AA5CBFC}"/>
              </c:ext>
            </c:extLst>
          </c:dPt>
          <c:errBars>
            <c:errBarType val="both"/>
            <c:errValType val="cust"/>
            <c:noEndCap val="0"/>
            <c:plus>
              <c:numRef>
                <c:f>'HMA summary_Dave (2)'!$E$138</c:f>
                <c:numCache>
                  <c:formatCode>General</c:formatCode>
                  <c:ptCount val="1"/>
                  <c:pt idx="0">
                    <c:v>63.913053724287302</c:v>
                  </c:pt>
                </c:numCache>
              </c:numRef>
            </c:plus>
            <c:minus>
              <c:numRef>
                <c:f>'HMA summary_Dave (2)'!$E$141</c:f>
                <c:numCache>
                  <c:formatCode>General</c:formatCode>
                  <c:ptCount val="1"/>
                  <c:pt idx="0">
                    <c:v>54.446938055655288</c:v>
                  </c:pt>
                </c:numCache>
              </c:numRef>
            </c:minus>
            <c:spPr>
              <a:noFill/>
              <a:ln w="1587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numRef>
              <c:f>'HMA summary_Dave (2)'!$B$58:$B$61</c:f>
              <c:numCache>
                <c:formatCode>General</c:formatCode>
                <c:ptCount val="4"/>
                <c:pt idx="0">
                  <c:v>984</c:v>
                </c:pt>
                <c:pt idx="1">
                  <c:v>985</c:v>
                </c:pt>
                <c:pt idx="2">
                  <c:v>986</c:v>
                </c:pt>
                <c:pt idx="3">
                  <c:v>987</c:v>
                </c:pt>
              </c:numCache>
            </c:numRef>
          </c:cat>
          <c:val>
            <c:numRef>
              <c:f>('HMA summary_Dave (2)'!$M$22,'HMA summary_Dave (2)'!$M$23,'HMA summary_Dave (2)'!$M$24,'HMA summary_Dave (2)'!$M$25)</c:f>
              <c:numCache>
                <c:formatCode>0.0</c:formatCode>
                <c:ptCount val="4"/>
                <c:pt idx="0">
                  <c:v>448.72999999999996</c:v>
                </c:pt>
                <c:pt idx="1">
                  <c:v>491.03500000000008</c:v>
                </c:pt>
                <c:pt idx="2">
                  <c:v>491.03500000000008</c:v>
                </c:pt>
                <c:pt idx="3">
                  <c:v>510.16666666666669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0B0-4146-AF10-4BAF6AA5CBFC}"/>
            </c:ext>
          </c:extLst>
        </c:ser>
        <c:ser>
          <c:idx val="0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0B0-4146-AF10-4BAF6AA5CBFC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00B0-4146-AF10-4BAF6AA5CBFC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00B0-4146-AF10-4BAF6AA5CBFC}"/>
              </c:ext>
            </c:extLst>
          </c:dPt>
          <c:errBars>
            <c:errBarType val="both"/>
            <c:errValType val="cust"/>
            <c:noEndCap val="0"/>
            <c:plus>
              <c:numRef>
                <c:f>'HMA summary_Dave (2)'!$E$138</c:f>
                <c:numCache>
                  <c:formatCode>General</c:formatCode>
                  <c:ptCount val="1"/>
                  <c:pt idx="0">
                    <c:v>63.913053724287302</c:v>
                  </c:pt>
                </c:numCache>
              </c:numRef>
            </c:plus>
            <c:minus>
              <c:numRef>
                <c:f>'HMA summary_Dave (2)'!$E$138</c:f>
                <c:numCache>
                  <c:formatCode>General</c:formatCode>
                  <c:ptCount val="1"/>
                  <c:pt idx="0">
                    <c:v>63.913053724287302</c:v>
                  </c:pt>
                </c:numCache>
              </c:numRef>
            </c:minus>
            <c:spPr>
              <a:noFill/>
              <a:ln w="1587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numRef>
              <c:f>'HMA summary_Dave (2)'!$B$58:$B$61</c:f>
              <c:numCache>
                <c:formatCode>General</c:formatCode>
                <c:ptCount val="4"/>
                <c:pt idx="0">
                  <c:v>984</c:v>
                </c:pt>
                <c:pt idx="1">
                  <c:v>985</c:v>
                </c:pt>
                <c:pt idx="2">
                  <c:v>986</c:v>
                </c:pt>
                <c:pt idx="3">
                  <c:v>987</c:v>
                </c:pt>
              </c:numCache>
            </c:numRef>
          </c:cat>
          <c:val>
            <c:numRef>
              <c:f>('HMA summary_Dave (2)'!$AU$58,'HMA summary_Dave (2)'!$AU$59,'HMA summary_Dave (2)'!$AU$60,'HMA summary_Dave (2)'!$M$26)</c:f>
              <c:numCache>
                <c:formatCode>General</c:formatCode>
                <c:ptCount val="4"/>
                <c:pt idx="3" formatCode="0.0">
                  <c:v>448.72999999999996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0B0-4146-AF10-4BAF6AA5C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51609080"/>
        <c:axId val="51457736"/>
      </c:barChart>
      <c:lineChart>
        <c:grouping val="standard"/>
        <c:varyColors val="0"/>
        <c:ser>
          <c:idx val="2"/>
          <c:order val="2"/>
          <c:tx>
            <c:v>Total Ft. of Reflective Cracks</c:v>
          </c:tx>
          <c:spPr>
            <a:ln w="19050" cap="rnd">
              <a:noFill/>
              <a:round/>
            </a:ln>
            <a:effectLst/>
          </c:spPr>
          <c:marker>
            <c:symbol val="star"/>
            <c:size val="16"/>
            <c:spPr>
              <a:solidFill>
                <a:srgbClr val="FFFF00"/>
              </a:solidFill>
              <a:ln w="34925">
                <a:solidFill>
                  <a:sysClr val="windowText" lastClr="000000"/>
                </a:solidFill>
              </a:ln>
              <a:effectLst/>
            </c:spPr>
          </c:marker>
          <c:cat>
            <c:numRef>
              <c:f>'HMA summary_Dave (2)'!$B$58:$B$61</c:f>
              <c:numCache>
                <c:formatCode>General</c:formatCode>
                <c:ptCount val="4"/>
                <c:pt idx="0">
                  <c:v>984</c:v>
                </c:pt>
                <c:pt idx="1">
                  <c:v>985</c:v>
                </c:pt>
                <c:pt idx="2">
                  <c:v>986</c:v>
                </c:pt>
                <c:pt idx="3">
                  <c:v>987</c:v>
                </c:pt>
              </c:numCache>
            </c:numRef>
          </c:cat>
          <c:val>
            <c:numRef>
              <c:f>'HMA summary_Dave (2)'!$AU$22:$AU$25</c:f>
              <c:numCache>
                <c:formatCode>General</c:formatCode>
                <c:ptCount val="4"/>
                <c:pt idx="0">
                  <c:v>173</c:v>
                </c:pt>
                <c:pt idx="1">
                  <c:v>178</c:v>
                </c:pt>
                <c:pt idx="2">
                  <c:v>146</c:v>
                </c:pt>
                <c:pt idx="3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00B0-4146-AF10-4BAF6AA5C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60736"/>
        <c:axId val="51060352"/>
      </c:lineChart>
      <c:catAx>
        <c:axId val="51609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1457736"/>
        <c:crosses val="autoZero"/>
        <c:auto val="1"/>
        <c:lblAlgn val="ctr"/>
        <c:lblOffset val="50"/>
        <c:noMultiLvlLbl val="0"/>
      </c:catAx>
      <c:valAx>
        <c:axId val="51457736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dirty="0"/>
                  <a:t>Fracture Energy, G</a:t>
                </a:r>
                <a:r>
                  <a:rPr lang="en-US" sz="1800" baseline="-25000" dirty="0"/>
                  <a:t>f</a:t>
                </a:r>
                <a:r>
                  <a:rPr lang="en-US" sz="1800" dirty="0"/>
                  <a:t>, J/m</a:t>
                </a:r>
                <a:r>
                  <a:rPr lang="en-US" sz="1800" baseline="30000" dirty="0"/>
                  <a:t>2</a:t>
                </a:r>
              </a:p>
            </c:rich>
          </c:tx>
          <c:layout>
            <c:manualLayout>
              <c:xMode val="edge"/>
              <c:yMode val="edge"/>
              <c:x val="2.6293874282663818E-2"/>
              <c:y val="0.253515613953828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1609080"/>
        <c:crosses val="autoZero"/>
        <c:crossBetween val="between"/>
        <c:majorUnit val="200"/>
      </c:valAx>
      <c:valAx>
        <c:axId val="51060352"/>
        <c:scaling>
          <c:orientation val="minMax"/>
          <c:max val="4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/>
                  <a:t>Total Length of Cracking, ft</a:t>
                </a:r>
              </a:p>
            </c:rich>
          </c:tx>
          <c:layout>
            <c:manualLayout>
              <c:xMode val="edge"/>
              <c:yMode val="edge"/>
              <c:x val="0.95522598870056497"/>
              <c:y val="0.23110894419931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1060736"/>
        <c:crosses val="max"/>
        <c:crossBetween val="between"/>
        <c:majorUnit val="100"/>
      </c:valAx>
      <c:catAx>
        <c:axId val="51060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060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2"/>
          </a:solidFill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54748981993986945"/>
          <c:y val="2.8625748704488856E-2"/>
          <c:w val="0.34198645041164727"/>
          <c:h val="5.0281067228801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176772775197968E-2"/>
          <c:y val="1.709104938271605E-2"/>
          <c:w val="0.80394844875159832"/>
          <c:h val="0.9262341122290269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'HMA summary_Dave (2)'!$E$29</c:f>
              <c:strCache>
                <c:ptCount val="1"/>
                <c:pt idx="0">
                  <c:v>SPWEC440E</c:v>
                </c:pt>
              </c:strCache>
            </c:strRef>
          </c:tx>
          <c:spPr>
            <a:solidFill>
              <a:srgbClr val="00B050"/>
            </a:solidFill>
            <a:ln w="25400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DC-4BBB-A5D3-B6BBD43B4B8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DC-4BBB-A5D3-B6BBD43B4B8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0DC-4BBB-A5D3-B6BBD43B4B80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0DC-4BBB-A5D3-B6BBD43B4B80}"/>
              </c:ext>
            </c:extLst>
          </c:dPt>
          <c:errBars>
            <c:errBarType val="both"/>
            <c:errValType val="cust"/>
            <c:noEndCap val="0"/>
            <c:plus>
              <c:numRef>
                <c:f>'HMA summary_Dave (2)'!$E$143</c:f>
                <c:numCache>
                  <c:formatCode>General</c:formatCode>
                  <c:ptCount val="1"/>
                  <c:pt idx="0">
                    <c:v>87.297364256090844</c:v>
                  </c:pt>
                </c:numCache>
              </c:numRef>
            </c:plus>
            <c:minus>
              <c:numRef>
                <c:f>'HMA summary_Dave (2)'!$E$143</c:f>
                <c:numCache>
                  <c:formatCode>General</c:formatCode>
                  <c:ptCount val="1"/>
                  <c:pt idx="0">
                    <c:v>87.297364256090844</c:v>
                  </c:pt>
                </c:numCache>
              </c:numRef>
            </c:minus>
            <c:spPr>
              <a:noFill/>
              <a:ln w="1587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numRef>
              <c:f>'HMA summary_Dave (2)'!$B$52:$B$55</c:f>
              <c:numCache>
                <c:formatCode>General</c:formatCode>
                <c:ptCount val="4"/>
                <c:pt idx="0">
                  <c:v>988</c:v>
                </c:pt>
                <c:pt idx="1">
                  <c:v>989</c:v>
                </c:pt>
                <c:pt idx="2">
                  <c:v>990</c:v>
                </c:pt>
                <c:pt idx="3">
                  <c:v>991</c:v>
                </c:pt>
              </c:numCache>
            </c:numRef>
          </c:cat>
          <c:val>
            <c:numRef>
              <c:f>('HMA summary_Dave (2)'!$M$29,'HMA summary_Dave (2)'!$M$31,'HMA summary_Dave (2)'!$M$33,'HMA summary_Dave (2)'!$M$35)</c:f>
              <c:numCache>
                <c:formatCode>0.0</c:formatCode>
                <c:ptCount val="4"/>
                <c:pt idx="0">
                  <c:v>510.16666666666669</c:v>
                </c:pt>
                <c:pt idx="1">
                  <c:v>510.16666666666669</c:v>
                </c:pt>
                <c:pt idx="2">
                  <c:v>510.16666666666669</c:v>
                </c:pt>
                <c:pt idx="3">
                  <c:v>510.16666666666669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DC-4BBB-A5D3-B6BBD43B4B80}"/>
            </c:ext>
          </c:extLst>
        </c:ser>
        <c:ser>
          <c:idx val="0"/>
          <c:order val="1"/>
          <c:tx>
            <c:strRef>
              <c:f>'HMA summary_Dave (2)'!$B$50</c:f>
              <c:strCache>
                <c:ptCount val="1"/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0DC-4BBB-A5D3-B6BBD43B4B80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0DC-4BBB-A5D3-B6BBD43B4B8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0DC-4BBB-A5D3-B6BBD43B4B80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0DC-4BBB-A5D3-B6BBD43B4B80}"/>
              </c:ext>
            </c:extLst>
          </c:dPt>
          <c:errBars>
            <c:errBarType val="both"/>
            <c:errValType val="cust"/>
            <c:noEndCap val="0"/>
            <c:plus>
              <c:numRef>
                <c:f>'HMA summary_Dave (2)'!$E$140</c:f>
                <c:numCache>
                  <c:formatCode>General</c:formatCode>
                  <c:ptCount val="1"/>
                  <c:pt idx="0">
                    <c:v>67.531566962152127</c:v>
                  </c:pt>
                </c:numCache>
              </c:numRef>
            </c:plus>
            <c:minus>
              <c:numRef>
                <c:f>'HMA summary_Dave (2)'!$E$140</c:f>
                <c:numCache>
                  <c:formatCode>General</c:formatCode>
                  <c:ptCount val="1"/>
                  <c:pt idx="0">
                    <c:v>67.531566962152127</c:v>
                  </c:pt>
                </c:numCache>
              </c:numRef>
            </c:minus>
            <c:spPr>
              <a:noFill/>
              <a:ln w="1587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numRef>
              <c:f>'HMA summary_Dave (2)'!$B$52:$B$55</c:f>
              <c:numCache>
                <c:formatCode>General</c:formatCode>
                <c:ptCount val="4"/>
                <c:pt idx="0">
                  <c:v>988</c:v>
                </c:pt>
                <c:pt idx="1">
                  <c:v>989</c:v>
                </c:pt>
                <c:pt idx="2">
                  <c:v>990</c:v>
                </c:pt>
                <c:pt idx="3">
                  <c:v>991</c:v>
                </c:pt>
              </c:numCache>
            </c:numRef>
          </c:cat>
          <c:val>
            <c:numRef>
              <c:f>('HMA summary_Dave (2)'!$M$30,'HMA summary_Dave (2)'!$M$32,'HMA summary_Dave (2)'!$M$34,'HMA summary_Dave (2)'!$M$36)</c:f>
              <c:numCache>
                <c:formatCode>0.0</c:formatCode>
                <c:ptCount val="4"/>
                <c:pt idx="0">
                  <c:v>491.03500000000008</c:v>
                </c:pt>
                <c:pt idx="1">
                  <c:v>477.14909090909094</c:v>
                </c:pt>
                <c:pt idx="2">
                  <c:v>509.90499999999997</c:v>
                </c:pt>
                <c:pt idx="3">
                  <c:v>448.72999999999996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0DC-4BBB-A5D3-B6BBD43B4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51301920"/>
        <c:axId val="51263960"/>
      </c:barChart>
      <c:lineChart>
        <c:grouping val="standard"/>
        <c:varyColors val="0"/>
        <c:ser>
          <c:idx val="2"/>
          <c:order val="2"/>
          <c:tx>
            <c:v>Total Ft. of Reflective Cracks</c:v>
          </c:tx>
          <c:spPr>
            <a:ln w="19050" cap="rnd">
              <a:noFill/>
              <a:round/>
            </a:ln>
            <a:effectLst/>
          </c:spPr>
          <c:marker>
            <c:symbol val="star"/>
            <c:size val="14"/>
            <c:spPr>
              <a:solidFill>
                <a:srgbClr val="FFFF00"/>
              </a:solidFill>
              <a:ln w="28575">
                <a:solidFill>
                  <a:sysClr val="windowText" lastClr="000000"/>
                </a:solidFill>
              </a:ln>
              <a:effectLst/>
            </c:spPr>
          </c:marker>
          <c:cat>
            <c:numRef>
              <c:f>'HMA summary_Dave (2)'!$B$52:$B$55</c:f>
              <c:numCache>
                <c:formatCode>General</c:formatCode>
                <c:ptCount val="4"/>
                <c:pt idx="0">
                  <c:v>988</c:v>
                </c:pt>
                <c:pt idx="1">
                  <c:v>989</c:v>
                </c:pt>
                <c:pt idx="2">
                  <c:v>990</c:v>
                </c:pt>
                <c:pt idx="3">
                  <c:v>991</c:v>
                </c:pt>
              </c:numCache>
            </c:numRef>
          </c:cat>
          <c:val>
            <c:numRef>
              <c:f>('HMA summary_Dave (2)'!$AU$29,'HMA summary_Dave (2)'!$AU$31,'HMA summary_Dave (2)'!$AU$33,'HMA summary_Dave (2)'!$AU$35)</c:f>
              <c:numCache>
                <c:formatCode>General</c:formatCode>
                <c:ptCount val="4"/>
                <c:pt idx="0">
                  <c:v>62</c:v>
                </c:pt>
                <c:pt idx="1">
                  <c:v>12</c:v>
                </c:pt>
                <c:pt idx="2">
                  <c:v>0</c:v>
                </c:pt>
                <c:pt idx="3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F0DC-4BBB-A5D3-B6BBD43B4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947640"/>
        <c:axId val="51946232"/>
      </c:lineChart>
      <c:catAx>
        <c:axId val="51301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1263960"/>
        <c:crosses val="autoZero"/>
        <c:auto val="1"/>
        <c:lblAlgn val="ctr"/>
        <c:lblOffset val="50"/>
        <c:noMultiLvlLbl val="0"/>
      </c:catAx>
      <c:valAx>
        <c:axId val="51263960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dirty="0"/>
                  <a:t>Fracture Energy, G</a:t>
                </a:r>
                <a:r>
                  <a:rPr lang="en-US" sz="1800" baseline="-25000" dirty="0"/>
                  <a:t>f</a:t>
                </a:r>
                <a:r>
                  <a:rPr lang="en-US" sz="1800" dirty="0"/>
                  <a:t>, J/m</a:t>
                </a:r>
                <a:r>
                  <a:rPr lang="en-US" sz="1800" baseline="30000" dirty="0"/>
                  <a:t>2</a:t>
                </a:r>
              </a:p>
            </c:rich>
          </c:tx>
          <c:layout>
            <c:manualLayout>
              <c:xMode val="edge"/>
              <c:yMode val="edge"/>
              <c:x val="6.5198245713922942E-3"/>
              <c:y val="0.260945884949094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1301920"/>
        <c:crosses val="autoZero"/>
        <c:crossBetween val="between"/>
        <c:majorUnit val="200"/>
      </c:valAx>
      <c:valAx>
        <c:axId val="51946232"/>
        <c:scaling>
          <c:orientation val="minMax"/>
          <c:max val="4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/>
                  <a:t>Total Length of Reflective Cracking, ft</a:t>
                </a:r>
              </a:p>
            </c:rich>
          </c:tx>
          <c:layout>
            <c:manualLayout>
              <c:xMode val="edge"/>
              <c:yMode val="edge"/>
              <c:x val="0.95484218318863989"/>
              <c:y val="0.149690987342171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1947640"/>
        <c:crosses val="max"/>
        <c:crossBetween val="between"/>
        <c:majorUnit val="100"/>
      </c:valAx>
      <c:catAx>
        <c:axId val="51947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946232"/>
        <c:crosses val="autoZero"/>
        <c:auto val="1"/>
        <c:lblAlgn val="ctr"/>
        <c:lblOffset val="100"/>
        <c:noMultiLvlLbl val="0"/>
      </c:catAx>
      <c:spPr>
        <a:noFill/>
        <a:ln>
          <a:solidFill>
            <a:sysClr val="windowText" lastClr="000000"/>
          </a:solidFill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23979967247683784"/>
          <c:y val="4.3802816901408442E-2"/>
          <c:w val="0.64089339794064193"/>
          <c:h val="5.0281067228801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39329699172219"/>
          <c:y val="2.0450079121789033E-2"/>
          <c:w val="0.77688292168607131"/>
          <c:h val="0.78217745126245009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DA-4A96-A00A-DCD6FB6F9151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DA-4A96-A00A-DCD6FB6F9151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DA-4A96-A00A-DCD6FB6F915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5DA-4A96-A00A-DCD6FB6F915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5DA-4A96-A00A-DCD6FB6F9151}"/>
              </c:ext>
            </c:extLst>
          </c:dPt>
          <c:errBars>
            <c:errBarType val="both"/>
            <c:errValType val="cust"/>
            <c:noEndCap val="0"/>
            <c:plus>
              <c:numRef>
                <c:f>'HMA summary_Dave (2)'!$E$144</c:f>
                <c:numCache>
                  <c:formatCode>General</c:formatCode>
                  <c:ptCount val="1"/>
                  <c:pt idx="0">
                    <c:v>57.714016180095832</c:v>
                  </c:pt>
                </c:numCache>
              </c:numRef>
            </c:plus>
            <c:minus>
              <c:numRef>
                <c:f>'HMA summary_Dave (2)'!$E$144</c:f>
                <c:numCache>
                  <c:formatCode>General</c:formatCode>
                  <c:ptCount val="1"/>
                  <c:pt idx="0">
                    <c:v>57.714016180095832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'HMA summary_Dave (2)'!$B$63:$B$65</c:f>
              <c:numCache>
                <c:formatCode>General</c:formatCode>
                <c:ptCount val="3"/>
                <c:pt idx="0">
                  <c:v>992</c:v>
                </c:pt>
                <c:pt idx="1">
                  <c:v>993</c:v>
                </c:pt>
                <c:pt idx="2">
                  <c:v>994</c:v>
                </c:pt>
              </c:numCache>
            </c:numRef>
          </c:cat>
          <c:val>
            <c:numRef>
              <c:f>('HMA summary_Dave (2)'!$M$38,'HMA summary_Dave (2)'!$M$40,'HMA summary_Dave (2)'!$M$42)</c:f>
              <c:numCache>
                <c:formatCode>General</c:formatCode>
                <c:ptCount val="3"/>
                <c:pt idx="0" formatCode="0.0">
                  <c:v>571.63499999999999</c:v>
                </c:pt>
                <c:pt idx="2" formatCode="0.0">
                  <c:v>448.72999999999996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5DA-4A96-A00A-DCD6FB6F9151}"/>
            </c:ext>
          </c:extLst>
        </c:ser>
        <c:ser>
          <c:idx val="0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5DA-4A96-A00A-DCD6FB6F9151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95DA-4A96-A00A-DCD6FB6F9151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95DA-4A96-A00A-DCD6FB6F9151}"/>
              </c:ext>
            </c:extLst>
          </c:dPt>
          <c:errBars>
            <c:errBarType val="both"/>
            <c:errValType val="cust"/>
            <c:noEndCap val="0"/>
            <c:plus>
              <c:numRef>
                <c:f>'HMA summary_Dave (2)'!$E$138</c:f>
                <c:numCache>
                  <c:formatCode>General</c:formatCode>
                  <c:ptCount val="1"/>
                  <c:pt idx="0">
                    <c:v>63.913053724287302</c:v>
                  </c:pt>
                </c:numCache>
              </c:numRef>
            </c:plus>
            <c:minus>
              <c:numRef>
                <c:f>'HMA summary_Dave (2)'!$E$138</c:f>
                <c:numCache>
                  <c:formatCode>General</c:formatCode>
                  <c:ptCount val="1"/>
                  <c:pt idx="0">
                    <c:v>63.913053724287302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'HMA summary_Dave (2)'!$B$63:$B$65</c:f>
              <c:numCache>
                <c:formatCode>General</c:formatCode>
                <c:ptCount val="3"/>
                <c:pt idx="0">
                  <c:v>992</c:v>
                </c:pt>
                <c:pt idx="1">
                  <c:v>993</c:v>
                </c:pt>
                <c:pt idx="2">
                  <c:v>994</c:v>
                </c:pt>
              </c:numCache>
            </c:numRef>
          </c:cat>
          <c:val>
            <c:numRef>
              <c:f>('HMA summary_Dave (2)'!$M$39,'HMA summary_Dave (2)'!$M$41,'HMA summary_Dave (2)'!$M$43)</c:f>
              <c:numCache>
                <c:formatCode>0.0</c:formatCode>
                <c:ptCount val="3"/>
                <c:pt idx="0">
                  <c:v>448.72999999999996</c:v>
                </c:pt>
                <c:pt idx="1">
                  <c:v>448.72999999999996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5DA-4A96-A00A-DCD6FB6F9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50594264"/>
        <c:axId val="50594656"/>
      </c:barChart>
      <c:lineChart>
        <c:grouping val="standard"/>
        <c:varyColors val="0"/>
        <c:ser>
          <c:idx val="2"/>
          <c:order val="2"/>
          <c:tx>
            <c:v>Total Length of Reflective Cracks</c:v>
          </c:tx>
          <c:spPr>
            <a:ln w="19050" cap="rnd">
              <a:noFill/>
              <a:round/>
            </a:ln>
            <a:effectLst/>
          </c:spPr>
          <c:marker>
            <c:symbol val="star"/>
            <c:size val="15"/>
            <c:spPr>
              <a:solidFill>
                <a:srgbClr val="FFFF00"/>
              </a:solidFill>
              <a:ln w="31750">
                <a:solidFill>
                  <a:sysClr val="windowText" lastClr="000000"/>
                </a:solidFill>
              </a:ln>
              <a:effectLst/>
            </c:spPr>
          </c:marker>
          <c:cat>
            <c:numRef>
              <c:f>'HMA summary_Dave (2)'!$B$63:$B$65</c:f>
              <c:numCache>
                <c:formatCode>General</c:formatCode>
                <c:ptCount val="3"/>
                <c:pt idx="0">
                  <c:v>992</c:v>
                </c:pt>
                <c:pt idx="1">
                  <c:v>993</c:v>
                </c:pt>
                <c:pt idx="2">
                  <c:v>994</c:v>
                </c:pt>
              </c:numCache>
            </c:numRef>
          </c:cat>
          <c:val>
            <c:numRef>
              <c:f>('HMA summary_Dave (2)'!$AU$38,'HMA summary_Dave (2)'!$AU$40,'HMA summary_Dave (2)'!$AU$42)</c:f>
              <c:numCache>
                <c:formatCode>General</c:formatCode>
                <c:ptCount val="3"/>
                <c:pt idx="0">
                  <c:v>85</c:v>
                </c:pt>
                <c:pt idx="1">
                  <c:v>50</c:v>
                </c:pt>
                <c:pt idx="2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95DA-4A96-A00A-DCD6FB6F9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595440"/>
        <c:axId val="50595048"/>
      </c:lineChart>
      <c:catAx>
        <c:axId val="50594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594656"/>
        <c:crosses val="autoZero"/>
        <c:auto val="1"/>
        <c:lblAlgn val="ctr"/>
        <c:lblOffset val="50"/>
        <c:noMultiLvlLbl val="0"/>
      </c:catAx>
      <c:valAx>
        <c:axId val="50594656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dirty="0"/>
                  <a:t>Fracture Energy, G</a:t>
                </a:r>
                <a:r>
                  <a:rPr lang="en-US" sz="1800" baseline="-25000" dirty="0"/>
                  <a:t>f</a:t>
                </a:r>
                <a:r>
                  <a:rPr lang="en-US" sz="1800" dirty="0"/>
                  <a:t>, J/m</a:t>
                </a:r>
                <a:r>
                  <a:rPr lang="en-US" sz="1800" baseline="30000" dirty="0"/>
                  <a:t>2</a:t>
                </a:r>
              </a:p>
            </c:rich>
          </c:tx>
          <c:layout>
            <c:manualLayout>
              <c:xMode val="edge"/>
              <c:yMode val="edge"/>
              <c:x val="2.3613859165040267E-2"/>
              <c:y val="0.226323938253199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594264"/>
        <c:crosses val="autoZero"/>
        <c:crossBetween val="between"/>
        <c:majorUnit val="200"/>
      </c:valAx>
      <c:valAx>
        <c:axId val="50595048"/>
        <c:scaling>
          <c:orientation val="minMax"/>
          <c:max val="4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/>
                  <a:t>Total Length of Cracking, ft</a:t>
                </a:r>
              </a:p>
            </c:rich>
          </c:tx>
          <c:layout>
            <c:manualLayout>
              <c:xMode val="edge"/>
              <c:yMode val="edge"/>
              <c:x val="0.95584045584045585"/>
              <c:y val="0.198520358026322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595440"/>
        <c:crosses val="max"/>
        <c:crossBetween val="between"/>
        <c:majorUnit val="100"/>
      </c:valAx>
      <c:catAx>
        <c:axId val="50595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595048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48308040020638449"/>
          <c:y val="2.8742827742042069E-2"/>
          <c:w val="0.40210276600040379"/>
          <c:h val="5.0281067228801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0.12021</cdr:x>
      <cdr:y>0.58405</cdr:y>
    </cdr:from>
    <cdr:to>
      <cdr:x>0.25759</cdr:x>
      <cdr:y>0.81197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66800" y="3124200"/>
          <a:ext cx="1219200" cy="12192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9.5mm,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Single Lift:1.5"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%AC: 5.8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%RAP: 20</a:t>
          </a:r>
        </a:p>
        <a:p xmlns:a="http://schemas.openxmlformats.org/drawingml/2006/main"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0.32628</cdr:x>
      <cdr:y>0.65997</cdr:y>
    </cdr:from>
    <cdr:to>
      <cdr:x>0.46366</cdr:x>
      <cdr:y>0.88111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933779" y="3384079"/>
          <a:ext cx="1235266" cy="113394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12.5mm,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Single Lift:1.5"</a:t>
          </a:r>
        </a:p>
        <a:p xmlns:a="http://schemas.openxmlformats.org/drawingml/2006/main">
          <a:r>
            <a:rPr lang="en-US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%AC: 5.4</a:t>
          </a:r>
        </a:p>
        <a:p xmlns:a="http://schemas.openxmlformats.org/drawingml/2006/main">
          <a:r>
            <a:rPr lang="en-US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%RAP: 15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0.49444</cdr:x>
      <cdr:y>0.62848</cdr:y>
    </cdr:from>
    <cdr:to>
      <cdr:x>0.65255</cdr:x>
      <cdr:y>0.90337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445807" y="3222625"/>
          <a:ext cx="1421662" cy="140951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12.5mm,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Single lift+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spray paver:</a:t>
          </a:r>
          <a:r>
            <a:rPr lang="en-US" sz="1400" baseline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1.75"</a:t>
          </a:r>
          <a:endParaRPr lang="en-US" sz="1400" dirty="0">
            <a:solidFill>
              <a:srgbClr val="C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%AC: 5.4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%RAP: 15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0.69548</cdr:x>
      <cdr:y>0.5</cdr:y>
    </cdr:from>
    <cdr:to>
      <cdr:x>0.79694</cdr:x>
      <cdr:y>0.71765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253478" y="2563813"/>
          <a:ext cx="912288" cy="111601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19 mm,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Lift 1:</a:t>
          </a:r>
          <a:r>
            <a:rPr lang="en-US" sz="1400" baseline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2.5"</a:t>
          </a:r>
          <a:endParaRPr lang="en-US" sz="1400" dirty="0">
            <a:solidFill>
              <a:srgbClr val="C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%AC: 5.6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%RAP: 10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0.80023</cdr:x>
      <cdr:y>0.5</cdr:y>
    </cdr:from>
    <cdr:to>
      <cdr:x>0.90034</cdr:x>
      <cdr:y>0.71765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195348" y="2563813"/>
          <a:ext cx="900149" cy="111601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9.5mm,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Lift 2:</a:t>
          </a:r>
          <a:r>
            <a:rPr lang="en-US" sz="1400" baseline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1.5"</a:t>
          </a:r>
          <a:endParaRPr lang="en-US" sz="1400" dirty="0">
            <a:solidFill>
              <a:srgbClr val="C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%AC: 5.8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%RAP: 20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0.19658</cdr:x>
      <cdr:y>0.46405</cdr:y>
    </cdr:from>
    <cdr:to>
      <cdr:x>0.30845</cdr:x>
      <cdr:y>0.75639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2600" y="2177280"/>
          <a:ext cx="997366" cy="13716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12.5mm,</a:t>
          </a:r>
          <a:r>
            <a:rPr lang="en-US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r>
            <a:rPr lang="en-US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Lift 2:</a:t>
          </a:r>
          <a:r>
            <a:rPr lang="en-US" sz="1400" baseline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1.75“</a:t>
          </a:r>
        </a:p>
        <a:p xmlns:a="http://schemas.openxmlformats.org/drawingml/2006/main"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AV: 4%</a:t>
          </a:r>
          <a:endParaRPr lang="en-US" sz="14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% AC: 5.4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% RAP: 20</a:t>
          </a:r>
        </a:p>
      </cdr:txBody>
    </cdr:sp>
  </cdr:relSizeAnchor>
  <cdr:relSizeAnchor xmlns:cdr="http://schemas.openxmlformats.org/drawingml/2006/chartDrawing">
    <cdr:from>
      <cdr:x>0.40346</cdr:x>
      <cdr:y>0.51312</cdr:y>
    </cdr:from>
    <cdr:to>
      <cdr:x>0.51642</cdr:x>
      <cdr:y>0.80511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597007" y="2407497"/>
          <a:ext cx="1007084" cy="136998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12.5mm,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Lift 2:</a:t>
          </a:r>
          <a:r>
            <a:rPr lang="en-US" sz="1400" baseline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1.75"</a:t>
          </a:r>
        </a:p>
        <a:p xmlns:a="http://schemas.openxmlformats.org/drawingml/2006/main"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AV: 5%</a:t>
          </a:r>
          <a:endParaRPr lang="en-US" sz="1400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%AC: 6.6</a:t>
          </a:r>
        </a:p>
        <a:p xmlns:a="http://schemas.openxmlformats.org/drawingml/2006/main">
          <a:r>
            <a:rPr lang="en-US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%RAP: 15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0.6029</cdr:x>
      <cdr:y>0.51482</cdr:y>
    </cdr:from>
    <cdr:to>
      <cdr:x>0.71856</cdr:x>
      <cdr:y>0.82135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375095" y="2415472"/>
          <a:ext cx="1031155" cy="143820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7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12.5mm,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Lift 2: 1.75”</a:t>
          </a:r>
        </a:p>
        <a:p xmlns:a="http://schemas.openxmlformats.org/drawingml/2006/main"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AV: 3%</a:t>
          </a:r>
          <a:endParaRPr lang="en-US" sz="14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%AC: 5.7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%RAP: 20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0.80302</cdr:x>
      <cdr:y>0.51468</cdr:y>
    </cdr:from>
    <cdr:to>
      <cdr:x>0.91584</cdr:x>
      <cdr:y>0.80511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7159245" y="2414816"/>
          <a:ext cx="1005835" cy="13626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9.5mm,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Lift 2: 1.75"</a:t>
          </a:r>
        </a:p>
        <a:p xmlns:a="http://schemas.openxmlformats.org/drawingml/2006/main">
          <a:r>
            <a:rPr lang="en-US" sz="1400" b="1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FINE</a:t>
          </a: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%AC: 5.8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%RAP: 25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0.32479</cdr:x>
      <cdr:y>0.08451</cdr:y>
    </cdr:from>
    <cdr:to>
      <cdr:x>0.52991</cdr:x>
      <cdr:y>0.27014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895633" y="396511"/>
          <a:ext cx="1828767" cy="8709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19 mm, 58H-28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Lift 1: 1.75“ % AC: 5.6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r>
            <a:rPr lang="en-US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RAP: 10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0.11966</cdr:x>
      <cdr:y>0.45701</cdr:y>
    </cdr:from>
    <cdr:to>
      <cdr:x>0.22885</cdr:x>
      <cdr:y>0.71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66800" y="2514600"/>
          <a:ext cx="973472" cy="139202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4.75 mm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58E-34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Lift 1 : 1.0"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(interlayer)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%AC: 8.2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%RAP: 0</a:t>
          </a:r>
        </a:p>
        <a:p xmlns:a="http://schemas.openxmlformats.org/drawingml/2006/main"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0.2735</cdr:x>
      <cdr:y>0.47086</cdr:y>
    </cdr:from>
    <cdr:to>
      <cdr:x>0.39316</cdr:x>
      <cdr:y>0.70629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438363" y="2590802"/>
          <a:ext cx="1066838" cy="129539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8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9.5 mm</a:t>
          </a:r>
        </a:p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Lift 2 : 1.5"</a:t>
          </a:r>
        </a:p>
        <a:p xmlns:a="http://schemas.openxmlformats.org/drawingml/2006/main">
          <a:r>
            <a:rPr lang="en-US" sz="1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r>
            <a:rPr lang="en-US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AC: 5.8</a:t>
          </a:r>
        </a:p>
        <a:p xmlns:a="http://schemas.openxmlformats.org/drawingml/2006/main">
          <a:r>
            <a:rPr lang="en-US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%RAP: 25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</cdr:x>
      <cdr:y>0.44316</cdr:y>
    </cdr:from>
    <cdr:to>
      <cdr:x>0.6153</cdr:x>
      <cdr:y>0.63936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457700" y="2438400"/>
          <a:ext cx="1027946" cy="107954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8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9.5 mm</a:t>
          </a:r>
        </a:p>
        <a:p xmlns:a="http://schemas.openxmlformats.org/drawingml/2006/main">
          <a:r>
            <a:rPr lang="en-US" sz="140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Lift 2 : 1.5"</a:t>
          </a: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%AC: 5.8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%RAP: 25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0.68517</cdr:x>
      <cdr:y>0.52496</cdr:y>
    </cdr:from>
    <cdr:to>
      <cdr:x>0.83761</cdr:x>
      <cdr:y>0.73399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108565" y="2888475"/>
          <a:ext cx="1359035" cy="11501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8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9.5 mm</a:t>
          </a:r>
        </a:p>
        <a:p xmlns:a="http://schemas.openxmlformats.org/drawingml/2006/main">
          <a:r>
            <a:rPr lang="en-US" sz="140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58H-28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Single Lift : 1.5"</a:t>
          </a: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%AC: 5.8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n-US" sz="1400" baseline="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%RAP: 25</a:t>
          </a:r>
          <a:endParaRPr lang="en-US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0.4017</cdr:x>
      <cdr:y>0.72406</cdr:y>
    </cdr:from>
    <cdr:to>
      <cdr:x>0.50427</cdr:x>
      <cdr:y>0.83483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81347" y="3983971"/>
          <a:ext cx="914453" cy="60948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85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PASSRC</a:t>
          </a:r>
        </a:p>
        <a:p xmlns:a="http://schemas.openxmlformats.org/drawingml/2006/main">
          <a:r>
            <a: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Lift 1: 1.0"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5FBA999-BF2A-4F8C-8ABF-C3B0F6F93188}" type="datetimeFigureOut">
              <a:rPr lang="en-US"/>
              <a:pPr>
                <a:defRPr/>
              </a:pPr>
              <a:t>5/24/2018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A19E581-0C4E-4A3C-9F19-8EFA7075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79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C350DD3A-5669-4F55-890E-58A3EE432411}" type="datetimeFigureOut">
              <a:rPr lang="en-US"/>
              <a:pPr>
                <a:defRPr/>
              </a:pPr>
              <a:t>5/24/2018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2336E729-9D08-4C80-9340-50B4B9346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396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AC415-6074-4BF4-B5E9-F65C60358D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50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6E729-9D08-4C80-9340-50B4B934642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54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6E729-9D08-4C80-9340-50B4B934642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4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6E729-9D08-4C80-9340-50B4B9346429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03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6E729-9D08-4C80-9340-50B4B9346429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46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6E729-9D08-4C80-9340-50B4B934642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77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5D9C5-8397-4683-8455-9ACC7E652CC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33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AAB94-3230-4A09-A2C3-5E0E9BB908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66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AAB94-3230-4A09-A2C3-5E0E9BB908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06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C9D88-D561-4A4C-B826-761CB7D1D6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5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>
            <a:lvl1pPr>
              <a:defRPr>
                <a:solidFill>
                  <a:srgbClr val="0035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594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3594"/>
                </a:solidFill>
              </a:defRPr>
            </a:lvl1pPr>
          </a:lstStyle>
          <a:p>
            <a:pPr>
              <a:defRPr/>
            </a:pPr>
            <a:fld id="{D22512A0-73FA-4E6B-9A2A-D7B536AA7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4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5400" y="2057400"/>
            <a:ext cx="66294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400" y="152400"/>
            <a:ext cx="32766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124200" y="6096000"/>
            <a:ext cx="57912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8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232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8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6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599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218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08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262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82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73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>
            <a:lvl1pPr>
              <a:defRPr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772400" cy="5029200"/>
          </a:xfrm>
        </p:spPr>
        <p:txBody>
          <a:bodyPr/>
          <a:lstStyle>
            <a:lvl1pPr>
              <a:defRPr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B52C63-089F-491C-83E7-8DBF2CF51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57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91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1EBA4-04E4-4910-AB82-DC9710F83B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D09A0-7E40-4B97-A1E6-224F519BD5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70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5400" y="2057400"/>
            <a:ext cx="66294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400" y="152400"/>
            <a:ext cx="32766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124200" y="6096000"/>
            <a:ext cx="57912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2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05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5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466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90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43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346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59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10000" cy="4648200"/>
          </a:xfrm>
        </p:spPr>
        <p:txBody>
          <a:bodyPr/>
          <a:lstStyle>
            <a:lvl1pPr>
              <a:defRPr sz="2800">
                <a:solidFill>
                  <a:srgbClr val="003594"/>
                </a:solidFill>
              </a:defRPr>
            </a:lvl1pPr>
            <a:lvl2pPr>
              <a:defRPr sz="2400">
                <a:solidFill>
                  <a:srgbClr val="003594"/>
                </a:solidFill>
              </a:defRPr>
            </a:lvl2pPr>
            <a:lvl3pPr>
              <a:defRPr sz="2000">
                <a:solidFill>
                  <a:srgbClr val="003594"/>
                </a:solidFill>
              </a:defRPr>
            </a:lvl3pPr>
            <a:lvl4pPr>
              <a:defRPr sz="1800">
                <a:solidFill>
                  <a:srgbClr val="003594"/>
                </a:solidFill>
              </a:defRPr>
            </a:lvl4pPr>
            <a:lvl5pPr>
              <a:defRPr sz="1800">
                <a:solidFill>
                  <a:srgbClr val="00359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776A99-CFFB-4C0A-A02A-B69D83AC8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50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2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228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240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1EBA4-04E4-4910-AB82-DC9710F83B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D09A0-7E40-4B97-A1E6-224F519BD5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1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55E8D7-E8AA-4568-89B3-98AF2EF34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5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245078-4D50-45BE-9552-EB84ED6EC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6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A5EE77-04D3-4CB5-A4B3-5E03A1AD7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4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478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162800" y="6400800"/>
            <a:ext cx="1905000" cy="3048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13C93DD-1EC2-40BD-9AA5-A12A2FF48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2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43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b="0"/>
            </a:lvl1pPr>
            <a:lvl2pPr>
              <a:buFont typeface="Wingdings 3" pitchFamily="18" charset="2"/>
              <a:buChar char=""/>
              <a:defRPr sz="3200" b="0" baseline="0">
                <a:solidFill>
                  <a:schemeClr val="accent2"/>
                </a:solidFill>
                <a:latin typeface="Comic Sans MS" pitchFamily="66" charset="0"/>
              </a:defRPr>
            </a:lvl2pPr>
            <a:lvl3pPr>
              <a:buFont typeface="Wingdings" pitchFamily="2" charset="2"/>
              <a:buChar char="§"/>
              <a:defRPr sz="3200" b="0" baseline="0">
                <a:solidFill>
                  <a:schemeClr val="accent2"/>
                </a:solidFill>
                <a:latin typeface="Comic Sans MS" pitchFamily="66" charset="0"/>
              </a:defRPr>
            </a:lvl3pPr>
            <a:lvl4pPr>
              <a:defRPr sz="3200" b="0" baseline="0">
                <a:solidFill>
                  <a:schemeClr val="accent2"/>
                </a:solidFill>
                <a:latin typeface="Comic Sans MS" pitchFamily="66" charset="0"/>
              </a:defRPr>
            </a:lvl4pPr>
            <a:lvl5pPr>
              <a:buFontTx/>
              <a:buNone/>
              <a:defRPr sz="3200" b="0" i="1" baseline="0">
                <a:solidFill>
                  <a:schemeClr val="accent2"/>
                </a:solidFill>
                <a:latin typeface="Comic Sans MS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457200" y="914400"/>
            <a:ext cx="82296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400" b="1" baseline="0">
                <a:solidFill>
                  <a:schemeClr val="accent2"/>
                </a:solidFill>
                <a:latin typeface="Comic Sans MS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305800" y="6356355"/>
            <a:ext cx="381000" cy="365125"/>
          </a:xfrm>
        </p:spPr>
        <p:txBody>
          <a:bodyPr rtlCol="0" anchor="ctr"/>
          <a:lstStyle>
            <a:lvl1pPr algn="r" eaLnBrk="0" hangingPunct="0">
              <a:defRPr sz="1200">
                <a:solidFill>
                  <a:srgbClr val="FFFFFF"/>
                </a:solidFill>
                <a:latin typeface="Arial" charset="0"/>
                <a:ea typeface="ＭＳ Ｐゴシック" pitchFamily="66" charset="-128"/>
                <a:cs typeface="+mn-cs"/>
              </a:defRPr>
            </a:lvl1pPr>
          </a:lstStyle>
          <a:p>
            <a:pPr>
              <a:defRPr/>
            </a:pPr>
            <a:fld id="{F75AB44B-76C4-4B56-8EDE-A037BB9F7F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0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43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b="0"/>
            </a:lvl1pPr>
            <a:lvl2pPr>
              <a:buFont typeface="Wingdings 3" pitchFamily="18" charset="2"/>
              <a:buChar char=""/>
              <a:defRPr sz="3200" b="0" baseline="0">
                <a:solidFill>
                  <a:schemeClr val="accent2"/>
                </a:solidFill>
                <a:latin typeface="Comic Sans MS" pitchFamily="66" charset="0"/>
              </a:defRPr>
            </a:lvl2pPr>
            <a:lvl3pPr>
              <a:buFont typeface="Wingdings" pitchFamily="2" charset="2"/>
              <a:buChar char="§"/>
              <a:defRPr sz="3200" b="0" baseline="0">
                <a:solidFill>
                  <a:schemeClr val="accent2"/>
                </a:solidFill>
                <a:latin typeface="Comic Sans MS" pitchFamily="66" charset="0"/>
              </a:defRPr>
            </a:lvl3pPr>
            <a:lvl4pPr>
              <a:defRPr sz="3200" b="0" baseline="0">
                <a:solidFill>
                  <a:schemeClr val="accent2"/>
                </a:solidFill>
                <a:latin typeface="Comic Sans MS" pitchFamily="66" charset="0"/>
              </a:defRPr>
            </a:lvl4pPr>
            <a:lvl5pPr>
              <a:buFontTx/>
              <a:buNone/>
              <a:defRPr sz="3200" b="0" i="1" baseline="0">
                <a:solidFill>
                  <a:schemeClr val="accent2"/>
                </a:solidFill>
                <a:latin typeface="Comic Sans MS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457200" y="914400"/>
            <a:ext cx="82296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400" b="1" baseline="0">
                <a:solidFill>
                  <a:schemeClr val="accent2"/>
                </a:solidFill>
                <a:latin typeface="Comic Sans MS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305800" y="6356355"/>
            <a:ext cx="381000" cy="365125"/>
          </a:xfrm>
        </p:spPr>
        <p:txBody>
          <a:bodyPr rtlCol="0" anchor="ctr"/>
          <a:lstStyle>
            <a:lvl1pPr algn="r" eaLnBrk="0" hangingPunct="0">
              <a:defRPr sz="1200">
                <a:solidFill>
                  <a:srgbClr val="FFFFFF"/>
                </a:solidFill>
                <a:latin typeface="Arial" charset="0"/>
                <a:ea typeface="ＭＳ Ｐゴシック" pitchFamily="66" charset="-128"/>
                <a:cs typeface="+mn-cs"/>
              </a:defRPr>
            </a:lvl1pPr>
          </a:lstStyle>
          <a:p>
            <a:pPr>
              <a:defRPr/>
            </a:pPr>
            <a:fld id="{4E067B7D-24F8-43E3-9FA6-7E4AF65746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://www.uiuc.edu/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6458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0900" y="6530975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3594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75E9FBF-0728-4642-B4CF-9B1F547C5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6">
            <a:hlinkClick r:id="rId11"/>
          </p:cNvPr>
          <p:cNvSpPr>
            <a:spLocks noChangeArrowheads="1"/>
          </p:cNvSpPr>
          <p:nvPr/>
        </p:nvSpPr>
        <p:spPr bwMode="auto">
          <a:xfrm>
            <a:off x="4419600" y="6248400"/>
            <a:ext cx="304800" cy="381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>
            <a:solidFill>
              <a:srgbClr val="00359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6243643"/>
            <a:ext cx="379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3594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3594"/>
          </a:solidFill>
          <a:latin typeface="Georgia" pitchFamily="18" charset="0"/>
          <a:ea typeface="ＭＳ Ｐゴシック" pitchFamily="1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3594"/>
          </a:solidFill>
          <a:latin typeface="Georgia" pitchFamily="18" charset="0"/>
          <a:ea typeface="ＭＳ Ｐゴシック" pitchFamily="1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3594"/>
          </a:solidFill>
          <a:latin typeface="Georgia" pitchFamily="18" charset="0"/>
          <a:ea typeface="ＭＳ Ｐゴシック" pitchFamily="1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3594"/>
          </a:solidFill>
          <a:latin typeface="Georgia" pitchFamily="18" charset="0"/>
          <a:ea typeface="ＭＳ Ｐゴシック" pitchFamily="16" charset="-128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2C3F7F"/>
          </a:solidFill>
          <a:latin typeface="Georgia" pitchFamily="18" charset="0"/>
          <a:ea typeface="ＭＳ Ｐゴシック" pitchFamily="16" charset="-128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2C3F7F"/>
          </a:solidFill>
          <a:latin typeface="Georgia" pitchFamily="18" charset="0"/>
          <a:ea typeface="ＭＳ Ｐゴシック" pitchFamily="16" charset="-128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2C3F7F"/>
          </a:solidFill>
          <a:latin typeface="Georgia" pitchFamily="18" charset="0"/>
          <a:ea typeface="ＭＳ Ｐゴシック" pitchFamily="16" charset="-128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2C3F7F"/>
          </a:solidFill>
          <a:latin typeface="Georgia" pitchFamily="18" charset="0"/>
          <a:ea typeface="ＭＳ Ｐゴシック" pitchFamily="16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"/>
        <a:defRPr sz="2800">
          <a:solidFill>
            <a:srgbClr val="0035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35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"/>
        <a:defRPr sz="2400" i="1">
          <a:solidFill>
            <a:srgbClr val="0035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400" i="1">
          <a:solidFill>
            <a:srgbClr val="0035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"/>
        <a:defRPr sz="2400" i="1">
          <a:solidFill>
            <a:srgbClr val="0035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"/>
        <a:defRPr sz="2000" i="1">
          <a:solidFill>
            <a:srgbClr val="2C3F7F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"/>
        <a:defRPr sz="2000" i="1">
          <a:solidFill>
            <a:srgbClr val="2C3F7F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"/>
        <a:defRPr sz="2000" i="1">
          <a:solidFill>
            <a:srgbClr val="2C3F7F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"/>
        <a:defRPr sz="2000" i="1">
          <a:solidFill>
            <a:srgbClr val="2C3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51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B1D97-6C5F-4F61-A044-A8401EA774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B086-E1E2-4BED-A9BA-D3BD00AFB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eshan.dave@unh.edu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jpeg"/><Relationship Id="rId21" Type="http://schemas.openxmlformats.org/officeDocument/2006/relationships/image" Target="../media/image48.png"/><Relationship Id="rId34" Type="http://schemas.openxmlformats.org/officeDocument/2006/relationships/image" Target="../media/image61.jpeg"/><Relationship Id="rId42" Type="http://schemas.openxmlformats.org/officeDocument/2006/relationships/image" Target="../media/image69.jpeg"/><Relationship Id="rId47" Type="http://schemas.openxmlformats.org/officeDocument/2006/relationships/image" Target="../media/image74.jpeg"/><Relationship Id="rId50" Type="http://schemas.openxmlformats.org/officeDocument/2006/relationships/image" Target="../media/image7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png"/><Relationship Id="rId29" Type="http://schemas.openxmlformats.org/officeDocument/2006/relationships/image" Target="../media/image56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jpeg"/><Relationship Id="rId37" Type="http://schemas.openxmlformats.org/officeDocument/2006/relationships/image" Target="../media/image64.png"/><Relationship Id="rId40" Type="http://schemas.openxmlformats.org/officeDocument/2006/relationships/image" Target="../media/image67.jpeg"/><Relationship Id="rId45" Type="http://schemas.openxmlformats.org/officeDocument/2006/relationships/image" Target="../media/image72.pn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23" Type="http://schemas.openxmlformats.org/officeDocument/2006/relationships/image" Target="../media/image50.jpeg"/><Relationship Id="rId28" Type="http://schemas.openxmlformats.org/officeDocument/2006/relationships/image" Target="../media/image55.png"/><Relationship Id="rId36" Type="http://schemas.openxmlformats.org/officeDocument/2006/relationships/image" Target="../media/image63.jpeg"/><Relationship Id="rId49" Type="http://schemas.openxmlformats.org/officeDocument/2006/relationships/image" Target="../media/image76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4" Type="http://schemas.openxmlformats.org/officeDocument/2006/relationships/image" Target="../media/image71.jpeg"/><Relationship Id="rId52" Type="http://schemas.openxmlformats.org/officeDocument/2006/relationships/image" Target="../media/image79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jpeg"/><Relationship Id="rId22" Type="http://schemas.openxmlformats.org/officeDocument/2006/relationships/image" Target="../media/image49.png"/><Relationship Id="rId27" Type="http://schemas.openxmlformats.org/officeDocument/2006/relationships/image" Target="../media/image54.jpeg"/><Relationship Id="rId30" Type="http://schemas.openxmlformats.org/officeDocument/2006/relationships/image" Target="../media/image57.png"/><Relationship Id="rId35" Type="http://schemas.openxmlformats.org/officeDocument/2006/relationships/image" Target="../media/image62.jpeg"/><Relationship Id="rId43" Type="http://schemas.openxmlformats.org/officeDocument/2006/relationships/image" Target="../media/image70.jpeg"/><Relationship Id="rId48" Type="http://schemas.openxmlformats.org/officeDocument/2006/relationships/image" Target="../media/image75.jpeg"/><Relationship Id="rId8" Type="http://schemas.openxmlformats.org/officeDocument/2006/relationships/image" Target="../media/image35.png"/><Relationship Id="rId51" Type="http://schemas.openxmlformats.org/officeDocument/2006/relationships/image" Target="../media/image78.jpg"/><Relationship Id="rId3" Type="http://schemas.openxmlformats.org/officeDocument/2006/relationships/image" Target="../media/image30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5" Type="http://schemas.openxmlformats.org/officeDocument/2006/relationships/image" Target="../media/image52.jpeg"/><Relationship Id="rId33" Type="http://schemas.openxmlformats.org/officeDocument/2006/relationships/image" Target="../media/image60.jpeg"/><Relationship Id="rId38" Type="http://schemas.openxmlformats.org/officeDocument/2006/relationships/image" Target="../media/image65.jpeg"/><Relationship Id="rId46" Type="http://schemas.openxmlformats.org/officeDocument/2006/relationships/image" Target="../media/image73.jpeg"/><Relationship Id="rId20" Type="http://schemas.openxmlformats.org/officeDocument/2006/relationships/image" Target="../media/image47.png"/><Relationship Id="rId41" Type="http://schemas.openxmlformats.org/officeDocument/2006/relationships/image" Target="../media/image6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46410"/>
            <a:ext cx="3536768" cy="128517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2018 Pavement Workshop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100" b="1" dirty="0">
                <a:solidFill>
                  <a:schemeClr val="bg1"/>
                </a:solidFill>
              </a:rPr>
              <a:t>May 23-24,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6" y="490621"/>
            <a:ext cx="3014756" cy="15091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076" y="3121401"/>
            <a:ext cx="2945823" cy="18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7600" y="2617573"/>
            <a:ext cx="5333176" cy="16496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sz="3000" b="1" dirty="0">
                <a:solidFill>
                  <a:srgbClr val="FFC000"/>
                </a:solidFill>
              </a:rPr>
              <a:t>Research Project </a:t>
            </a:r>
            <a:r>
              <a:rPr lang="en-US" sz="3000" b="1" dirty="0" smtClean="0">
                <a:solidFill>
                  <a:srgbClr val="FFC000"/>
                </a:solidFill>
              </a:rPr>
              <a:t>Flexible </a:t>
            </a:r>
            <a:r>
              <a:rPr lang="en-US" sz="3000" b="1" dirty="0">
                <a:solidFill>
                  <a:srgbClr val="FFC000"/>
                </a:solidFill>
              </a:rPr>
              <a:t>Team </a:t>
            </a:r>
            <a:r>
              <a:rPr lang="en-US" sz="3000" b="1" dirty="0" smtClean="0">
                <a:solidFill>
                  <a:srgbClr val="FFC000"/>
                </a:solidFill>
              </a:rPr>
              <a:t>LT1: Developing </a:t>
            </a:r>
            <a:r>
              <a:rPr lang="en-US" sz="3000" b="1" dirty="0">
                <a:solidFill>
                  <a:srgbClr val="FFC000"/>
                </a:solidFill>
              </a:rPr>
              <a:t>Best Practices for Rehabilitation of Concrete with Hot Mix Asphalt Overlays Related to Density and Reflective Cracking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Eshan V. Dave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Jo Sias Daniel and Katie Haslett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 smtClean="0">
                <a:solidFill>
                  <a:srgbClr val="FFC000"/>
                </a:solidFill>
                <a:latin typeface="Calibri"/>
              </a:rPr>
              <a:t>University of New Hampshire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26" y="4933992"/>
            <a:ext cx="24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+ 46 Associate Members</a:t>
            </a:r>
          </a:p>
        </p:txBody>
      </p:sp>
    </p:spTree>
    <p:extLst>
      <p:ext uri="{BB962C8B-B14F-4D97-AF65-F5344CB8AC3E}">
        <p14:creationId xmlns:p14="http://schemas.microsoft.com/office/powerpoint/2010/main" val="22837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dirty="0" smtClean="0"/>
              <a:t>NRRA LT1 Research </a:t>
            </a:r>
            <a:r>
              <a:rPr lang="en-US" dirty="0"/>
              <a:t>Tasks (2/2)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791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/>
              <a:t>Task 5: </a:t>
            </a:r>
            <a:r>
              <a:rPr lang="en-US" sz="2400" dirty="0"/>
              <a:t>Life and Performance Curves for Asphalt Overlays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Comparisons </a:t>
            </a:r>
            <a:r>
              <a:rPr lang="en-US" sz="2000" dirty="0"/>
              <a:t>between mix properties, lab </a:t>
            </a:r>
            <a:r>
              <a:rPr lang="en-US" sz="2000" dirty="0" smtClean="0"/>
              <a:t>tests </a:t>
            </a:r>
            <a:r>
              <a:rPr lang="en-US" sz="2000" dirty="0"/>
              <a:t>and field performance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u="sng" dirty="0">
                <a:solidFill>
                  <a:srgbClr val="FF0000"/>
                </a:solidFill>
              </a:rPr>
              <a:t>Cost effectiveness comparison (user and agency) of overlay structure options </a:t>
            </a:r>
            <a:r>
              <a:rPr lang="en-US" sz="2000" u="sng" dirty="0" smtClean="0">
                <a:solidFill>
                  <a:srgbClr val="FF0000"/>
                </a:solidFill>
              </a:rPr>
              <a:t>using </a:t>
            </a:r>
            <a:r>
              <a:rPr lang="en-US" sz="2000" u="sng" dirty="0">
                <a:solidFill>
                  <a:srgbClr val="FF0000"/>
                </a:solidFill>
              </a:rPr>
              <a:t>LCCA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Task 6: </a:t>
            </a:r>
            <a:r>
              <a:rPr lang="en-US" sz="2400" dirty="0"/>
              <a:t>Establish State of the Practice for PCC Condition</a:t>
            </a:r>
            <a:endParaRPr lang="en-US" sz="2400" dirty="0">
              <a:solidFill>
                <a:srgbClr val="FF9900"/>
              </a:solidFill>
            </a:endParaRP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Guidelines </a:t>
            </a:r>
            <a:r>
              <a:rPr lang="en-US" sz="2000" dirty="0"/>
              <a:t>to assess existing PCC pavement </a:t>
            </a:r>
            <a:r>
              <a:rPr lang="en-US" sz="2000" dirty="0" smtClean="0"/>
              <a:t>conditions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Task 7: </a:t>
            </a:r>
            <a:r>
              <a:rPr lang="en-US" sz="2400" dirty="0" smtClean="0"/>
              <a:t>Establish State of the Practice for HMA Mixtures and their Effects on Reflective Cracking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Simple </a:t>
            </a:r>
            <a:r>
              <a:rPr lang="en-US" sz="2000" dirty="0"/>
              <a:t>decision tree based tool for selection of asphalt mixture and overlay design</a:t>
            </a:r>
            <a:endParaRPr lang="en-US" sz="2000" dirty="0">
              <a:solidFill>
                <a:srgbClr val="FF99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/>
              <a:t>Task 8: </a:t>
            </a:r>
            <a:r>
              <a:rPr lang="en-US" sz="2400" dirty="0"/>
              <a:t>Reporting</a:t>
            </a:r>
            <a:endParaRPr lang="en-US" sz="20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9998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4953000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Introduction and Project Overview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Goals and Objectives</a:t>
            </a:r>
          </a:p>
          <a:p>
            <a:pPr lvl="1"/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MnROAD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Sections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Project Tasks</a:t>
            </a:r>
          </a:p>
          <a:p>
            <a:r>
              <a:rPr lang="en-US" dirty="0" smtClean="0"/>
              <a:t>Research </a:t>
            </a:r>
            <a:r>
              <a:rPr lang="en-US" dirty="0"/>
              <a:t>Approach</a:t>
            </a:r>
          </a:p>
          <a:p>
            <a:pPr lvl="1"/>
            <a:r>
              <a:rPr lang="en-US" dirty="0"/>
              <a:t>Lab Tests</a:t>
            </a:r>
          </a:p>
          <a:p>
            <a:pPr lvl="1"/>
            <a:r>
              <a:rPr lang="en-US" dirty="0"/>
              <a:t>Performance Models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Early Performance Results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Summary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2" descr="C:\Documents and Settings\adminahmed8\My Documents\Laptop My Documents\My Pictures\FIED TRIPS &amp; LAB\July 21, 2009\July 21, 2009 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400" y="1676400"/>
            <a:ext cx="2590800" cy="2438400"/>
          </a:xfrm>
          <a:prstGeom prst="rect">
            <a:avLst/>
          </a:prstGeom>
          <a:noFill/>
        </p:spPr>
      </p:pic>
      <p:pic>
        <p:nvPicPr>
          <p:cNvPr id="6" name="Picture 5" descr="C:\Users\edave\Documents\CT_Test_Journal_Paper\CT_Paper\IN3-LCC\Stress_Contours.em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97044"/>
            <a:ext cx="3695700" cy="225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7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457200"/>
          </a:xfrm>
        </p:spPr>
        <p:txBody>
          <a:bodyPr/>
          <a:lstStyle/>
          <a:p>
            <a:r>
              <a:rPr lang="en-US" dirty="0"/>
              <a:t>Mix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5029200"/>
          </a:xfrm>
        </p:spPr>
        <p:txBody>
          <a:bodyPr/>
          <a:lstStyle/>
          <a:p>
            <a:r>
              <a:rPr lang="en-US" sz="2600" u="sng" dirty="0">
                <a:solidFill>
                  <a:srgbClr val="008000"/>
                </a:solidFill>
              </a:rPr>
              <a:t>I-FIT (SCB) – </a:t>
            </a:r>
            <a:r>
              <a:rPr lang="en-US" sz="2600" i="1" u="sng" dirty="0">
                <a:solidFill>
                  <a:srgbClr val="008000"/>
                </a:solidFill>
              </a:rPr>
              <a:t>IDOT</a:t>
            </a:r>
          </a:p>
          <a:p>
            <a:r>
              <a:rPr lang="en-US" sz="2600" u="sng" dirty="0">
                <a:solidFill>
                  <a:srgbClr val="008000"/>
                </a:solidFill>
              </a:rPr>
              <a:t>Texas Overlay Tester (OT) – </a:t>
            </a:r>
            <a:r>
              <a:rPr lang="en-US" sz="2600" i="1" u="sng" dirty="0">
                <a:solidFill>
                  <a:srgbClr val="008000"/>
                </a:solidFill>
              </a:rPr>
              <a:t>IDOT</a:t>
            </a:r>
          </a:p>
          <a:p>
            <a:r>
              <a:rPr lang="en-US" sz="2600" i="1" u="sng" dirty="0">
                <a:solidFill>
                  <a:srgbClr val="008000"/>
                </a:solidFill>
              </a:rPr>
              <a:t>Disk-shaped Compact Tension (DCT) – </a:t>
            </a:r>
            <a:r>
              <a:rPr lang="en-US" sz="2600" i="1" u="sng" dirty="0" err="1" smtClean="0">
                <a:solidFill>
                  <a:srgbClr val="008000"/>
                </a:solidFill>
              </a:rPr>
              <a:t>MnDOT</a:t>
            </a:r>
            <a:endParaRPr lang="en-US" sz="2600" i="1" u="sng" dirty="0" smtClean="0">
              <a:solidFill>
                <a:srgbClr val="008000"/>
              </a:solidFill>
            </a:endParaRPr>
          </a:p>
          <a:p>
            <a:r>
              <a:rPr lang="en-US" sz="2600" i="1" u="sng" dirty="0" smtClean="0">
                <a:solidFill>
                  <a:srgbClr val="008000"/>
                </a:solidFill>
              </a:rPr>
              <a:t>AASHTO T-283 TSR - MODOT</a:t>
            </a:r>
            <a:endParaRPr lang="en-US" sz="2600" i="1" u="sng" dirty="0">
              <a:solidFill>
                <a:srgbClr val="008000"/>
              </a:solidFill>
            </a:endParaRPr>
          </a:p>
          <a:p>
            <a:r>
              <a:rPr lang="en-US" sz="2600" i="1" u="sng" dirty="0">
                <a:solidFill>
                  <a:srgbClr val="008000"/>
                </a:solidFill>
              </a:rPr>
              <a:t>Hamburg Wheel Tracking Test – </a:t>
            </a:r>
            <a:r>
              <a:rPr lang="en-US" sz="2600" i="1" u="sng" dirty="0" err="1" smtClean="0">
                <a:solidFill>
                  <a:srgbClr val="008000"/>
                </a:solidFill>
              </a:rPr>
              <a:t>WisDOT</a:t>
            </a:r>
            <a:endParaRPr lang="en-US" sz="2600" i="1" u="sng" dirty="0" smtClean="0">
              <a:solidFill>
                <a:srgbClr val="008000"/>
              </a:solidFill>
            </a:endParaRPr>
          </a:p>
          <a:p>
            <a:r>
              <a:rPr lang="en-US" sz="2600" i="1" u="sng" dirty="0" err="1" smtClean="0">
                <a:solidFill>
                  <a:srgbClr val="008000"/>
                </a:solidFill>
              </a:rPr>
              <a:t>MiST</a:t>
            </a:r>
            <a:r>
              <a:rPr lang="en-US" sz="2600" i="1" u="sng" dirty="0" smtClean="0">
                <a:solidFill>
                  <a:srgbClr val="008000"/>
                </a:solidFill>
              </a:rPr>
              <a:t> - MTU</a:t>
            </a:r>
            <a:endParaRPr lang="en-US" sz="2600" i="1" u="sng" dirty="0">
              <a:solidFill>
                <a:srgbClr val="008000"/>
              </a:solidFill>
            </a:endParaRPr>
          </a:p>
          <a:p>
            <a:r>
              <a:rPr lang="en-US" sz="2600" i="1" dirty="0"/>
              <a:t>Indirect tensile Strength and Creep (IDT) – </a:t>
            </a:r>
            <a:r>
              <a:rPr lang="en-US" sz="2600" i="1" dirty="0" err="1"/>
              <a:t>MnDOT</a:t>
            </a:r>
            <a:endParaRPr lang="en-US" sz="2600" i="1" dirty="0"/>
          </a:p>
          <a:p>
            <a:r>
              <a:rPr lang="en-US" sz="2600" i="1" dirty="0"/>
              <a:t>Dynamic Modulus Test (E*) – </a:t>
            </a:r>
            <a:r>
              <a:rPr lang="en-US" sz="2600" i="1" dirty="0" err="1"/>
              <a:t>MnDOT</a:t>
            </a:r>
            <a:r>
              <a:rPr lang="en-US" sz="2600" i="1" dirty="0"/>
              <a:t> and UNH</a:t>
            </a:r>
          </a:p>
          <a:p>
            <a:r>
              <a:rPr lang="en-US" sz="2600" i="1" dirty="0"/>
              <a:t>Ideal-CT – (TTI/TAMU)</a:t>
            </a:r>
          </a:p>
          <a:p>
            <a:r>
              <a:rPr lang="en-US" sz="2600" i="1" dirty="0"/>
              <a:t>MN Semi-Circular Bend – UMN</a:t>
            </a:r>
          </a:p>
          <a:p>
            <a:r>
              <a:rPr lang="en-US" sz="2600" b="1" i="1" dirty="0">
                <a:solidFill>
                  <a:srgbClr val="FF0000"/>
                </a:solidFill>
              </a:rPr>
              <a:t>Direct Tension Cyclic Fatigue (S-VECD) – UNH</a:t>
            </a:r>
          </a:p>
          <a:p>
            <a:r>
              <a:rPr lang="en-US" sz="2600" b="1" i="1" dirty="0">
                <a:solidFill>
                  <a:srgbClr val="FF0000"/>
                </a:solidFill>
              </a:rPr>
              <a:t>Compact Tension (CT) - UNH</a:t>
            </a:r>
          </a:p>
          <a:p>
            <a:endParaRPr lang="en-US" sz="2600" i="1" dirty="0"/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3200" i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/>
              </a:rPr>
              <a:t>Testing: S-VECD Fatigue (AASHTO TP 107)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5029200"/>
          </a:xfrm>
        </p:spPr>
        <p:txBody>
          <a:bodyPr/>
          <a:lstStyle/>
          <a:p>
            <a:r>
              <a:rPr lang="en-US" sz="2000" dirty="0">
                <a:solidFill>
                  <a:srgbClr val="003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tension cyclic fatigue</a:t>
            </a:r>
          </a:p>
          <a:p>
            <a:r>
              <a:rPr lang="en-US" sz="2000" dirty="0">
                <a:solidFill>
                  <a:srgbClr val="003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temperatures ((PGHT-PGLT)/2)-3°C</a:t>
            </a:r>
          </a:p>
          <a:p>
            <a:r>
              <a:rPr lang="en-US" sz="2000" dirty="0">
                <a:solidFill>
                  <a:srgbClr val="003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specimens: Typically 4 (1 at each strain level)</a:t>
            </a:r>
          </a:p>
          <a:p>
            <a:r>
              <a:rPr lang="en-US" sz="2000" dirty="0">
                <a:solidFill>
                  <a:srgbClr val="003594"/>
                </a:solidFill>
              </a:rPr>
              <a:t>Outcome: Damage Characteristic Curve (DCC) and </a:t>
            </a:r>
            <a:r>
              <a:rPr lang="en-US" sz="2000" dirty="0" smtClean="0">
                <a:solidFill>
                  <a:srgbClr val="003594"/>
                </a:solidFill>
              </a:rPr>
              <a:t>Energy </a:t>
            </a:r>
            <a:r>
              <a:rPr lang="en-US" sz="2000" dirty="0">
                <a:solidFill>
                  <a:srgbClr val="003594"/>
                </a:solidFill>
              </a:rPr>
              <a:t>dissipation for fatigue damage</a:t>
            </a:r>
          </a:p>
          <a:p>
            <a:r>
              <a:rPr lang="en-US" sz="2000" dirty="0" smtClean="0">
                <a:solidFill>
                  <a:srgbClr val="003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are utilized </a:t>
            </a:r>
            <a:r>
              <a:rPr lang="en-US" sz="2000" dirty="0">
                <a:solidFill>
                  <a:srgbClr val="003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pavement structural analysis model (FHWA </a:t>
            </a:r>
            <a:r>
              <a:rPr lang="en-US" sz="2000" dirty="0" err="1" smtClean="0">
                <a:solidFill>
                  <a:srgbClr val="003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Flexpave</a:t>
            </a:r>
            <a:r>
              <a:rPr lang="en-US" sz="2000" dirty="0" smtClean="0">
                <a:solidFill>
                  <a:srgbClr val="003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part of PEMD initiative)</a:t>
            </a:r>
            <a:endParaRPr lang="en-US" sz="2000" dirty="0">
              <a:solidFill>
                <a:srgbClr val="0035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352799"/>
            <a:ext cx="2438400" cy="3345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416675"/>
            <a:ext cx="2057400" cy="365125"/>
          </a:xfrm>
          <a:prstGeom prst="rect">
            <a:avLst/>
          </a:prstGeom>
        </p:spPr>
        <p:txBody>
          <a:bodyPr/>
          <a:lstStyle/>
          <a:p>
            <a:fld id="{A1445468-CB81-4A9A-8F2A-F51D1782DC23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352799"/>
            <a:ext cx="2675030" cy="3352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39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21936" cy="5029200"/>
          </a:xfrm>
        </p:spPr>
        <p:txBody>
          <a:bodyPr/>
          <a:lstStyle/>
          <a:p>
            <a:r>
              <a:rPr lang="en-US" sz="2600" dirty="0"/>
              <a:t>Test procedure tailored to</a:t>
            </a:r>
            <a:br>
              <a:rPr lang="en-US" sz="2600" dirty="0"/>
            </a:br>
            <a:r>
              <a:rPr lang="en-US" sz="2600" dirty="0"/>
              <a:t>measure fracture resistance</a:t>
            </a:r>
            <a:br>
              <a:rPr lang="en-US" sz="2600" dirty="0"/>
            </a:br>
            <a:r>
              <a:rPr lang="en-US" sz="2600" dirty="0"/>
              <a:t>of UTBWC</a:t>
            </a:r>
          </a:p>
          <a:p>
            <a:r>
              <a:rPr lang="en-US" sz="2600" dirty="0"/>
              <a:t>Crack propagation in </a:t>
            </a:r>
            <a:br>
              <a:rPr lang="en-US" sz="2600" dirty="0"/>
            </a:br>
            <a:r>
              <a:rPr lang="en-US" sz="2600" dirty="0"/>
              <a:t>reflective crack direction</a:t>
            </a: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381000"/>
          </a:xfrm>
        </p:spPr>
        <p:txBody>
          <a:bodyPr>
            <a:noAutofit/>
          </a:bodyPr>
          <a:lstStyle/>
          <a:p>
            <a:r>
              <a:rPr lang="en-US" dirty="0"/>
              <a:t>Testing: Compact Tension (CT)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43300"/>
            <a:ext cx="6172200" cy="3235028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35" y="914400"/>
            <a:ext cx="37211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edave\Documents\CT_Test_Journal_Paper\CT_Paper\IN3-LCC\CT_Setup.em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18" y="3563174"/>
            <a:ext cx="2593975" cy="296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89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dirty="0" smtClean="0"/>
              <a:t>CT Fracture </a:t>
            </a:r>
            <a:r>
              <a:rPr lang="en-US" dirty="0"/>
              <a:t>Test:</a:t>
            </a:r>
            <a:br>
              <a:rPr lang="en-US" dirty="0"/>
            </a:br>
            <a:r>
              <a:rPr lang="en-US" dirty="0"/>
              <a:t>Effects of Tack Type, Rate and Construction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8DD23-BB28-4121-A513-ED0FB3BBCC2F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09600" y="1874864"/>
            <a:ext cx="7315200" cy="4449736"/>
            <a:chOff x="533400" y="1447800"/>
            <a:chExt cx="7315200" cy="444973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7315200" cy="4449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768774" y="5257800"/>
              <a:ext cx="126826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800" i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86200" y="5257800"/>
              <a:ext cx="126826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800" i="1" dirty="0"/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78574" y="5257800"/>
              <a:ext cx="126826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800" i="1" dirty="0"/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5257800"/>
              <a:ext cx="126826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800" i="1" dirty="0"/>
                <a:t>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88374" y="5257800"/>
              <a:ext cx="126826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800" i="1" dirty="0"/>
                <a:t>5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8432" y="1600200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Missouri Route-T</a:t>
            </a:r>
          </a:p>
        </p:txBody>
      </p:sp>
    </p:spTree>
    <p:extLst>
      <p:ext uri="{BB962C8B-B14F-4D97-AF65-F5344CB8AC3E}">
        <p14:creationId xmlns:p14="http://schemas.microsoft.com/office/powerpoint/2010/main" val="31142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" y="685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Field </a:t>
            </a:r>
            <a:r>
              <a:rPr lang="en-US" sz="32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Performance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ahmed\Pictures\FIED TRIPS &amp; LAB\STL Route-T\IMG_7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82" y="76200"/>
            <a:ext cx="518124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2362200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Missouri Route-T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" y="2868543"/>
            <a:ext cx="6563527" cy="39132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82795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Overlay Life and Performance </a:t>
            </a:r>
            <a:br>
              <a:rPr lang="en-US" dirty="0"/>
            </a:br>
            <a:r>
              <a:rPr lang="en-US" dirty="0"/>
              <a:t>Curve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800600"/>
          </a:xfrm>
        </p:spPr>
        <p:txBody>
          <a:bodyPr/>
          <a:lstStyle/>
          <a:p>
            <a:r>
              <a:rPr lang="en-US" dirty="0"/>
              <a:t>Combination of </a:t>
            </a:r>
            <a:r>
              <a:rPr lang="en-US" u="sng" dirty="0"/>
              <a:t>field performance</a:t>
            </a:r>
            <a:r>
              <a:rPr lang="en-US" dirty="0"/>
              <a:t>, </a:t>
            </a:r>
            <a:r>
              <a:rPr lang="en-US" u="sng" dirty="0"/>
              <a:t>lab performance test results,</a:t>
            </a:r>
            <a:r>
              <a:rPr lang="en-US" dirty="0"/>
              <a:t> </a:t>
            </a:r>
            <a:r>
              <a:rPr lang="en-US" u="sng" dirty="0"/>
              <a:t>performance modeling</a:t>
            </a:r>
            <a:r>
              <a:rPr lang="en-US" dirty="0"/>
              <a:t> and </a:t>
            </a:r>
            <a:r>
              <a:rPr lang="en-US" u="sng" dirty="0"/>
              <a:t>life cycle cost analysis</a:t>
            </a:r>
          </a:p>
          <a:p>
            <a:r>
              <a:rPr lang="en-US" dirty="0" smtClean="0"/>
              <a:t>Field Performance: 12 </a:t>
            </a:r>
            <a:r>
              <a:rPr lang="en-US" dirty="0" err="1" smtClean="0"/>
              <a:t>MnROAD</a:t>
            </a:r>
            <a:r>
              <a:rPr lang="en-US" dirty="0" smtClean="0"/>
              <a:t> sections</a:t>
            </a:r>
            <a:endParaRPr lang="en-US" dirty="0" smtClean="0"/>
          </a:p>
          <a:p>
            <a:r>
              <a:rPr lang="en-US" dirty="0" smtClean="0"/>
              <a:t>Performance </a:t>
            </a:r>
            <a:r>
              <a:rPr lang="en-US" dirty="0" smtClean="0"/>
              <a:t>Models:</a:t>
            </a:r>
            <a:endParaRPr lang="en-US" dirty="0"/>
          </a:p>
          <a:p>
            <a:pPr lvl="1"/>
            <a:r>
              <a:rPr lang="en-US" dirty="0"/>
              <a:t>More than 12 sections</a:t>
            </a:r>
          </a:p>
          <a:p>
            <a:pPr lvl="2"/>
            <a:r>
              <a:rPr lang="en-US" sz="2000" dirty="0" err="1" smtClean="0"/>
              <a:t>AASHTOWare</a:t>
            </a:r>
            <a:r>
              <a:rPr lang="en-US" sz="2000" dirty="0" smtClean="0"/>
              <a:t> </a:t>
            </a:r>
            <a:r>
              <a:rPr lang="en-US" sz="2000" dirty="0" err="1"/>
              <a:t>PavementME</a:t>
            </a:r>
            <a:endParaRPr lang="en-US" sz="2000" dirty="0"/>
          </a:p>
          <a:p>
            <a:pPr lvl="2"/>
            <a:r>
              <a:rPr lang="en-US" sz="2000" dirty="0"/>
              <a:t>Finite Element Reflective Cracking Model (In-house</a:t>
            </a:r>
            <a:r>
              <a:rPr lang="en-US" sz="2000" dirty="0" smtClean="0"/>
              <a:t>)</a:t>
            </a:r>
          </a:p>
          <a:p>
            <a:r>
              <a:rPr lang="en-US" dirty="0" smtClean="0"/>
              <a:t>Life </a:t>
            </a:r>
            <a:r>
              <a:rPr lang="en-US" dirty="0"/>
              <a:t>Cycle Cost </a:t>
            </a:r>
            <a:r>
              <a:rPr lang="en-US" dirty="0" smtClean="0"/>
              <a:t>Analysis:</a:t>
            </a:r>
            <a:endParaRPr lang="en-US" dirty="0"/>
          </a:p>
          <a:p>
            <a:pPr lvl="1"/>
            <a:r>
              <a:rPr lang="en-US" dirty="0"/>
              <a:t>FHWA </a:t>
            </a:r>
            <a:r>
              <a:rPr lang="en-US" dirty="0" err="1"/>
              <a:t>RealCost</a:t>
            </a:r>
            <a:endParaRPr lang="en-US" dirty="0"/>
          </a:p>
          <a:p>
            <a:pPr lvl="1"/>
            <a:r>
              <a:rPr lang="en-US" dirty="0"/>
              <a:t>Pavement Roughness-based User Cost Calculations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dirty="0"/>
              <a:t>Life Cycle Cost Analysis (</a:t>
            </a:r>
            <a:r>
              <a:rPr lang="en-US" dirty="0" err="1"/>
              <a:t>LCCA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772400" cy="5029200"/>
          </a:xfrm>
        </p:spPr>
        <p:txBody>
          <a:bodyPr/>
          <a:lstStyle/>
          <a:p>
            <a:r>
              <a:rPr lang="en-US" dirty="0"/>
              <a:t>An economic analysis</a:t>
            </a:r>
          </a:p>
          <a:p>
            <a:pPr lvl="1"/>
            <a:r>
              <a:rPr lang="en-US" dirty="0"/>
              <a:t>Compares design or rehabilitation alternatives</a:t>
            </a:r>
          </a:p>
          <a:p>
            <a:pPr lvl="1"/>
            <a:r>
              <a:rPr lang="en-US" dirty="0"/>
              <a:t>Considers all significant costs</a:t>
            </a:r>
          </a:p>
          <a:p>
            <a:pPr lvl="1"/>
            <a:r>
              <a:rPr lang="en-US" dirty="0"/>
              <a:t>Evaluates the alternatives over scientifically correct analysis periods</a:t>
            </a:r>
          </a:p>
          <a:p>
            <a:r>
              <a:rPr lang="en-US" dirty="0"/>
              <a:t>Importance of LCCA</a:t>
            </a:r>
          </a:p>
          <a:p>
            <a:pPr lvl="1"/>
            <a:r>
              <a:rPr lang="en-US" dirty="0"/>
              <a:t>All costs can be taken into account</a:t>
            </a:r>
          </a:p>
          <a:p>
            <a:pPr lvl="2"/>
            <a:r>
              <a:rPr lang="en-US" dirty="0"/>
              <a:t>Agency costs (data will be collected from NRRA member states)</a:t>
            </a:r>
          </a:p>
          <a:p>
            <a:pPr lvl="2"/>
            <a:r>
              <a:rPr lang="en-US" dirty="0"/>
              <a:t>User costs</a:t>
            </a:r>
          </a:p>
          <a:p>
            <a:pPr lvl="2"/>
            <a:r>
              <a:rPr lang="en-US" dirty="0"/>
              <a:t>Salvage value</a:t>
            </a:r>
          </a:p>
          <a:p>
            <a:pPr lvl="1"/>
            <a:r>
              <a:rPr lang="en-US" dirty="0"/>
              <a:t>Alternative strategies can be compared</a:t>
            </a:r>
          </a:p>
          <a:p>
            <a:pPr lvl="2"/>
            <a:r>
              <a:rPr lang="en-US" dirty="0"/>
              <a:t>On an equivalent basis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8DD23-BB28-4121-A513-ED0FB3BBCC2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/>
          <a:lstStyle/>
          <a:p>
            <a:r>
              <a:rPr lang="en-US" sz="2800" dirty="0" smtClean="0"/>
              <a:t>UNH Study on Maintenance Alternatives </a:t>
            </a:r>
            <a:r>
              <a:rPr lang="en-US" sz="2800" dirty="0" smtClean="0"/>
              <a:t>Selection: </a:t>
            </a:r>
            <a:r>
              <a:rPr lang="en-US" sz="2800" dirty="0"/>
              <a:t>Vehicle Fuel </a:t>
            </a:r>
            <a:r>
              <a:rPr lang="en-US" sz="2800" dirty="0" smtClean="0"/>
              <a:t>Efficiency vs. IRI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4800600"/>
          </a:xfrm>
        </p:spPr>
        <p:txBody>
          <a:bodyPr/>
          <a:lstStyle/>
          <a:p>
            <a:r>
              <a:rPr lang="en-US" sz="2600" dirty="0"/>
              <a:t>Linking of EPA MOVES (Mobile Vehicle Emissions Simulator) and </a:t>
            </a:r>
            <a:r>
              <a:rPr lang="en-US" sz="2600" dirty="0" smtClean="0"/>
              <a:t>pavement </a:t>
            </a:r>
            <a:r>
              <a:rPr lang="en-US" sz="2600" dirty="0"/>
              <a:t>roughness to </a:t>
            </a:r>
            <a:r>
              <a:rPr lang="en-US" sz="2600" dirty="0" smtClean="0"/>
              <a:t>estimate fuel </a:t>
            </a:r>
            <a:r>
              <a:rPr lang="en-US" sz="2600" dirty="0"/>
              <a:t>consumption</a:t>
            </a: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5" y="2552700"/>
            <a:ext cx="3666444" cy="365760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54818651"/>
              </p:ext>
            </p:extLst>
          </p:nvPr>
        </p:nvGraphicFramePr>
        <p:xfrm>
          <a:off x="3581400" y="2819400"/>
          <a:ext cx="52578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10555" y="5987534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RTTD: Real Time Traffic Data</a:t>
            </a:r>
          </a:p>
        </p:txBody>
      </p:sp>
    </p:spTree>
    <p:extLst>
      <p:ext uri="{BB962C8B-B14F-4D97-AF65-F5344CB8AC3E}">
        <p14:creationId xmlns:p14="http://schemas.microsoft.com/office/powerpoint/2010/main" val="183310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772400" cy="4953000"/>
          </a:xfrm>
        </p:spPr>
        <p:txBody>
          <a:bodyPr/>
          <a:lstStyle/>
          <a:p>
            <a:r>
              <a:rPr lang="en-US" dirty="0"/>
              <a:t>Introduction and Project Overview</a:t>
            </a:r>
          </a:p>
          <a:p>
            <a:pPr lvl="1"/>
            <a:r>
              <a:rPr lang="en-US" dirty="0"/>
              <a:t>Goals and Objectives</a:t>
            </a:r>
          </a:p>
          <a:p>
            <a:pPr lvl="1"/>
            <a:r>
              <a:rPr lang="en-US" dirty="0" err="1"/>
              <a:t>MnROAD</a:t>
            </a:r>
            <a:r>
              <a:rPr lang="en-US" dirty="0"/>
              <a:t> Sections</a:t>
            </a:r>
          </a:p>
          <a:p>
            <a:pPr lvl="1"/>
            <a:r>
              <a:rPr lang="en-US" dirty="0"/>
              <a:t>Project Tasks</a:t>
            </a:r>
          </a:p>
          <a:p>
            <a:r>
              <a:rPr lang="en-US" dirty="0"/>
              <a:t>Research Approach</a:t>
            </a:r>
          </a:p>
          <a:p>
            <a:pPr lvl="1"/>
            <a:r>
              <a:rPr lang="en-US" dirty="0"/>
              <a:t>Lab Tests</a:t>
            </a:r>
          </a:p>
          <a:p>
            <a:pPr lvl="1"/>
            <a:r>
              <a:rPr lang="en-US" dirty="0"/>
              <a:t>Performance Models</a:t>
            </a:r>
          </a:p>
          <a:p>
            <a:r>
              <a:rPr lang="en-US" dirty="0"/>
              <a:t>Early Performance Results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 descr="H:\Graduate School\Research\Testing\Project_1_Perf_Test\SP3107_42_TH6\Photos\RP_118\IMG_007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38618"/>
            <a:ext cx="2895600" cy="2006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C:\Users\Ben\AppData\Local\Microsoft\Windows\Temporary Internet Files\Content.Word\IMG_229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000" y="4004200"/>
            <a:ext cx="2895600" cy="232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0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r>
              <a:rPr lang="en-US" dirty="0"/>
              <a:t>UNH Study on Maintenance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Alternatives </a:t>
            </a:r>
            <a:r>
              <a:rPr lang="en-US" dirty="0"/>
              <a:t>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05800" cy="4343400"/>
          </a:xfrm>
        </p:spPr>
        <p:txBody>
          <a:bodyPr/>
          <a:lstStyle/>
          <a:p>
            <a:r>
              <a:rPr lang="en-US" dirty="0"/>
              <a:t>I-494 Case-study</a:t>
            </a:r>
          </a:p>
          <a:p>
            <a:r>
              <a:rPr lang="en-US" dirty="0"/>
              <a:t>IRI curves generated for 6 scenarios</a:t>
            </a:r>
          </a:p>
          <a:p>
            <a:pPr marL="6858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Baseline: No maintenance until terminal condition</a:t>
            </a:r>
          </a:p>
          <a:p>
            <a:pPr marL="6858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Mill &amp; Overlay</a:t>
            </a:r>
          </a:p>
          <a:p>
            <a:pPr marL="6858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Crack </a:t>
            </a:r>
            <a:r>
              <a:rPr lang="en-US" dirty="0"/>
              <a:t>Sealant (CS)</a:t>
            </a:r>
          </a:p>
          <a:p>
            <a:pPr marL="6858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Microsurfacing</a:t>
            </a:r>
            <a:r>
              <a:rPr lang="en-US" dirty="0"/>
              <a:t> (MS)</a:t>
            </a:r>
          </a:p>
          <a:p>
            <a:pPr marL="6858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Cold-In-Place (CIR) Recycling</a:t>
            </a:r>
          </a:p>
          <a:p>
            <a:r>
              <a:rPr lang="en-US" dirty="0" smtClean="0"/>
              <a:t>Steady </a:t>
            </a:r>
            <a:r>
              <a:rPr lang="en-US" dirty="0"/>
              <a:t>flow versus Real-time traffic data (RTTD)</a:t>
            </a:r>
          </a:p>
          <a:p>
            <a:r>
              <a:rPr lang="en-US" dirty="0"/>
              <a:t>Simulation conditions:</a:t>
            </a:r>
          </a:p>
          <a:p>
            <a:pPr lvl="1"/>
            <a:r>
              <a:rPr lang="en-US" dirty="0"/>
              <a:t>Initial IRI = 63 in/mi; Terminal IRI = 172 in/mi; Minimum of 3 cycles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8DD23-BB28-4121-A513-ED0FB3BBCC2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r>
              <a:rPr lang="en-US" dirty="0"/>
              <a:t>Maintenance </a:t>
            </a:r>
            <a:r>
              <a:rPr lang="en-US" dirty="0" smtClean="0"/>
              <a:t>Alternatives </a:t>
            </a:r>
            <a:r>
              <a:rPr lang="en-US" dirty="0"/>
              <a:t>Life Cycle </a:t>
            </a:r>
            <a:br>
              <a:rPr lang="en-US" dirty="0"/>
            </a:br>
            <a:r>
              <a:rPr lang="en-US" dirty="0"/>
              <a:t>Cost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8DD23-BB28-4121-A513-ED0FB3BBCC2F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475779"/>
              </p:ext>
            </p:extLst>
          </p:nvPr>
        </p:nvGraphicFramePr>
        <p:xfrm>
          <a:off x="842705" y="1352318"/>
          <a:ext cx="7615495" cy="2452674"/>
        </p:xfrm>
        <a:graphic>
          <a:graphicData uri="http://schemas.openxmlformats.org/drawingml/2006/table">
            <a:tbl>
              <a:tblPr/>
              <a:tblGrid>
                <a:gridCol w="1171615">
                  <a:extLst>
                    <a:ext uri="{9D8B030D-6E8A-4147-A177-3AD203B41FA5}">
                      <a16:colId xmlns:a16="http://schemas.microsoft.com/office/drawing/2014/main" val="3525723830"/>
                    </a:ext>
                  </a:extLst>
                </a:gridCol>
                <a:gridCol w="1072325">
                  <a:extLst>
                    <a:ext uri="{9D8B030D-6E8A-4147-A177-3AD203B41FA5}">
                      <a16:colId xmlns:a16="http://schemas.microsoft.com/office/drawing/2014/main" val="3117693898"/>
                    </a:ext>
                  </a:extLst>
                </a:gridCol>
                <a:gridCol w="1082255">
                  <a:extLst>
                    <a:ext uri="{9D8B030D-6E8A-4147-A177-3AD203B41FA5}">
                      <a16:colId xmlns:a16="http://schemas.microsoft.com/office/drawing/2014/main" val="2833539247"/>
                    </a:ext>
                  </a:extLst>
                </a:gridCol>
                <a:gridCol w="1072325">
                  <a:extLst>
                    <a:ext uri="{9D8B030D-6E8A-4147-A177-3AD203B41FA5}">
                      <a16:colId xmlns:a16="http://schemas.microsoft.com/office/drawing/2014/main" val="2208872711"/>
                    </a:ext>
                  </a:extLst>
                </a:gridCol>
                <a:gridCol w="1072325">
                  <a:extLst>
                    <a:ext uri="{9D8B030D-6E8A-4147-A177-3AD203B41FA5}">
                      <a16:colId xmlns:a16="http://schemas.microsoft.com/office/drawing/2014/main" val="3830491633"/>
                    </a:ext>
                  </a:extLst>
                </a:gridCol>
                <a:gridCol w="1072325">
                  <a:extLst>
                    <a:ext uri="{9D8B030D-6E8A-4147-A177-3AD203B41FA5}">
                      <a16:colId xmlns:a16="http://schemas.microsoft.com/office/drawing/2014/main" val="1929913626"/>
                    </a:ext>
                  </a:extLst>
                </a:gridCol>
                <a:gridCol w="1072325">
                  <a:extLst>
                    <a:ext uri="{9D8B030D-6E8A-4147-A177-3AD203B41FA5}">
                      <a16:colId xmlns:a16="http://schemas.microsoft.com/office/drawing/2014/main" val="935971360"/>
                    </a:ext>
                  </a:extLst>
                </a:gridCol>
              </a:tblGrid>
              <a:tr h="364981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Net Present Value (NPV)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393028"/>
                  </a:ext>
                </a:extLst>
              </a:tr>
              <a:tr h="2949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Cross Section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Maintenance Alternative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21227"/>
                  </a:ext>
                </a:extLst>
              </a:tr>
              <a:tr h="2949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Baseline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Crack Sealant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MS (IRI =140)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MS (IRI =160)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CIR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Thin Overlay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940546"/>
                  </a:ext>
                </a:extLst>
              </a:tr>
              <a:tr h="306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ARGG -1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$231,618,958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$219,152,098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8F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$187,105,111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$190,671,362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$158,051,156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F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$156,954,499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065942"/>
                  </a:ext>
                </a:extLst>
              </a:tr>
              <a:tr h="294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ARGG -2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$230,873,072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$219,152,047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$186,925,693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$190,632,806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$157,966,037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F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$156,950,403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187787"/>
                  </a:ext>
                </a:extLst>
              </a:tr>
              <a:tr h="294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 - 1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$231,618,958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$223,500,437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2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$187,105,111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$190,634,818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$158,039,813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F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$156,950,403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417668"/>
                  </a:ext>
                </a:extLst>
              </a:tr>
              <a:tr h="294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THS - 1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$266,628,116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$251,815,947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2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$218,765,220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$198,617,699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$159,240,577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688084"/>
                  </a:ext>
                </a:extLst>
              </a:tr>
              <a:tr h="306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SHM - 1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$298,528,698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$277,218,842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$253,118,168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$214,731,747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$160,287,057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276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4079166"/>
            <a:ext cx="838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3399"/>
                </a:solidFill>
              </a:rPr>
              <a:t>Average percent difference from </a:t>
            </a:r>
            <a:r>
              <a:rPr lang="en-US" sz="2000" u="sng" dirty="0" smtClean="0">
                <a:solidFill>
                  <a:srgbClr val="003399"/>
                </a:solidFill>
              </a:rPr>
              <a:t>2 inch mill </a:t>
            </a:r>
            <a:r>
              <a:rPr lang="en-US" sz="2000" u="sng" dirty="0">
                <a:solidFill>
                  <a:srgbClr val="003399"/>
                </a:solidFill>
              </a:rPr>
              <a:t>&amp; </a:t>
            </a:r>
            <a:r>
              <a:rPr lang="en-US" sz="2000" u="sng" dirty="0" smtClean="0">
                <a:solidFill>
                  <a:srgbClr val="003399"/>
                </a:solidFill>
              </a:rPr>
              <a:t>overlay alternative</a:t>
            </a:r>
            <a:endParaRPr lang="en-US" sz="2000" u="sng" dirty="0">
              <a:solidFill>
                <a:srgbClr val="003399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CIR = 0.7 %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MS at IRI 160 in/mi = 19.4 %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MS at IRI 140 in/mi = 17.5 %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CS = 33.7 %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Baseline = 38.3 %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3450" y="5830669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Most Economical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2769" y="5815303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Least Economical</a:t>
            </a:r>
          </a:p>
        </p:txBody>
      </p:sp>
      <p:pic>
        <p:nvPicPr>
          <p:cNvPr id="2050" name="Picture 2" descr="Image result for arrow green to yellow to r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8497" y="4683679"/>
            <a:ext cx="1800225" cy="11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Cycle Costs (Agency and User)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8DD23-BB28-4121-A513-ED0FB3BBCC2F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694001"/>
              </p:ext>
            </p:extLst>
          </p:nvPr>
        </p:nvGraphicFramePr>
        <p:xfrm>
          <a:off x="228600" y="1274554"/>
          <a:ext cx="8763000" cy="4592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5008" y="4114800"/>
            <a:ext cx="3714750" cy="7386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6600"/>
                </a:solidFill>
              </a:rPr>
              <a:t>56% </a:t>
            </a:r>
            <a:r>
              <a:rPr lang="en-US" sz="2100" dirty="0">
                <a:solidFill>
                  <a:srgbClr val="006600"/>
                </a:solidFill>
              </a:rPr>
              <a:t>difference in operations cost (users)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0100" y="4114800"/>
            <a:ext cx="4000500" cy="10618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C6600"/>
                </a:solidFill>
              </a:rPr>
              <a:t>68% </a:t>
            </a:r>
            <a:r>
              <a:rPr lang="en-US" sz="2100" dirty="0">
                <a:solidFill>
                  <a:srgbClr val="CC6600"/>
                </a:solidFill>
              </a:rPr>
              <a:t>difference in construction/maintenance cost (agency)</a:t>
            </a:r>
          </a:p>
        </p:txBody>
      </p:sp>
    </p:spTree>
    <p:extLst>
      <p:ext uri="{BB962C8B-B14F-4D97-AF65-F5344CB8AC3E}">
        <p14:creationId xmlns:p14="http://schemas.microsoft.com/office/powerpoint/2010/main" val="33756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772400" cy="4953000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Introduction and Project Overview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Goals and Objectives</a:t>
            </a:r>
          </a:p>
          <a:p>
            <a:pPr lvl="1"/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MnROAD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Sections</a:t>
            </a:r>
          </a:p>
          <a:p>
            <a:pPr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Project Tasks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Research Approach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Lab Tests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Performance Models</a:t>
            </a:r>
          </a:p>
          <a:p>
            <a:r>
              <a:rPr lang="en-US" dirty="0"/>
              <a:t>Early Performance Results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4050525" cy="25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r>
              <a:rPr lang="en-US" dirty="0"/>
              <a:t>Early Results: DCT Fracture Energy and Cracking Amounts (1 of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008993"/>
              </p:ext>
            </p:extLst>
          </p:nvPr>
        </p:nvGraphicFramePr>
        <p:xfrm>
          <a:off x="0" y="1196975"/>
          <a:ext cx="8991600" cy="512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6193654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Acknowledgements: D. Ghosh and D. Van Deusen (</a:t>
            </a:r>
            <a:r>
              <a:rPr lang="en-US" dirty="0" err="1"/>
              <a:t>MnROAD</a:t>
            </a:r>
            <a:r>
              <a:rPr lang="en-US" dirty="0"/>
              <a:t>/</a:t>
            </a:r>
            <a:r>
              <a:rPr lang="en-US" dirty="0" err="1"/>
              <a:t>MnDOT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99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r>
              <a:rPr lang="en-US" dirty="0"/>
              <a:t>Early Results: DCT Fracture Energy and Cracking Amounts (2 of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6172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Acknowledgements: D. Ghosh and D. Van Deusen (</a:t>
            </a:r>
            <a:r>
              <a:rPr lang="en-US" dirty="0" err="1"/>
              <a:t>MnROAD</a:t>
            </a:r>
            <a:r>
              <a:rPr lang="en-US" dirty="0"/>
              <a:t>/</a:t>
            </a:r>
            <a:r>
              <a:rPr lang="en-US" dirty="0" err="1"/>
              <a:t>MnDOT</a:t>
            </a:r>
            <a:r>
              <a:rPr lang="en-US" dirty="0"/>
              <a:t>)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1157469"/>
              </p:ext>
            </p:extLst>
          </p:nvPr>
        </p:nvGraphicFramePr>
        <p:xfrm>
          <a:off x="152400" y="1327920"/>
          <a:ext cx="8915400" cy="4691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74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r>
              <a:rPr lang="en-US" dirty="0"/>
              <a:t>Early Results: DCT Fracture Energy and Cracking Amounts (3 of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6193654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Acknowledgements: D. Ghosh and D. Van Deusen (</a:t>
            </a:r>
            <a:r>
              <a:rPr lang="en-US" dirty="0" err="1"/>
              <a:t>MnROAD</a:t>
            </a:r>
            <a:r>
              <a:rPr lang="en-US" dirty="0"/>
              <a:t>/</a:t>
            </a:r>
            <a:r>
              <a:rPr lang="en-US" dirty="0" err="1"/>
              <a:t>MnDOT</a:t>
            </a:r>
            <a:r>
              <a:rPr lang="en-US" dirty="0"/>
              <a:t>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684458"/>
              </p:ext>
            </p:extLst>
          </p:nvPr>
        </p:nvGraphicFramePr>
        <p:xfrm>
          <a:off x="76200" y="1295400"/>
          <a:ext cx="8915400" cy="5502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06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1066800"/>
            <a:ext cx="8382000" cy="5029200"/>
          </a:xfrm>
        </p:spPr>
        <p:txBody>
          <a:bodyPr/>
          <a:lstStyle/>
          <a:p>
            <a:r>
              <a:rPr lang="en-US" dirty="0"/>
              <a:t>Project is underway, simultaneous focus on reflective cracking and density/</a:t>
            </a:r>
            <a:r>
              <a:rPr lang="en-US" dirty="0" err="1"/>
              <a:t>volumetrics</a:t>
            </a:r>
            <a:endParaRPr lang="en-US" dirty="0"/>
          </a:p>
          <a:p>
            <a:r>
              <a:rPr lang="en-US" dirty="0"/>
              <a:t>Majority of test data is now available</a:t>
            </a:r>
          </a:p>
          <a:p>
            <a:r>
              <a:rPr lang="en-US" dirty="0"/>
              <a:t>Field performance data after one winter is also now available</a:t>
            </a:r>
          </a:p>
          <a:p>
            <a:r>
              <a:rPr lang="en-US" dirty="0"/>
              <a:t>Researchers are starting to make comparisons between field performance and lab tests</a:t>
            </a:r>
          </a:p>
          <a:p>
            <a:r>
              <a:rPr lang="en-US" dirty="0"/>
              <a:t>Agency surveys are being prepared to obtain cost data, current practice review and past performance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816103" y="6356351"/>
            <a:ext cx="1327897" cy="365125"/>
          </a:xfrm>
        </p:spPr>
        <p:txBody>
          <a:bodyPr/>
          <a:lstStyle/>
          <a:p>
            <a:pPr>
              <a:defRPr/>
            </a:pPr>
            <a:fld id="{13B52C63-089F-491C-83E7-8DBF2CF5193C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" y="5731445"/>
            <a:ext cx="869244" cy="105118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EDCDDB-80EB-3E4D-AC88-DD4B265F6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289253"/>
            <a:ext cx="6705600" cy="641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Contact: </a:t>
            </a:r>
          </a:p>
          <a:p>
            <a:pPr marL="400050" lvl="1" indent="0">
              <a:buNone/>
            </a:pPr>
            <a:r>
              <a:rPr lang="en-US" sz="2800" dirty="0"/>
              <a:t>Email: </a:t>
            </a:r>
            <a:r>
              <a:rPr lang="en-US" sz="2800" dirty="0">
                <a:solidFill>
                  <a:srgbClr val="FF0000"/>
                </a:solidFill>
                <a:hlinkClick r:id="rId3"/>
              </a:rPr>
              <a:t>eshan.dave@unh.edu</a:t>
            </a:r>
            <a:endParaRPr lang="en-US" sz="2800" dirty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r>
              <a:rPr lang="en-US" sz="2800" dirty="0"/>
              <a:t>Phone: 603-862-5268</a:t>
            </a:r>
          </a:p>
          <a:p>
            <a:pPr marL="0" indent="0" algn="ctr">
              <a:buNone/>
            </a:pP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19EB54-A6E3-BF48-80EB-0D308FB4D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" y="1650692"/>
            <a:ext cx="8975271" cy="35052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145E123-9541-6548-B05C-E6B6E2EE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88" y="946667"/>
            <a:ext cx="7772400" cy="762000"/>
          </a:xfrm>
        </p:spPr>
        <p:txBody>
          <a:bodyPr/>
          <a:lstStyle/>
          <a:p>
            <a:r>
              <a:rPr lang="en-US" sz="4000" dirty="0" smtClean="0"/>
              <a:t>Thank you for your attention!</a:t>
            </a:r>
            <a:endParaRPr lang="en-U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967350-E919-3746-B720-23ADECFDAD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9"/>
          <a:stretch/>
        </p:blipFill>
        <p:spPr>
          <a:xfrm>
            <a:off x="7408020" y="76200"/>
            <a:ext cx="1659780" cy="891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C53444-1E3C-754F-8E0C-75CB4B2A2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" y="76200"/>
            <a:ext cx="1586923" cy="8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96" y="199383"/>
            <a:ext cx="1155128" cy="418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0" y="4928158"/>
            <a:ext cx="1866888" cy="27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10" y="1926748"/>
            <a:ext cx="891304" cy="433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60" y="2731728"/>
            <a:ext cx="504819" cy="2682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03" y="1064930"/>
            <a:ext cx="1125733" cy="826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88" y="4415429"/>
            <a:ext cx="819893" cy="36622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5340136"/>
            <a:ext cx="1996125" cy="380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0" y="3515737"/>
            <a:ext cx="527108" cy="5287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50" y="3301565"/>
            <a:ext cx="931298" cy="297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88" y="986754"/>
            <a:ext cx="765468" cy="398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65" y="2887176"/>
            <a:ext cx="825869" cy="4335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96" y="5599942"/>
            <a:ext cx="788483" cy="334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65" y="4421003"/>
            <a:ext cx="1216797" cy="51116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72" y="5231516"/>
            <a:ext cx="1160492" cy="4065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" y="2649481"/>
            <a:ext cx="699045" cy="569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4" y="2541011"/>
            <a:ext cx="878588" cy="5219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29" y="1720603"/>
            <a:ext cx="1172112" cy="4833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76" y="4073306"/>
            <a:ext cx="1043692" cy="7013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18" y="3719532"/>
            <a:ext cx="817455" cy="4047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2" y="5804272"/>
            <a:ext cx="1461106" cy="2734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11" y="5096566"/>
            <a:ext cx="995037" cy="3576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52" y="5713791"/>
            <a:ext cx="1207320" cy="315501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35" y="5468437"/>
            <a:ext cx="682365" cy="597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75" y="5575219"/>
            <a:ext cx="635696" cy="5233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92" y="76349"/>
            <a:ext cx="1032988" cy="6197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41" y="231644"/>
            <a:ext cx="1090176" cy="771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73" y="866012"/>
            <a:ext cx="726526" cy="726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80" y="1068706"/>
            <a:ext cx="1022686" cy="446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82" y="974382"/>
            <a:ext cx="1435414" cy="4221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68" y="2030165"/>
            <a:ext cx="666573" cy="3226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2" y="2834864"/>
            <a:ext cx="2106452" cy="3360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4" y="4704894"/>
            <a:ext cx="1570482" cy="502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62" y="5114949"/>
            <a:ext cx="1451542" cy="2757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07" y="943166"/>
            <a:ext cx="1119098" cy="610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09" y="4259750"/>
            <a:ext cx="1492199" cy="370337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74" y="109737"/>
            <a:ext cx="974087" cy="704589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68" y="29020"/>
            <a:ext cx="1077066" cy="71445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" y="1879805"/>
            <a:ext cx="905152" cy="6004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0544" y="1535804"/>
            <a:ext cx="1206506" cy="6616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4" y="1845769"/>
            <a:ext cx="1048867" cy="6344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41" y="3285754"/>
            <a:ext cx="1153265" cy="5939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" y="1064930"/>
            <a:ext cx="1097429" cy="7279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4" y="3306303"/>
            <a:ext cx="993777" cy="7200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37" y="2228340"/>
            <a:ext cx="1435849" cy="5011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4093102"/>
            <a:ext cx="1287111" cy="7276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50" y="1938353"/>
            <a:ext cx="1473833" cy="43140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1" y="5896324"/>
            <a:ext cx="2052914" cy="329932"/>
          </a:xfrm>
          <a:prstGeom prst="rect">
            <a:avLst/>
          </a:prstGeom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4279125" y="2588717"/>
            <a:ext cx="2018938" cy="204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You!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1" y="164821"/>
            <a:ext cx="1421288" cy="7120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34" y="3582732"/>
            <a:ext cx="1416625" cy="555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33" y="4924311"/>
            <a:ext cx="1705963" cy="5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458200" cy="4572000"/>
          </a:xfrm>
          <a:noFill/>
        </p:spPr>
        <p:txBody>
          <a:bodyPr/>
          <a:lstStyle/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altLang="en-US" dirty="0"/>
              <a:t>Appearance of a cracking pattern in the surface of an overlay that reflects the cracking/joint pattern in the underlying pavement 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altLang="en-US" dirty="0"/>
              <a:t>Allows water to infiltrate into underlying pavement structure, leading to further deterioration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altLang="en-US" dirty="0"/>
              <a:t>One of the predominant failure modes in rehabilitated pavements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381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r>
              <a:rPr lang="en-US" sz="3200" i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/>
                <a:ea typeface="ＭＳ Ｐゴシック"/>
              </a:rPr>
              <a:t>Reflective Cracking in Asphalt Overlays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B7E768E-6504-439A-8C3F-A211E2B92B76}" type="slidenum">
              <a:rPr lang="en-US" altLang="en-US">
                <a:solidFill>
                  <a:srgbClr val="2C3F7F"/>
                </a:solidFill>
                <a:latin typeface="Verdana" panose="020B0604030504040204" pitchFamily="34" charset="0"/>
              </a:rPr>
              <a:pPr/>
              <a:t>3</a:t>
            </a:fld>
            <a:endParaRPr lang="en-US" altLang="en-US">
              <a:solidFill>
                <a:srgbClr val="2C3F7F"/>
              </a:solidFill>
              <a:latin typeface="Verdana" panose="020B0604030504040204" pitchFamily="34" charset="0"/>
            </a:endParaRPr>
          </a:p>
        </p:txBody>
      </p:sp>
      <p:pic>
        <p:nvPicPr>
          <p:cNvPr id="27653" name="Picture 3" descr="P226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39319"/>
            <a:ext cx="2590800" cy="1817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A-9 (2001) Control 8-8-2005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05" y="4425951"/>
            <a:ext cx="2438400" cy="18309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8" name="Picture 10" descr="C:\Documents and Settings\edave\My Documents\Thermal_Stresses\TC_Pictures\US.AR.ST.2003.0223 Allison AR 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211" y="4114800"/>
            <a:ext cx="1843589" cy="24581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13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F80B35-E50E-3348-A475-DE6C55BCE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500" dirty="0"/>
              <a:t>Appendix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DBF29-DF10-AD4B-9393-418666033A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530975"/>
            <a:ext cx="1905000" cy="304800"/>
          </a:xfrm>
        </p:spPr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2372"/>
            <a:ext cx="8610600" cy="248628"/>
          </a:xfrm>
        </p:spPr>
        <p:txBody>
          <a:bodyPr/>
          <a:lstStyle/>
          <a:p>
            <a:r>
              <a:rPr lang="en-US" dirty="0"/>
              <a:t>Cross 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71501"/>
            <a:ext cx="5301239" cy="3035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22" y="552095"/>
            <a:ext cx="5570178" cy="3138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771501"/>
            <a:ext cx="2317028" cy="303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0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FF7AC3B-DA33-D84D-BB25-234DCC60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AD618-7C0E-7541-838F-904D5A42BB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3B2C2-907F-AC47-99C8-D613C103D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890593"/>
              </p:ext>
            </p:extLst>
          </p:nvPr>
        </p:nvGraphicFramePr>
        <p:xfrm>
          <a:off x="406400" y="1600200"/>
          <a:ext cx="8331199" cy="3909060"/>
        </p:xfrm>
        <a:graphic>
          <a:graphicData uri="http://schemas.openxmlformats.org/drawingml/2006/table">
            <a:tbl>
              <a:tblPr/>
              <a:tblGrid>
                <a:gridCol w="1001436">
                  <a:extLst>
                    <a:ext uri="{9D8B030D-6E8A-4147-A177-3AD203B41FA5}">
                      <a16:colId xmlns:a16="http://schemas.microsoft.com/office/drawing/2014/main" val="3689055328"/>
                    </a:ext>
                  </a:extLst>
                </a:gridCol>
                <a:gridCol w="1636151">
                  <a:extLst>
                    <a:ext uri="{9D8B030D-6E8A-4147-A177-3AD203B41FA5}">
                      <a16:colId xmlns:a16="http://schemas.microsoft.com/office/drawing/2014/main" val="1880149321"/>
                    </a:ext>
                  </a:extLst>
                </a:gridCol>
                <a:gridCol w="1147185">
                  <a:extLst>
                    <a:ext uri="{9D8B030D-6E8A-4147-A177-3AD203B41FA5}">
                      <a16:colId xmlns:a16="http://schemas.microsoft.com/office/drawing/2014/main" val="1128329964"/>
                    </a:ext>
                  </a:extLst>
                </a:gridCol>
                <a:gridCol w="1001436">
                  <a:extLst>
                    <a:ext uri="{9D8B030D-6E8A-4147-A177-3AD203B41FA5}">
                      <a16:colId xmlns:a16="http://schemas.microsoft.com/office/drawing/2014/main" val="4086797060"/>
                    </a:ext>
                  </a:extLst>
                </a:gridCol>
                <a:gridCol w="1001436">
                  <a:extLst>
                    <a:ext uri="{9D8B030D-6E8A-4147-A177-3AD203B41FA5}">
                      <a16:colId xmlns:a16="http://schemas.microsoft.com/office/drawing/2014/main" val="4105304178"/>
                    </a:ext>
                  </a:extLst>
                </a:gridCol>
                <a:gridCol w="1001436">
                  <a:extLst>
                    <a:ext uri="{9D8B030D-6E8A-4147-A177-3AD203B41FA5}">
                      <a16:colId xmlns:a16="http://schemas.microsoft.com/office/drawing/2014/main" val="1693082606"/>
                    </a:ext>
                  </a:extLst>
                </a:gridCol>
                <a:gridCol w="1542119">
                  <a:extLst>
                    <a:ext uri="{9D8B030D-6E8A-4147-A177-3AD203B41FA5}">
                      <a16:colId xmlns:a16="http://schemas.microsoft.com/office/drawing/2014/main" val="2853328556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</a:rPr>
                        <a:t>CELL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</a:rPr>
                        <a:t>DESC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</a:rPr>
                        <a:t>TRAFF LEVEL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</a:rPr>
                        <a:t>AGG SIZE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</a:rPr>
                        <a:t>BINDER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</a:rPr>
                        <a:t>DES VOIDS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</a:rPr>
                        <a:t>COMMENT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0699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HMA over concrete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4.75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58E-34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Lift 1 (interlayer)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3375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58H-28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Lift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17603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984, 994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HMA over concrete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58H-28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Lift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29937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Lift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79073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Lift 2 (over interlayer)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61880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Lift 2 (over PASSRC)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2263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985, 986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HMA over concrete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12.5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58H-28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Lift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75146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988, 989, 990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Lift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52820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987-991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HMA over concrete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58H-28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</a:rPr>
                        <a:t>Lift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161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361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dirty="0"/>
              <a:t>Timeline – Year 1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31999" y="1295400"/>
          <a:ext cx="8280001" cy="4319996"/>
        </p:xfrm>
        <a:graphic>
          <a:graphicData uri="http://schemas.openxmlformats.org/drawingml/2006/table">
            <a:tbl>
              <a:tblPr/>
              <a:tblGrid>
                <a:gridCol w="68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7243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Tasks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4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Month of Contract: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4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Calender Month: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Literature Review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Collection and Lab Testing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Mechanisitic Analysis of HMA overlay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Asphalt Density Evolution Over Time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Life and Performance Curves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 of Practice or PCC Conditions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 of Practice for HMA Mixtures and effects on Reflective Cracking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Reporting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Quarterly Staus Reports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Technical Committee Meetings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2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Progress Reports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Final Report and Recommendations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387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dirty="0"/>
              <a:t>Timeline – Year 2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32001" y="1371600"/>
          <a:ext cx="8279998" cy="4320003"/>
        </p:xfrm>
        <a:graphic>
          <a:graphicData uri="http://schemas.openxmlformats.org/drawingml/2006/table">
            <a:tbl>
              <a:tblPr/>
              <a:tblGrid>
                <a:gridCol w="682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7161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Tasks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Month of Contract: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Calender Month: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Literature Review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Collection and Lab Testing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Mechanisitic Analysis of HMA overlay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Asphalt Density Evolution Over Time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Life and Performance Curves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 of Practice or PCC Conditions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7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 of Practice for HMA Mixtures and effects on Reflective Cracking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Reporting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Quarterly Staus Reports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Technical Committee Meetings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Progress Reports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5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Final Report and Recommendations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135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dirty="0"/>
              <a:t>Timeline – Year 3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32001" y="1295400"/>
          <a:ext cx="8279998" cy="4319996"/>
        </p:xfrm>
        <a:graphic>
          <a:graphicData uri="http://schemas.openxmlformats.org/drawingml/2006/table">
            <a:tbl>
              <a:tblPr/>
              <a:tblGrid>
                <a:gridCol w="682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306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7145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Tasks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Month of Contract: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1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Calender Month: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Literature Review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Collection and Lab Testing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Mechanisitic Analysis of HMA overlay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Asphalt Density Evolution Over Time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Life and Performance Curves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 of Practice or PCC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7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 of Practice for HMA Mixtures and effects on Reflective Cracking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Task- 8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Reporting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Quarterly Staus Reports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Technical Committee Meetings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4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Progress Reports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3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Final Report and Recommendations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207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381000"/>
            <a:ext cx="8995444" cy="762000"/>
          </a:xfrm>
        </p:spPr>
        <p:txBody>
          <a:bodyPr/>
          <a:lstStyle/>
          <a:p>
            <a:r>
              <a:rPr lang="en-US" dirty="0"/>
              <a:t>Reflective Cracking Performance </a:t>
            </a:r>
            <a:br>
              <a:rPr lang="en-US" dirty="0"/>
            </a:br>
            <a:r>
              <a:rPr lang="en-US" dirty="0"/>
              <a:t>in Minnesota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8DD23-BB28-4121-A513-ED0FB3BBCC2F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313987"/>
              </p:ext>
            </p:extLst>
          </p:nvPr>
        </p:nvGraphicFramePr>
        <p:xfrm>
          <a:off x="168939" y="2471737"/>
          <a:ext cx="4391338" cy="316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1257591"/>
            <a:ext cx="8541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26 Pavement Sections from Minnesota: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Thin and Thick Overlays on milled pavement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 depth reclamation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61351"/>
              </p:ext>
            </p:extLst>
          </p:nvPr>
        </p:nvGraphicFramePr>
        <p:xfrm>
          <a:off x="4635431" y="2471736"/>
          <a:ext cx="4389120" cy="316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9752" y="5715000"/>
            <a:ext cx="8541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Thin (mill and) overlay sections show an average cracking rate of 16%/yr. where as FDR and overlay sections average at 4%/yr.</a:t>
            </a:r>
          </a:p>
        </p:txBody>
      </p:sp>
    </p:spTree>
    <p:extLst>
      <p:ext uri="{BB962C8B-B14F-4D97-AF65-F5344CB8AC3E}">
        <p14:creationId xmlns:p14="http://schemas.microsoft.com/office/powerpoint/2010/main" val="30435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600" dirty="0"/>
              <a:t>This research aims to develop a </a:t>
            </a:r>
            <a:r>
              <a:rPr lang="en-US" sz="2600" b="1" dirty="0"/>
              <a:t>simple decision tree tool</a:t>
            </a:r>
            <a:r>
              <a:rPr lang="en-US" sz="2600" dirty="0"/>
              <a:t> for </a:t>
            </a:r>
            <a:r>
              <a:rPr lang="en-US" sz="2600" b="1" dirty="0"/>
              <a:t>selecting</a:t>
            </a:r>
            <a:r>
              <a:rPr lang="en-US" sz="2600" dirty="0"/>
              <a:t> suitable asphalt </a:t>
            </a:r>
            <a:r>
              <a:rPr lang="en-US" sz="2600" b="1" dirty="0"/>
              <a:t>mixtures and overlay designs</a:t>
            </a:r>
            <a:r>
              <a:rPr lang="en-US" sz="2600" dirty="0"/>
              <a:t> to prolong overlay lives by </a:t>
            </a:r>
            <a:r>
              <a:rPr lang="en-US" sz="2600" b="1" dirty="0"/>
              <a:t>lowering reflective cracking</a:t>
            </a:r>
            <a:r>
              <a:rPr lang="en-US" sz="2600" dirty="0"/>
              <a:t> and </a:t>
            </a:r>
            <a:r>
              <a:rPr lang="en-US" sz="2600" b="1" dirty="0"/>
              <a:t>improving in-situ density.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 descr="C:\Users\Ben\AppData\Local\Microsoft\Windows\Temporary Internet Files\Content.Word\IMG_219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56327"/>
            <a:ext cx="2590800" cy="3274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Strata Core 9-23-2004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69238"/>
            <a:ext cx="2746827" cy="18488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P226002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7000" y="3256327"/>
            <a:ext cx="2272481" cy="3276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029200"/>
          </a:xfrm>
        </p:spPr>
        <p:txBody>
          <a:bodyPr/>
          <a:lstStyle/>
          <a:p>
            <a:pPr algn="just"/>
            <a:r>
              <a:rPr lang="en-US" dirty="0"/>
              <a:t>Slow reflective (and thermal and fatigue) cracking</a:t>
            </a:r>
          </a:p>
          <a:p>
            <a:pPr algn="just"/>
            <a:r>
              <a:rPr lang="en-US" dirty="0"/>
              <a:t>Improve pavement life cycle costs</a:t>
            </a:r>
          </a:p>
          <a:p>
            <a:pPr algn="just"/>
            <a:r>
              <a:rPr lang="en-US" dirty="0">
                <a:solidFill>
                  <a:srgbClr val="008000"/>
                </a:solidFill>
              </a:rPr>
              <a:t>Suitability of lab tests for reflective cracking performance</a:t>
            </a:r>
          </a:p>
          <a:p>
            <a:pPr algn="just"/>
            <a:r>
              <a:rPr lang="en-US" dirty="0">
                <a:solidFill>
                  <a:srgbClr val="008000"/>
                </a:solidFill>
              </a:rPr>
              <a:t>Evaluate constructability considerations, including time needed to perform testing</a:t>
            </a:r>
          </a:p>
          <a:p>
            <a:pPr algn="just"/>
            <a:r>
              <a:rPr lang="en-US" dirty="0">
                <a:solidFill>
                  <a:srgbClr val="008000"/>
                </a:solidFill>
              </a:rPr>
              <a:t>Assess density evolution of mixes (current vs. </a:t>
            </a:r>
            <a:r>
              <a:rPr lang="en-US" dirty="0" err="1">
                <a:solidFill>
                  <a:srgbClr val="008000"/>
                </a:solidFill>
              </a:rPr>
              <a:t>Superpave</a:t>
            </a:r>
            <a:r>
              <a:rPr lang="en-US" dirty="0">
                <a:solidFill>
                  <a:srgbClr val="008000"/>
                </a:solidFill>
              </a:rPr>
              <a:t> 5 and retrogressed AV approaches)</a:t>
            </a:r>
          </a:p>
          <a:p>
            <a:pPr algn="just"/>
            <a:r>
              <a:rPr lang="en-US" dirty="0">
                <a:solidFill>
                  <a:srgbClr val="008000"/>
                </a:solidFill>
              </a:rPr>
              <a:t>Develop LCCA (Cost vs. benefit) decision tree for treatment of rigid pavement and selection of overlays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/>
              <a:t>Pavement Sections and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772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8382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"/>
              <a:defRPr sz="28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"/>
              <a:defRPr sz="2400" i="1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i="1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"/>
              <a:defRPr sz="2400" i="1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"/>
              <a:defRPr sz="2000" i="1">
                <a:solidFill>
                  <a:srgbClr val="2C3F7F"/>
                </a:solidFill>
                <a:latin typeface="+mn-lt"/>
                <a:ea typeface="+mn-ea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"/>
              <a:defRPr sz="2000" i="1">
                <a:solidFill>
                  <a:srgbClr val="2C3F7F"/>
                </a:solidFill>
                <a:latin typeface="+mn-lt"/>
                <a:ea typeface="+mn-ea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"/>
              <a:defRPr sz="2000" i="1">
                <a:solidFill>
                  <a:srgbClr val="2C3F7F"/>
                </a:solidFill>
                <a:latin typeface="+mn-lt"/>
                <a:ea typeface="+mn-ea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"/>
              <a:defRPr sz="2000" i="1">
                <a:solidFill>
                  <a:srgbClr val="2C3F7F"/>
                </a:solidFill>
                <a:latin typeface="+mn-lt"/>
                <a:ea typeface="+mn-ea"/>
              </a:defRPr>
            </a:lvl9pPr>
          </a:lstStyle>
          <a:p>
            <a:pPr algn="just"/>
            <a:r>
              <a:rPr lang="en-US" kern="0" dirty="0"/>
              <a:t>12 cross sections with varying surface course and interlayer properties</a:t>
            </a:r>
          </a:p>
          <a:p>
            <a:pPr lvl="1"/>
            <a:r>
              <a:rPr lang="en-US" kern="0" dirty="0"/>
              <a:t>Surface course </a:t>
            </a:r>
          </a:p>
          <a:p>
            <a:pPr lvl="2"/>
            <a:r>
              <a:rPr lang="en-US" kern="0" dirty="0"/>
              <a:t>Thickness, gradation, density</a:t>
            </a:r>
          </a:p>
          <a:p>
            <a:pPr lvl="1"/>
            <a:r>
              <a:rPr lang="en-US" kern="0" dirty="0"/>
              <a:t>Interlayer</a:t>
            </a:r>
          </a:p>
          <a:p>
            <a:pPr lvl="2"/>
            <a:r>
              <a:rPr lang="en-US" kern="0" dirty="0"/>
              <a:t>Polymer modified, tack coat application and type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endParaRPr lang="en-US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4B665-7B2C-AB49-A125-B9025EDA76B0}"/>
              </a:ext>
            </a:extLst>
          </p:cNvPr>
          <p:cNvSpPr txBox="1"/>
          <p:nvPr/>
        </p:nvSpPr>
        <p:spPr>
          <a:xfrm>
            <a:off x="2819400" y="37454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Control Section (983)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5514A69-A1B0-DA46-8215-1B9C0A4AA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07160"/>
              </p:ext>
            </p:extLst>
          </p:nvPr>
        </p:nvGraphicFramePr>
        <p:xfrm>
          <a:off x="1447800" y="4114800"/>
          <a:ext cx="6248400" cy="2603500"/>
        </p:xfrm>
        <a:graphic>
          <a:graphicData uri="http://schemas.openxmlformats.org/drawingml/2006/table">
            <a:tbl>
              <a:tblPr/>
              <a:tblGrid>
                <a:gridCol w="6248400">
                  <a:extLst>
                    <a:ext uri="{9D8B030D-6E8A-4147-A177-3AD203B41FA5}">
                      <a16:colId xmlns:a16="http://schemas.microsoft.com/office/drawing/2014/main" val="2429320301"/>
                    </a:ext>
                  </a:extLst>
                </a:gridCol>
              </a:tblGrid>
              <a:tr h="120650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</a:t>
                      </a:r>
                    </a:p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27X12 PANELS</a:t>
                      </a:r>
                    </a:p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71548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5" CLASS 5</a:t>
                      </a:r>
                    </a:p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BASE AGGREGATE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79048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CLAY SUBGRADE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1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793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7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24365-FA73-2848-8DAD-A8AC8DE4D8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200900" y="6629400"/>
            <a:ext cx="1905000" cy="304800"/>
          </a:xfrm>
        </p:spPr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AE4A828-276D-EB45-9D93-1964E08E4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439196"/>
              </p:ext>
            </p:extLst>
          </p:nvPr>
        </p:nvGraphicFramePr>
        <p:xfrm>
          <a:off x="3082518" y="4223273"/>
          <a:ext cx="2971800" cy="1143000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2253136629"/>
                    </a:ext>
                  </a:extLst>
                </a:gridCol>
              </a:tblGrid>
              <a:tr h="390758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9.5 mm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algn="ctr" fontAlgn="ctr"/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Conventional Paver</a:t>
                      </a:r>
                      <a:r>
                        <a:rPr lang="en-CA" sz="1200" b="1" i="0" u="sng" strike="noStrike" baseline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 (0.08-0.10 gal/</a:t>
                      </a:r>
                      <a:r>
                        <a:rPr lang="en-CA" sz="1200" b="1" i="0" u="sng" strike="noStrike" baseline="0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sy</a:t>
                      </a:r>
                      <a:r>
                        <a:rPr lang="en-CA" sz="1200" b="1" i="0" u="sng" strike="noStrike" baseline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CA" sz="1200" b="1" i="0" u="sng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251910"/>
                  </a:ext>
                </a:extLst>
              </a:tr>
              <a:tr h="75224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4476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55DB337-3FCD-CD46-833C-129D69C10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293473"/>
              </p:ext>
            </p:extLst>
          </p:nvPr>
        </p:nvGraphicFramePr>
        <p:xfrm>
          <a:off x="6133435" y="4223273"/>
          <a:ext cx="2971800" cy="1143000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414595144"/>
                    </a:ext>
                  </a:extLst>
                </a:gridCol>
              </a:tblGrid>
              <a:tr h="417969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12.5 mm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algn="ctr" fontAlgn="ctr"/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Conventional Paver (0.05-0.06 gal/</a:t>
                      </a:r>
                      <a:r>
                        <a:rPr lang="en-CA" sz="1200" b="1" i="0" u="sng" strike="noStrike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sy</a:t>
                      </a:r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444681"/>
                  </a:ext>
                </a:extLst>
              </a:tr>
              <a:tr h="72503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80476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36A327A-2887-5747-A187-E7CFAA7AD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166142"/>
              </p:ext>
            </p:extLst>
          </p:nvPr>
        </p:nvGraphicFramePr>
        <p:xfrm>
          <a:off x="55705" y="5790229"/>
          <a:ext cx="2971800" cy="1028209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2391741892"/>
                    </a:ext>
                  </a:extLst>
                </a:gridCol>
              </a:tblGrid>
              <a:tr h="37113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1.75"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12.5 mm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Spray Paver (0.10 gal/</a:t>
                      </a:r>
                      <a:r>
                        <a:rPr lang="en-CA" sz="1200" b="1" i="0" u="none" strike="noStrike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sy</a:t>
                      </a:r>
                      <a:r>
                        <a:rPr lang="en-CA" sz="12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399805"/>
                  </a:ext>
                </a:extLst>
              </a:tr>
              <a:tr h="65292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86969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460F144-CB69-BA46-B79F-506CFF5C3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93402"/>
              </p:ext>
            </p:extLst>
          </p:nvPr>
        </p:nvGraphicFramePr>
        <p:xfrm>
          <a:off x="73670" y="650039"/>
          <a:ext cx="2971800" cy="1374158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2220418297"/>
                    </a:ext>
                  </a:extLst>
                </a:gridCol>
              </a:tblGrid>
              <a:tr h="13005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9.5 mm</a:t>
                      </a:r>
                      <a:r>
                        <a:rPr lang="en-C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407804"/>
                  </a:ext>
                </a:extLst>
              </a:tr>
              <a:tr h="45497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2.5" HMA (19 mm)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61408"/>
                  </a:ext>
                </a:extLst>
              </a:tr>
              <a:tr h="72678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122514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9C7E7E6-96AB-234F-96B5-718EB9191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078386"/>
              </p:ext>
            </p:extLst>
          </p:nvPr>
        </p:nvGraphicFramePr>
        <p:xfrm>
          <a:off x="3115746" y="650038"/>
          <a:ext cx="2971800" cy="1392728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348335534"/>
                    </a:ext>
                  </a:extLst>
                </a:gridCol>
              </a:tblGrid>
              <a:tr h="17383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1.75"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12.5 mm,</a:t>
                      </a:r>
                      <a:r>
                        <a:rPr lang="en-CA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4% AV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9104"/>
                  </a:ext>
                </a:extLst>
              </a:tr>
              <a:tr h="42932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2.25" HMA (19 mm)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14189"/>
                  </a:ext>
                </a:extLst>
              </a:tr>
              <a:tr h="77100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2161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A6777DB-4FC8-7C49-8D3F-B69076104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411682"/>
              </p:ext>
            </p:extLst>
          </p:nvPr>
        </p:nvGraphicFramePr>
        <p:xfrm>
          <a:off x="3101494" y="2419983"/>
          <a:ext cx="2971800" cy="1385868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1290985169"/>
                    </a:ext>
                  </a:extLst>
                </a:gridCol>
              </a:tblGrid>
              <a:tr h="18587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1.75"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9.5 mm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AASHTO M323 #8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33244"/>
                  </a:ext>
                </a:extLst>
              </a:tr>
              <a:tr h="44229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2.25" HMA (19 mm)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386965"/>
                  </a:ext>
                </a:extLst>
              </a:tr>
              <a:tr h="75117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7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8B3CEF9-1FC0-BD4E-A45A-8750BF55C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984276"/>
              </p:ext>
            </p:extLst>
          </p:nvPr>
        </p:nvGraphicFramePr>
        <p:xfrm>
          <a:off x="6133435" y="2408731"/>
          <a:ext cx="2971800" cy="1397119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2685543586"/>
                    </a:ext>
                  </a:extLst>
                </a:gridCol>
              </a:tblGrid>
              <a:tr h="20438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9.5 mm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445592"/>
                  </a:ext>
                </a:extLst>
              </a:tr>
              <a:tr h="41609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1" HMA (High Polymer Asphalt)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868294"/>
                  </a:ext>
                </a:extLst>
              </a:tr>
              <a:tr h="776643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36940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12B1D6B-D3D4-9D48-9893-9CD2D2EC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208116"/>
              </p:ext>
            </p:extLst>
          </p:nvPr>
        </p:nvGraphicFramePr>
        <p:xfrm>
          <a:off x="53979" y="4223273"/>
          <a:ext cx="2971800" cy="1208471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224169765"/>
                    </a:ext>
                  </a:extLst>
                </a:gridCol>
              </a:tblGrid>
              <a:tr h="120629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9.5 mm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56235"/>
                  </a:ext>
                </a:extLst>
              </a:tr>
              <a:tr h="34196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1" HMA (PSAB/PASSRC)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862249"/>
                  </a:ext>
                </a:extLst>
              </a:tr>
              <a:tr h="67410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14116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6EE7BC9-646F-F545-8A4A-290D11042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341569"/>
              </p:ext>
            </p:extLst>
          </p:nvPr>
        </p:nvGraphicFramePr>
        <p:xfrm>
          <a:off x="3096985" y="5790231"/>
          <a:ext cx="2971800" cy="1053011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3828654412"/>
                    </a:ext>
                  </a:extLst>
                </a:gridCol>
              </a:tblGrid>
              <a:tr h="34633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1.5" HMA (</a:t>
                      </a:r>
                      <a:r>
                        <a:rPr lang="en-CA" sz="1200" b="1" i="0" u="none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9.5 mm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algn="ctr" fontAlgn="ctr"/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Conventional Paver (0.08 – 0.10</a:t>
                      </a:r>
                      <a:r>
                        <a:rPr lang="en-CA" sz="1200" b="1" i="0" u="sng" strike="noStrike" baseline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 gal/</a:t>
                      </a:r>
                      <a:r>
                        <a:rPr lang="en-CA" sz="1200" b="1" i="0" u="sng" strike="noStrike" baseline="0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sy</a:t>
                      </a:r>
                      <a:r>
                        <a:rPr lang="en-CA" sz="1200" b="1" i="0" u="sng" strike="noStrike" baseline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CA" sz="1200" b="1" i="0" u="sng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870508"/>
                  </a:ext>
                </a:extLst>
              </a:tr>
              <a:tr h="67772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42293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9C15B65-A0D1-304A-8317-DB5659FBA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530365"/>
              </p:ext>
            </p:extLst>
          </p:nvPr>
        </p:nvGraphicFramePr>
        <p:xfrm>
          <a:off x="6132325" y="5790229"/>
          <a:ext cx="2971800" cy="1024059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1632409741"/>
                    </a:ext>
                  </a:extLst>
                </a:gridCol>
              </a:tblGrid>
              <a:tr h="34279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0.75" UTBWC</a:t>
                      </a:r>
                    </a:p>
                    <a:p>
                      <a:pPr algn="ctr" fontAlgn="ctr"/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0.20 gal/</a:t>
                      </a:r>
                      <a:r>
                        <a:rPr lang="en-CA" sz="1200" b="1" i="0" u="sng" strike="noStrike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sy</a:t>
                      </a:r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 (Polymer mod.</a:t>
                      </a:r>
                      <a:r>
                        <a:rPr lang="en-CA" sz="1200" b="1" i="0" u="sng" strike="noStrike" baseline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 Membrane)</a:t>
                      </a:r>
                      <a:endParaRPr lang="en-CA" sz="1200" b="1" i="0" u="sng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550155"/>
                  </a:ext>
                </a:extLst>
              </a:tr>
              <a:tr h="64877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230362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9C7E7E6-96AB-234F-96B5-718EB9191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16932"/>
              </p:ext>
            </p:extLst>
          </p:nvPr>
        </p:nvGraphicFramePr>
        <p:xfrm>
          <a:off x="6149282" y="652033"/>
          <a:ext cx="2971800" cy="1392728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348335534"/>
                    </a:ext>
                  </a:extLst>
                </a:gridCol>
              </a:tblGrid>
              <a:tr h="17383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1.75"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12.5 mm,</a:t>
                      </a:r>
                      <a:r>
                        <a:rPr lang="en-CA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5% AV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9104"/>
                  </a:ext>
                </a:extLst>
              </a:tr>
              <a:tr h="42932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2.25" HMA (19 mm)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14189"/>
                  </a:ext>
                </a:extLst>
              </a:tr>
              <a:tr h="77100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21618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9C7E7E6-96AB-234F-96B5-718EB9191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250952"/>
              </p:ext>
            </p:extLst>
          </p:nvPr>
        </p:nvGraphicFramePr>
        <p:xfrm>
          <a:off x="54816" y="2432030"/>
          <a:ext cx="2971800" cy="1376433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348335534"/>
                    </a:ext>
                  </a:extLst>
                </a:gridCol>
              </a:tblGrid>
              <a:tr h="189793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1.75" HMA (</a:t>
                      </a:r>
                      <a:r>
                        <a:rPr lang="en-CA" sz="1200" b="1" i="0" u="sng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12.5 mm,</a:t>
                      </a:r>
                      <a:r>
                        <a:rPr lang="en-CA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CA" sz="1200" b="1" i="0" u="sng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3% AV</a:t>
                      </a:r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9104"/>
                  </a:ext>
                </a:extLst>
              </a:tr>
              <a:tr h="42349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2.25" HMA (19 mm)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14189"/>
                  </a:ext>
                </a:extLst>
              </a:tr>
              <a:tr h="7605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9.5" PCC                                                27X12 PANELS                                      1.25" DOWELS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2161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99779" y="3842273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984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60650" y="3842273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985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044" y="5409229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986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931" y="250825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51802" y="250825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988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99802" y="250825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989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144" y="2079625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990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1015" y="2079625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991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39015" y="2079625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992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200" y="3853089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993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48000" y="5406745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994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21260" y="5417269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995</a:t>
            </a:r>
          </a:p>
        </p:txBody>
      </p:sp>
    </p:spTree>
    <p:extLst>
      <p:ext uri="{BB962C8B-B14F-4D97-AF65-F5344CB8AC3E}">
        <p14:creationId xmlns:p14="http://schemas.microsoft.com/office/powerpoint/2010/main" val="297881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dirty="0" smtClean="0"/>
              <a:t>NRRA LT1 Research </a:t>
            </a:r>
            <a:r>
              <a:rPr lang="en-US" dirty="0"/>
              <a:t>Tasks (1/2)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B52C63-089F-491C-83E7-8DBF2CF5193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914399"/>
            <a:ext cx="8534400" cy="56165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/>
              <a:t>Task 1: </a:t>
            </a:r>
            <a:r>
              <a:rPr lang="en-US" sz="2400" dirty="0"/>
              <a:t>Literature Review </a:t>
            </a:r>
            <a:r>
              <a:rPr lang="en-US" sz="2400" dirty="0">
                <a:solidFill>
                  <a:srgbClr val="FF9900"/>
                </a:solidFill>
              </a:rPr>
              <a:t>(ongoing)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Task 2: </a:t>
            </a:r>
            <a:r>
              <a:rPr lang="en-US" sz="2400" dirty="0"/>
              <a:t>Gathering Past Performance Data and Laboratory Testing </a:t>
            </a:r>
            <a:r>
              <a:rPr lang="en-US" sz="2400" dirty="0">
                <a:solidFill>
                  <a:srgbClr val="FF9900"/>
                </a:solidFill>
              </a:rPr>
              <a:t>(ongoing)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Field performance data, </a:t>
            </a:r>
            <a:r>
              <a:rPr lang="en-US" sz="2000" dirty="0" err="1"/>
              <a:t>MnROAD</a:t>
            </a:r>
            <a:r>
              <a:rPr lang="en-US" sz="2000" dirty="0"/>
              <a:t> and NRRA state agencies 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Survey for agencies </a:t>
            </a:r>
            <a:r>
              <a:rPr lang="en-US" sz="2000" b="1" dirty="0">
                <a:solidFill>
                  <a:srgbClr val="FF0000"/>
                </a:solidFill>
              </a:rPr>
              <a:t>(coming soon)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Lab performance testing</a:t>
            </a:r>
            <a:endParaRPr lang="en-US" sz="2000" dirty="0">
              <a:solidFill>
                <a:srgbClr val="FF99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/>
              <a:t>Task 3: </a:t>
            </a:r>
            <a:r>
              <a:rPr lang="en-US" sz="2400" dirty="0"/>
              <a:t>Mechanistic Analysis of HMA Overlays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Performance simulations using </a:t>
            </a:r>
            <a:r>
              <a:rPr lang="en-US" sz="2000" dirty="0" err="1"/>
              <a:t>PavementME</a:t>
            </a:r>
            <a:r>
              <a:rPr lang="en-US" sz="2000" dirty="0"/>
              <a:t> (NCHRP 1-41) and FE Reflective Cracking Model</a:t>
            </a:r>
            <a:endParaRPr lang="en-US" sz="2600" dirty="0"/>
          </a:p>
          <a:p>
            <a:pPr>
              <a:spcAft>
                <a:spcPts val="600"/>
              </a:spcAft>
            </a:pPr>
            <a:r>
              <a:rPr lang="en-US" sz="2400" b="1" dirty="0"/>
              <a:t>Task 4: </a:t>
            </a:r>
            <a:r>
              <a:rPr lang="en-US" sz="2400" dirty="0"/>
              <a:t>Asphalt Density Evolution Over Time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Density changes with time/traffic and relationship to </a:t>
            </a:r>
            <a:r>
              <a:rPr lang="en-US" sz="2000" dirty="0" smtClean="0"/>
              <a:t>performance</a:t>
            </a:r>
            <a:endParaRPr lang="en-US" sz="20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999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Georgi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9249</TotalTime>
  <Words>2338</Words>
  <Application>Microsoft Office PowerPoint</Application>
  <PresentationFormat>On-screen Show (4:3)</PresentationFormat>
  <Paragraphs>1065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ＭＳ Ｐゴシック</vt:lpstr>
      <vt:lpstr>Arial</vt:lpstr>
      <vt:lpstr>Arial</vt:lpstr>
      <vt:lpstr>Arial </vt:lpstr>
      <vt:lpstr>Arial Narrow</vt:lpstr>
      <vt:lpstr>Calibri</vt:lpstr>
      <vt:lpstr>Comic Sans MS</vt:lpstr>
      <vt:lpstr>Courier New</vt:lpstr>
      <vt:lpstr>Georgia</vt:lpstr>
      <vt:lpstr>Times New Roman</vt:lpstr>
      <vt:lpstr>Verdana</vt:lpstr>
      <vt:lpstr>Wingdings</vt:lpstr>
      <vt:lpstr>Wingdings 3</vt:lpstr>
      <vt:lpstr>1_Blank Presentation</vt:lpstr>
      <vt:lpstr>1_Office Theme</vt:lpstr>
      <vt:lpstr>2_Office Theme</vt:lpstr>
      <vt:lpstr>2018 Pavement Workshop May 23-24, 2018</vt:lpstr>
      <vt:lpstr>Outline</vt:lpstr>
      <vt:lpstr>PowerPoint Presentation</vt:lpstr>
      <vt:lpstr>Reflective Cracking Performance  in Minnesota</vt:lpstr>
      <vt:lpstr>Project Overview</vt:lpstr>
      <vt:lpstr>Project Objectives</vt:lpstr>
      <vt:lpstr>Pavement Sections and Materials</vt:lpstr>
      <vt:lpstr>PowerPoint Presentation</vt:lpstr>
      <vt:lpstr>NRRA LT1 Research Tasks (1/2)</vt:lpstr>
      <vt:lpstr>NRRA LT1 Research Tasks (2/2)</vt:lpstr>
      <vt:lpstr>Outline</vt:lpstr>
      <vt:lpstr>Mix Tests</vt:lpstr>
      <vt:lpstr>Testing: S-VECD Fatigue (AASHTO TP 107)</vt:lpstr>
      <vt:lpstr>Testing: Compact Tension (CT)</vt:lpstr>
      <vt:lpstr>CT Fracture Test: Effects of Tack Type, Rate and Construction Method</vt:lpstr>
      <vt:lpstr>PowerPoint Presentation</vt:lpstr>
      <vt:lpstr>Overlay Life and Performance  Curve Development</vt:lpstr>
      <vt:lpstr>Life Cycle Cost Analysis (LCCA)</vt:lpstr>
      <vt:lpstr>UNH Study on Maintenance Alternatives Selection: Vehicle Fuel Efficiency vs. IRI</vt:lpstr>
      <vt:lpstr>UNH Study on Maintenance  Alternatives Selection</vt:lpstr>
      <vt:lpstr>Maintenance Alternatives Life Cycle  Cost Comparison</vt:lpstr>
      <vt:lpstr>Life Cycle Costs (Agency and User)</vt:lpstr>
      <vt:lpstr>Outline</vt:lpstr>
      <vt:lpstr>Early Results: DCT Fracture Energy and Cracking Amounts (1 of 3)</vt:lpstr>
      <vt:lpstr>Early Results: DCT Fracture Energy and Cracking Amounts (2 of 3)</vt:lpstr>
      <vt:lpstr>Early Results: DCT Fracture Energy and Cracking Amounts (3 of 3)</vt:lpstr>
      <vt:lpstr>Summary</vt:lpstr>
      <vt:lpstr>Thank you for your attention!</vt:lpstr>
      <vt:lpstr>PowerPoint Presentation</vt:lpstr>
      <vt:lpstr>Appendix</vt:lpstr>
      <vt:lpstr>Cross Sections</vt:lpstr>
      <vt:lpstr>Material Information</vt:lpstr>
      <vt:lpstr>Timeline – Year 1 </vt:lpstr>
      <vt:lpstr>Timeline – Year 2 </vt:lpstr>
      <vt:lpstr>Timeline – Year 3 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DCT Update: Disc Shaped Compact Tension (DCT) Specifications Development for Asphalt Pavement (Contract No. 99008 Work Order No. 162)</dc:title>
  <dc:subject>UNH Asphalt Research Group</dc:subject>
  <dc:creator>Eshan V. Dave</dc:creator>
  <cp:lastModifiedBy>ESHAN DAVE</cp:lastModifiedBy>
  <cp:revision>462</cp:revision>
  <cp:lastPrinted>2017-02-10T16:39:17Z</cp:lastPrinted>
  <dcterms:created xsi:type="dcterms:W3CDTF">2015-04-28T15:26:54Z</dcterms:created>
  <dcterms:modified xsi:type="dcterms:W3CDTF">2018-05-24T16:09:06Z</dcterms:modified>
</cp:coreProperties>
</file>