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sldIdLst>
    <p:sldId id="262" r:id="rId2"/>
    <p:sldId id="265" r:id="rId3"/>
    <p:sldId id="266" r:id="rId4"/>
    <p:sldId id="267" r:id="rId5"/>
    <p:sldId id="268" r:id="rId6"/>
    <p:sldId id="273" r:id="rId7"/>
    <p:sldId id="274" r:id="rId8"/>
    <p:sldId id="275" r:id="rId9"/>
    <p:sldId id="276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87" r:id="rId19"/>
    <p:sldId id="293" r:id="rId20"/>
    <p:sldId id="290" r:id="rId21"/>
    <p:sldId id="291" r:id="rId22"/>
    <p:sldId id="292" r:id="rId23"/>
    <p:sldId id="305" r:id="rId24"/>
    <p:sldId id="306" r:id="rId25"/>
    <p:sldId id="294" r:id="rId26"/>
    <p:sldId id="295" r:id="rId27"/>
    <p:sldId id="296" r:id="rId28"/>
    <p:sldId id="297" r:id="rId29"/>
    <p:sldId id="300" r:id="rId30"/>
    <p:sldId id="301" r:id="rId31"/>
    <p:sldId id="302" r:id="rId32"/>
    <p:sldId id="303" r:id="rId33"/>
    <p:sldId id="304" r:id="rId34"/>
    <p:sldId id="299" r:id="rId35"/>
    <p:sldId id="289" r:id="rId36"/>
    <p:sldId id="307" r:id="rId37"/>
    <p:sldId id="264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-78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811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B64752-79B7-43E1-A6F5-C16CE297D716}" type="datetimeFigureOut">
              <a:rPr lang="en-US" smtClean="0"/>
              <a:t>5/10/2018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0D3C2B-0D2C-4E61-A32F-D82A7A7A6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717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C8D162-F3DF-4F4E-915F-157CAF56D050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26317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63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C9D88-D561-4A4C-B826-761CB7D1D67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36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295400" y="2057400"/>
            <a:ext cx="6629400" cy="160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152400" y="152400"/>
            <a:ext cx="3276600" cy="1524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124200" y="6096000"/>
            <a:ext cx="5791200" cy="6096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071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4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9084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1EBA4-04E4-4910-AB82-DC9710F83B9D}" type="datetimeFigureOut">
              <a:rPr lang="en-US" smtClean="0"/>
              <a:t>5/10/2018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09A0-7E40-4B97-A1E6-224F519BD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585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 dirty="0" err="1" smtClean="0"/>
              <a:t>hjgjghjj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370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088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121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365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874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615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101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219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162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.jpeg"/><Relationship Id="rId18" Type="http://schemas.openxmlformats.org/officeDocument/2006/relationships/image" Target="../media/image54.png"/><Relationship Id="rId26" Type="http://schemas.openxmlformats.org/officeDocument/2006/relationships/image" Target="../media/image62.png"/><Relationship Id="rId39" Type="http://schemas.openxmlformats.org/officeDocument/2006/relationships/image" Target="../media/image75.jpeg"/><Relationship Id="rId3" Type="http://schemas.openxmlformats.org/officeDocument/2006/relationships/image" Target="../media/image39.jpeg"/><Relationship Id="rId21" Type="http://schemas.openxmlformats.org/officeDocument/2006/relationships/image" Target="../media/image57.png"/><Relationship Id="rId34" Type="http://schemas.openxmlformats.org/officeDocument/2006/relationships/image" Target="../media/image70.jpeg"/><Relationship Id="rId42" Type="http://schemas.openxmlformats.org/officeDocument/2006/relationships/image" Target="../media/image78.jpeg"/><Relationship Id="rId47" Type="http://schemas.openxmlformats.org/officeDocument/2006/relationships/image" Target="../media/image83.jpeg"/><Relationship Id="rId50" Type="http://schemas.openxmlformats.org/officeDocument/2006/relationships/image" Target="../media/image86.png"/><Relationship Id="rId7" Type="http://schemas.openxmlformats.org/officeDocument/2006/relationships/image" Target="../media/image43.png"/><Relationship Id="rId12" Type="http://schemas.openxmlformats.org/officeDocument/2006/relationships/image" Target="../media/image48.jpeg"/><Relationship Id="rId17" Type="http://schemas.openxmlformats.org/officeDocument/2006/relationships/image" Target="../media/image53.png"/><Relationship Id="rId25" Type="http://schemas.openxmlformats.org/officeDocument/2006/relationships/image" Target="../media/image61.jpeg"/><Relationship Id="rId33" Type="http://schemas.openxmlformats.org/officeDocument/2006/relationships/image" Target="../media/image69.jpeg"/><Relationship Id="rId38" Type="http://schemas.openxmlformats.org/officeDocument/2006/relationships/image" Target="../media/image74.jpeg"/><Relationship Id="rId46" Type="http://schemas.openxmlformats.org/officeDocument/2006/relationships/image" Target="../media/image82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29" Type="http://schemas.openxmlformats.org/officeDocument/2006/relationships/image" Target="../media/image65.png"/><Relationship Id="rId41" Type="http://schemas.openxmlformats.org/officeDocument/2006/relationships/image" Target="../media/image7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24" Type="http://schemas.openxmlformats.org/officeDocument/2006/relationships/image" Target="../media/image60.png"/><Relationship Id="rId32" Type="http://schemas.openxmlformats.org/officeDocument/2006/relationships/image" Target="../media/image68.jpeg"/><Relationship Id="rId37" Type="http://schemas.openxmlformats.org/officeDocument/2006/relationships/image" Target="../media/image73.png"/><Relationship Id="rId40" Type="http://schemas.openxmlformats.org/officeDocument/2006/relationships/image" Target="../media/image76.jpeg"/><Relationship Id="rId45" Type="http://schemas.openxmlformats.org/officeDocument/2006/relationships/image" Target="../media/image81.png"/><Relationship Id="rId5" Type="http://schemas.openxmlformats.org/officeDocument/2006/relationships/image" Target="../media/image41.jpeg"/><Relationship Id="rId15" Type="http://schemas.openxmlformats.org/officeDocument/2006/relationships/image" Target="../media/image51.png"/><Relationship Id="rId23" Type="http://schemas.openxmlformats.org/officeDocument/2006/relationships/image" Target="../media/image59.jpeg"/><Relationship Id="rId28" Type="http://schemas.openxmlformats.org/officeDocument/2006/relationships/image" Target="../media/image64.png"/><Relationship Id="rId36" Type="http://schemas.openxmlformats.org/officeDocument/2006/relationships/image" Target="../media/image72.jpeg"/><Relationship Id="rId49" Type="http://schemas.openxmlformats.org/officeDocument/2006/relationships/image" Target="../media/image85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31" Type="http://schemas.openxmlformats.org/officeDocument/2006/relationships/image" Target="../media/image67.png"/><Relationship Id="rId44" Type="http://schemas.openxmlformats.org/officeDocument/2006/relationships/image" Target="../media/image80.jpeg"/><Relationship Id="rId52" Type="http://schemas.openxmlformats.org/officeDocument/2006/relationships/image" Target="../media/image88.png"/><Relationship Id="rId4" Type="http://schemas.openxmlformats.org/officeDocument/2006/relationships/image" Target="../media/image40.jpeg"/><Relationship Id="rId9" Type="http://schemas.openxmlformats.org/officeDocument/2006/relationships/image" Target="../media/image45.png"/><Relationship Id="rId14" Type="http://schemas.openxmlformats.org/officeDocument/2006/relationships/image" Target="../media/image50.jpeg"/><Relationship Id="rId22" Type="http://schemas.openxmlformats.org/officeDocument/2006/relationships/image" Target="../media/image58.png"/><Relationship Id="rId27" Type="http://schemas.openxmlformats.org/officeDocument/2006/relationships/image" Target="../media/image63.jpeg"/><Relationship Id="rId30" Type="http://schemas.openxmlformats.org/officeDocument/2006/relationships/image" Target="../media/image66.png"/><Relationship Id="rId35" Type="http://schemas.openxmlformats.org/officeDocument/2006/relationships/image" Target="../media/image71.jpeg"/><Relationship Id="rId43" Type="http://schemas.openxmlformats.org/officeDocument/2006/relationships/image" Target="../media/image79.jpeg"/><Relationship Id="rId48" Type="http://schemas.openxmlformats.org/officeDocument/2006/relationships/image" Target="../media/image84.jpeg"/><Relationship Id="rId8" Type="http://schemas.openxmlformats.org/officeDocument/2006/relationships/image" Target="../media/image44.png"/><Relationship Id="rId51" Type="http://schemas.openxmlformats.org/officeDocument/2006/relationships/image" Target="../media/image8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046410"/>
            <a:ext cx="3536768" cy="1285176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2018 Pavement Workshop</a:t>
            </a:r>
            <a:r>
              <a:rPr lang="en-US" sz="2700" b="1" dirty="0">
                <a:solidFill>
                  <a:schemeClr val="bg1"/>
                </a:solidFill>
              </a:rPr>
              <a:t/>
            </a:r>
            <a:br>
              <a:rPr lang="en-US" sz="2700" b="1" dirty="0">
                <a:solidFill>
                  <a:schemeClr val="bg1"/>
                </a:solidFill>
              </a:rPr>
            </a:br>
            <a:r>
              <a:rPr lang="en-US" sz="2100" b="1" dirty="0">
                <a:solidFill>
                  <a:schemeClr val="bg1"/>
                </a:solidFill>
              </a:rPr>
              <a:t>May 23-24,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76" y="490621"/>
            <a:ext cx="3014756" cy="150917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Current NRRA Agency Members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9076" y="3121401"/>
            <a:ext cx="2945823" cy="186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657295" y="2254928"/>
            <a:ext cx="5339443" cy="254194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 smtClean="0">
                <a:solidFill>
                  <a:srgbClr val="FFC000"/>
                </a:solidFill>
              </a:rPr>
              <a:t>10 Years Later – The First </a:t>
            </a:r>
            <a:r>
              <a:rPr lang="en-US" sz="3000" b="1" dirty="0" err="1" smtClean="0">
                <a:solidFill>
                  <a:srgbClr val="FFC000"/>
                </a:solidFill>
              </a:rPr>
              <a:t>Unbonded</a:t>
            </a:r>
            <a:r>
              <a:rPr lang="en-US" sz="3000" b="1" dirty="0" smtClean="0">
                <a:solidFill>
                  <a:srgbClr val="FFC000"/>
                </a:solidFill>
              </a:rPr>
              <a:t> Concrete Overlay with a Geotextile Interlayer</a:t>
            </a:r>
            <a:r>
              <a:rPr lang="en-US" sz="3000" b="1" dirty="0">
                <a:solidFill>
                  <a:srgbClr val="FFC000"/>
                </a:solidFill>
              </a:rPr>
              <a:t/>
            </a:r>
            <a:br>
              <a:rPr lang="en-US" sz="3000" b="1" dirty="0">
                <a:solidFill>
                  <a:srgbClr val="FFC000"/>
                </a:solidFill>
              </a:rPr>
            </a:br>
            <a:r>
              <a:rPr lang="en-US" sz="2100" b="1" dirty="0" smtClean="0">
                <a:solidFill>
                  <a:srgbClr val="FFC000"/>
                </a:solidFill>
              </a:rPr>
              <a:t>John P. Donahue</a:t>
            </a:r>
            <a:endParaRPr lang="en-US" sz="2100" b="1" dirty="0">
              <a:solidFill>
                <a:srgbClr val="FFC000"/>
              </a:solidFill>
            </a:endParaRPr>
          </a:p>
          <a:p>
            <a:r>
              <a:rPr lang="en-US" sz="2100" b="1" dirty="0" smtClean="0">
                <a:solidFill>
                  <a:srgbClr val="FFC000"/>
                </a:solidFill>
              </a:rPr>
              <a:t>Construction and Materials Liaison Engineer</a:t>
            </a:r>
          </a:p>
          <a:p>
            <a:r>
              <a:rPr lang="en-US" sz="2100" b="1" dirty="0" err="1" smtClean="0">
                <a:solidFill>
                  <a:srgbClr val="FFC000"/>
                </a:solidFill>
              </a:rPr>
              <a:t>MoDOT</a:t>
            </a:r>
            <a:endParaRPr lang="en-US" sz="2100" b="1" dirty="0">
              <a:solidFill>
                <a:srgbClr val="FFC000"/>
              </a:solidFill>
            </a:endParaRPr>
          </a:p>
          <a:p>
            <a:endParaRPr lang="en-US" sz="2100" b="1" dirty="0">
              <a:solidFill>
                <a:srgbClr val="FFC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3626" y="4933992"/>
            <a:ext cx="2476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+mj-lt"/>
              </a:rPr>
              <a:t>+ 46 Associate Members</a:t>
            </a:r>
          </a:p>
        </p:txBody>
      </p:sp>
    </p:spTree>
    <p:extLst>
      <p:ext uri="{BB962C8B-B14F-4D97-AF65-F5344CB8AC3E}">
        <p14:creationId xmlns:p14="http://schemas.microsoft.com/office/powerpoint/2010/main" val="379178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78" name="Picture 2" descr="J:\DonahueJ\Unbonded PCC Overlays\Photos\Route D with Geotextile\IMG_05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10200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4979" name="Picture 3" descr="J:\DonahueJ\Unbonded PCC Overlays\Photos\Route D with Geotextile\IMG_05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857500"/>
            <a:ext cx="53340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4980" name="Text Box 4"/>
          <p:cNvSpPr txBox="1">
            <a:spLocks noChangeArrowheads="1"/>
          </p:cNvSpPr>
          <p:nvPr/>
        </p:nvSpPr>
        <p:spPr bwMode="auto">
          <a:xfrm>
            <a:off x="5486400" y="1219200"/>
            <a:ext cx="3657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u="sng" dirty="0">
                <a:solidFill>
                  <a:schemeClr val="bg1"/>
                </a:solidFill>
              </a:rPr>
              <a:t>Pre-overlay </a:t>
            </a:r>
            <a:r>
              <a:rPr lang="en-US" altLang="en-US" sz="2800" u="sng" dirty="0" smtClean="0">
                <a:solidFill>
                  <a:schemeClr val="bg1"/>
                </a:solidFill>
              </a:rPr>
              <a:t>Repairs</a:t>
            </a:r>
            <a:endParaRPr lang="en-US" altLang="en-US" sz="2800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890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02" name="Picture 2" descr="J:\DonahueJ\Unbonded PCC Overlays\Photos\Route D with Geotextile\IMG_05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571750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04" name="Picture 4" descr="J:\DonahueJ\Unbonded PCC Overlays\Photos\Route D with Geotextile\IMG_05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05" name="Text Box 5"/>
          <p:cNvSpPr txBox="1">
            <a:spLocks noChangeArrowheads="1"/>
          </p:cNvSpPr>
          <p:nvPr/>
        </p:nvSpPr>
        <p:spPr bwMode="auto">
          <a:xfrm>
            <a:off x="5867400" y="1143000"/>
            <a:ext cx="2895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u="sng" dirty="0">
                <a:solidFill>
                  <a:schemeClr val="bg1"/>
                </a:solidFill>
              </a:rPr>
              <a:t>Placing Fabric</a:t>
            </a:r>
          </a:p>
        </p:txBody>
      </p:sp>
      <p:sp>
        <p:nvSpPr>
          <p:cNvPr id="256006" name="Text Box 6"/>
          <p:cNvSpPr txBox="1">
            <a:spLocks noChangeArrowheads="1"/>
          </p:cNvSpPr>
          <p:nvPr/>
        </p:nvSpPr>
        <p:spPr bwMode="auto">
          <a:xfrm>
            <a:off x="304800" y="3897923"/>
            <a:ext cx="3048000" cy="207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000" i="1" dirty="0" smtClean="0">
                <a:solidFill>
                  <a:schemeClr val="bg1"/>
                </a:solidFill>
              </a:rPr>
              <a:t>Swept </a:t>
            </a:r>
            <a:r>
              <a:rPr lang="en-US" altLang="en-US" sz="2000" i="1" dirty="0">
                <a:solidFill>
                  <a:schemeClr val="bg1"/>
                </a:solidFill>
              </a:rPr>
              <a:t>surface prior to placement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000" i="1" dirty="0" smtClean="0">
                <a:solidFill>
                  <a:schemeClr val="bg1"/>
                </a:solidFill>
              </a:rPr>
              <a:t>Avoided </a:t>
            </a:r>
            <a:r>
              <a:rPr lang="en-US" altLang="en-US" sz="2000" i="1" dirty="0">
                <a:solidFill>
                  <a:schemeClr val="bg1"/>
                </a:solidFill>
              </a:rPr>
              <a:t>wrinkles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000" i="1" dirty="0" smtClean="0">
                <a:solidFill>
                  <a:schemeClr val="bg1"/>
                </a:solidFill>
              </a:rPr>
              <a:t>Overlapped </a:t>
            </a:r>
            <a:r>
              <a:rPr lang="en-US" altLang="en-US" sz="2000" i="1" dirty="0">
                <a:solidFill>
                  <a:schemeClr val="bg1"/>
                </a:solidFill>
              </a:rPr>
              <a:t>by 8”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000" i="1" dirty="0" smtClean="0">
                <a:solidFill>
                  <a:schemeClr val="bg1"/>
                </a:solidFill>
              </a:rPr>
              <a:t>Avoided </a:t>
            </a:r>
            <a:r>
              <a:rPr lang="en-US" altLang="en-US" sz="2000" i="1" dirty="0">
                <a:solidFill>
                  <a:schemeClr val="bg1"/>
                </a:solidFill>
              </a:rPr>
              <a:t>3 layers</a:t>
            </a:r>
          </a:p>
        </p:txBody>
      </p:sp>
    </p:spTree>
    <p:extLst>
      <p:ext uri="{BB962C8B-B14F-4D97-AF65-F5344CB8AC3E}">
        <p14:creationId xmlns:p14="http://schemas.microsoft.com/office/powerpoint/2010/main" val="37881859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530" name="Picture 2" descr="J:\DonahueJ\Unbonded PCC Overlays\Photos\Route D with Geotextile\IMG_05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86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8531" name="Picture 3" descr="J:\DonahueJ\Unbonded PCC Overlays\Photos\Route D with Geotextile\IMG_05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086100"/>
            <a:ext cx="5029200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8532" name="Text Box 4"/>
          <p:cNvSpPr txBox="1">
            <a:spLocks noChangeArrowheads="1"/>
          </p:cNvSpPr>
          <p:nvPr/>
        </p:nvSpPr>
        <p:spPr bwMode="auto">
          <a:xfrm>
            <a:off x="5715000" y="1371600"/>
            <a:ext cx="3124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u="sng" dirty="0">
                <a:solidFill>
                  <a:schemeClr val="bg1"/>
                </a:solidFill>
              </a:rPr>
              <a:t>Securing Fabric</a:t>
            </a:r>
          </a:p>
        </p:txBody>
      </p:sp>
      <p:sp>
        <p:nvSpPr>
          <p:cNvPr id="278534" name="Text Box 6"/>
          <p:cNvSpPr txBox="1">
            <a:spLocks noChangeArrowheads="1"/>
          </p:cNvSpPr>
          <p:nvPr/>
        </p:nvSpPr>
        <p:spPr bwMode="auto">
          <a:xfrm>
            <a:off x="152400" y="4477476"/>
            <a:ext cx="3962400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</a:pPr>
            <a:r>
              <a:rPr lang="en-US" altLang="en-US" sz="2000" i="1" dirty="0" smtClean="0">
                <a:solidFill>
                  <a:schemeClr val="bg1"/>
                </a:solidFill>
              </a:rPr>
              <a:t> Fastened </a:t>
            </a:r>
            <a:r>
              <a:rPr lang="en-US" altLang="en-US" sz="2000" i="1" dirty="0">
                <a:solidFill>
                  <a:schemeClr val="bg1"/>
                </a:solidFill>
              </a:rPr>
              <a:t>with nails and ~ 2” galvanized washers at minimum 6-foot spacing</a:t>
            </a:r>
          </a:p>
          <a:p>
            <a:pPr algn="ctr">
              <a:spcBef>
                <a:spcPct val="50000"/>
              </a:spcBef>
              <a:buFontTx/>
              <a:buChar char="•"/>
            </a:pPr>
            <a:r>
              <a:rPr lang="en-US" altLang="en-US" sz="2000" i="1" dirty="0" smtClean="0">
                <a:solidFill>
                  <a:schemeClr val="bg1"/>
                </a:solidFill>
              </a:rPr>
              <a:t> Avoided </a:t>
            </a:r>
            <a:r>
              <a:rPr lang="en-US" altLang="en-US" sz="2000" i="1" dirty="0">
                <a:solidFill>
                  <a:schemeClr val="bg1"/>
                </a:solidFill>
              </a:rPr>
              <a:t>excessive trafficking on fabric</a:t>
            </a:r>
          </a:p>
        </p:txBody>
      </p:sp>
      <p:sp>
        <p:nvSpPr>
          <p:cNvPr id="278535" name="Line 7"/>
          <p:cNvSpPr>
            <a:spLocks noChangeShapeType="1"/>
          </p:cNvSpPr>
          <p:nvPr/>
        </p:nvSpPr>
        <p:spPr bwMode="auto">
          <a:xfrm flipV="1">
            <a:off x="2133600" y="3352800"/>
            <a:ext cx="838200" cy="1025769"/>
          </a:xfrm>
          <a:prstGeom prst="line">
            <a:avLst/>
          </a:prstGeom>
          <a:noFill/>
          <a:ln w="15875">
            <a:solidFill>
              <a:srgbClr val="FFCC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78536" name="Line 8"/>
          <p:cNvSpPr>
            <a:spLocks noChangeShapeType="1"/>
          </p:cNvSpPr>
          <p:nvPr/>
        </p:nvSpPr>
        <p:spPr bwMode="auto">
          <a:xfrm flipH="1" flipV="1">
            <a:off x="1066800" y="2971800"/>
            <a:ext cx="929054" cy="1406769"/>
          </a:xfrm>
          <a:prstGeom prst="line">
            <a:avLst/>
          </a:prstGeom>
          <a:noFill/>
          <a:ln w="15875">
            <a:solidFill>
              <a:srgbClr val="FFCC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5243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027" name="Picture 3" descr="J:\DonahueJ\Unbonded PCC Overlays\Photos\Route D with Geotextile\IMG_05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985" y="69850"/>
            <a:ext cx="6815138" cy="511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7028" name="Text Box 4"/>
          <p:cNvSpPr txBox="1">
            <a:spLocks noChangeArrowheads="1"/>
          </p:cNvSpPr>
          <p:nvPr/>
        </p:nvSpPr>
        <p:spPr bwMode="auto">
          <a:xfrm>
            <a:off x="457200" y="4953000"/>
            <a:ext cx="457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endParaRPr lang="en-US" altLang="en-US"/>
          </a:p>
        </p:txBody>
      </p:sp>
      <p:sp>
        <p:nvSpPr>
          <p:cNvPr id="257029" name="Text Box 5"/>
          <p:cNvSpPr txBox="1">
            <a:spLocks noChangeArrowheads="1"/>
          </p:cNvSpPr>
          <p:nvPr/>
        </p:nvSpPr>
        <p:spPr bwMode="auto">
          <a:xfrm>
            <a:off x="1392115" y="5316415"/>
            <a:ext cx="5715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000" i="1" dirty="0" smtClean="0">
                <a:solidFill>
                  <a:schemeClr val="bg1"/>
                </a:solidFill>
              </a:rPr>
              <a:t> Fabric dampened, </a:t>
            </a:r>
            <a:r>
              <a:rPr lang="en-US" altLang="en-US" sz="2000" i="1" dirty="0">
                <a:solidFill>
                  <a:schemeClr val="bg1"/>
                </a:solidFill>
              </a:rPr>
              <a:t>but not saturated, prior to concrete placement</a:t>
            </a:r>
          </a:p>
        </p:txBody>
      </p:sp>
    </p:spTree>
    <p:extLst>
      <p:ext uri="{BB962C8B-B14F-4D97-AF65-F5344CB8AC3E}">
        <p14:creationId xmlns:p14="http://schemas.microsoft.com/office/powerpoint/2010/main" val="241272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50" name="Picture 2" descr="J:\DonahueJ\Unbonded PCC Overlays\Photos\Route D with Geotextile\IMG_05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62600" cy="41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8051" name="Picture 3" descr="J:\DonahueJ\Unbonded PCC Overlays\Photos\Route D with Geotextile\IMG_05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971800"/>
            <a:ext cx="51816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8052" name="Text Box 4"/>
          <p:cNvSpPr txBox="1">
            <a:spLocks noChangeArrowheads="1"/>
          </p:cNvSpPr>
          <p:nvPr/>
        </p:nvSpPr>
        <p:spPr bwMode="auto">
          <a:xfrm>
            <a:off x="5867400" y="1295400"/>
            <a:ext cx="3124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u="sng" dirty="0">
                <a:solidFill>
                  <a:schemeClr val="bg1"/>
                </a:solidFill>
              </a:rPr>
              <a:t>Placing Overlay</a:t>
            </a:r>
          </a:p>
        </p:txBody>
      </p:sp>
    </p:spTree>
    <p:extLst>
      <p:ext uri="{BB962C8B-B14F-4D97-AF65-F5344CB8AC3E}">
        <p14:creationId xmlns:p14="http://schemas.microsoft.com/office/powerpoint/2010/main" val="19475650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074" name="Picture 2" descr="J:\DonahueJ\Unbonded PCC Overlays\Photos\Route D with Geotextile\IMG_05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13" y="2057400"/>
            <a:ext cx="4776787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9075" name="Picture 3" descr="J:\DonahueJ\Unbonded PCC Overlays\Photos\Route D with Geotextile\IMG_05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4681538" cy="351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9076" name="Picture 4" descr="J:\DonahueJ\Unbonded PCC Overlays\Photos\Route D with Geotextile\IMG_058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46450"/>
            <a:ext cx="4681538" cy="351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9077" name="Text Box 5"/>
          <p:cNvSpPr txBox="1">
            <a:spLocks noChangeArrowheads="1"/>
          </p:cNvSpPr>
          <p:nvPr/>
        </p:nvSpPr>
        <p:spPr bwMode="auto">
          <a:xfrm>
            <a:off x="5410200" y="914400"/>
            <a:ext cx="3352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u="sng" dirty="0">
                <a:solidFill>
                  <a:schemeClr val="bg1"/>
                </a:solidFill>
              </a:rPr>
              <a:t>Finishing Surface</a:t>
            </a:r>
          </a:p>
        </p:txBody>
      </p:sp>
    </p:spTree>
    <p:extLst>
      <p:ext uri="{BB962C8B-B14F-4D97-AF65-F5344CB8AC3E}">
        <p14:creationId xmlns:p14="http://schemas.microsoft.com/office/powerpoint/2010/main" val="13525639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098" name="Picture 2" descr="Interlayer02-TUMuni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5" b="2895"/>
          <a:stretch>
            <a:fillRect/>
          </a:stretch>
        </p:blipFill>
        <p:spPr bwMode="auto">
          <a:xfrm>
            <a:off x="0" y="457200"/>
            <a:ext cx="9144000" cy="592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0099" name="Text Box 3"/>
          <p:cNvSpPr txBox="1">
            <a:spLocks noChangeArrowheads="1"/>
          </p:cNvSpPr>
          <p:nvPr/>
        </p:nvSpPr>
        <p:spPr bwMode="auto">
          <a:xfrm>
            <a:off x="1981200" y="152400"/>
            <a:ext cx="571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64874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2180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28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21800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63050" cy="687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301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94692" y="4919420"/>
            <a:ext cx="61546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+mj-lt"/>
              </a:rPr>
              <a:t>Northern Transition</a:t>
            </a:r>
            <a:endParaRPr lang="en-US" sz="4800" dirty="0" smtClean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53000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8763000" cy="762000"/>
          </a:xfrm>
        </p:spPr>
        <p:txBody>
          <a:bodyPr/>
          <a:lstStyle/>
          <a:p>
            <a:pPr algn="ctr"/>
            <a:r>
              <a:rPr lang="en-US" altLang="en-US" dirty="0">
                <a:solidFill>
                  <a:schemeClr val="bg1"/>
                </a:solidFill>
              </a:rPr>
              <a:t>Route D in Jackson County</a:t>
            </a:r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752600"/>
            <a:ext cx="8915400" cy="49530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en-US" dirty="0">
                <a:solidFill>
                  <a:schemeClr val="bg1"/>
                </a:solidFill>
              </a:rPr>
              <a:t>2-lane 8-inch JPC pavement constructed in 1986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en-US" dirty="0">
                <a:solidFill>
                  <a:schemeClr val="bg1"/>
                </a:solidFill>
              </a:rPr>
              <a:t>30-foot joint spacing w/ 1-inch dowels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en-US" dirty="0">
                <a:solidFill>
                  <a:schemeClr val="bg1"/>
                </a:solidFill>
              </a:rPr>
              <a:t>3.13 miles long (Route 150 to Route 58)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en-US" dirty="0">
                <a:solidFill>
                  <a:schemeClr val="bg1"/>
                </a:solidFill>
              </a:rPr>
              <a:t>9300 AADT w/ 5 % </a:t>
            </a:r>
            <a:r>
              <a:rPr lang="en-US" altLang="en-US" dirty="0" smtClean="0">
                <a:solidFill>
                  <a:schemeClr val="bg1"/>
                </a:solidFill>
              </a:rPr>
              <a:t>trucks (currently ~ 9900 ADT w/ 7% trucks)</a:t>
            </a:r>
            <a:endParaRPr lang="en-US" altLang="en-US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en-US" dirty="0">
                <a:solidFill>
                  <a:schemeClr val="bg1"/>
                </a:solidFill>
              </a:rPr>
              <a:t>Badly D-cracked - estimated 25% of area required full depth repair prior to conventional HMA overlay</a:t>
            </a:r>
          </a:p>
        </p:txBody>
      </p:sp>
    </p:spTree>
    <p:extLst>
      <p:ext uri="{BB962C8B-B14F-4D97-AF65-F5344CB8AC3E}">
        <p14:creationId xmlns:p14="http://schemas.microsoft.com/office/powerpoint/2010/main" val="5261022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7737"/>
            <a:ext cx="9144000" cy="49625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50830" y="4835769"/>
            <a:ext cx="46423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+mj-lt"/>
              </a:rPr>
              <a:t>North End</a:t>
            </a:r>
            <a:endParaRPr lang="en-US" sz="4800" dirty="0" smtClean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750668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87062" y="5512777"/>
            <a:ext cx="52490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+mj-lt"/>
              </a:rPr>
              <a:t>Patch in Cut Area</a:t>
            </a:r>
            <a:endParaRPr lang="en-US" sz="48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366587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28900" y="4501662"/>
            <a:ext cx="4484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+mj-lt"/>
              </a:rPr>
              <a:t>Corner Cracking</a:t>
            </a:r>
            <a:endParaRPr lang="en-US" sz="48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012999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69476" y="5794131"/>
            <a:ext cx="58205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+mj-lt"/>
              </a:rPr>
              <a:t>Shattered Panels</a:t>
            </a:r>
            <a:endParaRPr lang="en-US" sz="48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082915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61746" y="1767254"/>
            <a:ext cx="58205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+mj-lt"/>
              </a:rPr>
              <a:t>Mid-Panel Crack</a:t>
            </a:r>
            <a:endParaRPr lang="en-US" sz="48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055708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7978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5150"/>
            <a:ext cx="9144000" cy="496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3703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7785"/>
            <a:ext cx="9144000" cy="49824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30923" y="4695093"/>
            <a:ext cx="59875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+mj-lt"/>
              </a:rPr>
              <a:t>Patch in Pumping Area</a:t>
            </a:r>
            <a:endParaRPr lang="en-US" sz="4800" dirty="0" smtClean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918493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3438"/>
            <a:ext cx="9144000" cy="49711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1116" y="4528038"/>
            <a:ext cx="45280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Pumping Area</a:t>
            </a:r>
          </a:p>
        </p:txBody>
      </p:sp>
    </p:spTree>
    <p:extLst>
      <p:ext uri="{BB962C8B-B14F-4D97-AF65-F5344CB8AC3E}">
        <p14:creationId xmlns:p14="http://schemas.microsoft.com/office/powerpoint/2010/main" val="1259560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2557"/>
            <a:ext cx="9144000" cy="497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693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906" name="Picture 2" descr="J:\blombj\Rt. D Cass-Jackson Co\Rt. D Pics Jackson Co\244+93NBJAC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59288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1907" name="Picture 3" descr="J:\blombj\Rt. D Cass-Jackson Co\Rt. D Pics Jackson Co\244+28NBJAC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863" y="990600"/>
            <a:ext cx="4402137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12115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9917"/>
            <a:ext cx="9144000" cy="495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6006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8658"/>
            <a:ext cx="9144000" cy="498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2404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00"/>
            <a:ext cx="91440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6558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9643"/>
            <a:ext cx="9144000" cy="493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3564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1259"/>
            <a:ext cx="9144000" cy="49754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25120" y="4598633"/>
            <a:ext cx="65250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+mj-lt"/>
              </a:rPr>
              <a:t>South End Transition</a:t>
            </a:r>
            <a:endParaRPr lang="en-US" sz="4800" dirty="0" smtClean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896907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</a:t>
            </a:r>
            <a:r>
              <a:rPr lang="en-US" dirty="0" smtClean="0">
                <a:solidFill>
                  <a:schemeClr val="bg1"/>
                </a:solidFill>
              </a:rPr>
              <a:t>ay 2018 Survey Results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331" y="1608993"/>
            <a:ext cx="8229600" cy="4185138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</a:t>
            </a:r>
            <a:r>
              <a:rPr lang="en-US" sz="3200" dirty="0" smtClean="0">
                <a:solidFill>
                  <a:schemeClr val="bg1"/>
                </a:solidFill>
              </a:rPr>
              <a:t>horough </a:t>
            </a:r>
            <a:r>
              <a:rPr lang="en-US" sz="3200" dirty="0" smtClean="0">
                <a:solidFill>
                  <a:schemeClr val="bg1"/>
                </a:solidFill>
              </a:rPr>
              <a:t>visual distress survey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9828 </a:t>
            </a:r>
            <a:r>
              <a:rPr lang="en-US" sz="3200" dirty="0" smtClean="0">
                <a:solidFill>
                  <a:schemeClr val="bg1"/>
                </a:solidFill>
              </a:rPr>
              <a:t>panels total </a:t>
            </a:r>
            <a:r>
              <a:rPr lang="en-US" sz="3200" dirty="0" smtClean="0">
                <a:solidFill>
                  <a:schemeClr val="bg1"/>
                </a:solidFill>
              </a:rPr>
              <a:t>(2.79 </a:t>
            </a:r>
            <a:r>
              <a:rPr lang="en-US" sz="3200" dirty="0" smtClean="0">
                <a:solidFill>
                  <a:schemeClr val="bg1"/>
                </a:solidFill>
              </a:rPr>
              <a:t>centerline miles)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192 </a:t>
            </a:r>
            <a:r>
              <a:rPr lang="en-US" sz="3200" dirty="0" smtClean="0">
                <a:solidFill>
                  <a:schemeClr val="bg1"/>
                </a:solidFill>
              </a:rPr>
              <a:t>panels cracked or </a:t>
            </a:r>
            <a:r>
              <a:rPr lang="en-US" sz="3200" dirty="0" err="1" smtClean="0">
                <a:solidFill>
                  <a:schemeClr val="bg1"/>
                </a:solidFill>
              </a:rPr>
              <a:t>spalled</a:t>
            </a:r>
            <a:r>
              <a:rPr lang="en-US" sz="3200" dirty="0" smtClean="0">
                <a:solidFill>
                  <a:schemeClr val="bg1"/>
                </a:solidFill>
              </a:rPr>
              <a:t> for </a:t>
            </a:r>
            <a:r>
              <a:rPr lang="en-US" sz="3200" b="1" dirty="0" smtClean="0">
                <a:solidFill>
                  <a:srgbClr val="FF0000"/>
                </a:solidFill>
              </a:rPr>
              <a:t>1.95%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failure rate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Half of </a:t>
            </a:r>
            <a:r>
              <a:rPr lang="en-US" sz="3200" dirty="0" smtClean="0">
                <a:solidFill>
                  <a:schemeClr val="bg1"/>
                </a:solidFill>
              </a:rPr>
              <a:t>failures located </a:t>
            </a:r>
            <a:r>
              <a:rPr lang="en-US" sz="3200" dirty="0" smtClean="0">
                <a:solidFill>
                  <a:schemeClr val="bg1"/>
                </a:solidFill>
              </a:rPr>
              <a:t>within first 600 feet near </a:t>
            </a:r>
            <a:r>
              <a:rPr lang="en-US" sz="3200" dirty="0" smtClean="0">
                <a:solidFill>
                  <a:schemeClr val="bg1"/>
                </a:solidFill>
              </a:rPr>
              <a:t>northern transition (@ </a:t>
            </a:r>
            <a:r>
              <a:rPr lang="en-US" sz="3200" dirty="0" err="1" smtClean="0">
                <a:solidFill>
                  <a:schemeClr val="bg1"/>
                </a:solidFill>
              </a:rPr>
              <a:t>Rte</a:t>
            </a:r>
            <a:r>
              <a:rPr lang="en-US" sz="3200" dirty="0" smtClean="0">
                <a:solidFill>
                  <a:schemeClr val="bg1"/>
                </a:solidFill>
              </a:rPr>
              <a:t> 150</a:t>
            </a:r>
            <a:r>
              <a:rPr lang="en-US" sz="3200" dirty="0" smtClean="0">
                <a:solidFill>
                  <a:schemeClr val="bg1"/>
                </a:solidFill>
              </a:rPr>
              <a:t>)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Average IRI ~ </a:t>
            </a:r>
            <a:r>
              <a:rPr lang="en-US" sz="3200" dirty="0" smtClean="0">
                <a:solidFill>
                  <a:srgbClr val="FF0000"/>
                </a:solidFill>
              </a:rPr>
              <a:t>88 (in/mi)</a:t>
            </a:r>
            <a:endParaRPr lang="en-US" sz="3200" dirty="0" smtClean="0">
              <a:solidFill>
                <a:srgbClr val="FF0000"/>
              </a:solidFill>
            </a:endParaRPr>
          </a:p>
          <a:p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26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Findings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02428"/>
            <a:ext cx="7807569" cy="29278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Overall, very good performance at 10 years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Transition areas are prone to higher rates of failure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Some failures linked to poor drainage, particularly in depressed cut areas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No distresses linked directly to geotextile interlayer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9628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796" y="199383"/>
            <a:ext cx="1155128" cy="4181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10" y="4928158"/>
            <a:ext cx="1866888" cy="2792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210" y="1926748"/>
            <a:ext cx="891304" cy="4337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360" y="2731728"/>
            <a:ext cx="504819" cy="268267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403" y="1064930"/>
            <a:ext cx="1125733" cy="82606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288" y="4415429"/>
            <a:ext cx="819893" cy="366220"/>
          </a:xfrm>
          <a:prstGeom prst="rect">
            <a:avLst/>
          </a:prstGeom>
          <a:effectLst>
            <a:glow rad="127000">
              <a:schemeClr val="bg1">
                <a:lumMod val="95000"/>
              </a:schemeClr>
            </a:glo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5" y="5340136"/>
            <a:ext cx="1996125" cy="3805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950" y="3515737"/>
            <a:ext cx="527108" cy="528709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050" y="3301565"/>
            <a:ext cx="931298" cy="29729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588" y="986754"/>
            <a:ext cx="765468" cy="3980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365" y="2887176"/>
            <a:ext cx="825869" cy="4335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396" y="5599942"/>
            <a:ext cx="788483" cy="33452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865" y="4421003"/>
            <a:ext cx="1216797" cy="51116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472" y="5231516"/>
            <a:ext cx="1160492" cy="40650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8" y="2649481"/>
            <a:ext cx="699045" cy="56972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924" y="2541011"/>
            <a:ext cx="878588" cy="52193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429" y="1720603"/>
            <a:ext cx="1172112" cy="48334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476" y="4073306"/>
            <a:ext cx="1043692" cy="70136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218" y="3719532"/>
            <a:ext cx="817455" cy="40475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372" y="5804272"/>
            <a:ext cx="1461106" cy="27342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311" y="5096566"/>
            <a:ext cx="995037" cy="35769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852" y="5713791"/>
            <a:ext cx="1207320" cy="315501"/>
          </a:xfrm>
          <a:prstGeom prst="rect">
            <a:avLst/>
          </a:prstGeom>
          <a:effectLst>
            <a:glow rad="127000">
              <a:schemeClr val="bg1">
                <a:lumMod val="95000"/>
              </a:schemeClr>
            </a:glow>
          </a:effec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235" y="5468437"/>
            <a:ext cx="682365" cy="59753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875" y="5575219"/>
            <a:ext cx="635696" cy="52339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692" y="76349"/>
            <a:ext cx="1032988" cy="61979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641" y="231644"/>
            <a:ext cx="1090176" cy="7716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673" y="866012"/>
            <a:ext cx="726526" cy="726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180" y="1068706"/>
            <a:ext cx="1022686" cy="44657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982" y="974382"/>
            <a:ext cx="1435414" cy="42218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668" y="2030165"/>
            <a:ext cx="666573" cy="32262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12" y="2834864"/>
            <a:ext cx="2106452" cy="33603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264" y="4704894"/>
            <a:ext cx="1570482" cy="5025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662" y="5114949"/>
            <a:ext cx="1451542" cy="27579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307" y="943166"/>
            <a:ext cx="1119098" cy="61041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909" y="4259750"/>
            <a:ext cx="1492199" cy="370337"/>
          </a:xfrm>
          <a:prstGeom prst="rect">
            <a:avLst/>
          </a:prstGeom>
        </p:spPr>
      </p:pic>
      <p:pic>
        <p:nvPicPr>
          <p:cNvPr id="41" name="Content Placeholder 3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474" y="109737"/>
            <a:ext cx="974087" cy="704589"/>
          </a:xfrm>
          <a:prstGeom prst="rect">
            <a:avLst/>
          </a:prstGeom>
          <a:effectLst>
            <a:glow rad="127000">
              <a:schemeClr val="bg1">
                <a:lumMod val="85000"/>
              </a:schemeClr>
            </a:glow>
          </a:effec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168" y="29020"/>
            <a:ext cx="1077066" cy="714453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0" y="1879805"/>
            <a:ext cx="905152" cy="60041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7" t="13007" r="5151" b="12439"/>
          <a:stretch/>
        </p:blipFill>
        <p:spPr>
          <a:xfrm>
            <a:off x="2570544" y="1535804"/>
            <a:ext cx="1206506" cy="66163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924" y="1845769"/>
            <a:ext cx="1048867" cy="63447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4" t="14107" r="7045" b="18778"/>
          <a:stretch/>
        </p:blipFill>
        <p:spPr>
          <a:xfrm>
            <a:off x="1484541" y="3285754"/>
            <a:ext cx="1153265" cy="59395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2" y="1064930"/>
            <a:ext cx="1097429" cy="72796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04" y="3306303"/>
            <a:ext cx="993777" cy="72004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137" y="2228340"/>
            <a:ext cx="1435849" cy="50112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5" y="4093102"/>
            <a:ext cx="1287111" cy="72764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550" y="1938353"/>
            <a:ext cx="1473833" cy="43140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21" y="5896324"/>
            <a:ext cx="2052914" cy="329932"/>
          </a:xfrm>
          <a:prstGeom prst="rect">
            <a:avLst/>
          </a:prstGeom>
        </p:spPr>
      </p:pic>
      <p:sp>
        <p:nvSpPr>
          <p:cNvPr id="52" name="Title 1"/>
          <p:cNvSpPr txBox="1">
            <a:spLocks/>
          </p:cNvSpPr>
          <p:nvPr/>
        </p:nvSpPr>
        <p:spPr bwMode="auto">
          <a:xfrm>
            <a:off x="3337950" y="2715004"/>
            <a:ext cx="3320691" cy="800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</a:t>
            </a:r>
            <a:r>
              <a:rPr lang="en-US" altLang="en-US" sz="3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endParaRPr lang="en-US" altLang="en-US" sz="3200" b="1" i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5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531" y="164821"/>
            <a:ext cx="1421288" cy="71203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234" y="3582732"/>
            <a:ext cx="1416625" cy="5553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833" y="4924311"/>
            <a:ext cx="1705963" cy="580027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4499833" y="3666324"/>
            <a:ext cx="2507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+mj-lt"/>
              </a:rPr>
              <a:t>Questions?</a:t>
            </a:r>
            <a:endParaRPr lang="en-US" sz="3600" dirty="0" smtClean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69639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30" name="Picture 2" descr="J:\blombj\Rt. D Cass-Jackson Co\Rt. D Pics Jackson Co\272+43NBJAC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5107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954" name="Picture 2" descr="J:\blombj\Rt. D Cass-Jackson Co\Rt. D Pics Jackson Co\280+87NBJAC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67323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93038" cy="762000"/>
          </a:xfrm>
        </p:spPr>
        <p:txBody>
          <a:bodyPr/>
          <a:lstStyle/>
          <a:p>
            <a:pPr algn="ctr"/>
            <a:r>
              <a:rPr lang="en-US" altLang="en-US" dirty="0">
                <a:solidFill>
                  <a:schemeClr val="bg1"/>
                </a:solidFill>
              </a:rPr>
              <a:t>Route D Optional Designs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52600"/>
            <a:ext cx="7717654" cy="3494103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chemeClr val="bg1"/>
                </a:solidFill>
              </a:rPr>
              <a:t>Mainline options</a:t>
            </a:r>
          </a:p>
          <a:p>
            <a:pPr lvl="1">
              <a:spcBef>
                <a:spcPct val="50000"/>
              </a:spcBef>
            </a:pPr>
            <a:r>
              <a:rPr lang="en-US" altLang="en-US" dirty="0">
                <a:solidFill>
                  <a:schemeClr val="bg1"/>
                </a:solidFill>
              </a:rPr>
              <a:t>5-inch </a:t>
            </a:r>
            <a:r>
              <a:rPr lang="en-US" altLang="en-US" dirty="0" err="1">
                <a:solidFill>
                  <a:schemeClr val="bg1"/>
                </a:solidFill>
              </a:rPr>
              <a:t>unbonded</a:t>
            </a:r>
            <a:r>
              <a:rPr lang="en-US" altLang="en-US" dirty="0">
                <a:solidFill>
                  <a:schemeClr val="bg1"/>
                </a:solidFill>
              </a:rPr>
              <a:t> PCC overlay</a:t>
            </a:r>
            <a:r>
              <a:rPr lang="en-US" altLang="en-US" dirty="0"/>
              <a:t> </a:t>
            </a:r>
            <a:r>
              <a:rPr lang="en-US" altLang="en-US" dirty="0">
                <a:solidFill>
                  <a:srgbClr val="FF3300"/>
                </a:solidFill>
              </a:rPr>
              <a:t>(selected)</a:t>
            </a:r>
          </a:p>
          <a:p>
            <a:pPr lvl="1">
              <a:spcBef>
                <a:spcPct val="50000"/>
              </a:spcBef>
            </a:pPr>
            <a:r>
              <a:rPr lang="en-US" altLang="en-US" dirty="0">
                <a:solidFill>
                  <a:schemeClr val="bg1"/>
                </a:solidFill>
              </a:rPr>
              <a:t>1 ¾-inch SP125C PG70-22 on 4-inch SP190C PG70-22</a:t>
            </a:r>
          </a:p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chemeClr val="bg1"/>
                </a:solidFill>
              </a:rPr>
              <a:t>Shoulder </a:t>
            </a:r>
            <a:r>
              <a:rPr lang="en-US" altLang="en-US" dirty="0" smtClean="0">
                <a:solidFill>
                  <a:schemeClr val="bg1"/>
                </a:solidFill>
              </a:rPr>
              <a:t>options same as mainline</a:t>
            </a:r>
            <a:endParaRPr lang="en-US" altLang="en-US" dirty="0">
              <a:solidFill>
                <a:schemeClr val="bg1"/>
              </a:solidFill>
            </a:endParaRPr>
          </a:p>
          <a:p>
            <a:pPr lvl="1">
              <a:spcBef>
                <a:spcPct val="50000"/>
              </a:spcBef>
            </a:pPr>
            <a:r>
              <a:rPr lang="en-US" altLang="en-US" dirty="0" smtClean="0">
                <a:solidFill>
                  <a:schemeClr val="bg1"/>
                </a:solidFill>
              </a:rPr>
              <a:t>Contractor opted for asphalt design on shoulder</a:t>
            </a:r>
            <a:endParaRPr lang="en-US" altLang="en-US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6959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ChangeArrowheads="1"/>
          </p:cNvSpPr>
          <p:nvPr>
            <p:ph type="title"/>
          </p:nvPr>
        </p:nvSpPr>
        <p:spPr>
          <a:xfrm>
            <a:off x="308831" y="835637"/>
            <a:ext cx="8162925" cy="762000"/>
          </a:xfrm>
        </p:spPr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</a:rPr>
              <a:t>Route D UBOL Design</a:t>
            </a:r>
          </a:p>
        </p:txBody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91308" y="2127742"/>
            <a:ext cx="6690946" cy="3393827"/>
          </a:xfrm>
        </p:spPr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</a:rPr>
              <a:t>6-foot square panels (‘Big block’)</a:t>
            </a:r>
          </a:p>
          <a:p>
            <a:r>
              <a:rPr lang="en-US" altLang="en-US" dirty="0">
                <a:solidFill>
                  <a:schemeClr val="bg1"/>
                </a:solidFill>
              </a:rPr>
              <a:t>No steel</a:t>
            </a:r>
          </a:p>
          <a:p>
            <a:r>
              <a:rPr lang="en-US" altLang="en-US" dirty="0">
                <a:solidFill>
                  <a:schemeClr val="bg1"/>
                </a:solidFill>
              </a:rPr>
              <a:t>No fibers</a:t>
            </a:r>
          </a:p>
          <a:p>
            <a:r>
              <a:rPr lang="en-US" altLang="en-US" dirty="0">
                <a:solidFill>
                  <a:srgbClr val="FF3300"/>
                </a:solidFill>
              </a:rPr>
              <a:t>Geotextile interlayer</a:t>
            </a:r>
          </a:p>
        </p:txBody>
      </p:sp>
    </p:spTree>
    <p:extLst>
      <p:ext uri="{BB962C8B-B14F-4D97-AF65-F5344CB8AC3E}">
        <p14:creationId xmlns:p14="http://schemas.microsoft.com/office/powerpoint/2010/main" val="10836382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57554" y="577362"/>
            <a:ext cx="8162925" cy="762000"/>
          </a:xfrm>
        </p:spPr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</a:rPr>
              <a:t>Purpose of the Interlayer</a:t>
            </a:r>
          </a:p>
        </p:txBody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8706" y="1693985"/>
            <a:ext cx="8110537" cy="4572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dirty="0">
                <a:solidFill>
                  <a:schemeClr val="bg1"/>
                </a:solidFill>
              </a:rPr>
              <a:t>Separation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solidFill>
                  <a:schemeClr val="bg1"/>
                </a:solidFill>
              </a:rPr>
              <a:t>To prevent bonding between concrete layers which keep cracks and joints from reflecting upward.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solidFill>
                  <a:schemeClr val="bg1"/>
                </a:solidFill>
              </a:rPr>
              <a:t>Drainage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solidFill>
                  <a:schemeClr val="bg1"/>
                </a:solidFill>
              </a:rPr>
              <a:t>To channel water that infiltrates away from the interlayer and to the edge.  Ideally, the fabric should terminate at the edge in a drainage layer or be </a:t>
            </a:r>
            <a:r>
              <a:rPr lang="en-US" altLang="en-US" sz="2400" dirty="0" err="1">
                <a:solidFill>
                  <a:schemeClr val="bg1"/>
                </a:solidFill>
              </a:rPr>
              <a:t>daylighted</a:t>
            </a:r>
            <a:r>
              <a:rPr lang="en-US" altLang="en-US" sz="2400" dirty="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solidFill>
                  <a:schemeClr val="bg1"/>
                </a:solidFill>
              </a:rPr>
              <a:t>Bedding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solidFill>
                  <a:schemeClr val="bg1"/>
                </a:solidFill>
              </a:rPr>
              <a:t>To reduce bearing stresses and the effects of dynamic traffic loads.</a:t>
            </a:r>
          </a:p>
        </p:txBody>
      </p:sp>
    </p:spTree>
    <p:extLst>
      <p:ext uri="{BB962C8B-B14F-4D97-AF65-F5344CB8AC3E}">
        <p14:creationId xmlns:p14="http://schemas.microsoft.com/office/powerpoint/2010/main" val="229651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920875"/>
            <a:ext cx="1905000" cy="1431925"/>
          </a:xfrm>
        </p:spPr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</a:rPr>
              <a:t>Fabric Specs</a:t>
            </a:r>
          </a:p>
        </p:txBody>
      </p:sp>
      <p:graphicFrame>
        <p:nvGraphicFramePr>
          <p:cNvPr id="288809" name="Group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3178452"/>
              </p:ext>
            </p:extLst>
          </p:nvPr>
        </p:nvGraphicFramePr>
        <p:xfrm>
          <a:off x="2057400" y="0"/>
          <a:ext cx="7086600" cy="6257489"/>
        </p:xfrm>
        <a:graphic>
          <a:graphicData uri="http://schemas.openxmlformats.org/drawingml/2006/table">
            <a:tbl>
              <a:tblPr/>
              <a:tblGrid>
                <a:gridCol w="2743200"/>
                <a:gridCol w="4343400"/>
              </a:tblGrid>
              <a:tr h="389149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alt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Property</a:t>
                      </a:r>
                      <a:endParaRPr kumimoji="0" lang="en-US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alt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Requirement</a:t>
                      </a:r>
                      <a:r>
                        <a:rPr kumimoji="0" lang="en-US" altLang="en-US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(95% PWL)</a:t>
                      </a: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8162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alt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Fabric Type</a:t>
                      </a:r>
                      <a:endParaRPr kumimoji="0" lang="en-US" altLang="en-US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14300" indent="-1143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tabLst>
                          <a:tab pos="114300" algn="l"/>
                        </a:tabLst>
                        <a:defRPr sz="28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tabLst>
                          <a:tab pos="114300" algn="l"/>
                        </a:tabLst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96975" indent="-282575">
                        <a:spcBef>
                          <a:spcPct val="20000"/>
                        </a:spcBef>
                        <a:buClr>
                          <a:schemeClr val="tx2"/>
                        </a:buClr>
                        <a:tabLst>
                          <a:tab pos="114300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tabLst>
                          <a:tab pos="114300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5000"/>
                        <a:tabLst>
                          <a:tab pos="114300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tabLst>
                          <a:tab pos="114300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tabLst>
                          <a:tab pos="114300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tabLst>
                          <a:tab pos="114300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tabLst>
                          <a:tab pos="114300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114300" marR="0" lvl="0" indent="-1143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Symbol" pitchFamily="18" charset="2"/>
                        <a:buChar char=""/>
                        <a:tabLst>
                          <a:tab pos="114300" algn="l"/>
                        </a:tabLst>
                      </a:pPr>
                      <a:r>
                        <a:rPr kumimoji="0" lang="en-US" alt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Non-woven</a:t>
                      </a:r>
                      <a:r>
                        <a:rPr kumimoji="0" lang="en-US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Geotextile</a:t>
                      </a:r>
                    </a:p>
                    <a:p>
                      <a:pPr marL="114300" marR="0" lvl="0" indent="-1143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Symbol" pitchFamily="18" charset="2"/>
                        <a:buChar char=""/>
                        <a:tabLst>
                          <a:tab pos="114300" algn="l"/>
                        </a:tabLst>
                      </a:pPr>
                      <a:r>
                        <a:rPr kumimoji="0" lang="en-US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Uniform color</a:t>
                      </a:r>
                      <a:endParaRPr kumimoji="0" lang="en-US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054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alt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Mass per unit area</a:t>
                      </a:r>
                      <a:endParaRPr kumimoji="0" lang="en-US" altLang="en-US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  <a:sym typeface="Symbol" pitchFamily="18" charset="2"/>
                        </a:rPr>
                        <a:t></a:t>
                      </a: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450 g/m</a:t>
                      </a: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²</a:t>
                      </a: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(13.3 </a:t>
                      </a:r>
                      <a:r>
                        <a:rPr kumimoji="0" lang="en-US" altLang="en-US" sz="1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oz</a:t>
                      </a: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n-US" altLang="en-US" sz="1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sq.yd</a:t>
                      </a: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)</a:t>
                      </a:r>
                      <a:endParaRPr kumimoji="0" lang="en-US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  <a:cs typeface="Times New Roman" pitchFamily="18" charset="0"/>
                        <a:sym typeface="Symbol" pitchFamily="18" charset="2"/>
                      </a:endParaRP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  <a:sym typeface="Symbol" pitchFamily="18" charset="2"/>
                        </a:rPr>
                        <a:t></a:t>
                      </a: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550 g/m</a:t>
                      </a: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²</a:t>
                      </a: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(</a:t>
                      </a:r>
                      <a:r>
                        <a:rPr kumimoji="0" lang="en-US" alt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16.2</a:t>
                      </a: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1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oz</a:t>
                      </a: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n-US" altLang="en-US" sz="1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sq.yd</a:t>
                      </a: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) </a:t>
                      </a:r>
                      <a:endParaRPr kumimoji="0" lang="en-US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752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alt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Thickness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alt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    under load (pressure)</a:t>
                      </a:r>
                      <a:endParaRPr kumimoji="0" lang="en-US" altLang="en-US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 </a:t>
                      </a:r>
                      <a:r>
                        <a:rPr kumimoji="0" lang="en-US" altLang="en-US" sz="1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kN</a:t>
                      </a: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/m</a:t>
                      </a: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²</a:t>
                      </a: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(0.29 psi): </a:t>
                      </a: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  <a:sym typeface="Symbol" pitchFamily="18" charset="2"/>
                        </a:rPr>
                        <a:t></a:t>
                      </a: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3.0 mm (</a:t>
                      </a:r>
                      <a:r>
                        <a:rPr kumimoji="0" lang="en-US" alt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0.12 in</a:t>
                      </a: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.)</a:t>
                      </a:r>
                      <a:endParaRPr kumimoji="0" lang="en-US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  <a:cs typeface="Times New Roman" pitchFamily="18" charset="0"/>
                        <a:sym typeface="Symbol" pitchFamily="18" charset="2"/>
                      </a:endParaRP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  <a:sym typeface="Symbol" pitchFamily="18" charset="2"/>
                        </a:rPr>
                        <a:t>20 </a:t>
                      </a:r>
                      <a:r>
                        <a:rPr kumimoji="0" lang="en-US" altLang="en-US" sz="1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  <a:sym typeface="Symbol" pitchFamily="18" charset="2"/>
                        </a:rPr>
                        <a:t>kN</a:t>
                      </a: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  <a:sym typeface="Symbol" pitchFamily="18" charset="2"/>
                        </a:rPr>
                        <a:t>/m</a:t>
                      </a: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cs typeface="Times New Roman" pitchFamily="18" charset="0"/>
                          <a:sym typeface="Symbol" pitchFamily="18" charset="2"/>
                        </a:rPr>
                        <a:t>²</a:t>
                      </a: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  <a:sym typeface="Symbol" pitchFamily="18" charset="2"/>
                        </a:rPr>
                        <a:t> (2.9 psi): </a:t>
                      </a: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2.5 mm (</a:t>
                      </a:r>
                      <a:r>
                        <a:rPr kumimoji="0" lang="en-US" alt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0.10 in</a:t>
                      </a: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.)</a:t>
                      </a:r>
                      <a:endParaRPr kumimoji="0" lang="en-US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  <a:cs typeface="Times New Roman" pitchFamily="18" charset="0"/>
                        <a:sym typeface="Symbol" pitchFamily="18" charset="2"/>
                      </a:endParaRP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  <a:sym typeface="Symbol" pitchFamily="18" charset="2"/>
                        </a:rPr>
                        <a:t>200 </a:t>
                      </a:r>
                      <a:r>
                        <a:rPr kumimoji="0" lang="en-US" altLang="en-US" sz="1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  <a:sym typeface="Symbol" pitchFamily="18" charset="2"/>
                        </a:rPr>
                        <a:t>kN</a:t>
                      </a: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  <a:sym typeface="Symbol" pitchFamily="18" charset="2"/>
                        </a:rPr>
                        <a:t>/m</a:t>
                      </a: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cs typeface="Times New Roman" pitchFamily="18" charset="0"/>
                          <a:sym typeface="Symbol" pitchFamily="18" charset="2"/>
                        </a:rPr>
                        <a:t>²</a:t>
                      </a: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  <a:sym typeface="Symbol" pitchFamily="18" charset="2"/>
                        </a:rPr>
                        <a:t> (29 psi): </a:t>
                      </a: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1.0 mm (</a:t>
                      </a:r>
                      <a:r>
                        <a:rPr kumimoji="0" lang="en-US" alt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0.04 in</a:t>
                      </a: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.)</a:t>
                      </a:r>
                      <a:endParaRPr kumimoji="0" lang="en-US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45720" marR="4572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07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alt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Tensile strength</a:t>
                      </a:r>
                      <a:endParaRPr kumimoji="0" lang="en-US" altLang="en-US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  <a:sym typeface="Symbol" pitchFamily="18" charset="2"/>
                        </a:rPr>
                        <a:t></a:t>
                      </a: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10 </a:t>
                      </a:r>
                      <a:r>
                        <a:rPr kumimoji="0" lang="en-US" altLang="en-US" sz="1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kN</a:t>
                      </a: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/m (685 </a:t>
                      </a:r>
                      <a:r>
                        <a:rPr kumimoji="0" lang="en-US" altLang="en-US" sz="1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lb</a:t>
                      </a: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n-US" altLang="en-US" sz="1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ft</a:t>
                      </a: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)</a:t>
                      </a:r>
                      <a:endParaRPr kumimoji="0" lang="en-US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45720" marR="4572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7817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alt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Maximum elongation </a:t>
                      </a:r>
                      <a:endParaRPr kumimoji="0" lang="en-US" altLang="en-US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  <a:sym typeface="Symbol" pitchFamily="18" charset="2"/>
                        </a:rPr>
                        <a:t></a:t>
                      </a: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130% (</a:t>
                      </a: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  <a:sym typeface="Symbol" pitchFamily="18" charset="2"/>
                        </a:rPr>
                        <a:t></a:t>
                      </a: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60% recommended as best practice)</a:t>
                      </a:r>
                    </a:p>
                  </a:txBody>
                  <a:tcPr marL="45720" marR="4572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3119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alt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Water permeability in normal</a:t>
                      </a:r>
                      <a:br>
                        <a:rPr kumimoji="0" lang="en-US" alt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</a:br>
                      <a:r>
                        <a:rPr kumimoji="0" lang="en-US" alt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direction under load</a:t>
                      </a:r>
                      <a:br>
                        <a:rPr kumimoji="0" lang="en-US" alt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</a:br>
                      <a:r>
                        <a:rPr kumimoji="0" lang="en-US" alt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(pressure)</a:t>
                      </a:r>
                      <a:endParaRPr kumimoji="0" lang="en-US" altLang="en-US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  <a:sym typeface="Symbol" pitchFamily="18" charset="2"/>
                        </a:rPr>
                        <a:t></a:t>
                      </a: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1×10</a:t>
                      </a:r>
                      <a:r>
                        <a:rPr kumimoji="0" lang="en-US" altLang="en-US" sz="13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  <a:sym typeface="Symbol" pitchFamily="18" charset="2"/>
                        </a:rPr>
                        <a:t>-4</a:t>
                      </a: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  <a:sym typeface="Symbol" pitchFamily="18" charset="2"/>
                        </a:rPr>
                        <a:t> m/s (3.3×10</a:t>
                      </a:r>
                      <a:r>
                        <a:rPr kumimoji="0" lang="en-US" altLang="en-US" sz="13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  <a:sym typeface="Symbol" pitchFamily="18" charset="2"/>
                        </a:rPr>
                        <a:t>-4</a:t>
                      </a: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  <a:sym typeface="Symbol" pitchFamily="18" charset="2"/>
                        </a:rPr>
                        <a:t> </a:t>
                      </a:r>
                      <a:r>
                        <a:rPr kumimoji="0" lang="en-US" altLang="en-US" sz="1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  <a:sym typeface="Symbol" pitchFamily="18" charset="2"/>
                        </a:rPr>
                        <a:t>ft</a:t>
                      </a: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  <a:sym typeface="Symbol" pitchFamily="18" charset="2"/>
                        </a:rPr>
                        <a:t>/s)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  <a:sym typeface="Symbol" pitchFamily="18" charset="2"/>
                        </a:rPr>
                        <a:t>     [under pressure of 20 </a:t>
                      </a:r>
                      <a:r>
                        <a:rPr kumimoji="0" lang="en-US" altLang="en-US" sz="1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  <a:sym typeface="Symbol" pitchFamily="18" charset="2"/>
                        </a:rPr>
                        <a:t>kN</a:t>
                      </a: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  <a:sym typeface="Symbol" pitchFamily="18" charset="2"/>
                        </a:rPr>
                        <a:t>/m</a:t>
                      </a: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cs typeface="Times New Roman" pitchFamily="18" charset="0"/>
                          <a:sym typeface="Symbol" pitchFamily="18" charset="2"/>
                        </a:rPr>
                        <a:t>²</a:t>
                      </a: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  <a:sym typeface="Symbol" pitchFamily="18" charset="2"/>
                        </a:rPr>
                        <a:t> (2.9 psi)]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63041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alt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Water permeability in the</a:t>
                      </a:r>
                      <a:br>
                        <a:rPr kumimoji="0" lang="en-US" alt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</a:br>
                      <a:r>
                        <a:rPr kumimoji="0" lang="en-US" alt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plane direction of the</a:t>
                      </a:r>
                      <a:br>
                        <a:rPr kumimoji="0" lang="en-US" alt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</a:br>
                      <a:r>
                        <a:rPr kumimoji="0" lang="en-US" alt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fabric (</a:t>
                      </a:r>
                      <a:r>
                        <a:rPr kumimoji="0" lang="en-US" altLang="en-US" sz="13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transmittivity</a:t>
                      </a:r>
                      <a:r>
                        <a:rPr kumimoji="0" lang="en-US" alt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)</a:t>
                      </a:r>
                      <a:br>
                        <a:rPr kumimoji="0" lang="en-US" alt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</a:br>
                      <a:r>
                        <a:rPr kumimoji="0" lang="en-US" alt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under load (pressure)</a:t>
                      </a:r>
                      <a:endParaRPr kumimoji="0" lang="en-US" altLang="en-US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  <a:sym typeface="Symbol" pitchFamily="18" charset="2"/>
                        </a:rPr>
                        <a:t></a:t>
                      </a: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5×10</a:t>
                      </a:r>
                      <a:r>
                        <a:rPr kumimoji="0" lang="en-US" altLang="en-US" sz="13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  <a:sym typeface="Symbol" pitchFamily="18" charset="2"/>
                        </a:rPr>
                        <a:t>-4</a:t>
                      </a: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  <a:sym typeface="Symbol" pitchFamily="18" charset="2"/>
                        </a:rPr>
                        <a:t> m/s (</a:t>
                      </a:r>
                      <a:r>
                        <a:rPr kumimoji="0" lang="en-US" alt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  <a:sym typeface="Symbol" pitchFamily="18" charset="2"/>
                        </a:rPr>
                        <a:t>1.6×10</a:t>
                      </a:r>
                      <a:r>
                        <a:rPr kumimoji="0" lang="en-US" altLang="en-US" sz="13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  <a:sym typeface="Symbol" pitchFamily="18" charset="2"/>
                        </a:rPr>
                        <a:t>-3</a:t>
                      </a:r>
                      <a:r>
                        <a:rPr kumimoji="0" lang="en-US" alt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  <a:sym typeface="Symbol" pitchFamily="18" charset="2"/>
                        </a:rPr>
                        <a:t> </a:t>
                      </a:r>
                      <a:r>
                        <a:rPr kumimoji="0" lang="en-US" altLang="en-US" sz="13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  <a:sym typeface="Symbol" pitchFamily="18" charset="2"/>
                        </a:rPr>
                        <a:t>ft</a:t>
                      </a:r>
                      <a:r>
                        <a:rPr kumimoji="0" lang="en-US" alt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  <a:sym typeface="Symbol" pitchFamily="18" charset="2"/>
                        </a:rPr>
                        <a:t>/s</a:t>
                      </a: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  <a:sym typeface="Symbol" pitchFamily="18" charset="2"/>
                        </a:rPr>
                        <a:t>)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  <a:sym typeface="Symbol" pitchFamily="18" charset="2"/>
                        </a:rPr>
                        <a:t>     [under pressure of 20 </a:t>
                      </a:r>
                      <a:r>
                        <a:rPr kumimoji="0" lang="en-US" altLang="en-US" sz="1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  <a:sym typeface="Symbol" pitchFamily="18" charset="2"/>
                        </a:rPr>
                        <a:t>kN</a:t>
                      </a: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  <a:sym typeface="Symbol" pitchFamily="18" charset="2"/>
                        </a:rPr>
                        <a:t>/m</a:t>
                      </a: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cs typeface="Times New Roman" pitchFamily="18" charset="0"/>
                          <a:sym typeface="Symbol" pitchFamily="18" charset="2"/>
                        </a:rPr>
                        <a:t>²</a:t>
                      </a: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  <a:sym typeface="Symbol" pitchFamily="18" charset="2"/>
                        </a:rPr>
                        <a:t> (2.9 psi)]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  <a:sym typeface="Symbol" pitchFamily="18" charset="2"/>
                        </a:rPr>
                        <a:t></a:t>
                      </a: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2×10</a:t>
                      </a:r>
                      <a:r>
                        <a:rPr kumimoji="0" lang="en-US" altLang="en-US" sz="13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  <a:sym typeface="Symbol" pitchFamily="18" charset="2"/>
                        </a:rPr>
                        <a:t>-4</a:t>
                      </a: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  <a:sym typeface="Symbol" pitchFamily="18" charset="2"/>
                        </a:rPr>
                        <a:t> m/s (6.6×10</a:t>
                      </a:r>
                      <a:r>
                        <a:rPr kumimoji="0" lang="en-US" altLang="en-US" sz="13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  <a:sym typeface="Symbol" pitchFamily="18" charset="2"/>
                        </a:rPr>
                        <a:t>-4</a:t>
                      </a: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  <a:sym typeface="Symbol" pitchFamily="18" charset="2"/>
                        </a:rPr>
                        <a:t> </a:t>
                      </a:r>
                      <a:r>
                        <a:rPr kumimoji="0" lang="en-US" altLang="en-US" sz="1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  <a:sym typeface="Symbol" pitchFamily="18" charset="2"/>
                        </a:rPr>
                        <a:t>ft</a:t>
                      </a: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  <a:sym typeface="Symbol" pitchFamily="18" charset="2"/>
                        </a:rPr>
                        <a:t>/s)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  <a:sym typeface="Symbol" pitchFamily="18" charset="2"/>
                        </a:rPr>
                        <a:t>     [under pressure of 200 </a:t>
                      </a:r>
                      <a:r>
                        <a:rPr kumimoji="0" lang="en-US" altLang="en-US" sz="1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  <a:sym typeface="Symbol" pitchFamily="18" charset="2"/>
                        </a:rPr>
                        <a:t>kN</a:t>
                      </a: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  <a:sym typeface="Symbol" pitchFamily="18" charset="2"/>
                        </a:rPr>
                        <a:t>/m</a:t>
                      </a: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cs typeface="Times New Roman" pitchFamily="18" charset="0"/>
                          <a:sym typeface="Symbol" pitchFamily="18" charset="2"/>
                        </a:rPr>
                        <a:t>²</a:t>
                      </a: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  <a:sym typeface="Symbol" pitchFamily="18" charset="2"/>
                        </a:rPr>
                        <a:t> (29 psi)] 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02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alt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Weather resistance</a:t>
                      </a:r>
                      <a:endParaRPr kumimoji="0" lang="en-US" altLang="en-US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Resistance ≥ 60% (per EN 12224)</a:t>
                      </a:r>
                      <a:endParaRPr kumimoji="0" lang="en-US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355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alt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Alkali resistance </a:t>
                      </a:r>
                      <a:endParaRPr kumimoji="0" lang="en-US" altLang="en-US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≥ 96% Polypropylene/Polyethylene </a:t>
                      </a:r>
                      <a:endParaRPr kumimoji="0" lang="en-US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176785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4800" dirty="0" smtClean="0">
            <a:solidFill>
              <a:schemeClr val="bg1"/>
            </a:solidFill>
            <a:latin typeface="+mj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1486</TotalTime>
  <Words>552</Words>
  <Application>Microsoft Office PowerPoint</Application>
  <PresentationFormat>On-screen Show (4:3)</PresentationFormat>
  <Paragraphs>96</Paragraphs>
  <Slides>37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1_Office Theme</vt:lpstr>
      <vt:lpstr>2018 Pavement Workshop May 23-24, 2018</vt:lpstr>
      <vt:lpstr>Route D in Jackson County</vt:lpstr>
      <vt:lpstr>PowerPoint Presentation</vt:lpstr>
      <vt:lpstr>PowerPoint Presentation</vt:lpstr>
      <vt:lpstr>PowerPoint Presentation</vt:lpstr>
      <vt:lpstr>Route D Optional Designs</vt:lpstr>
      <vt:lpstr>Route D UBOL Design</vt:lpstr>
      <vt:lpstr>Purpose of the Interlayer</vt:lpstr>
      <vt:lpstr>Fabric Specs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May 2018 Survey Results</vt:lpstr>
      <vt:lpstr>Findings</vt:lpstr>
      <vt:lpstr>PowerPoint Presentation</vt:lpstr>
    </vt:vector>
  </TitlesOfParts>
  <Company>MnDOT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Opening Slide</dc:title>
  <dc:creator>Robert Filipczak</dc:creator>
  <cp:lastModifiedBy>John Donahue</cp:lastModifiedBy>
  <cp:revision>29</cp:revision>
  <dcterms:created xsi:type="dcterms:W3CDTF">2018-04-27T13:58:19Z</dcterms:created>
  <dcterms:modified xsi:type="dcterms:W3CDTF">2018-05-11T20:53:34Z</dcterms:modified>
</cp:coreProperties>
</file>