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0" r:id="rId4"/>
  </p:sldMasterIdLst>
  <p:notesMasterIdLst>
    <p:notesMasterId r:id="rId25"/>
  </p:notesMasterIdLst>
  <p:handoutMasterIdLst>
    <p:handoutMasterId r:id="rId26"/>
  </p:handoutMasterIdLst>
  <p:sldIdLst>
    <p:sldId id="406" r:id="rId5"/>
    <p:sldId id="542" r:id="rId6"/>
    <p:sldId id="584" r:id="rId7"/>
    <p:sldId id="573" r:id="rId8"/>
    <p:sldId id="583" r:id="rId9"/>
    <p:sldId id="585" r:id="rId10"/>
    <p:sldId id="561" r:id="rId11"/>
    <p:sldId id="564" r:id="rId12"/>
    <p:sldId id="565" r:id="rId13"/>
    <p:sldId id="566" r:id="rId14"/>
    <p:sldId id="567" r:id="rId15"/>
    <p:sldId id="572" r:id="rId16"/>
    <p:sldId id="571" r:id="rId17"/>
    <p:sldId id="570" r:id="rId18"/>
    <p:sldId id="569" r:id="rId19"/>
    <p:sldId id="586" r:id="rId20"/>
    <p:sldId id="587" r:id="rId21"/>
    <p:sldId id="578" r:id="rId22"/>
    <p:sldId id="581" r:id="rId23"/>
    <p:sldId id="557" r:id="rId24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865"/>
    <a:srgbClr val="000000"/>
    <a:srgbClr val="78BE21"/>
    <a:srgbClr val="0D0D0D"/>
    <a:srgbClr val="E8E8E8"/>
    <a:srgbClr val="B20738"/>
    <a:srgbClr val="00A3E2"/>
    <a:srgbClr val="2C2C2C"/>
    <a:srgbClr val="F5F5F5"/>
    <a:srgbClr val="3838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6" autoAdjust="0"/>
    <p:restoredTop sz="89911" autoAdjust="0"/>
  </p:normalViewPr>
  <p:slideViewPr>
    <p:cSldViewPr snapToGrid="0">
      <p:cViewPr varScale="1">
        <p:scale>
          <a:sx n="97" d="100"/>
          <a:sy n="97" d="100"/>
        </p:scale>
        <p:origin x="422" y="77"/>
      </p:cViewPr>
      <p:guideLst/>
    </p:cSldViewPr>
  </p:slideViewPr>
  <p:outlineViewPr>
    <p:cViewPr>
      <p:scale>
        <a:sx n="33" d="100"/>
        <a:sy n="33" d="100"/>
      </p:scale>
      <p:origin x="0" y="-588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0" d="100"/>
          <a:sy n="90" d="100"/>
        </p:scale>
        <p:origin x="260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>
              <a:latin typeface="NeueHaasGroteskText Std" panose="020B05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2A04DE5-F1A9-4D45-BF54-BEFDBA739CA2}" type="datetimeFigureOut">
              <a:rPr lang="en-US" smtClean="0">
                <a:latin typeface="NeueHaasGroteskText Std" panose="020B0504020202020204" pitchFamily="34" charset="0"/>
              </a:rPr>
              <a:t>5/22/2018</a:t>
            </a:fld>
            <a:endParaRPr lang="en-US" dirty="0">
              <a:latin typeface="NeueHaasGroteskText Std" panose="020B05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>
              <a:latin typeface="NeueHaasGroteskText Std" panose="020B05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3886E1E-70B3-41D2-AD41-BEE4979EC759}" type="slidenum">
              <a:rPr lang="en-US" smtClean="0">
                <a:latin typeface="NeueHaasGroteskText Std" panose="020B0504020202020204" pitchFamily="34" charset="0"/>
              </a:rPr>
              <a:t>‹#›</a:t>
            </a:fld>
            <a:endParaRPr lang="en-US" dirty="0">
              <a:latin typeface="NeueHaasGroteskText Std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611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>
                <a:latin typeface="NeueHaasGroteskText Std" panose="020B05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>
                <a:latin typeface="NeueHaasGroteskText Std" panose="020B0504020202020204" pitchFamily="34" charset="0"/>
              </a:defRPr>
            </a:lvl1pPr>
          </a:lstStyle>
          <a:p>
            <a:fld id="{A50CD39D-89B0-4C68-805A-35C75A7C20C8}" type="datetimeFigureOut">
              <a:rPr lang="en-US" smtClean="0"/>
              <a:pPr/>
              <a:t>5/22/2018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>
                <a:latin typeface="NeueHaasGroteskText Std" panose="020B05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>
                <a:latin typeface="NeueHaasGroteskText Std" panose="020B0504020202020204" pitchFamily="34" charset="0"/>
              </a:defRPr>
            </a:lvl1pPr>
          </a:lstStyle>
          <a:p>
            <a:fld id="{F9F08466-AEA7-4FC0-9459-6A32F61DA29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786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NeueHaasGroteskText Std" panose="020B05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NeueHaasGroteskText Std" panose="020B05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NeueHaasGroteskText Std" panose="020B05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NeueHaasGroteskText Std" panose="020B05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NeueHaasGroteskText Std" panose="020B05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310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C9D88-D561-4A4C-B826-761CB7D1D67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253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991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415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Logo Only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7"/>
            <a:ext cx="9144000" cy="1199223"/>
          </a:xfrm>
          <a:solidFill>
            <a:schemeClr val="accent2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360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enter the slideshow title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5387789"/>
            <a:ext cx="9144000" cy="14702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101852" y="5644884"/>
            <a:ext cx="4940300" cy="90306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1000"/>
              </a:spcAft>
              <a:buNone/>
              <a:defRPr sz="1800" baseline="0"/>
            </a:lvl1pPr>
          </a:lstStyle>
          <a:p>
            <a:r>
              <a:rPr lang="en-US" sz="1800" dirty="0" err="1" smtClean="0"/>
              <a:t>Firstname</a:t>
            </a:r>
            <a:r>
              <a:rPr lang="en-US" sz="1800" dirty="0" smtClean="0"/>
              <a:t> </a:t>
            </a:r>
            <a:r>
              <a:rPr lang="en-US" sz="1800" dirty="0" err="1" smtClean="0"/>
              <a:t>Lastname</a:t>
            </a:r>
            <a:r>
              <a:rPr lang="en-US" sz="1800" dirty="0" smtClean="0"/>
              <a:t> | Job Title</a:t>
            </a:r>
          </a:p>
          <a:p>
            <a:r>
              <a:rPr lang="en-US" sz="1800" dirty="0" smtClean="0"/>
              <a:t>Date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F720CEE-9FE5-46BF-A187-B09E2B4131D2}" type="datetime1">
              <a:rPr lang="en-US" smtClean="0"/>
              <a:t>5/22/2018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Here |  mndot.gov/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38" y="1842964"/>
            <a:ext cx="5324726" cy="63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389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Overlay, Gra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19198"/>
            <a:ext cx="9144000" cy="563880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2609242"/>
            <a:ext cx="4262718" cy="2858714"/>
          </a:xfrm>
          <a:solidFill>
            <a:srgbClr val="003865">
              <a:alpha val="87843"/>
            </a:srgbClr>
          </a:solidFill>
        </p:spPr>
        <p:txBody>
          <a:bodyPr rIns="274320" anchor="ctr"/>
          <a:lstStyle>
            <a:lvl1pPr marL="685783" indent="-228594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 sz="2500">
                <a:solidFill>
                  <a:schemeClr val="bg1"/>
                </a:solidFill>
              </a:defRPr>
            </a:lvl1pPr>
            <a:lvl2pPr marL="1142971" indent="-228594">
              <a:lnSpc>
                <a:spcPct val="100000"/>
              </a:lnSpc>
              <a:buClr>
                <a:schemeClr val="accent2"/>
              </a:buClr>
              <a:defRPr sz="2100">
                <a:solidFill>
                  <a:schemeClr val="bg1"/>
                </a:solidFill>
              </a:defRPr>
            </a:lvl2pPr>
            <a:lvl3pPr marL="1600160" indent="-228594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3pPr>
            <a:lvl4pPr marL="2057349" indent="-228594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4pPr>
            <a:lvl5pPr marL="2514537" indent="-228594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95601-990E-4515-ABAC-9A2F2B676CDA}" type="datetime1">
              <a:rPr lang="en-US" smtClean="0"/>
              <a:t>5/22/2018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233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Overlay, Whit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19198"/>
            <a:ext cx="9144000" cy="563880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2609242"/>
            <a:ext cx="4262718" cy="2858714"/>
          </a:xfrm>
          <a:solidFill>
            <a:srgbClr val="003865">
              <a:alpha val="87843"/>
            </a:srgbClr>
          </a:solidFill>
        </p:spPr>
        <p:txBody>
          <a:bodyPr rIns="274320" anchor="ctr"/>
          <a:lstStyle>
            <a:lvl1pPr marL="685783" indent="-228594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 marL="1142971" indent="-228594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 marL="1600160" indent="-228594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 marL="2057349" indent="-228594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 marL="2514537" indent="-228594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5C55E-866B-43EF-A4CF-2952E827E1EA}" type="datetime1">
              <a:rPr lang="en-US" smtClean="0"/>
              <a:t>5/22/2018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488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628650" y="1366346"/>
            <a:ext cx="7886700" cy="478839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1" y="6356353"/>
            <a:ext cx="1018943" cy="365125"/>
          </a:xfrm>
        </p:spPr>
        <p:txBody>
          <a:bodyPr/>
          <a:lstStyle/>
          <a:p>
            <a:fld id="{BB97E4FC-3CDC-4B44-A1E3-603503EDBB9B}" type="datetime1">
              <a:rPr lang="en-US" smtClean="0"/>
              <a:t>5/22/2018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50" y="6356353"/>
            <a:ext cx="1097001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765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628650" y="1366346"/>
            <a:ext cx="78867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1" y="6356353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345342-8CE1-4855-9457-ACC80975235C}" type="datetime1">
              <a:rPr lang="en-US" smtClean="0"/>
              <a:t>5/22/2018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50" y="6356353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981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(Solid Dark)">
    <p:bg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628650" y="1366346"/>
            <a:ext cx="78867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1" y="6356353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B48277-7271-4A31-88C9-D8F3B2947A97}" type="datetime1">
              <a:rPr lang="en-US" smtClean="0"/>
              <a:t>5/22/2018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50" y="6356353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25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Lt Gray)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628650" y="1366346"/>
            <a:ext cx="7886700" cy="478839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6356353"/>
            <a:ext cx="10189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E4A2EE1A-A444-4062-BD96-CA115B7CBE1C}" type="datetime1">
              <a:rPr lang="en-US" smtClean="0"/>
              <a:t>5/22/2018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18350" y="6356353"/>
            <a:ext cx="10970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8708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1" name="Content Placeholder 4"/>
          <p:cNvSpPr>
            <a:spLocks noGrp="1"/>
          </p:cNvSpPr>
          <p:nvPr>
            <p:ph sz="quarter" idx="10"/>
          </p:nvPr>
        </p:nvSpPr>
        <p:spPr>
          <a:xfrm>
            <a:off x="628651" y="1366346"/>
            <a:ext cx="4676215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740174" y="1364826"/>
            <a:ext cx="3403826" cy="453843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1" y="6356353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3F737B1-E368-4B95-8A60-802526A20D93}" type="datetime1">
              <a:rPr lang="en-US" smtClean="0"/>
              <a:t>5/22/2018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50" y="6356353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9878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 (Solid Dark)">
    <p:bg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0" name="Content Placeholder 4"/>
          <p:cNvSpPr>
            <a:spLocks noGrp="1"/>
          </p:cNvSpPr>
          <p:nvPr>
            <p:ph sz="quarter" idx="10"/>
          </p:nvPr>
        </p:nvSpPr>
        <p:spPr>
          <a:xfrm>
            <a:off x="628651" y="1366346"/>
            <a:ext cx="4676215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740174" y="1364826"/>
            <a:ext cx="3403826" cy="453843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1" y="6356353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31FE7A2-B4C0-4221-9C27-8C958707AD48}" type="datetime1">
              <a:rPr lang="en-US" smtClean="0"/>
              <a:t>5/22/2018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50" y="6356353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(Solid Lt Gray)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0"/>
          </p:nvPr>
        </p:nvSpPr>
        <p:spPr>
          <a:xfrm>
            <a:off x="628651" y="1366346"/>
            <a:ext cx="4676215" cy="478839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740174" y="1364826"/>
            <a:ext cx="3403826" cy="4538434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6356353"/>
            <a:ext cx="10189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6BDAA5C1-EE69-4948-A103-9EC19984E03F}" type="datetime1">
              <a:rPr lang="en-US" smtClean="0"/>
              <a:t>5/22/2018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18350" y="6356353"/>
            <a:ext cx="10970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490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4 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9144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4749" y="1981899"/>
            <a:ext cx="157113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36290" y="4345147"/>
            <a:ext cx="1906858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734633" y="1967573"/>
            <a:ext cx="157113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2566173" y="4345147"/>
            <a:ext cx="1906858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4864516" y="1967573"/>
            <a:ext cx="157113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4696056" y="4345147"/>
            <a:ext cx="1906858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6994399" y="1967573"/>
            <a:ext cx="157113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825939" y="4341161"/>
            <a:ext cx="1906858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3D253-6C9F-4736-AB50-16FD915F8961}" type="datetime1">
              <a:rPr lang="en-US" smtClean="0"/>
              <a:t>5/22/2018</a:t>
            </a:fld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80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(Logo Onl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7"/>
            <a:ext cx="9144000" cy="1199223"/>
          </a:xfrm>
          <a:solidFill>
            <a:schemeClr val="accent1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enter the slideshow title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5387789"/>
            <a:ext cx="9144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101852" y="5644884"/>
            <a:ext cx="4940300" cy="90306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1000"/>
              </a:spcAft>
              <a:buNone/>
              <a:defRPr sz="1800" baseline="0"/>
            </a:lvl1pPr>
          </a:lstStyle>
          <a:p>
            <a:r>
              <a:rPr lang="en-US" sz="1800" dirty="0" err="1" smtClean="0"/>
              <a:t>Firstname</a:t>
            </a:r>
            <a:r>
              <a:rPr lang="en-US" sz="1800" dirty="0" smtClean="0"/>
              <a:t> </a:t>
            </a:r>
            <a:r>
              <a:rPr lang="en-US" sz="1800" dirty="0" err="1" smtClean="0"/>
              <a:t>Lastname</a:t>
            </a:r>
            <a:r>
              <a:rPr lang="en-US" sz="1800" dirty="0" smtClean="0"/>
              <a:t> | Job Title</a:t>
            </a:r>
          </a:p>
          <a:p>
            <a:r>
              <a:rPr lang="en-US" sz="1800" dirty="0" smtClean="0"/>
              <a:t>Date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452D7F8-C3FC-440E-836C-3EE373F6614D}" type="datetime1">
              <a:rPr lang="en-US" smtClean="0"/>
              <a:t>5/22/2018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Here |  mndot.gov/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233" y="2118359"/>
            <a:ext cx="5843117" cy="69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1191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3 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9144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1179611" y="1964392"/>
            <a:ext cx="1749143" cy="190047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101920" y="4564988"/>
            <a:ext cx="1906858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3618406" y="1964392"/>
            <a:ext cx="1738398" cy="190047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3534177" y="4564988"/>
            <a:ext cx="1906858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6050663" y="1964392"/>
            <a:ext cx="1738398" cy="190047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5966435" y="4564988"/>
            <a:ext cx="1906858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0E107-072E-4539-9C7E-CBA7FEDCAC4E}" type="datetime1">
              <a:rPr lang="en-US" smtClean="0"/>
              <a:t>5/22/2018</a:t>
            </a:fld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824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-Up Whi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4749" y="1981899"/>
            <a:ext cx="157113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36290" y="4345149"/>
            <a:ext cx="1906858" cy="162385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734633" y="1967573"/>
            <a:ext cx="157113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2566173" y="4345147"/>
            <a:ext cx="1906858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4864516" y="1967573"/>
            <a:ext cx="157113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4696056" y="4345147"/>
            <a:ext cx="1906858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6994399" y="1967573"/>
            <a:ext cx="157113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825939" y="4341161"/>
            <a:ext cx="1906858" cy="162783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904DC-BE29-4BD9-9884-6B7578C2E409}" type="datetime1">
              <a:rPr lang="en-US" smtClean="0"/>
              <a:t>5/22/2018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6465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-Up Gray B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9144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4750" y="1674774"/>
            <a:ext cx="1394107" cy="1534851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157413" y="1674775"/>
            <a:ext cx="2149746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04750" y="3939365"/>
            <a:ext cx="1394107" cy="153484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157413" y="3939364"/>
            <a:ext cx="2149746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4649855" y="1674775"/>
            <a:ext cx="1394107" cy="153485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202517" y="1674775"/>
            <a:ext cx="2149746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4649855" y="3939365"/>
            <a:ext cx="1394107" cy="153484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6202517" y="3939363"/>
            <a:ext cx="2149746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7C682-BEA7-4974-BAD9-C6F6E71CE2E1}" type="datetime1">
              <a:rPr lang="en-US" smtClean="0"/>
              <a:t>5/22/2018</a:t>
            </a:fld>
            <a:endParaRPr lang="en-US" dirty="0"/>
          </a:p>
        </p:txBody>
      </p:sp>
      <p:sp>
        <p:nvSpPr>
          <p:cNvPr id="2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256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 Up White B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4750" y="1674774"/>
            <a:ext cx="1394107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157413" y="1674775"/>
            <a:ext cx="2149746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04750" y="3939364"/>
            <a:ext cx="1394107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157413" y="3939364"/>
            <a:ext cx="2149746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4649855" y="1674774"/>
            <a:ext cx="1394107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202517" y="1674775"/>
            <a:ext cx="2149746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4649855" y="3939364"/>
            <a:ext cx="1394107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6202517" y="3939363"/>
            <a:ext cx="2149746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E361E-EFF8-46D9-AEB6-0640097F13E8}" type="datetime1">
              <a:rPr lang="en-US" smtClean="0"/>
              <a:t>5/22/2018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69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Duo Gray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9144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28650" y="2571731"/>
            <a:ext cx="1528763" cy="16345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279333" y="2571731"/>
            <a:ext cx="2149746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4649855" y="2571731"/>
            <a:ext cx="1552662" cy="16345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385397" y="2571731"/>
            <a:ext cx="2149746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B04A4-7B9C-4CD3-B6FA-80E5CE45F93D}" type="datetime1">
              <a:rPr lang="en-US" smtClean="0"/>
              <a:t>5/22/2018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5329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2 Up White B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4750" y="2800331"/>
            <a:ext cx="1394107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157413" y="2800331"/>
            <a:ext cx="2149746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4649855" y="2800331"/>
            <a:ext cx="1394107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202517" y="2800331"/>
            <a:ext cx="2149746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278B8-DFF7-49FA-9274-AF9A3092586C}" type="datetime1">
              <a:rPr lang="en-US" smtClean="0"/>
              <a:t>5/22/2018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8129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Red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1"/>
            <a:ext cx="9144000" cy="1219200"/>
          </a:xfrm>
          <a:solidFill>
            <a:srgbClr val="003865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9144000" cy="6857998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112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Black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1"/>
            <a:ext cx="9144000" cy="1219200"/>
          </a:xfrm>
          <a:solidFill>
            <a:srgbClr val="0D0D0D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4"/>
            <a:ext cx="9144000" cy="6857999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887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Blue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0"/>
            <a:ext cx="9144000" cy="1219200"/>
          </a:xfrm>
          <a:solidFill>
            <a:srgbClr val="78BE21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4"/>
            <a:ext cx="9144000" cy="6857999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237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- Gray Background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1159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Code Demo (Click to Edit)</a:t>
            </a:r>
            <a:endParaRPr lang="en-US" dirty="0"/>
          </a:p>
        </p:txBody>
      </p:sp>
      <p:sp>
        <p:nvSpPr>
          <p:cNvPr id="10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1524000" y="2233263"/>
            <a:ext cx="6096000" cy="296675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0615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Phot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3477837"/>
            <a:ext cx="9144000" cy="1295182"/>
          </a:xfrm>
          <a:solidFill>
            <a:schemeClr val="accent1"/>
          </a:solidFill>
        </p:spPr>
        <p:txBody>
          <a:bodyPr wrap="square" lIns="182880" tIns="91440" rIns="182880" bIns="91440"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enter the slideshow title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4773022"/>
            <a:ext cx="9144000" cy="2084981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101852" y="5041204"/>
            <a:ext cx="4940300" cy="1097128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baseline="0"/>
            </a:lvl1pPr>
          </a:lstStyle>
          <a:p>
            <a:r>
              <a:rPr lang="en-US" sz="1800" dirty="0" err="1" smtClean="0"/>
              <a:t>Firstname</a:t>
            </a:r>
            <a:r>
              <a:rPr lang="en-US" sz="1800" dirty="0" smtClean="0"/>
              <a:t> </a:t>
            </a:r>
            <a:r>
              <a:rPr lang="en-US" sz="1800" dirty="0" err="1" smtClean="0"/>
              <a:t>Lastname</a:t>
            </a:r>
            <a:r>
              <a:rPr lang="en-US" sz="1800" dirty="0" smtClean="0"/>
              <a:t> | Job Title</a:t>
            </a:r>
          </a:p>
          <a:p>
            <a:r>
              <a:rPr lang="en-US" sz="1800" dirty="0" smtClean="0"/>
              <a:t>Date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90172" y="6138335"/>
            <a:ext cx="4190735" cy="365125"/>
          </a:xfrm>
          <a:prstGeom prst="rect">
            <a:avLst/>
          </a:prstGeom>
        </p:spPr>
        <p:txBody>
          <a:bodyPr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Here |  mndot.gov/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9144000" cy="338073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53" y="6089345"/>
            <a:ext cx="3109319" cy="36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824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 (Solid Dark)">
    <p:bg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1159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Code Demo (Click to Edit)</a:t>
            </a:r>
            <a:endParaRPr lang="en-US" dirty="0"/>
          </a:p>
        </p:txBody>
      </p:sp>
      <p:sp>
        <p:nvSpPr>
          <p:cNvPr id="14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1524000" y="2233263"/>
            <a:ext cx="6096000" cy="2966751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1" y="6356353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D8B050-D382-4B0E-8460-8224695C0BFC}" type="datetime1">
              <a:rPr lang="en-US" smtClean="0"/>
              <a:t>5/22/2018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50" y="6356353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5128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11924" y="287066"/>
            <a:ext cx="2641445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11983" y="3211516"/>
            <a:ext cx="2641387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590" y="504859"/>
            <a:ext cx="5127715" cy="3847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3340608" y="1043181"/>
            <a:ext cx="5519698" cy="42237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1" y="6356353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2913ACD-7F4B-46A1-8518-A4F54BAAC36E}" type="datetime1">
              <a:rPr lang="en-US" smtClean="0"/>
              <a:t>5/22/2018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50" y="6356353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601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94" y="1574940"/>
            <a:ext cx="7040603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1030094" y="1735810"/>
            <a:ext cx="6965427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915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Light Background Horizontal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611924" y="287066"/>
            <a:ext cx="2641445" cy="273491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11983" y="3211516"/>
            <a:ext cx="2641387" cy="247560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590" y="504858"/>
            <a:ext cx="721419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3732592" y="1067565"/>
            <a:ext cx="7137161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2"/>
          </p:nvPr>
        </p:nvSpPr>
        <p:spPr>
          <a:xfrm>
            <a:off x="628651" y="6356353"/>
            <a:ext cx="1018943" cy="365125"/>
          </a:xfrm>
        </p:spPr>
        <p:txBody>
          <a:bodyPr/>
          <a:lstStyle/>
          <a:p>
            <a:fld id="{3517B86E-3BD6-4DFF-BA3D-ACBD44E6BCCF}" type="datetime1">
              <a:rPr lang="en-US" smtClean="0"/>
              <a:t>5/22/2018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7418350" y="6356353"/>
            <a:ext cx="1097001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037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Light Background Vertical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11921" y="1365206"/>
            <a:ext cx="7916772" cy="156718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94" y="3222702"/>
            <a:ext cx="7040603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1030094" y="3771874"/>
            <a:ext cx="6965427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290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11924" y="287066"/>
            <a:ext cx="2641445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11983" y="3211516"/>
            <a:ext cx="2641387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4" name="Picture 13" descr="Computer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639" y="434837"/>
            <a:ext cx="5121496" cy="605071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5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3732592" y="691885"/>
            <a:ext cx="4725590" cy="34115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1" y="6356353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CE88ED0-E789-46D0-B371-E3B2A8DC65BB}" type="datetime1">
              <a:rPr lang="en-US" smtClean="0"/>
              <a:t>5/22/2018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50" y="6356353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752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11924" y="287066"/>
            <a:ext cx="2641445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11983" y="3211516"/>
            <a:ext cx="2641387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590" y="504858"/>
            <a:ext cx="721419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3732592" y="1067565"/>
            <a:ext cx="7137161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1" y="6356353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9FC544-D9C5-465A-A749-244069CC5A4E}" type="datetime1">
              <a:rPr lang="en-US" smtClean="0"/>
              <a:t>5/22/2018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50" y="6356353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326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11921" y="1365206"/>
            <a:ext cx="7916772" cy="156718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94" y="3222702"/>
            <a:ext cx="7040603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1030094" y="3771874"/>
            <a:ext cx="6965427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028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ular Callout 11"/>
          <p:cNvSpPr/>
          <p:nvPr userDrawn="1"/>
        </p:nvSpPr>
        <p:spPr>
          <a:xfrm>
            <a:off x="650165" y="601818"/>
            <a:ext cx="7886700" cy="5450408"/>
          </a:xfrm>
          <a:custGeom>
            <a:avLst/>
            <a:gdLst>
              <a:gd name="connsiteX0" fmla="*/ 0 w 10515600"/>
              <a:gd name="connsiteY0" fmla="*/ 805890 h 4835245"/>
              <a:gd name="connsiteX1" fmla="*/ 805890 w 10515600"/>
              <a:gd name="connsiteY1" fmla="*/ 0 h 4835245"/>
              <a:gd name="connsiteX2" fmla="*/ 1752600 w 10515600"/>
              <a:gd name="connsiteY2" fmla="*/ 0 h 4835245"/>
              <a:gd name="connsiteX3" fmla="*/ 1752600 w 10515600"/>
              <a:gd name="connsiteY3" fmla="*/ 0 h 4835245"/>
              <a:gd name="connsiteX4" fmla="*/ 4381500 w 10515600"/>
              <a:gd name="connsiteY4" fmla="*/ 0 h 4835245"/>
              <a:gd name="connsiteX5" fmla="*/ 9709710 w 10515600"/>
              <a:gd name="connsiteY5" fmla="*/ 0 h 4835245"/>
              <a:gd name="connsiteX6" fmla="*/ 10515600 w 10515600"/>
              <a:gd name="connsiteY6" fmla="*/ 805890 h 4835245"/>
              <a:gd name="connsiteX7" fmla="*/ 10515600 w 10515600"/>
              <a:gd name="connsiteY7" fmla="*/ 2820560 h 4835245"/>
              <a:gd name="connsiteX8" fmla="*/ 10515600 w 10515600"/>
              <a:gd name="connsiteY8" fmla="*/ 2820560 h 4835245"/>
              <a:gd name="connsiteX9" fmla="*/ 10515600 w 10515600"/>
              <a:gd name="connsiteY9" fmla="*/ 4029371 h 4835245"/>
              <a:gd name="connsiteX10" fmla="*/ 10515600 w 10515600"/>
              <a:gd name="connsiteY10" fmla="*/ 4029355 h 4835245"/>
              <a:gd name="connsiteX11" fmla="*/ 9709710 w 10515600"/>
              <a:gd name="connsiteY11" fmla="*/ 4835245 h 4835245"/>
              <a:gd name="connsiteX12" fmla="*/ 4381500 w 10515600"/>
              <a:gd name="connsiteY12" fmla="*/ 4835245 h 4835245"/>
              <a:gd name="connsiteX13" fmla="*/ 3067085 w 10515600"/>
              <a:gd name="connsiteY13" fmla="*/ 5439651 h 4835245"/>
              <a:gd name="connsiteX14" fmla="*/ 1752600 w 10515600"/>
              <a:gd name="connsiteY14" fmla="*/ 4835245 h 4835245"/>
              <a:gd name="connsiteX15" fmla="*/ 805890 w 10515600"/>
              <a:gd name="connsiteY15" fmla="*/ 4835245 h 4835245"/>
              <a:gd name="connsiteX16" fmla="*/ 0 w 10515600"/>
              <a:gd name="connsiteY16" fmla="*/ 4029355 h 4835245"/>
              <a:gd name="connsiteX17" fmla="*/ 0 w 10515600"/>
              <a:gd name="connsiteY17" fmla="*/ 4029371 h 4835245"/>
              <a:gd name="connsiteX18" fmla="*/ 0 w 10515600"/>
              <a:gd name="connsiteY18" fmla="*/ 2820560 h 4835245"/>
              <a:gd name="connsiteX19" fmla="*/ 0 w 10515600"/>
              <a:gd name="connsiteY19" fmla="*/ 2820560 h 4835245"/>
              <a:gd name="connsiteX20" fmla="*/ 0 w 10515600"/>
              <a:gd name="connsiteY20" fmla="*/ 805890 h 483524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4381500 w 10515600"/>
              <a:gd name="connsiteY12" fmla="*/ 4835245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2279725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1440628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2552700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34351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02078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515600" h="5450408">
                <a:moveTo>
                  <a:pt x="0" y="805890"/>
                </a:moveTo>
                <a:cubicBezTo>
                  <a:pt x="0" y="360809"/>
                  <a:pt x="360809" y="0"/>
                  <a:pt x="805890" y="0"/>
                </a:cubicBezTo>
                <a:lnTo>
                  <a:pt x="1752600" y="0"/>
                </a:lnTo>
                <a:lnTo>
                  <a:pt x="1752600" y="0"/>
                </a:lnTo>
                <a:lnTo>
                  <a:pt x="4381500" y="0"/>
                </a:lnTo>
                <a:lnTo>
                  <a:pt x="9709710" y="0"/>
                </a:lnTo>
                <a:cubicBezTo>
                  <a:pt x="10154791" y="0"/>
                  <a:pt x="10515600" y="360809"/>
                  <a:pt x="10515600" y="805890"/>
                </a:cubicBezTo>
                <a:lnTo>
                  <a:pt x="10515600" y="2820560"/>
                </a:lnTo>
                <a:lnTo>
                  <a:pt x="10515600" y="2820560"/>
                </a:lnTo>
                <a:lnTo>
                  <a:pt x="10515600" y="4029371"/>
                </a:lnTo>
                <a:lnTo>
                  <a:pt x="10515600" y="4029355"/>
                </a:lnTo>
                <a:cubicBezTo>
                  <a:pt x="10515600" y="4474436"/>
                  <a:pt x="10154791" y="4835245"/>
                  <a:pt x="9709710" y="4835245"/>
                </a:cubicBezTo>
                <a:lnTo>
                  <a:pt x="2552700" y="4846003"/>
                </a:lnTo>
                <a:lnTo>
                  <a:pt x="2002078" y="5450408"/>
                </a:lnTo>
                <a:lnTo>
                  <a:pt x="1440628" y="4824487"/>
                </a:lnTo>
                <a:lnTo>
                  <a:pt x="805890" y="4835245"/>
                </a:lnTo>
                <a:cubicBezTo>
                  <a:pt x="360809" y="4835245"/>
                  <a:pt x="0" y="4474436"/>
                  <a:pt x="0" y="4029355"/>
                </a:cubicBezTo>
                <a:lnTo>
                  <a:pt x="0" y="4029371"/>
                </a:lnTo>
                <a:lnTo>
                  <a:pt x="0" y="2820560"/>
                </a:lnTo>
                <a:lnTo>
                  <a:pt x="0" y="2820560"/>
                </a:lnTo>
                <a:lnTo>
                  <a:pt x="0" y="8058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040802" y="1438510"/>
            <a:ext cx="7116184" cy="2219093"/>
          </a:xfrm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50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“Click to edit quote.”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040802" y="4126419"/>
            <a:ext cx="7116184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- Click to edit name or subtext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1" y="6356353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F2E15AA-7BD4-419C-B188-8AF135AB69B9}" type="datetime1">
              <a:rPr lang="en-US" smtClean="0"/>
              <a:t>5/22/2018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50" y="6356353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966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ular Callout 11"/>
          <p:cNvSpPr/>
          <p:nvPr userDrawn="1"/>
        </p:nvSpPr>
        <p:spPr>
          <a:xfrm>
            <a:off x="650165" y="601818"/>
            <a:ext cx="7886700" cy="5450408"/>
          </a:xfrm>
          <a:custGeom>
            <a:avLst/>
            <a:gdLst>
              <a:gd name="connsiteX0" fmla="*/ 0 w 10515600"/>
              <a:gd name="connsiteY0" fmla="*/ 805890 h 4835245"/>
              <a:gd name="connsiteX1" fmla="*/ 805890 w 10515600"/>
              <a:gd name="connsiteY1" fmla="*/ 0 h 4835245"/>
              <a:gd name="connsiteX2" fmla="*/ 1752600 w 10515600"/>
              <a:gd name="connsiteY2" fmla="*/ 0 h 4835245"/>
              <a:gd name="connsiteX3" fmla="*/ 1752600 w 10515600"/>
              <a:gd name="connsiteY3" fmla="*/ 0 h 4835245"/>
              <a:gd name="connsiteX4" fmla="*/ 4381500 w 10515600"/>
              <a:gd name="connsiteY4" fmla="*/ 0 h 4835245"/>
              <a:gd name="connsiteX5" fmla="*/ 9709710 w 10515600"/>
              <a:gd name="connsiteY5" fmla="*/ 0 h 4835245"/>
              <a:gd name="connsiteX6" fmla="*/ 10515600 w 10515600"/>
              <a:gd name="connsiteY6" fmla="*/ 805890 h 4835245"/>
              <a:gd name="connsiteX7" fmla="*/ 10515600 w 10515600"/>
              <a:gd name="connsiteY7" fmla="*/ 2820560 h 4835245"/>
              <a:gd name="connsiteX8" fmla="*/ 10515600 w 10515600"/>
              <a:gd name="connsiteY8" fmla="*/ 2820560 h 4835245"/>
              <a:gd name="connsiteX9" fmla="*/ 10515600 w 10515600"/>
              <a:gd name="connsiteY9" fmla="*/ 4029371 h 4835245"/>
              <a:gd name="connsiteX10" fmla="*/ 10515600 w 10515600"/>
              <a:gd name="connsiteY10" fmla="*/ 4029355 h 4835245"/>
              <a:gd name="connsiteX11" fmla="*/ 9709710 w 10515600"/>
              <a:gd name="connsiteY11" fmla="*/ 4835245 h 4835245"/>
              <a:gd name="connsiteX12" fmla="*/ 4381500 w 10515600"/>
              <a:gd name="connsiteY12" fmla="*/ 4835245 h 4835245"/>
              <a:gd name="connsiteX13" fmla="*/ 3067085 w 10515600"/>
              <a:gd name="connsiteY13" fmla="*/ 5439651 h 4835245"/>
              <a:gd name="connsiteX14" fmla="*/ 1752600 w 10515600"/>
              <a:gd name="connsiteY14" fmla="*/ 4835245 h 4835245"/>
              <a:gd name="connsiteX15" fmla="*/ 805890 w 10515600"/>
              <a:gd name="connsiteY15" fmla="*/ 4835245 h 4835245"/>
              <a:gd name="connsiteX16" fmla="*/ 0 w 10515600"/>
              <a:gd name="connsiteY16" fmla="*/ 4029355 h 4835245"/>
              <a:gd name="connsiteX17" fmla="*/ 0 w 10515600"/>
              <a:gd name="connsiteY17" fmla="*/ 4029371 h 4835245"/>
              <a:gd name="connsiteX18" fmla="*/ 0 w 10515600"/>
              <a:gd name="connsiteY18" fmla="*/ 2820560 h 4835245"/>
              <a:gd name="connsiteX19" fmla="*/ 0 w 10515600"/>
              <a:gd name="connsiteY19" fmla="*/ 2820560 h 4835245"/>
              <a:gd name="connsiteX20" fmla="*/ 0 w 10515600"/>
              <a:gd name="connsiteY20" fmla="*/ 805890 h 483524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4381500 w 10515600"/>
              <a:gd name="connsiteY12" fmla="*/ 4835245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2279725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1440628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2552700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34351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02078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515600" h="5450408">
                <a:moveTo>
                  <a:pt x="0" y="805890"/>
                </a:moveTo>
                <a:cubicBezTo>
                  <a:pt x="0" y="360809"/>
                  <a:pt x="360809" y="0"/>
                  <a:pt x="805890" y="0"/>
                </a:cubicBezTo>
                <a:lnTo>
                  <a:pt x="1752600" y="0"/>
                </a:lnTo>
                <a:lnTo>
                  <a:pt x="1752600" y="0"/>
                </a:lnTo>
                <a:lnTo>
                  <a:pt x="4381500" y="0"/>
                </a:lnTo>
                <a:lnTo>
                  <a:pt x="9709710" y="0"/>
                </a:lnTo>
                <a:cubicBezTo>
                  <a:pt x="10154791" y="0"/>
                  <a:pt x="10515600" y="360809"/>
                  <a:pt x="10515600" y="805890"/>
                </a:cubicBezTo>
                <a:lnTo>
                  <a:pt x="10515600" y="2820560"/>
                </a:lnTo>
                <a:lnTo>
                  <a:pt x="10515600" y="2820560"/>
                </a:lnTo>
                <a:lnTo>
                  <a:pt x="10515600" y="4029371"/>
                </a:lnTo>
                <a:lnTo>
                  <a:pt x="10515600" y="4029355"/>
                </a:lnTo>
                <a:cubicBezTo>
                  <a:pt x="10515600" y="4474436"/>
                  <a:pt x="10154791" y="4835245"/>
                  <a:pt x="9709710" y="4835245"/>
                </a:cubicBezTo>
                <a:lnTo>
                  <a:pt x="2552700" y="4846003"/>
                </a:lnTo>
                <a:lnTo>
                  <a:pt x="2002078" y="5450408"/>
                </a:lnTo>
                <a:lnTo>
                  <a:pt x="1440628" y="4824487"/>
                </a:lnTo>
                <a:lnTo>
                  <a:pt x="805890" y="4835245"/>
                </a:lnTo>
                <a:cubicBezTo>
                  <a:pt x="360809" y="4835245"/>
                  <a:pt x="0" y="4474436"/>
                  <a:pt x="0" y="4029355"/>
                </a:cubicBezTo>
                <a:lnTo>
                  <a:pt x="0" y="4029371"/>
                </a:lnTo>
                <a:lnTo>
                  <a:pt x="0" y="2820560"/>
                </a:lnTo>
                <a:lnTo>
                  <a:pt x="0" y="2820560"/>
                </a:lnTo>
                <a:lnTo>
                  <a:pt x="0" y="8058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040802" y="1438510"/>
            <a:ext cx="7116184" cy="2219093"/>
          </a:xfrm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50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“Click to edit quote.”</a:t>
            </a:r>
            <a:endParaRPr lang="en-US" dirty="0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040802" y="4126419"/>
            <a:ext cx="7116184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- Click to edit name or subtext</a:t>
            </a:r>
            <a:endParaRPr lang="en-US" dirty="0"/>
          </a:p>
        </p:txBody>
      </p:sp>
      <p:sp>
        <p:nvSpPr>
          <p:cNvPr id="16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1" y="6356353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CD146A9-2F01-456A-9587-2938AB6656D9}" type="datetime1">
              <a:rPr lang="en-US" smtClean="0"/>
              <a:t>5/22/2018</a:t>
            </a:fld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50" y="6356353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41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12" name="Table Placeholder 9"/>
          <p:cNvSpPr>
            <a:spLocks noGrp="1"/>
          </p:cNvSpPr>
          <p:nvPr>
            <p:ph type="tbl" sz="quarter" idx="13"/>
          </p:nvPr>
        </p:nvSpPr>
        <p:spPr>
          <a:xfrm>
            <a:off x="628650" y="1335089"/>
            <a:ext cx="7886700" cy="484187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D1274-198F-4AFE-BC6B-291487A7AA1D}" type="datetime1">
              <a:rPr lang="en-US" smtClean="0"/>
              <a:t>5/22/2018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Here |  mndot.gov/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6799644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Black Circle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9968" y="685800"/>
            <a:ext cx="4114800" cy="3959352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2341504" algn="l"/>
                <a:tab pos="3770219" algn="l"/>
              </a:tabLst>
              <a:defRPr sz="55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0E6D5FD-766C-4E5A-BA32-80CF6E60C8F1}" type="datetime1">
              <a:rPr lang="en-US" smtClean="0"/>
              <a:t>5/22/2018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258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Multiple Circle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67199" y="912530"/>
            <a:ext cx="3519141" cy="3403438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158613" y="524007"/>
            <a:ext cx="1616475" cy="1521646"/>
          </a:xfrm>
          <a:prstGeom prst="ellipse">
            <a:avLst/>
          </a:prstGeom>
          <a:solidFill>
            <a:srgbClr val="78BE21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5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Second Point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667369" y="3298351"/>
            <a:ext cx="1978484" cy="1916747"/>
          </a:xfrm>
          <a:prstGeom prst="ellipse">
            <a:avLst/>
          </a:prstGeom>
          <a:solidFill>
            <a:srgbClr val="000000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5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Third Point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CFCBCD6-E060-4AD2-B364-CBECDAF98E43}" type="datetime1">
              <a:rPr lang="en-US" smtClean="0"/>
              <a:t>5/22/2018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004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Black Box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24608" y="1609867"/>
            <a:ext cx="5694788" cy="3638266"/>
          </a:xfr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spcAft>
                <a:spcPts val="1000"/>
              </a:spcAft>
              <a:tabLst>
                <a:tab pos="3770219" algn="l"/>
              </a:tabLst>
              <a:defRPr sz="70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Quote or </a:t>
            </a:r>
            <a:br>
              <a:rPr lang="en-US" dirty="0" smtClean="0"/>
            </a:br>
            <a:r>
              <a:rPr lang="en-US" dirty="0" smtClean="0"/>
              <a:t>Statement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62E90CF-7C83-47FF-A836-B5C06CA16CA4}" type="datetime1">
              <a:rPr lang="en-US" smtClean="0"/>
              <a:t>5/22/2018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717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olid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389686"/>
            <a:ext cx="7886700" cy="1340989"/>
          </a:xfrm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70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Quote or Statement</a:t>
            </a:r>
            <a:endParaRPr lang="en-US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2925702"/>
            <a:ext cx="78867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Make a secondary statement here.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C1BEE5A-6B5A-4E1A-B6DA-E81083CB973D}" type="datetime1">
              <a:rPr lang="en-US" smtClean="0"/>
              <a:t>5/22/2018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537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olid Light Background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1389686"/>
            <a:ext cx="9144000" cy="1340989"/>
          </a:xfrm>
          <a:solidFill>
            <a:schemeClr val="tx1"/>
          </a:solidFill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70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Quote or Statement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2925702"/>
            <a:ext cx="78867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Make a secondary statement here.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AFED6-89CD-4EB4-9B3A-86DFC356B0A6}" type="datetime1">
              <a:rPr lang="en-US" smtClean="0"/>
              <a:t>5/22/2018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Here |  mndot.gov/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915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Full Imag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edit background picture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389686"/>
            <a:ext cx="7886700" cy="1340989"/>
          </a:xfrm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Quote or Statement</a:t>
            </a:r>
            <a:endParaRPr lang="en-US" dirty="0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2925702"/>
            <a:ext cx="78867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Make a secondary statement here.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5CF9775-8A26-43E8-A84C-896E4FA5D686}" type="datetime1">
              <a:rPr lang="en-US" smtClean="0"/>
              <a:t>5/22/2018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260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- Imag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68104" y="624469"/>
            <a:ext cx="3898746" cy="4008491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60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754100" y="0"/>
            <a:ext cx="2989660" cy="508635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39999" i="0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5D3F6D-CE35-4FA1-92E1-AD2BFD333B65}" type="datetime1">
              <a:rPr lang="en-US" smtClean="0"/>
              <a:t>5/22/2018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4473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-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27409" y="1090051"/>
            <a:ext cx="3898746" cy="3996299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60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754100" y="0"/>
            <a:ext cx="2989660" cy="508635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39999" i="0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F5BA525-8E95-4E03-8427-FE1368504517}" type="datetime1">
              <a:rPr lang="en-US" smtClean="0"/>
              <a:t>5/22/2018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211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Solid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2212736"/>
            <a:ext cx="7886700" cy="1472163"/>
          </a:xfrm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3684897"/>
            <a:ext cx="7886700" cy="251760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firstname.lastname@state.mn.us</a:t>
            </a:r>
          </a:p>
          <a:p>
            <a:pPr lvl="0"/>
            <a:r>
              <a:rPr lang="en-US" dirty="0" smtClean="0"/>
              <a:t>555-555-5555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66A7B7-0FD2-4A07-9199-F8BDB75375DD}" type="datetime1">
              <a:rPr lang="en-US" smtClean="0"/>
              <a:t>5/22/2018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44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754" y="825690"/>
            <a:ext cx="3858492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963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Quote Solid Light Background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1651380"/>
            <a:ext cx="9144000" cy="1733266"/>
          </a:xfrm>
          <a:solidFill>
            <a:schemeClr val="tx1"/>
          </a:solidFill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3521123"/>
            <a:ext cx="7886700" cy="268137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firstname.lastname@state.mn.us</a:t>
            </a:r>
          </a:p>
          <a:p>
            <a:pPr lvl="0"/>
            <a:r>
              <a:rPr lang="en-US" dirty="0" smtClean="0"/>
              <a:t>555-555-5555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CE4FFB6-BEFD-46CE-B659-9DBC119CE31B}" type="datetime1">
              <a:rPr lang="en-US" smtClean="0"/>
              <a:t>5/22/2018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chemeClr val="tx2"/>
                </a:solidFill>
              </a:rPr>
              <a:t>Optional Tagline Goes Here</a:t>
            </a:r>
            <a:r>
              <a:rPr lang="en-US" dirty="0" smtClean="0"/>
              <a:t>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4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754" y="704087"/>
            <a:ext cx="3858492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89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7"/>
            <a:ext cx="9144000" cy="119922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5387789"/>
            <a:ext cx="9144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101852" y="5644884"/>
            <a:ext cx="4940300" cy="440970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/>
            </a:lvl1pPr>
          </a:lstStyle>
          <a:p>
            <a:r>
              <a:rPr lang="en-US" sz="1800" dirty="0" err="1" smtClean="0"/>
              <a:t>Firstname</a:t>
            </a:r>
            <a:r>
              <a:rPr lang="en-US" sz="1800" dirty="0" smtClean="0"/>
              <a:t> </a:t>
            </a:r>
            <a:r>
              <a:rPr lang="en-US" sz="1800" dirty="0" err="1" smtClean="0"/>
              <a:t>Lastname</a:t>
            </a:r>
            <a:r>
              <a:rPr lang="en-US" sz="1800" dirty="0" smtClean="0"/>
              <a:t> | Job Title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789113"/>
            <a:ext cx="9144000" cy="229870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F09FA86-3E41-4F0A-A14C-A8307C675FDF}" type="datetime1">
              <a:rPr lang="en-US" smtClean="0"/>
              <a:t>5/22/2018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938" y="812678"/>
            <a:ext cx="3109319" cy="36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2502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D0D0-B747-4270-8F7B-22C9138BC92C}" type="datetime1">
              <a:rPr lang="en-US" smtClean="0"/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Optional Tagline Goes Here |  mndot.gov/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0C318-E3D6-46B5-BC00-ED084C8D4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602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707AA-F6A0-4D0F-8B85-966FD6953AB4}" type="datetime1">
              <a:rPr lang="en-US" smtClean="0"/>
              <a:t>5/22/2018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532499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plit White BG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94627"/>
            <a:ext cx="3736086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9536" y="1594627"/>
            <a:ext cx="3845814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7DF4A-57E8-41BE-9B0B-C1C34B9FBB03}" type="datetime1">
              <a:rPr lang="en-US" smtClean="0"/>
              <a:t>5/22/2018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610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(Boxed)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35281"/>
            <a:ext cx="7886700" cy="4841682"/>
          </a:xfrm>
          <a:solidFill>
            <a:schemeClr val="bg1"/>
          </a:solidFill>
        </p:spPr>
        <p:txBody>
          <a:bodyPr lIns="228600" tIns="548640" rIns="274320"/>
          <a:lstStyle>
            <a:lvl1pPr marL="342891" indent="-342891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500"/>
            </a:lvl1pPr>
            <a:lvl2pPr marL="800080" indent="-342891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100"/>
            </a:lvl2pPr>
            <a:lvl3pPr marL="1200121" indent="-285744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/>
            </a:lvl3pPr>
            <a:lvl4pPr marL="1657309" indent="-285744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/>
            </a:lvl4pPr>
            <a:lvl5pPr marL="2114498" indent="-285744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7456A-C4D0-4E99-8460-FC7FE7B9BEE0}" type="datetime1">
              <a:rPr lang="en-US" smtClean="0"/>
              <a:t>5/22/2018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Here |  mndot.gov/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48584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plit Boxed)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94627"/>
            <a:ext cx="38862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94627"/>
            <a:ext cx="38862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16E51-D43F-4AEA-9F04-44C4D02B7F87}" type="datetime1">
              <a:rPr lang="en-US" smtClean="0"/>
              <a:t>5/22/2018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801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6356353"/>
            <a:ext cx="10189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90DE042C-8F04-42C8-B5A0-4417DFB233D8}" type="datetime1">
              <a:rPr lang="en-US" smtClean="0"/>
              <a:t>5/22/2018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Here |  mndot.gov/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18350" y="6356353"/>
            <a:ext cx="10970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62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99" r:id="rId2"/>
    <p:sldLayoutId id="2147483787" r:id="rId3"/>
    <p:sldLayoutId id="2147483795" r:id="rId4"/>
    <p:sldLayoutId id="2147483711" r:id="rId5"/>
    <p:sldLayoutId id="2147483712" r:id="rId6"/>
    <p:sldLayoutId id="2147483790" r:id="rId7"/>
    <p:sldLayoutId id="2147483789" r:id="rId8"/>
    <p:sldLayoutId id="2147483714" r:id="rId9"/>
    <p:sldLayoutId id="2147483738" r:id="rId10"/>
    <p:sldLayoutId id="2147483739" r:id="rId11"/>
    <p:sldLayoutId id="2147483780" r:id="rId12"/>
    <p:sldLayoutId id="2147483773" r:id="rId13"/>
    <p:sldLayoutId id="2147483800" r:id="rId14"/>
    <p:sldLayoutId id="2147483688" r:id="rId15"/>
    <p:sldLayoutId id="2147483801" r:id="rId16"/>
    <p:sldLayoutId id="2147483802" r:id="rId17"/>
    <p:sldLayoutId id="2147483803" r:id="rId18"/>
    <p:sldLayoutId id="2147483744" r:id="rId19"/>
    <p:sldLayoutId id="2147483793" r:id="rId20"/>
    <p:sldLayoutId id="2147483772" r:id="rId21"/>
    <p:sldLayoutId id="2147483767" r:id="rId22"/>
    <p:sldLayoutId id="2147483769" r:id="rId23"/>
    <p:sldLayoutId id="2147483771" r:id="rId24"/>
    <p:sldLayoutId id="2147483770" r:id="rId25"/>
    <p:sldLayoutId id="2147483732" r:id="rId26"/>
    <p:sldLayoutId id="2147483794" r:id="rId27"/>
    <p:sldLayoutId id="2147483733" r:id="rId28"/>
    <p:sldLayoutId id="2147483747" r:id="rId29"/>
    <p:sldLayoutId id="2147483818" r:id="rId30"/>
    <p:sldLayoutId id="2147483805" r:id="rId31"/>
    <p:sldLayoutId id="2147483806" r:id="rId32"/>
    <p:sldLayoutId id="2147483750" r:id="rId33"/>
    <p:sldLayoutId id="2147483765" r:id="rId34"/>
    <p:sldLayoutId id="2147483781" r:id="rId35"/>
    <p:sldLayoutId id="2147483809" r:id="rId36"/>
    <p:sldLayoutId id="2147483808" r:id="rId37"/>
    <p:sldLayoutId id="2147483807" r:id="rId38"/>
    <p:sldLayoutId id="2147483819" r:id="rId39"/>
    <p:sldLayoutId id="2147483754" r:id="rId40"/>
    <p:sldLayoutId id="2147483755" r:id="rId41"/>
    <p:sldLayoutId id="2147483759" r:id="rId42"/>
    <p:sldLayoutId id="2147483753" r:id="rId43"/>
    <p:sldLayoutId id="2147483763" r:id="rId44"/>
    <p:sldLayoutId id="2147483762" r:id="rId45"/>
    <p:sldLayoutId id="2147483758" r:id="rId46"/>
    <p:sldLayoutId id="2147483756" r:id="rId47"/>
    <p:sldLayoutId id="2147483798" r:id="rId48"/>
    <p:sldLayoutId id="2147483797" r:id="rId49"/>
    <p:sldLayoutId id="2147483832" r:id="rId50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100000"/>
        </a:lnSpc>
        <a:spcBef>
          <a:spcPts val="10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jpeg"/><Relationship Id="rId18" Type="http://schemas.openxmlformats.org/officeDocument/2006/relationships/image" Target="../media/image24.png"/><Relationship Id="rId26" Type="http://schemas.openxmlformats.org/officeDocument/2006/relationships/image" Target="../media/image32.jpg"/><Relationship Id="rId39" Type="http://schemas.openxmlformats.org/officeDocument/2006/relationships/image" Target="../media/image45.png"/><Relationship Id="rId3" Type="http://schemas.openxmlformats.org/officeDocument/2006/relationships/image" Target="../media/image9.jpeg"/><Relationship Id="rId21" Type="http://schemas.openxmlformats.org/officeDocument/2006/relationships/image" Target="../media/image27.png"/><Relationship Id="rId34" Type="http://schemas.openxmlformats.org/officeDocument/2006/relationships/image" Target="../media/image40.jpg"/><Relationship Id="rId42" Type="http://schemas.openxmlformats.org/officeDocument/2006/relationships/image" Target="../media/image48.jpeg"/><Relationship Id="rId47" Type="http://schemas.openxmlformats.org/officeDocument/2006/relationships/image" Target="../media/image53.png"/><Relationship Id="rId50" Type="http://schemas.openxmlformats.org/officeDocument/2006/relationships/image" Target="../media/image56.jpeg"/><Relationship Id="rId7" Type="http://schemas.openxmlformats.org/officeDocument/2006/relationships/image" Target="../media/image13.png"/><Relationship Id="rId12" Type="http://schemas.openxmlformats.org/officeDocument/2006/relationships/image" Target="../media/image18.jpe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33" Type="http://schemas.openxmlformats.org/officeDocument/2006/relationships/image" Target="../media/image39.png"/><Relationship Id="rId38" Type="http://schemas.openxmlformats.org/officeDocument/2006/relationships/image" Target="../media/image44.jpg"/><Relationship Id="rId46" Type="http://schemas.openxmlformats.org/officeDocument/2006/relationships/image" Target="../media/image52.jp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29" Type="http://schemas.openxmlformats.org/officeDocument/2006/relationships/image" Target="../media/image35.png"/><Relationship Id="rId41" Type="http://schemas.openxmlformats.org/officeDocument/2006/relationships/image" Target="../media/image47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jpeg"/><Relationship Id="rId32" Type="http://schemas.openxmlformats.org/officeDocument/2006/relationships/image" Target="../media/image38.png"/><Relationship Id="rId37" Type="http://schemas.openxmlformats.org/officeDocument/2006/relationships/image" Target="../media/image43.jpeg"/><Relationship Id="rId40" Type="http://schemas.openxmlformats.org/officeDocument/2006/relationships/image" Target="../media/image46.jpeg"/><Relationship Id="rId45" Type="http://schemas.openxmlformats.org/officeDocument/2006/relationships/image" Target="../media/image51.jpg"/><Relationship Id="rId5" Type="http://schemas.openxmlformats.org/officeDocument/2006/relationships/image" Target="../media/image11.jpeg"/><Relationship Id="rId15" Type="http://schemas.openxmlformats.org/officeDocument/2006/relationships/image" Target="../media/image21.jpeg"/><Relationship Id="rId23" Type="http://schemas.openxmlformats.org/officeDocument/2006/relationships/image" Target="../media/image29.png"/><Relationship Id="rId28" Type="http://schemas.openxmlformats.org/officeDocument/2006/relationships/image" Target="../media/image34.jpg"/><Relationship Id="rId36" Type="http://schemas.openxmlformats.org/officeDocument/2006/relationships/image" Target="../media/image42.jpg"/><Relationship Id="rId49" Type="http://schemas.openxmlformats.org/officeDocument/2006/relationships/image" Target="../media/image55.jpe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31" Type="http://schemas.openxmlformats.org/officeDocument/2006/relationships/image" Target="../media/image37.png"/><Relationship Id="rId44" Type="http://schemas.openxmlformats.org/officeDocument/2006/relationships/image" Target="../media/image50.jpeg"/><Relationship Id="rId52" Type="http://schemas.openxmlformats.org/officeDocument/2006/relationships/image" Target="../media/image58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Relationship Id="rId14" Type="http://schemas.openxmlformats.org/officeDocument/2006/relationships/image" Target="../media/image20.jpeg"/><Relationship Id="rId22" Type="http://schemas.openxmlformats.org/officeDocument/2006/relationships/image" Target="../media/image28.png"/><Relationship Id="rId27" Type="http://schemas.openxmlformats.org/officeDocument/2006/relationships/image" Target="../media/image33.png"/><Relationship Id="rId30" Type="http://schemas.openxmlformats.org/officeDocument/2006/relationships/image" Target="../media/image36.jpeg"/><Relationship Id="rId35" Type="http://schemas.openxmlformats.org/officeDocument/2006/relationships/image" Target="../media/image41.jpeg"/><Relationship Id="rId43" Type="http://schemas.openxmlformats.org/officeDocument/2006/relationships/image" Target="../media/image49.jpg"/><Relationship Id="rId48" Type="http://schemas.openxmlformats.org/officeDocument/2006/relationships/image" Target="../media/image54.jpeg"/><Relationship Id="rId8" Type="http://schemas.openxmlformats.org/officeDocument/2006/relationships/image" Target="../media/image14.png"/><Relationship Id="rId51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ctrTitle"/>
          </p:nvPr>
        </p:nvSpPr>
        <p:spPr>
          <a:xfrm>
            <a:off x="0" y="4087813"/>
            <a:ext cx="9144000" cy="1199223"/>
          </a:xfrm>
        </p:spPr>
        <p:txBody>
          <a:bodyPr/>
          <a:lstStyle/>
          <a:p>
            <a:r>
              <a:rPr lang="en-US" dirty="0" smtClean="0"/>
              <a:t>NRRA Workshop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May 23, 2018</a:t>
            </a:r>
            <a:endParaRPr lang="en-US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24004" b="2400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96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Market </a:t>
            </a:r>
            <a:r>
              <a:rPr lang="en-US" dirty="0" smtClean="0"/>
              <a:t>Boldly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698" y="1535907"/>
            <a:ext cx="454244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Does not come naturally to many researchers</a:t>
            </a:r>
          </a:p>
          <a:p>
            <a:r>
              <a:rPr lang="en-US" dirty="0" smtClean="0"/>
              <a:t>Needed at every stage of the process</a:t>
            </a:r>
          </a:p>
          <a:p>
            <a:pPr lvl="1"/>
            <a:r>
              <a:rPr lang="en-US" dirty="0" smtClean="0"/>
              <a:t>Anticipating research needs</a:t>
            </a:r>
          </a:p>
          <a:p>
            <a:pPr lvl="1"/>
            <a:r>
              <a:rPr lang="en-US" dirty="0" smtClean="0"/>
              <a:t>Justifying the time and budget required</a:t>
            </a:r>
          </a:p>
          <a:p>
            <a:pPr lvl="1"/>
            <a:r>
              <a:rPr lang="en-US" dirty="0" smtClean="0"/>
              <a:t>Persuading others to test the product</a:t>
            </a:r>
          </a:p>
          <a:p>
            <a:pPr lvl="1"/>
            <a:r>
              <a:rPr lang="en-US" dirty="0" smtClean="0"/>
              <a:t>Arguing for deployment</a:t>
            </a:r>
          </a:p>
          <a:p>
            <a:pPr lvl="1"/>
            <a:r>
              <a:rPr lang="en-US" dirty="0" smtClean="0"/>
              <a:t>Advertising successful products</a:t>
            </a:r>
          </a:p>
          <a:p>
            <a:pPr lvl="1"/>
            <a:r>
              <a:rPr lang="en-US" dirty="0" smtClean="0"/>
              <a:t>Selling the overall need for research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10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1056" y="1883558"/>
            <a:ext cx="3542357" cy="400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91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491" y="163771"/>
            <a:ext cx="7886700" cy="914400"/>
          </a:xfrm>
        </p:spPr>
        <p:txBody>
          <a:bodyPr>
            <a:normAutofit/>
          </a:bodyPr>
          <a:lstStyle/>
          <a:p>
            <a:r>
              <a:rPr lang="en-US" dirty="0"/>
              <a:t>Root it in </a:t>
            </a:r>
            <a:r>
              <a:rPr lang="en-US" dirty="0" smtClean="0"/>
              <a:t>Economics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1" y="1825625"/>
            <a:ext cx="3714750" cy="4351338"/>
          </a:xfrm>
        </p:spPr>
        <p:txBody>
          <a:bodyPr/>
          <a:lstStyle/>
          <a:p>
            <a:r>
              <a:rPr lang="en-US" dirty="0" smtClean="0"/>
              <a:t>Economic justification for all activities</a:t>
            </a:r>
          </a:p>
          <a:p>
            <a:r>
              <a:rPr lang="en-US" dirty="0" smtClean="0"/>
              <a:t>Technical interest is secondary</a:t>
            </a:r>
          </a:p>
          <a:p>
            <a:r>
              <a:rPr lang="en-US" dirty="0" smtClean="0"/>
              <a:t>Optimum use of taxpayer resources</a:t>
            </a:r>
          </a:p>
          <a:p>
            <a:r>
              <a:rPr lang="en-US" dirty="0" smtClean="0"/>
              <a:t>Implementation of results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11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5743" y="2566425"/>
            <a:ext cx="3969608" cy="2817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81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Make Deals Unabashedly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3951233" cy="4351338"/>
          </a:xfrm>
        </p:spPr>
        <p:txBody>
          <a:bodyPr/>
          <a:lstStyle/>
          <a:p>
            <a:r>
              <a:rPr lang="en-US" dirty="0" smtClean="0"/>
              <a:t>Cultivation of alliances of all types</a:t>
            </a:r>
          </a:p>
          <a:p>
            <a:r>
              <a:rPr lang="en-US" dirty="0" smtClean="0"/>
              <a:t>Promote partnerships</a:t>
            </a:r>
          </a:p>
          <a:p>
            <a:r>
              <a:rPr lang="en-US" dirty="0" smtClean="0"/>
              <a:t>Joint ventures</a:t>
            </a:r>
          </a:p>
          <a:p>
            <a:r>
              <a:rPr lang="en-US" dirty="0" smtClean="0"/>
              <a:t>Joint research among members will enhance the credibility of the outcome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8757" y="2315471"/>
            <a:ext cx="3225064" cy="279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041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Insist on Accountability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161" y="2005015"/>
            <a:ext cx="4037942" cy="435133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Accountable for the use of resources and the output</a:t>
            </a:r>
          </a:p>
          <a:p>
            <a:r>
              <a:rPr lang="en-US" dirty="0" smtClean="0"/>
              <a:t>There is a close connection with research and long-term profitability</a:t>
            </a:r>
          </a:p>
          <a:p>
            <a:r>
              <a:rPr lang="en-US" dirty="0" smtClean="0"/>
              <a:t>Agreement with organizational goals and research agenda</a:t>
            </a:r>
          </a:p>
          <a:p>
            <a:r>
              <a:rPr lang="en-US" dirty="0" smtClean="0"/>
              <a:t>Communicate strategy to stakeholders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617074"/>
            <a:ext cx="3869840" cy="288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0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Embrace policy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3336378" cy="4351338"/>
          </a:xfrm>
        </p:spPr>
        <p:txBody>
          <a:bodyPr/>
          <a:lstStyle/>
          <a:p>
            <a:r>
              <a:rPr lang="en-US" dirty="0" smtClean="0"/>
              <a:t>Policy issues are at the center of top management’s concerns</a:t>
            </a:r>
          </a:p>
          <a:p>
            <a:r>
              <a:rPr lang="en-US" dirty="0" smtClean="0"/>
              <a:t>Provides a channel to top management</a:t>
            </a:r>
          </a:p>
          <a:p>
            <a:r>
              <a:rPr lang="en-US" dirty="0" smtClean="0"/>
              <a:t>Potential for large positive change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14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9126" y="2674564"/>
            <a:ext cx="4877223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21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Empower the </a:t>
            </a:r>
            <a:r>
              <a:rPr lang="en-US" dirty="0" smtClean="0"/>
              <a:t>Staff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3793578" cy="4351338"/>
          </a:xfrm>
        </p:spPr>
        <p:txBody>
          <a:bodyPr/>
          <a:lstStyle/>
          <a:p>
            <a:r>
              <a:rPr lang="en-US" dirty="0" smtClean="0"/>
              <a:t>Creates a positive work environment</a:t>
            </a:r>
          </a:p>
          <a:p>
            <a:r>
              <a:rPr lang="en-US" dirty="0" smtClean="0"/>
              <a:t>Fosters the flow of novel ideas</a:t>
            </a:r>
          </a:p>
          <a:p>
            <a:r>
              <a:rPr lang="en-US" dirty="0" smtClean="0"/>
              <a:t>Enhances work across organizational lines</a:t>
            </a:r>
          </a:p>
          <a:p>
            <a:r>
              <a:rPr lang="en-US" dirty="0" smtClean="0"/>
              <a:t>Maximizes the skill levels of the group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15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4562" y="2262354"/>
            <a:ext cx="3842960" cy="288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56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57157"/>
            <a:ext cx="3123543" cy="4351338"/>
          </a:xfrm>
        </p:spPr>
        <p:txBody>
          <a:bodyPr>
            <a:normAutofit/>
          </a:bodyPr>
          <a:lstStyle/>
          <a:p>
            <a:r>
              <a:rPr lang="en-US" dirty="0"/>
              <a:t>Technical </a:t>
            </a:r>
            <a:r>
              <a:rPr lang="en-US" dirty="0" smtClean="0"/>
              <a:t>Transfer</a:t>
            </a:r>
          </a:p>
          <a:p>
            <a:pPr lvl="1"/>
            <a:r>
              <a:rPr lang="en-US" dirty="0" smtClean="0"/>
              <a:t>provide </a:t>
            </a:r>
            <a:r>
              <a:rPr lang="en-US" dirty="0"/>
              <a:t>assistance documenting unique activities happening in your organization</a:t>
            </a:r>
          </a:p>
          <a:p>
            <a:pPr lvl="1"/>
            <a:r>
              <a:rPr lang="en-US" dirty="0"/>
              <a:t>Research pays-off series</a:t>
            </a:r>
          </a:p>
          <a:p>
            <a:r>
              <a:rPr lang="en-US" dirty="0" smtClean="0"/>
              <a:t>Extension of Pooled Fund to </a:t>
            </a:r>
            <a:r>
              <a:rPr lang="en-US" dirty="0"/>
              <a:t>5 </a:t>
            </a:r>
            <a:r>
              <a:rPr lang="en-US" dirty="0" smtClean="0"/>
              <a:t>years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0793" y="2103244"/>
            <a:ext cx="4683608" cy="351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11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3817226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Call for innovation/RFP</a:t>
            </a:r>
          </a:p>
          <a:p>
            <a:pPr lvl="1"/>
            <a:r>
              <a:rPr lang="en-US" dirty="0"/>
              <a:t>Each Team will develop problem statements</a:t>
            </a:r>
          </a:p>
          <a:p>
            <a:pPr lvl="2"/>
            <a:r>
              <a:rPr lang="en-US" dirty="0"/>
              <a:t>Test section construction</a:t>
            </a:r>
          </a:p>
          <a:p>
            <a:pPr lvl="2"/>
            <a:r>
              <a:rPr lang="en-US" dirty="0"/>
              <a:t>Test section maintenance</a:t>
            </a:r>
          </a:p>
          <a:p>
            <a:pPr lvl="2"/>
            <a:r>
              <a:rPr lang="en-US" dirty="0"/>
              <a:t>Product testing</a:t>
            </a:r>
          </a:p>
          <a:p>
            <a:pPr lvl="2"/>
            <a:r>
              <a:rPr lang="en-US" dirty="0"/>
              <a:t>Pilot projects</a:t>
            </a:r>
          </a:p>
          <a:p>
            <a:pPr lvl="2"/>
            <a:r>
              <a:rPr lang="en-US" dirty="0"/>
              <a:t>Etc.</a:t>
            </a:r>
          </a:p>
          <a:p>
            <a:pPr lvl="1"/>
            <a:r>
              <a:rPr lang="en-US" dirty="0"/>
              <a:t>Proposals by NRRA </a:t>
            </a:r>
            <a:r>
              <a:rPr lang="en-US" dirty="0" smtClean="0"/>
              <a:t>members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5707" y="2374784"/>
            <a:ext cx="4358848" cy="325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16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Feedback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3762047" cy="4351338"/>
          </a:xfrm>
        </p:spPr>
        <p:txBody>
          <a:bodyPr/>
          <a:lstStyle/>
          <a:p>
            <a:r>
              <a:rPr lang="en-US" dirty="0" smtClean="0"/>
              <a:t>Survey to get your ideas</a:t>
            </a:r>
          </a:p>
          <a:p>
            <a:r>
              <a:rPr lang="en-US" dirty="0" smtClean="0"/>
              <a:t>How can we improve the N </a:t>
            </a:r>
            <a:r>
              <a:rPr lang="en-US" dirty="0" err="1" smtClean="0"/>
              <a:t>DoubleR</a:t>
            </a:r>
            <a:r>
              <a:rPr lang="en-US" dirty="0" smtClean="0"/>
              <a:t> A?</a:t>
            </a:r>
          </a:p>
          <a:p>
            <a:pPr lvl="1"/>
            <a:r>
              <a:rPr lang="en-US" dirty="0" smtClean="0"/>
              <a:t>Workshop</a:t>
            </a:r>
          </a:p>
          <a:p>
            <a:pPr lvl="1"/>
            <a:r>
              <a:rPr lang="en-US" dirty="0" smtClean="0"/>
              <a:t>Outreach</a:t>
            </a:r>
          </a:p>
          <a:p>
            <a:pPr lvl="1"/>
            <a:r>
              <a:rPr lang="en-US" dirty="0" smtClean="0"/>
              <a:t>Products</a:t>
            </a:r>
          </a:p>
          <a:p>
            <a:pPr lvl="1"/>
            <a:r>
              <a:rPr lang="en-US" dirty="0" smtClean="0"/>
              <a:t>Member involvement</a:t>
            </a:r>
          </a:p>
          <a:p>
            <a:pPr lvl="1"/>
            <a:r>
              <a:rPr lang="en-US" dirty="0" smtClean="0"/>
              <a:t>Implementation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4014" y="3902459"/>
            <a:ext cx="3241511" cy="24194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4014" y="1372786"/>
            <a:ext cx="3246173" cy="2424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980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7236" y="0"/>
            <a:ext cx="9211236" cy="680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77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 </a:t>
            </a:r>
            <a:r>
              <a:rPr lang="en-US" dirty="0" err="1" smtClean="0"/>
              <a:t>DoubleR</a:t>
            </a:r>
            <a:r>
              <a:rPr lang="en-US" dirty="0" smtClean="0"/>
              <a:t> </a:t>
            </a:r>
            <a:r>
              <a:rPr lang="en-US" dirty="0"/>
              <a:t>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0307" y="1535906"/>
            <a:ext cx="4848548" cy="464717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Start Date </a:t>
            </a:r>
            <a:endParaRPr lang="en-US" dirty="0" smtClean="0"/>
          </a:p>
          <a:p>
            <a:pPr lvl="1"/>
            <a:r>
              <a:rPr lang="en-US" dirty="0" smtClean="0"/>
              <a:t>February 22, 2016</a:t>
            </a:r>
          </a:p>
          <a:p>
            <a:r>
              <a:rPr lang="en-US" dirty="0" smtClean="0"/>
              <a:t>Growth</a:t>
            </a:r>
          </a:p>
          <a:p>
            <a:r>
              <a:rPr lang="en-US" dirty="0" smtClean="0"/>
              <a:t>Accomplishments</a:t>
            </a:r>
          </a:p>
          <a:p>
            <a:r>
              <a:rPr lang="en-US" dirty="0" smtClean="0"/>
              <a:t>Current </a:t>
            </a:r>
            <a:r>
              <a:rPr lang="en-US" dirty="0"/>
              <a:t>Opportunities</a:t>
            </a:r>
            <a:endParaRPr lang="en-US" dirty="0" smtClean="0"/>
          </a:p>
          <a:p>
            <a:r>
              <a:rPr lang="en-US" dirty="0" smtClean="0"/>
              <a:t>How are we doing?</a:t>
            </a:r>
          </a:p>
          <a:p>
            <a:r>
              <a:rPr lang="en-US" dirty="0" smtClean="0"/>
              <a:t>Future </a:t>
            </a:r>
          </a:p>
          <a:p>
            <a:r>
              <a:rPr lang="en-US" dirty="0" smtClean="0"/>
              <a:t>Feedback</a:t>
            </a:r>
          </a:p>
          <a:p>
            <a:pPr marL="0" indent="0">
              <a:buNone/>
            </a:pPr>
            <a:r>
              <a:rPr lang="en-US" dirty="0" smtClean="0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0013" y="2292195"/>
            <a:ext cx="5195468" cy="313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71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Thanks!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20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199" y="1761599"/>
            <a:ext cx="6669602" cy="333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25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Growth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2548102" cy="4351338"/>
          </a:xfrm>
        </p:spPr>
        <p:txBody>
          <a:bodyPr/>
          <a:lstStyle/>
          <a:p>
            <a:r>
              <a:rPr lang="en-US" dirty="0" smtClean="0"/>
              <a:t>48 members</a:t>
            </a:r>
          </a:p>
          <a:p>
            <a:r>
              <a:rPr lang="en-US" dirty="0" smtClean="0"/>
              <a:t>New Team</a:t>
            </a:r>
          </a:p>
          <a:p>
            <a:pPr lvl="1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566" y="2315960"/>
            <a:ext cx="5181946" cy="372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40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534" y="885683"/>
            <a:ext cx="1528316" cy="5531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38" y="4261768"/>
            <a:ext cx="1764962" cy="2640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203" y="5476390"/>
            <a:ext cx="842640" cy="4100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214" y="2613678"/>
            <a:ext cx="726965" cy="3863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716" y="695764"/>
            <a:ext cx="1617767" cy="11871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435" y="5258673"/>
            <a:ext cx="775127" cy="3462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5523"/>
            <a:ext cx="1996125" cy="3805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720" y="3362996"/>
            <a:ext cx="498329" cy="4998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572" y="3582910"/>
            <a:ext cx="880448" cy="28106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994" y="1352979"/>
            <a:ext cx="657098" cy="65709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912" y="5410181"/>
            <a:ext cx="723674" cy="37631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795" y="3176018"/>
            <a:ext cx="780777" cy="40990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303" y="4810038"/>
            <a:ext cx="745433" cy="31625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301" y="4273329"/>
            <a:ext cx="1150361" cy="48325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840" y="4917671"/>
            <a:ext cx="1097128" cy="3843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7" y="3461584"/>
            <a:ext cx="660877" cy="53861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089" y="2327521"/>
            <a:ext cx="830618" cy="49343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305" y="2315271"/>
            <a:ext cx="1108117" cy="45695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940" y="3469098"/>
            <a:ext cx="986708" cy="66306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111" y="3734080"/>
            <a:ext cx="772822" cy="38265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391" y="4866793"/>
            <a:ext cx="1381330" cy="2584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563" y="4248917"/>
            <a:ext cx="940708" cy="33816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519" y="4895492"/>
            <a:ext cx="1141401" cy="29827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180" y="4584340"/>
            <a:ext cx="645108" cy="56490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555" y="5089174"/>
            <a:ext cx="600989" cy="49481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417" y="1472423"/>
            <a:ext cx="976589" cy="58595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717" y="948930"/>
            <a:ext cx="1030653" cy="7295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252" y="3000396"/>
            <a:ext cx="1592386" cy="9374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464" y="2512968"/>
            <a:ext cx="686858" cy="6868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436" y="2960713"/>
            <a:ext cx="966848" cy="42219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604" y="1711249"/>
            <a:ext cx="1357043" cy="39913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342" y="1888196"/>
            <a:ext cx="959899" cy="46459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120" y="2345709"/>
            <a:ext cx="2171135" cy="34635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580" y="4188921"/>
            <a:ext cx="1484735" cy="4751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881" y="4133036"/>
            <a:ext cx="1296083" cy="2462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356" y="990535"/>
            <a:ext cx="1057997" cy="57708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530" y="4459922"/>
            <a:ext cx="1410725" cy="350116"/>
          </a:xfrm>
          <a:prstGeom prst="rect">
            <a:avLst/>
          </a:prstGeom>
        </p:spPr>
      </p:pic>
      <p:pic>
        <p:nvPicPr>
          <p:cNvPr id="41" name="Content Placeholder 3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11" y="935051"/>
            <a:ext cx="920903" cy="66611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621" y="876926"/>
            <a:ext cx="1162862" cy="77136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0" y="1879804"/>
            <a:ext cx="1224508" cy="81225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7" t="13007" r="5151" b="12439"/>
          <a:stretch/>
        </p:blipFill>
        <p:spPr>
          <a:xfrm>
            <a:off x="2345758" y="1654952"/>
            <a:ext cx="1140633" cy="62550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41" y="1622508"/>
            <a:ext cx="1157609" cy="7002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4" t="14107" r="7045" b="18778"/>
          <a:stretch/>
        </p:blipFill>
        <p:spPr>
          <a:xfrm>
            <a:off x="178756" y="2786275"/>
            <a:ext cx="1093325" cy="56308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958" y="904602"/>
            <a:ext cx="1264814" cy="83899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45" y="5133409"/>
            <a:ext cx="1005539" cy="72856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448" y="2708040"/>
            <a:ext cx="2092035" cy="73013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53" y="3477567"/>
            <a:ext cx="1216837" cy="68791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036" y="2022289"/>
            <a:ext cx="1393362" cy="40784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152" y="5358034"/>
            <a:ext cx="1940825" cy="311918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247" y="5398662"/>
            <a:ext cx="1578401" cy="536657"/>
          </a:xfrm>
          <a:prstGeom prst="rect">
            <a:avLst/>
          </a:prstGeom>
        </p:spPr>
      </p:pic>
      <p:sp>
        <p:nvSpPr>
          <p:cNvPr id="53" name="Slide Number Placeholder 5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0C318-E3D6-46B5-BC00-ED084C8D41F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46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Intelligent Construction Technologies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11200" dirty="0"/>
              <a:t>The focus of this team is the application and advancement of current and emerging nondestructive testing (NDT) and intelligent construction technology (ICT) to highway pavement. </a:t>
            </a:r>
          </a:p>
          <a:p>
            <a:r>
              <a:rPr lang="en-US" sz="11200" dirty="0" smtClean="0"/>
              <a:t>The </a:t>
            </a:r>
            <a:r>
              <a:rPr lang="en-US" sz="11200" dirty="0"/>
              <a:t>NDT technologies </a:t>
            </a:r>
            <a:r>
              <a:rPr lang="en-US" sz="11200" dirty="0" smtClean="0"/>
              <a:t>include, ground </a:t>
            </a:r>
            <a:r>
              <a:rPr lang="en-US" sz="11200" dirty="0"/>
              <a:t>penetrating </a:t>
            </a:r>
            <a:r>
              <a:rPr lang="en-US" sz="11200" dirty="0" smtClean="0"/>
              <a:t>radar, </a:t>
            </a:r>
            <a:r>
              <a:rPr lang="en-US" sz="10800" dirty="0" smtClean="0"/>
              <a:t>acoustics </a:t>
            </a:r>
            <a:r>
              <a:rPr lang="en-US" sz="10800" dirty="0"/>
              <a:t>and </a:t>
            </a:r>
            <a:r>
              <a:rPr lang="en-US" sz="10800" dirty="0" err="1"/>
              <a:t>ultrasonics</a:t>
            </a:r>
            <a:r>
              <a:rPr lang="en-US" sz="10800" dirty="0"/>
              <a:t>, </a:t>
            </a:r>
            <a:r>
              <a:rPr lang="en-US" sz="11200" dirty="0" smtClean="0"/>
              <a:t>infrared imaging and</a:t>
            </a:r>
            <a:r>
              <a:rPr lang="en-US" sz="11200" dirty="0"/>
              <a:t>	LIDAR and other laser-based systems</a:t>
            </a:r>
          </a:p>
          <a:p>
            <a:r>
              <a:rPr lang="en-US" sz="11200" dirty="0" smtClean="0"/>
              <a:t>The </a:t>
            </a:r>
            <a:r>
              <a:rPr lang="en-US" sz="11200" dirty="0"/>
              <a:t>intelligent construction technologies </a:t>
            </a:r>
            <a:r>
              <a:rPr lang="en-US" sz="11200" dirty="0" smtClean="0"/>
              <a:t>include, intelligent compaction, paver-mounted thermal, high </a:t>
            </a:r>
            <a:r>
              <a:rPr lang="en-US" sz="11200" dirty="0"/>
              <a:t>precision </a:t>
            </a:r>
            <a:r>
              <a:rPr lang="en-US" sz="11200" dirty="0" smtClean="0"/>
              <a:t>surveys/LiDAR/drones and 3D </a:t>
            </a:r>
            <a:r>
              <a:rPr lang="en-US" sz="11200" dirty="0"/>
              <a:t>design/modeling and automated machine guidance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Accomplishments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MnROAD</a:t>
            </a:r>
            <a:r>
              <a:rPr lang="en-US" dirty="0" smtClean="0"/>
              <a:t> experimental design </a:t>
            </a:r>
          </a:p>
          <a:p>
            <a:r>
              <a:rPr lang="en-US" dirty="0" err="1" smtClean="0"/>
              <a:t>MnROAD</a:t>
            </a:r>
            <a:r>
              <a:rPr lang="en-US" dirty="0" smtClean="0"/>
              <a:t> construction</a:t>
            </a:r>
          </a:p>
          <a:p>
            <a:pPr lvl="1"/>
            <a:r>
              <a:rPr lang="en-US" dirty="0" smtClean="0"/>
              <a:t>140 page summary report</a:t>
            </a:r>
          </a:p>
          <a:p>
            <a:r>
              <a:rPr lang="en-US" dirty="0" smtClean="0"/>
              <a:t>Research projects underway</a:t>
            </a:r>
          </a:p>
          <a:p>
            <a:pPr lvl="1"/>
            <a:r>
              <a:rPr lang="en-US" dirty="0" smtClean="0"/>
              <a:t>Short Term – 7 projects</a:t>
            </a:r>
          </a:p>
          <a:p>
            <a:pPr lvl="1"/>
            <a:r>
              <a:rPr lang="en-US" dirty="0" smtClean="0"/>
              <a:t>Long Term – 8 projects</a:t>
            </a:r>
          </a:p>
          <a:p>
            <a:r>
              <a:rPr lang="en-US" dirty="0" smtClean="0"/>
              <a:t>Specification sharing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3984" y="2729859"/>
            <a:ext cx="3811365" cy="285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58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Opportunities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92317"/>
            <a:ext cx="7886700" cy="4584646"/>
          </a:xfrm>
        </p:spPr>
        <p:txBody>
          <a:bodyPr>
            <a:normAutofit/>
          </a:bodyPr>
          <a:lstStyle/>
          <a:p>
            <a:r>
              <a:rPr lang="en-US" dirty="0" smtClean="0"/>
              <a:t>NRRA</a:t>
            </a:r>
          </a:p>
          <a:p>
            <a:pPr lvl="1"/>
            <a:r>
              <a:rPr lang="en-US" dirty="0" smtClean="0"/>
              <a:t>Technical Committees</a:t>
            </a:r>
          </a:p>
          <a:p>
            <a:pPr lvl="1"/>
            <a:r>
              <a:rPr lang="en-US" dirty="0" smtClean="0"/>
              <a:t>Research Pays Off</a:t>
            </a:r>
          </a:p>
          <a:p>
            <a:pPr lvl="1"/>
            <a:r>
              <a:rPr lang="en-US" dirty="0" smtClean="0"/>
              <a:t>NRRA Workshop</a:t>
            </a:r>
          </a:p>
          <a:p>
            <a:pPr lvl="1"/>
            <a:r>
              <a:rPr lang="en-US" dirty="0" smtClean="0"/>
              <a:t>Newsletter</a:t>
            </a:r>
          </a:p>
          <a:p>
            <a:pPr lvl="1"/>
            <a:r>
              <a:rPr lang="en-US" dirty="0" smtClean="0"/>
              <a:t>Website</a:t>
            </a:r>
          </a:p>
          <a:p>
            <a:pPr lvl="1"/>
            <a:r>
              <a:rPr lang="en-US" dirty="0" smtClean="0"/>
              <a:t>Long and short term research</a:t>
            </a:r>
          </a:p>
          <a:p>
            <a:pPr lvl="1"/>
            <a:r>
              <a:rPr lang="en-US" dirty="0" smtClean="0"/>
              <a:t>Technology transfer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7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0197" y="2235540"/>
            <a:ext cx="3545153" cy="329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89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are we doing?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Seven Keys to Building a Robust Research </a:t>
            </a:r>
            <a:r>
              <a:rPr lang="en-US" dirty="0"/>
              <a:t>Program - NCHRP Synthesis 280</a:t>
            </a:r>
          </a:p>
          <a:p>
            <a:pPr lvl="1"/>
            <a:r>
              <a:rPr lang="en-US" dirty="0" smtClean="0"/>
              <a:t>Found it on Trust</a:t>
            </a:r>
          </a:p>
          <a:p>
            <a:pPr lvl="1"/>
            <a:r>
              <a:rPr lang="en-US" dirty="0" smtClean="0"/>
              <a:t>Market Boldly</a:t>
            </a:r>
          </a:p>
          <a:p>
            <a:pPr lvl="1"/>
            <a:r>
              <a:rPr lang="en-US" dirty="0" smtClean="0"/>
              <a:t>Root it in Economics</a:t>
            </a:r>
          </a:p>
          <a:p>
            <a:pPr lvl="1"/>
            <a:r>
              <a:rPr lang="en-US" dirty="0" smtClean="0"/>
              <a:t>Make Deals Unabashedly</a:t>
            </a:r>
          </a:p>
          <a:p>
            <a:pPr lvl="1"/>
            <a:r>
              <a:rPr lang="en-US" dirty="0" smtClean="0"/>
              <a:t>Insist on Accountability</a:t>
            </a:r>
          </a:p>
          <a:p>
            <a:pPr lvl="1"/>
            <a:r>
              <a:rPr lang="en-US" dirty="0" smtClean="0"/>
              <a:t>Embrace policy Research</a:t>
            </a:r>
          </a:p>
          <a:p>
            <a:pPr lvl="1"/>
            <a:r>
              <a:rPr lang="en-US" dirty="0" smtClean="0"/>
              <a:t>Empower the Staff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8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5501"/>
          <a:stretch/>
        </p:blipFill>
        <p:spPr>
          <a:xfrm>
            <a:off x="4402667" y="2884993"/>
            <a:ext cx="4257359" cy="22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60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Found it on </a:t>
            </a:r>
            <a:r>
              <a:rPr lang="en-US" dirty="0" smtClean="0"/>
              <a:t>Trust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Most important of the 7 keys</a:t>
            </a:r>
          </a:p>
          <a:p>
            <a:r>
              <a:rPr lang="en-US" dirty="0" smtClean="0"/>
              <a:t>Takes time</a:t>
            </a:r>
          </a:p>
          <a:p>
            <a:r>
              <a:rPr lang="en-US" dirty="0" smtClean="0"/>
              <a:t>Feeling of confidence</a:t>
            </a:r>
          </a:p>
          <a:p>
            <a:r>
              <a:rPr lang="en-US" dirty="0" smtClean="0"/>
              <a:t>Connectedness</a:t>
            </a:r>
          </a:p>
          <a:p>
            <a:r>
              <a:rPr lang="en-US" dirty="0" smtClean="0"/>
              <a:t>Assurance of shared goals</a:t>
            </a:r>
          </a:p>
          <a:p>
            <a:r>
              <a:rPr lang="en-US" dirty="0" smtClean="0"/>
              <a:t>Being on the same team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9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618790"/>
            <a:ext cx="4043855" cy="278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53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N.IT">
  <a:themeElements>
    <a:clrScheme name="Minnesota Brand Colors">
      <a:dk1>
        <a:srgbClr val="003865"/>
      </a:dk1>
      <a:lt1>
        <a:srgbClr val="FFFFFF"/>
      </a:lt1>
      <a:dk2>
        <a:srgbClr val="000000"/>
      </a:dk2>
      <a:lt2>
        <a:srgbClr val="DDDDDA"/>
      </a:lt2>
      <a:accent1>
        <a:srgbClr val="003865"/>
      </a:accent1>
      <a:accent2>
        <a:srgbClr val="78BE21"/>
      </a:accent2>
      <a:accent3>
        <a:srgbClr val="008EAA"/>
      </a:accent3>
      <a:accent4>
        <a:srgbClr val="8D3F2B"/>
      </a:accent4>
      <a:accent5>
        <a:srgbClr val="0D5257"/>
      </a:accent5>
      <a:accent6>
        <a:srgbClr val="5D295F"/>
      </a:accent6>
      <a:hlink>
        <a:srgbClr val="0563C1"/>
      </a:hlink>
      <a:folHlink>
        <a:srgbClr val="5D295F"/>
      </a:folHlink>
    </a:clrScheme>
    <a:fontScheme name="MN Secondary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N.IT" id="{43004C98-5B53-4D58-92B4-D334E886AB92}" vid="{BCC84AB3-760B-4B29-9458-5FA6845EC3C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DFDE64AAE0974A8908DD3553DDBF03" ma:contentTypeVersion="0" ma:contentTypeDescription="Create a new document." ma:contentTypeScope="" ma:versionID="46a287b4c15f326c72e9d063441dc05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B153553-7048-44C0-962D-31C90BA4FF7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E8389D6-E0FD-469D-8587-EA39AB285030}">
  <ds:schemaRefs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terms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1B02A75-BCB0-4986-B381-502234F6C71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MN.IT</Template>
  <TotalTime>19714</TotalTime>
  <Words>455</Words>
  <Application>Microsoft Office PowerPoint</Application>
  <PresentationFormat>On-screen Show (4:3)</PresentationFormat>
  <Paragraphs>135</Paragraphs>
  <Slides>20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NeueHaasGroteskText Std</vt:lpstr>
      <vt:lpstr>MN.IT</vt:lpstr>
      <vt:lpstr>NRRA Workshop </vt:lpstr>
      <vt:lpstr>N DoubleR A</vt:lpstr>
      <vt:lpstr>Growth</vt:lpstr>
      <vt:lpstr>PowerPoint Presentation</vt:lpstr>
      <vt:lpstr>Intelligent Construction Technologies</vt:lpstr>
      <vt:lpstr>Accomplishments</vt:lpstr>
      <vt:lpstr>Current Opportunities</vt:lpstr>
      <vt:lpstr>How are we doing?</vt:lpstr>
      <vt:lpstr>Found it on Trust</vt:lpstr>
      <vt:lpstr>Market Boldly</vt:lpstr>
      <vt:lpstr>Root it in Economics </vt:lpstr>
      <vt:lpstr>Make Deals Unabashedly</vt:lpstr>
      <vt:lpstr>Insist on Accountability</vt:lpstr>
      <vt:lpstr>Embrace policy Research</vt:lpstr>
      <vt:lpstr>Empower the Staff</vt:lpstr>
      <vt:lpstr>Future</vt:lpstr>
      <vt:lpstr>Future</vt:lpstr>
      <vt:lpstr>Feedback</vt:lpstr>
      <vt:lpstr>PowerPoint Presentation</vt:lpstr>
      <vt:lpstr>Thanks!</vt:lpstr>
    </vt:vector>
  </TitlesOfParts>
  <Company>State of Minnesota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State of Minnesota Sample PowerPoint Template</dc:title>
  <dc:subject>PowerPoint Template</dc:subject>
  <dc:creator>MN.IT Services Communications</dc:creator>
  <cp:keywords>PowerPoint, Template</cp:keywords>
  <dc:description>Version 1.1, Released 8-2016</dc:description>
  <cp:lastModifiedBy>Engstrom, Glenn (DOT)</cp:lastModifiedBy>
  <cp:revision>820</cp:revision>
  <cp:lastPrinted>2017-10-23T22:30:55Z</cp:lastPrinted>
  <dcterms:created xsi:type="dcterms:W3CDTF">2016-01-06T16:54:03Z</dcterms:created>
  <dcterms:modified xsi:type="dcterms:W3CDTF">2018-05-22T20:37:23Z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0x01010090DFDE64AAE0974A8908DD3553DDBF03</vt:lpwstr>
  </property>
</Properties>
</file>