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2"/>
  </p:notesMasterIdLst>
  <p:sldIdLst>
    <p:sldId id="274" r:id="rId3"/>
    <p:sldId id="259" r:id="rId4"/>
    <p:sldId id="268" r:id="rId5"/>
    <p:sldId id="263" r:id="rId6"/>
    <p:sldId id="262" r:id="rId7"/>
    <p:sldId id="261" r:id="rId8"/>
    <p:sldId id="260" r:id="rId9"/>
    <p:sldId id="269" r:id="rId10"/>
    <p:sldId id="267" r:id="rId11"/>
    <p:sldId id="270" r:id="rId12"/>
    <p:sldId id="266" r:id="rId13"/>
    <p:sldId id="265" r:id="rId14"/>
    <p:sldId id="271" r:id="rId15"/>
    <p:sldId id="272" r:id="rId16"/>
    <p:sldId id="275" r:id="rId17"/>
    <p:sldId id="273" r:id="rId18"/>
    <p:sldId id="264" r:id="rId19"/>
    <p:sldId id="258"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9849" autoAdjust="0"/>
  </p:normalViewPr>
  <p:slideViewPr>
    <p:cSldViewPr snapToGrid="0">
      <p:cViewPr varScale="1">
        <p:scale>
          <a:sx n="79" d="100"/>
          <a:sy n="79" d="100"/>
        </p:scale>
        <p:origin x="9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54AF8-5A10-462E-BBCA-0B55AF64FC7D}"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1DB4F-9854-4360-AC86-3F6F93379CF5}" type="slidenum">
              <a:rPr lang="en-US" smtClean="0"/>
              <a:t>‹#›</a:t>
            </a:fld>
            <a:endParaRPr lang="en-US"/>
          </a:p>
        </p:txBody>
      </p:sp>
    </p:spTree>
    <p:extLst>
      <p:ext uri="{BB962C8B-B14F-4D97-AF65-F5344CB8AC3E}">
        <p14:creationId xmlns:p14="http://schemas.microsoft.com/office/powerpoint/2010/main" val="157619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VISIT the web page</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2</a:t>
            </a:fld>
            <a:endParaRPr lang="en-US"/>
          </a:p>
        </p:txBody>
      </p:sp>
    </p:spTree>
    <p:extLst>
      <p:ext uri="{BB962C8B-B14F-4D97-AF65-F5344CB8AC3E}">
        <p14:creationId xmlns:p14="http://schemas.microsoft.com/office/powerpoint/2010/main" val="1840691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11</a:t>
            </a:fld>
            <a:endParaRPr lang="en-US"/>
          </a:p>
        </p:txBody>
      </p:sp>
    </p:spTree>
    <p:extLst>
      <p:ext uri="{BB962C8B-B14F-4D97-AF65-F5344CB8AC3E}">
        <p14:creationId xmlns:p14="http://schemas.microsoft.com/office/powerpoint/2010/main" val="2947417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Email me if you would like to join the panel.</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12</a:t>
            </a:fld>
            <a:endParaRPr lang="en-US"/>
          </a:p>
        </p:txBody>
      </p:sp>
    </p:spTree>
    <p:extLst>
      <p:ext uri="{BB962C8B-B14F-4D97-AF65-F5344CB8AC3E}">
        <p14:creationId xmlns:p14="http://schemas.microsoft.com/office/powerpoint/2010/main" val="2160851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to be better scoped by the PM team.</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13</a:t>
            </a:fld>
            <a:endParaRPr lang="en-US"/>
          </a:p>
        </p:txBody>
      </p:sp>
    </p:spTree>
    <p:extLst>
      <p:ext uri="{BB962C8B-B14F-4D97-AF65-F5344CB8AC3E}">
        <p14:creationId xmlns:p14="http://schemas.microsoft.com/office/powerpoint/2010/main" val="386693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for volunteers.</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14</a:t>
            </a:fld>
            <a:endParaRPr lang="en-US"/>
          </a:p>
        </p:txBody>
      </p:sp>
    </p:spTree>
    <p:extLst>
      <p:ext uri="{BB962C8B-B14F-4D97-AF65-F5344CB8AC3E}">
        <p14:creationId xmlns:p14="http://schemas.microsoft.com/office/powerpoint/2010/main" val="1220528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C9D88-D561-4A4C-B826-761CB7D1D67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8433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16</a:t>
            </a:fld>
            <a:endParaRPr lang="en-US"/>
          </a:p>
        </p:txBody>
      </p:sp>
    </p:spTree>
    <p:extLst>
      <p:ext uri="{BB962C8B-B14F-4D97-AF65-F5344CB8AC3E}">
        <p14:creationId xmlns:p14="http://schemas.microsoft.com/office/powerpoint/2010/main" val="211241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17</a:t>
            </a:fld>
            <a:endParaRPr lang="en-US"/>
          </a:p>
        </p:txBody>
      </p:sp>
    </p:spTree>
    <p:extLst>
      <p:ext uri="{BB962C8B-B14F-4D97-AF65-F5344CB8AC3E}">
        <p14:creationId xmlns:p14="http://schemas.microsoft.com/office/powerpoint/2010/main" val="339512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10-15 minutes before our monthly meeting, visit the web page</a:t>
            </a:r>
            <a:r>
              <a:rPr lang="en-US" dirty="0" smtClean="0"/>
              <a:t>.</a:t>
            </a:r>
          </a:p>
          <a:p>
            <a:r>
              <a:rPr lang="en-US" dirty="0" smtClean="0"/>
              <a:t>Check last meeting minutes.</a:t>
            </a:r>
            <a:endParaRPr lang="en-US" dirty="0" smtClean="0"/>
          </a:p>
          <a:p>
            <a:r>
              <a:rPr lang="en-US" dirty="0" smtClean="0"/>
              <a:t>Communication is the key, to close the distance between us. </a:t>
            </a:r>
          </a:p>
          <a:p>
            <a:r>
              <a:rPr lang="en-US" dirty="0" smtClean="0"/>
              <a:t>Use the contacts. </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3</a:t>
            </a:fld>
            <a:endParaRPr lang="en-US"/>
          </a:p>
        </p:txBody>
      </p:sp>
    </p:spTree>
    <p:extLst>
      <p:ext uri="{BB962C8B-B14F-4D97-AF65-F5344CB8AC3E}">
        <p14:creationId xmlns:p14="http://schemas.microsoft.com/office/powerpoint/2010/main" val="105533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faces with the names.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4</a:t>
            </a:fld>
            <a:endParaRPr lang="en-US"/>
          </a:p>
        </p:txBody>
      </p:sp>
    </p:spTree>
    <p:extLst>
      <p:ext uri="{BB962C8B-B14F-4D97-AF65-F5344CB8AC3E}">
        <p14:creationId xmlns:p14="http://schemas.microsoft.com/office/powerpoint/2010/main" val="132874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Industry is Involved – should always be involved</a:t>
            </a:r>
          </a:p>
          <a:p>
            <a:r>
              <a:rPr lang="en-US" dirty="0" smtClean="0"/>
              <a:t>Hang out with smart people</a:t>
            </a:r>
          </a:p>
          <a:p>
            <a:r>
              <a:rPr lang="en-US" dirty="0" smtClean="0"/>
              <a:t>Learn new things</a:t>
            </a:r>
          </a:p>
          <a:p>
            <a:r>
              <a:rPr lang="en-US" dirty="0" smtClean="0"/>
              <a:t>White</a:t>
            </a:r>
            <a:r>
              <a:rPr lang="en-US" baseline="0" dirty="0" smtClean="0"/>
              <a:t> down questions on a post it, get answers.</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5</a:t>
            </a:fld>
            <a:endParaRPr lang="en-US"/>
          </a:p>
        </p:txBody>
      </p:sp>
    </p:spTree>
    <p:extLst>
      <p:ext uri="{BB962C8B-B14F-4D97-AF65-F5344CB8AC3E}">
        <p14:creationId xmlns:p14="http://schemas.microsoft.com/office/powerpoint/2010/main" val="31011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6</a:t>
            </a:fld>
            <a:endParaRPr lang="en-US"/>
          </a:p>
        </p:txBody>
      </p:sp>
    </p:spTree>
    <p:extLst>
      <p:ext uri="{BB962C8B-B14F-4D97-AF65-F5344CB8AC3E}">
        <p14:creationId xmlns:p14="http://schemas.microsoft.com/office/powerpoint/2010/main" val="3848725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Preventive Maintenance , home page, click on links to all the project web pages.</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7</a:t>
            </a:fld>
            <a:endParaRPr lang="en-US"/>
          </a:p>
        </p:txBody>
      </p:sp>
    </p:spTree>
    <p:extLst>
      <p:ext uri="{BB962C8B-B14F-4D97-AF65-F5344CB8AC3E}">
        <p14:creationId xmlns:p14="http://schemas.microsoft.com/office/powerpoint/2010/main" val="919842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task for this project to be successful.</a:t>
            </a:r>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8</a:t>
            </a:fld>
            <a:endParaRPr lang="en-US"/>
          </a:p>
        </p:txBody>
      </p:sp>
    </p:spTree>
    <p:extLst>
      <p:ext uri="{BB962C8B-B14F-4D97-AF65-F5344CB8AC3E}">
        <p14:creationId xmlns:p14="http://schemas.microsoft.com/office/powerpoint/2010/main" val="333652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9</a:t>
            </a:fld>
            <a:endParaRPr lang="en-US"/>
          </a:p>
        </p:txBody>
      </p:sp>
    </p:spTree>
    <p:extLst>
      <p:ext uri="{BB962C8B-B14F-4D97-AF65-F5344CB8AC3E}">
        <p14:creationId xmlns:p14="http://schemas.microsoft.com/office/powerpoint/2010/main" val="323203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11DB4F-9854-4360-AC86-3F6F93379CF5}" type="slidenum">
              <a:rPr lang="en-US" smtClean="0"/>
              <a:t>10</a:t>
            </a:fld>
            <a:endParaRPr lang="en-US"/>
          </a:p>
        </p:txBody>
      </p:sp>
    </p:spTree>
    <p:extLst>
      <p:ext uri="{BB962C8B-B14F-4D97-AF65-F5344CB8AC3E}">
        <p14:creationId xmlns:p14="http://schemas.microsoft.com/office/powerpoint/2010/main" val="2232594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1727200" y="2057400"/>
            <a:ext cx="88392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4"/>
          </p:nvPr>
        </p:nvSpPr>
        <p:spPr>
          <a:xfrm>
            <a:off x="203200" y="152400"/>
            <a:ext cx="4368800" cy="1524000"/>
          </a:xfrm>
        </p:spPr>
        <p:txBody>
          <a:bodyPr/>
          <a:lstStyle/>
          <a:p>
            <a:endParaRPr lang="en-US" dirty="0"/>
          </a:p>
        </p:txBody>
      </p:sp>
      <p:sp>
        <p:nvSpPr>
          <p:cNvPr id="13" name="Picture Placeholder 12"/>
          <p:cNvSpPr>
            <a:spLocks noGrp="1"/>
          </p:cNvSpPr>
          <p:nvPr>
            <p:ph type="pic" sz="quarter" idx="15"/>
          </p:nvPr>
        </p:nvSpPr>
        <p:spPr>
          <a:xfrm>
            <a:off x="4165600" y="6096000"/>
            <a:ext cx="7721600" cy="609600"/>
          </a:xfrm>
        </p:spPr>
        <p:txBody>
          <a:bodyPr/>
          <a:lstStyle/>
          <a:p>
            <a:endParaRPr lang="en-US"/>
          </a:p>
        </p:txBody>
      </p:sp>
    </p:spTree>
    <p:extLst>
      <p:ext uri="{BB962C8B-B14F-4D97-AF65-F5344CB8AC3E}">
        <p14:creationId xmlns:p14="http://schemas.microsoft.com/office/powerpoint/2010/main" val="407472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91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364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
        <p:nvSpPr>
          <p:cNvPr id="8" name="Text Placeholder 7"/>
          <p:cNvSpPr>
            <a:spLocks noGrp="1"/>
          </p:cNvSpPr>
          <p:nvPr>
            <p:ph type="body" sz="quarter" idx="13"/>
          </p:nvPr>
        </p:nvSpPr>
        <p:spPr>
          <a:xfrm>
            <a:off x="1727200" y="2057400"/>
            <a:ext cx="88392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Picture Placeholder 9"/>
          <p:cNvSpPr>
            <a:spLocks noGrp="1"/>
          </p:cNvSpPr>
          <p:nvPr>
            <p:ph type="pic" sz="quarter" idx="14"/>
          </p:nvPr>
        </p:nvSpPr>
        <p:spPr>
          <a:xfrm>
            <a:off x="203200" y="152400"/>
            <a:ext cx="4368800" cy="1524000"/>
          </a:xfrm>
        </p:spPr>
        <p:txBody>
          <a:bodyPr/>
          <a:lstStyle/>
          <a:p>
            <a:endParaRPr lang="en-US" dirty="0"/>
          </a:p>
        </p:txBody>
      </p:sp>
      <p:sp>
        <p:nvSpPr>
          <p:cNvPr id="13" name="Picture Placeholder 12"/>
          <p:cNvSpPr>
            <a:spLocks noGrp="1"/>
          </p:cNvSpPr>
          <p:nvPr>
            <p:ph type="pic" sz="quarter" idx="15"/>
          </p:nvPr>
        </p:nvSpPr>
        <p:spPr>
          <a:xfrm>
            <a:off x="4165600" y="6096000"/>
            <a:ext cx="7721600" cy="609600"/>
          </a:xfrm>
        </p:spPr>
        <p:txBody>
          <a:bodyPr/>
          <a:lstStyle/>
          <a:p>
            <a:endParaRPr lang="en-US"/>
          </a:p>
        </p:txBody>
      </p:sp>
    </p:spTree>
    <p:extLst>
      <p:ext uri="{BB962C8B-B14F-4D97-AF65-F5344CB8AC3E}">
        <p14:creationId xmlns:p14="http://schemas.microsoft.com/office/powerpoint/2010/main" val="155743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a:defRPr/>
            </a:lvl1pPr>
          </a:lstStyle>
          <a:p>
            <a:pPr lvl="0"/>
            <a:r>
              <a:rPr lang="en-US" dirty="0" err="1" smtClean="0"/>
              <a:t>hjgjghjj</a:t>
            </a:r>
            <a:endParaRPr lang="en-US" dirty="0"/>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185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773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2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83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0376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246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564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lvl1pPr>
              <a:defRPr/>
            </a:lvl1pPr>
          </a:lstStyle>
          <a:p>
            <a:pPr lvl="0"/>
            <a:r>
              <a:rPr lang="en-US" dirty="0" err="1" smtClean="0"/>
              <a:t>hjgjghjj</a:t>
            </a:r>
            <a:endParaRPr lang="en-US" dirty="0"/>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394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818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606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662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81EBA4-04E4-4910-AB82-DC9710F83B9D}"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F0D09A0-7E40-4B97-A1E6-224F519BD5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09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7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67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3129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2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001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23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00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B1D97-6C5F-4F61-A044-A8401EA77418}" type="datetimeFigureOut">
              <a:rPr lang="en-US" smtClean="0">
                <a:solidFill>
                  <a:prstClr val="black">
                    <a:tint val="75000"/>
                  </a:prstClr>
                </a:solidFill>
              </a:rPr>
              <a:pPr/>
              <a:t>5/14/2018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DB086-E1E2-4BED-A9BA-D3BD00AFB3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740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image" Target="../media/image14.jpe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jpeg"/><Relationship Id="rId3" Type="http://schemas.openxmlformats.org/officeDocument/2006/relationships/image" Target="../media/image4.jpeg"/><Relationship Id="rId21" Type="http://schemas.openxmlformats.org/officeDocument/2006/relationships/image" Target="../media/image22.png"/><Relationship Id="rId34" Type="http://schemas.openxmlformats.org/officeDocument/2006/relationships/image" Target="../media/image35.jpg"/><Relationship Id="rId42" Type="http://schemas.openxmlformats.org/officeDocument/2006/relationships/image" Target="../media/image43.jpeg"/><Relationship Id="rId47" Type="http://schemas.openxmlformats.org/officeDocument/2006/relationships/image" Target="../media/image48.jpeg"/><Relationship Id="rId50" Type="http://schemas.openxmlformats.org/officeDocument/2006/relationships/image" Target="../media/image51.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png"/><Relationship Id="rId25" Type="http://schemas.openxmlformats.org/officeDocument/2006/relationships/image" Target="../media/image26.jpeg"/><Relationship Id="rId33" Type="http://schemas.openxmlformats.org/officeDocument/2006/relationships/image" Target="../media/image34.jpeg"/><Relationship Id="rId38" Type="http://schemas.openxmlformats.org/officeDocument/2006/relationships/image" Target="../media/image39.jpeg"/><Relationship Id="rId46" Type="http://schemas.openxmlformats.org/officeDocument/2006/relationships/image" Target="../media/image47.jpeg"/><Relationship Id="rId2" Type="http://schemas.openxmlformats.org/officeDocument/2006/relationships/notesSlide" Target="../notesSlides/notesSlide14.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41" Type="http://schemas.openxmlformats.org/officeDocument/2006/relationships/image" Target="../media/image42.jpe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jpg"/><Relationship Id="rId37" Type="http://schemas.openxmlformats.org/officeDocument/2006/relationships/image" Target="../media/image38.png"/><Relationship Id="rId40" Type="http://schemas.openxmlformats.org/officeDocument/2006/relationships/image" Target="../media/image41.jpeg"/><Relationship Id="rId45" Type="http://schemas.openxmlformats.org/officeDocument/2006/relationships/image" Target="../media/image46.png"/><Relationship Id="rId5" Type="http://schemas.openxmlformats.org/officeDocument/2006/relationships/image" Target="../media/image6.jpeg"/><Relationship Id="rId15" Type="http://schemas.openxmlformats.org/officeDocument/2006/relationships/image" Target="../media/image16.png"/><Relationship Id="rId23" Type="http://schemas.openxmlformats.org/officeDocument/2006/relationships/image" Target="../media/image24.jpeg"/><Relationship Id="rId28" Type="http://schemas.openxmlformats.org/officeDocument/2006/relationships/image" Target="../media/image29.png"/><Relationship Id="rId36" Type="http://schemas.openxmlformats.org/officeDocument/2006/relationships/image" Target="../media/image37.jpg"/><Relationship Id="rId49" Type="http://schemas.openxmlformats.org/officeDocument/2006/relationships/image" Target="../media/image50.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4" Type="http://schemas.openxmlformats.org/officeDocument/2006/relationships/image" Target="../media/image45.jpeg"/><Relationship Id="rId52" Type="http://schemas.openxmlformats.org/officeDocument/2006/relationships/image" Target="../media/image53.jp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png"/><Relationship Id="rId27" Type="http://schemas.openxmlformats.org/officeDocument/2006/relationships/image" Target="../media/image28.jpg"/><Relationship Id="rId30" Type="http://schemas.openxmlformats.org/officeDocument/2006/relationships/image" Target="../media/image31.png"/><Relationship Id="rId35" Type="http://schemas.openxmlformats.org/officeDocument/2006/relationships/image" Target="../media/image36.jpeg"/><Relationship Id="rId43" Type="http://schemas.openxmlformats.org/officeDocument/2006/relationships/image" Target="../media/image44.jpeg"/><Relationship Id="rId48" Type="http://schemas.openxmlformats.org/officeDocument/2006/relationships/image" Target="../media/image49.jpeg"/><Relationship Id="rId8" Type="http://schemas.openxmlformats.org/officeDocument/2006/relationships/image" Target="../media/image9.png"/><Relationship Id="rId51"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85546"/>
            <a:ext cx="4715691" cy="1713568"/>
          </a:xfrm>
        </p:spPr>
        <p:txBody>
          <a:bodyPr>
            <a:noAutofit/>
          </a:bodyPr>
          <a:lstStyle/>
          <a:p>
            <a:r>
              <a:rPr lang="en-US" sz="3200" b="1" dirty="0" smtClean="0">
                <a:solidFill>
                  <a:schemeClr val="bg1"/>
                </a:solidFill>
              </a:rPr>
              <a:t>2018 Pavement Workshop</a:t>
            </a:r>
            <a:r>
              <a:rPr lang="en-US" sz="3600" b="1" dirty="0" smtClean="0">
                <a:solidFill>
                  <a:schemeClr val="bg1"/>
                </a:solidFill>
              </a:rPr>
              <a:t/>
            </a:r>
            <a:br>
              <a:rPr lang="en-US" sz="3600" b="1" dirty="0" smtClean="0">
                <a:solidFill>
                  <a:schemeClr val="bg1"/>
                </a:solidFill>
              </a:rPr>
            </a:br>
            <a:r>
              <a:rPr lang="en-US" sz="2800" b="1" dirty="0" smtClean="0">
                <a:solidFill>
                  <a:schemeClr val="bg1"/>
                </a:solidFill>
              </a:rPr>
              <a:t>May 23-24, 2018</a:t>
            </a:r>
            <a:endParaRPr lang="en-US" sz="2800"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1055817" y="490106"/>
            <a:ext cx="2667000" cy="1335088"/>
          </a:xfrm>
          <a:prstGeom prst="rect">
            <a:avLst/>
          </a:prstGeom>
          <a:ln>
            <a:noFill/>
          </a:ln>
          <a:effectLst>
            <a:outerShdw blurRad="50800" dist="38100" dir="2700000" algn="tl" rotWithShape="0">
              <a:prstClr val="black">
                <a:alpha val="40000"/>
              </a:prstClr>
            </a:outerShdw>
          </a:effectLst>
        </p:spPr>
      </p:pic>
      <p:pic>
        <p:nvPicPr>
          <p:cNvPr id="1026" name="Picture 2" descr="Current NRRA Agency Member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5435" y="3018868"/>
            <a:ext cx="3927764" cy="248342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876394" y="1585546"/>
            <a:ext cx="7119257" cy="21995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C000"/>
                </a:solidFill>
              </a:rPr>
              <a:t>Preventive Maintenance Team</a:t>
            </a:r>
            <a:r>
              <a:rPr lang="en-US" sz="4000" b="1" dirty="0" smtClean="0">
                <a:solidFill>
                  <a:srgbClr val="FFC000"/>
                </a:solidFill>
              </a:rPr>
              <a:t/>
            </a:r>
            <a:br>
              <a:rPr lang="en-US" sz="4000" b="1" dirty="0" smtClean="0">
                <a:solidFill>
                  <a:srgbClr val="FFC000"/>
                </a:solidFill>
              </a:rPr>
            </a:br>
            <a:r>
              <a:rPr lang="en-US" sz="4000" b="1" dirty="0" smtClean="0">
                <a:solidFill>
                  <a:srgbClr val="FFC000"/>
                </a:solidFill>
              </a:rPr>
              <a:t>Jerry Geib</a:t>
            </a:r>
          </a:p>
          <a:p>
            <a:r>
              <a:rPr lang="en-US" sz="2800" b="1" dirty="0" smtClean="0">
                <a:solidFill>
                  <a:srgbClr val="FFC000"/>
                </a:solidFill>
              </a:rPr>
              <a:t>Research Operations Engineer</a:t>
            </a:r>
            <a:endParaRPr lang="en-US" sz="2800" b="1" dirty="0" smtClean="0">
              <a:solidFill>
                <a:srgbClr val="FFC000"/>
              </a:solidFill>
            </a:endParaRPr>
          </a:p>
          <a:p>
            <a:endParaRPr lang="en-US" sz="2800" b="1" dirty="0">
              <a:solidFill>
                <a:srgbClr val="FFC000"/>
              </a:solidFill>
            </a:endParaRPr>
          </a:p>
        </p:txBody>
      </p:sp>
      <p:sp>
        <p:nvSpPr>
          <p:cNvPr id="3" name="TextBox 2"/>
          <p:cNvSpPr txBox="1"/>
          <p:nvPr/>
        </p:nvSpPr>
        <p:spPr>
          <a:xfrm>
            <a:off x="651628" y="5435656"/>
            <a:ext cx="3234925" cy="461665"/>
          </a:xfrm>
          <a:prstGeom prst="rect">
            <a:avLst/>
          </a:prstGeom>
          <a:noFill/>
        </p:spPr>
        <p:txBody>
          <a:bodyPr wrap="none" rtlCol="0">
            <a:spAutoFit/>
          </a:bodyPr>
          <a:lstStyle/>
          <a:p>
            <a:pPr algn="ctr"/>
            <a:r>
              <a:rPr lang="en-US" sz="2400" dirty="0" smtClean="0">
                <a:solidFill>
                  <a:prstClr val="white"/>
                </a:solidFill>
              </a:rPr>
              <a:t>+ 46 Associate Members</a:t>
            </a:r>
          </a:p>
        </p:txBody>
      </p:sp>
    </p:spTree>
    <p:extLst>
      <p:ext uri="{BB962C8B-B14F-4D97-AF65-F5344CB8AC3E}">
        <p14:creationId xmlns:p14="http://schemas.microsoft.com/office/powerpoint/2010/main" val="1368760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10</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278038"/>
            <a:ext cx="11257004"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Effective Long Lasting Partial Depth Joint Repairs for Challenging Conditions	</a:t>
            </a:r>
          </a:p>
          <a:p>
            <a:pPr marL="1485900" lvl="2" indent="-571500">
              <a:buFont typeface="Arial" panose="020B0604020202020204" pitchFamily="34" charset="0"/>
              <a:buChar char="•"/>
            </a:pPr>
            <a:r>
              <a:rPr lang="en-US" sz="3600" b="1" dirty="0">
                <a:solidFill>
                  <a:schemeClr val="bg1"/>
                </a:solidFill>
                <a:latin typeface="+mj-lt"/>
              </a:rPr>
              <a:t>Task 1: Summary of the Patch installation</a:t>
            </a:r>
          </a:p>
          <a:p>
            <a:pPr marL="1485900" lvl="2" indent="-571500">
              <a:buFont typeface="Arial" panose="020B0604020202020204" pitchFamily="34" charset="0"/>
              <a:buChar char="•"/>
            </a:pPr>
            <a:r>
              <a:rPr lang="en-US" sz="3600" b="1" dirty="0">
                <a:solidFill>
                  <a:schemeClr val="bg1"/>
                </a:solidFill>
                <a:latin typeface="+mj-lt"/>
              </a:rPr>
              <a:t> Task 2: Survey and Literature Review</a:t>
            </a:r>
          </a:p>
          <a:p>
            <a:pPr marL="1485900" lvl="2" indent="-571500">
              <a:buFont typeface="Arial" panose="020B0604020202020204" pitchFamily="34" charset="0"/>
              <a:buChar char="•"/>
            </a:pPr>
            <a:r>
              <a:rPr lang="en-US" sz="3600" b="1" dirty="0">
                <a:solidFill>
                  <a:schemeClr val="bg1"/>
                </a:solidFill>
                <a:latin typeface="+mj-lt"/>
              </a:rPr>
              <a:t> Task 3: Annual Condition Review and Interim Report</a:t>
            </a:r>
            <a:endParaRPr lang="en-US" sz="3600" b="1" dirty="0" smtClean="0">
              <a:solidFill>
                <a:schemeClr val="bg1"/>
              </a:solidFill>
              <a:latin typeface="+mj-lt"/>
            </a:endParaRPr>
          </a:p>
          <a:p>
            <a:pPr marL="1485900" lvl="2"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31759363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11</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372409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a:t>
            </a:r>
          </a:p>
          <a:p>
            <a:pPr marL="1028700" lvl="1" indent="-571500">
              <a:buFont typeface="Arial" panose="020B0604020202020204" pitchFamily="34" charset="0"/>
              <a:buChar char="•"/>
            </a:pPr>
            <a:r>
              <a:rPr lang="en-US" sz="3600" b="1" dirty="0" smtClean="0">
                <a:solidFill>
                  <a:schemeClr val="bg1"/>
                </a:solidFill>
                <a:latin typeface="+mj-lt"/>
              </a:rPr>
              <a:t>Surface characteristics of diamond ground PCC surfaces</a:t>
            </a:r>
          </a:p>
          <a:p>
            <a:pPr marL="1485900" lvl="2" indent="-571500">
              <a:buFont typeface="Arial" panose="020B0604020202020204" pitchFamily="34" charset="0"/>
              <a:buChar char="•"/>
            </a:pPr>
            <a:r>
              <a:rPr lang="en-US" sz="3200" b="1" dirty="0">
                <a:solidFill>
                  <a:schemeClr val="bg1"/>
                </a:solidFill>
                <a:latin typeface="+mj-lt"/>
              </a:rPr>
              <a:t>Task 1: Identify Textures for Evaluation:  Identify test cells at MnROAD and test sections within the MnDOT PMS system that can be used as candidate sections for evaluation. </a:t>
            </a:r>
            <a:endParaRPr lang="en-US" sz="3600" b="1" dirty="0" smtClean="0">
              <a:solidFill>
                <a:schemeClr val="bg1"/>
              </a:solidFill>
              <a:latin typeface="+mj-lt"/>
            </a:endParaRPr>
          </a:p>
        </p:txBody>
      </p:sp>
    </p:spTree>
    <p:extLst>
      <p:ext uri="{BB962C8B-B14F-4D97-AF65-F5344CB8AC3E}">
        <p14:creationId xmlns:p14="http://schemas.microsoft.com/office/powerpoint/2010/main" val="3623940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12</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5262979"/>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 Technical Advisory Panel (TAP)</a:t>
            </a:r>
          </a:p>
          <a:p>
            <a:pPr marL="1028700" lvl="1" indent="-571500">
              <a:buFont typeface="Arial" panose="020B0604020202020204" pitchFamily="34" charset="0"/>
              <a:buChar char="•"/>
            </a:pPr>
            <a:r>
              <a:rPr lang="en-US" sz="3200" b="1" dirty="0">
                <a:solidFill>
                  <a:schemeClr val="bg1"/>
                </a:solidFill>
                <a:latin typeface="+mj-lt"/>
              </a:rPr>
              <a:t>Robert Green (MI)</a:t>
            </a:r>
          </a:p>
          <a:p>
            <a:pPr marL="1028700" lvl="1" indent="-571500">
              <a:buFont typeface="Arial" panose="020B0604020202020204" pitchFamily="34" charset="0"/>
              <a:buChar char="•"/>
            </a:pPr>
            <a:r>
              <a:rPr lang="en-US" sz="3200" b="1" dirty="0">
                <a:solidFill>
                  <a:schemeClr val="bg1"/>
                </a:solidFill>
                <a:latin typeface="+mj-lt"/>
              </a:rPr>
              <a:t> John Roberts (IGGA)</a:t>
            </a:r>
          </a:p>
          <a:p>
            <a:pPr marL="1028700" lvl="1" indent="-571500">
              <a:buFont typeface="Arial" panose="020B0604020202020204" pitchFamily="34" charset="0"/>
              <a:buChar char="•"/>
            </a:pPr>
            <a:r>
              <a:rPr lang="en-US" sz="3200" b="1" dirty="0">
                <a:solidFill>
                  <a:schemeClr val="bg1"/>
                </a:solidFill>
                <a:latin typeface="+mj-lt"/>
              </a:rPr>
              <a:t> Matt Zeller (CPAM)</a:t>
            </a:r>
          </a:p>
          <a:p>
            <a:pPr marL="1028700" lvl="1" indent="-571500">
              <a:buFont typeface="Arial" panose="020B0604020202020204" pitchFamily="34" charset="0"/>
              <a:buChar char="•"/>
            </a:pPr>
            <a:r>
              <a:rPr lang="en-US" sz="3200" b="1" dirty="0">
                <a:solidFill>
                  <a:schemeClr val="bg1"/>
                </a:solidFill>
                <a:latin typeface="+mj-lt"/>
              </a:rPr>
              <a:t> Zhanping You (MTU)</a:t>
            </a:r>
          </a:p>
          <a:p>
            <a:pPr marL="1028700" lvl="1" indent="-571500">
              <a:buFont typeface="Arial" panose="020B0604020202020204" pitchFamily="34" charset="0"/>
              <a:buChar char="•"/>
            </a:pPr>
            <a:r>
              <a:rPr lang="en-US" sz="3200" b="1" dirty="0">
                <a:solidFill>
                  <a:schemeClr val="bg1"/>
                </a:solidFill>
                <a:latin typeface="+mj-lt"/>
              </a:rPr>
              <a:t> Jim Wilde (MSU)</a:t>
            </a:r>
          </a:p>
          <a:p>
            <a:pPr marL="1028700" lvl="1" indent="-571500">
              <a:buFont typeface="Arial" panose="020B0604020202020204" pitchFamily="34" charset="0"/>
              <a:buChar char="•"/>
            </a:pPr>
            <a:r>
              <a:rPr lang="en-US" sz="3200" b="1" dirty="0">
                <a:solidFill>
                  <a:schemeClr val="bg1"/>
                </a:solidFill>
                <a:latin typeface="+mj-lt"/>
              </a:rPr>
              <a:t> Maria Masten (</a:t>
            </a:r>
            <a:r>
              <a:rPr lang="en-US" sz="3200" b="1" dirty="0" smtClean="0">
                <a:solidFill>
                  <a:schemeClr val="bg1"/>
                </a:solidFill>
                <a:latin typeface="+mj-lt"/>
              </a:rPr>
              <a:t>MN)</a:t>
            </a:r>
          </a:p>
          <a:p>
            <a:pPr marL="1028700" lvl="1" indent="-571500">
              <a:buFont typeface="Arial" panose="020B0604020202020204" pitchFamily="34" charset="0"/>
              <a:buChar char="•"/>
            </a:pPr>
            <a:endParaRPr lang="en-US" sz="3600" b="1" dirty="0" smtClean="0">
              <a:solidFill>
                <a:schemeClr val="bg1"/>
              </a:solidFill>
              <a:latin typeface="+mj-lt"/>
            </a:endParaRPr>
          </a:p>
          <a:p>
            <a:pPr marL="1028700" lvl="1" indent="-571500">
              <a:buFont typeface="Arial" panose="020B0604020202020204" pitchFamily="34" charset="0"/>
              <a:buChar char="•"/>
            </a:pPr>
            <a:endParaRPr lang="en-US" sz="3600" b="1" dirty="0" smtClean="0">
              <a:solidFill>
                <a:schemeClr val="bg1"/>
              </a:solidFill>
              <a:latin typeface="+mj-lt"/>
            </a:endParaRP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1058268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13</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4216539"/>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a:t>
            </a:r>
          </a:p>
          <a:p>
            <a:pPr marL="1028700" lvl="1" indent="-571500">
              <a:buFont typeface="Arial" panose="020B0604020202020204" pitchFamily="34" charset="0"/>
              <a:buChar char="•"/>
            </a:pPr>
            <a:r>
              <a:rPr lang="en-US" sz="3600" b="1" dirty="0" smtClean="0">
                <a:solidFill>
                  <a:schemeClr val="bg1"/>
                </a:solidFill>
                <a:latin typeface="+mj-lt"/>
              </a:rPr>
              <a:t>Pavement preservation approaches for lightly surfaced roads</a:t>
            </a:r>
          </a:p>
          <a:p>
            <a:pPr marL="1485900" lvl="2" indent="-571500">
              <a:buFont typeface="Arial" panose="020B0604020202020204" pitchFamily="34" charset="0"/>
              <a:buChar char="•"/>
            </a:pPr>
            <a:r>
              <a:rPr lang="en-US" sz="3200" b="1" dirty="0" smtClean="0">
                <a:solidFill>
                  <a:schemeClr val="bg1"/>
                </a:solidFill>
                <a:latin typeface="+mj-lt"/>
              </a:rPr>
              <a:t>Options </a:t>
            </a:r>
            <a:r>
              <a:rPr lang="en-US" sz="3200" b="1" dirty="0">
                <a:solidFill>
                  <a:schemeClr val="bg1"/>
                </a:solidFill>
                <a:latin typeface="+mj-lt"/>
              </a:rPr>
              <a:t>for local agencies to preserve roads that meet the unique requirements of low volume roadways. Address roadways surfaced with aggregates, thin PCC, stabilized RAP, including both engineered emulsion and foamed </a:t>
            </a:r>
            <a:r>
              <a:rPr lang="en-US" sz="3200" b="1" dirty="0" smtClean="0">
                <a:solidFill>
                  <a:schemeClr val="bg1"/>
                </a:solidFill>
                <a:latin typeface="+mj-lt"/>
              </a:rPr>
              <a:t>asphalt.</a:t>
            </a:r>
            <a:endParaRPr lang="en-US" sz="3600" b="1" dirty="0" smtClean="0">
              <a:solidFill>
                <a:schemeClr val="bg1"/>
              </a:solidFill>
              <a:latin typeface="+mj-lt"/>
            </a:endParaRPr>
          </a:p>
        </p:txBody>
      </p:sp>
    </p:spTree>
    <p:extLst>
      <p:ext uri="{BB962C8B-B14F-4D97-AF65-F5344CB8AC3E}">
        <p14:creationId xmlns:p14="http://schemas.microsoft.com/office/powerpoint/2010/main" val="2462312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14</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1165656" y="1389974"/>
            <a:ext cx="9943068" cy="4585871"/>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 TAP</a:t>
            </a:r>
          </a:p>
          <a:p>
            <a:pPr marL="1028700" lvl="1" indent="-571500">
              <a:buFont typeface="Arial" panose="020B0604020202020204" pitchFamily="34" charset="0"/>
              <a:buChar char="•"/>
            </a:pPr>
            <a:r>
              <a:rPr lang="en-US" sz="3200" b="1" dirty="0">
                <a:solidFill>
                  <a:schemeClr val="bg1"/>
                </a:solidFill>
                <a:latin typeface="+mj-lt"/>
              </a:rPr>
              <a:t>Mark Gawedzinski (IL) </a:t>
            </a:r>
          </a:p>
          <a:p>
            <a:pPr marL="1028700" lvl="1" indent="-571500">
              <a:buFont typeface="Arial" panose="020B0604020202020204" pitchFamily="34" charset="0"/>
              <a:buChar char="•"/>
            </a:pPr>
            <a:r>
              <a:rPr lang="en-US" sz="3200" b="1" dirty="0">
                <a:solidFill>
                  <a:schemeClr val="bg1"/>
                </a:solidFill>
                <a:latin typeface="+mj-lt"/>
              </a:rPr>
              <a:t> Kevin Kliethermes (FHWA)</a:t>
            </a:r>
          </a:p>
          <a:p>
            <a:pPr marL="1028700" lvl="1" indent="-571500">
              <a:buFont typeface="Arial" panose="020B0604020202020204" pitchFamily="34" charset="0"/>
              <a:buChar char="•"/>
            </a:pPr>
            <a:r>
              <a:rPr lang="en-US" sz="3200" b="1" dirty="0">
                <a:solidFill>
                  <a:schemeClr val="bg1"/>
                </a:solidFill>
                <a:latin typeface="+mj-lt"/>
              </a:rPr>
              <a:t> Dan Wegman (Braun)</a:t>
            </a:r>
          </a:p>
          <a:p>
            <a:pPr marL="1028700" lvl="1" indent="-571500">
              <a:buFont typeface="Arial" panose="020B0604020202020204" pitchFamily="34" charset="0"/>
              <a:buChar char="•"/>
            </a:pPr>
            <a:r>
              <a:rPr lang="en-US" sz="3200" b="1" dirty="0">
                <a:solidFill>
                  <a:schemeClr val="bg1"/>
                </a:solidFill>
                <a:latin typeface="+mj-lt"/>
              </a:rPr>
              <a:t> Zhanping You (MTU)</a:t>
            </a:r>
          </a:p>
          <a:p>
            <a:pPr marL="1028700" lvl="1" indent="-571500">
              <a:buFont typeface="Arial" panose="020B0604020202020204" pitchFamily="34" charset="0"/>
              <a:buChar char="•"/>
            </a:pPr>
            <a:r>
              <a:rPr lang="en-US" sz="3200" b="1" dirty="0">
                <a:solidFill>
                  <a:schemeClr val="bg1"/>
                </a:solidFill>
                <a:latin typeface="+mj-lt"/>
              </a:rPr>
              <a:t> Eshan Dave (UNH)</a:t>
            </a:r>
          </a:p>
          <a:p>
            <a:pPr marL="1028700" lvl="1" indent="-571500">
              <a:buFont typeface="Arial" panose="020B0604020202020204" pitchFamily="34" charset="0"/>
              <a:buChar char="•"/>
            </a:pPr>
            <a:r>
              <a:rPr lang="en-US" sz="3200" b="1" dirty="0">
                <a:solidFill>
                  <a:schemeClr val="bg1"/>
                </a:solidFill>
                <a:latin typeface="+mj-lt"/>
              </a:rPr>
              <a:t> Jim Wilde (MSU)</a:t>
            </a:r>
          </a:p>
          <a:p>
            <a:pPr marL="1028700" lvl="1" indent="-571500">
              <a:buFont typeface="Arial" panose="020B0604020202020204" pitchFamily="34" charset="0"/>
              <a:buChar char="•"/>
            </a:pPr>
            <a:r>
              <a:rPr lang="en-US" sz="3200" b="1" dirty="0">
                <a:solidFill>
                  <a:schemeClr val="bg1"/>
                </a:solidFill>
                <a:latin typeface="+mj-lt"/>
              </a:rPr>
              <a:t> Ed Johnson (MN)</a:t>
            </a:r>
          </a:p>
          <a:p>
            <a:pPr marL="1028700" lvl="1" indent="-571500">
              <a:buFont typeface="Arial" panose="020B0604020202020204" pitchFamily="34" charset="0"/>
              <a:buChar char="•"/>
            </a:pPr>
            <a:r>
              <a:rPr lang="en-US" sz="3200" b="1" dirty="0">
                <a:solidFill>
                  <a:schemeClr val="bg1"/>
                </a:solidFill>
                <a:latin typeface="+mj-lt"/>
              </a:rPr>
              <a:t> Jerry Geib (MN</a:t>
            </a:r>
            <a:r>
              <a:rPr lang="en-US" sz="3200" b="1" dirty="0" smtClean="0">
                <a:solidFill>
                  <a:schemeClr val="bg1"/>
                </a:solidFill>
                <a:latin typeface="+mj-lt"/>
              </a:rPr>
              <a:t>)</a:t>
            </a:r>
            <a:endParaRPr lang="en-US" sz="3600" b="1" dirty="0" smtClean="0">
              <a:solidFill>
                <a:schemeClr val="bg1"/>
              </a:solidFill>
              <a:latin typeface="+mj-lt"/>
            </a:endParaRPr>
          </a:p>
        </p:txBody>
      </p:sp>
    </p:spTree>
    <p:extLst>
      <p:ext uri="{BB962C8B-B14F-4D97-AF65-F5344CB8AC3E}">
        <p14:creationId xmlns:p14="http://schemas.microsoft.com/office/powerpoint/2010/main" val="3548677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9278" y="130411"/>
            <a:ext cx="1540170" cy="5574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812" y="4599438"/>
            <a:ext cx="1634163" cy="2444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0819" y="2176793"/>
            <a:ext cx="780194" cy="37969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45813" y="2499304"/>
            <a:ext cx="673092" cy="357689"/>
          </a:xfrm>
          <a:prstGeom prst="rect">
            <a:avLst/>
          </a:prstGeom>
          <a:effectLst>
            <a:glow rad="127000">
              <a:schemeClr val="bg1"/>
            </a:glow>
          </a:effec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5379" y="838748"/>
            <a:ext cx="1130132" cy="829292"/>
          </a:xfrm>
          <a:prstGeom prst="rect">
            <a:avLst/>
          </a:prstGeom>
          <a:effectLst>
            <a:glow rad="127000">
              <a:schemeClr val="bg1"/>
            </a:glow>
          </a:effec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269" y="3351200"/>
            <a:ext cx="717684" cy="320566"/>
          </a:xfrm>
          <a:prstGeom prst="rect">
            <a:avLst/>
          </a:prstGeom>
          <a:effectLst>
            <a:glow rad="127000">
              <a:schemeClr val="bg1">
                <a:lumMod val="95000"/>
              </a:schemeClr>
            </a:glow>
          </a:effectLst>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104364"/>
            <a:ext cx="2661500" cy="50744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22666" y="3544650"/>
            <a:ext cx="627418" cy="629323"/>
          </a:xfrm>
          <a:prstGeom prst="rect">
            <a:avLst/>
          </a:prstGeom>
          <a:effectLst>
            <a:glow rad="127000">
              <a:schemeClr val="bg1"/>
            </a:glow>
          </a:effec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79408" y="3737303"/>
            <a:ext cx="1008359" cy="321899"/>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23771" y="1118531"/>
            <a:ext cx="865261" cy="449936"/>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60892" y="3222507"/>
            <a:ext cx="901866" cy="473480"/>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73457" y="5246720"/>
            <a:ext cx="1049686" cy="445336"/>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895771" y="4660003"/>
            <a:ext cx="1283317" cy="539111"/>
          </a:xfrm>
          <a:prstGeom prst="rect">
            <a:avLst/>
          </a:prstGeom>
          <a:effectLst>
            <a:glow rad="127000">
              <a:schemeClr val="bg1"/>
            </a:glow>
          </a:effectLst>
        </p:spPr>
      </p:pic>
      <p:pic>
        <p:nvPicPr>
          <p:cNvPr id="22" name="Picture 2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75507" y="5583484"/>
            <a:ext cx="1362522" cy="477271"/>
          </a:xfrm>
          <a:prstGeom prst="rect">
            <a:avLst/>
          </a:prstGeom>
          <a:effectLst>
            <a:glow rad="127000">
              <a:schemeClr val="bg1"/>
            </a:glow>
          </a:effectLst>
        </p:spPr>
      </p:pic>
      <p:pic>
        <p:nvPicPr>
          <p:cNvPr id="23" name="Picture 2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65596" y="1739834"/>
            <a:ext cx="790806" cy="644507"/>
          </a:xfrm>
          <a:prstGeom prst="rect">
            <a:avLst/>
          </a:prstGeom>
        </p:spPr>
      </p:pic>
      <p:pic>
        <p:nvPicPr>
          <p:cNvPr id="27" name="Picture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17268" y="2205766"/>
            <a:ext cx="769063" cy="456869"/>
          </a:xfrm>
          <a:prstGeom prst="rect">
            <a:avLst/>
          </a:prstGeom>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66322" y="1836872"/>
            <a:ext cx="1025997" cy="423091"/>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80966" y="3857554"/>
            <a:ext cx="913585" cy="613929"/>
          </a:xfrm>
          <a:prstGeom prst="rect">
            <a:avLst/>
          </a:prstGeom>
        </p:spPr>
      </p:pic>
      <p:pic>
        <p:nvPicPr>
          <p:cNvPr id="30" name="Picture 2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934743" y="3988246"/>
            <a:ext cx="886910" cy="439149"/>
          </a:xfrm>
          <a:prstGeom prst="rect">
            <a:avLst/>
          </a:prstGeom>
        </p:spPr>
      </p:pic>
      <p:pic>
        <p:nvPicPr>
          <p:cNvPr id="31" name="Picture 30"/>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23409" y="5451376"/>
            <a:ext cx="1766885" cy="330645"/>
          </a:xfrm>
          <a:prstGeom prst="rect">
            <a:avLst/>
          </a:prstGeom>
        </p:spPr>
      </p:pic>
      <p:pic>
        <p:nvPicPr>
          <p:cNvPr id="32" name="Picture 3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265366" y="4660003"/>
            <a:ext cx="870995" cy="313103"/>
          </a:xfrm>
          <a:prstGeom prst="rect">
            <a:avLst/>
          </a:prstGeom>
        </p:spPr>
      </p:pic>
      <p:pic>
        <p:nvPicPr>
          <p:cNvPr id="33" name="Picture 3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40287" y="5505851"/>
            <a:ext cx="1608940" cy="420454"/>
          </a:xfrm>
          <a:prstGeom prst="rect">
            <a:avLst/>
          </a:prstGeom>
          <a:effectLst>
            <a:glow rad="127000">
              <a:schemeClr val="bg1">
                <a:lumMod val="95000"/>
              </a:schemeClr>
            </a:glow>
          </a:effectLst>
        </p:spPr>
      </p:pic>
      <p:pic>
        <p:nvPicPr>
          <p:cNvPr id="34" name="Picture 3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1047852" y="4990130"/>
            <a:ext cx="836531" cy="732530"/>
          </a:xfrm>
          <a:prstGeom prst="rect">
            <a:avLst/>
          </a:prstGeom>
        </p:spPr>
      </p:pic>
      <p:pic>
        <p:nvPicPr>
          <p:cNvPr id="35" name="Picture 3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749923" y="5248519"/>
            <a:ext cx="799151" cy="657968"/>
          </a:xfrm>
          <a:prstGeom prst="rect">
            <a:avLst/>
          </a:prstGeom>
        </p:spPr>
      </p:pic>
      <p:pic>
        <p:nvPicPr>
          <p:cNvPr id="38" name="Picture 3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036467" y="220208"/>
            <a:ext cx="904216" cy="542530"/>
          </a:xfrm>
          <a:prstGeom prst="rect">
            <a:avLst/>
          </a:prstGeom>
        </p:spPr>
      </p:pic>
      <p:pic>
        <p:nvPicPr>
          <p:cNvPr id="39" name="Picture 38"/>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158905" y="90917"/>
            <a:ext cx="954274" cy="675497"/>
          </a:xfrm>
          <a:prstGeom prst="rect">
            <a:avLst/>
          </a:prstGeom>
        </p:spPr>
      </p:pic>
      <p:pic>
        <p:nvPicPr>
          <p:cNvPr id="3" name="Picture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094411" y="130457"/>
            <a:ext cx="635957" cy="635957"/>
          </a:xfrm>
          <a:prstGeom prst="rect">
            <a:avLst/>
          </a:prstGeom>
        </p:spPr>
      </p:pic>
      <p:pic>
        <p:nvPicPr>
          <p:cNvPr id="9" name="Picture 8"/>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220819" y="2940094"/>
            <a:ext cx="1114618" cy="486716"/>
          </a:xfrm>
          <a:prstGeom prst="rect">
            <a:avLst/>
          </a:prstGeom>
        </p:spPr>
      </p:pic>
      <p:pic>
        <p:nvPicPr>
          <p:cNvPr id="20" name="Picture 1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154572" y="1286182"/>
            <a:ext cx="1256476" cy="369552"/>
          </a:xfrm>
          <a:prstGeom prst="rect">
            <a:avLst/>
          </a:prstGeom>
          <a:effectLst>
            <a:glow rad="127000">
              <a:schemeClr val="bg1"/>
            </a:glow>
          </a:effectLst>
        </p:spPr>
      </p:pic>
      <p:pic>
        <p:nvPicPr>
          <p:cNvPr id="36" name="Picture 35"/>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143557" y="1563887"/>
            <a:ext cx="888764" cy="430162"/>
          </a:xfrm>
          <a:prstGeom prst="rect">
            <a:avLst/>
          </a:prstGeom>
        </p:spPr>
      </p:pic>
      <p:pic>
        <p:nvPicPr>
          <p:cNvPr id="37" name="Picture 36"/>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2662104" y="2125730"/>
            <a:ext cx="2010236" cy="320684"/>
          </a:xfrm>
          <a:prstGeom prst="rect">
            <a:avLst/>
          </a:prstGeom>
          <a:effectLst>
            <a:glow rad="127000">
              <a:schemeClr val="bg1"/>
            </a:glow>
          </a:effectLst>
        </p:spPr>
      </p:pic>
      <p:pic>
        <p:nvPicPr>
          <p:cNvPr id="40" name="Picture 39"/>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161479" y="4635807"/>
            <a:ext cx="1662940" cy="532141"/>
          </a:xfrm>
          <a:prstGeom prst="rect">
            <a:avLst/>
          </a:prstGeom>
        </p:spPr>
      </p:pic>
      <p:pic>
        <p:nvPicPr>
          <p:cNvPr id="4" name="Picture 3"/>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779920" y="4468049"/>
            <a:ext cx="1200031" cy="228006"/>
          </a:xfrm>
          <a:prstGeom prst="rect">
            <a:avLst/>
          </a:prstGeom>
        </p:spPr>
      </p:pic>
      <p:pic>
        <p:nvPicPr>
          <p:cNvPr id="25" name="Picture 24"/>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682212" y="412841"/>
            <a:ext cx="979592" cy="534323"/>
          </a:xfrm>
          <a:prstGeom prst="rect">
            <a:avLst/>
          </a:prstGeom>
        </p:spPr>
      </p:pic>
      <p:pic>
        <p:nvPicPr>
          <p:cNvPr id="26" name="Picture 25"/>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366158" y="4946213"/>
            <a:ext cx="1306181" cy="324170"/>
          </a:xfrm>
          <a:prstGeom prst="rect">
            <a:avLst/>
          </a:prstGeom>
        </p:spPr>
      </p:pic>
      <p:pic>
        <p:nvPicPr>
          <p:cNvPr id="41" name="Content Placeholder 3"/>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9322495" y="1363406"/>
            <a:ext cx="852657" cy="616755"/>
          </a:xfrm>
          <a:prstGeom prst="rect">
            <a:avLst/>
          </a:prstGeom>
          <a:effectLst>
            <a:glow rad="127000">
              <a:schemeClr val="bg1">
                <a:lumMod val="85000"/>
              </a:schemeClr>
            </a:glow>
          </a:effectLst>
        </p:spPr>
      </p:pic>
      <p:pic>
        <p:nvPicPr>
          <p:cNvPr id="42" name="Picture 4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4447956" y="312044"/>
            <a:ext cx="942798" cy="625389"/>
          </a:xfrm>
          <a:prstGeom prst="rect">
            <a:avLst/>
          </a:prstGeom>
        </p:spPr>
      </p:pic>
      <p:pic>
        <p:nvPicPr>
          <p:cNvPr id="43" name="Picture 42"/>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26973" y="1363406"/>
            <a:ext cx="1206869" cy="800556"/>
          </a:xfrm>
          <a:prstGeom prst="rect">
            <a:avLst/>
          </a:prstGeom>
        </p:spPr>
      </p:pic>
      <p:pic>
        <p:nvPicPr>
          <p:cNvPr id="44" name="Picture 43"/>
          <p:cNvPicPr>
            <a:picLocks noChangeAspect="1"/>
          </p:cNvPicPr>
          <p:nvPr/>
        </p:nvPicPr>
        <p:blipFill rotWithShape="1">
          <a:blip r:embed="rId41" cstate="print">
            <a:extLst>
              <a:ext uri="{28A0092B-C50C-407E-A947-70E740481C1C}">
                <a14:useLocalDpi xmlns:a14="http://schemas.microsoft.com/office/drawing/2010/main" val="0"/>
              </a:ext>
            </a:extLst>
          </a:blip>
          <a:srcRect l="4667" t="13007" r="5151" b="12439"/>
          <a:stretch/>
        </p:blipFill>
        <p:spPr>
          <a:xfrm>
            <a:off x="3592417" y="1318461"/>
            <a:ext cx="1056103" cy="579154"/>
          </a:xfrm>
          <a:prstGeom prst="rect">
            <a:avLst/>
          </a:prstGeom>
        </p:spPr>
      </p:pic>
      <p:pic>
        <p:nvPicPr>
          <p:cNvPr id="45" name="Picture 44"/>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824175" y="1380061"/>
            <a:ext cx="1071822" cy="648356"/>
          </a:xfrm>
          <a:prstGeom prst="rect">
            <a:avLst/>
          </a:prstGeom>
        </p:spPr>
      </p:pic>
      <p:pic>
        <p:nvPicPr>
          <p:cNvPr id="46" name="Picture 45"/>
          <p:cNvPicPr>
            <a:picLocks noChangeAspect="1"/>
          </p:cNvPicPr>
          <p:nvPr/>
        </p:nvPicPr>
        <p:blipFill rotWithShape="1">
          <a:blip r:embed="rId43" cstate="print">
            <a:extLst>
              <a:ext uri="{28A0092B-C50C-407E-A947-70E740481C1C}">
                <a14:useLocalDpi xmlns:a14="http://schemas.microsoft.com/office/drawing/2010/main" val="0"/>
              </a:ext>
            </a:extLst>
          </a:blip>
          <a:srcRect l="6514" t="14107" r="7045" b="18778"/>
          <a:stretch/>
        </p:blipFill>
        <p:spPr>
          <a:xfrm>
            <a:off x="1052073" y="2372373"/>
            <a:ext cx="1009500" cy="519915"/>
          </a:xfrm>
          <a:prstGeom prst="rect">
            <a:avLst/>
          </a:prstGeom>
        </p:spPr>
      </p:pic>
      <p:pic>
        <p:nvPicPr>
          <p:cNvPr id="47" name="Picture 46"/>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061500" y="241549"/>
            <a:ext cx="1171082" cy="776818"/>
          </a:xfrm>
          <a:prstGeom prst="rect">
            <a:avLst/>
          </a:prstGeom>
        </p:spPr>
      </p:pic>
      <p:pic>
        <p:nvPicPr>
          <p:cNvPr id="48" name="Picture 47"/>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1290093" y="3148769"/>
            <a:ext cx="869893" cy="630282"/>
          </a:xfrm>
          <a:prstGeom prst="rect">
            <a:avLst/>
          </a:prstGeom>
        </p:spPr>
      </p:pic>
      <p:pic>
        <p:nvPicPr>
          <p:cNvPr id="49" name="Picture 48"/>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339405" y="2746508"/>
            <a:ext cx="1612967" cy="562937"/>
          </a:xfrm>
          <a:prstGeom prst="rect">
            <a:avLst/>
          </a:prstGeom>
        </p:spPr>
      </p:pic>
      <p:pic>
        <p:nvPicPr>
          <p:cNvPr id="24" name="Picture 2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414126" y="3774041"/>
            <a:ext cx="1126660" cy="636939"/>
          </a:xfrm>
          <a:prstGeom prst="rect">
            <a:avLst/>
          </a:prstGeom>
        </p:spPr>
      </p:pic>
      <p:pic>
        <p:nvPicPr>
          <p:cNvPr id="19" name="Picture 18"/>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7923452" y="919654"/>
            <a:ext cx="1290104" cy="377624"/>
          </a:xfrm>
          <a:prstGeom prst="rect">
            <a:avLst/>
          </a:prstGeom>
        </p:spPr>
      </p:pic>
      <p:pic>
        <p:nvPicPr>
          <p:cNvPr id="50" name="Picture 49"/>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249819" y="5692960"/>
            <a:ext cx="1796997" cy="288803"/>
          </a:xfrm>
          <a:prstGeom prst="rect">
            <a:avLst/>
          </a:prstGeom>
        </p:spPr>
      </p:pic>
      <p:sp>
        <p:nvSpPr>
          <p:cNvPr id="52" name="Title 1"/>
          <p:cNvSpPr txBox="1">
            <a:spLocks/>
          </p:cNvSpPr>
          <p:nvPr/>
        </p:nvSpPr>
        <p:spPr bwMode="auto">
          <a:xfrm>
            <a:off x="4313419" y="2581153"/>
            <a:ext cx="5327902" cy="2344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600" dirty="0" smtClean="0">
                <a:solidFill>
                  <a:prstClr val="white"/>
                </a:solidFill>
                <a:latin typeface="Arial" panose="020B0604020202020204" pitchFamily="34" charset="0"/>
                <a:cs typeface="Arial" panose="020B0604020202020204" pitchFamily="34" charset="0"/>
              </a:rPr>
              <a:t>Thank You</a:t>
            </a:r>
          </a:p>
          <a:p>
            <a:pPr algn="ctr" fontAlgn="base">
              <a:lnSpc>
                <a:spcPct val="100000"/>
              </a:lnSpc>
              <a:spcBef>
                <a:spcPct val="0"/>
              </a:spcBef>
              <a:spcAft>
                <a:spcPct val="0"/>
              </a:spcAft>
              <a:buFontTx/>
              <a:buNone/>
            </a:pPr>
            <a:endParaRPr lang="en-US" altLang="en-US" sz="3600" b="1" i="1" dirty="0">
              <a:solidFill>
                <a:prstClr val="white"/>
              </a:solidFill>
              <a:latin typeface="Arial" panose="020B0604020202020204" pitchFamily="34" charset="0"/>
              <a:cs typeface="Arial" panose="020B0604020202020204" pitchFamily="34" charset="0"/>
            </a:endParaRPr>
          </a:p>
        </p:txBody>
      </p:sp>
      <p:pic>
        <p:nvPicPr>
          <p:cNvPr id="53" name="Picture 52"/>
          <p:cNvPicPr>
            <a:picLocks noChangeAspect="1"/>
          </p:cNvPicPr>
          <p:nvPr/>
        </p:nvPicPr>
        <p:blipFill>
          <a:blip r:embed="rId50" cstate="email">
            <a:extLst>
              <a:ext uri="{28A0092B-C50C-407E-A947-70E740481C1C}">
                <a14:useLocalDpi xmlns:a14="http://schemas.microsoft.com/office/drawing/2010/main"/>
              </a:ext>
            </a:extLst>
          </a:blip>
          <a:stretch>
            <a:fillRect/>
          </a:stretch>
        </p:blipFill>
        <p:spPr>
          <a:xfrm>
            <a:off x="519075" y="237198"/>
            <a:ext cx="1895051" cy="949385"/>
          </a:xfrm>
          <a:prstGeom prst="rect">
            <a:avLst/>
          </a:prstGeom>
          <a:ln>
            <a:noFill/>
          </a:ln>
          <a:effectLst>
            <a:outerShdw blurRad="50800" dist="38100" dir="2700000" algn="tl" rotWithShape="0">
              <a:prstClr val="black">
                <a:alpha val="40000"/>
              </a:prstClr>
            </a:outerShdw>
          </a:effectLst>
        </p:spPr>
      </p:pic>
      <p:pic>
        <p:nvPicPr>
          <p:cNvPr id="2" name="Picture 1"/>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71513" y="3948977"/>
            <a:ext cx="1834334" cy="623674"/>
          </a:xfrm>
          <a:prstGeom prst="rect">
            <a:avLst/>
          </a:prstGeom>
        </p:spPr>
      </p:pic>
      <p:pic>
        <p:nvPicPr>
          <p:cNvPr id="51" name="Picture 50"/>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435150" y="1671783"/>
            <a:ext cx="1701406" cy="666951"/>
          </a:xfrm>
          <a:prstGeom prst="rect">
            <a:avLst/>
          </a:prstGeom>
        </p:spPr>
      </p:pic>
    </p:spTree>
    <p:extLst>
      <p:ext uri="{BB962C8B-B14F-4D97-AF65-F5344CB8AC3E}">
        <p14:creationId xmlns:p14="http://schemas.microsoft.com/office/powerpoint/2010/main" val="221043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16</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2308324"/>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Short term synthesis</a:t>
            </a:r>
          </a:p>
          <a:p>
            <a:pPr marL="1028700" lvl="1" indent="-571500">
              <a:buFont typeface="Arial" panose="020B0604020202020204" pitchFamily="34" charset="0"/>
              <a:buChar char="•"/>
            </a:pPr>
            <a:endParaRPr lang="en-US" sz="3600" b="1" dirty="0" smtClean="0">
              <a:solidFill>
                <a:schemeClr val="bg1"/>
              </a:solidFill>
              <a:latin typeface="+mj-lt"/>
            </a:endParaRPr>
          </a:p>
          <a:p>
            <a:pPr marL="1028700" lvl="1" indent="-571500">
              <a:buFont typeface="Arial" panose="020B0604020202020204" pitchFamily="34" charset="0"/>
              <a:buChar char="•"/>
            </a:pPr>
            <a:endParaRPr lang="en-US" sz="3600" b="1" dirty="0" smtClean="0">
              <a:solidFill>
                <a:schemeClr val="bg1"/>
              </a:solidFill>
              <a:latin typeface="+mj-lt"/>
            </a:endParaRP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2387538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17</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2308324"/>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Members</a:t>
            </a:r>
          </a:p>
          <a:p>
            <a:pPr marL="571500" indent="-571500">
              <a:buFont typeface="Arial" panose="020B0604020202020204" pitchFamily="34" charset="0"/>
              <a:buChar char="•"/>
            </a:pPr>
            <a:r>
              <a:rPr lang="en-US" sz="3600" b="1" dirty="0" smtClean="0">
                <a:solidFill>
                  <a:schemeClr val="bg1"/>
                </a:solidFill>
                <a:latin typeface="+mj-lt"/>
              </a:rPr>
              <a:t>Long term research</a:t>
            </a:r>
          </a:p>
          <a:p>
            <a:pPr marL="571500" indent="-571500">
              <a:buFont typeface="Arial" panose="020B0604020202020204" pitchFamily="34" charset="0"/>
              <a:buChar char="•"/>
            </a:pPr>
            <a:r>
              <a:rPr lang="en-US" sz="3600" b="1" dirty="0" smtClean="0">
                <a:solidFill>
                  <a:schemeClr val="bg1"/>
                </a:solidFill>
                <a:latin typeface="+mj-lt"/>
              </a:rPr>
              <a:t>Short term synthesis</a:t>
            </a: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912625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635" y="335529"/>
            <a:ext cx="7924800" cy="1143000"/>
          </a:xfrm>
        </p:spPr>
        <p:txBody>
          <a:bodyPr/>
          <a:lstStyle/>
          <a:p>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18</a:t>
            </a:fld>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218891" y="140631"/>
            <a:ext cx="2475140" cy="123904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7878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19</a:t>
            </a:fld>
            <a:endParaRPr lang="en-US" dirty="0">
              <a:solidFill>
                <a:prstClr val="black">
                  <a:tint val="75000"/>
                </a:prstClr>
              </a:solidFill>
            </a:endParaRPr>
          </a:p>
        </p:txBody>
      </p:sp>
      <p:pic>
        <p:nvPicPr>
          <p:cNvPr id="9" name="Picture 8"/>
          <p:cNvPicPr>
            <a:picLocks noChangeAspect="1"/>
          </p:cNvPicPr>
          <p:nvPr/>
        </p:nvPicPr>
        <p:blipFill>
          <a:blip r:embed="rId2"/>
          <a:stretch>
            <a:fillRect/>
          </a:stretch>
        </p:blipFill>
        <p:spPr>
          <a:xfrm>
            <a:off x="239486" y="195943"/>
            <a:ext cx="2417217" cy="1210048"/>
          </a:xfrm>
          <a:prstGeom prst="rect">
            <a:avLst/>
          </a:prstGeom>
          <a:ln>
            <a:noFill/>
          </a:ln>
          <a:effectLst>
            <a:outerShdw blurRad="50800" dist="38100" dir="2700000" algn="tl" rotWithShape="0">
              <a:prstClr val="black">
                <a:alpha val="40000"/>
              </a:prstClr>
            </a:outerShdw>
          </a:effectLst>
        </p:spPr>
      </p:pic>
      <p:sp>
        <p:nvSpPr>
          <p:cNvPr id="5" name="Title 4"/>
          <p:cNvSpPr>
            <a:spLocks noGrp="1"/>
          </p:cNvSpPr>
          <p:nvPr>
            <p:ph type="title"/>
          </p:nvPr>
        </p:nvSpPr>
        <p:spPr>
          <a:xfrm>
            <a:off x="3039762" y="274638"/>
            <a:ext cx="8542638" cy="1143000"/>
          </a:xfrm>
        </p:spPr>
        <p:txBody>
          <a:bodyPr/>
          <a:lstStyle/>
          <a:p>
            <a:endParaRPr lang="en-US" dirty="0">
              <a:solidFill>
                <a:schemeClr val="bg1"/>
              </a:solidFill>
            </a:endParaRPr>
          </a:p>
        </p:txBody>
      </p:sp>
    </p:spTree>
    <p:extLst>
      <p:ext uri="{BB962C8B-B14F-4D97-AF65-F5344CB8AC3E}">
        <p14:creationId xmlns:p14="http://schemas.microsoft.com/office/powerpoint/2010/main" val="1223118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2</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2862322"/>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Web Page</a:t>
            </a:r>
          </a:p>
          <a:p>
            <a:pPr marL="571500" indent="-571500">
              <a:buFont typeface="Arial" panose="020B0604020202020204" pitchFamily="34" charset="0"/>
              <a:buChar char="•"/>
            </a:pPr>
            <a:r>
              <a:rPr lang="en-US" sz="3600" b="1" dirty="0" smtClean="0">
                <a:solidFill>
                  <a:schemeClr val="bg1"/>
                </a:solidFill>
                <a:latin typeface="+mj-lt"/>
              </a:rPr>
              <a:t>Members</a:t>
            </a:r>
          </a:p>
          <a:p>
            <a:pPr marL="571500" indent="-571500">
              <a:buFont typeface="Arial" panose="020B0604020202020204" pitchFamily="34" charset="0"/>
              <a:buChar char="•"/>
            </a:pPr>
            <a:r>
              <a:rPr lang="en-US" sz="3600" b="1" dirty="0" smtClean="0">
                <a:solidFill>
                  <a:schemeClr val="bg1"/>
                </a:solidFill>
                <a:latin typeface="+mj-lt"/>
              </a:rPr>
              <a:t>Long term research</a:t>
            </a:r>
          </a:p>
          <a:p>
            <a:pPr marL="571500" indent="-571500">
              <a:buFont typeface="Arial" panose="020B0604020202020204" pitchFamily="34" charset="0"/>
              <a:buChar char="•"/>
            </a:pPr>
            <a:r>
              <a:rPr lang="en-US" sz="3600" b="1" dirty="0" smtClean="0">
                <a:solidFill>
                  <a:schemeClr val="bg1"/>
                </a:solidFill>
                <a:latin typeface="+mj-lt"/>
              </a:rPr>
              <a:t>Short term synthesis</a:t>
            </a: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3907738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3</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531339" cy="444843"/>
          </a:xfrm>
          <a:prstGeom prst="rect">
            <a:avLst/>
          </a:prstGeom>
          <a:noFill/>
        </p:spPr>
        <p:txBody>
          <a:bodyPr wrap="square" rtlCol="0">
            <a:spAutoFit/>
          </a:bodyPr>
          <a:lstStyle/>
          <a:p>
            <a:pPr marL="1485900" lvl="2" indent="-571500">
              <a:buFont typeface="Arial" panose="020B0604020202020204" pitchFamily="34" charset="0"/>
              <a:buChar char="•"/>
            </a:pPr>
            <a:endParaRPr lang="en-US" sz="3600" b="1" dirty="0" smtClean="0">
              <a:solidFill>
                <a:schemeClr val="bg1"/>
              </a:solidFill>
              <a:latin typeface="+mj-lt"/>
            </a:endParaRPr>
          </a:p>
        </p:txBody>
      </p:sp>
      <p:sp>
        <p:nvSpPr>
          <p:cNvPr id="7" name="TextBox 6"/>
          <p:cNvSpPr txBox="1"/>
          <p:nvPr/>
        </p:nvSpPr>
        <p:spPr>
          <a:xfrm>
            <a:off x="518985" y="1519881"/>
            <a:ext cx="11257004" cy="4524315"/>
          </a:xfrm>
          <a:prstGeom prst="rect">
            <a:avLst/>
          </a:prstGeom>
          <a:noFill/>
        </p:spPr>
        <p:txBody>
          <a:bodyPr wrap="square" rtlCol="0">
            <a:spAutoFit/>
          </a:bodyPr>
          <a:lstStyle/>
          <a:p>
            <a:pPr marL="1485900" lvl="2" indent="-571500">
              <a:buFont typeface="Arial" panose="020B0604020202020204" pitchFamily="34" charset="0"/>
              <a:buChar char="•"/>
            </a:pPr>
            <a:r>
              <a:rPr lang="en-US" sz="3600" b="1" dirty="0">
                <a:solidFill>
                  <a:schemeClr val="bg1"/>
                </a:solidFill>
                <a:latin typeface="+mj-lt"/>
              </a:rPr>
              <a:t>Members</a:t>
            </a:r>
          </a:p>
          <a:p>
            <a:pPr marL="1943100" lvl="3" indent="-571500">
              <a:buFont typeface="Arial" panose="020B0604020202020204" pitchFamily="34" charset="0"/>
              <a:buChar char="•"/>
            </a:pPr>
            <a:r>
              <a:rPr lang="en-US" sz="3600" b="1" dirty="0" smtClean="0">
                <a:solidFill>
                  <a:schemeClr val="bg1"/>
                </a:solidFill>
                <a:latin typeface="+mj-lt"/>
              </a:rPr>
              <a:t>Member </a:t>
            </a:r>
            <a:r>
              <a:rPr lang="en-US" sz="3600" b="1" dirty="0">
                <a:solidFill>
                  <a:schemeClr val="bg1"/>
                </a:solidFill>
                <a:latin typeface="+mj-lt"/>
              </a:rPr>
              <a:t>List</a:t>
            </a:r>
          </a:p>
          <a:p>
            <a:pPr marL="1943100" lvl="3" indent="-571500">
              <a:buFont typeface="Arial" panose="020B0604020202020204" pitchFamily="34" charset="0"/>
              <a:buChar char="•"/>
            </a:pPr>
            <a:r>
              <a:rPr lang="en-US" sz="3600" b="1" dirty="0" smtClean="0">
                <a:solidFill>
                  <a:schemeClr val="bg1"/>
                </a:solidFill>
                <a:latin typeface="+mj-lt"/>
              </a:rPr>
              <a:t>Email </a:t>
            </a:r>
            <a:r>
              <a:rPr lang="en-US" sz="3600" b="1" dirty="0">
                <a:solidFill>
                  <a:schemeClr val="bg1"/>
                </a:solidFill>
                <a:latin typeface="+mj-lt"/>
              </a:rPr>
              <a:t>the team</a:t>
            </a:r>
          </a:p>
          <a:p>
            <a:pPr marL="1485900" lvl="2" indent="-571500">
              <a:buFont typeface="Arial" panose="020B0604020202020204" pitchFamily="34" charset="0"/>
              <a:buChar char="•"/>
            </a:pPr>
            <a:endParaRPr lang="en-US" sz="3600" b="1" dirty="0">
              <a:solidFill>
                <a:schemeClr val="bg1"/>
              </a:solidFill>
              <a:latin typeface="+mj-lt"/>
            </a:endParaRPr>
          </a:p>
          <a:p>
            <a:pPr marL="1485900" lvl="2" indent="-571500">
              <a:buFont typeface="Arial" panose="020B0604020202020204" pitchFamily="34" charset="0"/>
              <a:buChar char="•"/>
            </a:pPr>
            <a:r>
              <a:rPr lang="en-US" sz="3600" b="1" dirty="0">
                <a:solidFill>
                  <a:schemeClr val="bg1"/>
                </a:solidFill>
                <a:latin typeface="+mj-lt"/>
              </a:rPr>
              <a:t>General </a:t>
            </a:r>
            <a:r>
              <a:rPr lang="en-US" sz="3600" b="1" dirty="0" smtClean="0">
                <a:solidFill>
                  <a:schemeClr val="bg1"/>
                </a:solidFill>
                <a:latin typeface="+mj-lt"/>
              </a:rPr>
              <a:t>Questions</a:t>
            </a:r>
            <a:endParaRPr lang="en-US" sz="3600" b="1" dirty="0">
              <a:solidFill>
                <a:schemeClr val="bg1"/>
              </a:solidFill>
              <a:latin typeface="+mj-lt"/>
            </a:endParaRPr>
          </a:p>
          <a:p>
            <a:pPr lvl="3"/>
            <a:r>
              <a:rPr lang="en-US" sz="3600" b="1" dirty="0">
                <a:solidFill>
                  <a:schemeClr val="bg1"/>
                </a:solidFill>
                <a:latin typeface="+mj-lt"/>
              </a:rPr>
              <a:t>Jerry Geib - Chair </a:t>
            </a:r>
          </a:p>
          <a:p>
            <a:pPr lvl="2"/>
            <a:r>
              <a:rPr lang="en-US" sz="3600" b="1" dirty="0">
                <a:solidFill>
                  <a:schemeClr val="bg1"/>
                </a:solidFill>
                <a:latin typeface="+mj-lt"/>
              </a:rPr>
              <a:t>  </a:t>
            </a:r>
            <a:r>
              <a:rPr lang="en-US" sz="3600" b="1" dirty="0" smtClean="0">
                <a:solidFill>
                  <a:schemeClr val="bg1"/>
                </a:solidFill>
                <a:latin typeface="+mj-lt"/>
              </a:rPr>
              <a:t>  Minnesota </a:t>
            </a:r>
            <a:r>
              <a:rPr lang="en-US" sz="3600" b="1" dirty="0">
                <a:solidFill>
                  <a:schemeClr val="bg1"/>
                </a:solidFill>
                <a:latin typeface="+mj-lt"/>
              </a:rPr>
              <a:t>DOT</a:t>
            </a:r>
          </a:p>
          <a:p>
            <a:pPr lvl="3"/>
            <a:r>
              <a:rPr lang="en-US" sz="3600" b="1" dirty="0">
                <a:solidFill>
                  <a:schemeClr val="bg1"/>
                </a:solidFill>
                <a:latin typeface="+mj-lt"/>
              </a:rPr>
              <a:t>Jerry.Geib@state.mn.us </a:t>
            </a:r>
          </a:p>
        </p:txBody>
      </p:sp>
    </p:spTree>
    <p:extLst>
      <p:ext uri="{BB962C8B-B14F-4D97-AF65-F5344CB8AC3E}">
        <p14:creationId xmlns:p14="http://schemas.microsoft.com/office/powerpoint/2010/main" val="1112687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4</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645266"/>
            <a:ext cx="11257004" cy="4893647"/>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 DOT Members</a:t>
            </a:r>
          </a:p>
          <a:p>
            <a:pPr marL="1028700" lvl="1" indent="-571500">
              <a:buFont typeface="Arial" panose="020B0604020202020204" pitchFamily="34" charset="0"/>
              <a:buChar char="•"/>
            </a:pPr>
            <a:r>
              <a:rPr lang="en-US" sz="2400" b="1" dirty="0" smtClean="0">
                <a:solidFill>
                  <a:schemeClr val="bg1"/>
                </a:solidFill>
                <a:latin typeface="+mj-lt"/>
              </a:rPr>
              <a:t>Jason </a:t>
            </a:r>
            <a:r>
              <a:rPr lang="en-US" sz="2400" b="1" dirty="0">
                <a:solidFill>
                  <a:schemeClr val="bg1"/>
                </a:solidFill>
                <a:latin typeface="+mj-lt"/>
              </a:rPr>
              <a:t>Blomberg-- Missouri Department of Transportation </a:t>
            </a:r>
          </a:p>
          <a:p>
            <a:pPr marL="1028700" lvl="1" indent="-571500">
              <a:buFont typeface="Arial" panose="020B0604020202020204" pitchFamily="34" charset="0"/>
              <a:buChar char="•"/>
            </a:pPr>
            <a:r>
              <a:rPr lang="en-US" sz="2400" b="1" dirty="0">
                <a:solidFill>
                  <a:schemeClr val="bg1"/>
                </a:solidFill>
                <a:latin typeface="+mj-lt"/>
              </a:rPr>
              <a:t>Mark Gawedzinski-- Illinois Department of Transportation</a:t>
            </a:r>
          </a:p>
          <a:p>
            <a:pPr marL="1028700" lvl="1" indent="-571500">
              <a:buFont typeface="Arial" panose="020B0604020202020204" pitchFamily="34" charset="0"/>
              <a:buChar char="•"/>
            </a:pPr>
            <a:r>
              <a:rPr lang="en-US" sz="2400" b="1" dirty="0">
                <a:solidFill>
                  <a:schemeClr val="bg1"/>
                </a:solidFill>
                <a:latin typeface="+mj-lt"/>
              </a:rPr>
              <a:t>Jerry Geib (Chair)-- Minnesota Department of Transportation </a:t>
            </a:r>
          </a:p>
          <a:p>
            <a:pPr marL="1028700" lvl="1" indent="-571500">
              <a:buFont typeface="Arial" panose="020B0604020202020204" pitchFamily="34" charset="0"/>
              <a:buChar char="•"/>
            </a:pPr>
            <a:r>
              <a:rPr lang="en-US" sz="2400" b="1" dirty="0">
                <a:solidFill>
                  <a:schemeClr val="bg1"/>
                </a:solidFill>
                <a:latin typeface="+mj-lt"/>
              </a:rPr>
              <a:t>Ned Grady-- Wisconsin Department of Transportation</a:t>
            </a:r>
          </a:p>
          <a:p>
            <a:pPr marL="1028700" lvl="1" indent="-571500">
              <a:buFont typeface="Arial" panose="020B0604020202020204" pitchFamily="34" charset="0"/>
              <a:buChar char="•"/>
            </a:pPr>
            <a:r>
              <a:rPr lang="en-US" sz="2400" b="1" dirty="0">
                <a:solidFill>
                  <a:schemeClr val="bg1"/>
                </a:solidFill>
                <a:latin typeface="+mj-lt"/>
              </a:rPr>
              <a:t>Robert Green -- Michigan Department of Transportation </a:t>
            </a:r>
          </a:p>
          <a:p>
            <a:pPr marL="1028700" lvl="1" indent="-571500">
              <a:buFont typeface="Arial" panose="020B0604020202020204" pitchFamily="34" charset="0"/>
              <a:buChar char="•"/>
            </a:pPr>
            <a:r>
              <a:rPr lang="en-US" sz="2400" b="1" dirty="0">
                <a:solidFill>
                  <a:schemeClr val="bg1"/>
                </a:solidFill>
                <a:latin typeface="+mj-lt"/>
              </a:rPr>
              <a:t>Pete Kemp-- Wisconsin Department of Transportation</a:t>
            </a:r>
          </a:p>
          <a:p>
            <a:pPr marL="1028700" lvl="1" indent="-571500">
              <a:buFont typeface="Arial" panose="020B0604020202020204" pitchFamily="34" charset="0"/>
              <a:buChar char="•"/>
            </a:pPr>
            <a:r>
              <a:rPr lang="en-US" sz="2400" b="1" dirty="0">
                <a:solidFill>
                  <a:schemeClr val="bg1"/>
                </a:solidFill>
                <a:latin typeface="+mj-lt"/>
              </a:rPr>
              <a:t>Elliot Keyes--Minnesota Department of Transportation </a:t>
            </a:r>
          </a:p>
          <a:p>
            <a:pPr marL="1028700" lvl="1" indent="-571500">
              <a:buFont typeface="Arial" panose="020B0604020202020204" pitchFamily="34" charset="0"/>
              <a:buChar char="•"/>
            </a:pPr>
            <a:r>
              <a:rPr lang="en-US" sz="2400" b="1" dirty="0">
                <a:solidFill>
                  <a:schemeClr val="bg1"/>
                </a:solidFill>
                <a:latin typeface="+mj-lt"/>
              </a:rPr>
              <a:t>Leo </a:t>
            </a:r>
            <a:r>
              <a:rPr lang="en-US" sz="2400" b="1" dirty="0" err="1">
                <a:solidFill>
                  <a:schemeClr val="bg1"/>
                </a:solidFill>
                <a:latin typeface="+mj-lt"/>
              </a:rPr>
              <a:t>Mahserelli</a:t>
            </a:r>
            <a:r>
              <a:rPr lang="en-US" sz="2400" b="1" dirty="0">
                <a:solidFill>
                  <a:schemeClr val="bg1"/>
                </a:solidFill>
                <a:latin typeface="+mj-lt"/>
              </a:rPr>
              <a:t>-- Caltrans – California Department of Transportation</a:t>
            </a:r>
          </a:p>
          <a:p>
            <a:pPr marL="1028700" lvl="1" indent="-571500">
              <a:buFont typeface="Arial" panose="020B0604020202020204" pitchFamily="34" charset="0"/>
              <a:buChar char="•"/>
            </a:pPr>
            <a:r>
              <a:rPr lang="en-US" sz="2400" b="1" dirty="0">
                <a:solidFill>
                  <a:schemeClr val="bg1"/>
                </a:solidFill>
                <a:latin typeface="+mj-lt"/>
              </a:rPr>
              <a:t>Doug Mason-- Caltrans – California Department of Transportation</a:t>
            </a:r>
          </a:p>
          <a:p>
            <a:pPr marL="1028700" lvl="1" indent="-571500">
              <a:buFont typeface="Arial" panose="020B0604020202020204" pitchFamily="34" charset="0"/>
              <a:buChar char="•"/>
            </a:pPr>
            <a:r>
              <a:rPr lang="en-US" sz="2400" b="1" dirty="0">
                <a:solidFill>
                  <a:schemeClr val="bg1"/>
                </a:solidFill>
                <a:latin typeface="+mj-lt"/>
              </a:rPr>
              <a:t>Mike Shea -- Missouri Department of Transportation</a:t>
            </a:r>
            <a:endParaRPr lang="en-US" sz="2400" b="1" dirty="0" smtClean="0">
              <a:solidFill>
                <a:schemeClr val="bg1"/>
              </a:solidFill>
              <a:latin typeface="+mj-lt"/>
            </a:endParaRP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3923004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5</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1340855" y="1198605"/>
            <a:ext cx="11257004" cy="4955203"/>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Associate Members</a:t>
            </a:r>
          </a:p>
          <a:p>
            <a:pPr marL="1028700" lvl="1" indent="-571500">
              <a:buFont typeface="Arial" panose="020B0604020202020204" pitchFamily="34" charset="0"/>
              <a:buChar char="•"/>
            </a:pPr>
            <a:r>
              <a:rPr lang="en-US" sz="2000" b="1" dirty="0" smtClean="0">
                <a:solidFill>
                  <a:schemeClr val="bg1"/>
                </a:solidFill>
                <a:latin typeface="+mj-lt"/>
              </a:rPr>
              <a:t>Robert </a:t>
            </a:r>
            <a:r>
              <a:rPr lang="en-US" sz="2000" b="1" dirty="0" err="1">
                <a:solidFill>
                  <a:schemeClr val="bg1"/>
                </a:solidFill>
                <a:latin typeface="+mj-lt"/>
              </a:rPr>
              <a:t>Betsold</a:t>
            </a:r>
            <a:r>
              <a:rPr lang="en-US" sz="2000" b="1" dirty="0">
                <a:solidFill>
                  <a:schemeClr val="bg1"/>
                </a:solidFill>
                <a:latin typeface="+mj-lt"/>
              </a:rPr>
              <a:t>--All States Material Group</a:t>
            </a:r>
          </a:p>
          <a:p>
            <a:pPr marL="1028700" lvl="1" indent="-571500">
              <a:buFont typeface="Arial" panose="020B0604020202020204" pitchFamily="34" charset="0"/>
              <a:buChar char="•"/>
            </a:pPr>
            <a:r>
              <a:rPr lang="en-US" sz="2000" b="1" dirty="0">
                <a:solidFill>
                  <a:schemeClr val="bg1"/>
                </a:solidFill>
                <a:latin typeface="+mj-lt"/>
              </a:rPr>
              <a:t>Brandon Brever --Minnesota Asphalt Pavement Association (MAPA) </a:t>
            </a:r>
          </a:p>
          <a:p>
            <a:pPr marL="1028700" lvl="1" indent="-571500">
              <a:buFont typeface="Arial" panose="020B0604020202020204" pitchFamily="34" charset="0"/>
              <a:buChar char="•"/>
            </a:pPr>
            <a:r>
              <a:rPr lang="en-US" sz="2000" b="1" dirty="0">
                <a:solidFill>
                  <a:schemeClr val="bg1"/>
                </a:solidFill>
                <a:latin typeface="+mj-lt"/>
              </a:rPr>
              <a:t>Rod </a:t>
            </a:r>
            <a:r>
              <a:rPr lang="en-US" sz="2000" b="1" dirty="0" err="1">
                <a:solidFill>
                  <a:schemeClr val="bg1"/>
                </a:solidFill>
                <a:latin typeface="+mj-lt"/>
              </a:rPr>
              <a:t>Birdsall</a:t>
            </a:r>
            <a:r>
              <a:rPr lang="en-US" sz="2000" b="1" dirty="0">
                <a:solidFill>
                  <a:schemeClr val="bg1"/>
                </a:solidFill>
                <a:latin typeface="+mj-lt"/>
              </a:rPr>
              <a:t>--All States Material Group</a:t>
            </a:r>
          </a:p>
          <a:p>
            <a:pPr marL="1028700" lvl="1" indent="-571500">
              <a:buFont typeface="Arial" panose="020B0604020202020204" pitchFamily="34" charset="0"/>
              <a:buChar char="•"/>
            </a:pPr>
            <a:r>
              <a:rPr lang="en-US" sz="2000" b="1" dirty="0">
                <a:solidFill>
                  <a:schemeClr val="bg1"/>
                </a:solidFill>
                <a:latin typeface="+mj-lt"/>
              </a:rPr>
              <a:t> John </a:t>
            </a:r>
            <a:r>
              <a:rPr lang="en-US" sz="2000" b="1" dirty="0" err="1">
                <a:solidFill>
                  <a:schemeClr val="bg1"/>
                </a:solidFill>
                <a:latin typeface="+mj-lt"/>
              </a:rPr>
              <a:t>Brunkhorst</a:t>
            </a:r>
            <a:r>
              <a:rPr lang="en-US" sz="2000" b="1" dirty="0">
                <a:solidFill>
                  <a:schemeClr val="bg1"/>
                </a:solidFill>
                <a:latin typeface="+mj-lt"/>
              </a:rPr>
              <a:t>--Minnesota Local Road Research Board - McLeod County</a:t>
            </a:r>
          </a:p>
          <a:p>
            <a:pPr marL="1028700" lvl="1" indent="-571500">
              <a:buFont typeface="Arial" panose="020B0604020202020204" pitchFamily="34" charset="0"/>
              <a:buChar char="•"/>
            </a:pPr>
            <a:r>
              <a:rPr lang="en-US" sz="2000" b="1" dirty="0">
                <a:solidFill>
                  <a:schemeClr val="bg1"/>
                </a:solidFill>
                <a:latin typeface="+mj-lt"/>
              </a:rPr>
              <a:t>Eshan Dave--University of New Hampshire</a:t>
            </a:r>
          </a:p>
          <a:p>
            <a:pPr marL="1028700" lvl="1" indent="-571500">
              <a:buFont typeface="Arial" panose="020B0604020202020204" pitchFamily="34" charset="0"/>
              <a:buChar char="•"/>
            </a:pPr>
            <a:r>
              <a:rPr lang="en-US" sz="2000" b="1" dirty="0">
                <a:solidFill>
                  <a:schemeClr val="bg1"/>
                </a:solidFill>
                <a:latin typeface="+mj-lt"/>
              </a:rPr>
              <a:t>Tyler </a:t>
            </a:r>
            <a:r>
              <a:rPr lang="en-US" sz="2000" b="1" dirty="0" err="1">
                <a:solidFill>
                  <a:schemeClr val="bg1"/>
                </a:solidFill>
                <a:latin typeface="+mj-lt"/>
              </a:rPr>
              <a:t>Eckenrode</a:t>
            </a:r>
            <a:r>
              <a:rPr lang="en-US" sz="2000" b="1" dirty="0">
                <a:solidFill>
                  <a:schemeClr val="bg1"/>
                </a:solidFill>
                <a:latin typeface="+mj-lt"/>
              </a:rPr>
              <a:t>--Flint Hills Resources</a:t>
            </a:r>
          </a:p>
          <a:p>
            <a:pPr marL="1028700" lvl="1" indent="-571500">
              <a:buFont typeface="Arial" panose="020B0604020202020204" pitchFamily="34" charset="0"/>
              <a:buChar char="•"/>
            </a:pPr>
            <a:r>
              <a:rPr lang="en-US" sz="2000" b="1" dirty="0">
                <a:solidFill>
                  <a:schemeClr val="bg1"/>
                </a:solidFill>
                <a:latin typeface="+mj-lt"/>
              </a:rPr>
              <a:t>Andrew </a:t>
            </a:r>
            <a:r>
              <a:rPr lang="en-US" sz="2000" b="1" dirty="0" err="1">
                <a:solidFill>
                  <a:schemeClr val="bg1"/>
                </a:solidFill>
                <a:latin typeface="+mj-lt"/>
              </a:rPr>
              <a:t>Hanz</a:t>
            </a:r>
            <a:r>
              <a:rPr lang="en-US" sz="2000" b="1" dirty="0">
                <a:solidFill>
                  <a:schemeClr val="bg1"/>
                </a:solidFill>
                <a:latin typeface="+mj-lt"/>
              </a:rPr>
              <a:t>--</a:t>
            </a:r>
            <a:r>
              <a:rPr lang="en-US" sz="2000" b="1" dirty="0" err="1">
                <a:solidFill>
                  <a:schemeClr val="bg1"/>
                </a:solidFill>
                <a:latin typeface="+mj-lt"/>
              </a:rPr>
              <a:t>Mathy</a:t>
            </a:r>
            <a:r>
              <a:rPr lang="en-US" sz="2000" b="1" dirty="0">
                <a:solidFill>
                  <a:schemeClr val="bg1"/>
                </a:solidFill>
                <a:latin typeface="+mj-lt"/>
              </a:rPr>
              <a:t> Construction</a:t>
            </a:r>
          </a:p>
          <a:p>
            <a:pPr marL="1028700" lvl="1" indent="-571500">
              <a:buFont typeface="Arial" panose="020B0604020202020204" pitchFamily="34" charset="0"/>
              <a:buChar char="•"/>
            </a:pPr>
            <a:r>
              <a:rPr lang="en-US" sz="2000" b="1" dirty="0">
                <a:solidFill>
                  <a:schemeClr val="bg1"/>
                </a:solidFill>
                <a:latin typeface="+mj-lt"/>
              </a:rPr>
              <a:t>Pete Montenegro, Collaborative Aggregates</a:t>
            </a:r>
          </a:p>
          <a:p>
            <a:pPr marL="1028700" lvl="1" indent="-571500">
              <a:buFont typeface="Arial" panose="020B0604020202020204" pitchFamily="34" charset="0"/>
              <a:buChar char="•"/>
            </a:pPr>
            <a:r>
              <a:rPr lang="en-US" sz="2000" b="1" dirty="0">
                <a:solidFill>
                  <a:schemeClr val="bg1"/>
                </a:solidFill>
                <a:latin typeface="+mj-lt"/>
              </a:rPr>
              <a:t>Buzz Powell--National Center for Asphalt Technology (NCAT)</a:t>
            </a:r>
          </a:p>
          <a:p>
            <a:pPr marL="1028700" lvl="1" indent="-571500">
              <a:buFont typeface="Arial" panose="020B0604020202020204" pitchFamily="34" charset="0"/>
              <a:buChar char="•"/>
            </a:pPr>
            <a:r>
              <a:rPr lang="en-US" sz="2000" b="1" dirty="0">
                <a:solidFill>
                  <a:schemeClr val="bg1"/>
                </a:solidFill>
                <a:latin typeface="+mj-lt"/>
              </a:rPr>
              <a:t>John Roberts--International Grooving and Grinding Association </a:t>
            </a:r>
          </a:p>
          <a:p>
            <a:pPr marL="1028700" lvl="1" indent="-571500">
              <a:buFont typeface="Arial" panose="020B0604020202020204" pitchFamily="34" charset="0"/>
              <a:buChar char="•"/>
            </a:pPr>
            <a:r>
              <a:rPr lang="en-US" sz="2000" b="1" dirty="0" err="1">
                <a:solidFill>
                  <a:schemeClr val="bg1"/>
                </a:solidFill>
                <a:latin typeface="+mj-lt"/>
              </a:rPr>
              <a:t>Timo</a:t>
            </a:r>
            <a:r>
              <a:rPr lang="en-US" sz="2000" b="1" dirty="0">
                <a:solidFill>
                  <a:schemeClr val="bg1"/>
                </a:solidFill>
                <a:latin typeface="+mj-lt"/>
              </a:rPr>
              <a:t> </a:t>
            </a:r>
            <a:r>
              <a:rPr lang="en-US" sz="2000" b="1" dirty="0" err="1">
                <a:solidFill>
                  <a:schemeClr val="bg1"/>
                </a:solidFill>
                <a:latin typeface="+mj-lt"/>
              </a:rPr>
              <a:t>Saarenketo</a:t>
            </a:r>
            <a:r>
              <a:rPr lang="en-US" sz="2000" b="1" dirty="0">
                <a:solidFill>
                  <a:schemeClr val="bg1"/>
                </a:solidFill>
                <a:latin typeface="+mj-lt"/>
              </a:rPr>
              <a:t>--</a:t>
            </a:r>
            <a:r>
              <a:rPr lang="en-US" sz="2000" b="1" dirty="0" err="1">
                <a:solidFill>
                  <a:schemeClr val="bg1"/>
                </a:solidFill>
                <a:latin typeface="+mj-lt"/>
              </a:rPr>
              <a:t>Roadscanners</a:t>
            </a:r>
            <a:r>
              <a:rPr lang="en-US" sz="2000" b="1" dirty="0">
                <a:solidFill>
                  <a:schemeClr val="bg1"/>
                </a:solidFill>
                <a:latin typeface="+mj-lt"/>
              </a:rPr>
              <a:t>, USA </a:t>
            </a:r>
          </a:p>
          <a:p>
            <a:pPr marL="1028700" lvl="1" indent="-571500">
              <a:buFont typeface="Arial" panose="020B0604020202020204" pitchFamily="34" charset="0"/>
              <a:buChar char="•"/>
            </a:pPr>
            <a:r>
              <a:rPr lang="en-US" sz="2000" b="1" dirty="0">
                <a:solidFill>
                  <a:schemeClr val="bg1"/>
                </a:solidFill>
                <a:latin typeface="+mj-lt"/>
              </a:rPr>
              <a:t>Tom Wood--WSB &amp; Associates, </a:t>
            </a:r>
            <a:r>
              <a:rPr lang="en-US" sz="2000" b="1" dirty="0" err="1">
                <a:solidFill>
                  <a:schemeClr val="bg1"/>
                </a:solidFill>
                <a:latin typeface="+mj-lt"/>
              </a:rPr>
              <a:t>Inc</a:t>
            </a:r>
            <a:r>
              <a:rPr lang="en-US" sz="2000" b="1" dirty="0">
                <a:solidFill>
                  <a:schemeClr val="bg1"/>
                </a:solidFill>
                <a:latin typeface="+mj-lt"/>
              </a:rPr>
              <a:t> </a:t>
            </a:r>
          </a:p>
          <a:p>
            <a:pPr marL="1028700" lvl="1" indent="-571500">
              <a:buFont typeface="Arial" panose="020B0604020202020204" pitchFamily="34" charset="0"/>
              <a:buChar char="•"/>
            </a:pPr>
            <a:r>
              <a:rPr lang="en-US" sz="2000" b="1" dirty="0">
                <a:solidFill>
                  <a:schemeClr val="bg1"/>
                </a:solidFill>
                <a:latin typeface="+mj-lt"/>
              </a:rPr>
              <a:t>Dan Wegman--Braun </a:t>
            </a:r>
            <a:r>
              <a:rPr lang="en-US" sz="2000" b="1" dirty="0" err="1">
                <a:solidFill>
                  <a:schemeClr val="bg1"/>
                </a:solidFill>
                <a:latin typeface="+mj-lt"/>
              </a:rPr>
              <a:t>Intertec</a:t>
            </a:r>
            <a:r>
              <a:rPr lang="en-US" sz="2000" b="1" dirty="0">
                <a:solidFill>
                  <a:schemeClr val="bg1"/>
                </a:solidFill>
                <a:latin typeface="+mj-lt"/>
              </a:rPr>
              <a:t> </a:t>
            </a:r>
          </a:p>
          <a:p>
            <a:pPr marL="1028700" lvl="1" indent="-571500">
              <a:buFont typeface="Arial" panose="020B0604020202020204" pitchFamily="34" charset="0"/>
              <a:buChar char="•"/>
            </a:pPr>
            <a:r>
              <a:rPr lang="en-US" sz="2000" b="1" dirty="0">
                <a:solidFill>
                  <a:schemeClr val="bg1"/>
                </a:solidFill>
                <a:latin typeface="+mj-lt"/>
              </a:rPr>
              <a:t>Matt Zeller--Concrete Paving </a:t>
            </a:r>
            <a:r>
              <a:rPr lang="en-US" sz="2000" b="1" dirty="0" smtClean="0">
                <a:solidFill>
                  <a:schemeClr val="bg1"/>
                </a:solidFill>
                <a:latin typeface="+mj-lt"/>
              </a:rPr>
              <a:t>Association</a:t>
            </a:r>
            <a:endParaRPr lang="en-US" sz="2000" b="1" dirty="0">
              <a:solidFill>
                <a:schemeClr val="bg1"/>
              </a:solidFill>
              <a:latin typeface="+mj-lt"/>
            </a:endParaRPr>
          </a:p>
        </p:txBody>
      </p:sp>
    </p:spTree>
    <p:extLst>
      <p:ext uri="{BB962C8B-B14F-4D97-AF65-F5344CB8AC3E}">
        <p14:creationId xmlns:p14="http://schemas.microsoft.com/office/powerpoint/2010/main" val="1811284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6</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4524315"/>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Friends and Support Members</a:t>
            </a:r>
          </a:p>
          <a:p>
            <a:pPr marL="571500" indent="-571500">
              <a:buFont typeface="Arial" panose="020B0604020202020204" pitchFamily="34" charset="0"/>
              <a:buChar char="•"/>
            </a:pPr>
            <a:endParaRPr lang="en-US" sz="2400" b="1" dirty="0">
              <a:solidFill>
                <a:schemeClr val="bg1"/>
              </a:solidFill>
              <a:latin typeface="+mj-lt"/>
            </a:endParaRPr>
          </a:p>
          <a:p>
            <a:pPr marL="1028700" lvl="1" indent="-571500">
              <a:buFont typeface="Arial" panose="020B0604020202020204" pitchFamily="34" charset="0"/>
              <a:buChar char="•"/>
            </a:pPr>
            <a:r>
              <a:rPr lang="en-US" sz="2400" b="1" dirty="0">
                <a:solidFill>
                  <a:schemeClr val="bg1"/>
                </a:solidFill>
                <a:latin typeface="+mj-lt"/>
              </a:rPr>
              <a:t>Melissa Cole--Minnesota Department of Transportation </a:t>
            </a:r>
          </a:p>
          <a:p>
            <a:pPr marL="1028700" lvl="1" indent="-571500">
              <a:buFont typeface="Arial" panose="020B0604020202020204" pitchFamily="34" charset="0"/>
              <a:buChar char="•"/>
            </a:pPr>
            <a:r>
              <a:rPr lang="en-US" sz="2400" b="1" dirty="0">
                <a:solidFill>
                  <a:schemeClr val="bg1"/>
                </a:solidFill>
                <a:latin typeface="+mj-lt"/>
              </a:rPr>
              <a:t>Eddie Johnson--Minnesota Department of Transportation</a:t>
            </a:r>
          </a:p>
          <a:p>
            <a:pPr marL="1028700" lvl="1" indent="-571500">
              <a:buFont typeface="Arial" panose="020B0604020202020204" pitchFamily="34" charset="0"/>
              <a:buChar char="•"/>
            </a:pPr>
            <a:r>
              <a:rPr lang="en-US" sz="2400" b="1" dirty="0">
                <a:solidFill>
                  <a:schemeClr val="bg1"/>
                </a:solidFill>
                <a:latin typeface="+mj-lt"/>
              </a:rPr>
              <a:t>Kevin Kliethermes--FHWA</a:t>
            </a:r>
          </a:p>
          <a:p>
            <a:pPr marL="1028700" lvl="1" indent="-571500">
              <a:buFont typeface="Arial" panose="020B0604020202020204" pitchFamily="34" charset="0"/>
              <a:buChar char="•"/>
            </a:pPr>
            <a:r>
              <a:rPr lang="en-US" sz="2400" b="1" dirty="0">
                <a:solidFill>
                  <a:schemeClr val="bg1"/>
                </a:solidFill>
                <a:latin typeface="+mj-lt"/>
              </a:rPr>
              <a:t>Renae Kuehl, SRF Consulting</a:t>
            </a:r>
          </a:p>
          <a:p>
            <a:pPr marL="1028700" lvl="1" indent="-571500">
              <a:buFont typeface="Arial" panose="020B0604020202020204" pitchFamily="34" charset="0"/>
              <a:buChar char="•"/>
            </a:pPr>
            <a:r>
              <a:rPr lang="en-US" sz="2400" b="1" dirty="0">
                <a:solidFill>
                  <a:schemeClr val="bg1"/>
                </a:solidFill>
                <a:latin typeface="+mj-lt"/>
              </a:rPr>
              <a:t>John Senger-- Illinois Department of Transportation</a:t>
            </a:r>
          </a:p>
          <a:p>
            <a:pPr marL="1028700" lvl="1" indent="-571500">
              <a:buFont typeface="Arial" panose="020B0604020202020204" pitchFamily="34" charset="0"/>
              <a:buChar char="•"/>
            </a:pPr>
            <a:r>
              <a:rPr lang="en-US" sz="2400" b="1" dirty="0">
                <a:solidFill>
                  <a:schemeClr val="bg1"/>
                </a:solidFill>
                <a:latin typeface="+mj-lt"/>
              </a:rPr>
              <a:t>Ben Worel-- Minnesota Department of Transportation </a:t>
            </a:r>
          </a:p>
          <a:p>
            <a:pPr marL="1028700" lvl="1" indent="-571500">
              <a:buFont typeface="Arial" panose="020B0604020202020204" pitchFamily="34" charset="0"/>
              <a:buChar char="•"/>
            </a:pPr>
            <a:r>
              <a:rPr lang="en-US" sz="2400" b="1" dirty="0">
                <a:solidFill>
                  <a:schemeClr val="bg1"/>
                </a:solidFill>
                <a:latin typeface="+mj-lt"/>
              </a:rPr>
              <a:t>Tom Zimmerman-- Minnesota Department of Transportation</a:t>
            </a:r>
          </a:p>
          <a:p>
            <a:pPr marL="1028700" lvl="1" indent="-571500">
              <a:buFont typeface="Arial" panose="020B0604020202020204" pitchFamily="34" charset="0"/>
              <a:buChar char="•"/>
            </a:pPr>
            <a:endParaRPr lang="en-US" sz="2400" b="1" dirty="0" smtClean="0">
              <a:solidFill>
                <a:schemeClr val="bg1"/>
              </a:solidFill>
              <a:latin typeface="+mj-lt"/>
            </a:endParaRPr>
          </a:p>
          <a:p>
            <a:pPr marL="571500" indent="-571500">
              <a:buFont typeface="Arial" panose="020B0604020202020204" pitchFamily="34" charset="0"/>
              <a:buChar char="•"/>
            </a:pPr>
            <a:endParaRPr lang="en-US" sz="3600" b="1" dirty="0" smtClean="0">
              <a:solidFill>
                <a:schemeClr val="bg1"/>
              </a:solidFill>
              <a:latin typeface="+mj-lt"/>
            </a:endParaRPr>
          </a:p>
        </p:txBody>
      </p:sp>
    </p:spTree>
    <p:extLst>
      <p:ext uri="{BB962C8B-B14F-4D97-AF65-F5344CB8AC3E}">
        <p14:creationId xmlns:p14="http://schemas.microsoft.com/office/powerpoint/2010/main" val="1147158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7</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4154984"/>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Maintaining Poor Pavements</a:t>
            </a:r>
          </a:p>
          <a:p>
            <a:pPr marL="1485900" lvl="2" indent="-571500">
              <a:buFont typeface="Arial" panose="020B0604020202020204" pitchFamily="34" charset="0"/>
              <a:buChar char="•"/>
            </a:pPr>
            <a:r>
              <a:rPr lang="en-US" sz="3600" b="1" dirty="0">
                <a:solidFill>
                  <a:schemeClr val="bg1"/>
                </a:solidFill>
                <a:latin typeface="+mj-lt"/>
              </a:rPr>
              <a:t>Project Summary:</a:t>
            </a:r>
          </a:p>
          <a:p>
            <a:pPr marL="1485900" lvl="2" indent="-571500">
              <a:buFont typeface="Arial" panose="020B0604020202020204" pitchFamily="34" charset="0"/>
              <a:buChar char="•"/>
            </a:pPr>
            <a:r>
              <a:rPr lang="en-US" sz="3600" b="1" dirty="0">
                <a:solidFill>
                  <a:schemeClr val="bg1"/>
                </a:solidFill>
                <a:latin typeface="+mj-lt"/>
              </a:rPr>
              <a:t> </a:t>
            </a:r>
            <a:r>
              <a:rPr lang="en-US" sz="2400" b="1" dirty="0">
                <a:solidFill>
                  <a:schemeClr val="bg1"/>
                </a:solidFill>
                <a:latin typeface="+mj-lt"/>
              </a:rPr>
              <a:t>The objective of this project is to identify performance improvements that can be expected for Hot-Mix Asphalt (HMA) roadways, from the application of a variety of thin pavement rehabilitation treatments similar to and including thin lift overlays, fine graded HMA scratch course with a chip seal, mastic surface correction for cupped cracks with a chip seal, </a:t>
            </a:r>
            <a:r>
              <a:rPr lang="en-US" sz="2400" b="1" dirty="0" err="1">
                <a:solidFill>
                  <a:schemeClr val="bg1"/>
                </a:solidFill>
                <a:latin typeface="+mj-lt"/>
              </a:rPr>
              <a:t>microsurfacing</a:t>
            </a:r>
            <a:r>
              <a:rPr lang="en-US" sz="2400" b="1" dirty="0">
                <a:solidFill>
                  <a:schemeClr val="bg1"/>
                </a:solidFill>
                <a:latin typeface="+mj-lt"/>
              </a:rPr>
              <a:t>, scrub seals, etc.</a:t>
            </a:r>
            <a:endParaRPr lang="en-US" sz="2400" b="1" dirty="0" smtClean="0">
              <a:solidFill>
                <a:schemeClr val="bg1"/>
              </a:solidFill>
              <a:latin typeface="+mj-lt"/>
            </a:endParaRPr>
          </a:p>
        </p:txBody>
      </p:sp>
    </p:spTree>
    <p:extLst>
      <p:ext uri="{BB962C8B-B14F-4D97-AF65-F5344CB8AC3E}">
        <p14:creationId xmlns:p14="http://schemas.microsoft.com/office/powerpoint/2010/main" val="3089049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8</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816443"/>
            <a:ext cx="11257004" cy="1754326"/>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Maintaining Poor Pavements</a:t>
            </a:r>
          </a:p>
          <a:p>
            <a:pPr marL="1485900" lvl="2" indent="-571500">
              <a:buFont typeface="Arial" panose="020B0604020202020204" pitchFamily="34" charset="0"/>
              <a:buChar char="•"/>
            </a:pPr>
            <a:r>
              <a:rPr lang="en-US" sz="3600" b="1" dirty="0" smtClean="0">
                <a:solidFill>
                  <a:schemeClr val="bg1"/>
                </a:solidFill>
                <a:latin typeface="+mj-lt"/>
              </a:rPr>
              <a:t>Task 2: Collect data from the NRRA States</a:t>
            </a:r>
          </a:p>
        </p:txBody>
      </p:sp>
    </p:spTree>
    <p:extLst>
      <p:ext uri="{BB962C8B-B14F-4D97-AF65-F5344CB8AC3E}">
        <p14:creationId xmlns:p14="http://schemas.microsoft.com/office/powerpoint/2010/main" val="870481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46974"/>
            <a:ext cx="8229600" cy="1143000"/>
          </a:xfrm>
        </p:spPr>
        <p:txBody>
          <a:bodyPr/>
          <a:lstStyle/>
          <a:p>
            <a:r>
              <a:rPr lang="en-US" b="1" dirty="0" smtClean="0">
                <a:solidFill>
                  <a:schemeClr val="bg1"/>
                </a:solidFill>
              </a:rPr>
              <a:t>Preventive Maintenance Team</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prstClr val="black">
                    <a:tint val="75000"/>
                  </a:prstClr>
                </a:solidFill>
              </a:rPr>
              <a:pPr/>
              <a:t>9</a:t>
            </a:fld>
            <a:endParaRPr lang="en-US" dirty="0">
              <a:solidFill>
                <a:prstClr val="black">
                  <a:tint val="75000"/>
                </a:prstClr>
              </a:solidFill>
            </a:endParaRPr>
          </a:p>
        </p:txBody>
      </p:sp>
      <p:pic>
        <p:nvPicPr>
          <p:cNvPr id="9" name="Picture 8"/>
          <p:cNvPicPr>
            <a:picLocks noChangeAspect="1"/>
          </p:cNvPicPr>
          <p:nvPr/>
        </p:nvPicPr>
        <p:blipFill>
          <a:blip r:embed="rId3"/>
          <a:stretch>
            <a:fillRect/>
          </a:stretch>
        </p:blipFill>
        <p:spPr>
          <a:xfrm>
            <a:off x="173289" y="150930"/>
            <a:ext cx="2335133" cy="1168957"/>
          </a:xfrm>
          <a:prstGeom prst="rect">
            <a:avLst/>
          </a:prstGeom>
          <a:ln>
            <a:noFill/>
          </a:ln>
          <a:effectLst>
            <a:outerShdw blurRad="50800" dist="38100" dir="2700000" algn="tl" rotWithShape="0">
              <a:prstClr val="black">
                <a:alpha val="40000"/>
              </a:prstClr>
            </a:outerShdw>
          </a:effectLst>
        </p:spPr>
      </p:pic>
      <p:sp>
        <p:nvSpPr>
          <p:cNvPr id="3" name="TextBox 2"/>
          <p:cNvSpPr txBox="1"/>
          <p:nvPr/>
        </p:nvSpPr>
        <p:spPr>
          <a:xfrm>
            <a:off x="420131" y="1278038"/>
            <a:ext cx="11257004" cy="5078313"/>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bg1"/>
                </a:solidFill>
                <a:latin typeface="+mj-lt"/>
              </a:rPr>
              <a:t>Long term research</a:t>
            </a:r>
          </a:p>
          <a:p>
            <a:pPr marL="1028700" lvl="1" indent="-571500">
              <a:buFont typeface="Arial" panose="020B0604020202020204" pitchFamily="34" charset="0"/>
              <a:buChar char="•"/>
            </a:pPr>
            <a:r>
              <a:rPr lang="en-US" sz="3600" b="1" dirty="0" smtClean="0">
                <a:solidFill>
                  <a:schemeClr val="bg1"/>
                </a:solidFill>
                <a:latin typeface="+mj-lt"/>
              </a:rPr>
              <a:t>Effective Long Lasting Partial Depth Joint Repairs for Challenging Conditions</a:t>
            </a:r>
          </a:p>
          <a:p>
            <a:pPr marL="1485900" lvl="2" indent="-571500">
              <a:buFont typeface="Arial" panose="020B0604020202020204" pitchFamily="34" charset="0"/>
              <a:buChar char="•"/>
            </a:pPr>
            <a:r>
              <a:rPr lang="en-US" sz="2400" b="1" dirty="0">
                <a:solidFill>
                  <a:schemeClr val="bg1"/>
                </a:solidFill>
                <a:latin typeface="+mj-lt"/>
              </a:rPr>
              <a:t>Project Summary:</a:t>
            </a:r>
          </a:p>
          <a:p>
            <a:pPr marL="1485900" lvl="2" indent="-571500">
              <a:buFont typeface="Arial" panose="020B0604020202020204" pitchFamily="34" charset="0"/>
              <a:buChar char="•"/>
            </a:pPr>
            <a:r>
              <a:rPr lang="en-US" sz="2400" b="1" dirty="0">
                <a:solidFill>
                  <a:schemeClr val="bg1"/>
                </a:solidFill>
                <a:latin typeface="+mj-lt"/>
              </a:rPr>
              <a:t> As Portland Cement Concrete (PCC) pavements age, longitudinal and transverse joints can exhibit signs of distress as a  result of traffic loading, climatic variations, materials related issues, and construction defects. Although only small areas are often involved, the joint distress can substantially disrupt traffic flow and increase pavement roughness sacrificing consumer ride comfort. Furthermore, secondary distresses and degradation of otherwise sound concrete can occur due to poor joint conditions.</a:t>
            </a:r>
            <a:endParaRPr lang="en-US" sz="2400" b="1" dirty="0" smtClean="0">
              <a:solidFill>
                <a:schemeClr val="bg1"/>
              </a:solidFill>
              <a:latin typeface="+mj-lt"/>
            </a:endParaRPr>
          </a:p>
        </p:txBody>
      </p:sp>
    </p:spTree>
    <p:extLst>
      <p:ext uri="{BB962C8B-B14F-4D97-AF65-F5344CB8AC3E}">
        <p14:creationId xmlns:p14="http://schemas.microsoft.com/office/powerpoint/2010/main" val="3439530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smtClean="0">
            <a:solidFill>
              <a:schemeClr val="bg1"/>
            </a:solidFill>
            <a:latin typeface="+mj-lt"/>
          </a:defRPr>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800" dirty="0" smtClean="0">
            <a:solidFill>
              <a:schemeClr val="bg1"/>
            </a:solidFill>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3301</TotalTime>
  <Words>869</Words>
  <Application>Microsoft Office PowerPoint</Application>
  <PresentationFormat>Widescreen</PresentationFormat>
  <Paragraphs>160</Paragraphs>
  <Slides>19</Slides>
  <Notes>16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1_Office Theme</vt:lpstr>
      <vt:lpstr>2_Office Theme</vt:lpstr>
      <vt:lpstr>2018 Pavement Workshop May 23-24, 2018</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Preventive Maintenance Team</vt:lpstr>
      <vt:lpstr>PowerPoint Presentation</vt:lpstr>
      <vt:lpstr>Preventive Maintenance Team</vt:lpstr>
      <vt:lpstr>Preventive Maintenance Team</vt:lpstr>
      <vt:lpstr>PowerPoint Presentation</vt:lpstr>
      <vt:lpstr>PowerPoint Presentation</vt:lpstr>
    </vt:vector>
  </TitlesOfParts>
  <Company>MnDOT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NRRA Universities</dc:title>
  <dc:creator>Worel, Benjamin (DOT)</dc:creator>
  <cp:lastModifiedBy>Geib, Gerard (DOT)</cp:lastModifiedBy>
  <cp:revision>31</cp:revision>
  <dcterms:created xsi:type="dcterms:W3CDTF">2017-11-13T15:43:16Z</dcterms:created>
  <dcterms:modified xsi:type="dcterms:W3CDTF">2018-05-14T17:46:13Z</dcterms:modified>
</cp:coreProperties>
</file>