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35" r:id="rId4"/>
  </p:sldMasterIdLst>
  <p:notesMasterIdLst>
    <p:notesMasterId r:id="rId34"/>
  </p:notesMasterIdLst>
  <p:sldIdLst>
    <p:sldId id="274" r:id="rId5"/>
    <p:sldId id="263" r:id="rId6"/>
    <p:sldId id="262" r:id="rId7"/>
    <p:sldId id="261" r:id="rId8"/>
    <p:sldId id="276" r:id="rId9"/>
    <p:sldId id="300" r:id="rId10"/>
    <p:sldId id="304" r:id="rId11"/>
    <p:sldId id="277" r:id="rId12"/>
    <p:sldId id="278" r:id="rId13"/>
    <p:sldId id="279" r:id="rId14"/>
    <p:sldId id="301" r:id="rId15"/>
    <p:sldId id="303" r:id="rId16"/>
    <p:sldId id="280" r:id="rId17"/>
    <p:sldId id="281" r:id="rId18"/>
    <p:sldId id="302" r:id="rId19"/>
    <p:sldId id="282" r:id="rId20"/>
    <p:sldId id="283" r:id="rId21"/>
    <p:sldId id="284" r:id="rId22"/>
    <p:sldId id="285" r:id="rId23"/>
    <p:sldId id="299" r:id="rId24"/>
    <p:sldId id="290" r:id="rId25"/>
    <p:sldId id="292" r:id="rId26"/>
    <p:sldId id="293" r:id="rId27"/>
    <p:sldId id="294" r:id="rId28"/>
    <p:sldId id="296" r:id="rId29"/>
    <p:sldId id="297" r:id="rId30"/>
    <p:sldId id="298" r:id="rId31"/>
    <p:sldId id="286" r:id="rId32"/>
    <p:sldId id="27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79849" autoAdjust="0"/>
  </p:normalViewPr>
  <p:slideViewPr>
    <p:cSldViewPr snapToGrid="0">
      <p:cViewPr varScale="1">
        <p:scale>
          <a:sx n="64" d="100"/>
          <a:sy n="64" d="100"/>
        </p:scale>
        <p:origin x="1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54AF8-5A10-462E-BBCA-0B55AF64FC7D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1DB4F-9854-4360-AC86-3F6F93379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92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the faces with the names.</a:t>
            </a:r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1DB4F-9854-4360-AC86-3F6F93379C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40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76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911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80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18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11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06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47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7239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8756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C9D88-D561-4A4C-B826-761CB7D1D67F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31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Industry is Involved – should always be involved</a:t>
            </a:r>
          </a:p>
          <a:p>
            <a:r>
              <a:rPr lang="en-US" dirty="0" smtClean="0"/>
              <a:t>Hang out with smart people</a:t>
            </a:r>
          </a:p>
          <a:p>
            <a:r>
              <a:rPr lang="en-US" dirty="0" smtClean="0"/>
              <a:t>Learn new things</a:t>
            </a:r>
          </a:p>
          <a:p>
            <a:r>
              <a:rPr lang="en-US" dirty="0" smtClean="0"/>
              <a:t>White</a:t>
            </a:r>
            <a:r>
              <a:rPr lang="en-US" baseline="0" dirty="0" smtClean="0"/>
              <a:t> down questions on a post it, get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1DB4F-9854-4360-AC86-3F6F93379C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9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1DB4F-9854-4360-AC86-3F6F93379C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2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95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05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75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2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69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14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27200" y="2057400"/>
            <a:ext cx="8839200" cy="160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03200" y="152400"/>
            <a:ext cx="4368800" cy="152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165600" y="6096000"/>
            <a:ext cx="7721600" cy="60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9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137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9662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3"/>
            <a:ext cx="8128000" cy="29667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60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3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91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8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7" y="3211515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7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9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75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5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658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8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7" y="3211515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7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9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1" y="6356352"/>
            <a:ext cx="1358591" cy="365125"/>
          </a:xfrm>
        </p:spPr>
        <p:txBody>
          <a:bodyPr/>
          <a:lstStyle/>
          <a:p>
            <a:fld id="{5D76A200-3168-4D33-A718-3974884CE863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3" y="6356352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90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5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1920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8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7" y="3211515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2" y="434837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8" y="691884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9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8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7" y="3211515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7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9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882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5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112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36460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9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8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79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9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8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80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1756172" algn="l"/>
                <a:tab pos="2827735" algn="l"/>
              </a:tabLst>
              <a:defRPr sz="4125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C3B6E0-E413-4EA2-9B23-AF69A1623F89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74031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20398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375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7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51001" y="3581845"/>
            <a:ext cx="2637979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A7556-21FA-4204-9DD6-1F6FDEC2C796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6118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6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750"/>
              </a:spcAft>
              <a:tabLst>
                <a:tab pos="2827735" algn="l"/>
              </a:tabLst>
              <a:defRPr sz="525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B49D9C-C4C1-46A9-AED8-599F8B47287F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2749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6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701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45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6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701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75E6-E45B-4C5D-981E-7C8ED0C72F5D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Here | 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85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6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701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0212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9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6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894EF-7DC0-4B7C-83F8-29D989AA60F6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1838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9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6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DBCF0-11C3-4F19-90D9-2EE7F00784FE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512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27200" y="2057400"/>
            <a:ext cx="8839200" cy="160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03200" y="152400"/>
            <a:ext cx="4368800" cy="152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165600" y="6096000"/>
            <a:ext cx="7721600" cy="60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353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5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0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53" y="630935"/>
            <a:ext cx="3858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75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</a:t>
            </a:r>
            <a:r>
              <a:rPr lang="en-US" dirty="0" smtClean="0">
                <a:solidFill>
                  <a:srgbClr val="003865"/>
                </a:solidFill>
              </a:rPr>
              <a:t> | 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1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53" y="630936"/>
            <a:ext cx="3858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4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hjgjghjj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185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73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73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838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7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46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45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hjgjghjj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94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818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06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662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97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8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90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9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84" y="1842964"/>
            <a:ext cx="7099635" cy="63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8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8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90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9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11" y="2118359"/>
            <a:ext cx="7790823" cy="69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92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773023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9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3" y="6138336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8073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38" y="6089346"/>
            <a:ext cx="4145759" cy="3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0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386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9"/>
            <a:ext cx="10515600" cy="4841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00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8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90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9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8CA1A9B-139F-4606-AD0A-F3253110DAE5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51" y="812679"/>
            <a:ext cx="4145759" cy="3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224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336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673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8"/>
            <a:ext cx="4981448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6048" y="1594628"/>
            <a:ext cx="5127752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78BE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08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891" indent="-342891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080" indent="-342891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21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09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498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89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8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8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A5BA-A5F9-4138-9E4B-FFD626F6437A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2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685783" indent="-228594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2971" indent="-228594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160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349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537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8677-C648-465D-82CD-E88587B4845D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052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685783" indent="-228594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2971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160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349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537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7D7-46FB-4D7C-9C8F-0C340D091257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7929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2" y="6356354"/>
            <a:ext cx="1358591" cy="365125"/>
          </a:xfrm>
        </p:spPr>
        <p:txBody>
          <a:bodyPr/>
          <a:lstStyle/>
          <a:p>
            <a:fld id="{66C283A4-7960-4BFD-B3A5-A2CC5BB2A473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4" y="6356354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39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2" y="6356354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4" y="6356354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322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2" y="6356354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4" y="6356354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82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54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4" y="6356354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80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2" y="1366346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5" y="1364826"/>
            <a:ext cx="4538435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2" y="6356354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4" y="6356354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43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672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2" y="1366346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5" y="1364826"/>
            <a:ext cx="4538435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2" y="6356354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4" y="6356354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98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2" y="1366346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5" y="1364826"/>
            <a:ext cx="4538435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54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4" y="6356354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179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20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7" y="1967573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4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1" y="1967573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8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5" y="1967573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2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0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5" y="1964392"/>
            <a:ext cx="2332191" cy="19004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7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19004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6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19004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7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5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20" y="4345150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7" y="1967573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4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1" y="1967573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8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5" y="1967573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2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DC6-36CA-4209-B482-2ED76AA0BF08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685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4" y="1674775"/>
            <a:ext cx="1858809" cy="153485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1674776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4" y="3939365"/>
            <a:ext cx="1858809" cy="153484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1" y="3939365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8" y="1674775"/>
            <a:ext cx="1858809" cy="15348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6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8" y="3939365"/>
            <a:ext cx="1858809" cy="153484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4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9626-CE5A-4834-975C-E7305BA2E281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04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4" y="1674775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1674776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4" y="3939365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1" y="3939365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8" y="1674775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6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8" y="3939365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4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B38-58F3-410A-8DA4-4B706967601F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81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38201" y="2571732"/>
            <a:ext cx="2038351" cy="16345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039111" y="25717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7" y="2571732"/>
            <a:ext cx="2070216" cy="16345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513863" y="25717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9661-29C3-4FE0-9FC3-375A85A42C46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24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4" y="280033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28003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8" y="280033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E0EA-2D80-452F-9963-33FA7A36BC09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996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7535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290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9499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7375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3"/>
            <a:ext cx="8128000" cy="29667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0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3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2" y="6356354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4" y="6356354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9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8" y="3211517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8" y="504859"/>
            <a:ext cx="6836953" cy="3847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454144" y="1043182"/>
            <a:ext cx="7359597" cy="42237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2" y="6356354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4" y="6356354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65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9" y="1574940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173581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82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9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8" y="3211517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9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90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2" y="6356354"/>
            <a:ext cx="1358591" cy="365125"/>
          </a:xfrm>
        </p:spPr>
        <p:txBody>
          <a:bodyPr/>
          <a:lstStyle/>
          <a:p>
            <a:fld id="{5D76A200-3168-4D33-A718-3974884CE863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4" y="6356354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10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7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9" y="3222702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5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20575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9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8" y="3211517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2" y="434837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9" y="691886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2" y="6356354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4" y="6356354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3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9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8" y="3211517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9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90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2" y="6356354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4" y="6356354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88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9223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7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9" y="3222702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5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544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11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20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2" y="6356354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4" y="6356354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924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11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20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2" y="6356354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4" y="6356354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87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3959352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04" algn="l"/>
                <a:tab pos="3770219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C3B6E0-E413-4EA2-9B23-AF69A1623F89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6474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9599" y="912530"/>
            <a:ext cx="4692188" cy="340343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8" y="524007"/>
            <a:ext cx="2155300" cy="1521646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889825" y="3298352"/>
            <a:ext cx="2637979" cy="1916747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A7556-21FA-4204-9DD6-1F6FDEC2C796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6371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7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219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B49D9C-C4C1-46A9-AED8-599F8B47287F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2686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6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703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488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6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703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75E6-E45B-4C5D-981E-7C8ED0C72F5D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Here | 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6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703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77996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9" y="624470"/>
            <a:ext cx="5198328" cy="4008491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7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9999" i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894EF-7DC0-4B7C-83F8-29D989AA60F6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78442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0016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03212" y="1090052"/>
            <a:ext cx="5198328" cy="3996299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7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9999" i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DBCF0-11C3-4F19-90D9-2EE7F00784FE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536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7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9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72" y="825690"/>
            <a:ext cx="514465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</a:t>
            </a:r>
            <a:r>
              <a:rPr lang="en-US" dirty="0" smtClean="0">
                <a:solidFill>
                  <a:srgbClr val="003865"/>
                </a:solidFill>
              </a:rPr>
              <a:t> | 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9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72" y="704087"/>
            <a:ext cx="514465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50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6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8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8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83" y="1842964"/>
            <a:ext cx="7099635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48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6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8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8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86" y="1842964"/>
            <a:ext cx="7099631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05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773021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8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4" y="6000575"/>
            <a:ext cx="3858492" cy="4572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2" y="6138334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807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614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386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9"/>
            <a:ext cx="10515600" cy="4841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339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6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pic>
        <p:nvPicPr>
          <p:cNvPr id="13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563" y="705498"/>
            <a:ext cx="3858492" cy="4572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5387788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8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8CA1A9B-139F-4606-AD0A-F3253110DAE5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85955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55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6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6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8BE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656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329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2571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/>
            </a:lvl1pPr>
            <a:lvl2pPr marL="6000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/>
            </a:lvl2pPr>
            <a:lvl3pPr marL="9001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3pPr>
            <a:lvl4pPr marL="12430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4pPr>
            <a:lvl5pPr marL="15859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49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6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6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A5BA-A5F9-4138-9E4B-FFD626F6437A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716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875"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 sz="1575"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8677-C648-465D-82CD-E88587B4845D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4078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7D7-46FB-4D7C-9C8F-0C340D091257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15128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/>
          <a:p>
            <a:fld id="{66C283A4-7960-4BFD-B3A5-A2CC5BB2A473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729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63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85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3" y="6356352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82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5" y="1364826"/>
            <a:ext cx="4538435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62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5" y="1364826"/>
            <a:ext cx="4538435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9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32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5" y="1364826"/>
            <a:ext cx="4538435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3" y="6356352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21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20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4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8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2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2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4" y="1964392"/>
            <a:ext cx="2332191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6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6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6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033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20" y="4345148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4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8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2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DC6-36CA-4209-B482-2ED76AA0BF08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17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3" y="167477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1674774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3" y="393936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1" y="3939363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6" y="167477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4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6" y="393936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9626-CE5A-4834-975C-E7305BA2E281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28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3" y="167477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1674774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3" y="393936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1" y="3939363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6" y="167477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4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6" y="393936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B38-58F3-410A-8DA4-4B706967601F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43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3" y="257173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25717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6" y="257173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5717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9661-29C3-4FE0-9FC3-375A85A42C46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623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3" y="2800330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28003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6" y="2800330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E0EA-2D80-452F-9963-33FA7A36BC09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31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3792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6174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65.xml"/><Relationship Id="rId47" Type="http://schemas.openxmlformats.org/officeDocument/2006/relationships/slideLayout" Target="../slideLayouts/slideLayout70.xml"/><Relationship Id="rId50" Type="http://schemas.openxmlformats.org/officeDocument/2006/relationships/theme" Target="../theme/theme3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46" Type="http://schemas.openxmlformats.org/officeDocument/2006/relationships/slideLayout" Target="../slideLayouts/slideLayout69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6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45" Type="http://schemas.openxmlformats.org/officeDocument/2006/relationships/slideLayout" Target="../slideLayouts/slideLayout68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67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43" Type="http://schemas.openxmlformats.org/officeDocument/2006/relationships/slideLayout" Target="../slideLayouts/slideLayout66.xml"/><Relationship Id="rId48" Type="http://schemas.openxmlformats.org/officeDocument/2006/relationships/slideLayout" Target="../slideLayouts/slideLayout71.xml"/><Relationship Id="rId8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9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34" Type="http://schemas.openxmlformats.org/officeDocument/2006/relationships/slideLayout" Target="../slideLayouts/slideLayout106.xml"/><Relationship Id="rId42" Type="http://schemas.openxmlformats.org/officeDocument/2006/relationships/slideLayout" Target="../slideLayouts/slideLayout114.xml"/><Relationship Id="rId47" Type="http://schemas.openxmlformats.org/officeDocument/2006/relationships/slideLayout" Target="../slideLayouts/slideLayout119.xml"/><Relationship Id="rId50" Type="http://schemas.openxmlformats.org/officeDocument/2006/relationships/theme" Target="../theme/theme4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38" Type="http://schemas.openxmlformats.org/officeDocument/2006/relationships/slideLayout" Target="../slideLayouts/slideLayout110.xml"/><Relationship Id="rId46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1.xml"/><Relationship Id="rId41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37" Type="http://schemas.openxmlformats.org/officeDocument/2006/relationships/slideLayout" Target="../slideLayouts/slideLayout109.xml"/><Relationship Id="rId40" Type="http://schemas.openxmlformats.org/officeDocument/2006/relationships/slideLayout" Target="../slideLayouts/slideLayout112.xml"/><Relationship Id="rId45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slideLayout" Target="../slideLayouts/slideLayout108.xml"/><Relationship Id="rId49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4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slideLayout" Target="../slideLayouts/slideLayout107.xml"/><Relationship Id="rId43" Type="http://schemas.openxmlformats.org/officeDocument/2006/relationships/slideLayout" Target="../slideLayouts/slideLayout115.xml"/><Relationship Id="rId48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74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54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9" y="635635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 mn.gov/</a:t>
            </a:r>
            <a:r>
              <a:rPr lang="en-US" dirty="0" err="1" smtClean="0">
                <a:solidFill>
                  <a:srgbClr val="000000"/>
                </a:solidFill>
              </a:rPr>
              <a:t>websiteurl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4" y="6356354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75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  <p:sldLayoutId id="2147483720" r:id="rId35"/>
    <p:sldLayoutId id="2147483721" r:id="rId36"/>
    <p:sldLayoutId id="2147483722" r:id="rId37"/>
    <p:sldLayoutId id="2147483723" r:id="rId38"/>
    <p:sldLayoutId id="2147483724" r:id="rId39"/>
    <p:sldLayoutId id="2147483725" r:id="rId40"/>
    <p:sldLayoutId id="2147483726" r:id="rId41"/>
    <p:sldLayoutId id="2147483727" r:id="rId42"/>
    <p:sldLayoutId id="2147483728" r:id="rId43"/>
    <p:sldLayoutId id="2147483729" r:id="rId44"/>
    <p:sldLayoutId id="2147483730" r:id="rId45"/>
    <p:sldLayoutId id="2147483731" r:id="rId46"/>
    <p:sldLayoutId id="2147483732" r:id="rId47"/>
    <p:sldLayoutId id="2147483733" r:id="rId48"/>
    <p:sldLayoutId id="2147483734" r:id="rId49"/>
  </p:sldLayoutIdLst>
  <p:timing>
    <p:tnLst>
      <p:par>
        <p:cTn id="1" dur="indefinite" restart="never" nodeType="tmRoot"/>
      </p:par>
    </p:tnLst>
  </p:timing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>
                <a:solidFill>
                  <a:srgbClr val="000000"/>
                </a:solidFill>
              </a:rPr>
              <a:pPr/>
              <a:t>5/23/2018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Optional Tagline Goes Here </a:t>
            </a:r>
            <a:r>
              <a:rPr lang="en-US" smtClean="0">
                <a:solidFill>
                  <a:srgbClr val="003865"/>
                </a:solidFill>
              </a:rPr>
              <a:t>|</a:t>
            </a:r>
            <a:r>
              <a:rPr lang="en-US" smtClean="0">
                <a:solidFill>
                  <a:srgbClr val="000000"/>
                </a:solidFill>
              </a:rPr>
              <a:t> mn.gov/websiteurl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3" y="6356352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5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  <p:sldLayoutId id="2147483771" r:id="rId36"/>
    <p:sldLayoutId id="2147483772" r:id="rId37"/>
    <p:sldLayoutId id="2147483773" r:id="rId38"/>
    <p:sldLayoutId id="2147483774" r:id="rId39"/>
    <p:sldLayoutId id="2147483775" r:id="rId40"/>
    <p:sldLayoutId id="2147483776" r:id="rId41"/>
    <p:sldLayoutId id="2147483777" r:id="rId42"/>
    <p:sldLayoutId id="2147483778" r:id="rId43"/>
    <p:sldLayoutId id="2147483779" r:id="rId44"/>
    <p:sldLayoutId id="2147483780" r:id="rId45"/>
    <p:sldLayoutId id="2147483781" r:id="rId46"/>
    <p:sldLayoutId id="2147483782" r:id="rId47"/>
    <p:sldLayoutId id="2147483783" r:id="rId48"/>
    <p:sldLayoutId id="2147483784" r:id="rId49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jpe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9" Type="http://schemas.openxmlformats.org/officeDocument/2006/relationships/image" Target="../media/image65.jpeg"/><Relationship Id="rId3" Type="http://schemas.openxmlformats.org/officeDocument/2006/relationships/image" Target="../media/image29.jpeg"/><Relationship Id="rId21" Type="http://schemas.openxmlformats.org/officeDocument/2006/relationships/image" Target="../media/image47.png"/><Relationship Id="rId34" Type="http://schemas.openxmlformats.org/officeDocument/2006/relationships/image" Target="../media/image60.jpg"/><Relationship Id="rId42" Type="http://schemas.openxmlformats.org/officeDocument/2006/relationships/image" Target="../media/image68.jpeg"/><Relationship Id="rId47" Type="http://schemas.openxmlformats.org/officeDocument/2006/relationships/image" Target="../media/image73.jpeg"/><Relationship Id="rId50" Type="http://schemas.openxmlformats.org/officeDocument/2006/relationships/image" Target="../media/image76.pn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17" Type="http://schemas.openxmlformats.org/officeDocument/2006/relationships/image" Target="../media/image43.png"/><Relationship Id="rId25" Type="http://schemas.openxmlformats.org/officeDocument/2006/relationships/image" Target="../media/image51.jpeg"/><Relationship Id="rId33" Type="http://schemas.openxmlformats.org/officeDocument/2006/relationships/image" Target="../media/image59.jpeg"/><Relationship Id="rId38" Type="http://schemas.openxmlformats.org/officeDocument/2006/relationships/image" Target="../media/image64.jpeg"/><Relationship Id="rId46" Type="http://schemas.openxmlformats.org/officeDocument/2006/relationships/image" Target="../media/image72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41" Type="http://schemas.openxmlformats.org/officeDocument/2006/relationships/image" Target="../media/image6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openxmlformats.org/officeDocument/2006/relationships/image" Target="../media/image58.jpg"/><Relationship Id="rId37" Type="http://schemas.openxmlformats.org/officeDocument/2006/relationships/image" Target="../media/image63.png"/><Relationship Id="rId40" Type="http://schemas.openxmlformats.org/officeDocument/2006/relationships/image" Target="../media/image66.jpeg"/><Relationship Id="rId45" Type="http://schemas.openxmlformats.org/officeDocument/2006/relationships/image" Target="../media/image71.png"/><Relationship Id="rId5" Type="http://schemas.openxmlformats.org/officeDocument/2006/relationships/image" Target="../media/image31.jpeg"/><Relationship Id="rId15" Type="http://schemas.openxmlformats.org/officeDocument/2006/relationships/image" Target="../media/image41.png"/><Relationship Id="rId23" Type="http://schemas.openxmlformats.org/officeDocument/2006/relationships/image" Target="../media/image49.jpeg"/><Relationship Id="rId28" Type="http://schemas.openxmlformats.org/officeDocument/2006/relationships/image" Target="../media/image54.png"/><Relationship Id="rId36" Type="http://schemas.openxmlformats.org/officeDocument/2006/relationships/image" Target="../media/image62.jpg"/><Relationship Id="rId49" Type="http://schemas.openxmlformats.org/officeDocument/2006/relationships/image" Target="../media/image75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31" Type="http://schemas.openxmlformats.org/officeDocument/2006/relationships/image" Target="../media/image57.png"/><Relationship Id="rId44" Type="http://schemas.openxmlformats.org/officeDocument/2006/relationships/image" Target="../media/image70.jpeg"/><Relationship Id="rId52" Type="http://schemas.openxmlformats.org/officeDocument/2006/relationships/image" Target="../media/image78.jpg"/><Relationship Id="rId4" Type="http://schemas.openxmlformats.org/officeDocument/2006/relationships/image" Target="../media/image30.jpeg"/><Relationship Id="rId9" Type="http://schemas.openxmlformats.org/officeDocument/2006/relationships/image" Target="../media/image35.png"/><Relationship Id="rId14" Type="http://schemas.openxmlformats.org/officeDocument/2006/relationships/image" Target="../media/image40.jpeg"/><Relationship Id="rId22" Type="http://schemas.openxmlformats.org/officeDocument/2006/relationships/image" Target="../media/image48.png"/><Relationship Id="rId27" Type="http://schemas.openxmlformats.org/officeDocument/2006/relationships/image" Target="../media/image53.jpg"/><Relationship Id="rId30" Type="http://schemas.openxmlformats.org/officeDocument/2006/relationships/image" Target="../media/image56.png"/><Relationship Id="rId35" Type="http://schemas.openxmlformats.org/officeDocument/2006/relationships/image" Target="../media/image61.jpeg"/><Relationship Id="rId43" Type="http://schemas.openxmlformats.org/officeDocument/2006/relationships/image" Target="../media/image69.jpeg"/><Relationship Id="rId48" Type="http://schemas.openxmlformats.org/officeDocument/2006/relationships/image" Target="../media/image74.jpeg"/><Relationship Id="rId8" Type="http://schemas.openxmlformats.org/officeDocument/2006/relationships/image" Target="../media/image34.png"/><Relationship Id="rId51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5546"/>
            <a:ext cx="4715691" cy="171356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2018 Pavement Workshop</a:t>
            </a:r>
            <a:r>
              <a:rPr lang="en-US" sz="3600" b="1" dirty="0" smtClean="0">
                <a:solidFill>
                  <a:schemeClr val="bg1"/>
                </a:solidFill>
              </a:rPr>
              <a:t/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May 23, 2018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17" y="490106"/>
            <a:ext cx="2667000" cy="13350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urrent NRRA Agency Member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435" y="3018868"/>
            <a:ext cx="3927764" cy="248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876394" y="1702345"/>
            <a:ext cx="7119257" cy="3172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C000"/>
                </a:solidFill>
              </a:rPr>
              <a:t>Geotechnical Team</a:t>
            </a:r>
            <a:br>
              <a:rPr lang="en-US" sz="4000" b="1" dirty="0" smtClean="0">
                <a:solidFill>
                  <a:srgbClr val="FFC000"/>
                </a:solidFill>
              </a:rPr>
            </a:br>
            <a:r>
              <a:rPr lang="en-US" sz="4000" b="1" dirty="0" smtClean="0">
                <a:solidFill>
                  <a:srgbClr val="FFC000"/>
                </a:solidFill>
              </a:rPr>
              <a:t>Terry Beaudry</a:t>
            </a:r>
          </a:p>
          <a:p>
            <a:r>
              <a:rPr lang="en-US" sz="4000" b="1" dirty="0" smtClean="0">
                <a:solidFill>
                  <a:srgbClr val="FFC000"/>
                </a:solidFill>
              </a:rPr>
              <a:t>John Siekmeier</a:t>
            </a:r>
          </a:p>
          <a:p>
            <a:r>
              <a:rPr lang="en-US" sz="4000" b="1" dirty="0" smtClean="0">
                <a:solidFill>
                  <a:srgbClr val="FFC000"/>
                </a:solidFill>
              </a:rPr>
              <a:t>Dave Van Deusen</a:t>
            </a:r>
            <a:endParaRPr lang="en-US" sz="2800" b="1" dirty="0" smtClean="0">
              <a:solidFill>
                <a:srgbClr val="FFC000"/>
              </a:solidFill>
            </a:endParaRPr>
          </a:p>
          <a:p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628" y="5435656"/>
            <a:ext cx="3234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+ 46 Associate Members</a:t>
            </a:r>
          </a:p>
        </p:txBody>
      </p:sp>
    </p:spTree>
    <p:extLst>
      <p:ext uri="{BB962C8B-B14F-4D97-AF65-F5344CB8AC3E}">
        <p14:creationId xmlns:p14="http://schemas.microsoft.com/office/powerpoint/2010/main" val="136876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81" y="94560"/>
            <a:ext cx="8981038" cy="670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4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12" y="19049"/>
            <a:ext cx="9117282" cy="6811251"/>
          </a:xfrm>
        </p:spPr>
      </p:pic>
    </p:spTree>
    <p:extLst>
      <p:ext uri="{BB962C8B-B14F-4D97-AF65-F5344CB8AC3E}">
        <p14:creationId xmlns:p14="http://schemas.microsoft.com/office/powerpoint/2010/main" val="3892403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8325" y="267220"/>
            <a:ext cx="8515350" cy="6385931"/>
          </a:xfrm>
        </p:spPr>
      </p:pic>
    </p:spTree>
    <p:extLst>
      <p:ext uri="{BB962C8B-B14F-4D97-AF65-F5344CB8AC3E}">
        <p14:creationId xmlns:p14="http://schemas.microsoft.com/office/powerpoint/2010/main" val="289809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588" y="67873"/>
            <a:ext cx="8962931" cy="669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1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642" y="128482"/>
            <a:ext cx="8971983" cy="670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0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00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248" y="126759"/>
            <a:ext cx="8925164" cy="573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8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75" y="190500"/>
            <a:ext cx="8858250" cy="49827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31510" y="3762375"/>
            <a:ext cx="3140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3865"/>
                </a:solidFill>
              </a:rPr>
              <a:t>Redesigned sections</a:t>
            </a:r>
          </a:p>
        </p:txBody>
      </p:sp>
    </p:spTree>
    <p:extLst>
      <p:ext uri="{BB962C8B-B14F-4D97-AF65-F5344CB8AC3E}">
        <p14:creationId xmlns:p14="http://schemas.microsoft.com/office/powerpoint/2010/main" val="8683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58" y="71552"/>
            <a:ext cx="8837235" cy="6627926"/>
          </a:xfrm>
        </p:spPr>
      </p:pic>
    </p:spTree>
    <p:extLst>
      <p:ext uri="{BB962C8B-B14F-4D97-AF65-F5344CB8AC3E}">
        <p14:creationId xmlns:p14="http://schemas.microsoft.com/office/powerpoint/2010/main" val="249223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642" y="65638"/>
            <a:ext cx="8935770" cy="670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246974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Geotechnical Team - Agencies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89" y="150930"/>
            <a:ext cx="2335133" cy="116895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20131" y="1645266"/>
            <a:ext cx="112570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Robert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Arndorfer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Wisconsin Department of Transportation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Terry Beaudry (Chair), Minnesota Department of Transportation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Ken Darby, Caltrans – California Department of Transportation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Richard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Endres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Michigan Department of Transportation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Tom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Fennessey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Missouri Department of Transportation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Jeff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Horsfall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Wisconsin Department of Transportation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Deepak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Maskey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Caltrans – California Department of Transportation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Kevin McLain, Missouri Department of Transportation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Heather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Shoup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Illinois Department of Transportation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John Siekmeier, Minnesota Department of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Transportation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300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Recycled Aggregate Base Sections (185, 186, 188, 189)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Objectives</a:t>
            </a:r>
          </a:p>
          <a:p>
            <a:pPr lvl="1"/>
            <a:r>
              <a:rPr lang="en-US" dirty="0" smtClean="0"/>
              <a:t>Measure </a:t>
            </a:r>
            <a:r>
              <a:rPr lang="en-US" dirty="0"/>
              <a:t>and analyze </a:t>
            </a:r>
            <a:r>
              <a:rPr lang="en-US" dirty="0" smtClean="0"/>
              <a:t>field </a:t>
            </a:r>
            <a:r>
              <a:rPr lang="en-US" dirty="0"/>
              <a:t>and laboratory performance of test sections built with recycled aggregate </a:t>
            </a:r>
            <a:r>
              <a:rPr lang="en-US" dirty="0" smtClean="0"/>
              <a:t>base</a:t>
            </a:r>
            <a:endParaRPr lang="en-US" dirty="0"/>
          </a:p>
          <a:p>
            <a:pPr lvl="1"/>
            <a:r>
              <a:rPr lang="en-US" dirty="0" smtClean="0"/>
              <a:t>Develop method </a:t>
            </a:r>
            <a:r>
              <a:rPr lang="en-US" dirty="0"/>
              <a:t>to estimate the stiffness and permeability of recycled aggregate </a:t>
            </a:r>
            <a:r>
              <a:rPr lang="en-US" dirty="0" smtClean="0"/>
              <a:t>base</a:t>
            </a:r>
            <a:endParaRPr lang="en-US" dirty="0"/>
          </a:p>
          <a:p>
            <a:pPr lvl="1"/>
            <a:r>
              <a:rPr lang="en-US" dirty="0" smtClean="0"/>
              <a:t>Provide </a:t>
            </a:r>
            <a:r>
              <a:rPr lang="en-US" dirty="0"/>
              <a:t>mechanistic pavement design input values and recommend construction specifications for roadways built with recycled aggregate </a:t>
            </a:r>
            <a:r>
              <a:rPr lang="en-US" dirty="0" smtClean="0"/>
              <a:t>base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7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77" y="1410512"/>
            <a:ext cx="11954577" cy="4017522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567062"/>
              </p:ext>
            </p:extLst>
          </p:nvPr>
        </p:nvGraphicFramePr>
        <p:xfrm>
          <a:off x="8095699" y="700393"/>
          <a:ext cx="3674769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725"/>
                <a:gridCol w="254804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CELL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AGG BASE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185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Class 5Q (RCC, coarse)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186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Class 5 (RCC)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188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Class 6 (limestone)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189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Class 6 (RCC/RAP)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78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6196" y="612843"/>
            <a:ext cx="1189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Cell 189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0840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6196" y="612843"/>
            <a:ext cx="1189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Cell 188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6664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47498" y="924128"/>
            <a:ext cx="1189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Cell 185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27325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6196" y="4980562"/>
            <a:ext cx="1189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Cell 186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16046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63456" y="690664"/>
            <a:ext cx="1189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Cell 185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93656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63456" y="690664"/>
            <a:ext cx="1189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Cell 189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50055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NRRA pooled-fund Sponsors and Associates</a:t>
            </a:r>
          </a:p>
          <a:p>
            <a:r>
              <a:rPr lang="en-US" dirty="0" smtClean="0"/>
              <a:t>MnDOT Golden Valley NW Resident Office</a:t>
            </a:r>
          </a:p>
          <a:p>
            <a:r>
              <a:rPr lang="en-US" dirty="0" smtClean="0"/>
              <a:t>District 3 – Maintenance, Surveys, Materials</a:t>
            </a:r>
          </a:p>
          <a:p>
            <a:r>
              <a:rPr lang="en-US" dirty="0" smtClean="0"/>
              <a:t>CS McCrossan</a:t>
            </a:r>
            <a:endParaRPr lang="en-US" dirty="0"/>
          </a:p>
          <a:p>
            <a:r>
              <a:rPr lang="en-US" dirty="0" err="1" smtClean="0"/>
              <a:t>Tensar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65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278" y="130411"/>
            <a:ext cx="1540170" cy="55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12" y="4599438"/>
            <a:ext cx="1634163" cy="244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19" y="2176793"/>
            <a:ext cx="780194" cy="3796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813" y="2499304"/>
            <a:ext cx="673092" cy="35768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379" y="838748"/>
            <a:ext cx="1130132" cy="82929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9" y="3351200"/>
            <a:ext cx="717684" cy="320566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4364"/>
            <a:ext cx="2661500" cy="5074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66" y="3544650"/>
            <a:ext cx="627418" cy="62932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408" y="3737303"/>
            <a:ext cx="1008359" cy="3218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71" y="1118531"/>
            <a:ext cx="865261" cy="4499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892" y="3222507"/>
            <a:ext cx="901866" cy="4734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457" y="5246720"/>
            <a:ext cx="1049686" cy="4453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771" y="4660003"/>
            <a:ext cx="1283317" cy="53911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07" y="5583484"/>
            <a:ext cx="1362522" cy="4772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96" y="1739834"/>
            <a:ext cx="790806" cy="6445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268" y="2205766"/>
            <a:ext cx="769063" cy="4568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836872"/>
            <a:ext cx="1025997" cy="423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66" y="3857554"/>
            <a:ext cx="913585" cy="6139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743" y="3988246"/>
            <a:ext cx="886910" cy="439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09" y="5451376"/>
            <a:ext cx="1766885" cy="330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366" y="4660003"/>
            <a:ext cx="870995" cy="3131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287" y="5505851"/>
            <a:ext cx="1608940" cy="420454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52" y="4990130"/>
            <a:ext cx="836531" cy="73253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23" y="5248519"/>
            <a:ext cx="799151" cy="65796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467" y="220208"/>
            <a:ext cx="904216" cy="54253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5" y="90917"/>
            <a:ext cx="954274" cy="675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11" y="130457"/>
            <a:ext cx="635957" cy="635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19" y="2940094"/>
            <a:ext cx="1114618" cy="4867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572" y="1286182"/>
            <a:ext cx="1256476" cy="36955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557" y="1563887"/>
            <a:ext cx="888764" cy="43016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04" y="2125730"/>
            <a:ext cx="2010236" cy="32068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479" y="4635807"/>
            <a:ext cx="1662940" cy="532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920" y="4468049"/>
            <a:ext cx="1200031" cy="2280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212" y="412841"/>
            <a:ext cx="979592" cy="5343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58" y="4946213"/>
            <a:ext cx="1306181" cy="324170"/>
          </a:xfrm>
          <a:prstGeom prst="rect">
            <a:avLst/>
          </a:prstGeom>
        </p:spPr>
      </p:pic>
      <p:pic>
        <p:nvPicPr>
          <p:cNvPr id="41" name="Content Placeholder 3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495" y="1363406"/>
            <a:ext cx="852657" cy="616755"/>
          </a:xfrm>
          <a:prstGeom prst="rect">
            <a:avLst/>
          </a:prstGeom>
          <a:effectLst>
            <a:glow rad="127000">
              <a:schemeClr val="bg1">
                <a:lumMod val="85000"/>
              </a:schemeClr>
            </a:glo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56" y="312044"/>
            <a:ext cx="942798" cy="6253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3" y="1363406"/>
            <a:ext cx="1206869" cy="80055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3007" r="5151" b="12439"/>
          <a:stretch/>
        </p:blipFill>
        <p:spPr>
          <a:xfrm>
            <a:off x="3592417" y="1318461"/>
            <a:ext cx="1056103" cy="57915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75" y="1380061"/>
            <a:ext cx="1071822" cy="6483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14107" r="7045" b="18778"/>
          <a:stretch/>
        </p:blipFill>
        <p:spPr>
          <a:xfrm>
            <a:off x="1052073" y="2372373"/>
            <a:ext cx="1009500" cy="51991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500" y="241549"/>
            <a:ext cx="1171082" cy="77681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93" y="3148769"/>
            <a:ext cx="869893" cy="63028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05" y="2746508"/>
            <a:ext cx="1612967" cy="5629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126" y="3774041"/>
            <a:ext cx="1126660" cy="6369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52" y="919654"/>
            <a:ext cx="1290104" cy="37762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19" y="5692960"/>
            <a:ext cx="1796997" cy="288803"/>
          </a:xfrm>
          <a:prstGeom prst="rect">
            <a:avLst/>
          </a:prstGeom>
        </p:spPr>
      </p:pic>
      <p:sp>
        <p:nvSpPr>
          <p:cNvPr id="52" name="Title 1"/>
          <p:cNvSpPr txBox="1">
            <a:spLocks/>
          </p:cNvSpPr>
          <p:nvPr/>
        </p:nvSpPr>
        <p:spPr bwMode="auto">
          <a:xfrm>
            <a:off x="4313419" y="2581153"/>
            <a:ext cx="5327902" cy="234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6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5" y="237198"/>
            <a:ext cx="1895051" cy="9493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3" y="3948977"/>
            <a:ext cx="1834334" cy="62367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150" y="1671783"/>
            <a:ext cx="1701406" cy="66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34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246974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Geotechnical Team - Associates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89" y="150930"/>
            <a:ext cx="2335133" cy="116895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20131" y="1645266"/>
            <a:ext cx="112570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Aaron Budge, Minnesota State University Mankato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Dick Larson, First State Tire Recycling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Soheil Nazarian, Univ. of El Paso, Center for Transportation Infrastructure Systems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Matt Oman, Braun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Intertec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Mike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Rief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WSB &amp; Associates,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Inc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David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Saftner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University of Minnesota Duluth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Dan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Schellhammer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Midstate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Reclamation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David White, Ingios Geotechnics, Inc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128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2835" y="227096"/>
            <a:ext cx="9236765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Geotechnical Team – Friends and Support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89" y="150930"/>
            <a:ext cx="2335133" cy="116895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20131" y="1645266"/>
            <a:ext cx="112570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Tim Anderson, Minnesota Department of Transportation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Bora Cetin, Iowa State University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+mj-lt"/>
              </a:rPr>
              <a:t>Tuncer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Edil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University of Wisconsin--Madison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Eddie Johnson, Minnesota Department of Transportation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Kevin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Kliethermes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FHWA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+mj-lt"/>
              </a:rPr>
              <a:t>Renae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Kuehl, SRF Consulting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Bill Likos, University of Wisconsin--Madison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Dave Van Deusen, Minnesota Department of Transportation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Ben Worel, Minnesota Department of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14715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455" y="152400"/>
            <a:ext cx="8325227" cy="914400"/>
          </a:xfrm>
          <a:solidFill>
            <a:srgbClr val="003865"/>
          </a:solidFill>
        </p:spPr>
        <p:txBody>
          <a:bodyPr>
            <a:normAutofit fontScale="90000"/>
          </a:bodyPr>
          <a:lstStyle/>
          <a:p>
            <a:r>
              <a:rPr lang="en-US" dirty="0"/>
              <a:t>Update on 2017 </a:t>
            </a:r>
            <a:r>
              <a:rPr lang="en-US" dirty="0" smtClean="0"/>
              <a:t>NRRA</a:t>
            </a:r>
            <a:br>
              <a:rPr lang="en-US" dirty="0" smtClean="0"/>
            </a:br>
            <a:r>
              <a:rPr lang="en-US" dirty="0" smtClean="0"/>
              <a:t>Geotechnical Construction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67060" y="1819374"/>
            <a:ext cx="5363852" cy="4719541"/>
          </a:xfrm>
        </p:spPr>
        <p:txBody>
          <a:bodyPr>
            <a:normAutofit/>
          </a:bodyPr>
          <a:lstStyle/>
          <a:p>
            <a:r>
              <a:rPr lang="en-US" sz="2400" dirty="0"/>
              <a:t>General </a:t>
            </a:r>
            <a:r>
              <a:rPr lang="en-US" sz="2400" dirty="0" smtClean="0"/>
              <a:t>overview of project objectives and designs</a:t>
            </a:r>
            <a:endParaRPr lang="en-US" sz="2400" dirty="0"/>
          </a:p>
          <a:p>
            <a:pPr lvl="1"/>
            <a:r>
              <a:rPr lang="en-US" sz="2000" dirty="0"/>
              <a:t>Large-sized Subbase</a:t>
            </a:r>
          </a:p>
          <a:p>
            <a:pPr lvl="1"/>
            <a:r>
              <a:rPr lang="en-US" sz="2000" dirty="0"/>
              <a:t>Recycled </a:t>
            </a:r>
            <a:r>
              <a:rPr lang="en-US" sz="2000" dirty="0" smtClean="0"/>
              <a:t>Base</a:t>
            </a:r>
          </a:p>
          <a:p>
            <a:r>
              <a:rPr lang="en-US" sz="2400" dirty="0" smtClean="0"/>
              <a:t>Construction</a:t>
            </a:r>
          </a:p>
          <a:p>
            <a:r>
              <a:rPr lang="en-US" sz="2400" dirty="0" smtClean="0"/>
              <a:t>Field testing rodeo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9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NRRA Construction Report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3005" y="1431325"/>
            <a:ext cx="3972508" cy="513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3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MAP</a:t>
            </a:r>
            <a:endParaRPr lang="en-US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106041" y="1864758"/>
            <a:ext cx="2337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 Compaction study, Cells 988-991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45006" y="1857866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98068" y="1719366"/>
            <a:ext cx="2059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 Overlay study, Cells 984-987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26" y="226139"/>
            <a:ext cx="11730306" cy="63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0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Large-sized Subbase (X27 and X28)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Objectives</a:t>
            </a:r>
          </a:p>
          <a:p>
            <a:pPr lvl="1"/>
            <a:r>
              <a:rPr lang="en-US" dirty="0" smtClean="0"/>
              <a:t>Test soft-soil condition stabilization technique used by Wisconsin, Illinois</a:t>
            </a:r>
          </a:p>
          <a:p>
            <a:pPr lvl="1"/>
            <a:r>
              <a:rPr lang="en-US" dirty="0" smtClean="0"/>
              <a:t>Two sections: 9-inch and 18-inch</a:t>
            </a:r>
          </a:p>
          <a:p>
            <a:pPr lvl="1"/>
            <a:r>
              <a:rPr lang="en-US" dirty="0" smtClean="0"/>
              <a:t>Same aggregate base and bituminous pavement section above</a:t>
            </a:r>
          </a:p>
          <a:p>
            <a:pPr lvl="1"/>
            <a:r>
              <a:rPr lang="en-US" dirty="0" smtClean="0"/>
              <a:t>Create condition with moisture, scarification, and minimum compaction</a:t>
            </a:r>
          </a:p>
          <a:p>
            <a:pPr lvl="1"/>
            <a:r>
              <a:rPr lang="en-US" dirty="0" smtClean="0"/>
              <a:t>Penetration Index </a:t>
            </a:r>
            <a:r>
              <a:rPr lang="en-US" dirty="0" err="1" smtClean="0"/>
              <a:t>req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 2.5-3.5 inches per blow over top 1-foot</a:t>
            </a:r>
            <a:endParaRPr lang="en-US" dirty="0" smtClean="0"/>
          </a:p>
          <a:p>
            <a:r>
              <a:rPr lang="en-US" dirty="0" smtClean="0"/>
              <a:t>Construction</a:t>
            </a:r>
          </a:p>
          <a:p>
            <a:pPr lvl="1"/>
            <a:r>
              <a:rPr lang="en-US" dirty="0" smtClean="0"/>
              <a:t>9-inch section failed within one week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7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923" y="81485"/>
            <a:ext cx="9013848" cy="597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5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8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8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4.xml><?xml version="1.0" encoding="utf-8"?>
<a:theme xmlns:a="http://schemas.openxmlformats.org/drawingml/2006/main" name="3_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3488</TotalTime>
  <Words>503</Words>
  <Application>Microsoft Office PowerPoint</Application>
  <PresentationFormat>Widescreen</PresentationFormat>
  <Paragraphs>116</Paragraphs>
  <Slides>29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Wingdings</vt:lpstr>
      <vt:lpstr>1_Office Theme</vt:lpstr>
      <vt:lpstr>2_Office Theme</vt:lpstr>
      <vt:lpstr>MN.IT</vt:lpstr>
      <vt:lpstr>3_MN.IT</vt:lpstr>
      <vt:lpstr>2018 Pavement Workshop May 23, 2018</vt:lpstr>
      <vt:lpstr>Geotechnical Team - Agencies</vt:lpstr>
      <vt:lpstr>Geotechnical Team - Associates</vt:lpstr>
      <vt:lpstr>Geotechnical Team – Friends and Support</vt:lpstr>
      <vt:lpstr>Update on 2017 NRRA Geotechnical Construction</vt:lpstr>
      <vt:lpstr>NRRA Construction Report</vt:lpstr>
      <vt:lpstr>MAP</vt:lpstr>
      <vt:lpstr>Large-sized Subbase (X27 and X28)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Recycled Aggregate Base Sections (185, 186, 188, 189)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Acknowledgments</vt:lpstr>
      <vt:lpstr>PowerPoint Presentation</vt:lpstr>
    </vt:vector>
  </TitlesOfParts>
  <Company>MnDOT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NRRA Universities</dc:title>
  <dc:creator>Worel, Benjamin (DOT)</dc:creator>
  <cp:lastModifiedBy>Dave Van Deusen</cp:lastModifiedBy>
  <cp:revision>65</cp:revision>
  <dcterms:created xsi:type="dcterms:W3CDTF">2017-11-13T15:43:16Z</dcterms:created>
  <dcterms:modified xsi:type="dcterms:W3CDTF">2018-05-23T14:18:11Z</dcterms:modified>
</cp:coreProperties>
</file>