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  <p:sldMasterId id="2147483820" r:id="rId5"/>
    <p:sldMasterId id="2147483833" r:id="rId6"/>
  </p:sldMasterIdLst>
  <p:notesMasterIdLst>
    <p:notesMasterId r:id="rId27"/>
  </p:notesMasterIdLst>
  <p:handoutMasterIdLst>
    <p:handoutMasterId r:id="rId28"/>
  </p:handoutMasterIdLst>
  <p:sldIdLst>
    <p:sldId id="564" r:id="rId7"/>
    <p:sldId id="534" r:id="rId8"/>
    <p:sldId id="536" r:id="rId9"/>
    <p:sldId id="530" r:id="rId10"/>
    <p:sldId id="549" r:id="rId11"/>
    <p:sldId id="545" r:id="rId12"/>
    <p:sldId id="537" r:id="rId13"/>
    <p:sldId id="550" r:id="rId14"/>
    <p:sldId id="566" r:id="rId15"/>
    <p:sldId id="546" r:id="rId16"/>
    <p:sldId id="562" r:id="rId17"/>
    <p:sldId id="551" r:id="rId18"/>
    <p:sldId id="552" r:id="rId19"/>
    <p:sldId id="556" r:id="rId20"/>
    <p:sldId id="557" r:id="rId21"/>
    <p:sldId id="555" r:id="rId22"/>
    <p:sldId id="563" r:id="rId23"/>
    <p:sldId id="559" r:id="rId24"/>
    <p:sldId id="560" r:id="rId25"/>
    <p:sldId id="5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3865"/>
    <a:srgbClr val="000000"/>
    <a:srgbClr val="78BE21"/>
    <a:srgbClr val="0D0D0D"/>
    <a:srgbClr val="E8E8E8"/>
    <a:srgbClr val="B2073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30" autoAdjust="0"/>
    <p:restoredTop sz="89889" autoAdjust="0"/>
  </p:normalViewPr>
  <p:slideViewPr>
    <p:cSldViewPr snapToGrid="0">
      <p:cViewPr varScale="1">
        <p:scale>
          <a:sx n="101" d="100"/>
          <a:sy n="101" d="100"/>
        </p:scale>
        <p:origin x="138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5/21/2018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6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3" y="1842964"/>
            <a:ext cx="7099634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5" y="1842964"/>
            <a:ext cx="709963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00575"/>
            <a:ext cx="3858492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5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Optional Tagline Goes Here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6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62" y="705498"/>
            <a:ext cx="3858492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27200" y="2057400"/>
            <a:ext cx="88392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03200" y="152400"/>
            <a:ext cx="43688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65600" y="6096000"/>
            <a:ext cx="77216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3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34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13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6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81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677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76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04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56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162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00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27200" y="2057400"/>
            <a:ext cx="88392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03200" y="152400"/>
            <a:ext cx="43688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65600" y="6096000"/>
            <a:ext cx="77216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79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65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946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577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256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006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494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0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61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6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211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1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9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3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jpe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jpeg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34" Type="http://schemas.openxmlformats.org/officeDocument/2006/relationships/image" Target="../media/image55.jpeg"/><Relationship Id="rId42" Type="http://schemas.openxmlformats.org/officeDocument/2006/relationships/image" Target="../media/image63.jpeg"/><Relationship Id="rId47" Type="http://schemas.openxmlformats.org/officeDocument/2006/relationships/image" Target="../media/image68.jpeg"/><Relationship Id="rId50" Type="http://schemas.openxmlformats.org/officeDocument/2006/relationships/image" Target="../media/image71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5" Type="http://schemas.openxmlformats.org/officeDocument/2006/relationships/image" Target="../media/image46.jpeg"/><Relationship Id="rId33" Type="http://schemas.openxmlformats.org/officeDocument/2006/relationships/image" Target="../media/image54.jpeg"/><Relationship Id="rId38" Type="http://schemas.openxmlformats.org/officeDocument/2006/relationships/image" Target="../media/image59.jpeg"/><Relationship Id="rId46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41" Type="http://schemas.openxmlformats.org/officeDocument/2006/relationships/image" Target="../media/image62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jpeg"/><Relationship Id="rId37" Type="http://schemas.openxmlformats.org/officeDocument/2006/relationships/image" Target="../media/image58.png"/><Relationship Id="rId40" Type="http://schemas.openxmlformats.org/officeDocument/2006/relationships/image" Target="../media/image61.jpeg"/><Relationship Id="rId45" Type="http://schemas.openxmlformats.org/officeDocument/2006/relationships/image" Target="../media/image66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23" Type="http://schemas.openxmlformats.org/officeDocument/2006/relationships/image" Target="../media/image44.jpeg"/><Relationship Id="rId28" Type="http://schemas.openxmlformats.org/officeDocument/2006/relationships/image" Target="../media/image49.png"/><Relationship Id="rId36" Type="http://schemas.openxmlformats.org/officeDocument/2006/relationships/image" Target="../media/image57.jpeg"/><Relationship Id="rId49" Type="http://schemas.openxmlformats.org/officeDocument/2006/relationships/image" Target="../media/image70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65.jpeg"/><Relationship Id="rId52" Type="http://schemas.openxmlformats.org/officeDocument/2006/relationships/image" Target="../media/image73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jpeg"/><Relationship Id="rId22" Type="http://schemas.openxmlformats.org/officeDocument/2006/relationships/image" Target="../media/image43.png"/><Relationship Id="rId27" Type="http://schemas.openxmlformats.org/officeDocument/2006/relationships/image" Target="../media/image48.jpeg"/><Relationship Id="rId30" Type="http://schemas.openxmlformats.org/officeDocument/2006/relationships/image" Target="../media/image51.png"/><Relationship Id="rId35" Type="http://schemas.openxmlformats.org/officeDocument/2006/relationships/image" Target="../media/image56.jpeg"/><Relationship Id="rId43" Type="http://schemas.openxmlformats.org/officeDocument/2006/relationships/image" Target="../media/image64.jpeg"/><Relationship Id="rId48" Type="http://schemas.openxmlformats.org/officeDocument/2006/relationships/image" Target="../media/image69.jpeg"/><Relationship Id="rId8" Type="http://schemas.openxmlformats.org/officeDocument/2006/relationships/image" Target="../media/image29.png"/><Relationship Id="rId51" Type="http://schemas.openxmlformats.org/officeDocument/2006/relationships/image" Target="../media/image7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046410"/>
            <a:ext cx="3536768" cy="128517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2018 Pavement Workshop</a:t>
            </a:r>
            <a:r>
              <a:rPr lang="en-US" sz="2700" b="1" dirty="0">
                <a:solidFill>
                  <a:schemeClr val="bg1"/>
                </a:solidFill>
              </a:rPr>
              <a:t/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May 23-24,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76" y="490622"/>
            <a:ext cx="3014756" cy="15091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3077" y="3121402"/>
            <a:ext cx="2945823" cy="186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81298" y="1314451"/>
            <a:ext cx="6267752" cy="2381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FFC000"/>
                </a:solidFill>
              </a:rPr>
              <a:t>Designing Base &amp; Subbase to Resist Environmental </a:t>
            </a:r>
            <a:r>
              <a:rPr lang="en-US" sz="3000" b="1" dirty="0" smtClean="0">
                <a:solidFill>
                  <a:srgbClr val="FFC000"/>
                </a:solidFill>
              </a:rPr>
              <a:t>Effects</a:t>
            </a:r>
          </a:p>
          <a:p>
            <a:endParaRPr lang="en-US" sz="3000" b="1" dirty="0" smtClean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Steven Henrichs 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100" b="1" dirty="0" smtClean="0">
                <a:solidFill>
                  <a:srgbClr val="FFC000"/>
                </a:solidFill>
              </a:rPr>
              <a:t>MnDOT Assistant </a:t>
            </a:r>
            <a:r>
              <a:rPr lang="en-US" sz="2100" b="1" dirty="0">
                <a:solidFill>
                  <a:srgbClr val="FFC000"/>
                </a:solidFill>
              </a:rPr>
              <a:t>Pavement Design Engineer</a:t>
            </a:r>
          </a:p>
          <a:p>
            <a:endParaRPr lang="en-US" sz="21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7626" y="4933992"/>
            <a:ext cx="24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35675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Pavement Frost Design Spreadsheet(s)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318" y="994527"/>
            <a:ext cx="9292802" cy="54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01" y="1718794"/>
            <a:ext cx="9698965" cy="398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NOAA Freezing index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08858"/>
              </p:ext>
            </p:extLst>
          </p:nvPr>
        </p:nvGraphicFramePr>
        <p:xfrm>
          <a:off x="542935" y="1371600"/>
          <a:ext cx="10810864" cy="4515643"/>
        </p:xfrm>
        <a:graphic>
          <a:graphicData uri="http://schemas.openxmlformats.org/drawingml/2006/table">
            <a:tbl>
              <a:tblPr/>
              <a:tblGrid>
                <a:gridCol w="675679"/>
                <a:gridCol w="675679"/>
                <a:gridCol w="675679"/>
                <a:gridCol w="675679"/>
                <a:gridCol w="675679"/>
                <a:gridCol w="675679"/>
                <a:gridCol w="675679"/>
                <a:gridCol w="675679"/>
                <a:gridCol w="675679"/>
                <a:gridCol w="675679"/>
                <a:gridCol w="675679"/>
                <a:gridCol w="675679"/>
                <a:gridCol w="675679"/>
                <a:gridCol w="675679"/>
                <a:gridCol w="675679"/>
                <a:gridCol w="675679"/>
              </a:tblGrid>
              <a:tr h="984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 and Station Name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Station Number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Elev.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(feet)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 Annual Temp.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(</a:t>
                      </a:r>
                      <a:r>
                        <a:rPr lang="en-US" sz="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 Year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(10%)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 Year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(20%)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Year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(50%)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 Year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(60%)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 Year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(70%)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Year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(80%)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Year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(90%)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Year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(95%)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Year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(96%)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Year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(98%)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Year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(99%)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Lat.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(Deg. - Min.)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N4718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ALBERT LEA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210075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N4339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6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ALEXANDRIA FAA AIRPORT//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N4552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ARGYLE 4 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210252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N4820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ARTICHOKE LAKE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210287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N4522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AUSTIN 3 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210355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N4337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BABBITT 2 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210390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N4741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7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Frost Depth Equation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53847"/>
            <a:ext cx="5872757" cy="18114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0694" y="1643501"/>
            <a:ext cx="825366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 smtClean="0">
                <a:solidFill>
                  <a:schemeClr val="tx1"/>
                </a:solidFill>
              </a:rPr>
              <a:t>Frost Depth: General Prediction Model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Pegah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Rajaei</a:t>
            </a:r>
            <a:r>
              <a:rPr lang="en-US" sz="2200" dirty="0">
                <a:solidFill>
                  <a:schemeClr val="tx1"/>
                </a:solidFill>
              </a:rPr>
              <a:t>, </a:t>
            </a:r>
            <a:r>
              <a:rPr lang="en-US" sz="2200" dirty="0" smtClean="0">
                <a:solidFill>
                  <a:schemeClr val="tx1"/>
                </a:solidFill>
              </a:rPr>
              <a:t>Gilbert Y. </a:t>
            </a:r>
            <a:r>
              <a:rPr lang="en-US" sz="2200" dirty="0" err="1" smtClean="0">
                <a:solidFill>
                  <a:schemeClr val="tx1"/>
                </a:solidFill>
              </a:rPr>
              <a:t>Baladi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50" y="2628209"/>
            <a:ext cx="3331288" cy="33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LTPP Database - SPS-8 Sites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76152"/>
            <a:ext cx="7309857" cy="405719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1920" y="1711325"/>
            <a:ext cx="3668605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LTPP – Long Term Pavement Performance </a:t>
            </a:r>
          </a:p>
          <a:p>
            <a:r>
              <a:rPr lang="en-US" sz="2400" dirty="0" smtClean="0"/>
              <a:t>SPS-8 </a:t>
            </a:r>
            <a:r>
              <a:rPr lang="en-US" sz="2400" dirty="0" smtClean="0"/>
              <a:t>– Environmental Effects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&lt;10,000 annual ESALs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11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 Slope vs Frost Protection Treatment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354579"/>
            <a:ext cx="5991224" cy="3831256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253228"/>
            <a:ext cx="8891048" cy="14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Frost Protection Depth vs Silt 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95" y="1376117"/>
            <a:ext cx="8354374" cy="49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map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5486" y="1602483"/>
            <a:ext cx="4010585" cy="400105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27" y="1602483"/>
            <a:ext cx="5696700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Frost Depth Protection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" y="2009774"/>
            <a:ext cx="10590224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</a:t>
            </a:r>
            <a:r>
              <a:rPr lang="en-US" dirty="0" smtClean="0"/>
              <a:t>evaluating it</a:t>
            </a:r>
          </a:p>
          <a:p>
            <a:pPr marL="457200">
              <a:buNone/>
            </a:pPr>
            <a:r>
              <a:rPr lang="en-US" dirty="0" smtClean="0"/>
              <a:t>-  Do the </a:t>
            </a:r>
            <a:r>
              <a:rPr lang="en-US" dirty="0" smtClean="0"/>
              <a:t>calculations </a:t>
            </a:r>
            <a:r>
              <a:rPr lang="en-US" dirty="0" smtClean="0"/>
              <a:t>appear correct?</a:t>
            </a:r>
          </a:p>
          <a:p>
            <a:pPr marL="457200">
              <a:buFontTx/>
              <a:buChar char="-"/>
            </a:pPr>
            <a:r>
              <a:rPr lang="en-US" dirty="0" smtClean="0"/>
              <a:t>Does </a:t>
            </a:r>
            <a:r>
              <a:rPr lang="en-US" dirty="0" smtClean="0"/>
              <a:t>it need any adjustments</a:t>
            </a:r>
            <a:r>
              <a:rPr lang="en-US" dirty="0" smtClean="0"/>
              <a:t>?</a:t>
            </a:r>
          </a:p>
          <a:p>
            <a:pPr marL="457200">
              <a:buFontTx/>
              <a:buChar char="-"/>
            </a:pPr>
            <a:r>
              <a:rPr lang="en-US" dirty="0"/>
              <a:t>Can projects be designed with the results</a:t>
            </a:r>
            <a:r>
              <a:rPr lang="en-US" dirty="0" smtClean="0"/>
              <a:t>?</a:t>
            </a:r>
            <a:endParaRPr lang="en-US" dirty="0" smtClean="0"/>
          </a:p>
          <a:p>
            <a:pPr marL="457200">
              <a:buFontTx/>
              <a:buChar char="-"/>
            </a:pPr>
            <a:r>
              <a:rPr lang="en-US" dirty="0" smtClean="0"/>
              <a:t>Can we make it a standard?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Need: MnDOT has pavement design procedures to carry traffic but </a:t>
            </a:r>
            <a:r>
              <a:rPr lang="en-US" sz="2400" dirty="0" smtClean="0"/>
              <a:t>not for environmental </a:t>
            </a:r>
            <a:r>
              <a:rPr lang="en-US" sz="2400" dirty="0" smtClean="0"/>
              <a:t>effects.</a:t>
            </a:r>
          </a:p>
          <a:p>
            <a:r>
              <a:rPr lang="en-US" sz="2400" dirty="0" smtClean="0"/>
              <a:t>Objective: </a:t>
            </a:r>
            <a:r>
              <a:rPr lang="en-US" sz="2400" dirty="0" smtClean="0"/>
              <a:t>A </a:t>
            </a:r>
            <a:r>
              <a:rPr lang="en-US" sz="2400" dirty="0"/>
              <a:t>d</a:t>
            </a:r>
            <a:r>
              <a:rPr lang="en-US" sz="2400" dirty="0" smtClean="0"/>
              <a:t>esign </a:t>
            </a:r>
            <a:r>
              <a:rPr lang="en-US" sz="2400" dirty="0" smtClean="0"/>
              <a:t>tool to </a:t>
            </a:r>
            <a:r>
              <a:rPr lang="en-US" sz="2400" dirty="0" smtClean="0"/>
              <a:t>calculate </a:t>
            </a:r>
            <a:r>
              <a:rPr lang="en-US" sz="2400" dirty="0" smtClean="0"/>
              <a:t>the depth </a:t>
            </a:r>
            <a:r>
              <a:rPr lang="en-US" sz="2400" dirty="0" smtClean="0"/>
              <a:t>pavement layers to resist the environment.</a:t>
            </a:r>
            <a:endParaRPr lang="en-US" sz="2400" dirty="0" smtClean="0"/>
          </a:p>
          <a:p>
            <a:r>
              <a:rPr lang="en-US" sz="2400" dirty="0" smtClean="0"/>
              <a:t>Applies </a:t>
            </a:r>
            <a:r>
              <a:rPr lang="en-US" sz="2400" dirty="0" smtClean="0"/>
              <a:t>only to </a:t>
            </a:r>
            <a:r>
              <a:rPr lang="en-US" sz="2400" dirty="0" smtClean="0"/>
              <a:t>HMA.</a:t>
            </a:r>
          </a:p>
          <a:p>
            <a:r>
              <a:rPr lang="en-US" sz="2400" dirty="0"/>
              <a:t>Technical Liaison – </a:t>
            </a:r>
            <a:r>
              <a:rPr lang="en-US" sz="2400" dirty="0" smtClean="0"/>
              <a:t>myself</a:t>
            </a:r>
            <a:endParaRPr lang="en-US" sz="2400" dirty="0" smtClean="0"/>
          </a:p>
          <a:p>
            <a:r>
              <a:rPr lang="en-US" sz="2400" dirty="0" smtClean="0"/>
              <a:t>Principle </a:t>
            </a:r>
            <a:r>
              <a:rPr lang="en-US" sz="2400" dirty="0"/>
              <a:t>Investigator – Matt Oman (&amp; Neil Lund), Braun </a:t>
            </a:r>
            <a:r>
              <a:rPr lang="en-US" sz="2400" dirty="0" err="1" smtClean="0"/>
              <a:t>Intertec</a:t>
            </a: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96" y="199383"/>
            <a:ext cx="1155128" cy="418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10" y="4928159"/>
            <a:ext cx="1866888" cy="279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10" y="1926748"/>
            <a:ext cx="891304" cy="433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361" y="2731729"/>
            <a:ext cx="504819" cy="2682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04" y="1064930"/>
            <a:ext cx="1125733" cy="8260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89" y="4415429"/>
            <a:ext cx="819893" cy="36622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16" y="5340137"/>
            <a:ext cx="1996125" cy="380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950" y="3515738"/>
            <a:ext cx="527108" cy="52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50" y="3301566"/>
            <a:ext cx="931298" cy="297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88" y="986755"/>
            <a:ext cx="765468" cy="398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6" y="2887177"/>
            <a:ext cx="825869" cy="433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97" y="5599942"/>
            <a:ext cx="788483" cy="334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66" y="4421003"/>
            <a:ext cx="1216797" cy="5111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72" y="5231517"/>
            <a:ext cx="1160492" cy="4065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29" y="2649482"/>
            <a:ext cx="699045" cy="5697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24" y="2541011"/>
            <a:ext cx="878588" cy="5219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29" y="1720603"/>
            <a:ext cx="1172112" cy="4833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76" y="4073307"/>
            <a:ext cx="1043692" cy="7013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19" y="3719533"/>
            <a:ext cx="817455" cy="4047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72" y="5804272"/>
            <a:ext cx="1461106" cy="2734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12" y="5096567"/>
            <a:ext cx="995037" cy="3576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2" y="5713792"/>
            <a:ext cx="1207320" cy="315501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36" y="5468438"/>
            <a:ext cx="682365" cy="597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75" y="5575220"/>
            <a:ext cx="635696" cy="5233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92" y="76349"/>
            <a:ext cx="1032988" cy="6197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1" y="231645"/>
            <a:ext cx="1090176" cy="771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73" y="866012"/>
            <a:ext cx="726526" cy="726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80" y="1068706"/>
            <a:ext cx="1022686" cy="446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82" y="974383"/>
            <a:ext cx="1435414" cy="4221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669" y="2030165"/>
            <a:ext cx="666573" cy="3226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12" y="2834865"/>
            <a:ext cx="2106452" cy="336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4" y="4704895"/>
            <a:ext cx="1570482" cy="502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662" y="5114949"/>
            <a:ext cx="1451542" cy="2757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07" y="943167"/>
            <a:ext cx="1119098" cy="6104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10" y="4259751"/>
            <a:ext cx="1492199" cy="370337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75" y="109738"/>
            <a:ext cx="974087" cy="704589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68" y="29021"/>
            <a:ext cx="1077066" cy="7144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30" y="1879806"/>
            <a:ext cx="905152" cy="6004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4094544" y="1535804"/>
            <a:ext cx="1206506" cy="6616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5" y="1845769"/>
            <a:ext cx="1048867" cy="6344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3008542" y="3285755"/>
            <a:ext cx="1153265" cy="5939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93" y="1064930"/>
            <a:ext cx="1097429" cy="7279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05" y="3306304"/>
            <a:ext cx="993777" cy="7200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38" y="2228340"/>
            <a:ext cx="1435849" cy="5011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16" y="4093103"/>
            <a:ext cx="1287111" cy="727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51" y="1938354"/>
            <a:ext cx="1473833" cy="4314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21" y="5896324"/>
            <a:ext cx="2052914" cy="329932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5803125" y="2588717"/>
            <a:ext cx="2018938" cy="20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en-US" sz="32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531" y="164822"/>
            <a:ext cx="1421288" cy="7120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35" y="3582733"/>
            <a:ext cx="1416625" cy="555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34" y="4924312"/>
            <a:ext cx="1705963" cy="5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Environmental Effects?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33419"/>
            <a:ext cx="5257300" cy="333323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661862" y="2096491"/>
            <a:ext cx="3609975" cy="56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Thaw Weakening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666740" y="2014703"/>
            <a:ext cx="2681539" cy="681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Frost Heaving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999" y="2843726"/>
            <a:ext cx="5171022" cy="33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758594" y="1365333"/>
            <a:ext cx="6592331" cy="5173579"/>
            <a:chOff x="2311526" y="1371600"/>
            <a:chExt cx="6592331" cy="5173579"/>
          </a:xfrm>
        </p:grpSpPr>
        <p:sp>
          <p:nvSpPr>
            <p:cNvPr id="73" name="Rectangle 72"/>
            <p:cNvSpPr/>
            <p:nvPr/>
          </p:nvSpPr>
          <p:spPr>
            <a:xfrm>
              <a:off x="2319730" y="2277618"/>
              <a:ext cx="6582808" cy="2499947"/>
            </a:xfrm>
            <a:prstGeom prst="rect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12"/>
            <p:cNvSpPr txBox="1">
              <a:spLocks noChangeArrowheads="1"/>
            </p:cNvSpPr>
            <p:nvPr/>
          </p:nvSpPr>
          <p:spPr bwMode="auto">
            <a:xfrm>
              <a:off x="4755129" y="5566589"/>
              <a:ext cx="1863530" cy="346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noAutofit/>
            </a:bodyPr>
            <a:lstStyle/>
            <a:p>
              <a:pPr marL="0" marR="5080" algn="ctr" fontAlgn="base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Water Source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12169" y="1371600"/>
              <a:ext cx="6590368" cy="51735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3550466" y="1480250"/>
              <a:ext cx="3994473" cy="32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noAutofit/>
            </a:bodyPr>
            <a:lstStyle/>
            <a:p>
              <a:pPr marL="0" marR="8890" algn="ctr" fontAlgn="base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Freezing Air Temperatures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311526" y="2072754"/>
              <a:ext cx="6592331" cy="0"/>
            </a:xfrm>
            <a:prstGeom prst="line">
              <a:avLst/>
            </a:prstGeom>
            <a:ln w="4921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4378749" y="2427209"/>
              <a:ext cx="2345183" cy="3826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Frost Susceptible Soil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2251-9C5F-45DA-A60A-ACD617B80C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9314" y="240323"/>
            <a:ext cx="4377263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Frost Heaving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1774991" y="2271351"/>
            <a:ext cx="8966545" cy="3277551"/>
            <a:chOff x="2270032" y="2297946"/>
            <a:chExt cx="8966545" cy="3277551"/>
          </a:xfrm>
        </p:grpSpPr>
        <p:grpSp>
          <p:nvGrpSpPr>
            <p:cNvPr id="76" name="Group 75"/>
            <p:cNvGrpSpPr/>
            <p:nvPr/>
          </p:nvGrpSpPr>
          <p:grpSpPr>
            <a:xfrm>
              <a:off x="2270032" y="2297946"/>
              <a:ext cx="8966545" cy="3277551"/>
              <a:chOff x="2270032" y="2297946"/>
              <a:chExt cx="8966545" cy="3277551"/>
            </a:xfrm>
          </p:grpSpPr>
          <p:sp>
            <p:nvSpPr>
              <p:cNvPr id="69" name="TextBox 12"/>
              <p:cNvSpPr txBox="1">
                <a:spLocks noChangeArrowheads="1"/>
              </p:cNvSpPr>
              <p:nvPr/>
            </p:nvSpPr>
            <p:spPr bwMode="auto">
              <a:xfrm>
                <a:off x="9373047" y="4302187"/>
                <a:ext cx="1863530" cy="1273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 bIns="0">
                <a:noAutofit/>
              </a:bodyPr>
              <a:lstStyle/>
              <a:p>
                <a:pPr marL="0" marR="5080" algn="ctr" fontAlgn="base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Deepest Advance of Freezing Temperatures</a:t>
                </a:r>
                <a:endParaRPr lang="en-US" sz="20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270709" y="4817435"/>
                <a:ext cx="6591385" cy="0"/>
              </a:xfrm>
              <a:prstGeom prst="line">
                <a:avLst/>
              </a:prstGeom>
              <a:ln w="539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12"/>
              <p:cNvSpPr txBox="1">
                <a:spLocks noChangeArrowheads="1"/>
              </p:cNvSpPr>
              <p:nvPr/>
            </p:nvSpPr>
            <p:spPr bwMode="auto">
              <a:xfrm>
                <a:off x="6837441" y="4929913"/>
                <a:ext cx="1721969" cy="608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 bIns="0">
                <a:noAutofit/>
              </a:bodyPr>
              <a:lstStyle/>
              <a:p>
                <a:pPr marL="0" marR="5080" algn="ctr" fontAlgn="base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Remains Unfrozen</a:t>
                </a:r>
                <a:endParaRPr lang="en-US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70032" y="2297946"/>
                <a:ext cx="6592062" cy="938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600"/>
              </a:p>
            </p:txBody>
          </p:sp>
        </p:grpSp>
        <p:sp>
          <p:nvSpPr>
            <p:cNvPr id="28" name="TextBox 9"/>
            <p:cNvSpPr txBox="1">
              <a:spLocks noChangeArrowheads="1"/>
            </p:cNvSpPr>
            <p:nvPr/>
          </p:nvSpPr>
          <p:spPr bwMode="auto">
            <a:xfrm>
              <a:off x="4559752" y="2576195"/>
              <a:ext cx="1578531" cy="34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noAutofit/>
            </a:bodyPr>
            <a:lstStyle/>
            <a:p>
              <a:pPr marL="0" marR="29845" fontAlgn="base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Frozen Layer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46"/>
            <p:cNvSpPr txBox="1">
              <a:spLocks noChangeArrowheads="1"/>
            </p:cNvSpPr>
            <p:nvPr/>
          </p:nvSpPr>
          <p:spPr bwMode="auto">
            <a:xfrm>
              <a:off x="5927185" y="3561110"/>
              <a:ext cx="2620077" cy="10136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noAutofit/>
            </a:bodyPr>
            <a:lstStyle/>
            <a:p>
              <a:pPr marL="0" marR="3175" algn="ctr" fontAlgn="base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Mixture of Water (in the soil pore structure) and Ice.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8862094" y="4817435"/>
              <a:ext cx="65488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990748" y="2540426"/>
            <a:ext cx="6277989" cy="2437986"/>
            <a:chOff x="2311527" y="2610942"/>
            <a:chExt cx="6277989" cy="2437986"/>
          </a:xfrm>
        </p:grpSpPr>
        <p:sp>
          <p:nvSpPr>
            <p:cNvPr id="29" name="TextBox 29"/>
            <p:cNvSpPr txBox="1">
              <a:spLocks noChangeArrowheads="1"/>
            </p:cNvSpPr>
            <p:nvPr/>
          </p:nvSpPr>
          <p:spPr bwMode="auto">
            <a:xfrm>
              <a:off x="6849733" y="2657272"/>
              <a:ext cx="1256248" cy="28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noAutofit/>
            </a:bodyPr>
            <a:lstStyle/>
            <a:p>
              <a:pPr marL="0" marR="1905" fontAlgn="base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Ice Lenses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6701430" y="2941279"/>
              <a:ext cx="500212" cy="22812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852374" y="2970003"/>
              <a:ext cx="164429" cy="23173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5686894" y="2813638"/>
              <a:ext cx="1162840" cy="38180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40"/>
            <p:cNvSpPr txBox="1">
              <a:spLocks noChangeArrowheads="1"/>
            </p:cNvSpPr>
            <p:nvPr/>
          </p:nvSpPr>
          <p:spPr bwMode="auto">
            <a:xfrm>
              <a:off x="2587823" y="2610942"/>
              <a:ext cx="1111499" cy="28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noAutofit/>
            </a:bodyPr>
            <a:lstStyle/>
            <a:p>
              <a:pPr marL="0" marR="1905" fontAlgn="base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Ice Lenses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380783" y="2894949"/>
              <a:ext cx="943424" cy="29054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oon 19"/>
            <p:cNvSpPr/>
            <p:nvPr/>
          </p:nvSpPr>
          <p:spPr>
            <a:xfrm rot="5400000">
              <a:off x="8065712" y="2753057"/>
              <a:ext cx="85689" cy="961919"/>
            </a:xfrm>
            <a:prstGeom prst="moon">
              <a:avLst>
                <a:gd name="adj" fmla="val 87500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Moon 20"/>
            <p:cNvSpPr/>
            <p:nvPr/>
          </p:nvSpPr>
          <p:spPr>
            <a:xfrm rot="5400000">
              <a:off x="2890877" y="2566322"/>
              <a:ext cx="229091" cy="1387792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  <p:sp>
          <p:nvSpPr>
            <p:cNvPr id="22" name="Moon 21"/>
            <p:cNvSpPr/>
            <p:nvPr/>
          </p:nvSpPr>
          <p:spPr>
            <a:xfrm rot="5400000">
              <a:off x="4630111" y="2766695"/>
              <a:ext cx="203962" cy="961919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  <p:sp>
          <p:nvSpPr>
            <p:cNvPr id="23" name="Moon 22"/>
            <p:cNvSpPr/>
            <p:nvPr/>
          </p:nvSpPr>
          <p:spPr>
            <a:xfrm rot="5400000">
              <a:off x="5464954" y="2985819"/>
              <a:ext cx="165499" cy="552486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  <p:sp>
          <p:nvSpPr>
            <p:cNvPr id="24" name="Moon 23"/>
            <p:cNvSpPr/>
            <p:nvPr/>
          </p:nvSpPr>
          <p:spPr>
            <a:xfrm rot="5400000">
              <a:off x="6652105" y="2601617"/>
              <a:ext cx="85689" cy="1277624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937676" y="2894950"/>
              <a:ext cx="109953" cy="25072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12"/>
            <p:cNvSpPr txBox="1">
              <a:spLocks noChangeArrowheads="1"/>
            </p:cNvSpPr>
            <p:nvPr/>
          </p:nvSpPr>
          <p:spPr bwMode="auto">
            <a:xfrm>
              <a:off x="3722961" y="3958389"/>
              <a:ext cx="1335958" cy="55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noAutofit/>
            </a:bodyPr>
            <a:lstStyle/>
            <a:p>
              <a:pPr marL="0" marR="5080" algn="ctr" fontAlgn="base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Capillary Rise</a:t>
              </a:r>
              <a:endPara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Up Arrow 34"/>
            <p:cNvSpPr/>
            <p:nvPr/>
          </p:nvSpPr>
          <p:spPr>
            <a:xfrm>
              <a:off x="4729443" y="3572302"/>
              <a:ext cx="503157" cy="1476626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46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Frost Susceptible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852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Soils that allow capillary rise of water</a:t>
            </a:r>
          </a:p>
          <a:p>
            <a:r>
              <a:rPr lang="en-US" dirty="0"/>
              <a:t>Sands: Low capillarity and high permeability= low frost susceptibility</a:t>
            </a:r>
          </a:p>
          <a:p>
            <a:r>
              <a:rPr lang="en-US" dirty="0" smtClean="0"/>
              <a:t>Clays: High capillarity but low permeability = low frost susceptibility</a:t>
            </a:r>
          </a:p>
          <a:p>
            <a:r>
              <a:rPr lang="en-US" u="sng" dirty="0" smtClean="0"/>
              <a:t>Silts:</a:t>
            </a:r>
            <a:r>
              <a:rPr lang="en-US" dirty="0" smtClean="0"/>
              <a:t> Moderate capillarity and moderate permeability = High Frost susceptibility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92" y="4307117"/>
            <a:ext cx="2867383" cy="241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MnDOT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water source with good </a:t>
            </a:r>
            <a:r>
              <a:rPr lang="en-US" dirty="0" smtClean="0"/>
              <a:t>roadway drainage – surface and subsurface</a:t>
            </a:r>
          </a:p>
          <a:p>
            <a:r>
              <a:rPr lang="en-US" dirty="0" smtClean="0"/>
              <a:t>Make any heave uniform by </a:t>
            </a:r>
          </a:p>
          <a:p>
            <a:pPr marL="457200">
              <a:buFontTx/>
              <a:buChar char="-"/>
            </a:pPr>
            <a:r>
              <a:rPr lang="en-US" dirty="0" smtClean="0"/>
              <a:t>Making soils</a:t>
            </a:r>
            <a:r>
              <a:rPr lang="en-US" dirty="0" smtClean="0"/>
              <a:t> uniform</a:t>
            </a:r>
          </a:p>
          <a:p>
            <a:pPr marL="457200">
              <a:buFontTx/>
              <a:buChar char="-"/>
            </a:pPr>
            <a:r>
              <a:rPr lang="en-US" dirty="0" smtClean="0"/>
              <a:t>Matching </a:t>
            </a:r>
            <a:r>
              <a:rPr lang="en-US" dirty="0" smtClean="0"/>
              <a:t>materials and </a:t>
            </a:r>
            <a:r>
              <a:rPr lang="en-US" dirty="0" smtClean="0"/>
              <a:t>using </a:t>
            </a:r>
            <a:r>
              <a:rPr lang="en-US" dirty="0" smtClean="0"/>
              <a:t>transitions</a:t>
            </a:r>
          </a:p>
          <a:p>
            <a:r>
              <a:rPr lang="en-US" u="sng" dirty="0"/>
              <a:t>Replace frost-susceptible soil with frost </a:t>
            </a:r>
            <a:r>
              <a:rPr lang="en-US" u="sng" dirty="0" smtClean="0"/>
              <a:t>resistant materials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MnDOT “frost-free material” requirement </a:t>
            </a:r>
            <a:br>
              <a:rPr lang="en-US" dirty="0" smtClean="0"/>
            </a:br>
            <a:r>
              <a:rPr lang="en-US" dirty="0" smtClean="0"/>
              <a:t>(Bituminous Pavement)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6799" y="1922044"/>
            <a:ext cx="3733800" cy="3179345"/>
            <a:chOff x="5534025" y="2114550"/>
            <a:chExt cx="3733800" cy="3179345"/>
          </a:xfrm>
        </p:grpSpPr>
        <p:sp>
          <p:nvSpPr>
            <p:cNvPr id="7" name="Rectangle 6"/>
            <p:cNvSpPr/>
            <p:nvPr/>
          </p:nvSpPr>
          <p:spPr>
            <a:xfrm>
              <a:off x="5534025" y="2114550"/>
              <a:ext cx="3733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Pavement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43550" y="2647950"/>
              <a:ext cx="3724275" cy="8286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Aggregate Base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43550" y="3476625"/>
              <a:ext cx="3724275" cy="18172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Granular Subbase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Right Brace 11"/>
          <p:cNvSpPr/>
          <p:nvPr/>
        </p:nvSpPr>
        <p:spPr>
          <a:xfrm>
            <a:off x="4993105" y="1922044"/>
            <a:ext cx="890337" cy="3179345"/>
          </a:xfrm>
          <a:prstGeom prst="rightBrac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2560" y="2743903"/>
            <a:ext cx="553452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-*30” for 20-year ESALS ≤ 7 million</a:t>
            </a:r>
          </a:p>
          <a:p>
            <a:endParaRPr lang="en-US" sz="2800" dirty="0" smtClean="0"/>
          </a:p>
          <a:p>
            <a:r>
              <a:rPr lang="en-US" sz="2800" dirty="0" smtClean="0"/>
              <a:t>- 36” </a:t>
            </a:r>
            <a:r>
              <a:rPr lang="en-US" sz="2800" dirty="0"/>
              <a:t>for 20-year </a:t>
            </a:r>
            <a:r>
              <a:rPr lang="en-US" sz="2800" dirty="0" smtClean="0"/>
              <a:t>ESALS &gt; </a:t>
            </a:r>
            <a:r>
              <a:rPr lang="en-US" sz="2800" dirty="0"/>
              <a:t>7 </a:t>
            </a:r>
            <a:r>
              <a:rPr lang="en-US" sz="2800" dirty="0" smtClean="0"/>
              <a:t>million</a:t>
            </a:r>
          </a:p>
          <a:p>
            <a:endParaRPr lang="en-US" sz="2800" dirty="0"/>
          </a:p>
          <a:p>
            <a:r>
              <a:rPr lang="en-US" sz="2800" dirty="0"/>
              <a:t>*</a:t>
            </a:r>
            <a:r>
              <a:rPr lang="en-US" sz="2800" dirty="0" smtClean="0"/>
              <a:t>Approximately ½ of frost depth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do better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1456321"/>
            <a:ext cx="7954111" cy="508259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5725" y="1456321"/>
            <a:ext cx="3438525" cy="1539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Frost depth isn’t the same across the state.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487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frost susceptibility of soils aren't the </a:t>
            </a:r>
            <a:r>
              <a:rPr lang="en-US" sz="3600" dirty="0" smtClean="0"/>
              <a:t>same.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485" y="134848"/>
            <a:ext cx="6149056" cy="65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8389D6-E0FD-469D-8587-EA39AB285030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23589</TotalTime>
  <Words>591</Words>
  <Application>Microsoft Office PowerPoint</Application>
  <PresentationFormat>Widescreen</PresentationFormat>
  <Paragraphs>236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NeueHaasGroteskText Std</vt:lpstr>
      <vt:lpstr>Times New Roman</vt:lpstr>
      <vt:lpstr>MN.IT</vt:lpstr>
      <vt:lpstr>1_Office Theme</vt:lpstr>
      <vt:lpstr>2_Office Theme</vt:lpstr>
      <vt:lpstr>2018 Pavement Workshop May 23-24, 2018</vt:lpstr>
      <vt:lpstr>Introduction</vt:lpstr>
      <vt:lpstr>What Environmental Effects?</vt:lpstr>
      <vt:lpstr>Frost Heaving</vt:lpstr>
      <vt:lpstr>Frost Susceptible soil</vt:lpstr>
      <vt:lpstr>MnDOT Practices</vt:lpstr>
      <vt:lpstr>MnDOT “frost-free material” requirement  (Bituminous Pavement)</vt:lpstr>
      <vt:lpstr>We can do better</vt:lpstr>
      <vt:lpstr>PowerPoint Presentation</vt:lpstr>
      <vt:lpstr>Pavement Frost Design Spreadsheet(s)</vt:lpstr>
      <vt:lpstr>Location</vt:lpstr>
      <vt:lpstr>NOAA Freezing index data</vt:lpstr>
      <vt:lpstr>Frost Depth Equation</vt:lpstr>
      <vt:lpstr>LTPP Database - SPS-8 Sites</vt:lpstr>
      <vt:lpstr>IRI Slope vs Frost Protection Treatment</vt:lpstr>
      <vt:lpstr>Frost Protection Depth vs Silt %</vt:lpstr>
      <vt:lpstr>Soil map</vt:lpstr>
      <vt:lpstr>% Frost Depth Protection</vt:lpstr>
      <vt:lpstr>What’s Next</vt:lpstr>
      <vt:lpstr>PowerPoint Presentation</vt:lpstr>
    </vt:vector>
  </TitlesOfParts>
  <Company>State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Henrichs, Steven (DOT)</cp:lastModifiedBy>
  <cp:revision>819</cp:revision>
  <dcterms:created xsi:type="dcterms:W3CDTF">2016-01-06T16:54:03Z</dcterms:created>
  <dcterms:modified xsi:type="dcterms:W3CDTF">2018-05-21T19:48:59Z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