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2" r:id="rId2"/>
    <p:sldId id="275" r:id="rId3"/>
    <p:sldId id="265" r:id="rId4"/>
    <p:sldId id="267" r:id="rId5"/>
    <p:sldId id="277" r:id="rId6"/>
    <p:sldId id="276" r:id="rId7"/>
    <p:sldId id="278" r:id="rId8"/>
    <p:sldId id="280" r:id="rId9"/>
    <p:sldId id="274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41D438-BDE7-4601-8B18-8A7B90437CC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634122D-BE80-4F28-99A1-B52F1D75138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dirty="0">
              <a:solidFill>
                <a:schemeClr val="tx2"/>
              </a:solidFill>
            </a:rPr>
            <a:t>Identify Textures for Evaluation</a:t>
          </a:r>
        </a:p>
      </dgm:t>
    </dgm:pt>
    <dgm:pt modelId="{F203222E-FF6D-4F79-A23F-CF0B928676F8}" type="parTrans" cxnId="{D29E4646-EAF6-4339-9A00-F53D7ADB64B1}">
      <dgm:prSet/>
      <dgm:spPr/>
      <dgm:t>
        <a:bodyPr/>
        <a:lstStyle/>
        <a:p>
          <a:endParaRPr lang="en-US"/>
        </a:p>
      </dgm:t>
    </dgm:pt>
    <dgm:pt modelId="{C79721AC-B2F7-4E56-AD6F-80369EC782A4}" type="sibTrans" cxnId="{D29E4646-EAF6-4339-9A00-F53D7ADB64B1}">
      <dgm:prSet/>
      <dgm:spPr/>
      <dgm:t>
        <a:bodyPr/>
        <a:lstStyle/>
        <a:p>
          <a:endParaRPr lang="en-US"/>
        </a:p>
      </dgm:t>
    </dgm:pt>
    <dgm:pt modelId="{C25D978B-E95E-454C-B07B-C8C8928EB751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en-US" sz="2400" dirty="0">
              <a:solidFill>
                <a:schemeClr val="tx2"/>
              </a:solidFill>
            </a:rPr>
            <a:t>Develop Before and After Texture Performance </a:t>
          </a:r>
        </a:p>
        <a:p>
          <a:pPr algn="ctr"/>
          <a:r>
            <a:rPr lang="en-US" sz="2400" dirty="0">
              <a:solidFill>
                <a:schemeClr val="tx2"/>
              </a:solidFill>
            </a:rPr>
            <a:t>Curves</a:t>
          </a:r>
          <a:endParaRPr lang="en-US" sz="2500" dirty="0">
            <a:solidFill>
              <a:schemeClr val="tx2"/>
            </a:solidFill>
          </a:endParaRPr>
        </a:p>
      </dgm:t>
    </dgm:pt>
    <dgm:pt modelId="{7D2C5C60-8D57-443D-B1C7-D4AA8929BB2E}" type="parTrans" cxnId="{209B983E-2D54-4E39-A284-F87251AA634F}">
      <dgm:prSet/>
      <dgm:spPr/>
      <dgm:t>
        <a:bodyPr/>
        <a:lstStyle/>
        <a:p>
          <a:endParaRPr lang="en-US"/>
        </a:p>
      </dgm:t>
    </dgm:pt>
    <dgm:pt modelId="{C24971A4-FFEB-4F96-9F88-D6B605DE638E}" type="sibTrans" cxnId="{209B983E-2D54-4E39-A284-F87251AA634F}">
      <dgm:prSet/>
      <dgm:spPr/>
      <dgm:t>
        <a:bodyPr/>
        <a:lstStyle/>
        <a:p>
          <a:endParaRPr lang="en-US"/>
        </a:p>
      </dgm:t>
    </dgm:pt>
    <dgm:pt modelId="{810D2657-6C51-49F7-A85F-860472271363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dirty="0">
              <a:solidFill>
                <a:schemeClr val="tx2"/>
              </a:solidFill>
            </a:rPr>
            <a:t>Investigate the use of Grinding in Other States</a:t>
          </a:r>
        </a:p>
      </dgm:t>
    </dgm:pt>
    <dgm:pt modelId="{383D3021-1497-41BD-94BA-F28B2313CBE2}" type="parTrans" cxnId="{0BBD21D1-AC63-4B0A-865F-6B2469B22C09}">
      <dgm:prSet/>
      <dgm:spPr/>
      <dgm:t>
        <a:bodyPr/>
        <a:lstStyle/>
        <a:p>
          <a:endParaRPr lang="en-US"/>
        </a:p>
      </dgm:t>
    </dgm:pt>
    <dgm:pt modelId="{F4436A7B-4830-4C5A-8CF7-0163277FF698}" type="sibTrans" cxnId="{0BBD21D1-AC63-4B0A-865F-6B2469B22C09}">
      <dgm:prSet/>
      <dgm:spPr/>
      <dgm:t>
        <a:bodyPr/>
        <a:lstStyle/>
        <a:p>
          <a:endParaRPr lang="en-US"/>
        </a:p>
      </dgm:t>
    </dgm:pt>
    <dgm:pt modelId="{E0F1BA69-9068-45A1-8615-184201E15E5E}">
      <dgm:prSet custT="1"/>
      <dgm:spPr>
        <a:solidFill>
          <a:srgbClr val="FFC000"/>
        </a:solidFill>
      </dgm:spPr>
      <dgm:t>
        <a:bodyPr/>
        <a:lstStyle/>
        <a:p>
          <a:r>
            <a:rPr lang="en-US" sz="2400" dirty="0">
              <a:solidFill>
                <a:schemeClr val="tx2"/>
              </a:solidFill>
            </a:rPr>
            <a:t>Prepare a Synthesis / White Paper</a:t>
          </a:r>
        </a:p>
      </dgm:t>
    </dgm:pt>
    <dgm:pt modelId="{D55476F0-D849-4A49-8E1F-542058A4E0E5}" type="parTrans" cxnId="{67884855-1F11-4B18-A57A-0E1D74E0A428}">
      <dgm:prSet/>
      <dgm:spPr/>
      <dgm:t>
        <a:bodyPr/>
        <a:lstStyle/>
        <a:p>
          <a:endParaRPr lang="en-US"/>
        </a:p>
      </dgm:t>
    </dgm:pt>
    <dgm:pt modelId="{676ED509-4E04-40F3-A30A-1D974982AE01}" type="sibTrans" cxnId="{67884855-1F11-4B18-A57A-0E1D74E0A428}">
      <dgm:prSet/>
      <dgm:spPr/>
      <dgm:t>
        <a:bodyPr/>
        <a:lstStyle/>
        <a:p>
          <a:endParaRPr lang="en-US"/>
        </a:p>
      </dgm:t>
    </dgm:pt>
    <dgm:pt modelId="{ADC4186E-8016-450B-BC72-BB36929C9E5C}" type="pres">
      <dgm:prSet presAssocID="{C941D438-BDE7-4601-8B18-8A7B90437CC4}" presName="Name0" presStyleCnt="0">
        <dgm:presLayoutVars>
          <dgm:dir/>
          <dgm:resizeHandles val="exact"/>
        </dgm:presLayoutVars>
      </dgm:prSet>
      <dgm:spPr/>
    </dgm:pt>
    <dgm:pt modelId="{6AF8851A-6962-4492-9E5D-50120F553198}" type="pres">
      <dgm:prSet presAssocID="{5634122D-BE80-4F28-99A1-B52F1D75138B}" presName="node" presStyleLbl="node1" presStyleIdx="0" presStyleCnt="4" custScaleX="111300" custScaleY="160606">
        <dgm:presLayoutVars>
          <dgm:bulletEnabled val="1"/>
        </dgm:presLayoutVars>
      </dgm:prSet>
      <dgm:spPr/>
    </dgm:pt>
    <dgm:pt modelId="{4EC66BD4-1AF4-41BA-97CF-D1A9DD61B99D}" type="pres">
      <dgm:prSet presAssocID="{C79721AC-B2F7-4E56-AD6F-80369EC782A4}" presName="sibTrans" presStyleLbl="sibTrans2D1" presStyleIdx="0" presStyleCnt="3"/>
      <dgm:spPr/>
    </dgm:pt>
    <dgm:pt modelId="{C5D9E7CE-ED6E-4713-A228-C771FE15268A}" type="pres">
      <dgm:prSet presAssocID="{C79721AC-B2F7-4E56-AD6F-80369EC782A4}" presName="connectorText" presStyleLbl="sibTrans2D1" presStyleIdx="0" presStyleCnt="3"/>
      <dgm:spPr/>
    </dgm:pt>
    <dgm:pt modelId="{1714B37C-67F1-481C-B7DA-A5897847AD76}" type="pres">
      <dgm:prSet presAssocID="{C25D978B-E95E-454C-B07B-C8C8928EB751}" presName="node" presStyleLbl="node1" presStyleIdx="1" presStyleCnt="4" custScaleX="114543" custScaleY="156762">
        <dgm:presLayoutVars>
          <dgm:bulletEnabled val="1"/>
        </dgm:presLayoutVars>
      </dgm:prSet>
      <dgm:spPr/>
    </dgm:pt>
    <dgm:pt modelId="{18872990-0D73-4218-B292-F420B2EE3D0C}" type="pres">
      <dgm:prSet presAssocID="{C24971A4-FFEB-4F96-9F88-D6B605DE638E}" presName="sibTrans" presStyleLbl="sibTrans2D1" presStyleIdx="1" presStyleCnt="3"/>
      <dgm:spPr/>
    </dgm:pt>
    <dgm:pt modelId="{0A249C52-01A5-49BC-BF8B-34427CD78853}" type="pres">
      <dgm:prSet presAssocID="{C24971A4-FFEB-4F96-9F88-D6B605DE638E}" presName="connectorText" presStyleLbl="sibTrans2D1" presStyleIdx="1" presStyleCnt="3"/>
      <dgm:spPr/>
    </dgm:pt>
    <dgm:pt modelId="{69DE294A-787A-4B78-913E-BB1F5E1D8C67}" type="pres">
      <dgm:prSet presAssocID="{810D2657-6C51-49F7-A85F-860472271363}" presName="node" presStyleLbl="node1" presStyleIdx="2" presStyleCnt="4" custScaleX="108335" custScaleY="154751">
        <dgm:presLayoutVars>
          <dgm:bulletEnabled val="1"/>
        </dgm:presLayoutVars>
      </dgm:prSet>
      <dgm:spPr/>
    </dgm:pt>
    <dgm:pt modelId="{6A1E9DBC-75A0-42A2-9330-A506524798D9}" type="pres">
      <dgm:prSet presAssocID="{F4436A7B-4830-4C5A-8CF7-0163277FF698}" presName="sibTrans" presStyleLbl="sibTrans2D1" presStyleIdx="2" presStyleCnt="3"/>
      <dgm:spPr/>
    </dgm:pt>
    <dgm:pt modelId="{02B54C75-1081-4365-82EE-57A5850C9C69}" type="pres">
      <dgm:prSet presAssocID="{F4436A7B-4830-4C5A-8CF7-0163277FF698}" presName="connectorText" presStyleLbl="sibTrans2D1" presStyleIdx="2" presStyleCnt="3"/>
      <dgm:spPr/>
    </dgm:pt>
    <dgm:pt modelId="{A0CBDC1A-4F08-4B3A-8A9D-B2E73A98BA1A}" type="pres">
      <dgm:prSet presAssocID="{E0F1BA69-9068-45A1-8615-184201E15E5E}" presName="node" presStyleLbl="node1" presStyleIdx="3" presStyleCnt="4" custScaleX="105359" custScaleY="156205" custLinFactNeighborY="0">
        <dgm:presLayoutVars>
          <dgm:bulletEnabled val="1"/>
        </dgm:presLayoutVars>
      </dgm:prSet>
      <dgm:spPr/>
    </dgm:pt>
  </dgm:ptLst>
  <dgm:cxnLst>
    <dgm:cxn modelId="{9CAFC600-61B0-4042-A173-BC1B42288982}" type="presOf" srcId="{C24971A4-FFEB-4F96-9F88-D6B605DE638E}" destId="{0A249C52-01A5-49BC-BF8B-34427CD78853}" srcOrd="1" destOrd="0" presId="urn:microsoft.com/office/officeart/2005/8/layout/process1"/>
    <dgm:cxn modelId="{9616C129-FA1C-4650-8305-7D1DA8AF8926}" type="presOf" srcId="{F4436A7B-4830-4C5A-8CF7-0163277FF698}" destId="{6A1E9DBC-75A0-42A2-9330-A506524798D9}" srcOrd="0" destOrd="0" presId="urn:microsoft.com/office/officeart/2005/8/layout/process1"/>
    <dgm:cxn modelId="{4E307F31-F22F-4A7C-8008-773FFA7828A6}" type="presOf" srcId="{C79721AC-B2F7-4E56-AD6F-80369EC782A4}" destId="{C5D9E7CE-ED6E-4713-A228-C771FE15268A}" srcOrd="1" destOrd="0" presId="urn:microsoft.com/office/officeart/2005/8/layout/process1"/>
    <dgm:cxn modelId="{A54E6A3A-5556-434C-B6C8-34968D896FC2}" type="presOf" srcId="{C941D438-BDE7-4601-8B18-8A7B90437CC4}" destId="{ADC4186E-8016-450B-BC72-BB36929C9E5C}" srcOrd="0" destOrd="0" presId="urn:microsoft.com/office/officeart/2005/8/layout/process1"/>
    <dgm:cxn modelId="{209B983E-2D54-4E39-A284-F87251AA634F}" srcId="{C941D438-BDE7-4601-8B18-8A7B90437CC4}" destId="{C25D978B-E95E-454C-B07B-C8C8928EB751}" srcOrd="1" destOrd="0" parTransId="{7D2C5C60-8D57-443D-B1C7-D4AA8929BB2E}" sibTransId="{C24971A4-FFEB-4F96-9F88-D6B605DE638E}"/>
    <dgm:cxn modelId="{D29E4646-EAF6-4339-9A00-F53D7ADB64B1}" srcId="{C941D438-BDE7-4601-8B18-8A7B90437CC4}" destId="{5634122D-BE80-4F28-99A1-B52F1D75138B}" srcOrd="0" destOrd="0" parTransId="{F203222E-FF6D-4F79-A23F-CF0B928676F8}" sibTransId="{C79721AC-B2F7-4E56-AD6F-80369EC782A4}"/>
    <dgm:cxn modelId="{67884855-1F11-4B18-A57A-0E1D74E0A428}" srcId="{C941D438-BDE7-4601-8B18-8A7B90437CC4}" destId="{E0F1BA69-9068-45A1-8615-184201E15E5E}" srcOrd="3" destOrd="0" parTransId="{D55476F0-D849-4A49-8E1F-542058A4E0E5}" sibTransId="{676ED509-4E04-40F3-A30A-1D974982AE01}"/>
    <dgm:cxn modelId="{D35A1D8C-052C-4AA0-B382-3A039CFA3180}" type="presOf" srcId="{C24971A4-FFEB-4F96-9F88-D6B605DE638E}" destId="{18872990-0D73-4218-B292-F420B2EE3D0C}" srcOrd="0" destOrd="0" presId="urn:microsoft.com/office/officeart/2005/8/layout/process1"/>
    <dgm:cxn modelId="{F79AEA97-9A48-4810-8164-C0AEDFD91DCB}" type="presOf" srcId="{E0F1BA69-9068-45A1-8615-184201E15E5E}" destId="{A0CBDC1A-4F08-4B3A-8A9D-B2E73A98BA1A}" srcOrd="0" destOrd="0" presId="urn:microsoft.com/office/officeart/2005/8/layout/process1"/>
    <dgm:cxn modelId="{C22E7EAE-57D1-4ECC-93AB-75917603A1BB}" type="presOf" srcId="{C79721AC-B2F7-4E56-AD6F-80369EC782A4}" destId="{4EC66BD4-1AF4-41BA-97CF-D1A9DD61B99D}" srcOrd="0" destOrd="0" presId="urn:microsoft.com/office/officeart/2005/8/layout/process1"/>
    <dgm:cxn modelId="{0BBD21D1-AC63-4B0A-865F-6B2469B22C09}" srcId="{C941D438-BDE7-4601-8B18-8A7B90437CC4}" destId="{810D2657-6C51-49F7-A85F-860472271363}" srcOrd="2" destOrd="0" parTransId="{383D3021-1497-41BD-94BA-F28B2313CBE2}" sibTransId="{F4436A7B-4830-4C5A-8CF7-0163277FF698}"/>
    <dgm:cxn modelId="{E7C95CD3-711C-48E7-B3F5-C903F9EC5B9C}" type="presOf" srcId="{810D2657-6C51-49F7-A85F-860472271363}" destId="{69DE294A-787A-4B78-913E-BB1F5E1D8C67}" srcOrd="0" destOrd="0" presId="urn:microsoft.com/office/officeart/2005/8/layout/process1"/>
    <dgm:cxn modelId="{1B7325E3-5001-4F00-8CB0-992140CA7C34}" type="presOf" srcId="{C25D978B-E95E-454C-B07B-C8C8928EB751}" destId="{1714B37C-67F1-481C-B7DA-A5897847AD76}" srcOrd="0" destOrd="0" presId="urn:microsoft.com/office/officeart/2005/8/layout/process1"/>
    <dgm:cxn modelId="{7D5332E4-082E-47E9-B4AA-378C14FCD7A4}" type="presOf" srcId="{F4436A7B-4830-4C5A-8CF7-0163277FF698}" destId="{02B54C75-1081-4365-82EE-57A5850C9C69}" srcOrd="1" destOrd="0" presId="urn:microsoft.com/office/officeart/2005/8/layout/process1"/>
    <dgm:cxn modelId="{BA7203FE-8F5F-4F6E-8CF8-6EB443912B42}" type="presOf" srcId="{5634122D-BE80-4F28-99A1-B52F1D75138B}" destId="{6AF8851A-6962-4492-9E5D-50120F553198}" srcOrd="0" destOrd="0" presId="urn:microsoft.com/office/officeart/2005/8/layout/process1"/>
    <dgm:cxn modelId="{2EAE8FBC-7D40-4807-BC25-CAB2A9F23E97}" type="presParOf" srcId="{ADC4186E-8016-450B-BC72-BB36929C9E5C}" destId="{6AF8851A-6962-4492-9E5D-50120F553198}" srcOrd="0" destOrd="0" presId="urn:microsoft.com/office/officeart/2005/8/layout/process1"/>
    <dgm:cxn modelId="{37F9DD0C-2B65-4588-A236-9B34E3D32038}" type="presParOf" srcId="{ADC4186E-8016-450B-BC72-BB36929C9E5C}" destId="{4EC66BD4-1AF4-41BA-97CF-D1A9DD61B99D}" srcOrd="1" destOrd="0" presId="urn:microsoft.com/office/officeart/2005/8/layout/process1"/>
    <dgm:cxn modelId="{067ACF97-9798-4F04-9E14-8FCC53CC8FC3}" type="presParOf" srcId="{4EC66BD4-1AF4-41BA-97CF-D1A9DD61B99D}" destId="{C5D9E7CE-ED6E-4713-A228-C771FE15268A}" srcOrd="0" destOrd="0" presId="urn:microsoft.com/office/officeart/2005/8/layout/process1"/>
    <dgm:cxn modelId="{179B9B2A-FB19-4C47-B020-65E5D6D4DDF3}" type="presParOf" srcId="{ADC4186E-8016-450B-BC72-BB36929C9E5C}" destId="{1714B37C-67F1-481C-B7DA-A5897847AD76}" srcOrd="2" destOrd="0" presId="urn:microsoft.com/office/officeart/2005/8/layout/process1"/>
    <dgm:cxn modelId="{B508ADA9-C408-4706-8D4D-2983A7B6057B}" type="presParOf" srcId="{ADC4186E-8016-450B-BC72-BB36929C9E5C}" destId="{18872990-0D73-4218-B292-F420B2EE3D0C}" srcOrd="3" destOrd="0" presId="urn:microsoft.com/office/officeart/2005/8/layout/process1"/>
    <dgm:cxn modelId="{0075DA2E-4ED4-4DC4-A7F8-22C6392279B9}" type="presParOf" srcId="{18872990-0D73-4218-B292-F420B2EE3D0C}" destId="{0A249C52-01A5-49BC-BF8B-34427CD78853}" srcOrd="0" destOrd="0" presId="urn:microsoft.com/office/officeart/2005/8/layout/process1"/>
    <dgm:cxn modelId="{336AA5E0-6D1C-4CAC-9E22-4907A91F30A1}" type="presParOf" srcId="{ADC4186E-8016-450B-BC72-BB36929C9E5C}" destId="{69DE294A-787A-4B78-913E-BB1F5E1D8C67}" srcOrd="4" destOrd="0" presId="urn:microsoft.com/office/officeart/2005/8/layout/process1"/>
    <dgm:cxn modelId="{8F71133A-9633-4E2D-9457-A65A956A5C5B}" type="presParOf" srcId="{ADC4186E-8016-450B-BC72-BB36929C9E5C}" destId="{6A1E9DBC-75A0-42A2-9330-A506524798D9}" srcOrd="5" destOrd="0" presId="urn:microsoft.com/office/officeart/2005/8/layout/process1"/>
    <dgm:cxn modelId="{1D963772-1FB4-40A9-8E2A-68FCD19883DA}" type="presParOf" srcId="{6A1E9DBC-75A0-42A2-9330-A506524798D9}" destId="{02B54C75-1081-4365-82EE-57A5850C9C69}" srcOrd="0" destOrd="0" presId="urn:microsoft.com/office/officeart/2005/8/layout/process1"/>
    <dgm:cxn modelId="{9FBA62A1-F50C-4C12-A6D2-3837EBD5EFB8}" type="presParOf" srcId="{ADC4186E-8016-450B-BC72-BB36929C9E5C}" destId="{A0CBDC1A-4F08-4B3A-8A9D-B2E73A98BA1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8851A-6962-4492-9E5D-50120F553198}">
      <dsp:nvSpPr>
        <dsp:cNvPr id="0" name=""/>
        <dsp:cNvSpPr/>
      </dsp:nvSpPr>
      <dsp:spPr>
        <a:xfrm>
          <a:off x="261" y="1184396"/>
          <a:ext cx="2254467" cy="3049873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/>
              </a:solidFill>
            </a:rPr>
            <a:t>Identify Textures for Evaluation</a:t>
          </a:r>
        </a:p>
      </dsp:txBody>
      <dsp:txXfrm>
        <a:off x="66292" y="1250427"/>
        <a:ext cx="2122405" cy="2917811"/>
      </dsp:txXfrm>
    </dsp:sp>
    <dsp:sp modelId="{4EC66BD4-1AF4-41BA-97CF-D1A9DD61B99D}">
      <dsp:nvSpPr>
        <dsp:cNvPr id="0" name=""/>
        <dsp:cNvSpPr/>
      </dsp:nvSpPr>
      <dsp:spPr>
        <a:xfrm>
          <a:off x="2457286" y="2458161"/>
          <a:ext cx="429422" cy="502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2457286" y="2558630"/>
        <a:ext cx="300595" cy="301405"/>
      </dsp:txXfrm>
    </dsp:sp>
    <dsp:sp modelId="{1714B37C-67F1-481C-B7DA-A5897847AD76}">
      <dsp:nvSpPr>
        <dsp:cNvPr id="0" name=""/>
        <dsp:cNvSpPr/>
      </dsp:nvSpPr>
      <dsp:spPr>
        <a:xfrm>
          <a:off x="3064959" y="1220895"/>
          <a:ext cx="2320156" cy="297687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/>
              </a:solidFill>
            </a:rPr>
            <a:t>Develop Before and After Texture Performance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/>
              </a:solidFill>
            </a:rPr>
            <a:t>Curves</a:t>
          </a:r>
          <a:endParaRPr lang="en-US" sz="2500" kern="1200" dirty="0">
            <a:solidFill>
              <a:schemeClr val="tx2"/>
            </a:solidFill>
          </a:endParaRPr>
        </a:p>
      </dsp:txBody>
      <dsp:txXfrm>
        <a:off x="3132914" y="1288850"/>
        <a:ext cx="2184246" cy="2840966"/>
      </dsp:txXfrm>
    </dsp:sp>
    <dsp:sp modelId="{18872990-0D73-4218-B292-F420B2EE3D0C}">
      <dsp:nvSpPr>
        <dsp:cNvPr id="0" name=""/>
        <dsp:cNvSpPr/>
      </dsp:nvSpPr>
      <dsp:spPr>
        <a:xfrm>
          <a:off x="5587673" y="2458161"/>
          <a:ext cx="429422" cy="502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587673" y="2558630"/>
        <a:ext cx="300595" cy="301405"/>
      </dsp:txXfrm>
    </dsp:sp>
    <dsp:sp modelId="{69DE294A-787A-4B78-913E-BB1F5E1D8C67}">
      <dsp:nvSpPr>
        <dsp:cNvPr id="0" name=""/>
        <dsp:cNvSpPr/>
      </dsp:nvSpPr>
      <dsp:spPr>
        <a:xfrm>
          <a:off x="6195347" y="1239989"/>
          <a:ext cx="2194408" cy="2938688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/>
              </a:solidFill>
            </a:rPr>
            <a:t>Investigate the use of Grinding in Other States</a:t>
          </a:r>
        </a:p>
      </dsp:txBody>
      <dsp:txXfrm>
        <a:off x="6259619" y="1304261"/>
        <a:ext cx="2065864" cy="2810144"/>
      </dsp:txXfrm>
    </dsp:sp>
    <dsp:sp modelId="{6A1E9DBC-75A0-42A2-9330-A506524798D9}">
      <dsp:nvSpPr>
        <dsp:cNvPr id="0" name=""/>
        <dsp:cNvSpPr/>
      </dsp:nvSpPr>
      <dsp:spPr>
        <a:xfrm>
          <a:off x="8592313" y="2458161"/>
          <a:ext cx="429422" cy="502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8592313" y="2558630"/>
        <a:ext cx="300595" cy="301405"/>
      </dsp:txXfrm>
    </dsp:sp>
    <dsp:sp modelId="{A0CBDC1A-4F08-4B3A-8A9D-B2E73A98BA1A}">
      <dsp:nvSpPr>
        <dsp:cNvPr id="0" name=""/>
        <dsp:cNvSpPr/>
      </dsp:nvSpPr>
      <dsp:spPr>
        <a:xfrm>
          <a:off x="9199986" y="1226183"/>
          <a:ext cx="2134127" cy="2966299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/>
              </a:solidFill>
            </a:rPr>
            <a:t>Prepare a Synthesis / White Paper</a:t>
          </a:r>
        </a:p>
      </dsp:txBody>
      <dsp:txXfrm>
        <a:off x="9262492" y="1288689"/>
        <a:ext cx="2009115" cy="2841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64752-79B7-43E1-A6F5-C16CE297D716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D3C2B-0D2C-4E61-A32F-D82A7A7A6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17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C9D88-D561-4A4C-B826-761CB7D1D6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6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727200" y="2057400"/>
            <a:ext cx="883920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203200" y="152400"/>
            <a:ext cx="4368800" cy="152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165600" y="6096000"/>
            <a:ext cx="7721600" cy="609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7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08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EBA4-04E4-4910-AB82-DC9710F83B9D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9A0-7E40-4B97-A1E6-224F519BD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8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hjgjghjj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7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8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2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6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7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1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0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1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6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jpeg"/><Relationship Id="rId3" Type="http://schemas.openxmlformats.org/officeDocument/2006/relationships/image" Target="../media/image4.jpeg"/><Relationship Id="rId21" Type="http://schemas.openxmlformats.org/officeDocument/2006/relationships/image" Target="../media/image22.png"/><Relationship Id="rId34" Type="http://schemas.openxmlformats.org/officeDocument/2006/relationships/image" Target="../media/image35.jpg"/><Relationship Id="rId42" Type="http://schemas.openxmlformats.org/officeDocument/2006/relationships/image" Target="../media/image43.jpeg"/><Relationship Id="rId47" Type="http://schemas.openxmlformats.org/officeDocument/2006/relationships/image" Target="../media/image48.jpeg"/><Relationship Id="rId50" Type="http://schemas.openxmlformats.org/officeDocument/2006/relationships/image" Target="../media/image51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5" Type="http://schemas.openxmlformats.org/officeDocument/2006/relationships/image" Target="../media/image26.jpeg"/><Relationship Id="rId33" Type="http://schemas.openxmlformats.org/officeDocument/2006/relationships/image" Target="../media/image34.jpeg"/><Relationship Id="rId38" Type="http://schemas.openxmlformats.org/officeDocument/2006/relationships/image" Target="../media/image39.jpeg"/><Relationship Id="rId46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41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jpg"/><Relationship Id="rId37" Type="http://schemas.openxmlformats.org/officeDocument/2006/relationships/image" Target="../media/image38.png"/><Relationship Id="rId40" Type="http://schemas.openxmlformats.org/officeDocument/2006/relationships/image" Target="../media/image41.jpeg"/><Relationship Id="rId45" Type="http://schemas.openxmlformats.org/officeDocument/2006/relationships/image" Target="../media/image46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23" Type="http://schemas.openxmlformats.org/officeDocument/2006/relationships/image" Target="../media/image24.jpeg"/><Relationship Id="rId28" Type="http://schemas.openxmlformats.org/officeDocument/2006/relationships/image" Target="../media/image29.png"/><Relationship Id="rId36" Type="http://schemas.openxmlformats.org/officeDocument/2006/relationships/image" Target="../media/image37.jpg"/><Relationship Id="rId49" Type="http://schemas.openxmlformats.org/officeDocument/2006/relationships/image" Target="../media/image50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4" Type="http://schemas.openxmlformats.org/officeDocument/2006/relationships/image" Target="../media/image45.jpeg"/><Relationship Id="rId52" Type="http://schemas.openxmlformats.org/officeDocument/2006/relationships/image" Target="../media/image53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Relationship Id="rId22" Type="http://schemas.openxmlformats.org/officeDocument/2006/relationships/image" Target="../media/image23.png"/><Relationship Id="rId27" Type="http://schemas.openxmlformats.org/officeDocument/2006/relationships/image" Target="../media/image28.jpg"/><Relationship Id="rId30" Type="http://schemas.openxmlformats.org/officeDocument/2006/relationships/image" Target="../media/image31.png"/><Relationship Id="rId35" Type="http://schemas.openxmlformats.org/officeDocument/2006/relationships/image" Target="../media/image36.jpeg"/><Relationship Id="rId43" Type="http://schemas.openxmlformats.org/officeDocument/2006/relationships/image" Target="../media/image44.jpeg"/><Relationship Id="rId48" Type="http://schemas.openxmlformats.org/officeDocument/2006/relationships/image" Target="../media/image49.jpeg"/><Relationship Id="rId8" Type="http://schemas.openxmlformats.org/officeDocument/2006/relationships/image" Target="../media/image9.png"/><Relationship Id="rId51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Jkorzilius@srfconsulting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5546"/>
            <a:ext cx="4715691" cy="171356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2018 Pavement Workshop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May 23-24,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17" y="490106"/>
            <a:ext cx="2667000" cy="133508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urrent NRRA Agency Member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5435" y="3018868"/>
            <a:ext cx="3927764" cy="248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939148" y="3018868"/>
            <a:ext cx="7119257" cy="2199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C000"/>
                </a:solidFill>
              </a:rPr>
              <a:t> Preventative Maintenance Team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Short Term Research Projects</a:t>
            </a:r>
            <a:br>
              <a:rPr lang="en-US" sz="4800" b="1" dirty="0">
                <a:solidFill>
                  <a:srgbClr val="FFC000"/>
                </a:solidFill>
              </a:rPr>
            </a:br>
            <a:endParaRPr lang="en-US" sz="4000" b="1" dirty="0">
              <a:solidFill>
                <a:srgbClr val="FFC000"/>
              </a:solidFill>
            </a:endParaRPr>
          </a:p>
          <a:p>
            <a:r>
              <a:rPr lang="en-US" sz="2000" b="1" dirty="0">
                <a:solidFill>
                  <a:srgbClr val="FFC000"/>
                </a:solidFill>
              </a:rPr>
              <a:t>Joe Korzilius</a:t>
            </a:r>
          </a:p>
          <a:p>
            <a:r>
              <a:rPr lang="en-US" sz="2000" b="1" dirty="0">
                <a:solidFill>
                  <a:srgbClr val="FFC000"/>
                </a:solidFill>
              </a:rPr>
              <a:t>Senior Associate</a:t>
            </a:r>
          </a:p>
          <a:p>
            <a:r>
              <a:rPr lang="en-US" sz="2000" b="1" dirty="0">
                <a:solidFill>
                  <a:srgbClr val="FFC000"/>
                </a:solidFill>
              </a:rPr>
              <a:t>SRF Consulting Group, Inc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1628" y="5435656"/>
            <a:ext cx="3234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+ 46 Associate Members</a:t>
            </a:r>
          </a:p>
        </p:txBody>
      </p:sp>
    </p:spTree>
    <p:extLst>
      <p:ext uri="{BB962C8B-B14F-4D97-AF65-F5344CB8AC3E}">
        <p14:creationId xmlns:p14="http://schemas.microsoft.com/office/powerpoint/2010/main" val="3791787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278" y="130411"/>
            <a:ext cx="1540170" cy="557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812" y="4599438"/>
            <a:ext cx="1634163" cy="244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819" y="2176793"/>
            <a:ext cx="780194" cy="379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813" y="2499304"/>
            <a:ext cx="673092" cy="35768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379" y="838748"/>
            <a:ext cx="1130132" cy="82929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69" y="3351200"/>
            <a:ext cx="717684" cy="320566"/>
          </a:xfrm>
          <a:prstGeom prst="rect">
            <a:avLst/>
          </a:prstGeom>
          <a:effectLst>
            <a:glow rad="127000">
              <a:schemeClr val="bg1">
                <a:lumMod val="95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4364"/>
            <a:ext cx="2661500" cy="5074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666" y="3544650"/>
            <a:ext cx="627418" cy="62932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408" y="3737303"/>
            <a:ext cx="1008359" cy="3218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71" y="1118531"/>
            <a:ext cx="865261" cy="4499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92" y="3222507"/>
            <a:ext cx="901866" cy="4734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457" y="5246720"/>
            <a:ext cx="1049686" cy="4453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771" y="4660003"/>
            <a:ext cx="1283317" cy="5391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507" y="5583484"/>
            <a:ext cx="1362522" cy="4772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596" y="1739834"/>
            <a:ext cx="790806" cy="64450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268" y="2205766"/>
            <a:ext cx="769063" cy="45686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322" y="1836872"/>
            <a:ext cx="1025997" cy="42309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966" y="3857554"/>
            <a:ext cx="913585" cy="6139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743" y="3988246"/>
            <a:ext cx="886910" cy="43914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09" y="5451376"/>
            <a:ext cx="1766885" cy="330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366" y="4660003"/>
            <a:ext cx="870995" cy="31310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287" y="5505851"/>
            <a:ext cx="1608940" cy="420454"/>
          </a:xfrm>
          <a:prstGeom prst="rect">
            <a:avLst/>
          </a:prstGeom>
          <a:effectLst>
            <a:glow rad="127000">
              <a:schemeClr val="bg1">
                <a:lumMod val="95000"/>
              </a:schemeClr>
            </a:glo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852" y="4990130"/>
            <a:ext cx="836531" cy="73253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923" y="5248519"/>
            <a:ext cx="799151" cy="65796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467" y="220208"/>
            <a:ext cx="904216" cy="54253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905" y="90917"/>
            <a:ext cx="954274" cy="6754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11" y="130457"/>
            <a:ext cx="635957" cy="6359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819" y="2940094"/>
            <a:ext cx="1114618" cy="4867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572" y="1286182"/>
            <a:ext cx="1256476" cy="36955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557" y="1563887"/>
            <a:ext cx="888764" cy="43016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04" y="2125730"/>
            <a:ext cx="2010236" cy="3206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479" y="4635807"/>
            <a:ext cx="1662940" cy="5321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920" y="4468049"/>
            <a:ext cx="1200031" cy="2280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212" y="412841"/>
            <a:ext cx="979592" cy="5343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58" y="4946213"/>
            <a:ext cx="1306181" cy="324170"/>
          </a:xfrm>
          <a:prstGeom prst="rect">
            <a:avLst/>
          </a:prstGeom>
        </p:spPr>
      </p:pic>
      <p:pic>
        <p:nvPicPr>
          <p:cNvPr id="41" name="Content Placeholder 3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495" y="1363406"/>
            <a:ext cx="852657" cy="616755"/>
          </a:xfrm>
          <a:prstGeom prst="rect">
            <a:avLst/>
          </a:prstGeom>
          <a:effectLst>
            <a:glow rad="127000">
              <a:schemeClr val="bg1">
                <a:lumMod val="85000"/>
              </a:schemeClr>
            </a:glo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956" y="312044"/>
            <a:ext cx="942798" cy="62538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3" y="1363406"/>
            <a:ext cx="1206869" cy="80055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13007" r="5151" b="12439"/>
          <a:stretch/>
        </p:blipFill>
        <p:spPr>
          <a:xfrm>
            <a:off x="3592417" y="1318461"/>
            <a:ext cx="1056103" cy="57915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175" y="1380061"/>
            <a:ext cx="1071822" cy="64835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t="14107" r="7045" b="18778"/>
          <a:stretch/>
        </p:blipFill>
        <p:spPr>
          <a:xfrm>
            <a:off x="1052073" y="2372373"/>
            <a:ext cx="1009500" cy="51991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500" y="241549"/>
            <a:ext cx="1171082" cy="77681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093" y="3148769"/>
            <a:ext cx="869893" cy="63028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405" y="2746508"/>
            <a:ext cx="1612967" cy="5629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26" y="3774041"/>
            <a:ext cx="1126660" cy="6369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52" y="919654"/>
            <a:ext cx="1290104" cy="37762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19" y="5692960"/>
            <a:ext cx="1796997" cy="288803"/>
          </a:xfrm>
          <a:prstGeom prst="rect">
            <a:avLst/>
          </a:prstGeom>
        </p:spPr>
      </p:pic>
      <p:sp>
        <p:nvSpPr>
          <p:cNvPr id="52" name="Title 1"/>
          <p:cNvSpPr txBox="1">
            <a:spLocks/>
          </p:cNvSpPr>
          <p:nvPr/>
        </p:nvSpPr>
        <p:spPr bwMode="auto">
          <a:xfrm>
            <a:off x="4313419" y="2581153"/>
            <a:ext cx="5327902" cy="234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3600" b="1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75" y="237198"/>
            <a:ext cx="1895051" cy="94938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3" y="3948977"/>
            <a:ext cx="1834334" cy="62367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150" y="1671783"/>
            <a:ext cx="1701406" cy="66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39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8F7BC-72F0-415D-A812-DE0D9D76D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Surface characteristics of diamond ground PCC Surfaces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FF566-84DD-4616-9658-22F12FFE4F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Tech Transfer #1A</a:t>
            </a:r>
          </a:p>
        </p:txBody>
      </p:sp>
    </p:spTree>
    <p:extLst>
      <p:ext uri="{BB962C8B-B14F-4D97-AF65-F5344CB8AC3E}">
        <p14:creationId xmlns:p14="http://schemas.microsoft.com/office/powerpoint/2010/main" val="2689189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46E0D-1099-4AF9-A03F-5EF6BADA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38" y="163932"/>
            <a:ext cx="3902947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Project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2AA4D-99C8-4190-977C-48D999CB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2" y="1094301"/>
            <a:ext cx="10723416" cy="152698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Determine the change in surface characteristics of diamond ground textures for both new and existing pavements.  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Review the process and produced surface characteristics of various diamond ground textures for both new and existing pavements;  Ride, Noise, Friction,  .….  ?</a:t>
            </a:r>
          </a:p>
          <a:p>
            <a:pPr marL="0" indent="0">
              <a:buNone/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04D9D4-149B-44D4-A9CC-6DB12944B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3329167"/>
            <a:ext cx="10723416" cy="2594114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To explore the state of practice of diamond grinding PCC surfaces and the benefits</a:t>
            </a:r>
          </a:p>
          <a:p>
            <a:r>
              <a:rPr lang="en-US" sz="2400" dirty="0">
                <a:solidFill>
                  <a:schemeClr val="bg1"/>
                </a:solidFill>
              </a:rPr>
              <a:t>Some questions to explore:</a:t>
            </a:r>
          </a:p>
          <a:p>
            <a:pPr lvl="1"/>
            <a:endParaRPr lang="en-US" sz="600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At what point is diamond grinding best applied or required</a:t>
            </a:r>
          </a:p>
          <a:p>
            <a:pPr lvl="1"/>
            <a:endParaRPr lang="en-US" sz="600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Is there a particular depth that is required in order to obtain a certain level of benefit</a:t>
            </a:r>
          </a:p>
          <a:p>
            <a:pPr lvl="1"/>
            <a:endParaRPr lang="en-US" sz="600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What kind of improvements in ride, noise and friction are being obtained</a:t>
            </a:r>
          </a:p>
          <a:p>
            <a:pPr lvl="1"/>
            <a:endParaRPr lang="en-US" sz="600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Does diamond grinding expose the aggregates to early polishing and environmental effects that accelerate materials related distresses (D-cracking and ASR)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983DDE-5BC0-4130-92D7-D6288D8F19CE}"/>
              </a:ext>
            </a:extLst>
          </p:cNvPr>
          <p:cNvSpPr/>
          <p:nvPr/>
        </p:nvSpPr>
        <p:spPr>
          <a:xfrm>
            <a:off x="311729" y="2621280"/>
            <a:ext cx="27299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  <a:ea typeface="+mj-ea"/>
                <a:cs typeface="+mj-cs"/>
              </a:rPr>
              <a:t>Project Goal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39079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23AE9-D99F-4ABE-8427-C8B9E460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Project Tasks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A4BAA12-5E4D-4469-BD09-F29CF8EC8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9435426"/>
              </p:ext>
            </p:extLst>
          </p:nvPr>
        </p:nvGraphicFramePr>
        <p:xfrm>
          <a:off x="454212" y="719666"/>
          <a:ext cx="1133437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6831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98CA1-01C3-4BF7-A36A-018A13B04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FFC000"/>
                </a:solidFill>
              </a:rPr>
              <a:t>Potential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AC9B9-33E1-42E4-9F5D-6C9266A4A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1089891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Provide guidance on diamond grinding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Why to use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When to use for best performance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Where grinding is not recommended</a:t>
            </a:r>
          </a:p>
          <a:p>
            <a:pPr lvl="3"/>
            <a:r>
              <a:rPr lang="en-US" dirty="0">
                <a:solidFill>
                  <a:schemeClr val="bg1"/>
                </a:solidFill>
              </a:rPr>
              <a:t>Material factors</a:t>
            </a:r>
          </a:p>
          <a:p>
            <a:pPr lvl="3"/>
            <a:r>
              <a:rPr lang="en-US" dirty="0">
                <a:solidFill>
                  <a:schemeClr val="bg1"/>
                </a:solidFill>
              </a:rPr>
              <a:t>Geometric considerations such as drainage within urban sections  </a:t>
            </a:r>
          </a:p>
          <a:p>
            <a:pPr marL="914400" lvl="2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Expectations for Pavement Management Systems: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performance curves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Cost Effectiveness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97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8F7BC-72F0-415D-A812-DE0D9D76D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Pavement preservation approaches for lightly surfaced roadways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FF566-84DD-4616-9658-22F12FFE4F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Tech Transfer #1B</a:t>
            </a:r>
          </a:p>
        </p:txBody>
      </p:sp>
    </p:spTree>
    <p:extLst>
      <p:ext uri="{BB962C8B-B14F-4D97-AF65-F5344CB8AC3E}">
        <p14:creationId xmlns:p14="http://schemas.microsoft.com/office/powerpoint/2010/main" val="1359872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46E0D-1099-4AF9-A03F-5EF6BADA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38" y="163932"/>
            <a:ext cx="3902947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Project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2AA4D-99C8-4190-977C-48D999CB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2" y="1094301"/>
            <a:ext cx="10723416" cy="113528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To determine options for local agencies to preserve roads that meet the unique requirements of low volume roadways 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04D9D4-149B-44D4-A9CC-6DB12944B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3545839"/>
            <a:ext cx="10547925" cy="191030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Address roadways surfaced with aggregates, thin PCC, stabilized RAP, including both engineered emulsion and formed asphalt</a:t>
            </a:r>
          </a:p>
          <a:p>
            <a:pPr marL="0" indent="0" algn="ctr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What is the desired direction  ?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What about complimentary studies on going ?</a:t>
            </a:r>
          </a:p>
          <a:p>
            <a:pPr marL="0" indent="0" algn="ctr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lvl="1"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983DDE-5BC0-4130-92D7-D6288D8F19CE}"/>
              </a:ext>
            </a:extLst>
          </p:cNvPr>
          <p:cNvSpPr/>
          <p:nvPr/>
        </p:nvSpPr>
        <p:spPr>
          <a:xfrm>
            <a:off x="309881" y="2604275"/>
            <a:ext cx="27299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  <a:ea typeface="+mj-ea"/>
                <a:cs typeface="+mj-cs"/>
              </a:rPr>
              <a:t>Project Goal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07822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000DB-B3C8-45DE-BC7A-719CDF48E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41776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A lightly Surfaced Road: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	Application of a surface treatment, light asphalt 	emulsion, to a Gravel Road.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28BAC-91B4-4D75-B764-D32CE872F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824480"/>
            <a:ext cx="5486400" cy="330168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Application to a gravel Road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Chip Seal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Otto Seal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123FB3-4058-4830-B461-758A73CBB922}"/>
              </a:ext>
            </a:extLst>
          </p:cNvPr>
          <p:cNvSpPr txBox="1">
            <a:spLocks/>
          </p:cNvSpPr>
          <p:nvPr/>
        </p:nvSpPr>
        <p:spPr>
          <a:xfrm>
            <a:off x="5689600" y="2814320"/>
            <a:ext cx="5486400" cy="3301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Benefits: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Keep dust down and the stability provided by the fine material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Sealing or at least reducing  intrusion of water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Reducing loss of gravel</a:t>
            </a:r>
          </a:p>
          <a:p>
            <a:pPr marL="914400" lvl="2" indent="0">
              <a:buNone/>
            </a:pPr>
            <a:r>
              <a:rPr lang="en-US" dirty="0">
                <a:solidFill>
                  <a:schemeClr val="bg1"/>
                </a:solidFill>
              </a:rPr>
              <a:t>surface erosion		</a:t>
            </a:r>
            <a:r>
              <a:rPr lang="en-US" dirty="0" err="1">
                <a:solidFill>
                  <a:schemeClr val="bg1"/>
                </a:solidFill>
              </a:rPr>
              <a:t>washboarding</a:t>
            </a:r>
            <a:endParaRPr lang="en-US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r>
              <a:rPr lang="en-US" dirty="0">
                <a:solidFill>
                  <a:schemeClr val="bg1"/>
                </a:solidFill>
              </a:rPr>
              <a:t>Washouts		maintenance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552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9211F8-C3FD-4D06-8DF6-EBBE56782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Questions?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9374E-2E9F-4549-B048-BB120B7FF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Joe Korzilius 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FFCC"/>
                </a:solidFill>
              </a:rPr>
              <a:t>     </a:t>
            </a:r>
            <a:r>
              <a:rPr lang="en-US" sz="3200" dirty="0">
                <a:solidFill>
                  <a:srgbClr val="FFFFCC"/>
                </a:solidFill>
                <a:hlinkClick r:id="rId2"/>
              </a:rPr>
              <a:t>Jkorzilius@srfconsulting.com</a:t>
            </a:r>
            <a:endParaRPr lang="en-US" sz="3200" dirty="0">
              <a:solidFill>
                <a:srgbClr val="FFFFCC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		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		</a:t>
            </a:r>
            <a:r>
              <a:rPr lang="en-US" sz="3600" dirty="0">
                <a:solidFill>
                  <a:schemeClr val="bg1"/>
                </a:solidFill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302914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dirty="0" smtClean="0">
            <a:solidFill>
              <a:schemeClr val="bg1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343</Words>
  <Application>Microsoft Office PowerPoint</Application>
  <PresentationFormat>Widescreen</PresentationFormat>
  <Paragraphs>73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1_Office Theme</vt:lpstr>
      <vt:lpstr>2018 Pavement Workshop May 23-24, 2018</vt:lpstr>
      <vt:lpstr>Surface characteristics of diamond ground PCC Surfaces  </vt:lpstr>
      <vt:lpstr>Project Objective</vt:lpstr>
      <vt:lpstr>Project Tasks</vt:lpstr>
      <vt:lpstr>Potential Benefits</vt:lpstr>
      <vt:lpstr>Pavement preservation approaches for lightly surfaced roadways  </vt:lpstr>
      <vt:lpstr>Project Objective</vt:lpstr>
      <vt:lpstr>A lightly Surfaced Road:  Application of a surface treatment, light asphalt  emulsion, to a Gravel Road.</vt:lpstr>
      <vt:lpstr>Questions?</vt:lpstr>
      <vt:lpstr>PowerPoint Presentation</vt:lpstr>
    </vt:vector>
  </TitlesOfParts>
  <Company>MnDOT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Slide</dc:title>
  <dc:creator>Robert Filipczak</dc:creator>
  <cp:lastModifiedBy> </cp:lastModifiedBy>
  <cp:revision>39</cp:revision>
  <dcterms:created xsi:type="dcterms:W3CDTF">2018-04-27T13:58:19Z</dcterms:created>
  <dcterms:modified xsi:type="dcterms:W3CDTF">2018-05-23T00:21:21Z</dcterms:modified>
</cp:coreProperties>
</file>