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8"/>
  </p:notesMasterIdLst>
  <p:handoutMasterIdLst>
    <p:handoutMasterId r:id="rId29"/>
  </p:handoutMasterIdLst>
  <p:sldIdLst>
    <p:sldId id="396" r:id="rId5"/>
    <p:sldId id="553" r:id="rId6"/>
    <p:sldId id="556" r:id="rId7"/>
    <p:sldId id="554" r:id="rId8"/>
    <p:sldId id="561" r:id="rId9"/>
    <p:sldId id="560" r:id="rId10"/>
    <p:sldId id="517" r:id="rId11"/>
    <p:sldId id="557" r:id="rId12"/>
    <p:sldId id="559" r:id="rId13"/>
    <p:sldId id="506" r:id="rId14"/>
    <p:sldId id="510" r:id="rId15"/>
    <p:sldId id="513" r:id="rId16"/>
    <p:sldId id="518" r:id="rId17"/>
    <p:sldId id="519" r:id="rId18"/>
    <p:sldId id="520" r:id="rId19"/>
    <p:sldId id="521" r:id="rId20"/>
    <p:sldId id="538" r:id="rId21"/>
    <p:sldId id="539" r:id="rId22"/>
    <p:sldId id="536" r:id="rId23"/>
    <p:sldId id="533" r:id="rId24"/>
    <p:sldId id="547" r:id="rId25"/>
    <p:sldId id="551" r:id="rId26"/>
    <p:sldId id="501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80" autoAdjust="0"/>
    <p:restoredTop sz="89889" autoAdjust="0"/>
  </p:normalViewPr>
  <p:slideViewPr>
    <p:cSldViewPr snapToGrid="0">
      <p:cViewPr varScale="1">
        <p:scale>
          <a:sx n="71" d="100"/>
          <a:sy n="71" d="100"/>
        </p:scale>
        <p:origin x="78" y="5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5/21/2018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Optional Tagline Goes Here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5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5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F6BFD25-BFE1-4FF8-A1BA-6F2D227AF1A5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F5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A252E1F-CAC4-4363-A33A-07683ED5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92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F6BFD25-BFE1-4FF8-A1BA-6F2D227AF1A5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F5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A252E1F-CAC4-4363-A33A-07683ED5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2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5/21/2018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3" r:id="rId50"/>
    <p:sldLayoutId id="2147483825" r:id="rId51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Findings From Study on Dowel Bar Anchorage in Full-depth Concrete Repairs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93327" y="4768051"/>
            <a:ext cx="4940300" cy="1097128"/>
          </a:xfrm>
        </p:spPr>
        <p:txBody>
          <a:bodyPr>
            <a:noAutofit/>
          </a:bodyPr>
          <a:lstStyle/>
          <a:p>
            <a:r>
              <a:rPr lang="en-US" sz="2400" dirty="0" smtClean="0"/>
              <a:t>Maria Masten, P.E</a:t>
            </a:r>
          </a:p>
          <a:p>
            <a:r>
              <a:rPr lang="en-US" sz="2400" dirty="0" smtClean="0"/>
              <a:t>MnDOT Concrete Engineer</a:t>
            </a:r>
          </a:p>
          <a:p>
            <a:r>
              <a:rPr lang="en-US" sz="2400" dirty="0" smtClean="0"/>
              <a:t>NRRA Rigid Workshop</a:t>
            </a:r>
          </a:p>
          <a:p>
            <a:r>
              <a:rPr lang="en-US" sz="2400" dirty="0" smtClean="0"/>
              <a:t>May 23, 2018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106" y="0"/>
            <a:ext cx="3356615" cy="3506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 descr="P:\Concrete\Concrete Rehab\Dowel Bar Installation - MnROAD\Digital Photos\Gordy\65 EPOXY PUMP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133" y="119306"/>
            <a:ext cx="2583227" cy="1937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P:\Concrete\Concrete Rehab\Dowel Bar Installation - MnROAD\Digital Photos\Gordy - MnROAD Pole Barn Study\26 BLOW HOL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341" y="119306"/>
            <a:ext cx="2484143" cy="1863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114" y="1772064"/>
            <a:ext cx="2356833" cy="173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7928" y="1966979"/>
            <a:ext cx="2726877" cy="144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55" y="1528281"/>
            <a:ext cx="5404206" cy="4114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1” and 1.25” diameter dowel bars</a:t>
            </a:r>
          </a:p>
          <a:p>
            <a:r>
              <a:rPr lang="en-US" sz="2600" dirty="0" smtClean="0"/>
              <a:t>All lanes diamond ground</a:t>
            </a:r>
          </a:p>
          <a:p>
            <a:r>
              <a:rPr lang="en-US" sz="2600" dirty="0" smtClean="0"/>
              <a:t>No grout, modified grout bag, grout capsule, epoxy (2 types)</a:t>
            </a:r>
          </a:p>
          <a:p>
            <a:r>
              <a:rPr lang="en-US" sz="2600" dirty="0" smtClean="0"/>
              <a:t>Controlled location</a:t>
            </a:r>
          </a:p>
          <a:p>
            <a:r>
              <a:rPr lang="en-US" sz="2600" dirty="0" smtClean="0"/>
              <a:t>FWD testing seasonally</a:t>
            </a:r>
          </a:p>
          <a:p>
            <a:r>
              <a:rPr lang="en-US" sz="2600" dirty="0" smtClean="0"/>
              <a:t>Coring</a:t>
            </a:r>
          </a:p>
          <a:p>
            <a:r>
              <a:rPr lang="en-US" sz="2600" dirty="0" smtClean="0"/>
              <a:t>Monitoring over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MnROAD</a:t>
            </a:r>
            <a:r>
              <a:rPr lang="en-US" dirty="0" smtClean="0"/>
              <a:t> FDR Field Installation – Phase 2 – 8/15-16/2013</a:t>
            </a:r>
            <a:endParaRPr lang="en-US" dirty="0"/>
          </a:p>
        </p:txBody>
      </p:sp>
      <p:pic>
        <p:nvPicPr>
          <p:cNvPr id="4" name="Picture 2" descr="P:\Concrete\Digital Photos\Gordy's Camera\2014\DCIM\126___08\IMG_081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1061" y="1287383"/>
            <a:ext cx="302776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3195" y="4030583"/>
            <a:ext cx="5146328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75569" y="4030583"/>
            <a:ext cx="28247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MnROAD</a:t>
            </a:r>
            <a:r>
              <a:rPr lang="en-US" dirty="0" smtClean="0"/>
              <a:t> Traffic (I-94 Bypass)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3338"/>
            <a:ext cx="8229600" cy="22542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/>
              <a:t>9” JRCP/6” Class-6 Base / Clay (1973)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/>
              <a:t>Estimated 140,000 Rigid ESAL/Year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/>
              <a:t>28,500 AADT – 13% Trucks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Since Test Section Installations (8/16/13-12/31/16)</a:t>
            </a:r>
          </a:p>
          <a:p>
            <a:endParaRPr lang="en-US" sz="2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09385"/>
              </p:ext>
            </p:extLst>
          </p:nvPr>
        </p:nvGraphicFramePr>
        <p:xfrm>
          <a:off x="457200" y="3557588"/>
          <a:ext cx="842962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38"/>
                <a:gridCol w="1404938"/>
                <a:gridCol w="1633537"/>
                <a:gridCol w="1176340"/>
                <a:gridCol w="1404938"/>
                <a:gridCol w="14049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Days on By-pass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Rigid CESALS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AADT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%WB Traffic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%Trucks</a:t>
                      </a:r>
                      <a:r>
                        <a:rPr lang="en-US" sz="2200" baseline="0" dirty="0" smtClean="0"/>
                        <a:t> in DL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9/1/2013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164,133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6576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23.8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81.7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2014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348,656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4871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18.1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79.2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2015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316,824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4585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15.9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78.9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2016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166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869,463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12574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45.4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81.9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Totals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319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1,699,076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Measuring Dowel Bar Effectiveness with FWD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2"/>
          </a:xfrm>
        </p:spPr>
        <p:txBody>
          <a:bodyPr/>
          <a:lstStyle/>
          <a:p>
            <a:r>
              <a:rPr lang="en-US" sz="2800" dirty="0" smtClean="0"/>
              <a:t>Typical “Action” thresholds range from 50 to 70 percent Load Transfer Efficiency (LTE) considering LTE only</a:t>
            </a:r>
          </a:p>
          <a:p>
            <a:r>
              <a:rPr lang="en-US" sz="2800" dirty="0"/>
              <a:t>Larson and Smith (2005) suggest that “The maximum differential deflection criteria of 5 mils may help evaluate dowel looseness or the possibility of </a:t>
            </a:r>
            <a:r>
              <a:rPr lang="en-US" sz="2800" dirty="0" err="1"/>
              <a:t>delaminations</a:t>
            </a:r>
            <a:r>
              <a:rPr lang="en-US" sz="2800" dirty="0"/>
              <a:t> in the concrete at the dowel bar level.”</a:t>
            </a:r>
          </a:p>
          <a:p>
            <a:pPr marL="0" indent="0">
              <a:buNone/>
            </a:pPr>
            <a:endParaRPr lang="en-US" sz="2800" i="1" dirty="0"/>
          </a:p>
        </p:txBody>
      </p:sp>
      <p:sp>
        <p:nvSpPr>
          <p:cNvPr id="4" name="Rectangle 3"/>
          <p:cNvSpPr/>
          <p:nvPr/>
        </p:nvSpPr>
        <p:spPr>
          <a:xfrm>
            <a:off x="533400" y="54102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 Guide to Dowel Load Transfer Systems for Jointed Concrete Roadway Pavements (Sept 2011)</a:t>
            </a:r>
          </a:p>
        </p:txBody>
      </p:sp>
    </p:spTree>
    <p:extLst>
      <p:ext uri="{BB962C8B-B14F-4D97-AF65-F5344CB8AC3E}">
        <p14:creationId xmlns:p14="http://schemas.microsoft.com/office/powerpoint/2010/main" val="11099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" t="1058" r="9336" b="3600"/>
          <a:stretch/>
        </p:blipFill>
        <p:spPr>
          <a:xfrm>
            <a:off x="312611" y="961191"/>
            <a:ext cx="7893714" cy="52983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9" r="52512" b="59530"/>
          <a:stretch/>
        </p:blipFill>
        <p:spPr bwMode="auto">
          <a:xfrm>
            <a:off x="5836343" y="152400"/>
            <a:ext cx="3110111" cy="10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825325" y="5334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31142" y="6253428"/>
            <a:ext cx="7417869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NG1    NG1.25    GB1    GB1.25   GD1    GD1.25  GC1    GC1.25    EP1     EP1.25    ER1     ER1.25     C</a:t>
            </a:r>
            <a:endParaRPr lang="en-US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02" t="40846" r="729" b="31836"/>
          <a:stretch/>
        </p:blipFill>
        <p:spPr>
          <a:xfrm>
            <a:off x="7920171" y="1372836"/>
            <a:ext cx="1047370" cy="186855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31142" y="2781837"/>
            <a:ext cx="6894183" cy="1287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60664" y="6147508"/>
            <a:ext cx="1438006" cy="539870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02919" y="6202027"/>
            <a:ext cx="1214970" cy="456550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674796" y="6225968"/>
            <a:ext cx="490749" cy="408667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9" t="50000" r="52802" b="10374"/>
          <a:stretch/>
        </p:blipFill>
        <p:spPr bwMode="auto">
          <a:xfrm>
            <a:off x="5417559" y="26986"/>
            <a:ext cx="3295710" cy="111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69" r="52659" b="85640"/>
          <a:stretch/>
        </p:blipFill>
        <p:spPr bwMode="auto">
          <a:xfrm>
            <a:off x="5160591" y="24581"/>
            <a:ext cx="1212680" cy="35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385931" y="3810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7588" y="6465194"/>
            <a:ext cx="7225950" cy="2923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NG1     NG1.25     GB1       GB1.25     GD1      GD1.25    GC1       GC1.25      EP1       EP1.25      ER1      ER1.25  </a:t>
            </a:r>
            <a:endParaRPr lang="en-US" sz="13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548" y="951147"/>
            <a:ext cx="7740202" cy="5434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750" y="1976247"/>
            <a:ext cx="1170097" cy="19657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97588" y="2891305"/>
            <a:ext cx="6994130" cy="1287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78471" y="6414985"/>
            <a:ext cx="1355812" cy="392806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6455" y="6383113"/>
            <a:ext cx="1214970" cy="456550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4" y="965915"/>
            <a:ext cx="7633267" cy="5309888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4" t="5073" r="4712" b="59100"/>
          <a:stretch/>
        </p:blipFill>
        <p:spPr bwMode="auto">
          <a:xfrm>
            <a:off x="5704511" y="130305"/>
            <a:ext cx="3160296" cy="95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69" r="52659" b="85640"/>
          <a:stretch/>
        </p:blipFill>
        <p:spPr bwMode="auto">
          <a:xfrm>
            <a:off x="5562600" y="154290"/>
            <a:ext cx="1212680" cy="35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9464" y="6266716"/>
            <a:ext cx="7628817" cy="2923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NG1     NG1.25    GB1      GB1.25    GD1     GD1.25    GC1     GC1.25     EP1       EP1.25     ER1     ER1.25  </a:t>
            </a:r>
            <a:endParaRPr lang="en-US" sz="13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3233" y="2009103"/>
            <a:ext cx="1170097" cy="19657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86443" y="2789680"/>
            <a:ext cx="6894183" cy="1287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5181" y="6147519"/>
            <a:ext cx="1438006" cy="539870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89903" y="6208644"/>
            <a:ext cx="1214970" cy="456550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56" y="798490"/>
            <a:ext cx="7939230" cy="548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43" t="50000" r="4713" b="10516"/>
          <a:stretch/>
        </p:blipFill>
        <p:spPr bwMode="auto">
          <a:xfrm>
            <a:off x="5715000" y="172230"/>
            <a:ext cx="2867475" cy="96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69" r="52659" b="85640"/>
          <a:stretch/>
        </p:blipFill>
        <p:spPr bwMode="auto">
          <a:xfrm>
            <a:off x="5575852" y="70473"/>
            <a:ext cx="1192696" cy="3564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/>
        </p:spPr>
      </p:pic>
      <p:cxnSp>
        <p:nvCxnSpPr>
          <p:cNvPr id="7" name="Straight Arrow Connector 6"/>
          <p:cNvCxnSpPr/>
          <p:nvPr/>
        </p:nvCxnSpPr>
        <p:spPr>
          <a:xfrm>
            <a:off x="5791200" y="426892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8211" y="6287270"/>
            <a:ext cx="7417869" cy="2923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NG1     NG1.25    GB1    GB1.25     GD1    GD1.25   GC1    GC1.25    EP1      EP1.25     ER1      ER1.25     C</a:t>
            </a:r>
            <a:endParaRPr lang="en-US" sz="13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02" t="40846" r="729" b="31836"/>
          <a:stretch/>
        </p:blipFill>
        <p:spPr>
          <a:xfrm>
            <a:off x="7825326" y="1494184"/>
            <a:ext cx="1047370" cy="186855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31143" y="2730322"/>
            <a:ext cx="6894183" cy="1287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0664" y="6147508"/>
            <a:ext cx="1438006" cy="539870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163264" y="6248004"/>
            <a:ext cx="1214970" cy="456550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59957" y="6232126"/>
            <a:ext cx="490749" cy="408667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368" y="283191"/>
            <a:ext cx="8290406" cy="59088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9" r="52512" b="59530"/>
          <a:stretch/>
        </p:blipFill>
        <p:spPr bwMode="auto">
          <a:xfrm>
            <a:off x="4174437" y="1219200"/>
            <a:ext cx="3110111" cy="10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4389" y="1199234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Dowel bar looseness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11956" y="1602205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74437" y="1602205"/>
            <a:ext cx="1219201" cy="304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5643" y="6212044"/>
            <a:ext cx="7083287" cy="2923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NG1   NG1.25    GB1      GB1.25     GD1    GD1.25   GC1     GC1.25    EP1      EP1.25     ER1       ER1.25     C</a:t>
            </a:r>
            <a:endParaRPr lang="en-US" sz="13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375" y="1219200"/>
            <a:ext cx="1094731" cy="21606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25051" y="6088303"/>
            <a:ext cx="1438006" cy="539870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03487" y="6155306"/>
            <a:ext cx="1160981" cy="456550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037025" y="6179247"/>
            <a:ext cx="490749" cy="408667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63" y="116651"/>
            <a:ext cx="8120226" cy="631559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9" t="50000" r="52802" b="10374"/>
          <a:stretch/>
        </p:blipFill>
        <p:spPr bwMode="auto">
          <a:xfrm>
            <a:off x="4177623" y="938981"/>
            <a:ext cx="3295710" cy="111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69" r="52659" b="85640"/>
          <a:stretch/>
        </p:blipFill>
        <p:spPr bwMode="auto">
          <a:xfrm>
            <a:off x="4114800" y="685800"/>
            <a:ext cx="1212680" cy="35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327480" y="8382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71419" y="2229965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Dowel bar looseness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27480" y="1679575"/>
            <a:ext cx="147628" cy="5503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2691" y="6379139"/>
            <a:ext cx="7676585" cy="2923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NG1     NG1.25     GB1       GB1.25     GD1      GD1.25    GC1       GC1.25      EP1       EP1.25      ER1      ER1.25  </a:t>
            </a:r>
            <a:endParaRPr lang="en-US" sz="13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3333" y="2229965"/>
            <a:ext cx="1246831" cy="231078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09293" y="6289576"/>
            <a:ext cx="1438006" cy="471513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256449" y="6349902"/>
            <a:ext cx="1214970" cy="401024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368" y="364928"/>
            <a:ext cx="8250649" cy="594864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4" t="5073" r="4712" b="59100"/>
          <a:stretch/>
        </p:blipFill>
        <p:spPr bwMode="auto">
          <a:xfrm>
            <a:off x="4585597" y="1222604"/>
            <a:ext cx="3160296" cy="95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69" r="52659" b="85640"/>
          <a:stretch/>
        </p:blipFill>
        <p:spPr bwMode="auto">
          <a:xfrm>
            <a:off x="4456628" y="1243398"/>
            <a:ext cx="1212680" cy="35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64693" y="2236784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Dowel bar looseness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461263" y="1817766"/>
            <a:ext cx="514349" cy="4331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4393" y="5615622"/>
            <a:ext cx="7333624" cy="2923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NG1     NG1.25     GB1       GB1.25      GD1      GD1.25     GC1      GC1.25      EP1       EP1.25      ER1      ER1.25  </a:t>
            </a:r>
            <a:endParaRPr lang="en-US" sz="13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2182" y="1739658"/>
            <a:ext cx="1169503" cy="189142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060458" y="5598614"/>
            <a:ext cx="1353969" cy="326404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606235" y="5615621"/>
            <a:ext cx="1214970" cy="309397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245" y="2497904"/>
            <a:ext cx="6934201" cy="4360096"/>
          </a:xfrm>
        </p:spPr>
      </p:pic>
      <p:pic>
        <p:nvPicPr>
          <p:cNvPr id="5" name="Picture 5" descr="C:\Documents and Settings\mast1mar\Desktop\Cores &amp; FWD I 90 Investigation\2280-126 I 90\New Folder\01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245" y="-1799"/>
            <a:ext cx="3426987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mast1mar\Desktop\Cores &amp; FWD I 90 Investigation\2280-126 I 90\New Folder\01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7"/>
          <a:stretch/>
        </p:blipFill>
        <p:spPr bwMode="auto">
          <a:xfrm>
            <a:off x="4423452" y="-1799"/>
            <a:ext cx="3524994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030"/>
            <a:ext cx="8101229" cy="634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43" t="50000" r="4713" b="10516"/>
          <a:stretch/>
        </p:blipFill>
        <p:spPr bwMode="auto">
          <a:xfrm>
            <a:off x="1978775" y="618244"/>
            <a:ext cx="3237974" cy="108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69" t="2926" r="52659" b="85640"/>
          <a:stretch/>
        </p:blipFill>
        <p:spPr bwMode="auto">
          <a:xfrm>
            <a:off x="1978775" y="674567"/>
            <a:ext cx="1212680" cy="2837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cxnSp>
        <p:nvCxnSpPr>
          <p:cNvPr id="7" name="Straight Arrow Connector 6"/>
          <p:cNvCxnSpPr/>
          <p:nvPr/>
        </p:nvCxnSpPr>
        <p:spPr>
          <a:xfrm>
            <a:off x="2307146" y="958353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85115" y="1663974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Dowel bar looseness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53136" y="1316342"/>
            <a:ext cx="338910" cy="35110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6000" y="6379282"/>
            <a:ext cx="7628817" cy="2923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NG1    NG1.25    GB1      GB1.25   GD1     GD1.25    GC1    GC1.25    EP1      EP1.25     ER1       ER1.25     C</a:t>
            </a:r>
            <a:endParaRPr lang="en-US" sz="13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4092" y="635705"/>
            <a:ext cx="1102332" cy="221516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24806" y="6354217"/>
            <a:ext cx="1353969" cy="411768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90277" y="6354217"/>
            <a:ext cx="1214970" cy="409094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526900" y="6321142"/>
            <a:ext cx="490749" cy="408667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30102" y="5808372"/>
            <a:ext cx="762881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NG1    NG1.25    GB1      GB1.25   GD1     GD1.25    GC1    GC1.25    EP1      EP1.25     ER1       ER1.25     C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" t="306" r="11566" b="2297"/>
          <a:stretch/>
        </p:blipFill>
        <p:spPr>
          <a:xfrm>
            <a:off x="180303" y="772732"/>
            <a:ext cx="8772725" cy="502276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39910" y="5756376"/>
            <a:ext cx="1353969" cy="411768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31692" y="5808372"/>
            <a:ext cx="1214970" cy="401722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268170" y="5777485"/>
            <a:ext cx="490749" cy="408667"/>
          </a:xfrm>
          <a:prstGeom prst="ellipse">
            <a:avLst/>
          </a:prstGeom>
          <a:noFill/>
          <a:ln w="571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90650"/>
            <a:ext cx="8678239" cy="48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Gordy Bruhn, Concrete Rehab Specialist, MnDOT Concrete Unit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Matt Zeller, Concrete Paving Association of Minnesota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/>
              <a:t>MnROAD</a:t>
            </a:r>
            <a:r>
              <a:rPr lang="en-US" sz="2400" dirty="0" smtClean="0"/>
              <a:t> and Research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Construction Materials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CPR, Inc.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Diamond Surfaces, Inc.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Interstate Improvement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PCI Roads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Simplex </a:t>
            </a:r>
            <a:r>
              <a:rPr lang="en-US" sz="2400" dirty="0"/>
              <a:t>Construction </a:t>
            </a:r>
            <a:r>
              <a:rPr lang="en-US" sz="2400" dirty="0" smtClean="0"/>
              <a:t>Supplies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Picture 2" descr="C:\Documents and Settings\mast1mar\Desktop\2013 CD-HV cores thru dowel bars\SP 8680-162 pix\grout bag 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839" y="3505200"/>
            <a:ext cx="4191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1"/>
            <a:ext cx="9144000" cy="1733267"/>
          </a:xfrm>
        </p:spPr>
        <p:txBody>
          <a:bodyPr/>
          <a:lstStyle/>
          <a:p>
            <a:r>
              <a:rPr lang="en-US" sz="6000" dirty="0" smtClean="0"/>
              <a:t>Thank you</a:t>
            </a:r>
            <a:br>
              <a:rPr lang="en-US" sz="6000" dirty="0" smtClean="0"/>
            </a:br>
            <a:r>
              <a:rPr lang="en-US" sz="4800" dirty="0" smtClean="0"/>
              <a:t>Questions?</a:t>
            </a:r>
            <a:endParaRPr lang="en-US" sz="600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685800" y="3521124"/>
            <a:ext cx="10515600" cy="2681375"/>
          </a:xfrm>
        </p:spPr>
        <p:txBody>
          <a:bodyPr/>
          <a:lstStyle/>
          <a:p>
            <a:r>
              <a:rPr lang="en-US" sz="2700" b="1" dirty="0" smtClean="0"/>
              <a:t>Maria Masten</a:t>
            </a:r>
            <a:endParaRPr lang="en-US" sz="2700" b="1" dirty="0"/>
          </a:p>
          <a:p>
            <a:r>
              <a:rPr lang="en-US" sz="2200" i="1" dirty="0"/>
              <a:t>m</a:t>
            </a:r>
            <a:r>
              <a:rPr lang="en-US" sz="2200" i="1" dirty="0" smtClean="0"/>
              <a:t>aria.masten@state.mn.us</a:t>
            </a:r>
            <a:endParaRPr lang="en-US" sz="2200" i="1" dirty="0"/>
          </a:p>
          <a:p>
            <a:r>
              <a:rPr lang="en-US" sz="2200" dirty="0" smtClean="0"/>
              <a:t>651-366-5572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40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8" y="279400"/>
            <a:ext cx="868203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152399"/>
            <a:ext cx="28194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 2280-126    I-94 Alden</a:t>
            </a:r>
          </a:p>
          <a:p>
            <a:pPr algn="ctr"/>
            <a:r>
              <a:rPr lang="en-US" dirty="0" smtClean="0"/>
              <a:t>6 dowel bars</a:t>
            </a:r>
          </a:p>
          <a:p>
            <a:pPr algn="ctr"/>
            <a:r>
              <a:rPr lang="en-US" dirty="0" smtClean="0"/>
              <a:t>25.4% Trucks</a:t>
            </a:r>
          </a:p>
          <a:p>
            <a:pPr algn="ctr"/>
            <a:r>
              <a:rPr lang="en-US" dirty="0" smtClean="0"/>
              <a:t>7,668 AADT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2643" y="200312"/>
            <a:ext cx="3390319" cy="19199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" y="46806"/>
            <a:ext cx="2561049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2962" y="64557"/>
            <a:ext cx="2580726" cy="22860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711" y="2310081"/>
            <a:ext cx="3108599" cy="2331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578" y="2310081"/>
            <a:ext cx="2574159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" y="2332806"/>
            <a:ext cx="2544463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205" y="4544826"/>
            <a:ext cx="2534825" cy="2286000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030" y="4670684"/>
            <a:ext cx="3061700" cy="20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495800"/>
          </a:xfrm>
        </p:spPr>
        <p:txBody>
          <a:bodyPr>
            <a:no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2800" dirty="0"/>
              <a:t>During investigations </a:t>
            </a:r>
            <a:r>
              <a:rPr lang="en-US" sz="2800" dirty="0" smtClean="0"/>
              <a:t>of I-90 and 5 other projects,  </a:t>
            </a:r>
            <a:r>
              <a:rPr lang="en-US" sz="2800" dirty="0"/>
              <a:t>found a lack of </a:t>
            </a:r>
            <a:r>
              <a:rPr lang="en-US" sz="2800" dirty="0" smtClean="0"/>
              <a:t>epoxy adhesive / grout around </a:t>
            </a:r>
            <a:r>
              <a:rPr lang="en-US" sz="2800" dirty="0"/>
              <a:t>the dowels from all of the Contractors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i="1" dirty="0" smtClean="0"/>
              <a:t>“I watched them install dowels on many projects and thought they were good.”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800" dirty="0" smtClean="0"/>
              <a:t>Change </a:t>
            </a:r>
            <a:r>
              <a:rPr lang="en-US" sz="2800" dirty="0"/>
              <a:t>standard back from 8 dowel bars to 11 dowel bars due to problems we have encountered with workmanship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Time to discuss with Concrete Industry and educate Inspection Personnel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924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Results of Investigation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3264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2618" y="1486578"/>
            <a:ext cx="8515350" cy="4351338"/>
          </a:xfrm>
        </p:spPr>
        <p:txBody>
          <a:bodyPr>
            <a:noAutofit/>
          </a:bodyPr>
          <a:lstStyle/>
          <a:p>
            <a:r>
              <a:rPr lang="en-US" sz="2800" dirty="0" smtClean="0"/>
              <a:t>December of 2012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ocused on premature failure of full depth repair project</a:t>
            </a:r>
          </a:p>
          <a:p>
            <a:r>
              <a:rPr lang="en-US" sz="2800" i="1" dirty="0" smtClean="0"/>
              <a:t>“</a:t>
            </a:r>
            <a:r>
              <a:rPr lang="en-US" sz="2800" i="1" dirty="0" smtClean="0"/>
              <a:t>It has been working for 30 years – what’s changed?”</a:t>
            </a:r>
          </a:p>
          <a:p>
            <a:r>
              <a:rPr lang="en-US" sz="2800" dirty="0" smtClean="0"/>
              <a:t>Workmanship and Best Practices were the end result</a:t>
            </a:r>
          </a:p>
          <a:p>
            <a:pPr lvl="1"/>
            <a:r>
              <a:rPr lang="en-US" sz="2800" dirty="0" smtClean="0"/>
              <a:t>How good can we really do?  Let’s go to </a:t>
            </a:r>
            <a:r>
              <a:rPr lang="en-US" sz="2800" dirty="0" err="1" smtClean="0"/>
              <a:t>MnROAD</a:t>
            </a:r>
            <a:r>
              <a:rPr lang="en-US" sz="2800" dirty="0" smtClean="0"/>
              <a:t> and find out….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Agency-Industry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84" y="1460535"/>
            <a:ext cx="8798104" cy="5227941"/>
          </a:xfrm>
        </p:spPr>
        <p:txBody>
          <a:bodyPr numCol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/>
              <a:t>What did we try?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Grout </a:t>
            </a:r>
          </a:p>
          <a:p>
            <a:pPr lvl="2">
              <a:spcAft>
                <a:spcPts val="0"/>
              </a:spcAft>
            </a:pPr>
            <a:r>
              <a:rPr lang="en-US" sz="2400" dirty="0" smtClean="0"/>
              <a:t>Grout box </a:t>
            </a:r>
            <a:r>
              <a:rPr lang="en-US" sz="2400" dirty="0" smtClean="0"/>
              <a:t>method </a:t>
            </a:r>
            <a:endParaRPr lang="en-US" sz="2400" dirty="0" smtClean="0"/>
          </a:p>
          <a:p>
            <a:pPr lvl="2">
              <a:spcAft>
                <a:spcPts val="0"/>
              </a:spcAft>
            </a:pPr>
            <a:r>
              <a:rPr lang="en-US" sz="2400" dirty="0" smtClean="0"/>
              <a:t>Dip </a:t>
            </a:r>
            <a:r>
              <a:rPr lang="en-US" sz="2400" dirty="0" smtClean="0"/>
              <a:t>and </a:t>
            </a:r>
            <a:r>
              <a:rPr lang="en-US" sz="2400" dirty="0" smtClean="0"/>
              <a:t>stick</a:t>
            </a:r>
          </a:p>
          <a:p>
            <a:pPr lvl="2">
              <a:spcAft>
                <a:spcPts val="0"/>
              </a:spcAft>
            </a:pPr>
            <a:r>
              <a:rPr lang="en-US" sz="2400" dirty="0" smtClean="0"/>
              <a:t>1 </a:t>
            </a:r>
            <a:r>
              <a:rPr lang="en-US" sz="2400" dirty="0" smtClean="0"/>
              <a:t>hour old </a:t>
            </a:r>
            <a:r>
              <a:rPr lang="en-US" sz="2400" dirty="0" smtClean="0"/>
              <a:t>grout</a:t>
            </a:r>
          </a:p>
          <a:p>
            <a:pPr lvl="2">
              <a:spcAft>
                <a:spcPts val="0"/>
              </a:spcAft>
            </a:pPr>
            <a:r>
              <a:rPr lang="en-US" sz="2400" dirty="0" smtClean="0"/>
              <a:t>Grout capsules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Epoxy </a:t>
            </a:r>
          </a:p>
          <a:p>
            <a:pPr lvl="2">
              <a:spcAft>
                <a:spcPts val="0"/>
              </a:spcAft>
            </a:pPr>
            <a:r>
              <a:rPr lang="en-US" sz="2400" dirty="0"/>
              <a:t>Dip and stick*</a:t>
            </a:r>
          </a:p>
          <a:p>
            <a:pPr lvl="2">
              <a:spcAft>
                <a:spcPts val="0"/>
              </a:spcAft>
            </a:pPr>
            <a:r>
              <a:rPr lang="en-US" sz="2400" dirty="0"/>
              <a:t>double dip*</a:t>
            </a:r>
          </a:p>
          <a:p>
            <a:pPr lvl="2">
              <a:spcAft>
                <a:spcPts val="0"/>
              </a:spcAft>
            </a:pPr>
            <a:r>
              <a:rPr lang="en-US" sz="2400" dirty="0"/>
              <a:t>Fill and twist* </a:t>
            </a:r>
          </a:p>
          <a:p>
            <a:pPr lvl="2">
              <a:spcAft>
                <a:spcPts val="0"/>
              </a:spcAft>
            </a:pPr>
            <a:r>
              <a:rPr lang="en-US" sz="2400" dirty="0" err="1"/>
              <a:t>Polygrip</a:t>
            </a:r>
            <a:r>
              <a:rPr lang="en-US" sz="2400" dirty="0"/>
              <a:t> </a:t>
            </a:r>
            <a:r>
              <a:rPr lang="en-US" sz="2400" dirty="0" smtClean="0"/>
              <a:t>epoxy</a:t>
            </a:r>
          </a:p>
          <a:p>
            <a:pPr marL="457189" lvl="1" indent="0">
              <a:spcAft>
                <a:spcPts val="0"/>
              </a:spcAft>
              <a:buNone/>
            </a:pPr>
            <a:r>
              <a:rPr lang="en-US" sz="2400" dirty="0" smtClean="0"/>
              <a:t>*Had </a:t>
            </a:r>
            <a:r>
              <a:rPr lang="en-US" sz="2400" dirty="0"/>
              <a:t>problems with epoxy due to cold temperatures</a:t>
            </a:r>
          </a:p>
          <a:p>
            <a:pPr marL="914377" lvl="2" indent="0">
              <a:spcAft>
                <a:spcPts val="0"/>
              </a:spcAft>
              <a:buNone/>
            </a:pPr>
            <a:r>
              <a:rPr lang="en-US" sz="2400" dirty="0" smtClean="0"/>
              <a:t> </a:t>
            </a:r>
          </a:p>
          <a:p>
            <a:pPr lvl="2">
              <a:spcAft>
                <a:spcPts val="0"/>
              </a:spcAft>
            </a:pPr>
            <a:endParaRPr lang="en-US" sz="2400" dirty="0" smtClean="0"/>
          </a:p>
          <a:p>
            <a:pPr lvl="2">
              <a:spcAft>
                <a:spcPts val="0"/>
              </a:spcAft>
            </a:pPr>
            <a:endParaRPr lang="en-US" sz="2400" dirty="0"/>
          </a:p>
          <a:p>
            <a:pPr lvl="2">
              <a:spcAft>
                <a:spcPts val="0"/>
              </a:spcAft>
            </a:pPr>
            <a:endParaRPr lang="en-US" sz="2400" dirty="0" smtClean="0"/>
          </a:p>
          <a:p>
            <a:pPr lvl="2">
              <a:spcAft>
                <a:spcPts val="0"/>
              </a:spcAft>
            </a:pPr>
            <a:endParaRPr lang="en-US" sz="2400" dirty="0"/>
          </a:p>
          <a:p>
            <a:pPr lvl="2">
              <a:spcAft>
                <a:spcPts val="0"/>
              </a:spcAft>
            </a:pP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603"/>
            <a:ext cx="84582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dirty="0" smtClean="0">
                <a:solidFill>
                  <a:schemeClr val="bg1"/>
                </a:solidFill>
              </a:rPr>
              <a:t>FDR Investigation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MnROAD</a:t>
            </a:r>
            <a:r>
              <a:rPr lang="en-US" dirty="0" smtClean="0">
                <a:solidFill>
                  <a:schemeClr val="bg1"/>
                </a:solidFill>
              </a:rPr>
              <a:t> – Phase I – 2/12/2013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P:\Concrete\Concrete Rehab\Dowel Bar Installation - MnROAD\Digital Photos\Gordy - MnROAD Pole Barn Study\23 BRUSH HOLE 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899" y="1325077"/>
            <a:ext cx="2103120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P:\Concrete\Concrete Rehab\Dowel Bar Installation - MnROAD\Digital Photos\Gordy - MnROAD Pole Barn Study\26 BLOW HOL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317" y="2944595"/>
            <a:ext cx="2103120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:\Concrete\Concrete Rehab\Dowel Bar Installation - MnROAD\Digital Photos\Gordy - MnROAD Pole Barn Study\48 GRT RING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552" y="3424655"/>
            <a:ext cx="154084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P:\Concrete\Concrete Rehab\Dowel Bar Installation - MnROAD\Digital Photos\Gordy - MnROAD Pole Barn Study\73 EPOXY BULK 2 PAR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262837" y="1585226"/>
            <a:ext cx="207264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9068" y="4825867"/>
            <a:ext cx="4114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Additional brushing 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Compressed air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Grout rings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241981"/>
            <a:ext cx="8229600" cy="8683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MnROAD</a:t>
            </a:r>
            <a:r>
              <a:rPr lang="en-US" dirty="0" smtClean="0"/>
              <a:t> – checking workmanship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7" descr="P:\Concrete\Concrete Rehab\Dowel Bar Installation - MnROAD\Digital Photos\Gordy\85 BAR TWI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P:\Concrete\Concrete Rehab\Dowel Bar Installation - MnROAD\Digital Photos\Gordy\Dowel Anchoring 1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P:\Concrete\Concrete Rehab\Dowel Bar Installation - MnROAD\Digital Photos\Gordy\08 GROUTING BARS 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P:\Concrete\Concrete Rehab\Dowel Bar Installation - MnROAD\Digital Photos\Gordy\99 SINGLE DIP EPOX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988" y="3852863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 descr="P:\Concrete\Concrete Rehab\Dowel Bar Installation - MnROAD\Digital Photos\Gordy\65 EPOXY PUMP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588" y="48006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2" descr="P:\Concrete\Concrete Rehab\Dowel Bar Installation - MnROAD\Digital Photos\Gordy\19 GROUT TUBE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288" y="1414463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3" descr="P:\Concrete\Concrete Rehab\Dowel Bar Installation - MnROAD\Digital Photos\Gordy\39 GRT TUBE INSTAL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088" y="1414463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4" descr="P:\Concrete\Concrete Rehab\Dowel Bar Installation - MnROAD\Digital Photos\Gordy\12 GROUT BAR 34-3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P:\Concrete\Concrete Rehab\Dowel Bar Installation - MnROAD\Digital Photos\Gordy - MnROAD Pole Barn Study\102 SINGLE DIP 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:\Concrete\Concrete Rehab\Dowel Bar Installation - MnROAD\Digital Photos\Gordy - MnROAD Pole Barn Study\31 POLY GRIP CAULK INSTALL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65688" y="4028576"/>
            <a:ext cx="2432785" cy="20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71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ftythre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2" b="-392"/>
          <a:stretch/>
        </p:blipFill>
        <p:spPr bwMode="auto">
          <a:xfrm>
            <a:off x="6228231" y="2472929"/>
            <a:ext cx="2760901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B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3409" y="2435832"/>
            <a:ext cx="2972602" cy="2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dirty="0" err="1" smtClean="0"/>
              <a:t>MnROAD</a:t>
            </a:r>
            <a:r>
              <a:rPr lang="en-US" dirty="0" smtClean="0"/>
              <a:t> Results – 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 of M tested with MIRA to see if provide information non-destructively</a:t>
            </a:r>
          </a:p>
        </p:txBody>
      </p:sp>
      <p:pic>
        <p:nvPicPr>
          <p:cNvPr id="7" name="Picture 6" descr="fiftythree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0103" y="5092407"/>
            <a:ext cx="2046268" cy="16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ightyone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8768" y="2452451"/>
            <a:ext cx="2565132" cy="264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ightyone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8556" y="5148127"/>
            <a:ext cx="1991310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B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9764" y="5095871"/>
            <a:ext cx="2300440" cy="161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21781" y="3297210"/>
            <a:ext cx="3766181" cy="21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389D6-E0FD-469D-8587-EA39AB285030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16097</TotalTime>
  <Words>600</Words>
  <Application>Microsoft Office PowerPoint</Application>
  <PresentationFormat>On-screen Show (4:3)</PresentationFormat>
  <Paragraphs>121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NeueHaasGroteskText Std</vt:lpstr>
      <vt:lpstr>Wingdings 3</vt:lpstr>
      <vt:lpstr>MN.IT</vt:lpstr>
      <vt:lpstr>Findings From Study on Dowel Bar Anchorage in Full-depth Concrete Repairs</vt:lpstr>
      <vt:lpstr>PowerPoint Presentation</vt:lpstr>
      <vt:lpstr>PowerPoint Presentation</vt:lpstr>
      <vt:lpstr>PowerPoint Presentation</vt:lpstr>
      <vt:lpstr>Results of Investigation</vt:lpstr>
      <vt:lpstr>Agency-Industry Meeting</vt:lpstr>
      <vt:lpstr>PowerPoint Presentation</vt:lpstr>
      <vt:lpstr>MnROAD – checking workmanship</vt:lpstr>
      <vt:lpstr>MnROAD Results – Phase I</vt:lpstr>
      <vt:lpstr>MnROAD FDR Field Installation – Phase 2 – 8/15-16/2013</vt:lpstr>
      <vt:lpstr>MnROAD Traffic (I-94 Bypass)</vt:lpstr>
      <vt:lpstr>Measuring Dowel Bar Effectiveness with FWD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Thank you Questions?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Masten, Maria (DOT)</cp:lastModifiedBy>
  <cp:revision>696</cp:revision>
  <cp:lastPrinted>2017-03-08T20:08:45Z</cp:lastPrinted>
  <dcterms:created xsi:type="dcterms:W3CDTF">2016-01-06T16:54:03Z</dcterms:created>
  <dcterms:modified xsi:type="dcterms:W3CDTF">2018-05-21T20:39:18Z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