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97" r:id="rId2"/>
    <p:sldId id="294" r:id="rId3"/>
    <p:sldId id="292" r:id="rId4"/>
    <p:sldId id="293" r:id="rId5"/>
    <p:sldId id="301" r:id="rId6"/>
    <p:sldId id="260" r:id="rId7"/>
    <p:sldId id="300" r:id="rId8"/>
    <p:sldId id="302" r:id="rId9"/>
    <p:sldId id="303" r:id="rId10"/>
    <p:sldId id="287" r:id="rId11"/>
    <p:sldId id="305" r:id="rId12"/>
    <p:sldId id="311" r:id="rId13"/>
    <p:sldId id="288" r:id="rId14"/>
    <p:sldId id="289" r:id="rId15"/>
    <p:sldId id="306" r:id="rId16"/>
    <p:sldId id="304" r:id="rId17"/>
    <p:sldId id="307" r:id="rId18"/>
    <p:sldId id="290" r:id="rId19"/>
    <p:sldId id="308" r:id="rId20"/>
    <p:sldId id="291" r:id="rId21"/>
    <p:sldId id="309" r:id="rId22"/>
    <p:sldId id="310" r:id="rId23"/>
    <p:sldId id="29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79849" autoAdjust="0"/>
  </p:normalViewPr>
  <p:slideViewPr>
    <p:cSldViewPr snapToGrid="0">
      <p:cViewPr varScale="1">
        <p:scale>
          <a:sx n="91" d="100"/>
          <a:sy n="91" d="100"/>
        </p:scale>
        <p:origin x="12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954AF8-5A10-462E-BBCA-0B55AF64FC7D}" type="datetimeFigureOut">
              <a:rPr lang="en-US" smtClean="0"/>
              <a:t>5/16/2018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11DB4F-9854-4360-AC86-3F6F93379CF5}" type="slidenum">
              <a:rPr lang="en-US" smtClean="0"/>
              <a:t>‹#›</a:t>
            </a:fld>
            <a:endParaRPr lang="en-US"/>
          </a:p>
        </p:txBody>
      </p:sp>
    </p:spTree>
    <p:extLst>
      <p:ext uri="{BB962C8B-B14F-4D97-AF65-F5344CB8AC3E}">
        <p14:creationId xmlns:p14="http://schemas.microsoft.com/office/powerpoint/2010/main" val="1576192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Preventive Maintenance , home page, click on links to all the project web pages.</a:t>
            </a:r>
          </a:p>
        </p:txBody>
      </p:sp>
      <p:sp>
        <p:nvSpPr>
          <p:cNvPr id="4" name="Slide Number Placeholder 3"/>
          <p:cNvSpPr>
            <a:spLocks noGrp="1"/>
          </p:cNvSpPr>
          <p:nvPr>
            <p:ph type="sldNum" sz="quarter" idx="10"/>
          </p:nvPr>
        </p:nvSpPr>
        <p:spPr/>
        <p:txBody>
          <a:bodyPr/>
          <a:lstStyle/>
          <a:p>
            <a:fld id="{F011DB4F-9854-4360-AC86-3F6F93379CF5}" type="slidenum">
              <a:rPr lang="en-US" smtClean="0"/>
              <a:t>5</a:t>
            </a:fld>
            <a:endParaRPr lang="en-US"/>
          </a:p>
        </p:txBody>
      </p:sp>
    </p:spTree>
    <p:extLst>
      <p:ext uri="{BB962C8B-B14F-4D97-AF65-F5344CB8AC3E}">
        <p14:creationId xmlns:p14="http://schemas.microsoft.com/office/powerpoint/2010/main" val="3126757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Preventive Maintenance , home page, click on links to all the project web pages.</a:t>
            </a:r>
          </a:p>
        </p:txBody>
      </p:sp>
      <p:sp>
        <p:nvSpPr>
          <p:cNvPr id="4" name="Slide Number Placeholder 3"/>
          <p:cNvSpPr>
            <a:spLocks noGrp="1"/>
          </p:cNvSpPr>
          <p:nvPr>
            <p:ph type="sldNum" sz="quarter" idx="10"/>
          </p:nvPr>
        </p:nvSpPr>
        <p:spPr/>
        <p:txBody>
          <a:bodyPr/>
          <a:lstStyle/>
          <a:p>
            <a:fld id="{F011DB4F-9854-4360-AC86-3F6F93379CF5}" type="slidenum">
              <a:rPr lang="en-US" smtClean="0"/>
              <a:t>6</a:t>
            </a:fld>
            <a:endParaRPr lang="en-US"/>
          </a:p>
        </p:txBody>
      </p:sp>
    </p:spTree>
    <p:extLst>
      <p:ext uri="{BB962C8B-B14F-4D97-AF65-F5344CB8AC3E}">
        <p14:creationId xmlns:p14="http://schemas.microsoft.com/office/powerpoint/2010/main" val="919842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Preventive Maintenance , home page, click on links to all the project web pages.</a:t>
            </a:r>
          </a:p>
        </p:txBody>
      </p:sp>
      <p:sp>
        <p:nvSpPr>
          <p:cNvPr id="4" name="Slide Number Placeholder 3"/>
          <p:cNvSpPr>
            <a:spLocks noGrp="1"/>
          </p:cNvSpPr>
          <p:nvPr>
            <p:ph type="sldNum" sz="quarter" idx="10"/>
          </p:nvPr>
        </p:nvSpPr>
        <p:spPr/>
        <p:txBody>
          <a:bodyPr/>
          <a:lstStyle/>
          <a:p>
            <a:fld id="{F011DB4F-9854-4360-AC86-3F6F93379CF5}" type="slidenum">
              <a:rPr lang="en-US" smtClean="0"/>
              <a:t>7</a:t>
            </a:fld>
            <a:endParaRPr lang="en-US"/>
          </a:p>
        </p:txBody>
      </p:sp>
    </p:spTree>
    <p:extLst>
      <p:ext uri="{BB962C8B-B14F-4D97-AF65-F5344CB8AC3E}">
        <p14:creationId xmlns:p14="http://schemas.microsoft.com/office/powerpoint/2010/main" val="362749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FD18E-A2DD-41C3-9155-90D2FD58197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835057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FD18E-A2DD-41C3-9155-90D2FD58197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846645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11DB4F-9854-4360-AC86-3F6F93379CF5}" type="slidenum">
              <a:rPr lang="en-US" smtClean="0"/>
              <a:t>13</a:t>
            </a:fld>
            <a:endParaRPr lang="en-US"/>
          </a:p>
        </p:txBody>
      </p:sp>
    </p:spTree>
    <p:extLst>
      <p:ext uri="{BB962C8B-B14F-4D97-AF65-F5344CB8AC3E}">
        <p14:creationId xmlns:p14="http://schemas.microsoft.com/office/powerpoint/2010/main" val="3479844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C9D88-D561-4A4C-B826-761CB7D1D67F}" type="slidenum">
              <a:rPr lang="en-US" smtClean="0"/>
              <a:t>23</a:t>
            </a:fld>
            <a:endParaRPr lang="en-US"/>
          </a:p>
        </p:txBody>
      </p:sp>
    </p:spTree>
    <p:extLst>
      <p:ext uri="{BB962C8B-B14F-4D97-AF65-F5344CB8AC3E}">
        <p14:creationId xmlns:p14="http://schemas.microsoft.com/office/powerpoint/2010/main" val="4126313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DCB1D97-6C5F-4F61-A044-A8401EA77418}"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1727200" y="2057400"/>
            <a:ext cx="883920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4"/>
          </p:nvPr>
        </p:nvSpPr>
        <p:spPr>
          <a:xfrm>
            <a:off x="203200" y="152400"/>
            <a:ext cx="4368800" cy="1524000"/>
          </a:xfrm>
        </p:spPr>
        <p:txBody>
          <a:bodyPr/>
          <a:lstStyle/>
          <a:p>
            <a:endParaRPr lang="en-US" dirty="0"/>
          </a:p>
        </p:txBody>
      </p:sp>
      <p:sp>
        <p:nvSpPr>
          <p:cNvPr id="13" name="Picture Placeholder 12"/>
          <p:cNvSpPr>
            <a:spLocks noGrp="1"/>
          </p:cNvSpPr>
          <p:nvPr>
            <p:ph type="pic" sz="quarter" idx="15"/>
          </p:nvPr>
        </p:nvSpPr>
        <p:spPr>
          <a:xfrm>
            <a:off x="4165600" y="6096000"/>
            <a:ext cx="7721600" cy="609600"/>
          </a:xfrm>
        </p:spPr>
        <p:txBody>
          <a:bodyPr/>
          <a:lstStyle/>
          <a:p>
            <a:endParaRPr lang="en-US"/>
          </a:p>
        </p:txBody>
      </p:sp>
    </p:spTree>
    <p:extLst>
      <p:ext uri="{BB962C8B-B14F-4D97-AF65-F5344CB8AC3E}">
        <p14:creationId xmlns:p14="http://schemas.microsoft.com/office/powerpoint/2010/main" val="4074729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CB1D97-6C5F-4F61-A044-A8401EA77418}"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913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CB1D97-6C5F-4F61-A044-A8401EA77418}"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364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81EBA4-04E4-4910-AB82-DC9710F83B9D}"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D09A0-7E40-4B97-A1E6-224F519BD5A8}" type="slidenum">
              <a:rPr lang="en-US" smtClean="0"/>
              <a:t>‹#›</a:t>
            </a:fld>
            <a:endParaRPr lang="en-US"/>
          </a:p>
        </p:txBody>
      </p:sp>
    </p:spTree>
    <p:extLst>
      <p:ext uri="{BB962C8B-B14F-4D97-AF65-F5344CB8AC3E}">
        <p14:creationId xmlns:p14="http://schemas.microsoft.com/office/powerpoint/2010/main" val="1772690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lvl1pPr>
              <a:defRPr/>
            </a:lvl1pPr>
          </a:lstStyle>
          <a:p>
            <a:pPr lvl="0"/>
            <a:r>
              <a:rPr lang="en-US" dirty="0" err="1"/>
              <a:t>hjgjghjj</a:t>
            </a:r>
            <a:endParaRPr lang="en-US" dirty="0"/>
          </a:p>
        </p:txBody>
      </p:sp>
      <p:sp>
        <p:nvSpPr>
          <p:cNvPr id="4" name="Date Placeholder 3"/>
          <p:cNvSpPr>
            <a:spLocks noGrp="1"/>
          </p:cNvSpPr>
          <p:nvPr>
            <p:ph type="dt" sz="half" idx="10"/>
          </p:nvPr>
        </p:nvSpPr>
        <p:spPr/>
        <p:txBody>
          <a:bodyPr/>
          <a:lstStyle/>
          <a:p>
            <a:fld id="{5DCB1D97-6C5F-4F61-A044-A8401EA77418}"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394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CB1D97-6C5F-4F61-A044-A8401EA77418}"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673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CB1D97-6C5F-4F61-A044-A8401EA77418}"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672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CB1D97-6C5F-4F61-A044-A8401EA77418}"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129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CB1D97-6C5F-4F61-A044-A8401EA77418}"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922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CB1D97-6C5F-4F61-A044-A8401EA77418}"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3001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CB1D97-6C5F-4F61-A044-A8401EA77418}"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1232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CB1D97-6C5F-4F61-A044-A8401EA77418}"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53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CB1D97-6C5F-4F61-A044-A8401EA77418}"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DB086-E1E2-4BED-A9BA-D3BD00AFB3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00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emf"/></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3" Type="http://schemas.openxmlformats.org/officeDocument/2006/relationships/image" Target="../media/image33.jpeg"/><Relationship Id="rId18" Type="http://schemas.openxmlformats.org/officeDocument/2006/relationships/image" Target="../media/image38.png"/><Relationship Id="rId26" Type="http://schemas.openxmlformats.org/officeDocument/2006/relationships/image" Target="../media/image46.png"/><Relationship Id="rId39" Type="http://schemas.openxmlformats.org/officeDocument/2006/relationships/image" Target="../media/image59.jpeg"/><Relationship Id="rId3" Type="http://schemas.openxmlformats.org/officeDocument/2006/relationships/image" Target="../media/image23.jpeg"/><Relationship Id="rId21" Type="http://schemas.openxmlformats.org/officeDocument/2006/relationships/image" Target="../media/image41.png"/><Relationship Id="rId34" Type="http://schemas.openxmlformats.org/officeDocument/2006/relationships/image" Target="../media/image54.jpg"/><Relationship Id="rId42" Type="http://schemas.openxmlformats.org/officeDocument/2006/relationships/image" Target="../media/image62.jpeg"/><Relationship Id="rId47" Type="http://schemas.openxmlformats.org/officeDocument/2006/relationships/image" Target="../media/image67.jpeg"/><Relationship Id="rId50" Type="http://schemas.openxmlformats.org/officeDocument/2006/relationships/image" Target="../media/image70.png"/><Relationship Id="rId7" Type="http://schemas.openxmlformats.org/officeDocument/2006/relationships/image" Target="../media/image27.png"/><Relationship Id="rId12" Type="http://schemas.openxmlformats.org/officeDocument/2006/relationships/image" Target="../media/image32.jpeg"/><Relationship Id="rId17" Type="http://schemas.openxmlformats.org/officeDocument/2006/relationships/image" Target="../media/image37.png"/><Relationship Id="rId25" Type="http://schemas.openxmlformats.org/officeDocument/2006/relationships/image" Target="../media/image45.jpeg"/><Relationship Id="rId33" Type="http://schemas.openxmlformats.org/officeDocument/2006/relationships/image" Target="../media/image53.jpeg"/><Relationship Id="rId38" Type="http://schemas.openxmlformats.org/officeDocument/2006/relationships/image" Target="../media/image58.jpeg"/><Relationship Id="rId46" Type="http://schemas.openxmlformats.org/officeDocument/2006/relationships/image" Target="../media/image66.jpeg"/><Relationship Id="rId2" Type="http://schemas.openxmlformats.org/officeDocument/2006/relationships/notesSlide" Target="../notesSlides/notesSlide7.xml"/><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image" Target="../media/image49.png"/><Relationship Id="rId41" Type="http://schemas.openxmlformats.org/officeDocument/2006/relationships/image" Target="../media/image61.jpe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32" Type="http://schemas.openxmlformats.org/officeDocument/2006/relationships/image" Target="../media/image52.jpg"/><Relationship Id="rId37" Type="http://schemas.openxmlformats.org/officeDocument/2006/relationships/image" Target="../media/image57.png"/><Relationship Id="rId40" Type="http://schemas.openxmlformats.org/officeDocument/2006/relationships/image" Target="../media/image60.jpeg"/><Relationship Id="rId45" Type="http://schemas.openxmlformats.org/officeDocument/2006/relationships/image" Target="../media/image65.png"/><Relationship Id="rId5" Type="http://schemas.openxmlformats.org/officeDocument/2006/relationships/image" Target="../media/image25.jpeg"/><Relationship Id="rId15" Type="http://schemas.openxmlformats.org/officeDocument/2006/relationships/image" Target="../media/image35.png"/><Relationship Id="rId23" Type="http://schemas.openxmlformats.org/officeDocument/2006/relationships/image" Target="../media/image43.jpeg"/><Relationship Id="rId28" Type="http://schemas.openxmlformats.org/officeDocument/2006/relationships/image" Target="../media/image48.png"/><Relationship Id="rId36" Type="http://schemas.openxmlformats.org/officeDocument/2006/relationships/image" Target="../media/image56.jpg"/><Relationship Id="rId49" Type="http://schemas.openxmlformats.org/officeDocument/2006/relationships/image" Target="../media/image69.png"/><Relationship Id="rId10" Type="http://schemas.openxmlformats.org/officeDocument/2006/relationships/image" Target="../media/image30.png"/><Relationship Id="rId19" Type="http://schemas.openxmlformats.org/officeDocument/2006/relationships/image" Target="../media/image39.png"/><Relationship Id="rId31" Type="http://schemas.openxmlformats.org/officeDocument/2006/relationships/image" Target="../media/image51.png"/><Relationship Id="rId44" Type="http://schemas.openxmlformats.org/officeDocument/2006/relationships/image" Target="../media/image64.jpeg"/><Relationship Id="rId52" Type="http://schemas.openxmlformats.org/officeDocument/2006/relationships/image" Target="../media/image72.jp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4.jpeg"/><Relationship Id="rId22" Type="http://schemas.openxmlformats.org/officeDocument/2006/relationships/image" Target="../media/image42.png"/><Relationship Id="rId27" Type="http://schemas.openxmlformats.org/officeDocument/2006/relationships/image" Target="../media/image47.jpg"/><Relationship Id="rId30" Type="http://schemas.openxmlformats.org/officeDocument/2006/relationships/image" Target="../media/image50.png"/><Relationship Id="rId35" Type="http://schemas.openxmlformats.org/officeDocument/2006/relationships/image" Target="../media/image55.jpeg"/><Relationship Id="rId43" Type="http://schemas.openxmlformats.org/officeDocument/2006/relationships/image" Target="../media/image63.jpeg"/><Relationship Id="rId48" Type="http://schemas.openxmlformats.org/officeDocument/2006/relationships/image" Target="../media/image68.jpeg"/><Relationship Id="rId8" Type="http://schemas.openxmlformats.org/officeDocument/2006/relationships/image" Target="../media/image28.png"/><Relationship Id="rId51"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oleObject" Target="../embeddings/oleObject1.bin"/><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85546"/>
            <a:ext cx="4715691" cy="1713568"/>
          </a:xfrm>
        </p:spPr>
        <p:txBody>
          <a:bodyPr>
            <a:noAutofit/>
          </a:bodyPr>
          <a:lstStyle/>
          <a:p>
            <a:r>
              <a:rPr lang="en-US" sz="3200" b="1" dirty="0">
                <a:solidFill>
                  <a:schemeClr val="bg1"/>
                </a:solidFill>
              </a:rPr>
              <a:t>2018 Pavement Workshop</a:t>
            </a:r>
            <a:br>
              <a:rPr lang="en-US" sz="3600" b="1" dirty="0">
                <a:solidFill>
                  <a:schemeClr val="bg1"/>
                </a:solidFill>
              </a:rPr>
            </a:br>
            <a:r>
              <a:rPr lang="en-US" sz="2800" b="1" dirty="0">
                <a:solidFill>
                  <a:schemeClr val="bg1"/>
                </a:solidFill>
              </a:rPr>
              <a:t>May 23-24, 2018</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1</a:t>
            </a:fld>
            <a:endParaRPr lang="en-US" dirty="0">
              <a:solidFill>
                <a:prstClr val="black">
                  <a:tint val="75000"/>
                </a:prstClr>
              </a:solidFill>
            </a:endParaRPr>
          </a:p>
        </p:txBody>
      </p:sp>
      <p:pic>
        <p:nvPicPr>
          <p:cNvPr id="9" name="Picture 8"/>
          <p:cNvPicPr>
            <a:picLocks noChangeAspect="1"/>
          </p:cNvPicPr>
          <p:nvPr/>
        </p:nvPicPr>
        <p:blipFill>
          <a:blip r:embed="rId2"/>
          <a:stretch>
            <a:fillRect/>
          </a:stretch>
        </p:blipFill>
        <p:spPr>
          <a:xfrm>
            <a:off x="1055817" y="490106"/>
            <a:ext cx="2667000" cy="1335088"/>
          </a:xfrm>
          <a:prstGeom prst="rect">
            <a:avLst/>
          </a:prstGeom>
          <a:ln>
            <a:noFill/>
          </a:ln>
          <a:effectLst>
            <a:outerShdw blurRad="50800" dist="38100" dir="2700000" algn="tl" rotWithShape="0">
              <a:prstClr val="black">
                <a:alpha val="40000"/>
              </a:prstClr>
            </a:outerShdw>
          </a:effectLst>
        </p:spPr>
      </p:pic>
      <p:pic>
        <p:nvPicPr>
          <p:cNvPr id="1026" name="Picture 2" descr="Current NRRA Agency Member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5435" y="3018868"/>
            <a:ext cx="3927764" cy="248342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876394" y="1585546"/>
            <a:ext cx="7119257" cy="21995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FFC000"/>
                </a:solidFill>
              </a:rPr>
              <a:t>Flexible Research Team Update</a:t>
            </a:r>
            <a:br>
              <a:rPr lang="en-US" sz="4000" b="1" dirty="0">
                <a:solidFill>
                  <a:srgbClr val="FFC000"/>
                </a:solidFill>
              </a:rPr>
            </a:br>
            <a:r>
              <a:rPr lang="en-US" sz="2800" dirty="0">
                <a:solidFill>
                  <a:srgbClr val="FFC000"/>
                </a:solidFill>
              </a:rPr>
              <a:t>Barry Paye – Flexible Team Chair</a:t>
            </a:r>
          </a:p>
          <a:p>
            <a:r>
              <a:rPr lang="en-US" sz="2800" dirty="0">
                <a:solidFill>
                  <a:srgbClr val="FFC000"/>
                </a:solidFill>
              </a:rPr>
              <a:t>Chief Materials &amp; Pavements Engineer (</a:t>
            </a:r>
            <a:r>
              <a:rPr lang="en-US" sz="2800" dirty="0" err="1">
                <a:solidFill>
                  <a:srgbClr val="FFC000"/>
                </a:solidFill>
              </a:rPr>
              <a:t>WisDOT</a:t>
            </a:r>
            <a:r>
              <a:rPr lang="en-US" sz="2800" dirty="0">
                <a:solidFill>
                  <a:srgbClr val="FFC000"/>
                </a:solidFill>
              </a:rPr>
              <a:t>)</a:t>
            </a:r>
          </a:p>
          <a:p>
            <a:endParaRPr lang="en-US" sz="2800" b="1" dirty="0">
              <a:solidFill>
                <a:srgbClr val="FFC000"/>
              </a:solidFill>
            </a:endParaRPr>
          </a:p>
        </p:txBody>
      </p:sp>
      <p:sp>
        <p:nvSpPr>
          <p:cNvPr id="3" name="TextBox 2"/>
          <p:cNvSpPr txBox="1"/>
          <p:nvPr/>
        </p:nvSpPr>
        <p:spPr>
          <a:xfrm>
            <a:off x="651628" y="5435656"/>
            <a:ext cx="3234925" cy="461665"/>
          </a:xfrm>
          <a:prstGeom prst="rect">
            <a:avLst/>
          </a:prstGeom>
          <a:noFill/>
        </p:spPr>
        <p:txBody>
          <a:bodyPr wrap="none" rtlCol="0">
            <a:spAutoFit/>
          </a:bodyPr>
          <a:lstStyle/>
          <a:p>
            <a:pPr algn="ctr"/>
            <a:r>
              <a:rPr lang="en-US" sz="2400" dirty="0">
                <a:solidFill>
                  <a:schemeClr val="bg1"/>
                </a:solidFill>
                <a:latin typeface="+mj-lt"/>
              </a:rPr>
              <a:t>+ 46 Associate Members</a:t>
            </a:r>
          </a:p>
        </p:txBody>
      </p:sp>
    </p:spTree>
    <p:extLst>
      <p:ext uri="{BB962C8B-B14F-4D97-AF65-F5344CB8AC3E}">
        <p14:creationId xmlns:p14="http://schemas.microsoft.com/office/powerpoint/2010/main" val="3155092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55C3349-8D95-4C2F-B0C1-53BA02F662A4}"/>
              </a:ext>
            </a:extLst>
          </p:cNvPr>
          <p:cNvSpPr>
            <a:spLocks noGrp="1"/>
          </p:cNvSpPr>
          <p:nvPr>
            <p:ph idx="1"/>
          </p:nvPr>
        </p:nvSpPr>
        <p:spPr/>
        <p:txBody>
          <a:bodyPr>
            <a:normAutofit fontScale="70000" lnSpcReduction="20000"/>
          </a:bodyPr>
          <a:lstStyle/>
          <a:p>
            <a:pPr marL="514350" indent="-457200">
              <a:lnSpc>
                <a:spcPct val="107000"/>
              </a:lnSpc>
            </a:pPr>
            <a:r>
              <a:rPr lang="en-US" sz="4000" dirty="0">
                <a:solidFill>
                  <a:prstClr val="white"/>
                </a:solidFill>
                <a:ea typeface="Calibri" panose="020F0502020204030204" pitchFamily="34" charset="0"/>
                <a:cs typeface="Times New Roman" panose="02020603050405020304" pitchFamily="18" charset="0"/>
              </a:rPr>
              <a:t>HMA Overlay of Concrete and Methods of Enhancing Compaction</a:t>
            </a:r>
          </a:p>
          <a:p>
            <a:pPr marL="914400" lvl="1" indent="-457200">
              <a:lnSpc>
                <a:spcPct val="107000"/>
              </a:lnSpc>
              <a:buFont typeface="Arial" panose="020B0604020202020204" pitchFamily="34" charset="0"/>
              <a:buChar char="•"/>
            </a:pPr>
            <a:r>
              <a:rPr lang="en-US" sz="3400" dirty="0">
                <a:solidFill>
                  <a:schemeClr val="bg1"/>
                </a:solidFill>
              </a:rPr>
              <a:t>Current state of practice for asphalt overlay design is policy oriented </a:t>
            </a:r>
          </a:p>
          <a:p>
            <a:pPr marL="914400" lvl="1" indent="-457200">
              <a:lnSpc>
                <a:spcPct val="107000"/>
              </a:lnSpc>
              <a:buFont typeface="Arial" panose="020B0604020202020204" pitchFamily="34" charset="0"/>
              <a:buChar char="•"/>
            </a:pPr>
            <a:r>
              <a:rPr lang="en-US" sz="3400" dirty="0">
                <a:solidFill>
                  <a:schemeClr val="bg1"/>
                </a:solidFill>
              </a:rPr>
              <a:t>There is need for establishing state of practice in design of overlays</a:t>
            </a:r>
          </a:p>
          <a:p>
            <a:pPr marL="914400" lvl="1" indent="-457200">
              <a:lnSpc>
                <a:spcPct val="107000"/>
              </a:lnSpc>
              <a:buFont typeface="Arial" panose="020B0604020202020204" pitchFamily="34" charset="0"/>
              <a:buChar char="•"/>
            </a:pPr>
            <a:r>
              <a:rPr lang="en-US" sz="3400" dirty="0">
                <a:solidFill>
                  <a:schemeClr val="bg1"/>
                </a:solidFill>
              </a:rPr>
              <a:t>Objective of the proposed study is to develop a simple decision tree based tool: </a:t>
            </a:r>
          </a:p>
          <a:p>
            <a:pPr marL="1314450" lvl="2" indent="-457200">
              <a:lnSpc>
                <a:spcPct val="107000"/>
              </a:lnSpc>
            </a:pPr>
            <a:r>
              <a:rPr lang="en-US" sz="2900" dirty="0">
                <a:solidFill>
                  <a:schemeClr val="bg1"/>
                </a:solidFill>
              </a:rPr>
              <a:t>Selecting suitable asphalt mixtures &amp; overlay designs </a:t>
            </a:r>
          </a:p>
          <a:p>
            <a:pPr marL="1314450" lvl="2" indent="-457200">
              <a:lnSpc>
                <a:spcPct val="107000"/>
              </a:lnSpc>
            </a:pPr>
            <a:r>
              <a:rPr lang="en-US" sz="2900" dirty="0">
                <a:solidFill>
                  <a:schemeClr val="bg1"/>
                </a:solidFill>
              </a:rPr>
              <a:t>To prolong overlay lives by lowering reflective cracking &amp; improving density. </a:t>
            </a:r>
          </a:p>
          <a:p>
            <a:pPr lvl="1">
              <a:lnSpc>
                <a:spcPct val="107000"/>
              </a:lnSpc>
              <a:buFont typeface="Arial" panose="020B0604020202020204" pitchFamily="34" charset="0"/>
              <a:buChar char="•"/>
            </a:pPr>
            <a:r>
              <a:rPr lang="en-US" sz="3400" dirty="0">
                <a:solidFill>
                  <a:schemeClr val="bg1"/>
                </a:solidFill>
              </a:rPr>
              <a:t>Constructing, instrumenting and monitoring 12 test sections</a:t>
            </a:r>
          </a:p>
          <a:p>
            <a:pPr lvl="1">
              <a:lnSpc>
                <a:spcPct val="107000"/>
              </a:lnSpc>
              <a:buFont typeface="Arial" panose="020B0604020202020204" pitchFamily="34" charset="0"/>
              <a:buChar char="•"/>
            </a:pPr>
            <a:r>
              <a:rPr lang="en-US" sz="3400" dirty="0">
                <a:solidFill>
                  <a:schemeClr val="bg1"/>
                </a:solidFill>
              </a:rPr>
              <a:t>Laboratory performance tests on asphalt mixtures from the test sections </a:t>
            </a:r>
          </a:p>
          <a:p>
            <a:pPr lvl="1">
              <a:lnSpc>
                <a:spcPct val="107000"/>
              </a:lnSpc>
              <a:buFont typeface="Arial" panose="020B0604020202020204" pitchFamily="34" charset="0"/>
              <a:buChar char="•"/>
            </a:pPr>
            <a:r>
              <a:rPr lang="en-US" sz="3400" dirty="0">
                <a:solidFill>
                  <a:schemeClr val="bg1"/>
                </a:solidFill>
              </a:rPr>
              <a:t>Incorporate field performance data, performance modelling, and life cycle cost analysis to develop best practices for rehabilitation of PCC with asphalt overlays.</a:t>
            </a:r>
          </a:p>
        </p:txBody>
      </p:sp>
      <p:sp>
        <p:nvSpPr>
          <p:cNvPr id="27652" name="Slide Number Placeholder 3"/>
          <p:cNvSpPr>
            <a:spLocks noGrp="1"/>
          </p:cNvSpPr>
          <p:nvPr>
            <p:ph type="sldNum" sz="quarter" idx="12"/>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59274F9A-096E-4C57-B666-F3BE3889A3A7}" type="slidenum">
              <a:rPr lang="en-US" altLang="en-US" smtClean="0">
                <a:solidFill>
                  <a:prstClr val="black"/>
                </a:solidFill>
              </a:rPr>
              <a:pPr/>
              <a:t>10</a:t>
            </a:fld>
            <a:endParaRPr lang="en-US" altLang="en-US">
              <a:solidFill>
                <a:prstClr val="black"/>
              </a:solidFill>
            </a:endParaRPr>
          </a:p>
        </p:txBody>
      </p:sp>
      <p:sp>
        <p:nvSpPr>
          <p:cNvPr id="11" name="Title 1"/>
          <p:cNvSpPr txBox="1">
            <a:spLocks/>
          </p:cNvSpPr>
          <p:nvPr/>
        </p:nvSpPr>
        <p:spPr bwMode="auto">
          <a:xfrm>
            <a:off x="3276600" y="334104"/>
            <a:ext cx="85423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dirty="0">
                <a:solidFill>
                  <a:srgbClr val="FCB200"/>
                </a:solidFill>
              </a:rPr>
              <a:t>Long Term Research</a:t>
            </a:r>
          </a:p>
        </p:txBody>
      </p:sp>
      <p:pic>
        <p:nvPicPr>
          <p:cNvPr id="12" name="Picture 11"/>
          <p:cNvPicPr>
            <a:picLocks noChangeAspect="1"/>
          </p:cNvPicPr>
          <p:nvPr/>
        </p:nvPicPr>
        <p:blipFill>
          <a:blip r:embed="rId2"/>
          <a:stretch>
            <a:fillRect/>
          </a:stretch>
        </p:blipFill>
        <p:spPr>
          <a:xfrm>
            <a:off x="500743" y="238060"/>
            <a:ext cx="2667000" cy="1335088"/>
          </a:xfrm>
          <a:prstGeom prst="rect">
            <a:avLst/>
          </a:prstGeom>
          <a:ln>
            <a:noFill/>
          </a:ln>
          <a:effectLst>
            <a:outerShdw blurRad="50800" dist="38100" dir="2700000" algn="tl" rotWithShape="0">
              <a:prstClr val="black">
                <a:alpha val="40000"/>
              </a:prstClr>
            </a:outerShdw>
          </a:effectLst>
        </p:spPr>
      </p:pic>
      <p:sp>
        <p:nvSpPr>
          <p:cNvPr id="3" name="Rectangle 2"/>
          <p:cNvSpPr/>
          <p:nvPr/>
        </p:nvSpPr>
        <p:spPr>
          <a:xfrm>
            <a:off x="317066" y="1714803"/>
            <a:ext cx="5701353" cy="470000"/>
          </a:xfrm>
          <a:prstGeom prst="rect">
            <a:avLst/>
          </a:prstGeom>
        </p:spPr>
        <p:txBody>
          <a:bodyPr wrap="square">
            <a:spAutoFit/>
          </a:bodyPr>
          <a:lstStyle/>
          <a:p>
            <a:pPr>
              <a:lnSpc>
                <a:spcPct val="107000"/>
              </a:lnSpc>
            </a:pPr>
            <a:endParaRPr lang="en-US" sz="2400" dirty="0">
              <a:solidFill>
                <a:prstClr val="white"/>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9535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257343-0BB5-4F2E-A9A6-95A4F2CE8630}"/>
              </a:ext>
            </a:extLst>
          </p:cNvPr>
          <p:cNvSpPr>
            <a:spLocks noGrp="1"/>
          </p:cNvSpPr>
          <p:nvPr>
            <p:ph type="body" idx="1"/>
          </p:nvPr>
        </p:nvSpPr>
        <p:spPr/>
        <p:txBody>
          <a:bodyPr/>
          <a:lstStyle/>
          <a:p>
            <a:r>
              <a:rPr lang="en-US" dirty="0">
                <a:solidFill>
                  <a:schemeClr val="bg1"/>
                </a:solidFill>
              </a:rPr>
              <a:t>Selected Researcher</a:t>
            </a:r>
          </a:p>
        </p:txBody>
      </p:sp>
      <p:sp>
        <p:nvSpPr>
          <p:cNvPr id="5" name="Content Placeholder 4">
            <a:extLst>
              <a:ext uri="{FF2B5EF4-FFF2-40B4-BE49-F238E27FC236}">
                <a16:creationId xmlns:a16="http://schemas.microsoft.com/office/drawing/2014/main" id="{8D0B8CB8-B0AD-4379-B7BB-70DF1F28A26A}"/>
              </a:ext>
            </a:extLst>
          </p:cNvPr>
          <p:cNvSpPr>
            <a:spLocks noGrp="1"/>
          </p:cNvSpPr>
          <p:nvPr>
            <p:ph sz="half" idx="2"/>
          </p:nvPr>
        </p:nvSpPr>
        <p:spPr/>
        <p:txBody>
          <a:bodyPr>
            <a:normAutofit fontScale="92500" lnSpcReduction="20000"/>
          </a:bodyPr>
          <a:lstStyle/>
          <a:p>
            <a:endParaRPr lang="en-US" dirty="0">
              <a:solidFill>
                <a:schemeClr val="bg1"/>
              </a:solidFill>
            </a:endParaRPr>
          </a:p>
          <a:p>
            <a:r>
              <a:rPr lang="en-US" dirty="0">
                <a:solidFill>
                  <a:schemeClr val="bg1"/>
                </a:solidFill>
              </a:rPr>
              <a:t>University of New Hampshire</a:t>
            </a:r>
          </a:p>
          <a:p>
            <a:pPr lvl="1"/>
            <a:r>
              <a:rPr lang="en-US" dirty="0">
                <a:solidFill>
                  <a:schemeClr val="bg1"/>
                </a:solidFill>
              </a:rPr>
              <a:t>Eshan Dave</a:t>
            </a:r>
          </a:p>
          <a:p>
            <a:pPr lvl="1"/>
            <a:r>
              <a:rPr lang="en-US" dirty="0">
                <a:solidFill>
                  <a:schemeClr val="bg1"/>
                </a:solidFill>
              </a:rPr>
              <a:t>Final Report – January 2021</a:t>
            </a:r>
          </a:p>
          <a:p>
            <a:pPr lvl="1"/>
            <a:endParaRPr lang="en-US" dirty="0">
              <a:solidFill>
                <a:schemeClr val="bg1"/>
              </a:solidFill>
            </a:endParaRPr>
          </a:p>
          <a:p>
            <a:pPr lvl="1"/>
            <a:endParaRPr lang="en-US" dirty="0">
              <a:solidFill>
                <a:schemeClr val="bg1"/>
              </a:solidFill>
            </a:endParaRPr>
          </a:p>
          <a:p>
            <a:pPr lvl="1"/>
            <a:endParaRPr lang="en-US" dirty="0">
              <a:solidFill>
                <a:schemeClr val="bg1"/>
              </a:solidFill>
            </a:endParaRPr>
          </a:p>
          <a:p>
            <a:r>
              <a:rPr lang="en-US" sz="2200" dirty="0">
                <a:solidFill>
                  <a:schemeClr val="bg1"/>
                </a:solidFill>
              </a:rPr>
              <a:t>Shongtao Dai (</a:t>
            </a:r>
            <a:r>
              <a:rPr lang="en-US" sz="2200" dirty="0" err="1">
                <a:solidFill>
                  <a:schemeClr val="bg1"/>
                </a:solidFill>
              </a:rPr>
              <a:t>MnDOT</a:t>
            </a:r>
            <a:r>
              <a:rPr lang="en-US" sz="2200" dirty="0">
                <a:solidFill>
                  <a:schemeClr val="bg1"/>
                </a:solidFill>
              </a:rPr>
              <a:t>)</a:t>
            </a:r>
          </a:p>
          <a:p>
            <a:r>
              <a:rPr lang="en-US" sz="2200" dirty="0">
                <a:solidFill>
                  <a:schemeClr val="bg1"/>
                </a:solidFill>
              </a:rPr>
              <a:t>Charles Wienrank (IL)</a:t>
            </a:r>
          </a:p>
          <a:p>
            <a:r>
              <a:rPr lang="en-US" sz="2200" dirty="0">
                <a:solidFill>
                  <a:schemeClr val="bg1"/>
                </a:solidFill>
              </a:rPr>
              <a:t>Kevin Kennedy (MI)</a:t>
            </a:r>
          </a:p>
          <a:p>
            <a:r>
              <a:rPr lang="en-US" sz="2200" dirty="0">
                <a:solidFill>
                  <a:schemeClr val="bg1"/>
                </a:solidFill>
              </a:rPr>
              <a:t>Barry Paye (WI)</a:t>
            </a:r>
          </a:p>
          <a:p>
            <a:r>
              <a:rPr lang="en-US" sz="2200" dirty="0">
                <a:solidFill>
                  <a:schemeClr val="bg1"/>
                </a:solidFill>
              </a:rPr>
              <a:t>Daniel Oesch (MO)</a:t>
            </a:r>
          </a:p>
          <a:p>
            <a:endParaRPr lang="en-US" dirty="0">
              <a:solidFill>
                <a:schemeClr val="bg1"/>
              </a:solidFill>
            </a:endParaRPr>
          </a:p>
        </p:txBody>
      </p:sp>
      <p:sp>
        <p:nvSpPr>
          <p:cNvPr id="6" name="Text Placeholder 5">
            <a:extLst>
              <a:ext uri="{FF2B5EF4-FFF2-40B4-BE49-F238E27FC236}">
                <a16:creationId xmlns:a16="http://schemas.microsoft.com/office/drawing/2014/main" id="{E7A63113-2B23-4F57-BFF3-475C6B64AE1D}"/>
              </a:ext>
            </a:extLst>
          </p:cNvPr>
          <p:cNvSpPr>
            <a:spLocks noGrp="1"/>
          </p:cNvSpPr>
          <p:nvPr>
            <p:ph type="body" sz="quarter" idx="3"/>
          </p:nvPr>
        </p:nvSpPr>
        <p:spPr>
          <a:xfrm>
            <a:off x="607484" y="3353403"/>
            <a:ext cx="5389033" cy="639762"/>
          </a:xfrm>
        </p:spPr>
        <p:txBody>
          <a:bodyPr/>
          <a:lstStyle/>
          <a:p>
            <a:r>
              <a:rPr lang="en-US" dirty="0">
                <a:solidFill>
                  <a:schemeClr val="bg1"/>
                </a:solidFill>
              </a:rPr>
              <a:t>Technical Advisory Committee</a:t>
            </a:r>
          </a:p>
        </p:txBody>
      </p:sp>
      <p:sp>
        <p:nvSpPr>
          <p:cNvPr id="7" name="Content Placeholder 6">
            <a:extLst>
              <a:ext uri="{FF2B5EF4-FFF2-40B4-BE49-F238E27FC236}">
                <a16:creationId xmlns:a16="http://schemas.microsoft.com/office/drawing/2014/main" id="{03ACDDE3-74ED-4A25-B221-63E601F9D6E3}"/>
              </a:ext>
            </a:extLst>
          </p:cNvPr>
          <p:cNvSpPr>
            <a:spLocks noGrp="1"/>
          </p:cNvSpPr>
          <p:nvPr>
            <p:ph sz="quarter" idx="4"/>
          </p:nvPr>
        </p:nvSpPr>
        <p:spPr/>
        <p:txBody>
          <a:bodyPr>
            <a:normAutofit fontScale="85000" lnSpcReduction="20000"/>
          </a:bodyPr>
          <a:lstStyle/>
          <a:p>
            <a:r>
              <a:rPr lang="en-US" dirty="0">
                <a:solidFill>
                  <a:schemeClr val="bg1"/>
                </a:solidFill>
              </a:rPr>
              <a:t>Randy West (NCAT)</a:t>
            </a:r>
          </a:p>
          <a:p>
            <a:r>
              <a:rPr lang="en-US" dirty="0" err="1">
                <a:solidFill>
                  <a:schemeClr val="bg1"/>
                </a:solidFill>
              </a:rPr>
              <a:t>Zhanping</a:t>
            </a:r>
            <a:r>
              <a:rPr lang="en-US" dirty="0">
                <a:solidFill>
                  <a:schemeClr val="bg1"/>
                </a:solidFill>
              </a:rPr>
              <a:t> You (MTU)</a:t>
            </a:r>
          </a:p>
          <a:p>
            <a:r>
              <a:rPr lang="en-US" dirty="0">
                <a:solidFill>
                  <a:schemeClr val="bg1"/>
                </a:solidFill>
              </a:rPr>
              <a:t>Andy Cascione (Flint Hills)</a:t>
            </a:r>
          </a:p>
          <a:p>
            <a:r>
              <a:rPr lang="en-US" dirty="0">
                <a:solidFill>
                  <a:schemeClr val="bg1"/>
                </a:solidFill>
              </a:rPr>
              <a:t>Tom Burnham (</a:t>
            </a:r>
            <a:r>
              <a:rPr lang="en-US" dirty="0" err="1">
                <a:solidFill>
                  <a:schemeClr val="bg1"/>
                </a:solidFill>
              </a:rPr>
              <a:t>MnDOT</a:t>
            </a:r>
            <a:r>
              <a:rPr lang="en-US" dirty="0">
                <a:solidFill>
                  <a:schemeClr val="bg1"/>
                </a:solidFill>
              </a:rPr>
              <a:t>)</a:t>
            </a:r>
          </a:p>
          <a:p>
            <a:r>
              <a:rPr lang="en-US" dirty="0">
                <a:solidFill>
                  <a:schemeClr val="bg1"/>
                </a:solidFill>
              </a:rPr>
              <a:t>Ed Johnson (</a:t>
            </a:r>
            <a:r>
              <a:rPr lang="en-US" dirty="0" err="1">
                <a:solidFill>
                  <a:schemeClr val="bg1"/>
                </a:solidFill>
              </a:rPr>
              <a:t>MnDOT</a:t>
            </a:r>
            <a:r>
              <a:rPr lang="en-US" dirty="0">
                <a:solidFill>
                  <a:schemeClr val="bg1"/>
                </a:solidFill>
              </a:rPr>
              <a:t>)</a:t>
            </a:r>
          </a:p>
          <a:p>
            <a:r>
              <a:rPr lang="en-US" dirty="0">
                <a:solidFill>
                  <a:schemeClr val="bg1"/>
                </a:solidFill>
              </a:rPr>
              <a:t>Chris </a:t>
            </a:r>
            <a:r>
              <a:rPr lang="en-US" dirty="0" err="1">
                <a:solidFill>
                  <a:schemeClr val="bg1"/>
                </a:solidFill>
              </a:rPr>
              <a:t>Dulian</a:t>
            </a:r>
            <a:r>
              <a:rPr lang="en-US" dirty="0">
                <a:solidFill>
                  <a:schemeClr val="bg1"/>
                </a:solidFill>
              </a:rPr>
              <a:t> (</a:t>
            </a:r>
            <a:r>
              <a:rPr lang="en-US" dirty="0" err="1">
                <a:solidFill>
                  <a:schemeClr val="bg1"/>
                </a:solidFill>
              </a:rPr>
              <a:t>MnDOT</a:t>
            </a:r>
            <a:r>
              <a:rPr lang="en-US" dirty="0">
                <a:solidFill>
                  <a:schemeClr val="bg1"/>
                </a:solidFill>
              </a:rPr>
              <a:t>)</a:t>
            </a:r>
          </a:p>
          <a:p>
            <a:r>
              <a:rPr lang="en-US" dirty="0">
                <a:solidFill>
                  <a:schemeClr val="bg1"/>
                </a:solidFill>
              </a:rPr>
              <a:t>James Bittmann (</a:t>
            </a:r>
            <a:r>
              <a:rPr lang="en-US" dirty="0" err="1">
                <a:solidFill>
                  <a:schemeClr val="bg1"/>
                </a:solidFill>
              </a:rPr>
              <a:t>MnDOT</a:t>
            </a:r>
            <a:r>
              <a:rPr lang="en-US" dirty="0">
                <a:solidFill>
                  <a:schemeClr val="bg1"/>
                </a:solidFill>
              </a:rPr>
              <a:t>)</a:t>
            </a:r>
          </a:p>
          <a:p>
            <a:r>
              <a:rPr lang="en-US" dirty="0">
                <a:solidFill>
                  <a:schemeClr val="bg1"/>
                </a:solidFill>
              </a:rPr>
              <a:t>Brandon Brever (MAPA)</a:t>
            </a:r>
          </a:p>
          <a:p>
            <a:r>
              <a:rPr lang="en-US" dirty="0">
                <a:solidFill>
                  <a:schemeClr val="bg1"/>
                </a:solidFill>
              </a:rPr>
              <a:t>Tim Andersen (</a:t>
            </a:r>
            <a:r>
              <a:rPr lang="en-US" dirty="0" err="1">
                <a:solidFill>
                  <a:schemeClr val="bg1"/>
                </a:solidFill>
              </a:rPr>
              <a:t>MnDOT</a:t>
            </a:r>
            <a:r>
              <a:rPr lang="en-US" dirty="0">
                <a:solidFill>
                  <a:schemeClr val="bg1"/>
                </a:solidFill>
              </a:rPr>
              <a:t>)</a:t>
            </a:r>
          </a:p>
          <a:p>
            <a:r>
              <a:rPr lang="en-US" dirty="0">
                <a:solidFill>
                  <a:schemeClr val="bg1"/>
                </a:solidFill>
              </a:rPr>
              <a:t>Cody Brand (</a:t>
            </a:r>
            <a:r>
              <a:rPr lang="en-US" dirty="0" err="1">
                <a:solidFill>
                  <a:schemeClr val="bg1"/>
                </a:solidFill>
              </a:rPr>
              <a:t>MnDOT</a:t>
            </a:r>
            <a:r>
              <a:rPr lang="en-US" dirty="0">
                <a:solidFill>
                  <a:schemeClr val="bg1"/>
                </a:solidFill>
              </a:rPr>
              <a:t>)</a:t>
            </a:r>
          </a:p>
          <a:p>
            <a:r>
              <a:rPr lang="en-US" dirty="0">
                <a:solidFill>
                  <a:schemeClr val="bg1"/>
                </a:solidFill>
              </a:rPr>
              <a:t>John Garrity (</a:t>
            </a:r>
            <a:r>
              <a:rPr lang="en-US" dirty="0" err="1">
                <a:solidFill>
                  <a:schemeClr val="bg1"/>
                </a:solidFill>
              </a:rPr>
              <a:t>MnDOT</a:t>
            </a:r>
            <a:r>
              <a:rPr lang="en-US" dirty="0">
                <a:solidFill>
                  <a:schemeClr val="bg1"/>
                </a:solidFill>
              </a:rPr>
              <a:t>)</a:t>
            </a:r>
          </a:p>
          <a:p>
            <a:r>
              <a:rPr lang="en-US" dirty="0">
                <a:solidFill>
                  <a:schemeClr val="bg1"/>
                </a:solidFill>
              </a:rPr>
              <a:t>Jerry Geib (</a:t>
            </a:r>
            <a:r>
              <a:rPr lang="en-US" dirty="0" err="1">
                <a:solidFill>
                  <a:schemeClr val="bg1"/>
                </a:solidFill>
              </a:rPr>
              <a:t>MnDOT</a:t>
            </a:r>
            <a:r>
              <a:rPr lang="en-US" dirty="0">
                <a:solidFill>
                  <a:schemeClr val="bg1"/>
                </a:solidFill>
              </a:rPr>
              <a:t>) </a:t>
            </a:r>
          </a:p>
        </p:txBody>
      </p:sp>
      <p:sp>
        <p:nvSpPr>
          <p:cNvPr id="27652" name="Slide Number Placeholder 3"/>
          <p:cNvSpPr>
            <a:spLocks noGrp="1"/>
          </p:cNvSpPr>
          <p:nvPr>
            <p:ph type="sldNum" sz="quarter" idx="12"/>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59274F9A-096E-4C57-B666-F3BE3889A3A7}" type="slidenum">
              <a:rPr lang="en-US" altLang="en-US" smtClean="0">
                <a:solidFill>
                  <a:prstClr val="black"/>
                </a:solidFill>
              </a:rPr>
              <a:pPr/>
              <a:t>11</a:t>
            </a:fld>
            <a:endParaRPr lang="en-US" altLang="en-US">
              <a:solidFill>
                <a:prstClr val="black"/>
              </a:solidFill>
            </a:endParaRPr>
          </a:p>
        </p:txBody>
      </p:sp>
      <p:sp>
        <p:nvSpPr>
          <p:cNvPr id="11" name="Title 1"/>
          <p:cNvSpPr txBox="1">
            <a:spLocks/>
          </p:cNvSpPr>
          <p:nvPr/>
        </p:nvSpPr>
        <p:spPr bwMode="auto">
          <a:xfrm>
            <a:off x="3374571" y="113499"/>
            <a:ext cx="85423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4000" dirty="0">
                <a:solidFill>
                  <a:srgbClr val="FFC000"/>
                </a:solidFill>
              </a:rPr>
              <a:t>HMA Overlay and Rehab of Concrete and Methods of Enhancing Compaction</a:t>
            </a:r>
          </a:p>
        </p:txBody>
      </p:sp>
      <p:pic>
        <p:nvPicPr>
          <p:cNvPr id="12" name="Picture 11"/>
          <p:cNvPicPr>
            <a:picLocks noChangeAspect="1"/>
          </p:cNvPicPr>
          <p:nvPr/>
        </p:nvPicPr>
        <p:blipFill>
          <a:blip r:embed="rId2"/>
          <a:stretch>
            <a:fillRect/>
          </a:stretch>
        </p:blipFill>
        <p:spPr>
          <a:xfrm>
            <a:off x="500743" y="238060"/>
            <a:ext cx="2667000" cy="1335088"/>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036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C0A18CF-13B3-44CC-A994-2359E036F9F7}"/>
              </a:ext>
            </a:extLst>
          </p:cNvPr>
          <p:cNvSpPr>
            <a:spLocks noGrp="1"/>
          </p:cNvSpPr>
          <p:nvPr>
            <p:ph idx="1"/>
          </p:nvPr>
        </p:nvSpPr>
        <p:spPr/>
        <p:txBody>
          <a:bodyPr/>
          <a:lstStyle/>
          <a:p>
            <a:endParaRPr lang="en-US" dirty="0"/>
          </a:p>
          <a:p>
            <a:endParaRPr lang="en-US" dirty="0"/>
          </a:p>
        </p:txBody>
      </p:sp>
      <p:pic>
        <p:nvPicPr>
          <p:cNvPr id="9" name="Picture 8">
            <a:extLst>
              <a:ext uri="{FF2B5EF4-FFF2-40B4-BE49-F238E27FC236}">
                <a16:creationId xmlns:a16="http://schemas.microsoft.com/office/drawing/2014/main" id="{BEC6BDC3-9CEE-4FF3-9D35-9532301C1FB9}"/>
              </a:ext>
            </a:extLst>
          </p:cNvPr>
          <p:cNvPicPr>
            <a:picLocks noChangeAspect="1"/>
          </p:cNvPicPr>
          <p:nvPr/>
        </p:nvPicPr>
        <p:blipFill>
          <a:blip r:embed="rId2"/>
          <a:stretch>
            <a:fillRect/>
          </a:stretch>
        </p:blipFill>
        <p:spPr>
          <a:xfrm>
            <a:off x="0" y="502942"/>
            <a:ext cx="12192000" cy="5852116"/>
          </a:xfrm>
          <a:prstGeom prst="rect">
            <a:avLst/>
          </a:prstGeom>
        </p:spPr>
      </p:pic>
    </p:spTree>
    <p:extLst>
      <p:ext uri="{BB962C8B-B14F-4D97-AF65-F5344CB8AC3E}">
        <p14:creationId xmlns:p14="http://schemas.microsoft.com/office/powerpoint/2010/main" val="669103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t="9471"/>
          <a:stretch/>
        </p:blipFill>
        <p:spPr>
          <a:xfrm>
            <a:off x="862888" y="1732805"/>
            <a:ext cx="4220739" cy="2854554"/>
          </a:xfrm>
          <a:prstGeom prst="rect">
            <a:avLst/>
          </a:prstGeom>
        </p:spPr>
      </p:pic>
      <p:sp>
        <p:nvSpPr>
          <p:cNvPr id="27652" name="Slide Number Placeholder 3"/>
          <p:cNvSpPr>
            <a:spLocks noGrp="1"/>
          </p:cNvSpPr>
          <p:nvPr>
            <p:ph type="sldNum" sz="quarter" idx="12"/>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59274F9A-096E-4C57-B666-F3BE3889A3A7}" type="slidenum">
              <a:rPr lang="en-US" altLang="en-US" smtClean="0">
                <a:solidFill>
                  <a:prstClr val="black"/>
                </a:solidFill>
              </a:rPr>
              <a:pPr/>
              <a:t>13</a:t>
            </a:fld>
            <a:endParaRPr lang="en-US" altLang="en-US">
              <a:solidFill>
                <a:prstClr val="black"/>
              </a:solidFill>
            </a:endParaRPr>
          </a:p>
        </p:txBody>
      </p:sp>
      <p:sp>
        <p:nvSpPr>
          <p:cNvPr id="11" name="Title 1"/>
          <p:cNvSpPr txBox="1">
            <a:spLocks/>
          </p:cNvSpPr>
          <p:nvPr/>
        </p:nvSpPr>
        <p:spPr bwMode="auto">
          <a:xfrm>
            <a:off x="3374571" y="113499"/>
            <a:ext cx="85423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4000" dirty="0">
                <a:solidFill>
                  <a:srgbClr val="FFC000"/>
                </a:solidFill>
              </a:rPr>
              <a:t>HMA Overlay and Rehab of Concrete and Methods of Enhancing Compaction</a:t>
            </a:r>
          </a:p>
        </p:txBody>
      </p:sp>
      <p:pic>
        <p:nvPicPr>
          <p:cNvPr id="12" name="Picture 11"/>
          <p:cNvPicPr>
            <a:picLocks noChangeAspect="1"/>
          </p:cNvPicPr>
          <p:nvPr/>
        </p:nvPicPr>
        <p:blipFill>
          <a:blip r:embed="rId4"/>
          <a:stretch>
            <a:fillRect/>
          </a:stretch>
        </p:blipFill>
        <p:spPr>
          <a:xfrm>
            <a:off x="500743" y="238060"/>
            <a:ext cx="2667000" cy="1335088"/>
          </a:xfrm>
          <a:prstGeom prst="rect">
            <a:avLst/>
          </a:prstGeom>
          <a:ln>
            <a:noFill/>
          </a:ln>
          <a:effectLst>
            <a:outerShdw blurRad="50800" dist="38100" dir="2700000" algn="tl" rotWithShape="0">
              <a:prstClr val="black">
                <a:alpha val="40000"/>
              </a:prstClr>
            </a:outerShdw>
          </a:effectLst>
        </p:spPr>
      </p:pic>
      <p:sp>
        <p:nvSpPr>
          <p:cNvPr id="14" name="Content Placeholder 2"/>
          <p:cNvSpPr txBox="1">
            <a:spLocks/>
          </p:cNvSpPr>
          <p:nvPr/>
        </p:nvSpPr>
        <p:spPr>
          <a:xfrm>
            <a:off x="862888" y="4587359"/>
            <a:ext cx="4220739" cy="2048244"/>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altLang="en-US" sz="2000" b="1" dirty="0">
                <a:solidFill>
                  <a:srgbClr val="FFFF00"/>
                </a:solidFill>
              </a:rPr>
              <a:t>12 Test Sections + 1 Control </a:t>
            </a:r>
          </a:p>
          <a:p>
            <a:pPr lvl="1"/>
            <a:r>
              <a:rPr lang="en-US" altLang="en-US" sz="2000" b="1" dirty="0">
                <a:solidFill>
                  <a:srgbClr val="FFFF00"/>
                </a:solidFill>
              </a:rPr>
              <a:t>7 unique Mixes</a:t>
            </a:r>
          </a:p>
          <a:p>
            <a:pPr lvl="1"/>
            <a:r>
              <a:rPr lang="en-US" altLang="en-US" sz="2000" b="1" dirty="0">
                <a:solidFill>
                  <a:srgbClr val="FFFF00"/>
                </a:solidFill>
              </a:rPr>
              <a:t>3/4” -  1.5” -  4” Overlays</a:t>
            </a:r>
          </a:p>
          <a:p>
            <a:pPr lvl="1"/>
            <a:r>
              <a:rPr lang="en-US" altLang="en-US" sz="2000" b="1" dirty="0">
                <a:solidFill>
                  <a:srgbClr val="FFFF00"/>
                </a:solidFill>
              </a:rPr>
              <a:t>1 Undersealing PCC</a:t>
            </a:r>
          </a:p>
        </p:txBody>
      </p:sp>
      <p:graphicFrame>
        <p:nvGraphicFramePr>
          <p:cNvPr id="3" name="Table 2"/>
          <p:cNvGraphicFramePr>
            <a:graphicFrameLocks noGrp="1"/>
          </p:cNvGraphicFramePr>
          <p:nvPr>
            <p:extLst>
              <p:ext uri="{D42A27DB-BD31-4B8C-83A1-F6EECF244321}">
                <p14:modId xmlns:p14="http://schemas.microsoft.com/office/powerpoint/2010/main" val="3713797336"/>
              </p:ext>
            </p:extLst>
          </p:nvPr>
        </p:nvGraphicFramePr>
        <p:xfrm>
          <a:off x="6119386" y="1328050"/>
          <a:ext cx="5808438" cy="5047929"/>
        </p:xfrm>
        <a:graphic>
          <a:graphicData uri="http://schemas.openxmlformats.org/drawingml/2006/table">
            <a:tbl>
              <a:tblPr/>
              <a:tblGrid>
                <a:gridCol w="1121726">
                  <a:extLst>
                    <a:ext uri="{9D8B030D-6E8A-4147-A177-3AD203B41FA5}">
                      <a16:colId xmlns:a16="http://schemas.microsoft.com/office/drawing/2014/main" val="20000"/>
                    </a:ext>
                  </a:extLst>
                </a:gridCol>
                <a:gridCol w="392604">
                  <a:extLst>
                    <a:ext uri="{9D8B030D-6E8A-4147-A177-3AD203B41FA5}">
                      <a16:colId xmlns:a16="http://schemas.microsoft.com/office/drawing/2014/main" val="20001"/>
                    </a:ext>
                  </a:extLst>
                </a:gridCol>
                <a:gridCol w="546841">
                  <a:extLst>
                    <a:ext uri="{9D8B030D-6E8A-4147-A177-3AD203B41FA5}">
                      <a16:colId xmlns:a16="http://schemas.microsoft.com/office/drawing/2014/main" val="20002"/>
                    </a:ext>
                  </a:extLst>
                </a:gridCol>
                <a:gridCol w="2513367">
                  <a:extLst>
                    <a:ext uri="{9D8B030D-6E8A-4147-A177-3AD203B41FA5}">
                      <a16:colId xmlns:a16="http://schemas.microsoft.com/office/drawing/2014/main" val="20003"/>
                    </a:ext>
                  </a:extLst>
                </a:gridCol>
                <a:gridCol w="616950">
                  <a:extLst>
                    <a:ext uri="{9D8B030D-6E8A-4147-A177-3AD203B41FA5}">
                      <a16:colId xmlns:a16="http://schemas.microsoft.com/office/drawing/2014/main" val="20004"/>
                    </a:ext>
                  </a:extLst>
                </a:gridCol>
                <a:gridCol w="616950">
                  <a:extLst>
                    <a:ext uri="{9D8B030D-6E8A-4147-A177-3AD203B41FA5}">
                      <a16:colId xmlns:a16="http://schemas.microsoft.com/office/drawing/2014/main" val="20005"/>
                    </a:ext>
                  </a:extLst>
                </a:gridCol>
              </a:tblGrid>
              <a:tr h="424799">
                <a:tc>
                  <a:txBody>
                    <a:bodyPr/>
                    <a:lstStyle/>
                    <a:p>
                      <a:pPr algn="ctr" fontAlgn="ctr"/>
                      <a:r>
                        <a:rPr lang="en-US" sz="1200" b="1" i="0" u="none" strike="noStrike" dirty="0">
                          <a:solidFill>
                            <a:srgbClr val="000000"/>
                          </a:solidFill>
                          <a:effectLst/>
                          <a:latin typeface="Calibri" panose="020F0502020204030204" pitchFamily="34" charset="0"/>
                        </a:rPr>
                        <a:t>DESCRIPTION</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200" b="1" i="0" u="none" strike="noStrike">
                          <a:solidFill>
                            <a:srgbClr val="000000"/>
                          </a:solidFill>
                          <a:effectLst/>
                          <a:latin typeface="Calibri" panose="020F0502020204030204" pitchFamily="34" charset="0"/>
                        </a:rPr>
                        <a:t>CELL</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200" b="1" i="0" u="none" strike="noStrike">
                          <a:solidFill>
                            <a:srgbClr val="000000"/>
                          </a:solidFill>
                          <a:effectLst/>
                          <a:latin typeface="Calibri" panose="020F0502020204030204" pitchFamily="34" charset="0"/>
                        </a:rPr>
                        <a:t>DEPTH</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(inch)</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200" b="1" i="0" u="none" strike="noStrike">
                          <a:solidFill>
                            <a:srgbClr val="000000"/>
                          </a:solidFill>
                          <a:effectLst/>
                          <a:latin typeface="Calibri" panose="020F0502020204030204" pitchFamily="34" charset="0"/>
                        </a:rPr>
                        <a:t>MIX DESCRIPTION</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(NMAS, mm)</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200" b="1" i="0" u="none" strike="noStrike">
                          <a:solidFill>
                            <a:srgbClr val="000000"/>
                          </a:solidFill>
                          <a:effectLst/>
                          <a:latin typeface="Calibri" panose="020F0502020204030204" pitchFamily="34" charset="0"/>
                        </a:rPr>
                        <a:t>BINDER</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200" b="1" i="0" u="none" strike="noStrike">
                          <a:solidFill>
                            <a:srgbClr val="000000"/>
                          </a:solidFill>
                          <a:effectLst/>
                          <a:latin typeface="Calibri" panose="020F0502020204030204" pitchFamily="34" charset="0"/>
                        </a:rPr>
                        <a:t>DESIGN</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VOIDS</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212400">
                <a:tc>
                  <a:txBody>
                    <a:bodyPr/>
                    <a:lstStyle/>
                    <a:p>
                      <a:pPr algn="ctr" fontAlgn="ctr"/>
                      <a:r>
                        <a:rPr lang="en-US" sz="1200" b="0" i="0" u="none" strike="noStrike">
                          <a:solidFill>
                            <a:srgbClr val="000000"/>
                          </a:solidFill>
                          <a:effectLst/>
                          <a:latin typeface="Calibri" panose="020F0502020204030204" pitchFamily="34" charset="0"/>
                        </a:rPr>
                        <a:t>Control Section</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panose="020F0502020204030204" pitchFamily="34" charset="0"/>
                        </a:rPr>
                        <a:t>983</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panose="020F0502020204030204" pitchFamily="34" charset="0"/>
                        </a:rPr>
                        <a:t>-</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12400">
                <a:tc rowSpan="3">
                  <a:txBody>
                    <a:bodyPr/>
                    <a:lstStyle/>
                    <a:p>
                      <a:pPr algn="ctr" fontAlgn="ctr"/>
                      <a:r>
                        <a:rPr lang="nn-NO" sz="1200" b="0" i="0" u="none" strike="noStrike" dirty="0">
                          <a:solidFill>
                            <a:srgbClr val="000000"/>
                          </a:solidFill>
                          <a:effectLst/>
                          <a:latin typeface="Calibri" panose="020F0502020204030204" pitchFamily="34" charset="0"/>
                        </a:rPr>
                        <a:t>HMA over PCC</a:t>
                      </a:r>
                      <a:br>
                        <a:rPr lang="nn-NO" sz="1200" b="0" i="0" u="none" strike="noStrike" dirty="0">
                          <a:solidFill>
                            <a:srgbClr val="000000"/>
                          </a:solidFill>
                          <a:effectLst/>
                          <a:latin typeface="Calibri" panose="020F0502020204030204" pitchFamily="34" charset="0"/>
                        </a:rPr>
                      </a:br>
                      <a:r>
                        <a:rPr lang="nn-NO" sz="1200" b="0" i="0" u="none" strike="noStrike" dirty="0">
                          <a:solidFill>
                            <a:srgbClr val="000000"/>
                          </a:solidFill>
                          <a:effectLst/>
                          <a:latin typeface="Calibri" panose="020F0502020204030204" pitchFamily="34" charset="0"/>
                        </a:rPr>
                        <a:t>(1 lift)</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984</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1.50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Superpave (9.5)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58H-28</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4.0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212400">
                <a:tc vMerge="1">
                  <a:txBody>
                    <a:bodyPr/>
                    <a:lstStyle/>
                    <a:p>
                      <a:endParaRPr lang="en-US"/>
                    </a:p>
                  </a:txBody>
                  <a:tcPr/>
                </a:tc>
                <a:tc>
                  <a:txBody>
                    <a:bodyPr/>
                    <a:lstStyle/>
                    <a:p>
                      <a:pPr algn="ctr" fontAlgn="ctr"/>
                      <a:r>
                        <a:rPr lang="en-US" sz="1200" b="0" i="0" u="none" strike="noStrike">
                          <a:solidFill>
                            <a:srgbClr val="000000"/>
                          </a:solidFill>
                          <a:effectLst/>
                          <a:latin typeface="Calibri" panose="020F0502020204030204" pitchFamily="34" charset="0"/>
                        </a:rPr>
                        <a:t>985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1.50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Superpave (12.5)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58H-28</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4.0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3"/>
                  </a:ext>
                </a:extLst>
              </a:tr>
              <a:tr h="212400">
                <a:tc vMerge="1">
                  <a:txBody>
                    <a:bodyPr/>
                    <a:lstStyle/>
                    <a:p>
                      <a:endParaRPr lang="en-US"/>
                    </a:p>
                  </a:txBody>
                  <a:tcPr/>
                </a:tc>
                <a:tc>
                  <a:txBody>
                    <a:bodyPr/>
                    <a:lstStyle/>
                    <a:p>
                      <a:pPr algn="ctr" fontAlgn="ctr"/>
                      <a:r>
                        <a:rPr lang="en-US" sz="1200" b="0" i="0" u="none" strike="noStrike">
                          <a:solidFill>
                            <a:srgbClr val="000000"/>
                          </a:solidFill>
                          <a:effectLst/>
                          <a:latin typeface="Calibri" panose="020F0502020204030204" pitchFamily="34" charset="0"/>
                        </a:rPr>
                        <a:t>986</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1.75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Superpave (12.5)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58H-28</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000000"/>
                          </a:solidFill>
                          <a:effectLst/>
                          <a:latin typeface="Calibri" panose="020F0502020204030204" pitchFamily="34" charset="0"/>
                        </a:rPr>
                        <a:t>4.0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4"/>
                  </a:ext>
                </a:extLst>
              </a:tr>
              <a:tr h="212400">
                <a:tc rowSpan="2">
                  <a:txBody>
                    <a:bodyPr/>
                    <a:lstStyle/>
                    <a:p>
                      <a:pPr algn="ctr" fontAlgn="ctr"/>
                      <a:r>
                        <a:rPr lang="nn-NO" sz="1200" b="0" i="0" u="none" strike="noStrike">
                          <a:solidFill>
                            <a:srgbClr val="000000"/>
                          </a:solidFill>
                          <a:effectLst/>
                          <a:latin typeface="Calibri" panose="020F0502020204030204" pitchFamily="34" charset="0"/>
                        </a:rPr>
                        <a:t>HMA over PCC</a:t>
                      </a:r>
                      <a:br>
                        <a:rPr lang="nn-NO" sz="1200" b="0" i="0" u="none" strike="noStrike">
                          <a:solidFill>
                            <a:srgbClr val="000000"/>
                          </a:solidFill>
                          <a:effectLst/>
                          <a:latin typeface="Calibri" panose="020F0502020204030204" pitchFamily="34" charset="0"/>
                        </a:rPr>
                      </a:br>
                      <a:r>
                        <a:rPr lang="nn-NO" sz="1200" b="0" i="0" u="none" strike="noStrike">
                          <a:solidFill>
                            <a:srgbClr val="000000"/>
                          </a:solidFill>
                          <a:effectLst/>
                          <a:latin typeface="Calibri" panose="020F0502020204030204" pitchFamily="34" charset="0"/>
                        </a:rPr>
                        <a:t>(2 lifts)</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1200" b="0" i="0" u="none" strike="noStrike">
                          <a:solidFill>
                            <a:srgbClr val="000000"/>
                          </a:solidFill>
                          <a:effectLst/>
                          <a:latin typeface="Calibri" panose="020F0502020204030204" pitchFamily="34" charset="0"/>
                        </a:rPr>
                        <a:t>987</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panose="020F0502020204030204" pitchFamily="34" charset="0"/>
                        </a:rPr>
                        <a:t>1.50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panose="020F0502020204030204" pitchFamily="34" charset="0"/>
                        </a:rPr>
                        <a:t>Superpave (9.5)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panose="020F0502020204030204" pitchFamily="34" charset="0"/>
                        </a:rPr>
                        <a:t>58H-28</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Calibri" panose="020F0502020204030204" pitchFamily="34" charset="0"/>
                        </a:rPr>
                        <a:t>4.0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12400">
                <a:tc vMerge="1">
                  <a:txBody>
                    <a:bodyPr/>
                    <a:lstStyle/>
                    <a:p>
                      <a:endParaRPr lang="en-US"/>
                    </a:p>
                  </a:txBody>
                  <a:tcPr/>
                </a:tc>
                <a:tc vMerge="1">
                  <a:txBody>
                    <a:bodyPr/>
                    <a:lstStyle/>
                    <a:p>
                      <a:endParaRPr lang="en-US"/>
                    </a:p>
                  </a:txBody>
                  <a:tcPr/>
                </a:tc>
                <a:tc>
                  <a:txBody>
                    <a:bodyPr/>
                    <a:lstStyle/>
                    <a:p>
                      <a:pPr algn="ctr" fontAlgn="ctr"/>
                      <a:r>
                        <a:rPr lang="en-US" sz="1200" b="0" i="0" u="none" strike="noStrike">
                          <a:solidFill>
                            <a:srgbClr val="000000"/>
                          </a:solidFill>
                          <a:effectLst/>
                          <a:latin typeface="Calibri" panose="020F0502020204030204" pitchFamily="34" charset="0"/>
                        </a:rPr>
                        <a:t>2.50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err="1">
                          <a:solidFill>
                            <a:srgbClr val="000000"/>
                          </a:solidFill>
                          <a:effectLst/>
                          <a:latin typeface="Calibri" panose="020F0502020204030204" pitchFamily="34" charset="0"/>
                        </a:rPr>
                        <a:t>Superpave</a:t>
                      </a:r>
                      <a:r>
                        <a:rPr lang="en-US" sz="1200" b="0" i="0" u="none" strike="noStrike" dirty="0">
                          <a:solidFill>
                            <a:srgbClr val="000000"/>
                          </a:solidFill>
                          <a:effectLst/>
                          <a:latin typeface="Calibri" panose="020F0502020204030204" pitchFamily="34" charset="0"/>
                        </a:rPr>
                        <a:t> (19.0)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panose="020F0502020204030204" pitchFamily="34" charset="0"/>
                        </a:rPr>
                        <a:t>58H-28</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panose="020F0502020204030204" pitchFamily="34" charset="0"/>
                        </a:rPr>
                        <a:t>4.0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12400">
                <a:tc rowSpan="8">
                  <a:txBody>
                    <a:bodyPr/>
                    <a:lstStyle/>
                    <a:p>
                      <a:pPr algn="ctr" fontAlgn="ctr"/>
                      <a:r>
                        <a:rPr lang="nn-NO" sz="1200" b="0" i="0" u="none" strike="noStrike" dirty="0">
                          <a:solidFill>
                            <a:srgbClr val="FF0000"/>
                          </a:solidFill>
                          <a:effectLst/>
                          <a:latin typeface="Calibri" panose="020F0502020204030204" pitchFamily="34" charset="0"/>
                        </a:rPr>
                        <a:t>HMA over PCC</a:t>
                      </a:r>
                      <a:br>
                        <a:rPr lang="nn-NO" sz="1200" b="0" i="0" u="none" strike="noStrike" dirty="0">
                          <a:solidFill>
                            <a:srgbClr val="FF0000"/>
                          </a:solidFill>
                          <a:effectLst/>
                          <a:latin typeface="Calibri" panose="020F0502020204030204" pitchFamily="34" charset="0"/>
                        </a:rPr>
                      </a:br>
                      <a:r>
                        <a:rPr lang="nn-NO" sz="1200" b="0" i="0" u="none" strike="noStrike" dirty="0">
                          <a:solidFill>
                            <a:srgbClr val="FF0000"/>
                          </a:solidFill>
                          <a:effectLst/>
                          <a:latin typeface="Calibri" panose="020F0502020204030204" pitchFamily="34" charset="0"/>
                        </a:rPr>
                        <a:t>(2 lift)</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fontAlgn="ctr"/>
                      <a:r>
                        <a:rPr lang="en-US" sz="1200" b="0" i="0" u="none" strike="noStrike" dirty="0">
                          <a:solidFill>
                            <a:srgbClr val="FF0000"/>
                          </a:solidFill>
                          <a:effectLst/>
                          <a:latin typeface="Calibri" panose="020F0502020204030204" pitchFamily="34" charset="0"/>
                        </a:rPr>
                        <a:t>988</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FF0000"/>
                          </a:solidFill>
                          <a:effectLst/>
                          <a:latin typeface="Calibri" panose="020F0502020204030204" pitchFamily="34" charset="0"/>
                        </a:rPr>
                        <a:t>1.75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FF0000"/>
                          </a:solidFill>
                          <a:effectLst/>
                          <a:latin typeface="Calibri" panose="020F0502020204030204" pitchFamily="34" charset="0"/>
                        </a:rPr>
                        <a:t>Superpave (12.5)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FF0000"/>
                          </a:solidFill>
                          <a:effectLst/>
                          <a:latin typeface="Calibri" panose="020F0502020204030204" pitchFamily="34" charset="0"/>
                        </a:rPr>
                        <a:t>58H-28</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FF0000"/>
                          </a:solidFill>
                          <a:effectLst/>
                          <a:latin typeface="Calibri" panose="020F0502020204030204" pitchFamily="34" charset="0"/>
                        </a:rPr>
                        <a:t>4.0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7"/>
                  </a:ext>
                </a:extLst>
              </a:tr>
              <a:tr h="212400">
                <a:tc vMerge="1">
                  <a:txBody>
                    <a:bodyPr/>
                    <a:lstStyle/>
                    <a:p>
                      <a:endParaRPr lang="en-US"/>
                    </a:p>
                  </a:txBody>
                  <a:tcPr/>
                </a:tc>
                <a:tc vMerge="1">
                  <a:txBody>
                    <a:bodyPr/>
                    <a:lstStyle/>
                    <a:p>
                      <a:endParaRPr lang="en-US"/>
                    </a:p>
                  </a:txBody>
                  <a:tcPr/>
                </a:tc>
                <a:tc>
                  <a:txBody>
                    <a:bodyPr/>
                    <a:lstStyle/>
                    <a:p>
                      <a:pPr algn="ctr" fontAlgn="ctr"/>
                      <a:r>
                        <a:rPr lang="en-US" sz="1200" b="0" i="0" u="none" strike="noStrike" dirty="0">
                          <a:solidFill>
                            <a:srgbClr val="FF0000"/>
                          </a:solidFill>
                          <a:effectLst/>
                          <a:latin typeface="Calibri" panose="020F0502020204030204" pitchFamily="34" charset="0"/>
                        </a:rPr>
                        <a:t>2.25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err="1">
                          <a:solidFill>
                            <a:srgbClr val="FF0000"/>
                          </a:solidFill>
                          <a:effectLst/>
                          <a:latin typeface="Calibri" panose="020F0502020204030204" pitchFamily="34" charset="0"/>
                        </a:rPr>
                        <a:t>Superpave</a:t>
                      </a:r>
                      <a:r>
                        <a:rPr lang="en-US" sz="1200" b="0" i="0" u="none" strike="noStrike" dirty="0">
                          <a:solidFill>
                            <a:srgbClr val="FF0000"/>
                          </a:solidFill>
                          <a:effectLst/>
                          <a:latin typeface="Calibri" panose="020F0502020204030204" pitchFamily="34" charset="0"/>
                        </a:rPr>
                        <a:t> (19.0)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FF0000"/>
                          </a:solidFill>
                          <a:effectLst/>
                          <a:latin typeface="Calibri" panose="020F0502020204030204" pitchFamily="34" charset="0"/>
                        </a:rPr>
                        <a:t>58H-28</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FF0000"/>
                          </a:solidFill>
                          <a:effectLst/>
                          <a:latin typeface="Calibri" panose="020F0502020204030204" pitchFamily="34" charset="0"/>
                        </a:rPr>
                        <a:t>4.0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8"/>
                  </a:ext>
                </a:extLst>
              </a:tr>
              <a:tr h="212400">
                <a:tc vMerge="1">
                  <a:txBody>
                    <a:bodyPr/>
                    <a:lstStyle/>
                    <a:p>
                      <a:endParaRPr lang="en-US"/>
                    </a:p>
                  </a:txBody>
                  <a:tcPr/>
                </a:tc>
                <a:tc rowSpan="2">
                  <a:txBody>
                    <a:bodyPr/>
                    <a:lstStyle/>
                    <a:p>
                      <a:pPr algn="ctr" fontAlgn="ctr"/>
                      <a:r>
                        <a:rPr lang="en-US" sz="1200" b="0" i="0" u="none" strike="noStrike" dirty="0">
                          <a:solidFill>
                            <a:srgbClr val="FF0000"/>
                          </a:solidFill>
                          <a:effectLst/>
                          <a:latin typeface="Calibri" panose="020F0502020204030204" pitchFamily="34" charset="0"/>
                        </a:rPr>
                        <a:t>989</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dirty="0">
                          <a:solidFill>
                            <a:srgbClr val="FF0000"/>
                          </a:solidFill>
                          <a:effectLst/>
                          <a:latin typeface="Calibri" panose="020F0502020204030204" pitchFamily="34" charset="0"/>
                        </a:rPr>
                        <a:t>1.75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dirty="0" err="1">
                          <a:solidFill>
                            <a:srgbClr val="FF0000"/>
                          </a:solidFill>
                          <a:effectLst/>
                          <a:latin typeface="Calibri" panose="020F0502020204030204" pitchFamily="34" charset="0"/>
                        </a:rPr>
                        <a:t>Superpave</a:t>
                      </a:r>
                      <a:r>
                        <a:rPr lang="en-US" sz="1200" b="0" i="0" u="none" strike="noStrike" dirty="0">
                          <a:solidFill>
                            <a:srgbClr val="FF0000"/>
                          </a:solidFill>
                          <a:effectLst/>
                          <a:latin typeface="Calibri" panose="020F0502020204030204" pitchFamily="34" charset="0"/>
                        </a:rPr>
                        <a:t> 95/5 (12.5)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dirty="0">
                          <a:solidFill>
                            <a:srgbClr val="FF0000"/>
                          </a:solidFill>
                          <a:effectLst/>
                          <a:latin typeface="Calibri" panose="020F0502020204030204" pitchFamily="34" charset="0"/>
                        </a:rPr>
                        <a:t>58H-28</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dirty="0">
                          <a:solidFill>
                            <a:srgbClr val="FF0000"/>
                          </a:solidFill>
                          <a:effectLst/>
                          <a:latin typeface="Calibri" panose="020F0502020204030204" pitchFamily="34" charset="0"/>
                        </a:rPr>
                        <a:t>5.0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9"/>
                  </a:ext>
                </a:extLst>
              </a:tr>
              <a:tr h="212400">
                <a:tc vMerge="1">
                  <a:txBody>
                    <a:bodyPr/>
                    <a:lstStyle/>
                    <a:p>
                      <a:endParaRPr lang="en-US"/>
                    </a:p>
                  </a:txBody>
                  <a:tcPr/>
                </a:tc>
                <a:tc vMerge="1">
                  <a:txBody>
                    <a:bodyPr/>
                    <a:lstStyle/>
                    <a:p>
                      <a:endParaRPr lang="en-US"/>
                    </a:p>
                  </a:txBody>
                  <a:tcPr/>
                </a:tc>
                <a:tc>
                  <a:txBody>
                    <a:bodyPr/>
                    <a:lstStyle/>
                    <a:p>
                      <a:pPr algn="ctr" fontAlgn="ctr"/>
                      <a:r>
                        <a:rPr lang="en-US" sz="1200" b="0" i="0" u="none" strike="noStrike">
                          <a:solidFill>
                            <a:srgbClr val="FF0000"/>
                          </a:solidFill>
                          <a:effectLst/>
                          <a:latin typeface="Calibri" panose="020F0502020204030204" pitchFamily="34" charset="0"/>
                        </a:rPr>
                        <a:t>2.25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FF0000"/>
                          </a:solidFill>
                          <a:effectLst/>
                          <a:latin typeface="Calibri" panose="020F0502020204030204" pitchFamily="34" charset="0"/>
                        </a:rPr>
                        <a:t>Superpave (19.0)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dirty="0">
                          <a:solidFill>
                            <a:srgbClr val="FF0000"/>
                          </a:solidFill>
                          <a:effectLst/>
                          <a:latin typeface="Calibri" panose="020F0502020204030204" pitchFamily="34" charset="0"/>
                        </a:rPr>
                        <a:t>58H-28</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dirty="0">
                          <a:solidFill>
                            <a:srgbClr val="FF0000"/>
                          </a:solidFill>
                          <a:effectLst/>
                          <a:latin typeface="Calibri" panose="020F0502020204030204" pitchFamily="34" charset="0"/>
                        </a:rPr>
                        <a:t>4.0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10"/>
                  </a:ext>
                </a:extLst>
              </a:tr>
              <a:tr h="212400">
                <a:tc vMerge="1">
                  <a:txBody>
                    <a:bodyPr/>
                    <a:lstStyle/>
                    <a:p>
                      <a:endParaRPr lang="en-US"/>
                    </a:p>
                  </a:txBody>
                  <a:tcPr/>
                </a:tc>
                <a:tc rowSpan="2">
                  <a:txBody>
                    <a:bodyPr/>
                    <a:lstStyle/>
                    <a:p>
                      <a:pPr algn="ctr" fontAlgn="ctr"/>
                      <a:r>
                        <a:rPr lang="en-US" sz="1200" b="0" i="0" u="none" strike="noStrike" dirty="0">
                          <a:solidFill>
                            <a:srgbClr val="FF0000"/>
                          </a:solidFill>
                          <a:effectLst/>
                          <a:latin typeface="Calibri" panose="020F0502020204030204" pitchFamily="34" charset="0"/>
                        </a:rPr>
                        <a:t>990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FF0000"/>
                          </a:solidFill>
                          <a:effectLst/>
                          <a:latin typeface="Calibri" panose="020F0502020204030204" pitchFamily="34" charset="0"/>
                        </a:rPr>
                        <a:t>1.75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FF0000"/>
                          </a:solidFill>
                          <a:effectLst/>
                          <a:latin typeface="Calibri" panose="020F0502020204030204" pitchFamily="34" charset="0"/>
                        </a:rPr>
                        <a:t>Regressed voids design (12.5)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FF0000"/>
                          </a:solidFill>
                          <a:effectLst/>
                          <a:latin typeface="Calibri" panose="020F0502020204030204" pitchFamily="34" charset="0"/>
                        </a:rPr>
                        <a:t>58H-28</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FF0000"/>
                          </a:solidFill>
                          <a:effectLst/>
                          <a:latin typeface="Calibri" panose="020F0502020204030204" pitchFamily="34" charset="0"/>
                        </a:rPr>
                        <a:t>3.0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11"/>
                  </a:ext>
                </a:extLst>
              </a:tr>
              <a:tr h="212400">
                <a:tc vMerge="1">
                  <a:txBody>
                    <a:bodyPr/>
                    <a:lstStyle/>
                    <a:p>
                      <a:endParaRPr lang="en-US"/>
                    </a:p>
                  </a:txBody>
                  <a:tcPr/>
                </a:tc>
                <a:tc vMerge="1">
                  <a:txBody>
                    <a:bodyPr/>
                    <a:lstStyle/>
                    <a:p>
                      <a:endParaRPr lang="en-US"/>
                    </a:p>
                  </a:txBody>
                  <a:tcPr/>
                </a:tc>
                <a:tc>
                  <a:txBody>
                    <a:bodyPr/>
                    <a:lstStyle/>
                    <a:p>
                      <a:pPr algn="ctr" fontAlgn="ctr"/>
                      <a:r>
                        <a:rPr lang="en-US" sz="1200" b="0" i="0" u="none" strike="noStrike">
                          <a:solidFill>
                            <a:srgbClr val="FF0000"/>
                          </a:solidFill>
                          <a:effectLst/>
                          <a:latin typeface="Calibri" panose="020F0502020204030204" pitchFamily="34" charset="0"/>
                        </a:rPr>
                        <a:t>2.25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FF0000"/>
                          </a:solidFill>
                          <a:effectLst/>
                          <a:latin typeface="Calibri" panose="020F0502020204030204" pitchFamily="34" charset="0"/>
                        </a:rPr>
                        <a:t>Superpave (19.0)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rgbClr val="FF0000"/>
                          </a:solidFill>
                          <a:effectLst/>
                          <a:latin typeface="Calibri" panose="020F0502020204030204" pitchFamily="34" charset="0"/>
                        </a:rPr>
                        <a:t>58H-28</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rgbClr val="FF0000"/>
                          </a:solidFill>
                          <a:effectLst/>
                          <a:latin typeface="Calibri" panose="020F0502020204030204" pitchFamily="34" charset="0"/>
                        </a:rPr>
                        <a:t>4.0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12"/>
                  </a:ext>
                </a:extLst>
              </a:tr>
              <a:tr h="212400">
                <a:tc vMerge="1">
                  <a:txBody>
                    <a:bodyPr/>
                    <a:lstStyle/>
                    <a:p>
                      <a:endParaRPr lang="en-US"/>
                    </a:p>
                  </a:txBody>
                  <a:tcPr/>
                </a:tc>
                <a:tc rowSpan="2">
                  <a:txBody>
                    <a:bodyPr/>
                    <a:lstStyle/>
                    <a:p>
                      <a:pPr algn="ctr" fontAlgn="ctr"/>
                      <a:r>
                        <a:rPr lang="en-US" sz="1200" b="0" i="0" u="none" strike="noStrike">
                          <a:solidFill>
                            <a:srgbClr val="FF0000"/>
                          </a:solidFill>
                          <a:effectLst/>
                          <a:latin typeface="Calibri" panose="020F0502020204030204" pitchFamily="34" charset="0"/>
                        </a:rPr>
                        <a:t>991</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FF0000"/>
                          </a:solidFill>
                          <a:effectLst/>
                          <a:latin typeface="Calibri" panose="020F0502020204030204" pitchFamily="34" charset="0"/>
                        </a:rPr>
                        <a:t>1.75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FF0000"/>
                          </a:solidFill>
                          <a:effectLst/>
                          <a:latin typeface="Calibri" panose="020F0502020204030204" pitchFamily="34" charset="0"/>
                        </a:rPr>
                        <a:t>Superpave (9.5)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FF0000"/>
                          </a:solidFill>
                          <a:effectLst/>
                          <a:latin typeface="Calibri" panose="020F0502020204030204" pitchFamily="34" charset="0"/>
                        </a:rPr>
                        <a:t>58H-28</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dirty="0">
                          <a:solidFill>
                            <a:srgbClr val="FF0000"/>
                          </a:solidFill>
                          <a:effectLst/>
                          <a:latin typeface="Calibri" panose="020F0502020204030204" pitchFamily="34" charset="0"/>
                        </a:rPr>
                        <a:t>4.0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13"/>
                  </a:ext>
                </a:extLst>
              </a:tr>
              <a:tr h="212400">
                <a:tc vMerge="1">
                  <a:txBody>
                    <a:bodyPr/>
                    <a:lstStyle/>
                    <a:p>
                      <a:endParaRPr lang="en-US"/>
                    </a:p>
                  </a:txBody>
                  <a:tcPr/>
                </a:tc>
                <a:tc vMerge="1">
                  <a:txBody>
                    <a:bodyPr/>
                    <a:lstStyle/>
                    <a:p>
                      <a:endParaRPr lang="en-US"/>
                    </a:p>
                  </a:txBody>
                  <a:tcPr/>
                </a:tc>
                <a:tc>
                  <a:txBody>
                    <a:bodyPr/>
                    <a:lstStyle/>
                    <a:p>
                      <a:pPr algn="ctr" fontAlgn="ctr"/>
                      <a:r>
                        <a:rPr lang="en-US" sz="1200" b="0" i="0" u="none" strike="noStrike">
                          <a:solidFill>
                            <a:srgbClr val="FF0000"/>
                          </a:solidFill>
                          <a:effectLst/>
                          <a:latin typeface="Calibri" panose="020F0502020204030204" pitchFamily="34" charset="0"/>
                        </a:rPr>
                        <a:t>2.25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FF0000"/>
                          </a:solidFill>
                          <a:effectLst/>
                          <a:latin typeface="Calibri" panose="020F0502020204030204" pitchFamily="34" charset="0"/>
                        </a:rPr>
                        <a:t>Superpave (19.0)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FF0000"/>
                          </a:solidFill>
                          <a:effectLst/>
                          <a:latin typeface="Calibri" panose="020F0502020204030204" pitchFamily="34" charset="0"/>
                        </a:rPr>
                        <a:t>58H-28</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dirty="0">
                          <a:solidFill>
                            <a:srgbClr val="FF0000"/>
                          </a:solidFill>
                          <a:effectLst/>
                          <a:latin typeface="Calibri" panose="020F0502020204030204" pitchFamily="34" charset="0"/>
                        </a:rPr>
                        <a:t>4.0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14"/>
                  </a:ext>
                </a:extLst>
              </a:tr>
              <a:tr h="212400">
                <a:tc rowSpan="2">
                  <a:txBody>
                    <a:bodyPr/>
                    <a:lstStyle/>
                    <a:p>
                      <a:pPr algn="ctr" fontAlgn="ctr"/>
                      <a:r>
                        <a:rPr lang="en-US" sz="1200" b="0" i="0" u="none" strike="noStrike" dirty="0">
                          <a:solidFill>
                            <a:schemeClr val="tx2"/>
                          </a:solidFill>
                          <a:effectLst/>
                          <a:latin typeface="Calibri" panose="020F0502020204030204" pitchFamily="34" charset="0"/>
                        </a:rPr>
                        <a:t>HMA over PCC w/interlayer</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1200" b="0" i="0" u="none" strike="noStrike" dirty="0">
                          <a:solidFill>
                            <a:schemeClr val="tx2"/>
                          </a:solidFill>
                          <a:effectLst/>
                          <a:latin typeface="Calibri" panose="020F0502020204030204" pitchFamily="34" charset="0"/>
                        </a:rPr>
                        <a:t>992</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chemeClr val="tx2"/>
                          </a:solidFill>
                          <a:effectLst/>
                          <a:latin typeface="Calibri" panose="020F0502020204030204" pitchFamily="34" charset="0"/>
                        </a:rPr>
                        <a:t>1.50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chemeClr val="tx2"/>
                          </a:solidFill>
                          <a:effectLst/>
                          <a:latin typeface="Calibri" panose="020F0502020204030204" pitchFamily="34" charset="0"/>
                        </a:rPr>
                        <a:t>Superpave (9.5)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chemeClr val="tx2"/>
                          </a:solidFill>
                          <a:effectLst/>
                          <a:latin typeface="Calibri" panose="020F0502020204030204" pitchFamily="34" charset="0"/>
                        </a:rPr>
                        <a:t>58H-28</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chemeClr val="tx2"/>
                          </a:solidFill>
                          <a:effectLst/>
                          <a:latin typeface="Calibri" panose="020F0502020204030204" pitchFamily="34" charset="0"/>
                        </a:rPr>
                        <a:t>4.0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212400">
                <a:tc vMerge="1">
                  <a:txBody>
                    <a:bodyPr/>
                    <a:lstStyle/>
                    <a:p>
                      <a:endParaRPr lang="en-US"/>
                    </a:p>
                  </a:txBody>
                  <a:tcPr/>
                </a:tc>
                <a:tc vMerge="1">
                  <a:txBody>
                    <a:bodyPr/>
                    <a:lstStyle/>
                    <a:p>
                      <a:endParaRPr lang="en-US"/>
                    </a:p>
                  </a:txBody>
                  <a:tcPr/>
                </a:tc>
                <a:tc>
                  <a:txBody>
                    <a:bodyPr/>
                    <a:lstStyle/>
                    <a:p>
                      <a:pPr algn="ctr" fontAlgn="ctr"/>
                      <a:r>
                        <a:rPr lang="en-US" sz="1200" b="0" i="0" u="none" strike="noStrike" dirty="0">
                          <a:solidFill>
                            <a:schemeClr val="tx2"/>
                          </a:solidFill>
                          <a:effectLst/>
                          <a:latin typeface="Calibri" panose="020F0502020204030204" pitchFamily="34" charset="0"/>
                        </a:rPr>
                        <a:t>1.00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chemeClr val="tx2"/>
                          </a:solidFill>
                          <a:effectLst/>
                          <a:latin typeface="Calibri" panose="020F0502020204030204" pitchFamily="34" charset="0"/>
                        </a:rPr>
                        <a:t>Crack inhibiting interlayer (4.75)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chemeClr val="tx2"/>
                          </a:solidFill>
                          <a:effectLst/>
                          <a:latin typeface="Calibri" panose="020F0502020204030204" pitchFamily="34" charset="0"/>
                        </a:rPr>
                        <a:t>58E-34</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chemeClr val="tx2"/>
                          </a:solidFill>
                          <a:effectLst/>
                          <a:latin typeface="Calibri" panose="020F0502020204030204" pitchFamily="34" charset="0"/>
                        </a:rPr>
                        <a:t>2.0-3.0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6"/>
                  </a:ext>
                </a:extLst>
              </a:tr>
              <a:tr h="212400">
                <a:tc rowSpan="2">
                  <a:txBody>
                    <a:bodyPr/>
                    <a:lstStyle/>
                    <a:p>
                      <a:pPr algn="ctr" fontAlgn="ctr"/>
                      <a:r>
                        <a:rPr lang="en-US" sz="1200" b="0" i="0" u="none" strike="noStrike">
                          <a:solidFill>
                            <a:schemeClr val="tx2"/>
                          </a:solidFill>
                          <a:effectLst/>
                          <a:latin typeface="Calibri" panose="020F0502020204030204" pitchFamily="34" charset="0"/>
                        </a:rPr>
                        <a:t>HMA over PCC</a:t>
                      </a:r>
                      <a:br>
                        <a:rPr lang="en-US" sz="1200" b="0" i="0" u="none" strike="noStrike">
                          <a:solidFill>
                            <a:schemeClr val="tx2"/>
                          </a:solidFill>
                          <a:effectLst/>
                          <a:latin typeface="Calibri" panose="020F0502020204030204" pitchFamily="34" charset="0"/>
                        </a:rPr>
                      </a:br>
                      <a:r>
                        <a:rPr lang="en-US" sz="1200" b="0" i="0" u="none" strike="noStrike">
                          <a:solidFill>
                            <a:schemeClr val="tx2"/>
                          </a:solidFill>
                          <a:effectLst/>
                          <a:latin typeface="Calibri" panose="020F0502020204030204" pitchFamily="34" charset="0"/>
                        </a:rPr>
                        <a:t>w/PASSRC</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fontAlgn="ctr"/>
                      <a:r>
                        <a:rPr lang="en-US" sz="1200" b="0" i="0" u="none" strike="noStrike">
                          <a:solidFill>
                            <a:schemeClr val="tx2"/>
                          </a:solidFill>
                          <a:effectLst/>
                          <a:latin typeface="Calibri" panose="020F0502020204030204" pitchFamily="34" charset="0"/>
                        </a:rPr>
                        <a:t>993</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chemeClr val="tx2"/>
                          </a:solidFill>
                          <a:effectLst/>
                          <a:latin typeface="Calibri" panose="020F0502020204030204" pitchFamily="34" charset="0"/>
                        </a:rPr>
                        <a:t>1.50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err="1">
                          <a:solidFill>
                            <a:schemeClr val="tx2"/>
                          </a:solidFill>
                          <a:effectLst/>
                          <a:latin typeface="Calibri" panose="020F0502020204030204" pitchFamily="34" charset="0"/>
                        </a:rPr>
                        <a:t>Superpave</a:t>
                      </a:r>
                      <a:r>
                        <a:rPr lang="en-US" sz="1200" b="0" i="0" u="none" strike="noStrike" dirty="0">
                          <a:solidFill>
                            <a:schemeClr val="tx2"/>
                          </a:solidFill>
                          <a:effectLst/>
                          <a:latin typeface="Calibri" panose="020F0502020204030204" pitchFamily="34" charset="0"/>
                        </a:rPr>
                        <a:t> (9.5)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chemeClr val="tx2"/>
                          </a:solidFill>
                          <a:effectLst/>
                          <a:latin typeface="Calibri" panose="020F0502020204030204" pitchFamily="34" charset="0"/>
                        </a:rPr>
                        <a:t>58H-28</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a:solidFill>
                            <a:schemeClr val="tx2"/>
                          </a:solidFill>
                          <a:effectLst/>
                          <a:latin typeface="Calibri" panose="020F0502020204030204" pitchFamily="34" charset="0"/>
                        </a:rPr>
                        <a:t>4.0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17"/>
                  </a:ext>
                </a:extLst>
              </a:tr>
              <a:tr h="212400">
                <a:tc vMerge="1">
                  <a:txBody>
                    <a:bodyPr/>
                    <a:lstStyle/>
                    <a:p>
                      <a:endParaRPr lang="en-US"/>
                    </a:p>
                  </a:txBody>
                  <a:tcPr/>
                </a:tc>
                <a:tc vMerge="1">
                  <a:txBody>
                    <a:bodyPr/>
                    <a:lstStyle/>
                    <a:p>
                      <a:endParaRPr lang="en-US"/>
                    </a:p>
                  </a:txBody>
                  <a:tcPr/>
                </a:tc>
                <a:tc>
                  <a:txBody>
                    <a:bodyPr/>
                    <a:lstStyle/>
                    <a:p>
                      <a:pPr algn="ctr" fontAlgn="ctr"/>
                      <a:r>
                        <a:rPr lang="en-US" sz="1200" b="0" i="0" u="none" strike="noStrike">
                          <a:solidFill>
                            <a:schemeClr val="tx2"/>
                          </a:solidFill>
                          <a:effectLst/>
                          <a:latin typeface="Calibri" panose="020F0502020204030204" pitchFamily="34" charset="0"/>
                        </a:rPr>
                        <a:t>1.00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chemeClr val="tx2"/>
                          </a:solidFill>
                          <a:effectLst/>
                          <a:latin typeface="Calibri" panose="020F0502020204030204" pitchFamily="34" charset="0"/>
                        </a:rPr>
                        <a:t>Permeable interlayer mix</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chemeClr val="tx2"/>
                          </a:solidFill>
                          <a:effectLst/>
                          <a:latin typeface="Calibri" panose="020F0502020204030204" pitchFamily="34" charset="0"/>
                        </a:rPr>
                        <a:t>64S-22</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0" i="0" u="none" strike="noStrike" dirty="0">
                          <a:solidFill>
                            <a:schemeClr val="tx2"/>
                          </a:solidFill>
                          <a:effectLst/>
                          <a:latin typeface="Calibri" panose="020F0502020204030204" pitchFamily="34" charset="0"/>
                        </a:rPr>
                        <a:t>-</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18"/>
                  </a:ext>
                </a:extLst>
              </a:tr>
              <a:tr h="424799">
                <a:tc rowSpan="2">
                  <a:txBody>
                    <a:bodyPr/>
                    <a:lstStyle/>
                    <a:p>
                      <a:pPr algn="ctr" fontAlgn="ctr"/>
                      <a:r>
                        <a:rPr lang="nn-NO" sz="1200" b="0" i="0" u="none" strike="noStrike">
                          <a:solidFill>
                            <a:srgbClr val="000000"/>
                          </a:solidFill>
                          <a:effectLst/>
                          <a:latin typeface="Calibri" panose="020F0502020204030204" pitchFamily="34" charset="0"/>
                        </a:rPr>
                        <a:t>HMA over PCC</a:t>
                      </a:r>
                      <a:br>
                        <a:rPr lang="nn-NO" sz="1200" b="0" i="0" u="none" strike="noStrike">
                          <a:solidFill>
                            <a:srgbClr val="000000"/>
                          </a:solidFill>
                          <a:effectLst/>
                          <a:latin typeface="Calibri" panose="020F0502020204030204" pitchFamily="34" charset="0"/>
                        </a:rPr>
                      </a:br>
                      <a:r>
                        <a:rPr lang="nn-NO" sz="1200" b="0" i="0" u="none" strike="noStrike">
                          <a:solidFill>
                            <a:srgbClr val="000000"/>
                          </a:solidFill>
                          <a:effectLst/>
                          <a:latin typeface="Calibri" panose="020F0502020204030204" pitchFamily="34" charset="0"/>
                        </a:rPr>
                        <a:t>(1 lift)</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panose="020F0502020204030204" pitchFamily="34" charset="0"/>
                        </a:rPr>
                        <a:t>994</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Calibri" panose="020F0502020204030204" pitchFamily="34" charset="0"/>
                        </a:rPr>
                        <a:t>1.50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err="1">
                          <a:solidFill>
                            <a:srgbClr val="000000"/>
                          </a:solidFill>
                          <a:effectLst/>
                          <a:latin typeface="Calibri" panose="020F0502020204030204" pitchFamily="34" charset="0"/>
                        </a:rPr>
                        <a:t>Superpave</a:t>
                      </a:r>
                      <a:r>
                        <a:rPr lang="en-US" sz="1200" b="0" i="0" u="none" strike="noStrike" dirty="0">
                          <a:solidFill>
                            <a:srgbClr val="000000"/>
                          </a:solidFill>
                          <a:effectLst/>
                          <a:latin typeface="Calibri" panose="020F0502020204030204" pitchFamily="34" charset="0"/>
                        </a:rPr>
                        <a:t> (9.5)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Calibri" panose="020F0502020204030204" pitchFamily="34" charset="0"/>
                        </a:rPr>
                        <a:t>58H-28</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Calibri" panose="020F0502020204030204" pitchFamily="34" charset="0"/>
                        </a:rPr>
                        <a:t>4.0</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r h="212400">
                <a:tc vMerge="1">
                  <a:txBody>
                    <a:bodyPr/>
                    <a:lstStyle/>
                    <a:p>
                      <a:endParaRPr lang="en-US"/>
                    </a:p>
                  </a:txBody>
                  <a:tcPr/>
                </a:tc>
                <a:tc>
                  <a:txBody>
                    <a:bodyPr/>
                    <a:lstStyle/>
                    <a:p>
                      <a:pPr algn="ctr" fontAlgn="ctr"/>
                      <a:r>
                        <a:rPr lang="en-US" sz="1200" b="0" i="0" u="none" strike="noStrike">
                          <a:solidFill>
                            <a:srgbClr val="000000"/>
                          </a:solidFill>
                          <a:effectLst/>
                          <a:latin typeface="Calibri" panose="020F0502020204030204" pitchFamily="34" charset="0"/>
                        </a:rPr>
                        <a:t>995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Calibri" panose="020F0502020204030204" pitchFamily="34" charset="0"/>
                        </a:rPr>
                        <a:t>0.75</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Ultra-Thin Bonded Wearing Course</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with PCC/Soil Stabilization</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dirty="0">
                          <a:solidFill>
                            <a:srgbClr val="000000"/>
                          </a:solidFill>
                          <a:effectLst/>
                          <a:latin typeface="Calibri" panose="020F0502020204030204" pitchFamily="34" charset="0"/>
                        </a:rPr>
                        <a:t>58V-34</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dirty="0">
                          <a:solidFill>
                            <a:srgbClr val="000000"/>
                          </a:solidFill>
                          <a:effectLst/>
                          <a:latin typeface="Calibri" panose="020F0502020204030204" pitchFamily="34" charset="0"/>
                        </a:rPr>
                        <a:t>-</a:t>
                      </a:r>
                    </a:p>
                  </a:txBody>
                  <a:tcPr marL="9371" marR="9371" marT="93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4254823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000" dirty="0">
                <a:solidFill>
                  <a:srgbClr val="FFC000"/>
                </a:solidFill>
              </a:rPr>
              <a:t>Overlay Cells</a:t>
            </a:r>
          </a:p>
        </p:txBody>
      </p:sp>
      <p:sp>
        <p:nvSpPr>
          <p:cNvPr id="8" name="Text Placeholder 7"/>
          <p:cNvSpPr>
            <a:spLocks noGrp="1"/>
          </p:cNvSpPr>
          <p:nvPr>
            <p:ph type="body" idx="1"/>
          </p:nvPr>
        </p:nvSpPr>
        <p:spPr/>
        <p:txBody>
          <a:bodyPr/>
          <a:lstStyle/>
          <a:p>
            <a:r>
              <a:rPr lang="en-US" dirty="0">
                <a:solidFill>
                  <a:schemeClr val="bg1"/>
                </a:solidFill>
              </a:rPr>
              <a:t>Cell 995 – Tacking Paver</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09600" y="2635253"/>
            <a:ext cx="5386388" cy="3030532"/>
          </a:xfrm>
        </p:spPr>
      </p:pic>
      <p:sp>
        <p:nvSpPr>
          <p:cNvPr id="9" name="Text Placeholder 8"/>
          <p:cNvSpPr>
            <a:spLocks noGrp="1"/>
          </p:cNvSpPr>
          <p:nvPr>
            <p:ph type="body" sz="quarter" idx="3"/>
          </p:nvPr>
        </p:nvSpPr>
        <p:spPr/>
        <p:txBody>
          <a:bodyPr/>
          <a:lstStyle/>
          <a:p>
            <a:r>
              <a:rPr lang="en-US" dirty="0">
                <a:solidFill>
                  <a:schemeClr val="bg1"/>
                </a:solidFill>
              </a:rPr>
              <a:t>Cells 989/990 – </a:t>
            </a:r>
            <a:r>
              <a:rPr lang="en-US" dirty="0" err="1">
                <a:solidFill>
                  <a:schemeClr val="bg1"/>
                </a:solidFill>
              </a:rPr>
              <a:t>Superpave</a:t>
            </a:r>
            <a:r>
              <a:rPr lang="en-US" dirty="0">
                <a:solidFill>
                  <a:schemeClr val="bg1"/>
                </a:solidFill>
              </a:rPr>
              <a:t> 5/Regressed</a:t>
            </a:r>
          </a:p>
        </p:txBody>
      </p:sp>
      <p:pic>
        <p:nvPicPr>
          <p:cNvPr id="11" name="Content Placeholder 10"/>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253427" y="2174875"/>
            <a:ext cx="5268384" cy="3951288"/>
          </a:xfrm>
        </p:spPr>
      </p:pic>
    </p:spTree>
    <p:extLst>
      <p:ext uri="{BB962C8B-B14F-4D97-AF65-F5344CB8AC3E}">
        <p14:creationId xmlns:p14="http://schemas.microsoft.com/office/powerpoint/2010/main" val="794634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257343-0BB5-4F2E-A9A6-95A4F2CE8630}"/>
              </a:ext>
            </a:extLst>
          </p:cNvPr>
          <p:cNvSpPr>
            <a:spLocks noGrp="1"/>
          </p:cNvSpPr>
          <p:nvPr>
            <p:ph type="body" idx="1"/>
          </p:nvPr>
        </p:nvSpPr>
        <p:spPr/>
        <p:txBody>
          <a:bodyPr/>
          <a:lstStyle/>
          <a:p>
            <a:r>
              <a:rPr lang="en-US" dirty="0">
                <a:solidFill>
                  <a:schemeClr val="bg1"/>
                </a:solidFill>
              </a:rPr>
              <a:t>Research Efforts</a:t>
            </a:r>
          </a:p>
        </p:txBody>
      </p:sp>
      <p:sp>
        <p:nvSpPr>
          <p:cNvPr id="5" name="Content Placeholder 4">
            <a:extLst>
              <a:ext uri="{FF2B5EF4-FFF2-40B4-BE49-F238E27FC236}">
                <a16:creationId xmlns:a16="http://schemas.microsoft.com/office/drawing/2014/main" id="{8D0B8CB8-B0AD-4379-B7BB-70DF1F28A26A}"/>
              </a:ext>
            </a:extLst>
          </p:cNvPr>
          <p:cNvSpPr>
            <a:spLocks noGrp="1"/>
          </p:cNvSpPr>
          <p:nvPr>
            <p:ph sz="half" idx="2"/>
          </p:nvPr>
        </p:nvSpPr>
        <p:spPr/>
        <p:txBody>
          <a:bodyPr>
            <a:normAutofit/>
          </a:bodyPr>
          <a:lstStyle/>
          <a:p>
            <a:r>
              <a:rPr lang="en-US" dirty="0">
                <a:solidFill>
                  <a:schemeClr val="bg1"/>
                </a:solidFill>
              </a:rPr>
              <a:t>Data collection</a:t>
            </a:r>
          </a:p>
          <a:p>
            <a:pPr lvl="1"/>
            <a:r>
              <a:rPr lang="en-US" dirty="0">
                <a:solidFill>
                  <a:schemeClr val="bg1"/>
                </a:solidFill>
              </a:rPr>
              <a:t>Joint Openings</a:t>
            </a:r>
          </a:p>
          <a:p>
            <a:pPr lvl="1"/>
            <a:r>
              <a:rPr lang="en-US" dirty="0">
                <a:solidFill>
                  <a:schemeClr val="bg1"/>
                </a:solidFill>
              </a:rPr>
              <a:t>Thermocouples</a:t>
            </a:r>
          </a:p>
          <a:p>
            <a:pPr lvl="1"/>
            <a:r>
              <a:rPr lang="en-US" dirty="0">
                <a:solidFill>
                  <a:schemeClr val="bg1"/>
                </a:solidFill>
              </a:rPr>
              <a:t>FWD</a:t>
            </a:r>
          </a:p>
          <a:p>
            <a:pPr lvl="1"/>
            <a:r>
              <a:rPr lang="en-US" dirty="0">
                <a:solidFill>
                  <a:schemeClr val="bg1"/>
                </a:solidFill>
              </a:rPr>
              <a:t>IRI</a:t>
            </a:r>
          </a:p>
          <a:p>
            <a:pPr lvl="1"/>
            <a:r>
              <a:rPr lang="en-US" dirty="0">
                <a:solidFill>
                  <a:schemeClr val="bg1"/>
                </a:solidFill>
              </a:rPr>
              <a:t>Loading</a:t>
            </a:r>
          </a:p>
          <a:p>
            <a:pPr lvl="1"/>
            <a:r>
              <a:rPr lang="en-US" dirty="0">
                <a:solidFill>
                  <a:schemeClr val="bg1"/>
                </a:solidFill>
              </a:rPr>
              <a:t>Distress Evaluation</a:t>
            </a:r>
          </a:p>
          <a:p>
            <a:pPr marL="457200" lvl="1" indent="0">
              <a:buNone/>
            </a:pPr>
            <a:endParaRPr lang="en-US" dirty="0">
              <a:solidFill>
                <a:schemeClr val="bg1"/>
              </a:solidFill>
            </a:endParaRPr>
          </a:p>
        </p:txBody>
      </p:sp>
      <p:sp>
        <p:nvSpPr>
          <p:cNvPr id="6" name="Text Placeholder 5">
            <a:extLst>
              <a:ext uri="{FF2B5EF4-FFF2-40B4-BE49-F238E27FC236}">
                <a16:creationId xmlns:a16="http://schemas.microsoft.com/office/drawing/2014/main" id="{E7A63113-2B23-4F57-BFF3-475C6B64AE1D}"/>
              </a:ext>
            </a:extLst>
          </p:cNvPr>
          <p:cNvSpPr>
            <a:spLocks noGrp="1"/>
          </p:cNvSpPr>
          <p:nvPr>
            <p:ph type="body" sz="quarter" idx="3"/>
          </p:nvPr>
        </p:nvSpPr>
        <p:spPr>
          <a:xfrm>
            <a:off x="6105374" y="1573148"/>
            <a:ext cx="5389033" cy="639762"/>
          </a:xfrm>
        </p:spPr>
        <p:txBody>
          <a:bodyPr>
            <a:normAutofit fontScale="92500"/>
          </a:bodyPr>
          <a:lstStyle/>
          <a:p>
            <a:r>
              <a:rPr lang="en-US" dirty="0">
                <a:solidFill>
                  <a:schemeClr val="bg1"/>
                </a:solidFill>
              </a:rPr>
              <a:t>Performance Testing (Workshop #3 Today)</a:t>
            </a:r>
          </a:p>
        </p:txBody>
      </p:sp>
      <p:sp>
        <p:nvSpPr>
          <p:cNvPr id="7" name="Content Placeholder 6">
            <a:extLst>
              <a:ext uri="{FF2B5EF4-FFF2-40B4-BE49-F238E27FC236}">
                <a16:creationId xmlns:a16="http://schemas.microsoft.com/office/drawing/2014/main" id="{03ACDDE3-74ED-4A25-B221-63E601F9D6E3}"/>
              </a:ext>
            </a:extLst>
          </p:cNvPr>
          <p:cNvSpPr>
            <a:spLocks noGrp="1"/>
          </p:cNvSpPr>
          <p:nvPr>
            <p:ph sz="quarter" idx="4"/>
          </p:nvPr>
        </p:nvSpPr>
        <p:spPr/>
        <p:txBody>
          <a:bodyPr>
            <a:normAutofit/>
          </a:bodyPr>
          <a:lstStyle/>
          <a:p>
            <a:r>
              <a:rPr lang="en-US" dirty="0">
                <a:solidFill>
                  <a:schemeClr val="bg1"/>
                </a:solidFill>
              </a:rPr>
              <a:t>Hamburg Wheel</a:t>
            </a:r>
          </a:p>
          <a:p>
            <a:r>
              <a:rPr lang="en-US" dirty="0">
                <a:solidFill>
                  <a:schemeClr val="bg1"/>
                </a:solidFill>
              </a:rPr>
              <a:t>IFIT</a:t>
            </a:r>
          </a:p>
          <a:p>
            <a:r>
              <a:rPr lang="en-US" dirty="0">
                <a:solidFill>
                  <a:schemeClr val="bg1"/>
                </a:solidFill>
              </a:rPr>
              <a:t>MIST</a:t>
            </a:r>
          </a:p>
          <a:p>
            <a:r>
              <a:rPr lang="en-US" dirty="0">
                <a:solidFill>
                  <a:schemeClr val="bg1"/>
                </a:solidFill>
              </a:rPr>
              <a:t>TSR</a:t>
            </a:r>
          </a:p>
          <a:p>
            <a:r>
              <a:rPr lang="en-US" dirty="0">
                <a:solidFill>
                  <a:schemeClr val="bg1"/>
                </a:solidFill>
              </a:rPr>
              <a:t>DCT</a:t>
            </a:r>
          </a:p>
          <a:p>
            <a:r>
              <a:rPr lang="en-US" dirty="0">
                <a:solidFill>
                  <a:schemeClr val="bg1"/>
                </a:solidFill>
              </a:rPr>
              <a:t>MN SCB</a:t>
            </a:r>
          </a:p>
          <a:p>
            <a:r>
              <a:rPr lang="en-US" dirty="0">
                <a:solidFill>
                  <a:schemeClr val="bg1"/>
                </a:solidFill>
              </a:rPr>
              <a:t>SVEDC</a:t>
            </a:r>
          </a:p>
          <a:p>
            <a:r>
              <a:rPr lang="en-US" dirty="0">
                <a:solidFill>
                  <a:schemeClr val="bg1"/>
                </a:solidFill>
              </a:rPr>
              <a:t>Ideal CT</a:t>
            </a:r>
          </a:p>
        </p:txBody>
      </p:sp>
      <p:sp>
        <p:nvSpPr>
          <p:cNvPr id="27652" name="Slide Number Placeholder 3"/>
          <p:cNvSpPr>
            <a:spLocks noGrp="1"/>
          </p:cNvSpPr>
          <p:nvPr>
            <p:ph type="sldNum" sz="quarter" idx="12"/>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59274F9A-096E-4C57-B666-F3BE3889A3A7}" type="slidenum">
              <a:rPr lang="en-US" altLang="en-US" smtClean="0">
                <a:solidFill>
                  <a:prstClr val="black"/>
                </a:solidFill>
              </a:rPr>
              <a:pPr/>
              <a:t>15</a:t>
            </a:fld>
            <a:endParaRPr lang="en-US" altLang="en-US">
              <a:solidFill>
                <a:prstClr val="black"/>
              </a:solidFill>
            </a:endParaRPr>
          </a:p>
        </p:txBody>
      </p:sp>
      <p:sp>
        <p:nvSpPr>
          <p:cNvPr id="11" name="Title 1"/>
          <p:cNvSpPr txBox="1">
            <a:spLocks/>
          </p:cNvSpPr>
          <p:nvPr/>
        </p:nvSpPr>
        <p:spPr bwMode="auto">
          <a:xfrm>
            <a:off x="3374571" y="113499"/>
            <a:ext cx="85423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4000" dirty="0">
                <a:solidFill>
                  <a:srgbClr val="FFC000"/>
                </a:solidFill>
              </a:rPr>
              <a:t>HMA Overlay and Rehab of Concrete and Methods of Enhancing Compaction</a:t>
            </a:r>
          </a:p>
        </p:txBody>
      </p:sp>
      <p:pic>
        <p:nvPicPr>
          <p:cNvPr id="12" name="Picture 11"/>
          <p:cNvPicPr>
            <a:picLocks noChangeAspect="1"/>
          </p:cNvPicPr>
          <p:nvPr/>
        </p:nvPicPr>
        <p:blipFill>
          <a:blip r:embed="rId2"/>
          <a:stretch>
            <a:fillRect/>
          </a:stretch>
        </p:blipFill>
        <p:spPr>
          <a:xfrm>
            <a:off x="500743" y="238060"/>
            <a:ext cx="2667000" cy="1335088"/>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6614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55C3349-8D95-4C2F-B0C1-53BA02F662A4}"/>
              </a:ext>
            </a:extLst>
          </p:cNvPr>
          <p:cNvSpPr>
            <a:spLocks noGrp="1"/>
          </p:cNvSpPr>
          <p:nvPr>
            <p:ph idx="1"/>
          </p:nvPr>
        </p:nvSpPr>
        <p:spPr/>
        <p:txBody>
          <a:bodyPr>
            <a:normAutofit/>
          </a:bodyPr>
          <a:lstStyle/>
          <a:p>
            <a:pPr>
              <a:lnSpc>
                <a:spcPct val="107000"/>
              </a:lnSpc>
            </a:pPr>
            <a:r>
              <a:rPr lang="en-US" sz="3200" dirty="0">
                <a:solidFill>
                  <a:schemeClr val="bg1"/>
                </a:solidFill>
              </a:rPr>
              <a:t>Cold Central Plant Recycling (CCPR)</a:t>
            </a:r>
          </a:p>
          <a:p>
            <a:pPr lvl="1">
              <a:lnSpc>
                <a:spcPct val="107000"/>
              </a:lnSpc>
              <a:buFont typeface="Arial" panose="020B0604020202020204" pitchFamily="34" charset="0"/>
              <a:buChar char="•"/>
            </a:pPr>
            <a:r>
              <a:rPr lang="en-US" dirty="0">
                <a:solidFill>
                  <a:schemeClr val="bg1"/>
                </a:solidFill>
              </a:rPr>
              <a:t>Similar to Cold In-place Recycling (CIR), except uses of existing RAP stockpiles to make base layer</a:t>
            </a:r>
          </a:p>
          <a:p>
            <a:pPr lvl="1">
              <a:lnSpc>
                <a:spcPct val="107000"/>
              </a:lnSpc>
              <a:buFont typeface="Arial" panose="020B0604020202020204" pitchFamily="34" charset="0"/>
              <a:buChar char="•"/>
            </a:pPr>
            <a:r>
              <a:rPr lang="en-US" dirty="0">
                <a:solidFill>
                  <a:schemeClr val="bg1"/>
                </a:solidFill>
              </a:rPr>
              <a:t>Goals</a:t>
            </a:r>
          </a:p>
          <a:p>
            <a:pPr marL="1371600" lvl="2" indent="-457200">
              <a:buFont typeface="+mj-lt"/>
              <a:buAutoNum type="arabicPeriod"/>
            </a:pPr>
            <a:r>
              <a:rPr lang="en-US" dirty="0">
                <a:solidFill>
                  <a:schemeClr val="bg1"/>
                </a:solidFill>
              </a:rPr>
              <a:t>Documentation of the </a:t>
            </a:r>
            <a:r>
              <a:rPr lang="en-US" dirty="0" err="1">
                <a:solidFill>
                  <a:schemeClr val="bg1"/>
                </a:solidFill>
              </a:rPr>
              <a:t>MnROAD</a:t>
            </a:r>
            <a:r>
              <a:rPr lang="en-US" dirty="0">
                <a:solidFill>
                  <a:schemeClr val="bg1"/>
                </a:solidFill>
              </a:rPr>
              <a:t> experience with CCPR. </a:t>
            </a:r>
          </a:p>
          <a:p>
            <a:pPr marL="1371600" lvl="2" indent="-457200">
              <a:buFont typeface="+mj-lt"/>
              <a:buAutoNum type="arabicPeriod"/>
            </a:pPr>
            <a:r>
              <a:rPr lang="en-US" dirty="0">
                <a:solidFill>
                  <a:schemeClr val="bg1"/>
                </a:solidFill>
              </a:rPr>
              <a:t>Analysis of the performance of CCPR pavements and materials. </a:t>
            </a:r>
          </a:p>
          <a:p>
            <a:pPr marL="1371600" lvl="2" indent="-457200">
              <a:buFont typeface="+mj-lt"/>
              <a:buAutoNum type="arabicPeriod"/>
            </a:pPr>
            <a:r>
              <a:rPr lang="en-US" dirty="0">
                <a:solidFill>
                  <a:schemeClr val="bg1"/>
                </a:solidFill>
              </a:rPr>
              <a:t>Discussion of the cost-effectiveness of CCPR (including mix designs). </a:t>
            </a:r>
          </a:p>
          <a:p>
            <a:pPr marL="1371600" lvl="2" indent="-457200">
              <a:buFont typeface="+mj-lt"/>
              <a:buAutoNum type="arabicPeriod"/>
            </a:pPr>
            <a:r>
              <a:rPr lang="en-US" dirty="0">
                <a:solidFill>
                  <a:schemeClr val="bg1"/>
                </a:solidFill>
              </a:rPr>
              <a:t>Details on the CCPR construction state-of-the-practice. </a:t>
            </a:r>
          </a:p>
          <a:p>
            <a:pPr marL="1371600" lvl="2" indent="-457200">
              <a:buFont typeface="+mj-lt"/>
              <a:buAutoNum type="arabicPeriod"/>
            </a:pPr>
            <a:r>
              <a:rPr lang="en-US" dirty="0">
                <a:solidFill>
                  <a:schemeClr val="bg1"/>
                </a:solidFill>
              </a:rPr>
              <a:t>Discussion of agency concerns in developing a CCPR specification. </a:t>
            </a:r>
          </a:p>
          <a:p>
            <a:pPr lvl="2">
              <a:lnSpc>
                <a:spcPct val="107000"/>
              </a:lnSpc>
            </a:pPr>
            <a:endParaRPr lang="en-US" dirty="0"/>
          </a:p>
        </p:txBody>
      </p:sp>
      <p:sp>
        <p:nvSpPr>
          <p:cNvPr id="27652" name="Slide Number Placeholder 3"/>
          <p:cNvSpPr>
            <a:spLocks noGrp="1"/>
          </p:cNvSpPr>
          <p:nvPr>
            <p:ph type="sldNum" sz="quarter" idx="12"/>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59274F9A-096E-4C57-B666-F3BE3889A3A7}" type="slidenum">
              <a:rPr lang="en-US" altLang="en-US" smtClean="0">
                <a:solidFill>
                  <a:prstClr val="black"/>
                </a:solidFill>
              </a:rPr>
              <a:pPr/>
              <a:t>16</a:t>
            </a:fld>
            <a:endParaRPr lang="en-US" altLang="en-US">
              <a:solidFill>
                <a:prstClr val="black"/>
              </a:solidFill>
            </a:endParaRPr>
          </a:p>
        </p:txBody>
      </p:sp>
      <p:sp>
        <p:nvSpPr>
          <p:cNvPr id="11" name="Title 1"/>
          <p:cNvSpPr txBox="1">
            <a:spLocks/>
          </p:cNvSpPr>
          <p:nvPr/>
        </p:nvSpPr>
        <p:spPr bwMode="auto">
          <a:xfrm>
            <a:off x="3276600" y="334104"/>
            <a:ext cx="85423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1">
              <a:lnSpc>
                <a:spcPct val="107000"/>
              </a:lnSpc>
            </a:pPr>
            <a:r>
              <a:rPr lang="en-US" sz="4000" dirty="0">
                <a:solidFill>
                  <a:srgbClr val="FFC000"/>
                </a:solidFill>
                <a:latin typeface="+mj-lt"/>
                <a:ea typeface="Calibri" panose="020F0502020204030204" pitchFamily="34" charset="0"/>
                <a:cs typeface="Times New Roman" panose="02020603050405020304" pitchFamily="18" charset="0"/>
              </a:rPr>
              <a:t>Long Term Research</a:t>
            </a:r>
          </a:p>
        </p:txBody>
      </p:sp>
      <p:pic>
        <p:nvPicPr>
          <p:cNvPr id="12" name="Picture 11"/>
          <p:cNvPicPr>
            <a:picLocks noChangeAspect="1"/>
          </p:cNvPicPr>
          <p:nvPr/>
        </p:nvPicPr>
        <p:blipFill>
          <a:blip r:embed="rId2"/>
          <a:stretch>
            <a:fillRect/>
          </a:stretch>
        </p:blipFill>
        <p:spPr>
          <a:xfrm>
            <a:off x="500743" y="238060"/>
            <a:ext cx="2667000" cy="1335088"/>
          </a:xfrm>
          <a:prstGeom prst="rect">
            <a:avLst/>
          </a:prstGeom>
          <a:ln>
            <a:noFill/>
          </a:ln>
          <a:effectLst>
            <a:outerShdw blurRad="50800" dist="38100" dir="2700000" algn="tl" rotWithShape="0">
              <a:prstClr val="black">
                <a:alpha val="40000"/>
              </a:prstClr>
            </a:outerShdw>
          </a:effectLst>
        </p:spPr>
      </p:pic>
      <p:sp>
        <p:nvSpPr>
          <p:cNvPr id="3" name="Rectangle 2"/>
          <p:cNvSpPr/>
          <p:nvPr/>
        </p:nvSpPr>
        <p:spPr>
          <a:xfrm>
            <a:off x="317066" y="1714803"/>
            <a:ext cx="5701353" cy="470000"/>
          </a:xfrm>
          <a:prstGeom prst="rect">
            <a:avLst/>
          </a:prstGeom>
        </p:spPr>
        <p:txBody>
          <a:bodyPr wrap="square">
            <a:spAutoFit/>
          </a:bodyPr>
          <a:lstStyle/>
          <a:p>
            <a:pPr>
              <a:lnSpc>
                <a:spcPct val="107000"/>
              </a:lnSpc>
            </a:pPr>
            <a:endParaRPr lang="en-US" sz="2400" dirty="0">
              <a:solidFill>
                <a:prstClr val="white"/>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764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257343-0BB5-4F2E-A9A6-95A4F2CE8630}"/>
              </a:ext>
            </a:extLst>
          </p:cNvPr>
          <p:cNvSpPr>
            <a:spLocks noGrp="1"/>
          </p:cNvSpPr>
          <p:nvPr>
            <p:ph type="body" idx="1"/>
          </p:nvPr>
        </p:nvSpPr>
        <p:spPr/>
        <p:txBody>
          <a:bodyPr/>
          <a:lstStyle/>
          <a:p>
            <a:r>
              <a:rPr lang="en-US" dirty="0">
                <a:solidFill>
                  <a:schemeClr val="bg1"/>
                </a:solidFill>
              </a:rPr>
              <a:t>Selected Researcher</a:t>
            </a:r>
          </a:p>
        </p:txBody>
      </p:sp>
      <p:sp>
        <p:nvSpPr>
          <p:cNvPr id="5" name="Content Placeholder 4">
            <a:extLst>
              <a:ext uri="{FF2B5EF4-FFF2-40B4-BE49-F238E27FC236}">
                <a16:creationId xmlns:a16="http://schemas.microsoft.com/office/drawing/2014/main" id="{8D0B8CB8-B0AD-4379-B7BB-70DF1F28A26A}"/>
              </a:ext>
            </a:extLst>
          </p:cNvPr>
          <p:cNvSpPr>
            <a:spLocks noGrp="1"/>
          </p:cNvSpPr>
          <p:nvPr>
            <p:ph sz="half" idx="2"/>
          </p:nvPr>
        </p:nvSpPr>
        <p:spPr/>
        <p:txBody>
          <a:bodyPr>
            <a:normAutofit/>
          </a:bodyPr>
          <a:lstStyle/>
          <a:p>
            <a:endParaRPr lang="en-US" dirty="0">
              <a:solidFill>
                <a:schemeClr val="bg1"/>
              </a:solidFill>
            </a:endParaRPr>
          </a:p>
          <a:p>
            <a:r>
              <a:rPr lang="en-US" dirty="0">
                <a:solidFill>
                  <a:schemeClr val="bg1"/>
                </a:solidFill>
              </a:rPr>
              <a:t>American Engineering &amp; Testing (AET)</a:t>
            </a:r>
          </a:p>
          <a:p>
            <a:pPr lvl="1"/>
            <a:r>
              <a:rPr lang="en-US" dirty="0">
                <a:solidFill>
                  <a:schemeClr val="bg1"/>
                </a:solidFill>
              </a:rPr>
              <a:t>Dave Rettner</a:t>
            </a:r>
          </a:p>
          <a:p>
            <a:pPr lvl="1"/>
            <a:r>
              <a:rPr lang="en-US" dirty="0">
                <a:solidFill>
                  <a:schemeClr val="bg1"/>
                </a:solidFill>
              </a:rPr>
              <a:t>Final Report – August 2020</a:t>
            </a:r>
          </a:p>
          <a:p>
            <a:pPr lvl="1"/>
            <a:endParaRPr lang="en-US" dirty="0">
              <a:solidFill>
                <a:schemeClr val="bg1"/>
              </a:solidFill>
            </a:endParaRPr>
          </a:p>
          <a:p>
            <a:pPr lvl="1"/>
            <a:endParaRPr lang="en-US" dirty="0">
              <a:solidFill>
                <a:schemeClr val="bg1"/>
              </a:solidFill>
            </a:endParaRPr>
          </a:p>
          <a:p>
            <a:pPr lvl="1"/>
            <a:endParaRPr lang="en-US" dirty="0">
              <a:solidFill>
                <a:schemeClr val="bg1"/>
              </a:solidFill>
            </a:endParaRPr>
          </a:p>
          <a:p>
            <a:endParaRPr lang="en-US" dirty="0">
              <a:solidFill>
                <a:schemeClr val="bg1"/>
              </a:solidFill>
            </a:endParaRPr>
          </a:p>
        </p:txBody>
      </p:sp>
      <p:sp>
        <p:nvSpPr>
          <p:cNvPr id="6" name="Text Placeholder 5">
            <a:extLst>
              <a:ext uri="{FF2B5EF4-FFF2-40B4-BE49-F238E27FC236}">
                <a16:creationId xmlns:a16="http://schemas.microsoft.com/office/drawing/2014/main" id="{E7A63113-2B23-4F57-BFF3-475C6B64AE1D}"/>
              </a:ext>
            </a:extLst>
          </p:cNvPr>
          <p:cNvSpPr>
            <a:spLocks noGrp="1"/>
          </p:cNvSpPr>
          <p:nvPr>
            <p:ph type="body" sz="quarter" idx="3"/>
          </p:nvPr>
        </p:nvSpPr>
        <p:spPr>
          <a:xfrm>
            <a:off x="6193367" y="1535113"/>
            <a:ext cx="5389033" cy="639762"/>
          </a:xfrm>
        </p:spPr>
        <p:txBody>
          <a:bodyPr/>
          <a:lstStyle/>
          <a:p>
            <a:r>
              <a:rPr lang="en-US" dirty="0">
                <a:solidFill>
                  <a:schemeClr val="bg1"/>
                </a:solidFill>
              </a:rPr>
              <a:t>Technical Advisory Committee</a:t>
            </a:r>
          </a:p>
        </p:txBody>
      </p:sp>
      <p:sp>
        <p:nvSpPr>
          <p:cNvPr id="7" name="Content Placeholder 6">
            <a:extLst>
              <a:ext uri="{FF2B5EF4-FFF2-40B4-BE49-F238E27FC236}">
                <a16:creationId xmlns:a16="http://schemas.microsoft.com/office/drawing/2014/main" id="{03ACDDE3-74ED-4A25-B221-63E601F9D6E3}"/>
              </a:ext>
            </a:extLst>
          </p:cNvPr>
          <p:cNvSpPr>
            <a:spLocks noGrp="1"/>
          </p:cNvSpPr>
          <p:nvPr>
            <p:ph sz="quarter" idx="4"/>
          </p:nvPr>
        </p:nvSpPr>
        <p:spPr/>
        <p:txBody>
          <a:bodyPr>
            <a:normAutofit/>
          </a:bodyPr>
          <a:lstStyle/>
          <a:p>
            <a:r>
              <a:rPr lang="en-US" dirty="0">
                <a:solidFill>
                  <a:schemeClr val="bg1"/>
                </a:solidFill>
              </a:rPr>
              <a:t>Dave Van Deusen (</a:t>
            </a:r>
            <a:r>
              <a:rPr lang="en-US" dirty="0" err="1">
                <a:solidFill>
                  <a:schemeClr val="bg1"/>
                </a:solidFill>
              </a:rPr>
              <a:t>MnDOT</a:t>
            </a:r>
            <a:r>
              <a:rPr lang="en-US" dirty="0">
                <a:solidFill>
                  <a:schemeClr val="bg1"/>
                </a:solidFill>
              </a:rPr>
              <a:t>)</a:t>
            </a:r>
          </a:p>
          <a:p>
            <a:r>
              <a:rPr lang="en-US" dirty="0">
                <a:solidFill>
                  <a:schemeClr val="bg1"/>
                </a:solidFill>
              </a:rPr>
              <a:t>Randy West (NCAT)</a:t>
            </a:r>
          </a:p>
          <a:p>
            <a:r>
              <a:rPr lang="en-US" dirty="0">
                <a:solidFill>
                  <a:schemeClr val="bg1"/>
                </a:solidFill>
              </a:rPr>
              <a:t>Andy Cascione (Flint Hills)</a:t>
            </a:r>
          </a:p>
          <a:p>
            <a:r>
              <a:rPr lang="en-US" dirty="0">
                <a:solidFill>
                  <a:schemeClr val="bg1"/>
                </a:solidFill>
              </a:rPr>
              <a:t>Curt Turgeon (</a:t>
            </a:r>
            <a:r>
              <a:rPr lang="en-US" dirty="0" err="1">
                <a:solidFill>
                  <a:schemeClr val="bg1"/>
                </a:solidFill>
              </a:rPr>
              <a:t>MnDOT</a:t>
            </a:r>
            <a:r>
              <a:rPr lang="en-US" dirty="0">
                <a:solidFill>
                  <a:schemeClr val="bg1"/>
                </a:solidFill>
              </a:rPr>
              <a:t>)</a:t>
            </a:r>
          </a:p>
          <a:p>
            <a:r>
              <a:rPr lang="en-US" dirty="0">
                <a:solidFill>
                  <a:schemeClr val="bg1"/>
                </a:solidFill>
              </a:rPr>
              <a:t>Ed Johnson (</a:t>
            </a:r>
            <a:r>
              <a:rPr lang="en-US" dirty="0" err="1">
                <a:solidFill>
                  <a:schemeClr val="bg1"/>
                </a:solidFill>
              </a:rPr>
              <a:t>MnDOT</a:t>
            </a:r>
            <a:r>
              <a:rPr lang="en-US" dirty="0">
                <a:solidFill>
                  <a:schemeClr val="bg1"/>
                </a:solidFill>
              </a:rPr>
              <a:t>)</a:t>
            </a:r>
          </a:p>
          <a:p>
            <a:r>
              <a:rPr lang="en-US" dirty="0" err="1">
                <a:solidFill>
                  <a:schemeClr val="bg1"/>
                </a:solidFill>
              </a:rPr>
              <a:t>Zhanping</a:t>
            </a:r>
            <a:r>
              <a:rPr lang="en-US" dirty="0">
                <a:solidFill>
                  <a:schemeClr val="bg1"/>
                </a:solidFill>
              </a:rPr>
              <a:t> You (MTU)</a:t>
            </a:r>
          </a:p>
          <a:p>
            <a:r>
              <a:rPr lang="en-US" dirty="0">
                <a:solidFill>
                  <a:schemeClr val="bg1"/>
                </a:solidFill>
              </a:rPr>
              <a:t>Barry Paye (WI)</a:t>
            </a:r>
          </a:p>
          <a:p>
            <a:r>
              <a:rPr lang="en-US" dirty="0">
                <a:solidFill>
                  <a:schemeClr val="bg1"/>
                </a:solidFill>
              </a:rPr>
              <a:t>Terry Beaudry (</a:t>
            </a:r>
            <a:r>
              <a:rPr lang="en-US" dirty="0" err="1">
                <a:solidFill>
                  <a:schemeClr val="bg1"/>
                </a:solidFill>
              </a:rPr>
              <a:t>MnDOT</a:t>
            </a:r>
            <a:r>
              <a:rPr lang="en-US" dirty="0">
                <a:solidFill>
                  <a:schemeClr val="bg1"/>
                </a:solidFill>
              </a:rPr>
              <a:t>)</a:t>
            </a:r>
          </a:p>
        </p:txBody>
      </p:sp>
      <p:sp>
        <p:nvSpPr>
          <p:cNvPr id="27652" name="Slide Number Placeholder 3"/>
          <p:cNvSpPr>
            <a:spLocks noGrp="1"/>
          </p:cNvSpPr>
          <p:nvPr>
            <p:ph type="sldNum" sz="quarter" idx="12"/>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59274F9A-096E-4C57-B666-F3BE3889A3A7}" type="slidenum">
              <a:rPr lang="en-US" altLang="en-US" smtClean="0">
                <a:solidFill>
                  <a:prstClr val="black"/>
                </a:solidFill>
              </a:rPr>
              <a:pPr/>
              <a:t>17</a:t>
            </a:fld>
            <a:endParaRPr lang="en-US" altLang="en-US">
              <a:solidFill>
                <a:prstClr val="black"/>
              </a:solidFill>
            </a:endParaRPr>
          </a:p>
        </p:txBody>
      </p:sp>
      <p:sp>
        <p:nvSpPr>
          <p:cNvPr id="11" name="Title 1"/>
          <p:cNvSpPr txBox="1">
            <a:spLocks/>
          </p:cNvSpPr>
          <p:nvPr/>
        </p:nvSpPr>
        <p:spPr bwMode="auto">
          <a:xfrm>
            <a:off x="3374571" y="113499"/>
            <a:ext cx="85423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4000" dirty="0">
                <a:solidFill>
                  <a:srgbClr val="FFC000"/>
                </a:solidFill>
              </a:rPr>
              <a:t>HMA Overlay and Rehab of Concrete and Methods of Enhancing Compaction</a:t>
            </a:r>
          </a:p>
        </p:txBody>
      </p:sp>
      <p:pic>
        <p:nvPicPr>
          <p:cNvPr id="12" name="Picture 11"/>
          <p:cNvPicPr>
            <a:picLocks noChangeAspect="1"/>
          </p:cNvPicPr>
          <p:nvPr/>
        </p:nvPicPr>
        <p:blipFill>
          <a:blip r:embed="rId2"/>
          <a:stretch>
            <a:fillRect/>
          </a:stretch>
        </p:blipFill>
        <p:spPr>
          <a:xfrm>
            <a:off x="500743" y="238060"/>
            <a:ext cx="2667000" cy="1335088"/>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51853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3286" y="1701608"/>
            <a:ext cx="4637315" cy="9225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p:nvPicPr>
        <p:blipFill>
          <a:blip r:embed="rId2"/>
          <a:stretch>
            <a:fillRect/>
          </a:stretch>
        </p:blipFill>
        <p:spPr>
          <a:xfrm>
            <a:off x="7008274" y="1415625"/>
            <a:ext cx="4907216" cy="3666036"/>
          </a:xfrm>
          <a:prstGeom prst="rect">
            <a:avLst/>
          </a:prstGeom>
        </p:spPr>
      </p:pic>
      <p:sp>
        <p:nvSpPr>
          <p:cNvPr id="27652" name="Slide Number Placeholder 3"/>
          <p:cNvSpPr>
            <a:spLocks noGrp="1"/>
          </p:cNvSpPr>
          <p:nvPr>
            <p:ph type="sldNum" sz="quarter" idx="12"/>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59274F9A-096E-4C57-B666-F3BE3889A3A7}" type="slidenum">
              <a:rPr lang="en-US" altLang="en-US" smtClean="0">
                <a:solidFill>
                  <a:prstClr val="black"/>
                </a:solidFill>
              </a:rPr>
              <a:pPr/>
              <a:t>18</a:t>
            </a:fld>
            <a:endParaRPr lang="en-US" altLang="en-US">
              <a:solidFill>
                <a:prstClr val="black"/>
              </a:solidFill>
            </a:endParaRPr>
          </a:p>
        </p:txBody>
      </p:sp>
      <p:sp>
        <p:nvSpPr>
          <p:cNvPr id="11" name="Title 1"/>
          <p:cNvSpPr txBox="1">
            <a:spLocks/>
          </p:cNvSpPr>
          <p:nvPr/>
        </p:nvSpPr>
        <p:spPr bwMode="auto">
          <a:xfrm>
            <a:off x="3311790" y="225384"/>
            <a:ext cx="85423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4000" dirty="0">
                <a:solidFill>
                  <a:srgbClr val="FFC000"/>
                </a:solidFill>
              </a:rPr>
              <a:t>Cold Central Plant Recycling</a:t>
            </a:r>
          </a:p>
        </p:txBody>
      </p:sp>
      <p:pic>
        <p:nvPicPr>
          <p:cNvPr id="12" name="Picture 11"/>
          <p:cNvPicPr>
            <a:picLocks noChangeAspect="1"/>
          </p:cNvPicPr>
          <p:nvPr/>
        </p:nvPicPr>
        <p:blipFill>
          <a:blip r:embed="rId3"/>
          <a:stretch>
            <a:fillRect/>
          </a:stretch>
        </p:blipFill>
        <p:spPr>
          <a:xfrm>
            <a:off x="500743" y="238060"/>
            <a:ext cx="2667000" cy="1335088"/>
          </a:xfrm>
          <a:prstGeom prst="rect">
            <a:avLst/>
          </a:prstGeom>
          <a:ln>
            <a:noFill/>
          </a:ln>
          <a:effectLst>
            <a:outerShdw blurRad="50800" dist="38100" dir="2700000" algn="tl" rotWithShape="0">
              <a:prstClr val="black">
                <a:alpha val="40000"/>
              </a:prstClr>
            </a:outerShdw>
          </a:effectLst>
        </p:spPr>
      </p:pic>
      <p:sp>
        <p:nvSpPr>
          <p:cNvPr id="14" name="Content Placeholder 2"/>
          <p:cNvSpPr txBox="1">
            <a:spLocks/>
          </p:cNvSpPr>
          <p:nvPr/>
        </p:nvSpPr>
        <p:spPr>
          <a:xfrm>
            <a:off x="6557181" y="3434244"/>
            <a:ext cx="4539342" cy="2310059"/>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altLang="en-US" sz="2000" b="1" dirty="0">
                <a:solidFill>
                  <a:srgbClr val="FFFF00"/>
                </a:solidFill>
              </a:rPr>
              <a:t>4 Test Sections </a:t>
            </a:r>
          </a:p>
          <a:p>
            <a:pPr lvl="2"/>
            <a:r>
              <a:rPr lang="en-US" altLang="en-US" sz="2000" b="1" dirty="0">
                <a:solidFill>
                  <a:srgbClr val="FFFF00"/>
                </a:solidFill>
              </a:rPr>
              <a:t>Foam vs Emulsion</a:t>
            </a:r>
          </a:p>
          <a:p>
            <a:pPr lvl="2"/>
            <a:r>
              <a:rPr lang="en-US" altLang="en-US" sz="2000" b="1" dirty="0">
                <a:solidFill>
                  <a:srgbClr val="FFFF00"/>
                </a:solidFill>
              </a:rPr>
              <a:t>2X Chip vs 1.5” HMA Overlay</a:t>
            </a:r>
          </a:p>
        </p:txBody>
      </p:sp>
      <p:pic>
        <p:nvPicPr>
          <p:cNvPr id="2" name="Picture 1"/>
          <p:cNvPicPr>
            <a:picLocks noChangeAspect="1"/>
          </p:cNvPicPr>
          <p:nvPr/>
        </p:nvPicPr>
        <p:blipFill>
          <a:blip r:embed="rId4"/>
          <a:stretch>
            <a:fillRect/>
          </a:stretch>
        </p:blipFill>
        <p:spPr>
          <a:xfrm>
            <a:off x="249614" y="1701608"/>
            <a:ext cx="4464657" cy="838705"/>
          </a:xfrm>
          <a:prstGeom prst="rect">
            <a:avLst/>
          </a:prstGeom>
        </p:spPr>
      </p:pic>
      <p:pic>
        <p:nvPicPr>
          <p:cNvPr id="6" name="Picture 5"/>
          <p:cNvPicPr>
            <a:picLocks noChangeAspect="1"/>
          </p:cNvPicPr>
          <p:nvPr/>
        </p:nvPicPr>
        <p:blipFill>
          <a:blip r:embed="rId5"/>
          <a:stretch>
            <a:fillRect/>
          </a:stretch>
        </p:blipFill>
        <p:spPr>
          <a:xfrm>
            <a:off x="951626" y="2698087"/>
            <a:ext cx="2972369" cy="3559021"/>
          </a:xfrm>
          <a:prstGeom prst="rect">
            <a:avLst/>
          </a:prstGeom>
        </p:spPr>
      </p:pic>
      <p:sp>
        <p:nvSpPr>
          <p:cNvPr id="13" name="Content Placeholder 2"/>
          <p:cNvSpPr txBox="1">
            <a:spLocks/>
          </p:cNvSpPr>
          <p:nvPr/>
        </p:nvSpPr>
        <p:spPr>
          <a:xfrm>
            <a:off x="6892763" y="5164554"/>
            <a:ext cx="4785259" cy="1860845"/>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charset="0"/>
              <a:buNone/>
            </a:pPr>
            <a:r>
              <a:rPr lang="en-US" sz="2000" dirty="0">
                <a:solidFill>
                  <a:prstClr val="white"/>
                </a:solidFill>
              </a:rPr>
              <a:t>How can states be green in recycling but not impact long term performance? </a:t>
            </a:r>
            <a:endParaRPr lang="en-US" altLang="en-US" b="1" dirty="0">
              <a:solidFill>
                <a:prstClr val="white"/>
              </a:solidFill>
            </a:endParaRPr>
          </a:p>
          <a:p>
            <a:endParaRPr lang="en-US" altLang="en-US" sz="2800" b="1" dirty="0">
              <a:solidFill>
                <a:prstClr val="white"/>
              </a:solidFill>
            </a:endParaRPr>
          </a:p>
        </p:txBody>
      </p:sp>
    </p:spTree>
    <p:extLst>
      <p:ext uri="{BB962C8B-B14F-4D97-AF65-F5344CB8AC3E}">
        <p14:creationId xmlns:p14="http://schemas.microsoft.com/office/powerpoint/2010/main" val="1302528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D0B8CB8-B0AD-4379-B7BB-70DF1F28A26A}"/>
              </a:ext>
            </a:extLst>
          </p:cNvPr>
          <p:cNvSpPr>
            <a:spLocks noGrp="1"/>
          </p:cNvSpPr>
          <p:nvPr>
            <p:ph idx="1"/>
          </p:nvPr>
        </p:nvSpPr>
        <p:spPr/>
        <p:txBody>
          <a:bodyPr>
            <a:normAutofit/>
          </a:bodyPr>
          <a:lstStyle/>
          <a:p>
            <a:r>
              <a:rPr lang="en-US" dirty="0">
                <a:solidFill>
                  <a:schemeClr val="bg1"/>
                </a:solidFill>
              </a:rPr>
              <a:t>Field Data being collected:</a:t>
            </a:r>
          </a:p>
          <a:p>
            <a:pPr lvl="1"/>
            <a:r>
              <a:rPr lang="en-US" dirty="0">
                <a:solidFill>
                  <a:schemeClr val="bg1"/>
                </a:solidFill>
              </a:rPr>
              <a:t>Strain Gauges </a:t>
            </a:r>
          </a:p>
          <a:p>
            <a:pPr lvl="2"/>
            <a:r>
              <a:rPr lang="en-US" dirty="0">
                <a:solidFill>
                  <a:schemeClr val="bg1"/>
                </a:solidFill>
              </a:rPr>
              <a:t>Longitudinal </a:t>
            </a:r>
          </a:p>
          <a:p>
            <a:pPr lvl="2"/>
            <a:r>
              <a:rPr lang="en-US" dirty="0">
                <a:solidFill>
                  <a:schemeClr val="bg1"/>
                </a:solidFill>
              </a:rPr>
              <a:t>Transverse</a:t>
            </a:r>
          </a:p>
          <a:p>
            <a:pPr lvl="1"/>
            <a:r>
              <a:rPr lang="en-US" dirty="0">
                <a:solidFill>
                  <a:schemeClr val="bg1"/>
                </a:solidFill>
              </a:rPr>
              <a:t>FWD</a:t>
            </a:r>
          </a:p>
          <a:p>
            <a:pPr lvl="1"/>
            <a:r>
              <a:rPr lang="en-US" dirty="0">
                <a:solidFill>
                  <a:schemeClr val="bg1"/>
                </a:solidFill>
              </a:rPr>
              <a:t>IRI</a:t>
            </a:r>
          </a:p>
          <a:p>
            <a:pPr lvl="1"/>
            <a:r>
              <a:rPr lang="en-US" dirty="0">
                <a:solidFill>
                  <a:schemeClr val="bg1"/>
                </a:solidFill>
              </a:rPr>
              <a:t>Loading</a:t>
            </a:r>
          </a:p>
          <a:p>
            <a:pPr lvl="1"/>
            <a:r>
              <a:rPr lang="en-US" dirty="0">
                <a:solidFill>
                  <a:schemeClr val="bg1"/>
                </a:solidFill>
              </a:rPr>
              <a:t>Distress Evaluation</a:t>
            </a:r>
          </a:p>
          <a:p>
            <a:pPr marL="457200" lvl="1" indent="0">
              <a:buNone/>
            </a:pPr>
            <a:endParaRPr lang="en-US" dirty="0">
              <a:solidFill>
                <a:schemeClr val="bg1"/>
              </a:solidFill>
            </a:endParaRPr>
          </a:p>
        </p:txBody>
      </p:sp>
      <p:sp>
        <p:nvSpPr>
          <p:cNvPr id="27652" name="Slide Number Placeholder 3"/>
          <p:cNvSpPr>
            <a:spLocks noGrp="1"/>
          </p:cNvSpPr>
          <p:nvPr>
            <p:ph type="sldNum" sz="quarter" idx="12"/>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59274F9A-096E-4C57-B666-F3BE3889A3A7}" type="slidenum">
              <a:rPr lang="en-US" altLang="en-US" smtClean="0">
                <a:solidFill>
                  <a:prstClr val="black"/>
                </a:solidFill>
              </a:rPr>
              <a:pPr/>
              <a:t>19</a:t>
            </a:fld>
            <a:endParaRPr lang="en-US" altLang="en-US">
              <a:solidFill>
                <a:prstClr val="black"/>
              </a:solidFill>
            </a:endParaRPr>
          </a:p>
        </p:txBody>
      </p:sp>
      <p:sp>
        <p:nvSpPr>
          <p:cNvPr id="11" name="Title 1"/>
          <p:cNvSpPr txBox="1">
            <a:spLocks/>
          </p:cNvSpPr>
          <p:nvPr/>
        </p:nvSpPr>
        <p:spPr bwMode="auto">
          <a:xfrm>
            <a:off x="3374571" y="113499"/>
            <a:ext cx="85423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4000" dirty="0">
                <a:solidFill>
                  <a:srgbClr val="FFC000"/>
                </a:solidFill>
              </a:rPr>
              <a:t>Cold Central Plant Recycling</a:t>
            </a:r>
          </a:p>
        </p:txBody>
      </p:sp>
      <p:pic>
        <p:nvPicPr>
          <p:cNvPr id="12" name="Picture 11"/>
          <p:cNvPicPr>
            <a:picLocks noChangeAspect="1"/>
          </p:cNvPicPr>
          <p:nvPr/>
        </p:nvPicPr>
        <p:blipFill>
          <a:blip r:embed="rId2"/>
          <a:stretch>
            <a:fillRect/>
          </a:stretch>
        </p:blipFill>
        <p:spPr>
          <a:xfrm>
            <a:off x="500743" y="238060"/>
            <a:ext cx="2667000" cy="1335088"/>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270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000"/>
          <a:stretch/>
        </p:blipFill>
        <p:spPr>
          <a:xfrm>
            <a:off x="20" y="10"/>
            <a:ext cx="12191980" cy="6857990"/>
          </a:xfrm>
          <a:prstGeom prst="rect">
            <a:avLst/>
          </a:prstGeom>
        </p:spPr>
      </p:pic>
    </p:spTree>
    <p:extLst>
      <p:ext uri="{BB962C8B-B14F-4D97-AF65-F5344CB8AC3E}">
        <p14:creationId xmlns:p14="http://schemas.microsoft.com/office/powerpoint/2010/main" val="1870499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C000"/>
                </a:solidFill>
              </a:rPr>
              <a:t>Cold Central Plant Recycling</a:t>
            </a:r>
          </a:p>
        </p:txBody>
      </p:sp>
      <p:sp>
        <p:nvSpPr>
          <p:cNvPr id="4" name="Text Placeholder 3"/>
          <p:cNvSpPr>
            <a:spLocks noGrp="1"/>
          </p:cNvSpPr>
          <p:nvPr>
            <p:ph type="body" idx="1"/>
          </p:nvPr>
        </p:nvSpPr>
        <p:spPr/>
        <p:txBody>
          <a:bodyPr/>
          <a:lstStyle/>
          <a:p>
            <a:r>
              <a:rPr lang="en-US" dirty="0">
                <a:solidFill>
                  <a:schemeClr val="bg1"/>
                </a:solidFill>
              </a:rPr>
              <a:t>Cell 133 Chip Application</a:t>
            </a:r>
          </a:p>
        </p:txBody>
      </p:sp>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09600" y="2638187"/>
            <a:ext cx="5386388" cy="3024664"/>
          </a:xfrm>
        </p:spPr>
      </p:pic>
      <p:sp>
        <p:nvSpPr>
          <p:cNvPr id="6" name="Text Placeholder 5"/>
          <p:cNvSpPr>
            <a:spLocks noGrp="1"/>
          </p:cNvSpPr>
          <p:nvPr>
            <p:ph type="body" sz="quarter" idx="3"/>
          </p:nvPr>
        </p:nvSpPr>
        <p:spPr/>
        <p:txBody>
          <a:bodyPr/>
          <a:lstStyle/>
          <a:p>
            <a:r>
              <a:rPr lang="en-US" dirty="0">
                <a:solidFill>
                  <a:schemeClr val="bg1"/>
                </a:solidFill>
              </a:rPr>
              <a:t>Cell 233 Fog Seal</a:t>
            </a:r>
          </a:p>
        </p:txBody>
      </p:sp>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253427" y="2174875"/>
            <a:ext cx="5268384" cy="3951288"/>
          </a:xfrm>
        </p:spPr>
      </p:pic>
    </p:spTree>
    <p:extLst>
      <p:ext uri="{BB962C8B-B14F-4D97-AF65-F5344CB8AC3E}">
        <p14:creationId xmlns:p14="http://schemas.microsoft.com/office/powerpoint/2010/main" val="1358869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27EE-888E-472A-9F62-F60AD71349E5}"/>
              </a:ext>
            </a:extLst>
          </p:cNvPr>
          <p:cNvSpPr>
            <a:spLocks noGrp="1"/>
          </p:cNvSpPr>
          <p:nvPr>
            <p:ph type="title"/>
          </p:nvPr>
        </p:nvSpPr>
        <p:spPr/>
        <p:txBody>
          <a:bodyPr/>
          <a:lstStyle/>
          <a:p>
            <a:r>
              <a:rPr lang="en-US" dirty="0">
                <a:solidFill>
                  <a:srgbClr val="FFC000"/>
                </a:solidFill>
              </a:rPr>
              <a:t>Cold Central Plant Recycling - Update</a:t>
            </a:r>
          </a:p>
        </p:txBody>
      </p:sp>
      <p:sp>
        <p:nvSpPr>
          <p:cNvPr id="3" name="Text Placeholder 2">
            <a:extLst>
              <a:ext uri="{FF2B5EF4-FFF2-40B4-BE49-F238E27FC236}">
                <a16:creationId xmlns:a16="http://schemas.microsoft.com/office/drawing/2014/main" id="{6F81705C-51A0-4169-9936-3682542F5FA0}"/>
              </a:ext>
            </a:extLst>
          </p:cNvPr>
          <p:cNvSpPr>
            <a:spLocks noGrp="1"/>
          </p:cNvSpPr>
          <p:nvPr>
            <p:ph type="body" idx="1"/>
          </p:nvPr>
        </p:nvSpPr>
        <p:spPr/>
        <p:txBody>
          <a:bodyPr/>
          <a:lstStyle/>
          <a:p>
            <a:r>
              <a:rPr lang="en-US" dirty="0">
                <a:solidFill>
                  <a:schemeClr val="bg1"/>
                </a:solidFill>
              </a:rPr>
              <a:t>Spring Breakup – Double chip (233)</a:t>
            </a:r>
          </a:p>
        </p:txBody>
      </p:sp>
      <p:pic>
        <p:nvPicPr>
          <p:cNvPr id="8" name="Content Placeholder 7">
            <a:extLst>
              <a:ext uri="{FF2B5EF4-FFF2-40B4-BE49-F238E27FC236}">
                <a16:creationId xmlns:a16="http://schemas.microsoft.com/office/drawing/2014/main" id="{9D37EE72-4184-4F5A-90B1-87FD1A299BE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10800000">
            <a:off x="668602" y="2174875"/>
            <a:ext cx="5268384" cy="3951288"/>
          </a:xfrm>
        </p:spPr>
      </p:pic>
      <p:sp>
        <p:nvSpPr>
          <p:cNvPr id="5" name="Text Placeholder 4">
            <a:extLst>
              <a:ext uri="{FF2B5EF4-FFF2-40B4-BE49-F238E27FC236}">
                <a16:creationId xmlns:a16="http://schemas.microsoft.com/office/drawing/2014/main" id="{126091D0-6B95-4FD4-BC45-CDA66EC91240}"/>
              </a:ext>
            </a:extLst>
          </p:cNvPr>
          <p:cNvSpPr>
            <a:spLocks noGrp="1"/>
          </p:cNvSpPr>
          <p:nvPr>
            <p:ph type="body" sz="quarter" idx="3"/>
          </p:nvPr>
        </p:nvSpPr>
        <p:spPr/>
        <p:txBody>
          <a:bodyPr/>
          <a:lstStyle/>
          <a:p>
            <a:r>
              <a:rPr lang="en-US" dirty="0">
                <a:solidFill>
                  <a:schemeClr val="bg1"/>
                </a:solidFill>
              </a:rPr>
              <a:t>Cracking – Double chip (133)</a:t>
            </a:r>
          </a:p>
        </p:txBody>
      </p:sp>
      <p:pic>
        <p:nvPicPr>
          <p:cNvPr id="7" name="Content Placeholder 6">
            <a:extLst>
              <a:ext uri="{FF2B5EF4-FFF2-40B4-BE49-F238E27FC236}">
                <a16:creationId xmlns:a16="http://schemas.microsoft.com/office/drawing/2014/main" id="{71DAEB4F-D23B-4EB9-8B50-0710D9AB0E2D}"/>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911975" y="2174875"/>
            <a:ext cx="3951288" cy="3951288"/>
          </a:xfrm>
        </p:spPr>
      </p:pic>
    </p:spTree>
    <p:extLst>
      <p:ext uri="{BB962C8B-B14F-4D97-AF65-F5344CB8AC3E}">
        <p14:creationId xmlns:p14="http://schemas.microsoft.com/office/powerpoint/2010/main" val="776371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8D6C-B2C3-40E1-BCC3-3AFDF2F01450}"/>
              </a:ext>
            </a:extLst>
          </p:cNvPr>
          <p:cNvSpPr>
            <a:spLocks noGrp="1"/>
          </p:cNvSpPr>
          <p:nvPr>
            <p:ph type="title"/>
          </p:nvPr>
        </p:nvSpPr>
        <p:spPr/>
        <p:txBody>
          <a:bodyPr>
            <a:normAutofit fontScale="90000"/>
          </a:bodyPr>
          <a:lstStyle/>
          <a:p>
            <a:r>
              <a:rPr lang="en-US" dirty="0">
                <a:solidFill>
                  <a:srgbClr val="FFC000"/>
                </a:solidFill>
              </a:rPr>
              <a:t>HMA Overlay &amp; Enhanced Compaction - Update</a:t>
            </a:r>
          </a:p>
        </p:txBody>
      </p:sp>
      <p:sp>
        <p:nvSpPr>
          <p:cNvPr id="3" name="Text Placeholder 2">
            <a:extLst>
              <a:ext uri="{FF2B5EF4-FFF2-40B4-BE49-F238E27FC236}">
                <a16:creationId xmlns:a16="http://schemas.microsoft.com/office/drawing/2014/main" id="{37E51F6B-CD9C-486C-9FAF-952786974589}"/>
              </a:ext>
            </a:extLst>
          </p:cNvPr>
          <p:cNvSpPr>
            <a:spLocks noGrp="1"/>
          </p:cNvSpPr>
          <p:nvPr>
            <p:ph type="body" idx="1"/>
          </p:nvPr>
        </p:nvSpPr>
        <p:spPr/>
        <p:txBody>
          <a:bodyPr/>
          <a:lstStyle/>
          <a:p>
            <a:r>
              <a:rPr lang="en-US" dirty="0">
                <a:solidFill>
                  <a:schemeClr val="bg1"/>
                </a:solidFill>
              </a:rPr>
              <a:t>Cell 984 – 9.5mm Overlay</a:t>
            </a:r>
          </a:p>
        </p:txBody>
      </p:sp>
      <p:pic>
        <p:nvPicPr>
          <p:cNvPr id="10" name="Content Placeholder 9">
            <a:extLst>
              <a:ext uri="{FF2B5EF4-FFF2-40B4-BE49-F238E27FC236}">
                <a16:creationId xmlns:a16="http://schemas.microsoft.com/office/drawing/2014/main" id="{5769C794-5FBE-4CA5-B7B3-50FBFD5A35AB}"/>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68602" y="2174875"/>
            <a:ext cx="5268384" cy="3951288"/>
          </a:xfrm>
        </p:spPr>
      </p:pic>
      <p:sp>
        <p:nvSpPr>
          <p:cNvPr id="5" name="Text Placeholder 4">
            <a:extLst>
              <a:ext uri="{FF2B5EF4-FFF2-40B4-BE49-F238E27FC236}">
                <a16:creationId xmlns:a16="http://schemas.microsoft.com/office/drawing/2014/main" id="{0EBF9AF9-D8B9-4466-B627-262035E377B7}"/>
              </a:ext>
            </a:extLst>
          </p:cNvPr>
          <p:cNvSpPr>
            <a:spLocks noGrp="1"/>
          </p:cNvSpPr>
          <p:nvPr>
            <p:ph type="body" sz="quarter" idx="3"/>
          </p:nvPr>
        </p:nvSpPr>
        <p:spPr/>
        <p:txBody>
          <a:bodyPr/>
          <a:lstStyle/>
          <a:p>
            <a:r>
              <a:rPr lang="en-US" dirty="0">
                <a:solidFill>
                  <a:schemeClr val="bg1"/>
                </a:solidFill>
              </a:rPr>
              <a:t>Cell 992 – Interlayer with overlay</a:t>
            </a:r>
          </a:p>
        </p:txBody>
      </p:sp>
      <p:pic>
        <p:nvPicPr>
          <p:cNvPr id="8" name="Content Placeholder 7">
            <a:extLst>
              <a:ext uri="{FF2B5EF4-FFF2-40B4-BE49-F238E27FC236}">
                <a16:creationId xmlns:a16="http://schemas.microsoft.com/office/drawing/2014/main" id="{C39EB09F-FE97-411E-9FC0-AFB3BBF5BB9D}"/>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253427" y="2174875"/>
            <a:ext cx="5268384" cy="3951288"/>
          </a:xfrm>
        </p:spPr>
      </p:pic>
    </p:spTree>
    <p:extLst>
      <p:ext uri="{BB962C8B-B14F-4D97-AF65-F5344CB8AC3E}">
        <p14:creationId xmlns:p14="http://schemas.microsoft.com/office/powerpoint/2010/main" val="1492889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9278" y="130411"/>
            <a:ext cx="1540170" cy="55748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0812" y="4599438"/>
            <a:ext cx="1634163" cy="2444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0819" y="2176793"/>
            <a:ext cx="780194" cy="37969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45813" y="2499304"/>
            <a:ext cx="673092" cy="357689"/>
          </a:xfrm>
          <a:prstGeom prst="rect">
            <a:avLst/>
          </a:prstGeom>
          <a:effectLst>
            <a:glow rad="127000">
              <a:schemeClr val="bg1"/>
            </a:glo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5379" y="838748"/>
            <a:ext cx="1130132" cy="829292"/>
          </a:xfrm>
          <a:prstGeom prst="rect">
            <a:avLst/>
          </a:prstGeom>
          <a:effectLst>
            <a:glow rad="127000">
              <a:schemeClr val="bg1"/>
            </a:glow>
          </a:effec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269" y="3351200"/>
            <a:ext cx="717684" cy="320566"/>
          </a:xfrm>
          <a:prstGeom prst="rect">
            <a:avLst/>
          </a:prstGeom>
          <a:effectLst>
            <a:glow rad="127000">
              <a:schemeClr val="bg1">
                <a:lumMod val="95000"/>
              </a:schemeClr>
            </a:glow>
          </a:effectLst>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104364"/>
            <a:ext cx="2661500" cy="5074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22666" y="3544650"/>
            <a:ext cx="627418" cy="629323"/>
          </a:xfrm>
          <a:prstGeom prst="rect">
            <a:avLst/>
          </a:prstGeom>
          <a:effectLst>
            <a:glow rad="127000">
              <a:schemeClr val="bg1"/>
            </a:glow>
          </a:effectLst>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79408" y="3737303"/>
            <a:ext cx="1008359" cy="321899"/>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23771" y="1118531"/>
            <a:ext cx="865261" cy="449936"/>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60892" y="3222507"/>
            <a:ext cx="901866" cy="473480"/>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73457" y="5246720"/>
            <a:ext cx="1049686" cy="445336"/>
          </a:xfrm>
          <a:prstGeom prst="rect">
            <a:avLst/>
          </a:prstGeom>
        </p:spPr>
      </p:pic>
      <p:pic>
        <p:nvPicPr>
          <p:cNvPr id="21" name="Pictur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95771" y="4660003"/>
            <a:ext cx="1283317" cy="539111"/>
          </a:xfrm>
          <a:prstGeom prst="rect">
            <a:avLst/>
          </a:prstGeom>
          <a:effectLst>
            <a:glow rad="127000">
              <a:schemeClr val="bg1"/>
            </a:glow>
          </a:effectLst>
        </p:spPr>
      </p:pic>
      <p:pic>
        <p:nvPicPr>
          <p:cNvPr id="22" name="Picture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75507" y="5583484"/>
            <a:ext cx="1362522" cy="477271"/>
          </a:xfrm>
          <a:prstGeom prst="rect">
            <a:avLst/>
          </a:prstGeom>
          <a:effectLst>
            <a:glow rad="127000">
              <a:schemeClr val="bg1"/>
            </a:glow>
          </a:effectLst>
        </p:spPr>
      </p:pic>
      <p:pic>
        <p:nvPicPr>
          <p:cNvPr id="23" name="Picture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65596" y="1739834"/>
            <a:ext cx="790806" cy="644507"/>
          </a:xfrm>
          <a:prstGeom prst="rect">
            <a:avLst/>
          </a:prstGeom>
        </p:spPr>
      </p:pic>
      <p:pic>
        <p:nvPicPr>
          <p:cNvPr id="27" name="Picture 2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217268" y="2205766"/>
            <a:ext cx="769063" cy="456869"/>
          </a:xfrm>
          <a:prstGeom prst="rect">
            <a:avLst/>
          </a:prstGeom>
        </p:spPr>
      </p:pic>
      <p:pic>
        <p:nvPicPr>
          <p:cNvPr id="28" name="Picture 2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966322" y="1836872"/>
            <a:ext cx="1025997" cy="423091"/>
          </a:xfrm>
          <a:prstGeom prst="rect">
            <a:avLst/>
          </a:prstGeom>
        </p:spPr>
      </p:pic>
      <p:pic>
        <p:nvPicPr>
          <p:cNvPr id="29" name="Picture 2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680966" y="3857554"/>
            <a:ext cx="913585" cy="613929"/>
          </a:xfrm>
          <a:prstGeom prst="rect">
            <a:avLst/>
          </a:prstGeom>
        </p:spPr>
      </p:pic>
      <p:pic>
        <p:nvPicPr>
          <p:cNvPr id="30" name="Picture 2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934743" y="3988246"/>
            <a:ext cx="886910" cy="439149"/>
          </a:xfrm>
          <a:prstGeom prst="rect">
            <a:avLst/>
          </a:prstGeom>
        </p:spPr>
      </p:pic>
      <p:pic>
        <p:nvPicPr>
          <p:cNvPr id="31" name="Picture 3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723409" y="5451376"/>
            <a:ext cx="1766885" cy="330645"/>
          </a:xfrm>
          <a:prstGeom prst="rect">
            <a:avLst/>
          </a:prstGeom>
        </p:spPr>
      </p:pic>
      <p:pic>
        <p:nvPicPr>
          <p:cNvPr id="32" name="Picture 3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265366" y="4660003"/>
            <a:ext cx="870995" cy="313103"/>
          </a:xfrm>
          <a:prstGeom prst="rect">
            <a:avLst/>
          </a:prstGeom>
        </p:spPr>
      </p:pic>
      <p:pic>
        <p:nvPicPr>
          <p:cNvPr id="33" name="Picture 3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140287" y="5505851"/>
            <a:ext cx="1608940" cy="420454"/>
          </a:xfrm>
          <a:prstGeom prst="rect">
            <a:avLst/>
          </a:prstGeom>
          <a:effectLst>
            <a:glow rad="127000">
              <a:schemeClr val="bg1">
                <a:lumMod val="95000"/>
              </a:schemeClr>
            </a:glow>
          </a:effectLst>
        </p:spPr>
      </p:pic>
      <p:pic>
        <p:nvPicPr>
          <p:cNvPr id="34" name="Picture 3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1047852" y="4990130"/>
            <a:ext cx="836531" cy="732530"/>
          </a:xfrm>
          <a:prstGeom prst="rect">
            <a:avLst/>
          </a:prstGeom>
        </p:spPr>
      </p:pic>
      <p:pic>
        <p:nvPicPr>
          <p:cNvPr id="35" name="Picture 3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749923" y="5248519"/>
            <a:ext cx="799151" cy="657968"/>
          </a:xfrm>
          <a:prstGeom prst="rect">
            <a:avLst/>
          </a:prstGeom>
        </p:spPr>
      </p:pic>
      <p:pic>
        <p:nvPicPr>
          <p:cNvPr id="38" name="Picture 3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036467" y="220208"/>
            <a:ext cx="904216" cy="542530"/>
          </a:xfrm>
          <a:prstGeom prst="rect">
            <a:avLst/>
          </a:prstGeom>
        </p:spPr>
      </p:pic>
      <p:pic>
        <p:nvPicPr>
          <p:cNvPr id="39" name="Picture 3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158905" y="90917"/>
            <a:ext cx="954274" cy="675497"/>
          </a:xfrm>
          <a:prstGeom prst="rect">
            <a:avLst/>
          </a:prstGeom>
        </p:spPr>
      </p:pic>
      <p:pic>
        <p:nvPicPr>
          <p:cNvPr id="3" name="Picture 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094411" y="130457"/>
            <a:ext cx="635957" cy="635957"/>
          </a:xfrm>
          <a:prstGeom prst="rect">
            <a:avLst/>
          </a:prstGeom>
        </p:spPr>
      </p:pic>
      <p:pic>
        <p:nvPicPr>
          <p:cNvPr id="9" name="Picture 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220819" y="2940094"/>
            <a:ext cx="1114618" cy="486716"/>
          </a:xfrm>
          <a:prstGeom prst="rect">
            <a:avLst/>
          </a:prstGeom>
        </p:spPr>
      </p:pic>
      <p:pic>
        <p:nvPicPr>
          <p:cNvPr id="20" name="Picture 19"/>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154572" y="1286182"/>
            <a:ext cx="1256476" cy="369552"/>
          </a:xfrm>
          <a:prstGeom prst="rect">
            <a:avLst/>
          </a:prstGeom>
          <a:effectLst>
            <a:glow rad="127000">
              <a:schemeClr val="bg1"/>
            </a:glow>
          </a:effectLst>
        </p:spPr>
      </p:pic>
      <p:pic>
        <p:nvPicPr>
          <p:cNvPr id="36" name="Picture 3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1143557" y="1563887"/>
            <a:ext cx="888764" cy="430162"/>
          </a:xfrm>
          <a:prstGeom prst="rect">
            <a:avLst/>
          </a:prstGeom>
        </p:spPr>
      </p:pic>
      <p:pic>
        <p:nvPicPr>
          <p:cNvPr id="37" name="Picture 3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662104" y="2125730"/>
            <a:ext cx="2010236" cy="320684"/>
          </a:xfrm>
          <a:prstGeom prst="rect">
            <a:avLst/>
          </a:prstGeom>
          <a:effectLst>
            <a:glow rad="127000">
              <a:schemeClr val="bg1"/>
            </a:glow>
          </a:effectLst>
        </p:spPr>
      </p:pic>
      <p:pic>
        <p:nvPicPr>
          <p:cNvPr id="40" name="Picture 39"/>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161479" y="4635807"/>
            <a:ext cx="1662940" cy="532141"/>
          </a:xfrm>
          <a:prstGeom prst="rect">
            <a:avLst/>
          </a:prstGeom>
        </p:spPr>
      </p:pic>
      <p:pic>
        <p:nvPicPr>
          <p:cNvPr id="4" name="Picture 3"/>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0779920" y="4468049"/>
            <a:ext cx="1200031" cy="228006"/>
          </a:xfrm>
          <a:prstGeom prst="rect">
            <a:avLst/>
          </a:prstGeom>
        </p:spPr>
      </p:pic>
      <p:pic>
        <p:nvPicPr>
          <p:cNvPr id="25" name="Picture 24"/>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682212" y="412841"/>
            <a:ext cx="979592" cy="534323"/>
          </a:xfrm>
          <a:prstGeom prst="rect">
            <a:avLst/>
          </a:prstGeom>
        </p:spPr>
      </p:pic>
      <p:pic>
        <p:nvPicPr>
          <p:cNvPr id="26" name="Picture 25"/>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3366158" y="4946213"/>
            <a:ext cx="1306181" cy="324170"/>
          </a:xfrm>
          <a:prstGeom prst="rect">
            <a:avLst/>
          </a:prstGeom>
        </p:spPr>
      </p:pic>
      <p:pic>
        <p:nvPicPr>
          <p:cNvPr id="41" name="Content Placeholder 3"/>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9322495" y="1363406"/>
            <a:ext cx="852657" cy="616755"/>
          </a:xfrm>
          <a:prstGeom prst="rect">
            <a:avLst/>
          </a:prstGeom>
          <a:effectLst>
            <a:glow rad="127000">
              <a:schemeClr val="bg1">
                <a:lumMod val="85000"/>
              </a:schemeClr>
            </a:glow>
          </a:effectLst>
        </p:spPr>
      </p:pic>
      <p:pic>
        <p:nvPicPr>
          <p:cNvPr id="42" name="Picture 41"/>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4447956" y="312044"/>
            <a:ext cx="942798" cy="625389"/>
          </a:xfrm>
          <a:prstGeom prst="rect">
            <a:avLst/>
          </a:prstGeom>
        </p:spPr>
      </p:pic>
      <p:pic>
        <p:nvPicPr>
          <p:cNvPr id="43" name="Picture 42"/>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26973" y="1363406"/>
            <a:ext cx="1206869" cy="800556"/>
          </a:xfrm>
          <a:prstGeom prst="rect">
            <a:avLst/>
          </a:prstGeom>
        </p:spPr>
      </p:pic>
      <p:pic>
        <p:nvPicPr>
          <p:cNvPr id="44" name="Picture 43"/>
          <p:cNvPicPr>
            <a:picLocks noChangeAspect="1"/>
          </p:cNvPicPr>
          <p:nvPr/>
        </p:nvPicPr>
        <p:blipFill rotWithShape="1">
          <a:blip r:embed="rId41" cstate="print">
            <a:extLst>
              <a:ext uri="{28A0092B-C50C-407E-A947-70E740481C1C}">
                <a14:useLocalDpi xmlns:a14="http://schemas.microsoft.com/office/drawing/2010/main" val="0"/>
              </a:ext>
            </a:extLst>
          </a:blip>
          <a:srcRect l="4667" t="13007" r="5151" b="12439"/>
          <a:stretch/>
        </p:blipFill>
        <p:spPr>
          <a:xfrm>
            <a:off x="3592417" y="1318461"/>
            <a:ext cx="1056103" cy="579154"/>
          </a:xfrm>
          <a:prstGeom prst="rect">
            <a:avLst/>
          </a:prstGeom>
        </p:spPr>
      </p:pic>
      <p:pic>
        <p:nvPicPr>
          <p:cNvPr id="45" name="Picture 44"/>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824175" y="1380061"/>
            <a:ext cx="1071822" cy="648356"/>
          </a:xfrm>
          <a:prstGeom prst="rect">
            <a:avLst/>
          </a:prstGeom>
        </p:spPr>
      </p:pic>
      <p:pic>
        <p:nvPicPr>
          <p:cNvPr id="46" name="Picture 45"/>
          <p:cNvPicPr>
            <a:picLocks noChangeAspect="1"/>
          </p:cNvPicPr>
          <p:nvPr/>
        </p:nvPicPr>
        <p:blipFill rotWithShape="1">
          <a:blip r:embed="rId43" cstate="print">
            <a:extLst>
              <a:ext uri="{28A0092B-C50C-407E-A947-70E740481C1C}">
                <a14:useLocalDpi xmlns:a14="http://schemas.microsoft.com/office/drawing/2010/main" val="0"/>
              </a:ext>
            </a:extLst>
          </a:blip>
          <a:srcRect l="6514" t="14107" r="7045" b="18778"/>
          <a:stretch/>
        </p:blipFill>
        <p:spPr>
          <a:xfrm>
            <a:off x="1052073" y="2372373"/>
            <a:ext cx="1009500" cy="519915"/>
          </a:xfrm>
          <a:prstGeom prst="rect">
            <a:avLst/>
          </a:prstGeom>
        </p:spPr>
      </p:pic>
      <p:pic>
        <p:nvPicPr>
          <p:cNvPr id="47" name="Picture 46"/>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3061500" y="241549"/>
            <a:ext cx="1171082" cy="776818"/>
          </a:xfrm>
          <a:prstGeom prst="rect">
            <a:avLst/>
          </a:prstGeom>
        </p:spPr>
      </p:pic>
      <p:pic>
        <p:nvPicPr>
          <p:cNvPr id="48" name="Picture 47"/>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290093" y="3148769"/>
            <a:ext cx="869893" cy="630282"/>
          </a:xfrm>
          <a:prstGeom prst="rect">
            <a:avLst/>
          </a:prstGeom>
        </p:spPr>
      </p:pic>
      <p:pic>
        <p:nvPicPr>
          <p:cNvPr id="49" name="Picture 48"/>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2339405" y="2746508"/>
            <a:ext cx="1612967" cy="562937"/>
          </a:xfrm>
          <a:prstGeom prst="rect">
            <a:avLst/>
          </a:prstGeom>
        </p:spPr>
      </p:pic>
      <p:pic>
        <p:nvPicPr>
          <p:cNvPr id="24" name="Picture 23"/>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2414126" y="3774041"/>
            <a:ext cx="1126660" cy="636939"/>
          </a:xfrm>
          <a:prstGeom prst="rect">
            <a:avLst/>
          </a:prstGeom>
        </p:spPr>
      </p:pic>
      <p:pic>
        <p:nvPicPr>
          <p:cNvPr id="19" name="Picture 18"/>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7923452" y="919654"/>
            <a:ext cx="1290104" cy="377624"/>
          </a:xfrm>
          <a:prstGeom prst="rect">
            <a:avLst/>
          </a:prstGeom>
        </p:spPr>
      </p:pic>
      <p:pic>
        <p:nvPicPr>
          <p:cNvPr id="50" name="Picture 49"/>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249819" y="5692960"/>
            <a:ext cx="1796997" cy="288803"/>
          </a:xfrm>
          <a:prstGeom prst="rect">
            <a:avLst/>
          </a:prstGeom>
        </p:spPr>
      </p:pic>
      <p:sp>
        <p:nvSpPr>
          <p:cNvPr id="52" name="Title 1"/>
          <p:cNvSpPr txBox="1">
            <a:spLocks/>
          </p:cNvSpPr>
          <p:nvPr/>
        </p:nvSpPr>
        <p:spPr bwMode="auto">
          <a:xfrm>
            <a:off x="4313419" y="2581153"/>
            <a:ext cx="5327902" cy="234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3600" dirty="0">
                <a:solidFill>
                  <a:prstClr val="white"/>
                </a:solidFill>
                <a:latin typeface="Arial" panose="020B0604020202020204" pitchFamily="34" charset="0"/>
                <a:cs typeface="Arial" panose="020B0604020202020204" pitchFamily="34" charset="0"/>
              </a:rPr>
              <a:t>Thank You</a:t>
            </a:r>
          </a:p>
          <a:p>
            <a:pPr algn="ctr" fontAlgn="base">
              <a:lnSpc>
                <a:spcPct val="100000"/>
              </a:lnSpc>
              <a:spcBef>
                <a:spcPct val="0"/>
              </a:spcBef>
              <a:spcAft>
                <a:spcPct val="0"/>
              </a:spcAft>
              <a:buFontTx/>
              <a:buNone/>
            </a:pPr>
            <a:endParaRPr lang="en-US" altLang="en-US" sz="3600" b="1" i="1" dirty="0">
              <a:solidFill>
                <a:prstClr val="white"/>
              </a:solidFill>
              <a:latin typeface="Arial" panose="020B0604020202020204" pitchFamily="34" charset="0"/>
              <a:cs typeface="Arial" panose="020B0604020202020204" pitchFamily="34" charset="0"/>
            </a:endParaRPr>
          </a:p>
        </p:txBody>
      </p:sp>
      <p:pic>
        <p:nvPicPr>
          <p:cNvPr id="53" name="Picture 52"/>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519075" y="237198"/>
            <a:ext cx="1895051" cy="949385"/>
          </a:xfrm>
          <a:prstGeom prst="rect">
            <a:avLst/>
          </a:prstGeom>
          <a:ln>
            <a:noFill/>
          </a:ln>
          <a:effectLst>
            <a:outerShdw blurRad="50800" dist="38100" dir="2700000" algn="tl" rotWithShape="0">
              <a:prstClr val="black">
                <a:alpha val="40000"/>
              </a:prstClr>
            </a:outerShdw>
          </a:effectLst>
        </p:spPr>
      </p:pic>
      <p:pic>
        <p:nvPicPr>
          <p:cNvPr id="2" name="Picture 1"/>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71513" y="3948977"/>
            <a:ext cx="1834334" cy="623674"/>
          </a:xfrm>
          <a:prstGeom prst="rect">
            <a:avLst/>
          </a:prstGeom>
        </p:spPr>
      </p:pic>
      <p:pic>
        <p:nvPicPr>
          <p:cNvPr id="51" name="Picture 50"/>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7435150" y="1671783"/>
            <a:ext cx="1701406" cy="666951"/>
          </a:xfrm>
          <a:prstGeom prst="rect">
            <a:avLst/>
          </a:prstGeom>
        </p:spPr>
      </p:pic>
    </p:spTree>
    <p:extLst>
      <p:ext uri="{BB962C8B-B14F-4D97-AF65-F5344CB8AC3E}">
        <p14:creationId xmlns:p14="http://schemas.microsoft.com/office/powerpoint/2010/main" val="2469639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solidFill>
                  <a:srgbClr val="FFC000"/>
                </a:solidFill>
              </a:rPr>
              <a:t>Agency Members</a:t>
            </a:r>
          </a:p>
        </p:txBody>
      </p:sp>
      <p:sp>
        <p:nvSpPr>
          <p:cNvPr id="5" name="Content Placeholder 4"/>
          <p:cNvSpPr>
            <a:spLocks noGrp="1"/>
          </p:cNvSpPr>
          <p:nvPr>
            <p:ph sz="half" idx="1"/>
          </p:nvPr>
        </p:nvSpPr>
        <p:spPr/>
        <p:txBody>
          <a:bodyPr>
            <a:normAutofit fontScale="47500" lnSpcReduction="20000"/>
          </a:bodyPr>
          <a:lstStyle/>
          <a:p>
            <a:pPr marL="0" indent="0">
              <a:buNone/>
            </a:pPr>
            <a:r>
              <a:rPr lang="en-US" sz="5900" dirty="0">
                <a:solidFill>
                  <a:schemeClr val="bg1"/>
                </a:solidFill>
              </a:rPr>
              <a:t>Imad Basheer - Caltrans </a:t>
            </a:r>
            <a:br>
              <a:rPr lang="en-US" sz="5900" dirty="0">
                <a:solidFill>
                  <a:schemeClr val="bg1"/>
                </a:solidFill>
              </a:rPr>
            </a:br>
            <a:r>
              <a:rPr lang="en-US" sz="5900" dirty="0">
                <a:solidFill>
                  <a:schemeClr val="bg1"/>
                </a:solidFill>
              </a:rPr>
              <a:t>Ryan Culton - IDOT</a:t>
            </a:r>
          </a:p>
          <a:p>
            <a:pPr marL="0" indent="0">
              <a:buNone/>
            </a:pPr>
            <a:r>
              <a:rPr lang="en-US" sz="5900" dirty="0">
                <a:solidFill>
                  <a:schemeClr val="bg1"/>
                </a:solidFill>
              </a:rPr>
              <a:t>Paul Denkler - </a:t>
            </a:r>
            <a:r>
              <a:rPr lang="en-US" sz="5900" dirty="0" err="1">
                <a:solidFill>
                  <a:schemeClr val="bg1"/>
                </a:solidFill>
              </a:rPr>
              <a:t>MoDOT</a:t>
            </a:r>
            <a:br>
              <a:rPr lang="en-US" sz="5900" dirty="0">
                <a:solidFill>
                  <a:schemeClr val="bg1"/>
                </a:solidFill>
              </a:rPr>
            </a:br>
            <a:r>
              <a:rPr lang="en-US" sz="5900" dirty="0">
                <a:solidFill>
                  <a:schemeClr val="bg1"/>
                </a:solidFill>
              </a:rPr>
              <a:t>Shongtao Dai - </a:t>
            </a:r>
            <a:r>
              <a:rPr lang="en-US" sz="5900" dirty="0" err="1">
                <a:solidFill>
                  <a:schemeClr val="bg1"/>
                </a:solidFill>
              </a:rPr>
              <a:t>MnDOT</a:t>
            </a:r>
            <a:br>
              <a:rPr lang="en-US" sz="5900" dirty="0">
                <a:solidFill>
                  <a:schemeClr val="bg1"/>
                </a:solidFill>
              </a:rPr>
            </a:br>
            <a:r>
              <a:rPr lang="en-US" sz="5900" dirty="0">
                <a:solidFill>
                  <a:schemeClr val="bg1"/>
                </a:solidFill>
              </a:rPr>
              <a:t>James </a:t>
            </a:r>
            <a:r>
              <a:rPr lang="en-US" sz="5900" dirty="0" err="1">
                <a:solidFill>
                  <a:schemeClr val="bg1"/>
                </a:solidFill>
              </a:rPr>
              <a:t>Foldesi</a:t>
            </a:r>
            <a:r>
              <a:rPr lang="en-US" sz="5900" dirty="0">
                <a:solidFill>
                  <a:schemeClr val="bg1"/>
                </a:solidFill>
              </a:rPr>
              <a:t> - St. Louis Co. MN </a:t>
            </a:r>
            <a:br>
              <a:rPr lang="en-US" sz="5900" dirty="0">
                <a:solidFill>
                  <a:schemeClr val="bg1"/>
                </a:solidFill>
              </a:rPr>
            </a:br>
            <a:r>
              <a:rPr lang="en-US" sz="5900" dirty="0" err="1">
                <a:solidFill>
                  <a:schemeClr val="bg1"/>
                </a:solidFill>
              </a:rPr>
              <a:t>Kee</a:t>
            </a:r>
            <a:r>
              <a:rPr lang="en-US" sz="5900" dirty="0">
                <a:solidFill>
                  <a:schemeClr val="bg1"/>
                </a:solidFill>
              </a:rPr>
              <a:t> Foo - Caltrans </a:t>
            </a:r>
            <a:br>
              <a:rPr lang="en-US" sz="5900" dirty="0">
                <a:solidFill>
                  <a:schemeClr val="bg1"/>
                </a:solidFill>
              </a:rPr>
            </a:br>
            <a:r>
              <a:rPr lang="en-US" sz="5900" dirty="0">
                <a:solidFill>
                  <a:schemeClr val="bg1"/>
                </a:solidFill>
              </a:rPr>
              <a:t>John Garrity - </a:t>
            </a:r>
            <a:r>
              <a:rPr lang="en-US" sz="5900" dirty="0" err="1">
                <a:solidFill>
                  <a:schemeClr val="bg1"/>
                </a:solidFill>
              </a:rPr>
              <a:t>MnDOT</a:t>
            </a:r>
            <a:r>
              <a:rPr lang="en-US" sz="5900" dirty="0">
                <a:solidFill>
                  <a:schemeClr val="bg1"/>
                </a:solidFill>
              </a:rPr>
              <a:t> </a:t>
            </a:r>
            <a:br>
              <a:rPr lang="en-US" sz="5900" dirty="0">
                <a:solidFill>
                  <a:schemeClr val="bg1"/>
                </a:solidFill>
              </a:rPr>
            </a:br>
            <a:r>
              <a:rPr lang="en-US" sz="5900" dirty="0">
                <a:solidFill>
                  <a:schemeClr val="bg1"/>
                </a:solidFill>
              </a:rPr>
              <a:t>Steve Hefel - </a:t>
            </a:r>
            <a:r>
              <a:rPr lang="en-US" sz="5900" dirty="0" err="1">
                <a:solidFill>
                  <a:schemeClr val="bg1"/>
                </a:solidFill>
              </a:rPr>
              <a:t>WisDOT</a:t>
            </a:r>
            <a:r>
              <a:rPr lang="en-US" sz="5900" dirty="0">
                <a:solidFill>
                  <a:schemeClr val="bg1"/>
                </a:solidFill>
              </a:rPr>
              <a:t> </a:t>
            </a:r>
            <a:br>
              <a:rPr lang="en-US" sz="5900" dirty="0">
                <a:solidFill>
                  <a:schemeClr val="bg1"/>
                </a:solidFill>
              </a:rPr>
            </a:br>
            <a:r>
              <a:rPr lang="en-US" sz="5900" dirty="0">
                <a:solidFill>
                  <a:schemeClr val="bg1"/>
                </a:solidFill>
              </a:rPr>
              <a:t>Kevin Kennedy - MDOT </a:t>
            </a:r>
          </a:p>
          <a:p>
            <a:pPr marL="0" indent="0">
              <a:buNone/>
            </a:pPr>
            <a:r>
              <a:rPr lang="en-US" sz="5900" dirty="0">
                <a:solidFill>
                  <a:schemeClr val="bg1"/>
                </a:solidFill>
              </a:rPr>
              <a:t>Dan Kopacz - </a:t>
            </a:r>
            <a:r>
              <a:rPr lang="en-US" sz="5900" dirty="0" err="1">
                <a:solidFill>
                  <a:schemeClr val="bg1"/>
                </a:solidFill>
              </a:rPr>
              <a:t>WisDOT</a:t>
            </a:r>
            <a:endParaRPr lang="en-US" sz="5900" dirty="0">
              <a:solidFill>
                <a:schemeClr val="bg1"/>
              </a:solidFill>
            </a:endParaRPr>
          </a:p>
          <a:p>
            <a:pPr marL="0" indent="0">
              <a:buNone/>
            </a:pPr>
            <a:br>
              <a:rPr lang="en-US" sz="3000" dirty="0">
                <a:solidFill>
                  <a:schemeClr val="bg1"/>
                </a:solidFill>
              </a:rPr>
            </a:br>
            <a:endParaRPr lang="en-US" sz="3000" dirty="0">
              <a:solidFill>
                <a:schemeClr val="bg1"/>
              </a:solidFill>
            </a:endParaRPr>
          </a:p>
          <a:p>
            <a:pPr marL="0" indent="0">
              <a:buNone/>
            </a:pPr>
            <a:br>
              <a:rPr lang="en-US" dirty="0"/>
            </a:br>
            <a:endParaRPr lang="en-US" dirty="0"/>
          </a:p>
        </p:txBody>
      </p:sp>
      <p:sp>
        <p:nvSpPr>
          <p:cNvPr id="6" name="Content Placeholder 5"/>
          <p:cNvSpPr>
            <a:spLocks noGrp="1"/>
          </p:cNvSpPr>
          <p:nvPr>
            <p:ph sz="half" idx="2"/>
          </p:nvPr>
        </p:nvSpPr>
        <p:spPr/>
        <p:txBody>
          <a:bodyPr>
            <a:normAutofit fontScale="25000" lnSpcReduction="20000"/>
          </a:bodyPr>
          <a:lstStyle/>
          <a:p>
            <a:pPr marL="0" indent="0">
              <a:buNone/>
            </a:pPr>
            <a:r>
              <a:rPr lang="en-US" sz="11200" dirty="0">
                <a:solidFill>
                  <a:schemeClr val="bg1"/>
                </a:solidFill>
              </a:rPr>
              <a:t>Dan Oesch - </a:t>
            </a:r>
            <a:r>
              <a:rPr lang="en-US" sz="11200" dirty="0" err="1">
                <a:solidFill>
                  <a:schemeClr val="bg1"/>
                </a:solidFill>
              </a:rPr>
              <a:t>MoDOT</a:t>
            </a:r>
            <a:br>
              <a:rPr lang="en-US" sz="11200" dirty="0">
                <a:solidFill>
                  <a:schemeClr val="bg1"/>
                </a:solidFill>
              </a:rPr>
            </a:br>
            <a:r>
              <a:rPr lang="en-US" sz="11200" dirty="0">
                <a:solidFill>
                  <a:schemeClr val="bg1"/>
                </a:solidFill>
              </a:rPr>
              <a:t>Barry Paye (Chair) - </a:t>
            </a:r>
            <a:r>
              <a:rPr lang="en-US" sz="11200" dirty="0" err="1">
                <a:solidFill>
                  <a:schemeClr val="bg1"/>
                </a:solidFill>
              </a:rPr>
              <a:t>WisDOT</a:t>
            </a:r>
            <a:br>
              <a:rPr lang="en-US" sz="11200" dirty="0">
                <a:solidFill>
                  <a:schemeClr val="bg1"/>
                </a:solidFill>
              </a:rPr>
            </a:br>
            <a:r>
              <a:rPr lang="en-US" sz="11200" dirty="0">
                <a:solidFill>
                  <a:schemeClr val="bg1"/>
                </a:solidFill>
              </a:rPr>
              <a:t>Jim Trepanier - IDOT</a:t>
            </a:r>
            <a:br>
              <a:rPr lang="en-US" sz="11200" dirty="0">
                <a:solidFill>
                  <a:schemeClr val="bg1"/>
                </a:solidFill>
              </a:rPr>
            </a:br>
            <a:r>
              <a:rPr lang="en-US" sz="11200" dirty="0">
                <a:solidFill>
                  <a:schemeClr val="bg1"/>
                </a:solidFill>
              </a:rPr>
              <a:t>Charles Wienrank – IDOT</a:t>
            </a:r>
          </a:p>
          <a:p>
            <a:pPr marL="0" indent="0">
              <a:buNone/>
            </a:pPr>
            <a:endParaRPr lang="en-US" sz="11200" dirty="0">
              <a:solidFill>
                <a:schemeClr val="bg1"/>
              </a:solidFill>
            </a:endParaRPr>
          </a:p>
          <a:p>
            <a:pPr marL="0" indent="0">
              <a:spcBef>
                <a:spcPts val="0"/>
              </a:spcBef>
              <a:buNone/>
            </a:pPr>
            <a:r>
              <a:rPr lang="en-US" sz="11200" dirty="0">
                <a:solidFill>
                  <a:schemeClr val="bg1"/>
                </a:solidFill>
              </a:rPr>
              <a:t>Ryan </a:t>
            </a:r>
            <a:r>
              <a:rPr lang="en-US" sz="11200" dirty="0" err="1">
                <a:solidFill>
                  <a:schemeClr val="bg1"/>
                </a:solidFill>
              </a:rPr>
              <a:t>Bassen</a:t>
            </a:r>
            <a:r>
              <a:rPr lang="en-US" sz="11200" dirty="0">
                <a:solidFill>
                  <a:schemeClr val="bg1"/>
                </a:solidFill>
              </a:rPr>
              <a:t> - </a:t>
            </a:r>
            <a:r>
              <a:rPr lang="en-US" sz="11200" dirty="0" err="1">
                <a:solidFill>
                  <a:schemeClr val="bg1"/>
                </a:solidFill>
              </a:rPr>
              <a:t>MnDOT</a:t>
            </a:r>
            <a:endParaRPr lang="en-US" sz="11200" dirty="0">
              <a:solidFill>
                <a:schemeClr val="bg1"/>
              </a:solidFill>
            </a:endParaRPr>
          </a:p>
          <a:p>
            <a:pPr marL="0" indent="0">
              <a:spcBef>
                <a:spcPts val="0"/>
              </a:spcBef>
              <a:buNone/>
            </a:pPr>
            <a:r>
              <a:rPr lang="en-US" sz="11200" dirty="0">
                <a:solidFill>
                  <a:schemeClr val="bg1"/>
                </a:solidFill>
              </a:rPr>
              <a:t>Tim Clyne – </a:t>
            </a:r>
            <a:r>
              <a:rPr lang="en-US" sz="11200" dirty="0" err="1">
                <a:solidFill>
                  <a:schemeClr val="bg1"/>
                </a:solidFill>
              </a:rPr>
              <a:t>MnDOT</a:t>
            </a:r>
            <a:endParaRPr lang="en-US" sz="11200" dirty="0">
              <a:solidFill>
                <a:schemeClr val="bg1"/>
              </a:solidFill>
            </a:endParaRPr>
          </a:p>
          <a:p>
            <a:pPr marL="0" indent="0">
              <a:spcBef>
                <a:spcPts val="0"/>
              </a:spcBef>
              <a:buNone/>
            </a:pPr>
            <a:r>
              <a:rPr lang="en-US" sz="11200" dirty="0">
                <a:solidFill>
                  <a:schemeClr val="bg1"/>
                </a:solidFill>
              </a:rPr>
              <a:t>Gerry Geib – </a:t>
            </a:r>
            <a:r>
              <a:rPr lang="en-US" sz="11200" dirty="0" err="1">
                <a:solidFill>
                  <a:schemeClr val="bg1"/>
                </a:solidFill>
              </a:rPr>
              <a:t>MnDOT</a:t>
            </a:r>
            <a:endParaRPr lang="en-US" sz="11200" dirty="0">
              <a:solidFill>
                <a:schemeClr val="bg1"/>
              </a:solidFill>
            </a:endParaRPr>
          </a:p>
          <a:p>
            <a:pPr marL="0" indent="0">
              <a:spcBef>
                <a:spcPts val="0"/>
              </a:spcBef>
              <a:buNone/>
            </a:pPr>
            <a:r>
              <a:rPr lang="en-US" sz="11200" dirty="0">
                <a:solidFill>
                  <a:schemeClr val="bg1"/>
                </a:solidFill>
              </a:rPr>
              <a:t>Renae Kuehl - SRF</a:t>
            </a:r>
          </a:p>
          <a:p>
            <a:pPr marL="0" indent="0">
              <a:spcBef>
                <a:spcPts val="0"/>
              </a:spcBef>
              <a:buNone/>
            </a:pPr>
            <a:r>
              <a:rPr lang="en-US" sz="11200" dirty="0">
                <a:solidFill>
                  <a:schemeClr val="bg1"/>
                </a:solidFill>
              </a:rPr>
              <a:t>Dave Van Deusen – </a:t>
            </a:r>
            <a:r>
              <a:rPr lang="en-US" sz="11200" dirty="0" err="1">
                <a:solidFill>
                  <a:schemeClr val="bg1"/>
                </a:solidFill>
              </a:rPr>
              <a:t>MnDOT</a:t>
            </a:r>
            <a:endParaRPr lang="en-US" sz="11200" dirty="0">
              <a:solidFill>
                <a:schemeClr val="bg1"/>
              </a:solidFill>
            </a:endParaRPr>
          </a:p>
          <a:p>
            <a:pPr marL="0" indent="0">
              <a:spcBef>
                <a:spcPts val="0"/>
              </a:spcBef>
              <a:buNone/>
            </a:pPr>
            <a:r>
              <a:rPr lang="en-US" sz="11200" dirty="0">
                <a:solidFill>
                  <a:schemeClr val="bg1"/>
                </a:solidFill>
              </a:rPr>
              <a:t>Ben Worel – </a:t>
            </a:r>
            <a:r>
              <a:rPr lang="en-US" sz="11200" dirty="0" err="1">
                <a:solidFill>
                  <a:schemeClr val="bg1"/>
                </a:solidFill>
              </a:rPr>
              <a:t>MnDOT</a:t>
            </a:r>
            <a:endParaRPr lang="en-US" sz="11200" dirty="0">
              <a:solidFill>
                <a:schemeClr val="bg1"/>
              </a:solidFill>
            </a:endParaRPr>
          </a:p>
          <a:p>
            <a:pPr marL="0" indent="0">
              <a:buNone/>
            </a:pPr>
            <a:br>
              <a:rPr lang="en-US" sz="8600" dirty="0">
                <a:solidFill>
                  <a:schemeClr val="bg1"/>
                </a:solidFill>
              </a:rPr>
            </a:br>
            <a:endParaRPr lang="en-US" sz="8600" dirty="0">
              <a:solidFill>
                <a:schemeClr val="bg1"/>
              </a:solidFill>
            </a:endParaRPr>
          </a:p>
          <a:p>
            <a:endParaRPr lang="en-US" dirty="0"/>
          </a:p>
        </p:txBody>
      </p:sp>
    </p:spTree>
    <p:extLst>
      <p:ext uri="{BB962C8B-B14F-4D97-AF65-F5344CB8AC3E}">
        <p14:creationId xmlns:p14="http://schemas.microsoft.com/office/powerpoint/2010/main" val="621452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solidFill>
                  <a:srgbClr val="FFC000"/>
                </a:solidFill>
              </a:rPr>
              <a:t>Associate Members</a:t>
            </a:r>
          </a:p>
        </p:txBody>
      </p:sp>
      <p:sp>
        <p:nvSpPr>
          <p:cNvPr id="4" name="Content Placeholder 3"/>
          <p:cNvSpPr>
            <a:spLocks noGrp="1"/>
          </p:cNvSpPr>
          <p:nvPr>
            <p:ph sz="half" idx="1"/>
          </p:nvPr>
        </p:nvSpPr>
        <p:spPr/>
        <p:txBody>
          <a:bodyPr>
            <a:normAutofit lnSpcReduction="10000"/>
          </a:bodyPr>
          <a:lstStyle/>
          <a:p>
            <a:pPr marL="0" indent="0">
              <a:buNone/>
            </a:pPr>
            <a:r>
              <a:rPr lang="en-US" dirty="0">
                <a:solidFill>
                  <a:schemeClr val="bg1"/>
                </a:solidFill>
              </a:rPr>
              <a:t>Jay </a:t>
            </a:r>
            <a:r>
              <a:rPr lang="en-US" dirty="0" err="1">
                <a:solidFill>
                  <a:schemeClr val="bg1"/>
                </a:solidFill>
              </a:rPr>
              <a:t>Bianchini</a:t>
            </a:r>
            <a:r>
              <a:rPr lang="en-US" dirty="0">
                <a:solidFill>
                  <a:schemeClr val="bg1"/>
                </a:solidFill>
              </a:rPr>
              <a:t> – Collaborative </a:t>
            </a:r>
            <a:r>
              <a:rPr lang="en-US" dirty="0" err="1">
                <a:solidFill>
                  <a:schemeClr val="bg1"/>
                </a:solidFill>
              </a:rPr>
              <a:t>Agg</a:t>
            </a:r>
            <a:r>
              <a:rPr lang="en-US" dirty="0">
                <a:solidFill>
                  <a:schemeClr val="bg1"/>
                </a:solidFill>
              </a:rPr>
              <a:t>.</a:t>
            </a:r>
            <a:br>
              <a:rPr lang="en-US" dirty="0">
                <a:solidFill>
                  <a:schemeClr val="bg1"/>
                </a:solidFill>
              </a:rPr>
            </a:br>
            <a:r>
              <a:rPr lang="en-US" dirty="0">
                <a:solidFill>
                  <a:schemeClr val="bg1"/>
                </a:solidFill>
              </a:rPr>
              <a:t>Brandon Brever- MAPA</a:t>
            </a:r>
          </a:p>
          <a:p>
            <a:pPr marL="0" indent="0">
              <a:buNone/>
            </a:pPr>
            <a:r>
              <a:rPr lang="en-US" dirty="0">
                <a:solidFill>
                  <a:schemeClr val="bg1"/>
                </a:solidFill>
              </a:rPr>
              <a:t>Gina </a:t>
            </a:r>
            <a:r>
              <a:rPr lang="en-US" dirty="0" err="1">
                <a:solidFill>
                  <a:schemeClr val="bg1"/>
                </a:solidFill>
              </a:rPr>
              <a:t>Buccelato</a:t>
            </a:r>
            <a:r>
              <a:rPr lang="en-US" dirty="0">
                <a:solidFill>
                  <a:schemeClr val="bg1"/>
                </a:solidFill>
              </a:rPr>
              <a:t> - 3M Transportation</a:t>
            </a:r>
            <a:br>
              <a:rPr lang="en-US" dirty="0">
                <a:solidFill>
                  <a:schemeClr val="bg1"/>
                </a:solidFill>
              </a:rPr>
            </a:br>
            <a:r>
              <a:rPr lang="en-US" dirty="0">
                <a:solidFill>
                  <a:schemeClr val="bg1"/>
                </a:solidFill>
              </a:rPr>
              <a:t>Mike Byrnes - Mathy Const. Co.</a:t>
            </a:r>
            <a:br>
              <a:rPr lang="en-US" dirty="0">
                <a:solidFill>
                  <a:schemeClr val="bg1"/>
                </a:solidFill>
              </a:rPr>
            </a:br>
            <a:r>
              <a:rPr lang="en-US" dirty="0">
                <a:solidFill>
                  <a:schemeClr val="bg1"/>
                </a:solidFill>
              </a:rPr>
              <a:t>Andy Cascione - Flint Hills </a:t>
            </a:r>
            <a:br>
              <a:rPr lang="en-US" dirty="0">
                <a:solidFill>
                  <a:schemeClr val="bg1"/>
                </a:solidFill>
              </a:rPr>
            </a:br>
            <a:r>
              <a:rPr lang="en-US" dirty="0">
                <a:solidFill>
                  <a:schemeClr val="bg1"/>
                </a:solidFill>
              </a:rPr>
              <a:t>Jo </a:t>
            </a:r>
            <a:r>
              <a:rPr lang="en-US" dirty="0" err="1">
                <a:solidFill>
                  <a:schemeClr val="bg1"/>
                </a:solidFill>
              </a:rPr>
              <a:t>Sias</a:t>
            </a:r>
            <a:r>
              <a:rPr lang="en-US" dirty="0">
                <a:solidFill>
                  <a:schemeClr val="bg1"/>
                </a:solidFill>
              </a:rPr>
              <a:t> Daniel – U of New Hampshire </a:t>
            </a:r>
            <a:br>
              <a:rPr lang="en-US" dirty="0">
                <a:solidFill>
                  <a:schemeClr val="bg1"/>
                </a:solidFill>
              </a:rPr>
            </a:br>
            <a:r>
              <a:rPr lang="en-US" dirty="0">
                <a:solidFill>
                  <a:schemeClr val="bg1"/>
                </a:solidFill>
              </a:rPr>
              <a:t>Stacy Glidden – Payne &amp; Dolan</a:t>
            </a:r>
          </a:p>
          <a:p>
            <a:pPr marL="0" indent="0">
              <a:buNone/>
            </a:pPr>
            <a:r>
              <a:rPr lang="en-US" dirty="0">
                <a:solidFill>
                  <a:schemeClr val="bg1"/>
                </a:solidFill>
              </a:rPr>
              <a:t>Kris Hansen - 3M Transportation</a:t>
            </a:r>
            <a:br>
              <a:rPr lang="en-US" dirty="0">
                <a:solidFill>
                  <a:schemeClr val="bg1"/>
                </a:solidFill>
              </a:rPr>
            </a:br>
            <a:r>
              <a:rPr lang="en-US" dirty="0">
                <a:solidFill>
                  <a:schemeClr val="bg1"/>
                </a:solidFill>
              </a:rPr>
              <a:t>David Jones – UC Pavement Research Center</a:t>
            </a:r>
          </a:p>
        </p:txBody>
      </p:sp>
      <p:sp>
        <p:nvSpPr>
          <p:cNvPr id="5" name="Content Placeholder 4"/>
          <p:cNvSpPr>
            <a:spLocks noGrp="1"/>
          </p:cNvSpPr>
          <p:nvPr>
            <p:ph sz="half" idx="2"/>
          </p:nvPr>
        </p:nvSpPr>
        <p:spPr/>
        <p:txBody>
          <a:bodyPr>
            <a:normAutofit lnSpcReduction="10000"/>
          </a:bodyPr>
          <a:lstStyle/>
          <a:p>
            <a:pPr marL="0" indent="0">
              <a:buNone/>
            </a:pPr>
            <a:r>
              <a:rPr lang="en-US" dirty="0">
                <a:solidFill>
                  <a:schemeClr val="bg1"/>
                </a:solidFill>
              </a:rPr>
              <a:t>Lev </a:t>
            </a:r>
            <a:r>
              <a:rPr lang="en-US" dirty="0" err="1">
                <a:solidFill>
                  <a:schemeClr val="bg1"/>
                </a:solidFill>
              </a:rPr>
              <a:t>Khazanovich</a:t>
            </a:r>
            <a:r>
              <a:rPr lang="en-US" dirty="0">
                <a:solidFill>
                  <a:schemeClr val="bg1"/>
                </a:solidFill>
              </a:rPr>
              <a:t> - U of Pittsburgh </a:t>
            </a:r>
            <a:br>
              <a:rPr lang="en-US" dirty="0">
                <a:solidFill>
                  <a:schemeClr val="bg1"/>
                </a:solidFill>
              </a:rPr>
            </a:br>
            <a:r>
              <a:rPr lang="en-US" dirty="0">
                <a:solidFill>
                  <a:schemeClr val="bg1"/>
                </a:solidFill>
              </a:rPr>
              <a:t>Mihai Marasteanu - U of Minnesota</a:t>
            </a:r>
          </a:p>
          <a:p>
            <a:pPr marL="0" indent="0">
              <a:buNone/>
            </a:pPr>
            <a:r>
              <a:rPr lang="en-US" dirty="0">
                <a:solidFill>
                  <a:schemeClr val="bg1"/>
                </a:solidFill>
              </a:rPr>
              <a:t>Ken Maser - </a:t>
            </a:r>
            <a:r>
              <a:rPr lang="en-US" dirty="0" err="1">
                <a:solidFill>
                  <a:schemeClr val="bg1"/>
                </a:solidFill>
              </a:rPr>
              <a:t>Infrasense</a:t>
            </a:r>
            <a:r>
              <a:rPr lang="en-US" dirty="0">
                <a:solidFill>
                  <a:schemeClr val="bg1"/>
                </a:solidFill>
              </a:rPr>
              <a:t> </a:t>
            </a:r>
            <a:br>
              <a:rPr lang="en-US" dirty="0">
                <a:solidFill>
                  <a:schemeClr val="bg1"/>
                </a:solidFill>
              </a:rPr>
            </a:br>
            <a:r>
              <a:rPr lang="en-US" dirty="0">
                <a:solidFill>
                  <a:schemeClr val="bg1"/>
                </a:solidFill>
              </a:rPr>
              <a:t>Dave Rettner - AET</a:t>
            </a:r>
            <a:br>
              <a:rPr lang="en-US" dirty="0">
                <a:solidFill>
                  <a:schemeClr val="bg1"/>
                </a:solidFill>
              </a:rPr>
            </a:br>
            <a:r>
              <a:rPr lang="en-US" dirty="0">
                <a:solidFill>
                  <a:schemeClr val="bg1"/>
                </a:solidFill>
              </a:rPr>
              <a:t>Dan Staebell - APA</a:t>
            </a:r>
            <a:br>
              <a:rPr lang="en-US" dirty="0">
                <a:solidFill>
                  <a:schemeClr val="bg1"/>
                </a:solidFill>
              </a:rPr>
            </a:br>
            <a:r>
              <a:rPr lang="en-US" dirty="0">
                <a:solidFill>
                  <a:schemeClr val="bg1"/>
                </a:solidFill>
              </a:rPr>
              <a:t>Brandon Strand - APA</a:t>
            </a:r>
            <a:br>
              <a:rPr lang="en-US" dirty="0">
                <a:solidFill>
                  <a:schemeClr val="bg1"/>
                </a:solidFill>
              </a:rPr>
            </a:br>
            <a:r>
              <a:rPr lang="en-US" dirty="0">
                <a:solidFill>
                  <a:schemeClr val="bg1"/>
                </a:solidFill>
              </a:rPr>
              <a:t>Randy West - NCAT</a:t>
            </a:r>
            <a:br>
              <a:rPr lang="en-US" dirty="0">
                <a:solidFill>
                  <a:schemeClr val="bg1"/>
                </a:solidFill>
              </a:rPr>
            </a:br>
            <a:r>
              <a:rPr lang="en-US" dirty="0">
                <a:solidFill>
                  <a:schemeClr val="bg1"/>
                </a:solidFill>
              </a:rPr>
              <a:t>Jason </a:t>
            </a:r>
            <a:r>
              <a:rPr lang="en-US" dirty="0" err="1">
                <a:solidFill>
                  <a:schemeClr val="bg1"/>
                </a:solidFill>
              </a:rPr>
              <a:t>Wielinski</a:t>
            </a:r>
            <a:r>
              <a:rPr lang="en-US" dirty="0">
                <a:solidFill>
                  <a:schemeClr val="bg1"/>
                </a:solidFill>
              </a:rPr>
              <a:t> – ARRA</a:t>
            </a:r>
          </a:p>
          <a:p>
            <a:pPr marL="0" indent="0">
              <a:buNone/>
            </a:pPr>
            <a:r>
              <a:rPr lang="en-US" dirty="0">
                <a:solidFill>
                  <a:schemeClr val="bg1"/>
                </a:solidFill>
              </a:rPr>
              <a:t>Chris Winiecki – Payne &amp; Dolan</a:t>
            </a:r>
            <a:br>
              <a:rPr lang="en-US" dirty="0">
                <a:solidFill>
                  <a:schemeClr val="bg1"/>
                </a:solidFill>
              </a:rPr>
            </a:br>
            <a:r>
              <a:rPr lang="en-US" dirty="0" err="1">
                <a:solidFill>
                  <a:schemeClr val="bg1"/>
                </a:solidFill>
              </a:rPr>
              <a:t>Zhanping</a:t>
            </a:r>
            <a:r>
              <a:rPr lang="en-US" dirty="0">
                <a:solidFill>
                  <a:schemeClr val="bg1"/>
                </a:solidFill>
              </a:rPr>
              <a:t> You - Michigan Tech</a:t>
            </a:r>
          </a:p>
        </p:txBody>
      </p:sp>
    </p:spTree>
    <p:extLst>
      <p:ext uri="{BB962C8B-B14F-4D97-AF65-F5344CB8AC3E}">
        <p14:creationId xmlns:p14="http://schemas.microsoft.com/office/powerpoint/2010/main" val="3979949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FFC000"/>
                </a:solidFill>
              </a:rPr>
              <a:t>Short Term Research</a:t>
            </a:r>
          </a:p>
        </p:txBody>
      </p:sp>
      <p:sp>
        <p:nvSpPr>
          <p:cNvPr id="3" name="Text Placeholder 2">
            <a:extLst>
              <a:ext uri="{FF2B5EF4-FFF2-40B4-BE49-F238E27FC236}">
                <a16:creationId xmlns:a16="http://schemas.microsoft.com/office/drawing/2014/main" id="{653027DE-6A96-4993-83A8-1DB9625FC9D1}"/>
              </a:ext>
            </a:extLst>
          </p:cNvPr>
          <p:cNvSpPr>
            <a:spLocks noGrp="1"/>
          </p:cNvSpPr>
          <p:nvPr>
            <p:ph type="body" idx="1"/>
          </p:nvPr>
        </p:nvSpPr>
        <p:spPr/>
        <p:txBody>
          <a:bodyPr/>
          <a:lstStyle/>
          <a:p>
            <a:r>
              <a:rPr lang="en-US" dirty="0">
                <a:solidFill>
                  <a:schemeClr val="bg1"/>
                </a:solidFill>
              </a:rPr>
              <a:t>Goals of Short Term Research</a:t>
            </a:r>
          </a:p>
        </p:txBody>
      </p:sp>
      <p:sp>
        <p:nvSpPr>
          <p:cNvPr id="7" name="Content Placeholder 6">
            <a:extLst>
              <a:ext uri="{FF2B5EF4-FFF2-40B4-BE49-F238E27FC236}">
                <a16:creationId xmlns:a16="http://schemas.microsoft.com/office/drawing/2014/main" id="{E0FDACB9-1206-42D0-B942-D44CF03D511C}"/>
              </a:ext>
            </a:extLst>
          </p:cNvPr>
          <p:cNvSpPr>
            <a:spLocks noGrp="1"/>
          </p:cNvSpPr>
          <p:nvPr>
            <p:ph sz="half" idx="2"/>
          </p:nvPr>
        </p:nvSpPr>
        <p:spPr/>
        <p:txBody>
          <a:bodyPr>
            <a:normAutofit/>
          </a:bodyPr>
          <a:lstStyle/>
          <a:p>
            <a:r>
              <a:rPr lang="en-US" dirty="0">
                <a:solidFill>
                  <a:schemeClr val="bg1"/>
                </a:solidFill>
              </a:rPr>
              <a:t>Topics where many states are doing work.</a:t>
            </a:r>
          </a:p>
          <a:p>
            <a:r>
              <a:rPr lang="en-US" dirty="0">
                <a:solidFill>
                  <a:schemeClr val="bg1"/>
                </a:solidFill>
              </a:rPr>
              <a:t>Share the current state of the practice and innovations via tech transfer</a:t>
            </a:r>
          </a:p>
          <a:p>
            <a:r>
              <a:rPr lang="en-US" dirty="0">
                <a:solidFill>
                  <a:schemeClr val="bg1"/>
                </a:solidFill>
              </a:rPr>
              <a:t>Short reports to summarize prepared by SRF.</a:t>
            </a:r>
          </a:p>
        </p:txBody>
      </p:sp>
      <p:sp>
        <p:nvSpPr>
          <p:cNvPr id="4" name="Text Placeholder 3">
            <a:extLst>
              <a:ext uri="{FF2B5EF4-FFF2-40B4-BE49-F238E27FC236}">
                <a16:creationId xmlns:a16="http://schemas.microsoft.com/office/drawing/2014/main" id="{B0C4FA46-7D47-4F3C-B755-8E73BADB8485}"/>
              </a:ext>
            </a:extLst>
          </p:cNvPr>
          <p:cNvSpPr>
            <a:spLocks noGrp="1"/>
          </p:cNvSpPr>
          <p:nvPr>
            <p:ph type="body" sz="quarter" idx="3"/>
          </p:nvPr>
        </p:nvSpPr>
        <p:spPr/>
        <p:txBody>
          <a:bodyPr/>
          <a:lstStyle/>
          <a:p>
            <a:r>
              <a:rPr lang="en-US" dirty="0">
                <a:solidFill>
                  <a:schemeClr val="bg1"/>
                </a:solidFill>
              </a:rPr>
              <a:t>The Team</a:t>
            </a:r>
          </a:p>
        </p:txBody>
      </p:sp>
      <p:sp>
        <p:nvSpPr>
          <p:cNvPr id="5" name="Content Placeholder 4">
            <a:extLst>
              <a:ext uri="{FF2B5EF4-FFF2-40B4-BE49-F238E27FC236}">
                <a16:creationId xmlns:a16="http://schemas.microsoft.com/office/drawing/2014/main" id="{9E9402E5-33C5-4F2A-9F63-FA08F10E02DA}"/>
              </a:ext>
            </a:extLst>
          </p:cNvPr>
          <p:cNvSpPr>
            <a:spLocks noGrp="1"/>
          </p:cNvSpPr>
          <p:nvPr>
            <p:ph sz="quarter" idx="4"/>
          </p:nvPr>
        </p:nvSpPr>
        <p:spPr/>
        <p:txBody>
          <a:bodyPr>
            <a:normAutofit lnSpcReduction="10000"/>
          </a:bodyPr>
          <a:lstStyle/>
          <a:p>
            <a:r>
              <a:rPr lang="en-US" dirty="0">
                <a:solidFill>
                  <a:schemeClr val="bg1"/>
                </a:solidFill>
              </a:rPr>
              <a:t>Randy West (NCAT)</a:t>
            </a:r>
          </a:p>
          <a:p>
            <a:r>
              <a:rPr lang="en-US" dirty="0">
                <a:solidFill>
                  <a:schemeClr val="bg1"/>
                </a:solidFill>
              </a:rPr>
              <a:t>Eshan Dave (UNH)</a:t>
            </a:r>
          </a:p>
          <a:p>
            <a:r>
              <a:rPr lang="en-US" dirty="0">
                <a:solidFill>
                  <a:schemeClr val="bg1"/>
                </a:solidFill>
              </a:rPr>
              <a:t>Jim Trepanier (IL)</a:t>
            </a:r>
          </a:p>
          <a:p>
            <a:r>
              <a:rPr lang="en-US" dirty="0">
                <a:solidFill>
                  <a:schemeClr val="bg1"/>
                </a:solidFill>
              </a:rPr>
              <a:t>Ed Johnson (MN)</a:t>
            </a:r>
          </a:p>
          <a:p>
            <a:r>
              <a:rPr lang="en-US" dirty="0">
                <a:solidFill>
                  <a:schemeClr val="bg1"/>
                </a:solidFill>
              </a:rPr>
              <a:t>Tim Clyne (MN)</a:t>
            </a:r>
          </a:p>
          <a:p>
            <a:r>
              <a:rPr lang="en-US" dirty="0">
                <a:solidFill>
                  <a:schemeClr val="bg1"/>
                </a:solidFill>
              </a:rPr>
              <a:t>Brandon Brever(MAPA)</a:t>
            </a:r>
          </a:p>
          <a:p>
            <a:r>
              <a:rPr lang="en-US" dirty="0">
                <a:solidFill>
                  <a:schemeClr val="bg1"/>
                </a:solidFill>
              </a:rPr>
              <a:t>John Garrity (MN)</a:t>
            </a:r>
          </a:p>
          <a:p>
            <a:r>
              <a:rPr lang="en-US" dirty="0" err="1">
                <a:solidFill>
                  <a:schemeClr val="bg1"/>
                </a:solidFill>
              </a:rPr>
              <a:t>Zhanping</a:t>
            </a:r>
            <a:r>
              <a:rPr lang="en-US" dirty="0">
                <a:solidFill>
                  <a:schemeClr val="bg1"/>
                </a:solidFill>
              </a:rPr>
              <a:t> You (MTU) </a:t>
            </a:r>
          </a:p>
          <a:p>
            <a:r>
              <a:rPr lang="en-US" dirty="0">
                <a:solidFill>
                  <a:schemeClr val="bg1"/>
                </a:solidFill>
              </a:rPr>
              <a:t>Curt Turgeon (MN)</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5</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173289" y="150930"/>
            <a:ext cx="2335133" cy="116895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58804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FFC000"/>
                </a:solidFill>
              </a:rPr>
              <a:t>Short Term Research</a:t>
            </a:r>
          </a:p>
        </p:txBody>
      </p:sp>
      <p:sp>
        <p:nvSpPr>
          <p:cNvPr id="7" name="Content Placeholder 6">
            <a:extLst>
              <a:ext uri="{FF2B5EF4-FFF2-40B4-BE49-F238E27FC236}">
                <a16:creationId xmlns:a16="http://schemas.microsoft.com/office/drawing/2014/main" id="{E0FDACB9-1206-42D0-B942-D44CF03D511C}"/>
              </a:ext>
            </a:extLst>
          </p:cNvPr>
          <p:cNvSpPr>
            <a:spLocks noGrp="1"/>
          </p:cNvSpPr>
          <p:nvPr>
            <p:ph idx="1"/>
          </p:nvPr>
        </p:nvSpPr>
        <p:spPr/>
        <p:txBody>
          <a:bodyPr/>
          <a:lstStyle/>
          <a:p>
            <a:r>
              <a:rPr lang="en-US" b="1" dirty="0">
                <a:solidFill>
                  <a:schemeClr val="bg1"/>
                </a:solidFill>
              </a:rPr>
              <a:t>Longitudinal Construction Joints</a:t>
            </a:r>
          </a:p>
          <a:p>
            <a:r>
              <a:rPr lang="en-US" b="1" dirty="0">
                <a:solidFill>
                  <a:schemeClr val="bg1"/>
                </a:solidFill>
              </a:rPr>
              <a:t>Project Summary:</a:t>
            </a:r>
            <a:r>
              <a:rPr lang="en-US" dirty="0">
                <a:solidFill>
                  <a:schemeClr val="bg1"/>
                </a:solidFill>
              </a:rPr>
              <a:t> The construction of longitudinal joints in an asphalt pavement is typically the most difficult to achieve high density due to viscosity of pavements at high temperatures. Thus, deterioration of longitudinal joints is one of the major distresses facing agencies. The goal of this Tech Transfer would be to compile research and specifications from the NRRA states and others into a synthesis for publication.</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6</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173289" y="150930"/>
            <a:ext cx="2335133" cy="1168957"/>
          </a:xfrm>
          <a:prstGeom prst="rect">
            <a:avLst/>
          </a:prstGeom>
          <a:ln>
            <a:no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26737825-14D3-4D23-882F-6D6DA4ECCC9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841896" y="9252"/>
            <a:ext cx="3176815" cy="2277034"/>
          </a:xfrm>
          <a:prstGeom prst="rect">
            <a:avLst/>
          </a:prstGeom>
        </p:spPr>
      </p:pic>
    </p:spTree>
    <p:extLst>
      <p:ext uri="{BB962C8B-B14F-4D97-AF65-F5344CB8AC3E}">
        <p14:creationId xmlns:p14="http://schemas.microsoft.com/office/powerpoint/2010/main" val="3089049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FFC000"/>
                </a:solidFill>
              </a:rPr>
              <a:t>Short Term Research</a:t>
            </a:r>
          </a:p>
        </p:txBody>
      </p:sp>
      <p:sp>
        <p:nvSpPr>
          <p:cNvPr id="7" name="Content Placeholder 6">
            <a:extLst>
              <a:ext uri="{FF2B5EF4-FFF2-40B4-BE49-F238E27FC236}">
                <a16:creationId xmlns:a16="http://schemas.microsoft.com/office/drawing/2014/main" id="{E0FDACB9-1206-42D0-B942-D44CF03D511C}"/>
              </a:ext>
            </a:extLst>
          </p:cNvPr>
          <p:cNvSpPr>
            <a:spLocks noGrp="1"/>
          </p:cNvSpPr>
          <p:nvPr>
            <p:ph sz="half" idx="2"/>
          </p:nvPr>
        </p:nvSpPr>
        <p:spPr>
          <a:xfrm>
            <a:off x="409903" y="1545706"/>
            <a:ext cx="5386917" cy="3951288"/>
          </a:xfrm>
        </p:spPr>
        <p:txBody>
          <a:bodyPr/>
          <a:lstStyle/>
          <a:p>
            <a:r>
              <a:rPr lang="en-US" b="1" dirty="0">
                <a:solidFill>
                  <a:schemeClr val="bg1"/>
                </a:solidFill>
              </a:rPr>
              <a:t>Effective Use of Tack Coats</a:t>
            </a:r>
          </a:p>
          <a:p>
            <a:endParaRPr lang="en-US" b="1" dirty="0">
              <a:solidFill>
                <a:schemeClr val="bg1"/>
              </a:solidFill>
            </a:endParaRPr>
          </a:p>
          <a:p>
            <a:r>
              <a:rPr lang="en-US" b="1" dirty="0">
                <a:solidFill>
                  <a:schemeClr val="bg1"/>
                </a:solidFill>
              </a:rPr>
              <a:t>Project Summary:</a:t>
            </a:r>
            <a:r>
              <a:rPr lang="en-US" dirty="0">
                <a:solidFill>
                  <a:schemeClr val="bg1"/>
                </a:solidFill>
              </a:rPr>
              <a:t> The purpose of this tech transfer project is to compile a synthesis of best practices being used by NRRA members in the area of tack coats and to identify any gaps in the research.</a:t>
            </a:r>
          </a:p>
        </p:txBody>
      </p:sp>
      <p:sp>
        <p:nvSpPr>
          <p:cNvPr id="4" name="Text Placeholder 3">
            <a:extLst>
              <a:ext uri="{FF2B5EF4-FFF2-40B4-BE49-F238E27FC236}">
                <a16:creationId xmlns:a16="http://schemas.microsoft.com/office/drawing/2014/main" id="{3C080596-E6AA-43BA-B0F6-45DB90D3F274}"/>
              </a:ext>
            </a:extLst>
          </p:cNvPr>
          <p:cNvSpPr>
            <a:spLocks noGrp="1"/>
          </p:cNvSpPr>
          <p:nvPr>
            <p:ph type="body" sz="quarter" idx="3"/>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7</a:t>
            </a:fld>
            <a:endParaRPr lang="en-US" dirty="0">
              <a:solidFill>
                <a:prstClr val="black">
                  <a:tint val="75000"/>
                </a:prstClr>
              </a:solidFill>
            </a:endParaRPr>
          </a:p>
        </p:txBody>
      </p:sp>
      <p:pic>
        <p:nvPicPr>
          <p:cNvPr id="9" name="Picture 8"/>
          <p:cNvPicPr>
            <a:picLocks noChangeAspect="1"/>
          </p:cNvPicPr>
          <p:nvPr/>
        </p:nvPicPr>
        <p:blipFill>
          <a:blip r:embed="rId3"/>
          <a:stretch>
            <a:fillRect/>
          </a:stretch>
        </p:blipFill>
        <p:spPr>
          <a:xfrm>
            <a:off x="173289" y="150930"/>
            <a:ext cx="2335133" cy="1168957"/>
          </a:xfrm>
          <a:prstGeom prst="rect">
            <a:avLst/>
          </a:prstGeom>
          <a:ln>
            <a:noFill/>
          </a:ln>
          <a:effectLst>
            <a:outerShdw blurRad="50800" dist="38100" dir="2700000" algn="tl" rotWithShape="0">
              <a:prstClr val="black">
                <a:alpha val="40000"/>
              </a:prstClr>
            </a:outerShdw>
          </a:effectLst>
        </p:spPr>
      </p:pic>
      <p:pic>
        <p:nvPicPr>
          <p:cNvPr id="13" name="Content Placeholder 12">
            <a:extLst>
              <a:ext uri="{FF2B5EF4-FFF2-40B4-BE49-F238E27FC236}">
                <a16:creationId xmlns:a16="http://schemas.microsoft.com/office/drawing/2014/main" id="{89A59B03-1D8A-4CDC-92BB-0FD74EC1B8B9}"/>
              </a:ext>
            </a:extLst>
          </p:cNvPr>
          <p:cNvPicPr>
            <a:picLocks noGrp="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7723621" y="3252254"/>
            <a:ext cx="4205619" cy="3104097"/>
          </a:xfrm>
          <a:prstGeom prst="rect">
            <a:avLst/>
          </a:prstGeom>
        </p:spPr>
      </p:pic>
      <p:pic>
        <p:nvPicPr>
          <p:cNvPr id="12" name="Picture 11">
            <a:extLst>
              <a:ext uri="{FF2B5EF4-FFF2-40B4-BE49-F238E27FC236}">
                <a16:creationId xmlns:a16="http://schemas.microsoft.com/office/drawing/2014/main" id="{92EDC80A-E6F8-49A1-99DF-FFC9F84CD58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996517" y="1119965"/>
            <a:ext cx="3908362" cy="2905497"/>
          </a:xfrm>
          <a:prstGeom prst="rect">
            <a:avLst/>
          </a:prstGeom>
        </p:spPr>
      </p:pic>
    </p:spTree>
    <p:extLst>
      <p:ext uri="{BB962C8B-B14F-4D97-AF65-F5344CB8AC3E}">
        <p14:creationId xmlns:p14="http://schemas.microsoft.com/office/powerpoint/2010/main" val="1726151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8991600" cy="914400"/>
          </a:xfrm>
        </p:spPr>
        <p:txBody>
          <a:bodyPr>
            <a:normAutofit fontScale="90000"/>
          </a:bodyPr>
          <a:lstStyle/>
          <a:p>
            <a:pPr algn="ctr"/>
            <a:r>
              <a:rPr lang="en-US" sz="4400" dirty="0">
                <a:solidFill>
                  <a:schemeClr val="bg1"/>
                </a:solidFill>
              </a:rPr>
              <a:t>2016 MnROAD Construction</a:t>
            </a:r>
            <a:br>
              <a:rPr lang="en-US" sz="4400" dirty="0">
                <a:solidFill>
                  <a:schemeClr val="bg1"/>
                </a:solidFill>
              </a:rPr>
            </a:br>
            <a:r>
              <a:rPr lang="en-US" sz="4400" dirty="0">
                <a:solidFill>
                  <a:schemeClr val="bg1"/>
                </a:solidFill>
              </a:rPr>
              <a:t>HMA Performance Testing Experiment</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8</a:t>
            </a:fld>
            <a:endParaRPr lang="en-US" dirty="0">
              <a:solidFill>
                <a:srgbClr val="000000"/>
              </a:solidFill>
            </a:endParaRP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1476447"/>
            <a:ext cx="6160571"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Object 2"/>
          <p:cNvGraphicFramePr>
            <a:graphicFrameLocks noChangeAspect="1"/>
          </p:cNvGraphicFramePr>
          <p:nvPr>
            <p:extLst/>
          </p:nvPr>
        </p:nvGraphicFramePr>
        <p:xfrm>
          <a:off x="8011059" y="1858806"/>
          <a:ext cx="2921000" cy="4511817"/>
        </p:xfrm>
        <a:graphic>
          <a:graphicData uri="http://schemas.openxmlformats.org/presentationml/2006/ole">
            <mc:AlternateContent xmlns:mc="http://schemas.openxmlformats.org/markup-compatibility/2006">
              <mc:Choice xmlns:v="urn:schemas-microsoft-com:vml" Requires="v">
                <p:oleObj spid="_x0000_s2063" r:id="rId5" imgW="1485900" imgH="2010156" progId="Word.Picture.8">
                  <p:embed/>
                </p:oleObj>
              </mc:Choice>
              <mc:Fallback>
                <p:oleObj r:id="rId5" imgW="1485900" imgH="2010156" progId="Word.Picture.8">
                  <p:embed/>
                  <p:pic>
                    <p:nvPicPr>
                      <p:cNvPr id="7" name="Object 2"/>
                      <p:cNvPicPr>
                        <a:picLocks noChangeAspect="1" noChangeArrowheads="1"/>
                      </p:cNvPicPr>
                      <p:nvPr/>
                    </p:nvPicPr>
                    <p:blipFill>
                      <a:blip r:embed="rId6">
                        <a:lum bright="26000"/>
                        <a:extLst>
                          <a:ext uri="{28A0092B-C50C-407E-A947-70E740481C1C}">
                            <a14:useLocalDpi xmlns:a14="http://schemas.microsoft.com/office/drawing/2010/main" val="0"/>
                          </a:ext>
                        </a:extLst>
                      </a:blip>
                      <a:srcRect b="10008"/>
                      <a:stretch>
                        <a:fillRect/>
                      </a:stretch>
                    </p:blipFill>
                    <p:spPr bwMode="auto">
                      <a:xfrm>
                        <a:off x="8011059" y="1858806"/>
                        <a:ext cx="2921000" cy="4511817"/>
                      </a:xfrm>
                      <a:prstGeom prst="rect">
                        <a:avLst/>
                      </a:prstGeom>
                      <a:noFill/>
                      <a:ln w="9525">
                        <a:solidFill>
                          <a:schemeClr val="tx1"/>
                        </a:solidFill>
                        <a:miter lim="800000"/>
                        <a:headEnd/>
                        <a:tailEnd/>
                      </a:ln>
                      <a:extLst/>
                    </p:spPr>
                  </p:pic>
                </p:oleObj>
              </mc:Fallback>
            </mc:AlternateContent>
          </a:graphicData>
        </a:graphic>
      </p:graphicFrame>
      <p:sp>
        <p:nvSpPr>
          <p:cNvPr id="3" name="TextBox 2"/>
          <p:cNvSpPr txBox="1"/>
          <p:nvPr/>
        </p:nvSpPr>
        <p:spPr>
          <a:xfrm>
            <a:off x="7930835" y="1397141"/>
            <a:ext cx="2924269" cy="461665"/>
          </a:xfrm>
          <a:prstGeom prst="rect">
            <a:avLst/>
          </a:prstGeom>
          <a:noFill/>
        </p:spPr>
        <p:txBody>
          <a:bodyPr wrap="square" rtlCol="0">
            <a:spAutoFit/>
          </a:bodyPr>
          <a:lstStyle/>
          <a:p>
            <a:r>
              <a:rPr lang="en-US" sz="2400" dirty="0">
                <a:solidFill>
                  <a:srgbClr val="FFC000"/>
                </a:solidFill>
              </a:rPr>
              <a:t>LTC Cracking</a:t>
            </a:r>
          </a:p>
        </p:txBody>
      </p:sp>
      <p:sp>
        <p:nvSpPr>
          <p:cNvPr id="8" name="TextBox 7"/>
          <p:cNvSpPr txBox="1"/>
          <p:nvPr/>
        </p:nvSpPr>
        <p:spPr>
          <a:xfrm>
            <a:off x="1338403" y="6259812"/>
            <a:ext cx="4310959" cy="461665"/>
          </a:xfrm>
          <a:prstGeom prst="rect">
            <a:avLst/>
          </a:prstGeom>
          <a:noFill/>
        </p:spPr>
        <p:txBody>
          <a:bodyPr wrap="square" rtlCol="0">
            <a:spAutoFit/>
          </a:bodyPr>
          <a:lstStyle/>
          <a:p>
            <a:r>
              <a:rPr lang="en-US" sz="2400" dirty="0">
                <a:solidFill>
                  <a:schemeClr val="tx2"/>
                </a:solidFill>
              </a:rPr>
              <a:t>MnROAD Test Sections</a:t>
            </a:r>
            <a:endParaRPr lang="en-US" sz="2400" dirty="0"/>
          </a:p>
        </p:txBody>
      </p:sp>
    </p:spTree>
    <p:extLst>
      <p:ext uri="{BB962C8B-B14F-4D97-AF65-F5344CB8AC3E}">
        <p14:creationId xmlns:p14="http://schemas.microsoft.com/office/powerpoint/2010/main" val="3470631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8991600" cy="914400"/>
          </a:xfrm>
        </p:spPr>
        <p:txBody>
          <a:bodyPr>
            <a:normAutofit fontScale="90000"/>
          </a:bodyPr>
          <a:lstStyle/>
          <a:p>
            <a:pPr algn="ctr"/>
            <a:r>
              <a:rPr lang="en-US" sz="4400" dirty="0">
                <a:solidFill>
                  <a:schemeClr val="bg1"/>
                </a:solidFill>
              </a:rPr>
              <a:t>2016 MnROAD Mix Designs</a:t>
            </a:r>
            <a:br>
              <a:rPr lang="en-US" sz="4400" dirty="0">
                <a:solidFill>
                  <a:schemeClr val="bg1"/>
                </a:solidFill>
              </a:rPr>
            </a:br>
            <a:r>
              <a:rPr lang="en-US" sz="4400" dirty="0">
                <a:solidFill>
                  <a:schemeClr val="bg1"/>
                </a:solidFill>
              </a:rPr>
              <a:t>HMA Performance Test Experiment</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9</a:t>
            </a:fld>
            <a:endParaRPr lang="en-US" dirty="0">
              <a:solidFill>
                <a:srgbClr val="000000"/>
              </a:solidFill>
            </a:endParaRPr>
          </a:p>
        </p:txBody>
      </p:sp>
      <p:sp>
        <p:nvSpPr>
          <p:cNvPr id="5" name="Slide Number Placeholder 3"/>
          <p:cNvSpPr txBox="1">
            <a:spLocks/>
          </p:cNvSpPr>
          <p:nvPr/>
        </p:nvSpPr>
        <p:spPr>
          <a:xfrm>
            <a:off x="1504952" y="5848705"/>
            <a:ext cx="9143999" cy="34233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3070" b="1" kern="1200" baseline="-25000">
                <a:solidFill>
                  <a:schemeClr val="tx1"/>
                </a:solidFill>
                <a:latin typeface="Arial" panose="020B0604020202020204" pitchFamily="34" charset="0"/>
                <a:ea typeface="+mn-ea"/>
                <a:cs typeface="+mn-cs"/>
              </a:defRPr>
            </a:lvl1pPr>
            <a:lvl2pPr marL="570140" indent="-219284" algn="l" defTabSz="914400" rtl="0" eaLnBrk="1" latinLnBrk="0" hangingPunct="1">
              <a:defRPr sz="3070" b="1" kern="1200" baseline="-25000">
                <a:solidFill>
                  <a:schemeClr val="tx1"/>
                </a:solidFill>
                <a:latin typeface="Arial" panose="020B0604020202020204" pitchFamily="34" charset="0"/>
                <a:ea typeface="+mn-ea"/>
                <a:cs typeface="+mn-cs"/>
              </a:defRPr>
            </a:lvl2pPr>
            <a:lvl3pPr marL="877139" indent="-175428" algn="l" defTabSz="914400" rtl="0" eaLnBrk="1" latinLnBrk="0" hangingPunct="1">
              <a:defRPr sz="3070" b="1" kern="1200" baseline="-25000">
                <a:solidFill>
                  <a:schemeClr val="tx1"/>
                </a:solidFill>
                <a:latin typeface="Arial" panose="020B0604020202020204" pitchFamily="34" charset="0"/>
                <a:ea typeface="+mn-ea"/>
                <a:cs typeface="+mn-cs"/>
              </a:defRPr>
            </a:lvl3pPr>
            <a:lvl4pPr marL="1227994" indent="-175428" algn="l" defTabSz="914400" rtl="0" eaLnBrk="1" latinLnBrk="0" hangingPunct="1">
              <a:defRPr sz="3070" b="1" kern="1200" baseline="-25000">
                <a:solidFill>
                  <a:schemeClr val="tx1"/>
                </a:solidFill>
                <a:latin typeface="Arial" panose="020B0604020202020204" pitchFamily="34" charset="0"/>
                <a:ea typeface="+mn-ea"/>
                <a:cs typeface="+mn-cs"/>
              </a:defRPr>
            </a:lvl4pPr>
            <a:lvl5pPr marL="1578849" indent="-175428" algn="l" defTabSz="914400" rtl="0" eaLnBrk="1" latinLnBrk="0" hangingPunct="1">
              <a:defRPr sz="3070" b="1" kern="1200" baseline="-25000">
                <a:solidFill>
                  <a:schemeClr val="tx1"/>
                </a:solidFill>
                <a:latin typeface="Arial" panose="020B0604020202020204" pitchFamily="34" charset="0"/>
                <a:ea typeface="+mn-ea"/>
                <a:cs typeface="+mn-cs"/>
              </a:defRPr>
            </a:lvl5pPr>
            <a:lvl6pPr marL="1929704" indent="-175428" algn="l" defTabSz="914400" rtl="0" eaLnBrk="0" fontAlgn="base" latinLnBrk="0" hangingPunct="0">
              <a:spcBef>
                <a:spcPct val="0"/>
              </a:spcBef>
              <a:spcAft>
                <a:spcPct val="0"/>
              </a:spcAft>
              <a:defRPr sz="3070" b="1" kern="1200" baseline="-25000">
                <a:solidFill>
                  <a:schemeClr val="tx1"/>
                </a:solidFill>
                <a:latin typeface="Arial" panose="020B0604020202020204" pitchFamily="34" charset="0"/>
                <a:ea typeface="+mn-ea"/>
                <a:cs typeface="+mn-cs"/>
              </a:defRPr>
            </a:lvl6pPr>
            <a:lvl7pPr marL="2280560" indent="-175428" algn="l" defTabSz="914400" rtl="0" eaLnBrk="0" fontAlgn="base" latinLnBrk="0" hangingPunct="0">
              <a:spcBef>
                <a:spcPct val="0"/>
              </a:spcBef>
              <a:spcAft>
                <a:spcPct val="0"/>
              </a:spcAft>
              <a:defRPr sz="3070" b="1" kern="1200" baseline="-25000">
                <a:solidFill>
                  <a:schemeClr val="tx1"/>
                </a:solidFill>
                <a:latin typeface="Arial" panose="020B0604020202020204" pitchFamily="34" charset="0"/>
                <a:ea typeface="+mn-ea"/>
                <a:cs typeface="+mn-cs"/>
              </a:defRPr>
            </a:lvl7pPr>
            <a:lvl8pPr marL="2631415" indent="-175428" algn="l" defTabSz="914400" rtl="0" eaLnBrk="0" fontAlgn="base" latinLnBrk="0" hangingPunct="0">
              <a:spcBef>
                <a:spcPct val="0"/>
              </a:spcBef>
              <a:spcAft>
                <a:spcPct val="0"/>
              </a:spcAft>
              <a:defRPr sz="3070" b="1" kern="1200" baseline="-25000">
                <a:solidFill>
                  <a:schemeClr val="tx1"/>
                </a:solidFill>
                <a:latin typeface="Arial" panose="020B0604020202020204" pitchFamily="34" charset="0"/>
                <a:ea typeface="+mn-ea"/>
                <a:cs typeface="+mn-cs"/>
              </a:defRPr>
            </a:lvl8pPr>
            <a:lvl9pPr marL="2982270" indent="-175428" algn="l" defTabSz="914400" rtl="0" eaLnBrk="0" fontAlgn="base" latinLnBrk="0" hangingPunct="0">
              <a:spcBef>
                <a:spcPct val="0"/>
              </a:spcBef>
              <a:spcAft>
                <a:spcPct val="0"/>
              </a:spcAft>
              <a:defRPr sz="3070" b="1" kern="1200" baseline="-25000">
                <a:solidFill>
                  <a:schemeClr val="tx1"/>
                </a:solidFill>
                <a:latin typeface="Arial" panose="020B0604020202020204" pitchFamily="34" charset="0"/>
                <a:ea typeface="+mn-ea"/>
                <a:cs typeface="+mn-cs"/>
              </a:defRPr>
            </a:lvl9pPr>
          </a:lstStyle>
          <a:p>
            <a:pPr algn="ctr"/>
            <a:fld id="{EC0DD374-B82C-4363-9A9D-B840F19BE22E}" type="slidenum">
              <a:rPr lang="en-US" altLang="en-US" sz="1074" b="0" baseline="0">
                <a:solidFill>
                  <a:srgbClr val="003865"/>
                </a:solidFill>
                <a:latin typeface="Times New Roman" panose="02020603050405020304" pitchFamily="18" charset="0"/>
              </a:rPr>
              <a:pPr algn="ctr"/>
              <a:t>9</a:t>
            </a:fld>
            <a:endParaRPr lang="en-US" altLang="en-US" sz="1074" b="0" baseline="0" dirty="0">
              <a:solidFill>
                <a:srgbClr val="003865"/>
              </a:solidFill>
              <a:latin typeface="Times New Roman" panose="02020603050405020304" pitchFamily="18" charset="0"/>
            </a:endParaRPr>
          </a:p>
        </p:txBody>
      </p:sp>
      <p:graphicFrame>
        <p:nvGraphicFramePr>
          <p:cNvPr id="7" name="Table 6"/>
          <p:cNvGraphicFramePr>
            <a:graphicFrameLocks noGrp="1"/>
          </p:cNvGraphicFramePr>
          <p:nvPr>
            <p:extLst/>
          </p:nvPr>
        </p:nvGraphicFramePr>
        <p:xfrm>
          <a:off x="1668905" y="1600201"/>
          <a:ext cx="8816090" cy="4485811"/>
        </p:xfrm>
        <a:graphic>
          <a:graphicData uri="http://schemas.openxmlformats.org/drawingml/2006/table">
            <a:tbl>
              <a:tblPr firstRow="1" firstCol="1" bandRow="1"/>
              <a:tblGrid>
                <a:gridCol w="2038768">
                  <a:extLst>
                    <a:ext uri="{9D8B030D-6E8A-4147-A177-3AD203B41FA5}">
                      <a16:colId xmlns:a16="http://schemas.microsoft.com/office/drawing/2014/main" val="20000"/>
                    </a:ext>
                  </a:extLst>
                </a:gridCol>
                <a:gridCol w="655319">
                  <a:extLst>
                    <a:ext uri="{9D8B030D-6E8A-4147-A177-3AD203B41FA5}">
                      <a16:colId xmlns:a16="http://schemas.microsoft.com/office/drawing/2014/main" val="20001"/>
                    </a:ext>
                  </a:extLst>
                </a:gridCol>
                <a:gridCol w="655319">
                  <a:extLst>
                    <a:ext uri="{9D8B030D-6E8A-4147-A177-3AD203B41FA5}">
                      <a16:colId xmlns:a16="http://schemas.microsoft.com/office/drawing/2014/main" val="20002"/>
                    </a:ext>
                  </a:extLst>
                </a:gridCol>
                <a:gridCol w="655319">
                  <a:extLst>
                    <a:ext uri="{9D8B030D-6E8A-4147-A177-3AD203B41FA5}">
                      <a16:colId xmlns:a16="http://schemas.microsoft.com/office/drawing/2014/main" val="20003"/>
                    </a:ext>
                  </a:extLst>
                </a:gridCol>
                <a:gridCol w="1383450">
                  <a:extLst>
                    <a:ext uri="{9D8B030D-6E8A-4147-A177-3AD203B41FA5}">
                      <a16:colId xmlns:a16="http://schemas.microsoft.com/office/drawing/2014/main" val="20004"/>
                    </a:ext>
                  </a:extLst>
                </a:gridCol>
                <a:gridCol w="1383450">
                  <a:extLst>
                    <a:ext uri="{9D8B030D-6E8A-4147-A177-3AD203B41FA5}">
                      <a16:colId xmlns:a16="http://schemas.microsoft.com/office/drawing/2014/main" val="20005"/>
                    </a:ext>
                  </a:extLst>
                </a:gridCol>
                <a:gridCol w="655319">
                  <a:extLst>
                    <a:ext uri="{9D8B030D-6E8A-4147-A177-3AD203B41FA5}">
                      <a16:colId xmlns:a16="http://schemas.microsoft.com/office/drawing/2014/main" val="20006"/>
                    </a:ext>
                  </a:extLst>
                </a:gridCol>
                <a:gridCol w="1389146">
                  <a:extLst>
                    <a:ext uri="{9D8B030D-6E8A-4147-A177-3AD203B41FA5}">
                      <a16:colId xmlns:a16="http://schemas.microsoft.com/office/drawing/2014/main" val="20007"/>
                    </a:ext>
                  </a:extLst>
                </a:gridCol>
              </a:tblGrid>
              <a:tr h="613344">
                <a:tc>
                  <a:txBody>
                    <a:bodyPr/>
                    <a:lstStyle/>
                    <a:p>
                      <a:pPr marL="0" marR="0" algn="ctr">
                        <a:spcBef>
                          <a:spcPts val="0"/>
                        </a:spcBef>
                        <a:spcAft>
                          <a:spcPts val="0"/>
                        </a:spcAft>
                      </a:pPr>
                      <a:r>
                        <a:rPr lang="en-US" sz="2000" b="1" dirty="0">
                          <a:solidFill>
                            <a:srgbClr val="000000"/>
                          </a:solidFill>
                          <a:effectLst/>
                          <a:latin typeface="+mn-lt"/>
                          <a:ea typeface="Calibri"/>
                        </a:rPr>
                        <a:t>MIX DESCRIPTION</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2000" b="1" dirty="0">
                          <a:solidFill>
                            <a:srgbClr val="000000"/>
                          </a:solidFill>
                          <a:effectLst/>
                          <a:latin typeface="+mn-lt"/>
                          <a:ea typeface="Calibri"/>
                        </a:rPr>
                        <a:t>RAP</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2000" b="1" dirty="0">
                          <a:solidFill>
                            <a:srgbClr val="000000"/>
                          </a:solidFill>
                          <a:effectLst/>
                          <a:latin typeface="+mn-lt"/>
                          <a:ea typeface="Calibri"/>
                        </a:rPr>
                        <a:t>RAS</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2000" b="1" dirty="0">
                          <a:solidFill>
                            <a:srgbClr val="000000"/>
                          </a:solidFill>
                          <a:effectLst/>
                          <a:latin typeface="+mn-lt"/>
                          <a:ea typeface="Calibri"/>
                        </a:rPr>
                        <a:t>CELL</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2000" b="1">
                          <a:solidFill>
                            <a:srgbClr val="000000"/>
                          </a:solidFill>
                          <a:effectLst/>
                          <a:latin typeface="+mn-lt"/>
                          <a:ea typeface="Calibri"/>
                        </a:rPr>
                        <a:t>BINDER</a:t>
                      </a:r>
                      <a:endParaRPr lang="en-US" sz="2000" b="1">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2000" b="1" dirty="0">
                          <a:solidFill>
                            <a:srgbClr val="000000"/>
                          </a:solidFill>
                          <a:effectLst/>
                          <a:latin typeface="+mn-lt"/>
                          <a:ea typeface="Calibri"/>
                        </a:rPr>
                        <a:t>Aggregate</a:t>
                      </a:r>
                    </a:p>
                    <a:p>
                      <a:pPr marL="0" marR="0" algn="ctr">
                        <a:spcBef>
                          <a:spcPts val="0"/>
                        </a:spcBef>
                        <a:spcAft>
                          <a:spcPts val="0"/>
                        </a:spcAft>
                      </a:pPr>
                      <a:r>
                        <a:rPr lang="en-US" sz="2000" b="1" baseline="0" dirty="0">
                          <a:solidFill>
                            <a:srgbClr val="000000"/>
                          </a:solidFill>
                          <a:effectLst/>
                          <a:latin typeface="+mn-lt"/>
                          <a:ea typeface="Calibri"/>
                        </a:rPr>
                        <a:t>Size</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2000" b="1" dirty="0">
                          <a:solidFill>
                            <a:srgbClr val="000000"/>
                          </a:solidFill>
                          <a:effectLst/>
                          <a:latin typeface="+mn-lt"/>
                          <a:ea typeface="Calibri"/>
                        </a:rPr>
                        <a:t>POLY</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2000" b="1" dirty="0">
                          <a:solidFill>
                            <a:srgbClr val="000000"/>
                          </a:solidFill>
                          <a:effectLst/>
                          <a:latin typeface="+mn-lt"/>
                          <a:ea typeface="Calibri"/>
                        </a:rPr>
                        <a:t>CRACK</a:t>
                      </a:r>
                    </a:p>
                    <a:p>
                      <a:pPr marL="0" marR="0" algn="ctr">
                        <a:spcBef>
                          <a:spcPts val="0"/>
                        </a:spcBef>
                        <a:spcAft>
                          <a:spcPts val="0"/>
                        </a:spcAft>
                      </a:pPr>
                      <a:r>
                        <a:rPr lang="en-US" sz="2000" b="1" dirty="0">
                          <a:solidFill>
                            <a:srgbClr val="000000"/>
                          </a:solidFill>
                          <a:effectLst/>
                          <a:latin typeface="+mn-lt"/>
                          <a:ea typeface="Calibri"/>
                        </a:rPr>
                        <a:t>POTENTIAL</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360185">
                <a:tc>
                  <a:txBody>
                    <a:bodyPr/>
                    <a:lstStyle/>
                    <a:p>
                      <a:pPr marL="0" marR="0" algn="ctr">
                        <a:spcBef>
                          <a:spcPts val="0"/>
                        </a:spcBef>
                        <a:spcAft>
                          <a:spcPts val="0"/>
                        </a:spcAft>
                      </a:pPr>
                      <a:r>
                        <a:rPr lang="en-US" sz="2000" b="1" dirty="0">
                          <a:solidFill>
                            <a:srgbClr val="000000"/>
                          </a:solidFill>
                          <a:effectLst/>
                          <a:latin typeface="+mn-lt"/>
                          <a:ea typeface="Calibri"/>
                        </a:rPr>
                        <a:t>High Temp Mix</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0000"/>
                          </a:solidFill>
                          <a:effectLst/>
                          <a:latin typeface="+mn-lt"/>
                          <a:ea typeface="Calibri"/>
                        </a:rPr>
                        <a:t>~30</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0000"/>
                          </a:solidFill>
                          <a:effectLst/>
                          <a:latin typeface="+mn-lt"/>
                          <a:ea typeface="Calibri"/>
                        </a:rPr>
                        <a:t>5</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0000"/>
                          </a:solidFill>
                          <a:effectLst/>
                          <a:latin typeface="+mn-lt"/>
                          <a:ea typeface="Calibri"/>
                        </a:rPr>
                        <a:t>16</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solidFill>
                            <a:srgbClr val="000000"/>
                          </a:solidFill>
                          <a:effectLst/>
                          <a:latin typeface="+mn-lt"/>
                          <a:ea typeface="Calibri"/>
                        </a:rPr>
                        <a:t>PG 64S-22</a:t>
                      </a:r>
                      <a:endParaRPr lang="en-US" sz="2000" b="1">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effectLst/>
                          <a:latin typeface="+mn-lt"/>
                          <a:ea typeface="Calibri"/>
                        </a:rPr>
                        <a:t>12.5mm</a:t>
                      </a: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solidFill>
                            <a:srgbClr val="000000"/>
                          </a:solidFill>
                          <a:effectLst/>
                          <a:latin typeface="+mn-lt"/>
                          <a:ea typeface="Calibri"/>
                        </a:rPr>
                        <a:t>No</a:t>
                      </a:r>
                      <a:endParaRPr lang="en-US" sz="2000" b="1">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FF0000"/>
                          </a:solidFill>
                          <a:effectLst/>
                          <a:latin typeface="+mn-lt"/>
                          <a:ea typeface="Calibri"/>
                        </a:rPr>
                        <a:t>High</a:t>
                      </a: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10001"/>
                  </a:ext>
                </a:extLst>
              </a:tr>
              <a:tr h="360185">
                <a:tc>
                  <a:txBody>
                    <a:bodyPr/>
                    <a:lstStyle/>
                    <a:p>
                      <a:pPr marL="0" marR="0" algn="ctr">
                        <a:spcBef>
                          <a:spcPts val="0"/>
                        </a:spcBef>
                        <a:spcAft>
                          <a:spcPts val="0"/>
                        </a:spcAft>
                      </a:pPr>
                      <a:r>
                        <a:rPr lang="en-US" sz="2000" b="1" dirty="0">
                          <a:solidFill>
                            <a:srgbClr val="000000"/>
                          </a:solidFill>
                          <a:effectLst/>
                          <a:latin typeface="+mn-lt"/>
                          <a:ea typeface="Calibri"/>
                        </a:rPr>
                        <a:t>High Temp Mix</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solidFill>
                            <a:srgbClr val="000000"/>
                          </a:solidFill>
                          <a:effectLst/>
                          <a:latin typeface="+mn-lt"/>
                          <a:ea typeface="Calibri"/>
                        </a:rPr>
                        <a:t>&lt;20</a:t>
                      </a:r>
                      <a:endParaRPr lang="en-US" sz="2000" b="1">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0000"/>
                          </a:solidFill>
                          <a:effectLst/>
                          <a:latin typeface="+mn-lt"/>
                          <a:ea typeface="Calibri"/>
                        </a:rPr>
                        <a:t>3</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0000"/>
                          </a:solidFill>
                          <a:effectLst/>
                          <a:latin typeface="+mn-lt"/>
                          <a:ea typeface="Calibri"/>
                        </a:rPr>
                        <a:t>17</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0000"/>
                          </a:solidFill>
                          <a:effectLst/>
                          <a:latin typeface="+mn-lt"/>
                          <a:ea typeface="Calibri"/>
                        </a:rPr>
                        <a:t>PG 64S-22</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effectLst/>
                          <a:latin typeface="+mn-lt"/>
                          <a:ea typeface="Calibri"/>
                        </a:rPr>
                        <a:t>12.5mm</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solidFill>
                            <a:srgbClr val="000000"/>
                          </a:solidFill>
                          <a:effectLst/>
                          <a:latin typeface="+mn-lt"/>
                          <a:ea typeface="Calibri"/>
                        </a:rPr>
                        <a:t>No</a:t>
                      </a:r>
                      <a:endParaRPr lang="en-US" sz="2000" b="1">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FF0000"/>
                          </a:solidFill>
                          <a:effectLst/>
                          <a:latin typeface="+mn-lt"/>
                          <a:ea typeface="Calibri"/>
                        </a:rPr>
                        <a:t>High</a:t>
                      </a: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10002"/>
                  </a:ext>
                </a:extLst>
              </a:tr>
              <a:tr h="408897">
                <a:tc>
                  <a:txBody>
                    <a:bodyPr/>
                    <a:lstStyle/>
                    <a:p>
                      <a:pPr marL="0" marR="0" algn="ctr">
                        <a:spcBef>
                          <a:spcPts val="0"/>
                        </a:spcBef>
                        <a:spcAft>
                          <a:spcPts val="0"/>
                        </a:spcAft>
                      </a:pPr>
                      <a:r>
                        <a:rPr lang="en-US" sz="2000" b="1" dirty="0">
                          <a:solidFill>
                            <a:srgbClr val="000000"/>
                          </a:solidFill>
                          <a:effectLst/>
                          <a:latin typeface="+mn-lt"/>
                          <a:ea typeface="Calibri"/>
                        </a:rPr>
                        <a:t>High Temp Mix</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0000"/>
                          </a:solidFill>
                          <a:effectLst/>
                          <a:latin typeface="+mn-lt"/>
                          <a:ea typeface="Calibri"/>
                        </a:rPr>
                        <a:t>&lt;20</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0000"/>
                          </a:solidFill>
                          <a:effectLst/>
                          <a:latin typeface="+mn-lt"/>
                          <a:ea typeface="Calibri"/>
                        </a:rPr>
                        <a:t>0</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solidFill>
                            <a:srgbClr val="000000"/>
                          </a:solidFill>
                          <a:effectLst/>
                          <a:latin typeface="+mn-lt"/>
                          <a:ea typeface="Calibri"/>
                        </a:rPr>
                        <a:t>18</a:t>
                      </a:r>
                      <a:endParaRPr lang="en-US" sz="2000" b="1">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0000"/>
                          </a:solidFill>
                          <a:effectLst/>
                          <a:latin typeface="+mn-lt"/>
                          <a:ea typeface="Calibri"/>
                        </a:rPr>
                        <a:t>PG 64S-22</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effectLst/>
                          <a:latin typeface="+mn-lt"/>
                          <a:ea typeface="Calibri"/>
                        </a:rPr>
                        <a:t>12.5mm</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0000"/>
                          </a:solidFill>
                          <a:effectLst/>
                          <a:latin typeface="+mn-lt"/>
                          <a:ea typeface="Calibri"/>
                        </a:rPr>
                        <a:t>No</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70C0"/>
                          </a:solidFill>
                          <a:effectLst/>
                          <a:latin typeface="+mn-lt"/>
                          <a:ea typeface="Calibri"/>
                        </a:rPr>
                        <a:t>Med</a:t>
                      </a:r>
                      <a:r>
                        <a:rPr lang="en-US" sz="2000" b="1" dirty="0">
                          <a:solidFill>
                            <a:srgbClr val="000000"/>
                          </a:solidFill>
                          <a:effectLst/>
                          <a:latin typeface="+mn-lt"/>
                          <a:ea typeface="Calibri"/>
                        </a:rPr>
                        <a:t>/</a:t>
                      </a:r>
                      <a:r>
                        <a:rPr lang="en-US" sz="2000" b="1" dirty="0">
                          <a:solidFill>
                            <a:srgbClr val="FF0000"/>
                          </a:solidFill>
                          <a:effectLst/>
                          <a:latin typeface="+mn-lt"/>
                          <a:ea typeface="Calibri"/>
                        </a:rPr>
                        <a:t>High</a:t>
                      </a: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10003"/>
                  </a:ext>
                </a:extLst>
              </a:tr>
              <a:tr h="681653">
                <a:tc>
                  <a:txBody>
                    <a:bodyPr/>
                    <a:lstStyle/>
                    <a:p>
                      <a:pPr marL="0" marR="0" algn="ctr">
                        <a:spcBef>
                          <a:spcPts val="0"/>
                        </a:spcBef>
                        <a:spcAft>
                          <a:spcPts val="0"/>
                        </a:spcAft>
                      </a:pPr>
                      <a:r>
                        <a:rPr lang="en-US" sz="2000" b="1" dirty="0">
                          <a:solidFill>
                            <a:srgbClr val="000000"/>
                          </a:solidFill>
                          <a:effectLst/>
                          <a:latin typeface="+mn-lt"/>
                          <a:ea typeface="Calibri"/>
                        </a:rPr>
                        <a:t>High Temp Mix + regressed voids (3.0)</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solidFill>
                            <a:srgbClr val="000000"/>
                          </a:solidFill>
                          <a:effectLst/>
                          <a:latin typeface="+mn-lt"/>
                          <a:ea typeface="Calibri"/>
                        </a:rPr>
                        <a:t>&lt;20</a:t>
                      </a:r>
                      <a:endParaRPr lang="en-US" sz="2000" b="1">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0000"/>
                          </a:solidFill>
                          <a:effectLst/>
                          <a:latin typeface="+mn-lt"/>
                          <a:ea typeface="Calibri"/>
                        </a:rPr>
                        <a:t>0</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solidFill>
                            <a:srgbClr val="000000"/>
                          </a:solidFill>
                          <a:effectLst/>
                          <a:latin typeface="+mn-lt"/>
                          <a:ea typeface="Calibri"/>
                        </a:rPr>
                        <a:t>19</a:t>
                      </a:r>
                      <a:endParaRPr lang="en-US" sz="2000" b="1">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0000"/>
                          </a:solidFill>
                          <a:effectLst/>
                          <a:latin typeface="+mn-lt"/>
                          <a:ea typeface="Calibri"/>
                        </a:rPr>
                        <a:t>PG 64S-22</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effectLst/>
                          <a:latin typeface="+mn-lt"/>
                          <a:ea typeface="Calibri"/>
                        </a:rPr>
                        <a:t>12.5mm</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solidFill>
                            <a:srgbClr val="000000"/>
                          </a:solidFill>
                          <a:effectLst/>
                          <a:latin typeface="+mn-lt"/>
                          <a:ea typeface="Calibri"/>
                        </a:rPr>
                        <a:t>No</a:t>
                      </a:r>
                      <a:endParaRPr lang="en-US" sz="2000" b="1">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70C0"/>
                          </a:solidFill>
                          <a:effectLst/>
                          <a:latin typeface="+mn-lt"/>
                          <a:ea typeface="Calibri"/>
                        </a:rPr>
                        <a:t>Med</a:t>
                      </a:r>
                      <a:r>
                        <a:rPr lang="en-US" sz="2000" b="1" dirty="0">
                          <a:solidFill>
                            <a:srgbClr val="000000"/>
                          </a:solidFill>
                          <a:effectLst/>
                          <a:latin typeface="+mn-lt"/>
                          <a:ea typeface="Calibri"/>
                        </a:rPr>
                        <a:t>/</a:t>
                      </a:r>
                      <a:r>
                        <a:rPr lang="en-US" sz="2000" b="1" dirty="0">
                          <a:solidFill>
                            <a:srgbClr val="FF0000"/>
                          </a:solidFill>
                          <a:effectLst/>
                          <a:latin typeface="+mn-lt"/>
                          <a:ea typeface="Calibri"/>
                        </a:rPr>
                        <a:t>High</a:t>
                      </a: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10004"/>
                  </a:ext>
                </a:extLst>
              </a:tr>
              <a:tr h="240124">
                <a:tc>
                  <a:txBody>
                    <a:bodyPr/>
                    <a:lstStyle/>
                    <a:p>
                      <a:pPr marL="0" marR="0" algn="ctr">
                        <a:spcBef>
                          <a:spcPts val="0"/>
                        </a:spcBef>
                        <a:spcAft>
                          <a:spcPts val="0"/>
                        </a:spcAft>
                      </a:pPr>
                      <a:r>
                        <a:rPr lang="en-US" sz="2000" b="1" dirty="0">
                          <a:solidFill>
                            <a:srgbClr val="000000"/>
                          </a:solidFill>
                          <a:effectLst/>
                          <a:latin typeface="+mn-lt"/>
                          <a:ea typeface="Calibri"/>
                        </a:rPr>
                        <a:t>Soft Binder Mix</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solidFill>
                            <a:srgbClr val="000000"/>
                          </a:solidFill>
                          <a:effectLst/>
                          <a:latin typeface="+mn-lt"/>
                          <a:ea typeface="Calibri"/>
                        </a:rPr>
                        <a:t>&gt;30</a:t>
                      </a:r>
                      <a:endParaRPr lang="en-US" sz="2000" b="1">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0000"/>
                          </a:solidFill>
                          <a:effectLst/>
                          <a:latin typeface="+mn-lt"/>
                          <a:ea typeface="Calibri"/>
                        </a:rPr>
                        <a:t>0</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solidFill>
                            <a:srgbClr val="000000"/>
                          </a:solidFill>
                          <a:effectLst/>
                          <a:latin typeface="+mn-lt"/>
                          <a:ea typeface="Calibri"/>
                        </a:rPr>
                        <a:t>20</a:t>
                      </a:r>
                      <a:endParaRPr lang="en-US" sz="2000" b="1">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0000"/>
                          </a:solidFill>
                          <a:effectLst/>
                          <a:latin typeface="+mn-lt"/>
                          <a:ea typeface="Calibri"/>
                        </a:rPr>
                        <a:t>PG 52S-34</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effectLst/>
                          <a:latin typeface="+mn-lt"/>
                          <a:ea typeface="Calibri"/>
                        </a:rPr>
                        <a:t>12.5mm</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solidFill>
                            <a:srgbClr val="000000"/>
                          </a:solidFill>
                          <a:effectLst/>
                          <a:latin typeface="+mn-lt"/>
                          <a:ea typeface="Calibri"/>
                        </a:rPr>
                        <a:t>No</a:t>
                      </a:r>
                      <a:endParaRPr lang="en-US" sz="2000" b="1">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70C0"/>
                          </a:solidFill>
                          <a:effectLst/>
                          <a:latin typeface="+mn-lt"/>
                          <a:ea typeface="Calibri"/>
                        </a:rPr>
                        <a:t>Med</a:t>
                      </a: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10005"/>
                  </a:ext>
                </a:extLst>
              </a:tr>
              <a:tr h="454436">
                <a:tc>
                  <a:txBody>
                    <a:bodyPr/>
                    <a:lstStyle/>
                    <a:p>
                      <a:pPr marL="0" marR="0" algn="ctr">
                        <a:spcBef>
                          <a:spcPts val="0"/>
                        </a:spcBef>
                        <a:spcAft>
                          <a:spcPts val="0"/>
                        </a:spcAft>
                      </a:pPr>
                      <a:r>
                        <a:rPr lang="en-US" sz="2000" b="1" dirty="0">
                          <a:solidFill>
                            <a:srgbClr val="000000"/>
                          </a:solidFill>
                          <a:effectLst/>
                          <a:latin typeface="+mn-lt"/>
                          <a:ea typeface="Calibri"/>
                        </a:rPr>
                        <a:t>Typical Low-Temp Mix</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solidFill>
                            <a:srgbClr val="000000"/>
                          </a:solidFill>
                          <a:effectLst/>
                          <a:latin typeface="+mn-lt"/>
                          <a:ea typeface="Calibri"/>
                        </a:rPr>
                        <a:t>&lt;20</a:t>
                      </a:r>
                      <a:endParaRPr lang="en-US" sz="2000" b="1">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0000"/>
                          </a:solidFill>
                          <a:effectLst/>
                          <a:latin typeface="+mn-lt"/>
                          <a:ea typeface="Calibri"/>
                        </a:rPr>
                        <a:t>0</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solidFill>
                            <a:srgbClr val="000000"/>
                          </a:solidFill>
                          <a:effectLst/>
                          <a:latin typeface="+mn-lt"/>
                          <a:ea typeface="Calibri"/>
                        </a:rPr>
                        <a:t>21</a:t>
                      </a:r>
                      <a:endParaRPr lang="en-US" sz="2000" b="1">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solidFill>
                            <a:srgbClr val="000000"/>
                          </a:solidFill>
                          <a:effectLst/>
                          <a:latin typeface="+mn-lt"/>
                          <a:ea typeface="Calibri"/>
                        </a:rPr>
                        <a:t>PG 58H-34</a:t>
                      </a:r>
                      <a:endParaRPr lang="en-US" sz="2000" b="1">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effectLst/>
                          <a:latin typeface="+mn-lt"/>
                          <a:ea typeface="Calibri"/>
                        </a:rPr>
                        <a:t>12.5mm</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solidFill>
                            <a:srgbClr val="000000"/>
                          </a:solidFill>
                          <a:effectLst/>
                          <a:latin typeface="+mn-lt"/>
                          <a:ea typeface="Calibri"/>
                        </a:rPr>
                        <a:t>Yes</a:t>
                      </a:r>
                      <a:endParaRPr lang="en-US" sz="2000" b="1">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B050"/>
                          </a:solidFill>
                          <a:effectLst/>
                          <a:latin typeface="+mn-lt"/>
                          <a:ea typeface="Calibri"/>
                        </a:rPr>
                        <a:t>Low</a:t>
                      </a: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10006"/>
                  </a:ext>
                </a:extLst>
              </a:tr>
              <a:tr h="480246">
                <a:tc>
                  <a:txBody>
                    <a:bodyPr/>
                    <a:lstStyle/>
                    <a:p>
                      <a:pPr marL="0" marR="0" algn="ctr">
                        <a:spcBef>
                          <a:spcPts val="0"/>
                        </a:spcBef>
                        <a:spcAft>
                          <a:spcPts val="0"/>
                        </a:spcAft>
                      </a:pPr>
                      <a:r>
                        <a:rPr lang="en-US" sz="2000" b="1" dirty="0">
                          <a:solidFill>
                            <a:srgbClr val="000000"/>
                          </a:solidFill>
                          <a:effectLst/>
                          <a:latin typeface="+mn-lt"/>
                          <a:ea typeface="Calibri"/>
                        </a:rPr>
                        <a:t>Typical Low-Temp Mix + limestone</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solidFill>
                            <a:srgbClr val="000000"/>
                          </a:solidFill>
                          <a:effectLst/>
                          <a:latin typeface="+mn-lt"/>
                          <a:ea typeface="Calibri"/>
                        </a:rPr>
                        <a:t>&lt;20</a:t>
                      </a:r>
                      <a:endParaRPr lang="en-US" sz="2000" b="1">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0000"/>
                          </a:solidFill>
                          <a:effectLst/>
                          <a:latin typeface="+mn-lt"/>
                          <a:ea typeface="Calibri"/>
                        </a:rPr>
                        <a:t>0</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solidFill>
                            <a:srgbClr val="000000"/>
                          </a:solidFill>
                          <a:effectLst/>
                          <a:latin typeface="+mn-lt"/>
                          <a:ea typeface="Calibri"/>
                        </a:rPr>
                        <a:t>22</a:t>
                      </a:r>
                      <a:endParaRPr lang="en-US" sz="2000" b="1">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0000"/>
                          </a:solidFill>
                          <a:effectLst/>
                          <a:latin typeface="+mn-lt"/>
                          <a:ea typeface="Calibri"/>
                        </a:rPr>
                        <a:t>PG 58H-34</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effectLst/>
                          <a:latin typeface="+mn-lt"/>
                          <a:ea typeface="Calibri"/>
                        </a:rPr>
                        <a:t>12.5mm</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solidFill>
                            <a:srgbClr val="000000"/>
                          </a:solidFill>
                          <a:effectLst/>
                          <a:latin typeface="+mn-lt"/>
                          <a:ea typeface="Calibri"/>
                        </a:rPr>
                        <a:t>Yes</a:t>
                      </a:r>
                      <a:endParaRPr lang="en-US" sz="2000" b="1">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B050"/>
                          </a:solidFill>
                          <a:effectLst/>
                          <a:latin typeface="+mn-lt"/>
                          <a:ea typeface="Calibri"/>
                        </a:rPr>
                        <a:t>Low</a:t>
                      </a:r>
                      <a:r>
                        <a:rPr lang="en-US" sz="2000" b="1" dirty="0">
                          <a:solidFill>
                            <a:srgbClr val="000000"/>
                          </a:solidFill>
                          <a:effectLst/>
                          <a:latin typeface="+mn-lt"/>
                          <a:ea typeface="Calibri"/>
                        </a:rPr>
                        <a:t>/</a:t>
                      </a:r>
                      <a:r>
                        <a:rPr lang="en-US" sz="2000" b="1" dirty="0">
                          <a:solidFill>
                            <a:srgbClr val="0070C0"/>
                          </a:solidFill>
                          <a:effectLst/>
                          <a:latin typeface="+mn-lt"/>
                          <a:ea typeface="Calibri"/>
                        </a:rPr>
                        <a:t>Med</a:t>
                      </a: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10007"/>
                  </a:ext>
                </a:extLst>
              </a:tr>
              <a:tr h="240124">
                <a:tc>
                  <a:txBody>
                    <a:bodyPr/>
                    <a:lstStyle/>
                    <a:p>
                      <a:pPr marL="0" marR="0" algn="ctr">
                        <a:spcBef>
                          <a:spcPts val="0"/>
                        </a:spcBef>
                        <a:spcAft>
                          <a:spcPts val="0"/>
                        </a:spcAft>
                      </a:pPr>
                      <a:r>
                        <a:rPr lang="en-US" sz="2000" b="1" dirty="0" err="1">
                          <a:solidFill>
                            <a:srgbClr val="000000"/>
                          </a:solidFill>
                          <a:effectLst/>
                          <a:latin typeface="+mn-lt"/>
                          <a:ea typeface="Calibri"/>
                        </a:rPr>
                        <a:t>HiMA</a:t>
                      </a:r>
                      <a:r>
                        <a:rPr lang="en-US" sz="2000" b="1" dirty="0">
                          <a:solidFill>
                            <a:srgbClr val="000000"/>
                          </a:solidFill>
                          <a:effectLst/>
                          <a:latin typeface="+mn-lt"/>
                          <a:ea typeface="Calibri"/>
                        </a:rPr>
                        <a:t> Mix</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solidFill>
                            <a:srgbClr val="000000"/>
                          </a:solidFill>
                          <a:effectLst/>
                          <a:latin typeface="+mn-lt"/>
                          <a:ea typeface="Calibri"/>
                        </a:rPr>
                        <a:t>&lt;15</a:t>
                      </a:r>
                      <a:endParaRPr lang="en-US" sz="2000" b="1">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0000"/>
                          </a:solidFill>
                          <a:effectLst/>
                          <a:latin typeface="+mn-lt"/>
                          <a:ea typeface="Calibri"/>
                        </a:rPr>
                        <a:t>0</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a:solidFill>
                            <a:srgbClr val="000000"/>
                          </a:solidFill>
                          <a:effectLst/>
                          <a:latin typeface="+mn-lt"/>
                          <a:ea typeface="Calibri"/>
                        </a:rPr>
                        <a:t>23</a:t>
                      </a:r>
                      <a:endParaRPr lang="en-US" sz="2000" b="1">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0000"/>
                          </a:solidFill>
                          <a:effectLst/>
                          <a:latin typeface="+mn-lt"/>
                          <a:ea typeface="Calibri"/>
                        </a:rPr>
                        <a:t>PG 64E-34</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effectLst/>
                          <a:latin typeface="+mn-lt"/>
                          <a:ea typeface="Calibri"/>
                        </a:rPr>
                        <a:t>12.5mm</a:t>
                      </a: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0000"/>
                          </a:solidFill>
                          <a:effectLst/>
                          <a:latin typeface="+mn-lt"/>
                          <a:ea typeface="Calibri"/>
                        </a:rPr>
                        <a:t>Yes</a:t>
                      </a:r>
                      <a:endParaRPr lang="en-US" sz="2000" b="1" dirty="0">
                        <a:effectLst/>
                        <a:latin typeface="+mn-lt"/>
                        <a:ea typeface="Calibri"/>
                      </a:endParaRP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0" marR="0" algn="ctr">
                        <a:spcBef>
                          <a:spcPts val="0"/>
                        </a:spcBef>
                        <a:spcAft>
                          <a:spcPts val="0"/>
                        </a:spcAft>
                      </a:pPr>
                      <a:r>
                        <a:rPr lang="en-US" sz="2000" b="1" dirty="0">
                          <a:solidFill>
                            <a:srgbClr val="00B050"/>
                          </a:solidFill>
                          <a:effectLst/>
                          <a:latin typeface="+mn-lt"/>
                          <a:ea typeface="Calibri"/>
                        </a:rPr>
                        <a:t>Low</a:t>
                      </a:r>
                    </a:p>
                  </a:txBody>
                  <a:tcPr marL="38576" marR="3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68339781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4800" dirty="0" smtClean="0">
            <a:solidFill>
              <a:schemeClr val="bg1"/>
            </a:solidFill>
            <a:latin typeface="+mj-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2385</TotalTime>
  <Words>1194</Words>
  <Application>Microsoft Office PowerPoint</Application>
  <PresentationFormat>Widescreen</PresentationFormat>
  <Paragraphs>370</Paragraphs>
  <Slides>23</Slides>
  <Notes>7</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8" baseType="lpstr">
      <vt:lpstr>Arial</vt:lpstr>
      <vt:lpstr>Calibri</vt:lpstr>
      <vt:lpstr>Times New Roman</vt:lpstr>
      <vt:lpstr>1_Office Theme</vt:lpstr>
      <vt:lpstr>Microsoft Word Picture</vt:lpstr>
      <vt:lpstr>2018 Pavement Workshop May 23-24, 2018</vt:lpstr>
      <vt:lpstr>PowerPoint Presentation</vt:lpstr>
      <vt:lpstr>Agency Members</vt:lpstr>
      <vt:lpstr>Associate Members</vt:lpstr>
      <vt:lpstr>Short Term Research</vt:lpstr>
      <vt:lpstr>Short Term Research</vt:lpstr>
      <vt:lpstr>Short Term Research</vt:lpstr>
      <vt:lpstr>2016 MnROAD Construction HMA Performance Testing Experiment</vt:lpstr>
      <vt:lpstr>2016 MnROAD Mix Designs HMA Performance Test Experiment</vt:lpstr>
      <vt:lpstr>PowerPoint Presentation</vt:lpstr>
      <vt:lpstr>PowerPoint Presentation</vt:lpstr>
      <vt:lpstr>PowerPoint Presentation</vt:lpstr>
      <vt:lpstr>PowerPoint Presentation</vt:lpstr>
      <vt:lpstr>Overlay Cells</vt:lpstr>
      <vt:lpstr>PowerPoint Presentation</vt:lpstr>
      <vt:lpstr>PowerPoint Presentation</vt:lpstr>
      <vt:lpstr>PowerPoint Presentation</vt:lpstr>
      <vt:lpstr>PowerPoint Presentation</vt:lpstr>
      <vt:lpstr>PowerPoint Presentation</vt:lpstr>
      <vt:lpstr>Cold Central Plant Recycling</vt:lpstr>
      <vt:lpstr>Cold Central Plant Recycling - Update</vt:lpstr>
      <vt:lpstr>HMA Overlay &amp; Enhanced Compaction - Update</vt:lpstr>
      <vt:lpstr>PowerPoint Presentation</vt:lpstr>
    </vt:vector>
  </TitlesOfParts>
  <Company>MnDOT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NRRA Universities</dc:title>
  <dc:creator>Worel, Benjamin (DOT)</dc:creator>
  <cp:lastModifiedBy>PAYE, BARRY C</cp:lastModifiedBy>
  <cp:revision>50</cp:revision>
  <dcterms:created xsi:type="dcterms:W3CDTF">2017-11-13T15:43:16Z</dcterms:created>
  <dcterms:modified xsi:type="dcterms:W3CDTF">2018-05-16T20:28:40Z</dcterms:modified>
</cp:coreProperties>
</file>