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6" r:id="rId9"/>
    <p:sldId id="277" r:id="rId10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846"/>
    <a:srgbClr val="00416A"/>
    <a:srgbClr val="1E384B"/>
    <a:srgbClr val="A02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9" autoAdjust="0"/>
    <p:restoredTop sz="48544" autoAdjust="0"/>
  </p:normalViewPr>
  <p:slideViewPr>
    <p:cSldViewPr snapToGrid="0">
      <p:cViewPr varScale="1">
        <p:scale>
          <a:sx n="55" d="100"/>
          <a:sy n="55" d="100"/>
        </p:scale>
        <p:origin x="276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3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STRIPPING INFLECTION POINT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SIP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Sheet3!$A$3:$A$10</c:f>
              <c:strCache>
                <c:ptCount val="8"/>
                <c:pt idx="0">
                  <c:v>A440E</c:v>
                </c:pt>
                <c:pt idx="1">
                  <c:v>B340C</c:v>
                </c:pt>
                <c:pt idx="2">
                  <c:v>B430E</c:v>
                </c:pt>
                <c:pt idx="3">
                  <c:v>B440E</c:v>
                </c:pt>
                <c:pt idx="4">
                  <c:v>B450E</c:v>
                </c:pt>
                <c:pt idx="5">
                  <c:v>C440E</c:v>
                </c:pt>
                <c:pt idx="6">
                  <c:v>D430I</c:v>
                </c:pt>
                <c:pt idx="7">
                  <c:v>D440E</c:v>
                </c:pt>
              </c:strCache>
            </c:strRef>
          </c:cat>
          <c:val>
            <c:numRef>
              <c:f>Sheet3!$B$3:$B$10</c:f>
              <c:numCache>
                <c:formatCode>General</c:formatCode>
                <c:ptCount val="8"/>
                <c:pt idx="0">
                  <c:v>18995</c:v>
                </c:pt>
                <c:pt idx="1">
                  <c:v>12060</c:v>
                </c:pt>
                <c:pt idx="2">
                  <c:v>18995</c:v>
                </c:pt>
                <c:pt idx="3">
                  <c:v>13962</c:v>
                </c:pt>
                <c:pt idx="4">
                  <c:v>16797</c:v>
                </c:pt>
                <c:pt idx="5">
                  <c:v>18988</c:v>
                </c:pt>
                <c:pt idx="6">
                  <c:v>15171</c:v>
                </c:pt>
                <c:pt idx="7">
                  <c:v>7319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2-4D9C-A0AC-F6D2095FA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7931880"/>
        <c:axId val="777922368"/>
      </c:barChart>
      <c:catAx>
        <c:axId val="77793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7922368"/>
        <c:crosses val="autoZero"/>
        <c:auto val="1"/>
        <c:lblAlgn val="ctr"/>
        <c:lblOffset val="100"/>
        <c:noMultiLvlLbl val="0"/>
      </c:catAx>
      <c:valAx>
        <c:axId val="77792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7931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57F26A6-6478-434A-8130-8B46218BE89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F4D8AD4-E8FC-485C-BDDB-1134A2B6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27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184054B-77F8-42CB-99ED-993D29461DD2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75C5B2A-C6C1-46CD-8323-5F37F410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04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85533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2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2163236"/>
            <a:ext cx="109728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D8B85E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2730496"/>
            <a:ext cx="109728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DCC07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" y="3505200"/>
            <a:ext cx="109728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or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4559300"/>
            <a:ext cx="109728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D8B85E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299578"/>
            <a:ext cx="11430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2060">
                <a:alpha val="70000"/>
              </a:srgbClr>
            </a:outerShdw>
          </a:effectLst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94360" y="594360"/>
            <a:ext cx="109728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300" b="1" spc="1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Presentation title line 1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</p:spTree>
    <p:extLst>
      <p:ext uri="{BB962C8B-B14F-4D97-AF65-F5344CB8AC3E}">
        <p14:creationId xmlns:p14="http://schemas.microsoft.com/office/powerpoint/2010/main" val="48950204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59" y="2743200"/>
            <a:ext cx="5427299" cy="382545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200"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329264" y="2743200"/>
            <a:ext cx="5237896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3456525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4360" y="2286000"/>
            <a:ext cx="109728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2200"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45712549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" y="2743200"/>
            <a:ext cx="109728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60855212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0"/>
            <a:ext cx="10972800" cy="382545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2200"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303585178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0"/>
            <a:ext cx="109728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61343205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35419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CC07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59" y="2743200"/>
            <a:ext cx="5427299" cy="382545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D8B85E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200" baseline="0">
                <a:solidFill>
                  <a:srgbClr val="DCC07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329264" y="2743200"/>
            <a:ext cx="5237896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6508111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4360" y="2286000"/>
            <a:ext cx="109728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800100" indent="-342900">
              <a:buFont typeface="Wingdings" panose="05000000000000000000" pitchFamily="2" charset="2"/>
              <a:buChar char="§"/>
              <a:defRPr sz="2800"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200" baseline="0">
                <a:solidFill>
                  <a:srgbClr val="D8B85E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9197456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CC07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0"/>
            <a:ext cx="10972800" cy="382545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D8B85E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200" baseline="0">
                <a:solidFill>
                  <a:srgbClr val="DCC07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341758500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Picture or 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8B85E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" y="2743200"/>
            <a:ext cx="109728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45873860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8B85E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master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0"/>
            <a:ext cx="109728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235505944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91657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11277601" y="6477001"/>
            <a:ext cx="740833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fld id="{B7927F3B-EA50-497A-BAA2-89E7B70FB6F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7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2163236"/>
            <a:ext cx="109728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2730496"/>
            <a:ext cx="109728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" y="3505200"/>
            <a:ext cx="109728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or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4559300"/>
            <a:ext cx="109728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94360" y="594360"/>
            <a:ext cx="109728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300" b="1" spc="1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Presentation title line 1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290247"/>
            <a:ext cx="1143000" cy="1143000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72209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19" y="4360549"/>
            <a:ext cx="3775972" cy="2497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4" r:id="rId5"/>
    <p:sldLayoutId id="2147483652" r:id="rId6"/>
    <p:sldLayoutId id="2147483662" r:id="rId7"/>
    <p:sldLayoutId id="2147483665" r:id="rId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19" y="4360549"/>
            <a:ext cx="3775972" cy="2497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3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0" r:id="rId2"/>
    <p:sldLayoutId id="2147483657" r:id="rId3"/>
    <p:sldLayoutId id="2147483661" r:id="rId4"/>
    <p:sldLayoutId id="2147483658" r:id="rId5"/>
    <p:sldLayoutId id="2147483659" r:id="rId6"/>
    <p:sldLayoutId id="2147483663" r:id="rId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b" anchorCtr="0"/>
          <a:lstStyle/>
          <a:p>
            <a:r>
              <a:rPr lang="en-US" sz="4800" dirty="0">
                <a:solidFill>
                  <a:srgbClr val="D8B846"/>
                </a:solidFill>
              </a:rPr>
              <a:t>Barry Paye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8B846"/>
                </a:solidFill>
              </a:rPr>
              <a:t>Chief Materials &amp; Pavement Engineer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94360" y="3505200"/>
            <a:ext cx="10972800" cy="779124"/>
          </a:xfrm>
        </p:spPr>
        <p:txBody>
          <a:bodyPr/>
          <a:lstStyle/>
          <a:p>
            <a:r>
              <a:rPr lang="en-US" dirty="0"/>
              <a:t>NRRA Paving Workshop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4360" y="4389120"/>
            <a:ext cx="10972800" cy="482600"/>
          </a:xfrm>
        </p:spPr>
        <p:txBody>
          <a:bodyPr/>
          <a:lstStyle/>
          <a:p>
            <a:r>
              <a:rPr lang="en-US" dirty="0">
                <a:solidFill>
                  <a:srgbClr val="D8B846"/>
                </a:solidFill>
              </a:rPr>
              <a:t>May 23, 2018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en-US" dirty="0"/>
              <a:t>NRRA Hamburg Wheel 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05BB10-0F8E-4068-A4E5-2515959E9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9" y="5379423"/>
            <a:ext cx="2335133" cy="11689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56277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653461" y="1864888"/>
            <a:ext cx="5427299" cy="3825453"/>
          </a:xfrm>
        </p:spPr>
        <p:txBody>
          <a:bodyPr/>
          <a:lstStyle/>
          <a:p>
            <a:r>
              <a:rPr lang="en-US" dirty="0" err="1"/>
              <a:t>InstroTek</a:t>
            </a:r>
            <a:r>
              <a:rPr lang="en-US" dirty="0"/>
              <a:t> </a:t>
            </a:r>
            <a:r>
              <a:rPr lang="en-US" dirty="0" err="1"/>
              <a:t>SmarTracker</a:t>
            </a:r>
            <a:r>
              <a:rPr lang="en-US" dirty="0"/>
              <a:t>™ Hamburg Wheel</a:t>
            </a:r>
          </a:p>
          <a:p>
            <a:r>
              <a:rPr lang="en-US" dirty="0"/>
              <a:t>AASHTO T-324</a:t>
            </a:r>
          </a:p>
          <a:p>
            <a:pPr lvl="1"/>
            <a:r>
              <a:rPr lang="en-US" dirty="0"/>
              <a:t>Modification: Tested at 45°C</a:t>
            </a:r>
          </a:p>
          <a:p>
            <a:r>
              <a:rPr lang="en-US" dirty="0"/>
              <a:t>All 58H-28 except</a:t>
            </a:r>
          </a:p>
          <a:p>
            <a:pPr lvl="1"/>
            <a:r>
              <a:rPr lang="en-US" dirty="0"/>
              <a:t>58H-34 ON 12.5 TRAFFIC LEVEL 3</a:t>
            </a:r>
          </a:p>
          <a:p>
            <a:pPr lvl="1"/>
            <a:r>
              <a:rPr lang="en-US" dirty="0"/>
              <a:t>58V-34 ON INTERLAYER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E2E596-A3A9-40C7-A03B-4128BC40A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285" y="1864888"/>
            <a:ext cx="3044571" cy="39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5957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198" y="310896"/>
            <a:ext cx="8229600" cy="9786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RESULTS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9501BA-4A68-4830-8B30-CB88D5B96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94201"/>
              </p:ext>
            </p:extLst>
          </p:nvPr>
        </p:nvGraphicFramePr>
        <p:xfrm>
          <a:off x="1470902" y="1825626"/>
          <a:ext cx="9250195" cy="4351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2579">
                  <a:extLst>
                    <a:ext uri="{9D8B030D-6E8A-4147-A177-3AD203B41FA5}">
                      <a16:colId xmlns:a16="http://schemas.microsoft.com/office/drawing/2014/main" val="1177808645"/>
                    </a:ext>
                  </a:extLst>
                </a:gridCol>
                <a:gridCol w="1132579">
                  <a:extLst>
                    <a:ext uri="{9D8B030D-6E8A-4147-A177-3AD203B41FA5}">
                      <a16:colId xmlns:a16="http://schemas.microsoft.com/office/drawing/2014/main" val="1406410867"/>
                    </a:ext>
                  </a:extLst>
                </a:gridCol>
                <a:gridCol w="914222">
                  <a:extLst>
                    <a:ext uri="{9D8B030D-6E8A-4147-A177-3AD203B41FA5}">
                      <a16:colId xmlns:a16="http://schemas.microsoft.com/office/drawing/2014/main" val="2025682829"/>
                    </a:ext>
                  </a:extLst>
                </a:gridCol>
                <a:gridCol w="885427">
                  <a:extLst>
                    <a:ext uri="{9D8B030D-6E8A-4147-A177-3AD203B41FA5}">
                      <a16:colId xmlns:a16="http://schemas.microsoft.com/office/drawing/2014/main" val="1069988398"/>
                    </a:ext>
                  </a:extLst>
                </a:gridCol>
                <a:gridCol w="1055794">
                  <a:extLst>
                    <a:ext uri="{9D8B030D-6E8A-4147-A177-3AD203B41FA5}">
                      <a16:colId xmlns:a16="http://schemas.microsoft.com/office/drawing/2014/main" val="697721142"/>
                    </a:ext>
                  </a:extLst>
                </a:gridCol>
                <a:gridCol w="1029399">
                  <a:extLst>
                    <a:ext uri="{9D8B030D-6E8A-4147-A177-3AD203B41FA5}">
                      <a16:colId xmlns:a16="http://schemas.microsoft.com/office/drawing/2014/main" val="2846515104"/>
                    </a:ext>
                  </a:extLst>
                </a:gridCol>
                <a:gridCol w="907636">
                  <a:extLst>
                    <a:ext uri="{9D8B030D-6E8A-4147-A177-3AD203B41FA5}">
                      <a16:colId xmlns:a16="http://schemas.microsoft.com/office/drawing/2014/main" val="1108647466"/>
                    </a:ext>
                  </a:extLst>
                </a:gridCol>
                <a:gridCol w="618466">
                  <a:extLst>
                    <a:ext uri="{9D8B030D-6E8A-4147-A177-3AD203B41FA5}">
                      <a16:colId xmlns:a16="http://schemas.microsoft.com/office/drawing/2014/main" val="1134442323"/>
                    </a:ext>
                  </a:extLst>
                </a:gridCol>
                <a:gridCol w="796645">
                  <a:extLst>
                    <a:ext uri="{9D8B030D-6E8A-4147-A177-3AD203B41FA5}">
                      <a16:colId xmlns:a16="http://schemas.microsoft.com/office/drawing/2014/main" val="391920574"/>
                    </a:ext>
                  </a:extLst>
                </a:gridCol>
                <a:gridCol w="777448">
                  <a:extLst>
                    <a:ext uri="{9D8B030D-6E8A-4147-A177-3AD203B41FA5}">
                      <a16:colId xmlns:a16="http://schemas.microsoft.com/office/drawing/2014/main" val="1658481551"/>
                    </a:ext>
                  </a:extLst>
                </a:gridCol>
              </a:tblGrid>
              <a:tr h="1008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Mix ID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Cell Location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HWT Results Average of middle 7 data points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SIP Average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TRAFF LEVEL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AGG SIZE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BINDER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DES VOIDS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extLst>
                  <a:ext uri="{0D108BD9-81ED-4DB2-BD59-A6C34878D82A}">
                    <a16:rowId xmlns:a16="http://schemas.microsoft.com/office/drawing/2014/main" val="3666500105"/>
                  </a:ext>
                </a:extLst>
              </a:tr>
              <a:tr h="259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(SPWExxxxx)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(mm @ # passes)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102516"/>
                  </a:ext>
                </a:extLst>
              </a:tr>
              <a:tr h="511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A440E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984, 987, 991-994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</a:rPr>
                        <a:t>6.19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@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20000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</a:rPr>
                        <a:t>18995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9.5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58H-28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extLst>
                  <a:ext uri="{0D108BD9-81ED-4DB2-BD59-A6C34878D82A}">
                    <a16:rowId xmlns:a16="http://schemas.microsoft.com/office/drawing/2014/main" val="616197651"/>
                  </a:ext>
                </a:extLst>
              </a:tr>
              <a:tr h="259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B340C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CCPR &amp; LV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</a:rPr>
                        <a:t>12.5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@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14405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</a:rPr>
                        <a:t>12060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12.5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58H-34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extLst>
                  <a:ext uri="{0D108BD9-81ED-4DB2-BD59-A6C34878D82A}">
                    <a16:rowId xmlns:a16="http://schemas.microsoft.com/office/drawing/2014/main" val="3068025533"/>
                  </a:ext>
                </a:extLst>
              </a:tr>
              <a:tr h="259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B430E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990 (Reg AV)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</a:rPr>
                        <a:t>6.75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@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20000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</a:rPr>
                        <a:t>18995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12.5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58H-28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extLst>
                  <a:ext uri="{0D108BD9-81ED-4DB2-BD59-A6C34878D82A}">
                    <a16:rowId xmlns:a16="http://schemas.microsoft.com/office/drawing/2014/main" val="2459489814"/>
                  </a:ext>
                </a:extLst>
              </a:tr>
              <a:tr h="511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B440E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985, 986, 988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</a:rPr>
                        <a:t>12.5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@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19720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</a:rPr>
                        <a:t>13962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12.5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58H-28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extLst>
                  <a:ext uri="{0D108BD9-81ED-4DB2-BD59-A6C34878D82A}">
                    <a16:rowId xmlns:a16="http://schemas.microsoft.com/office/drawing/2014/main" val="1353578860"/>
                  </a:ext>
                </a:extLst>
              </a:tr>
              <a:tr h="259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B450E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989 (Sup 5)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</a:rPr>
                        <a:t>9.83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@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20000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</a:rPr>
                        <a:t>16797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12.5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58H-28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extLst>
                  <a:ext uri="{0D108BD9-81ED-4DB2-BD59-A6C34878D82A}">
                    <a16:rowId xmlns:a16="http://schemas.microsoft.com/office/drawing/2014/main" val="3615182782"/>
                  </a:ext>
                </a:extLst>
              </a:tr>
              <a:tr h="259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C440E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987-991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</a:rPr>
                        <a:t>6.34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@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20000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</a:rPr>
                        <a:t>18988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19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58H-28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extLst>
                  <a:ext uri="{0D108BD9-81ED-4DB2-BD59-A6C34878D82A}">
                    <a16:rowId xmlns:a16="http://schemas.microsoft.com/office/drawing/2014/main" val="171971768"/>
                  </a:ext>
                </a:extLst>
              </a:tr>
              <a:tr h="511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D430I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992 (Interlay)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</a:rPr>
                        <a:t>11.25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@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20000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</a:rPr>
                        <a:t>15171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4.75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58E-34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2.0-3.0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extLst>
                  <a:ext uri="{0D108BD9-81ED-4DB2-BD59-A6C34878D82A}">
                    <a16:rowId xmlns:a16="http://schemas.microsoft.com/office/drawing/2014/main" val="1361485897"/>
                  </a:ext>
                </a:extLst>
              </a:tr>
              <a:tr h="511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D440E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201, 215 (PP)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</a:rPr>
                        <a:t>12.5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@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9916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</a:rPr>
                        <a:t>7319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4.75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58H-28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4" marR="7204" marT="7204" marB="0" anchor="ctr"/>
                </a:tc>
                <a:extLst>
                  <a:ext uri="{0D108BD9-81ED-4DB2-BD59-A6C34878D82A}">
                    <a16:rowId xmlns:a16="http://schemas.microsoft.com/office/drawing/2014/main" val="1528278018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A2D513-B6F8-4851-90C4-6C2DCE877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0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FD6EC2-83E1-4FE6-9DA2-E81B0B29F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2923"/>
            <a:ext cx="9144000" cy="5102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B483FC-922D-4108-A883-70E81A4CA3AE}"/>
              </a:ext>
            </a:extLst>
          </p:cNvPr>
          <p:cNvSpPr txBox="1"/>
          <p:nvPr/>
        </p:nvSpPr>
        <p:spPr>
          <a:xfrm>
            <a:off x="1523999" y="337353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NUMBER OF PASSES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0962AB-AC43-4AA1-A1AC-EAD1E26999BE}"/>
              </a:ext>
            </a:extLst>
          </p:cNvPr>
          <p:cNvSpPr txBox="1"/>
          <p:nvPr/>
        </p:nvSpPr>
        <p:spPr>
          <a:xfrm rot="16200000">
            <a:off x="-206199" y="2761642"/>
            <a:ext cx="3983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RUT DEPTH</a:t>
            </a:r>
          </a:p>
        </p:txBody>
      </p:sp>
    </p:spTree>
    <p:extLst>
      <p:ext uri="{BB962C8B-B14F-4D97-AF65-F5344CB8AC3E}">
        <p14:creationId xmlns:p14="http://schemas.microsoft.com/office/powerpoint/2010/main" val="197896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AF4C52-5838-4990-8B07-CF6FDDDDA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065108"/>
            <a:ext cx="9144000" cy="50382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FF4B4D-A4D2-401B-BE98-81FCB86DFB8E}"/>
              </a:ext>
            </a:extLst>
          </p:cNvPr>
          <p:cNvSpPr txBox="1"/>
          <p:nvPr/>
        </p:nvSpPr>
        <p:spPr>
          <a:xfrm>
            <a:off x="1524002" y="241293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VARY GRADATION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98AA6-951C-4DE1-A6DA-C6D6FFFA5236}"/>
              </a:ext>
            </a:extLst>
          </p:cNvPr>
          <p:cNvSpPr txBox="1"/>
          <p:nvPr/>
        </p:nvSpPr>
        <p:spPr>
          <a:xfrm>
            <a:off x="7956466" y="3239323"/>
            <a:ext cx="97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9.5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9BC7C-12D6-42E4-BCB9-9417054C0031}"/>
              </a:ext>
            </a:extLst>
          </p:cNvPr>
          <p:cNvSpPr txBox="1"/>
          <p:nvPr/>
        </p:nvSpPr>
        <p:spPr>
          <a:xfrm>
            <a:off x="9305828" y="2459803"/>
            <a:ext cx="97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19.0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9FCFD-A773-4E60-8312-19797C5AE82E}"/>
              </a:ext>
            </a:extLst>
          </p:cNvPr>
          <p:cNvSpPr txBox="1"/>
          <p:nvPr/>
        </p:nvSpPr>
        <p:spPr>
          <a:xfrm>
            <a:off x="8612957" y="3912840"/>
            <a:ext cx="97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12.5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FBA11-12B9-48B5-AC36-09F659475CBB}"/>
              </a:ext>
            </a:extLst>
          </p:cNvPr>
          <p:cNvSpPr txBox="1"/>
          <p:nvPr/>
        </p:nvSpPr>
        <p:spPr>
          <a:xfrm>
            <a:off x="6096001" y="4577000"/>
            <a:ext cx="97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4.75</a:t>
            </a:r>
          </a:p>
        </p:txBody>
      </p:sp>
    </p:spTree>
    <p:extLst>
      <p:ext uri="{BB962C8B-B14F-4D97-AF65-F5344CB8AC3E}">
        <p14:creationId xmlns:p14="http://schemas.microsoft.com/office/powerpoint/2010/main" val="380803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7635BE-D9D5-492B-B22A-11913B7F2937}"/>
              </a:ext>
            </a:extLst>
          </p:cNvPr>
          <p:cNvSpPr txBox="1"/>
          <p:nvPr/>
        </p:nvSpPr>
        <p:spPr>
          <a:xfrm>
            <a:off x="1524001" y="42790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VARY DESIGN AIR VOID 12.5mm MIXES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3DDA6-E09D-464A-9173-AC478CE53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474344"/>
            <a:ext cx="9144000" cy="5013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8C7105-EF39-4F07-89ED-1FAFC6016B36}"/>
              </a:ext>
            </a:extLst>
          </p:cNvPr>
          <p:cNvSpPr txBox="1"/>
          <p:nvPr/>
        </p:nvSpPr>
        <p:spPr>
          <a:xfrm>
            <a:off x="8334866" y="4983145"/>
            <a:ext cx="97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6F390-A681-495B-942A-49C2CA49EBC7}"/>
              </a:ext>
            </a:extLst>
          </p:cNvPr>
          <p:cNvSpPr txBox="1"/>
          <p:nvPr/>
        </p:nvSpPr>
        <p:spPr>
          <a:xfrm>
            <a:off x="8820346" y="4100690"/>
            <a:ext cx="1355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 5.0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7DE2D-B591-4A52-9C37-335C54267FE9}"/>
              </a:ext>
            </a:extLst>
          </p:cNvPr>
          <p:cNvSpPr txBox="1"/>
          <p:nvPr/>
        </p:nvSpPr>
        <p:spPr>
          <a:xfrm>
            <a:off x="7755903" y="3165204"/>
            <a:ext cx="212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3.0 </a:t>
            </a:r>
            <a:r>
              <a:rPr lang="en-US" sz="2800" dirty="0" err="1"/>
              <a:t>REGR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821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DCB1A0-585D-4812-AA66-6FDFBB0DD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058707"/>
            <a:ext cx="9144000" cy="5111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A4700E-EF68-40C6-9631-3E615B09949B}"/>
              </a:ext>
            </a:extLst>
          </p:cNvPr>
          <p:cNvSpPr txBox="1"/>
          <p:nvPr/>
        </p:nvSpPr>
        <p:spPr>
          <a:xfrm>
            <a:off x="1750245" y="136051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4.75mm MIXES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F880A-BCDA-4F89-AE53-29651CFA037C}"/>
              </a:ext>
            </a:extLst>
          </p:cNvPr>
          <p:cNvSpPr txBox="1"/>
          <p:nvPr/>
        </p:nvSpPr>
        <p:spPr>
          <a:xfrm>
            <a:off x="6322245" y="4467629"/>
            <a:ext cx="196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 BINDER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6201-B0E5-4DBF-B35F-1BB085FBF6D6}"/>
              </a:ext>
            </a:extLst>
          </p:cNvPr>
          <p:cNvSpPr txBox="1"/>
          <p:nvPr/>
        </p:nvSpPr>
        <p:spPr>
          <a:xfrm>
            <a:off x="7302631" y="2191430"/>
            <a:ext cx="3015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 BINDER INTERLAYER</a:t>
            </a:r>
          </a:p>
        </p:txBody>
      </p:sp>
    </p:spTree>
    <p:extLst>
      <p:ext uri="{BB962C8B-B14F-4D97-AF65-F5344CB8AC3E}">
        <p14:creationId xmlns:p14="http://schemas.microsoft.com/office/powerpoint/2010/main" val="418663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372FF15-D105-4BA1-A309-1D58EE934F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785960"/>
              </p:ext>
            </p:extLst>
          </p:nvPr>
        </p:nvGraphicFramePr>
        <p:xfrm>
          <a:off x="1487915" y="658185"/>
          <a:ext cx="9117679" cy="505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9432551"/>
      </p:ext>
    </p:extLst>
  </p:cSld>
  <p:clrMapOvr>
    <a:masterClrMapping/>
  </p:clrMapOvr>
</p:sld>
</file>

<file path=ppt/theme/theme1.xml><?xml version="1.0" encoding="utf-8"?>
<a:theme xmlns:a="http://schemas.openxmlformats.org/drawingml/2006/main" name="WisDOT template widescreen blu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DOT template widescreen gray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242</Words>
  <Application>Microsoft Office PowerPoint</Application>
  <PresentationFormat>Widescreen</PresentationFormat>
  <Paragraphs>131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Wingdings</vt:lpstr>
      <vt:lpstr>WisDOT template widescreen blue background</vt:lpstr>
      <vt:lpstr>WisDOT template widescreen gray background</vt:lpstr>
      <vt:lpstr>NRRA Hamburg Wheel Results</vt:lpstr>
      <vt:lpstr>TESTING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KIRKPATRICK, MARY K</dc:creator>
  <cp:lastModifiedBy>PAYE, BARRY C</cp:lastModifiedBy>
  <cp:revision>81</cp:revision>
  <cp:lastPrinted>2017-04-24T18:33:41Z</cp:lastPrinted>
  <dcterms:created xsi:type="dcterms:W3CDTF">2017-03-24T16:34:12Z</dcterms:created>
  <dcterms:modified xsi:type="dcterms:W3CDTF">2018-05-16T19:49:00Z</dcterms:modified>
</cp:coreProperties>
</file>