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6"/>
  </p:notesMasterIdLst>
  <p:handoutMasterIdLst>
    <p:handoutMasterId r:id="rId37"/>
  </p:handoutMasterIdLst>
  <p:sldIdLst>
    <p:sldId id="322" r:id="rId3"/>
    <p:sldId id="286" r:id="rId4"/>
    <p:sldId id="291" r:id="rId5"/>
    <p:sldId id="295" r:id="rId6"/>
    <p:sldId id="290" r:id="rId7"/>
    <p:sldId id="259" r:id="rId8"/>
    <p:sldId id="299" r:id="rId9"/>
    <p:sldId id="282" r:id="rId10"/>
    <p:sldId id="293" r:id="rId11"/>
    <p:sldId id="292" r:id="rId12"/>
    <p:sldId id="296" r:id="rId13"/>
    <p:sldId id="266" r:id="rId14"/>
    <p:sldId id="268" r:id="rId15"/>
    <p:sldId id="277" r:id="rId16"/>
    <p:sldId id="320" r:id="rId17"/>
    <p:sldId id="324" r:id="rId18"/>
    <p:sldId id="278" r:id="rId19"/>
    <p:sldId id="300" r:id="rId20"/>
    <p:sldId id="297" r:id="rId21"/>
    <p:sldId id="318" r:id="rId22"/>
    <p:sldId id="309" r:id="rId23"/>
    <p:sldId id="310" r:id="rId24"/>
    <p:sldId id="306" r:id="rId25"/>
    <p:sldId id="304" r:id="rId26"/>
    <p:sldId id="307" r:id="rId27"/>
    <p:sldId id="294" r:id="rId28"/>
    <p:sldId id="301" r:id="rId29"/>
    <p:sldId id="287" r:id="rId30"/>
    <p:sldId id="298" r:id="rId31"/>
    <p:sldId id="314" r:id="rId32"/>
    <p:sldId id="319" r:id="rId33"/>
    <p:sldId id="289" r:id="rId34"/>
    <p:sldId id="323" r:id="rId3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5" autoAdjust="0"/>
    <p:restoredTop sz="93842" autoAdjust="0"/>
  </p:normalViewPr>
  <p:slideViewPr>
    <p:cSldViewPr>
      <p:cViewPr varScale="1">
        <p:scale>
          <a:sx n="102" d="100"/>
          <a:sy n="102" d="100"/>
        </p:scale>
        <p:origin x="12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llinois.gov\dot\Users\MT\HILLB\My%20Documents\HMA\AAPT\95mm%20Mix%201_BL-LLDAvg_Processed_Da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illinois.gov\dot\Users\MT\HILLB\My%20Documents\HMA\I-FIT\I-FIT%20Data%20Analysis_September%202016\Analysis%20Summar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llinois.gov\dot\Users\MT\HILLB\My%20Documents\HMA\Winter%20PI%20Meeting\Summar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llinois.gov\dot\Users\MT\HILLB\My%20Documents\HMA\AAPT\Cores\Summar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llinois.gov\dot\Users\MT\HILLB\My%20Documents\HMA\AAPT\Cores\Summary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33600002401071"/>
          <c:y val="4.0284062342885875E-2"/>
          <c:w val="0.80742557180352459"/>
          <c:h val="0.78472222222222221"/>
        </c:manualLayout>
      </c:layout>
      <c:areaChart>
        <c:grouping val="standard"/>
        <c:varyColors val="0"/>
        <c:ser>
          <c:idx val="0"/>
          <c:order val="0"/>
          <c:spPr>
            <a:solidFill>
              <a:schemeClr val="accent6">
                <a:alpha val="79000"/>
              </a:schemeClr>
            </a:solidFill>
            <a:ln w="25400">
              <a:solidFill>
                <a:srgbClr val="0070C0"/>
              </a:solidFill>
            </a:ln>
          </c:spPr>
          <c:cat>
            <c:numRef>
              <c:f>Sheet1!$C$5:$C$206</c:f>
              <c:numCache>
                <c:formatCode>General</c:formatCode>
                <c:ptCount val="202"/>
                <c:pt idx="0">
                  <c:v>0</c:v>
                </c:pt>
                <c:pt idx="1">
                  <c:v>2.4E-2</c:v>
                </c:pt>
                <c:pt idx="2">
                  <c:v>4.5999999999999999E-2</c:v>
                </c:pt>
                <c:pt idx="3">
                  <c:v>6.6000000000000003E-2</c:v>
                </c:pt>
                <c:pt idx="4">
                  <c:v>8.5000000000000006E-2</c:v>
                </c:pt>
                <c:pt idx="5">
                  <c:v>0.109</c:v>
                </c:pt>
                <c:pt idx="6">
                  <c:v>0.128</c:v>
                </c:pt>
                <c:pt idx="7">
                  <c:v>0.14800000000000002</c:v>
                </c:pt>
                <c:pt idx="8">
                  <c:v>0.16899999999999998</c:v>
                </c:pt>
                <c:pt idx="9">
                  <c:v>0.188</c:v>
                </c:pt>
                <c:pt idx="10">
                  <c:v>0.21000000000000002</c:v>
                </c:pt>
                <c:pt idx="11">
                  <c:v>0.22899999999999998</c:v>
                </c:pt>
                <c:pt idx="12">
                  <c:v>0.252</c:v>
                </c:pt>
                <c:pt idx="13">
                  <c:v>0.27499999999999997</c:v>
                </c:pt>
                <c:pt idx="14">
                  <c:v>0.29299999999999998</c:v>
                </c:pt>
                <c:pt idx="15">
                  <c:v>0.313</c:v>
                </c:pt>
                <c:pt idx="16">
                  <c:v>0.33399999999999996</c:v>
                </c:pt>
                <c:pt idx="17">
                  <c:v>0.35299999999999998</c:v>
                </c:pt>
                <c:pt idx="18">
                  <c:v>0.375</c:v>
                </c:pt>
                <c:pt idx="19">
                  <c:v>0.39599999999999996</c:v>
                </c:pt>
                <c:pt idx="20">
                  <c:v>0.41499999999999998</c:v>
                </c:pt>
                <c:pt idx="21">
                  <c:v>0.437</c:v>
                </c:pt>
                <c:pt idx="22">
                  <c:v>0.45699999999999996</c:v>
                </c:pt>
                <c:pt idx="23">
                  <c:v>0.47899999999999998</c:v>
                </c:pt>
                <c:pt idx="24">
                  <c:v>0.499</c:v>
                </c:pt>
                <c:pt idx="25">
                  <c:v>0.51900000000000002</c:v>
                </c:pt>
                <c:pt idx="26">
                  <c:v>0.54</c:v>
                </c:pt>
                <c:pt idx="27">
                  <c:v>0.56199999999999994</c:v>
                </c:pt>
                <c:pt idx="28">
                  <c:v>0.58399999999999996</c:v>
                </c:pt>
                <c:pt idx="29">
                  <c:v>0.60299999999999998</c:v>
                </c:pt>
                <c:pt idx="30">
                  <c:v>0.624</c:v>
                </c:pt>
                <c:pt idx="31">
                  <c:v>0.64600000000000002</c:v>
                </c:pt>
                <c:pt idx="32">
                  <c:v>0.66500000000000004</c:v>
                </c:pt>
                <c:pt idx="33">
                  <c:v>0.68499999999999994</c:v>
                </c:pt>
                <c:pt idx="34">
                  <c:v>0.70599999999999996</c:v>
                </c:pt>
                <c:pt idx="35">
                  <c:v>0.72699999999999998</c:v>
                </c:pt>
                <c:pt idx="36">
                  <c:v>0.749</c:v>
                </c:pt>
                <c:pt idx="37">
                  <c:v>0.77</c:v>
                </c:pt>
                <c:pt idx="38">
                  <c:v>0.79100000000000004</c:v>
                </c:pt>
                <c:pt idx="39">
                  <c:v>0.81099999999999994</c:v>
                </c:pt>
                <c:pt idx="40">
                  <c:v>0.83199999999999996</c:v>
                </c:pt>
                <c:pt idx="41">
                  <c:v>0.85299999999999998</c:v>
                </c:pt>
                <c:pt idx="42">
                  <c:v>0.873</c:v>
                </c:pt>
                <c:pt idx="43">
                  <c:v>0.89300000000000002</c:v>
                </c:pt>
                <c:pt idx="44">
                  <c:v>0.91400000000000003</c:v>
                </c:pt>
                <c:pt idx="45">
                  <c:v>0.93499999999999994</c:v>
                </c:pt>
                <c:pt idx="46">
                  <c:v>0.95699999999999996</c:v>
                </c:pt>
                <c:pt idx="47">
                  <c:v>0.97899999999999998</c:v>
                </c:pt>
                <c:pt idx="48">
                  <c:v>0.99999999999999989</c:v>
                </c:pt>
                <c:pt idx="49">
                  <c:v>1.02</c:v>
                </c:pt>
                <c:pt idx="50">
                  <c:v>1.04</c:v>
                </c:pt>
                <c:pt idx="51">
                  <c:v>1.0610000000000002</c:v>
                </c:pt>
                <c:pt idx="52">
                  <c:v>1.0810000000000002</c:v>
                </c:pt>
                <c:pt idx="53">
                  <c:v>1.1030000000000002</c:v>
                </c:pt>
                <c:pt idx="54">
                  <c:v>1.125</c:v>
                </c:pt>
                <c:pt idx="55">
                  <c:v>1.1440000000000001</c:v>
                </c:pt>
                <c:pt idx="56">
                  <c:v>1.1640000000000001</c:v>
                </c:pt>
                <c:pt idx="57">
                  <c:v>1.1850000000000001</c:v>
                </c:pt>
                <c:pt idx="58">
                  <c:v>1.2080000000000002</c:v>
                </c:pt>
                <c:pt idx="59">
                  <c:v>1.2280000000000002</c:v>
                </c:pt>
                <c:pt idx="60">
                  <c:v>1.248</c:v>
                </c:pt>
                <c:pt idx="61">
                  <c:v>1.2710000000000001</c:v>
                </c:pt>
                <c:pt idx="62">
                  <c:v>1.29</c:v>
                </c:pt>
                <c:pt idx="63">
                  <c:v>1.3120000000000001</c:v>
                </c:pt>
                <c:pt idx="64">
                  <c:v>1.3340000000000001</c:v>
                </c:pt>
                <c:pt idx="65">
                  <c:v>1.3540000000000001</c:v>
                </c:pt>
                <c:pt idx="66">
                  <c:v>1.375</c:v>
                </c:pt>
                <c:pt idx="67">
                  <c:v>1.395</c:v>
                </c:pt>
                <c:pt idx="68">
                  <c:v>1.4160000000000001</c:v>
                </c:pt>
                <c:pt idx="69">
                  <c:v>1.4390000000000001</c:v>
                </c:pt>
                <c:pt idx="70">
                  <c:v>1.4600000000000002</c:v>
                </c:pt>
                <c:pt idx="71">
                  <c:v>1.4780000000000002</c:v>
                </c:pt>
                <c:pt idx="72">
                  <c:v>1.5</c:v>
                </c:pt>
                <c:pt idx="73">
                  <c:v>1.52</c:v>
                </c:pt>
                <c:pt idx="74">
                  <c:v>1.5430000000000001</c:v>
                </c:pt>
                <c:pt idx="75">
                  <c:v>1.5660000000000001</c:v>
                </c:pt>
                <c:pt idx="76">
                  <c:v>1.5850000000000002</c:v>
                </c:pt>
                <c:pt idx="77">
                  <c:v>1.6040000000000001</c:v>
                </c:pt>
                <c:pt idx="78">
                  <c:v>1.6280000000000001</c:v>
                </c:pt>
                <c:pt idx="79">
                  <c:v>1.647</c:v>
                </c:pt>
                <c:pt idx="80">
                  <c:v>1.6680000000000001</c:v>
                </c:pt>
                <c:pt idx="81">
                  <c:v>1.6880000000000002</c:v>
                </c:pt>
                <c:pt idx="82">
                  <c:v>1.7110000000000001</c:v>
                </c:pt>
                <c:pt idx="83">
                  <c:v>1.7310000000000001</c:v>
                </c:pt>
                <c:pt idx="84">
                  <c:v>1.7530000000000001</c:v>
                </c:pt>
                <c:pt idx="85">
                  <c:v>1.7750000000000001</c:v>
                </c:pt>
                <c:pt idx="86">
                  <c:v>1.794</c:v>
                </c:pt>
                <c:pt idx="87">
                  <c:v>1.8160000000000001</c:v>
                </c:pt>
                <c:pt idx="88">
                  <c:v>1.8360000000000001</c:v>
                </c:pt>
                <c:pt idx="89">
                  <c:v>1.8560000000000001</c:v>
                </c:pt>
                <c:pt idx="90">
                  <c:v>1.8780000000000001</c:v>
                </c:pt>
                <c:pt idx="91">
                  <c:v>1.8980000000000001</c:v>
                </c:pt>
                <c:pt idx="92">
                  <c:v>1.9220000000000002</c:v>
                </c:pt>
                <c:pt idx="93">
                  <c:v>1.9420000000000002</c:v>
                </c:pt>
                <c:pt idx="94">
                  <c:v>1.9610000000000001</c:v>
                </c:pt>
                <c:pt idx="95">
                  <c:v>1.9820000000000002</c:v>
                </c:pt>
                <c:pt idx="96">
                  <c:v>2.0049999999999999</c:v>
                </c:pt>
                <c:pt idx="97">
                  <c:v>2.0249999999999999</c:v>
                </c:pt>
                <c:pt idx="98">
                  <c:v>2.048</c:v>
                </c:pt>
                <c:pt idx="99">
                  <c:v>2.0669999999999997</c:v>
                </c:pt>
                <c:pt idx="100">
                  <c:v>2.0880000000000001</c:v>
                </c:pt>
                <c:pt idx="101">
                  <c:v>2.1109999999999998</c:v>
                </c:pt>
                <c:pt idx="102">
                  <c:v>2.1309999999999998</c:v>
                </c:pt>
                <c:pt idx="103">
                  <c:v>2.15</c:v>
                </c:pt>
                <c:pt idx="104">
                  <c:v>2.1709999999999998</c:v>
                </c:pt>
                <c:pt idx="105">
                  <c:v>2.1930000000000001</c:v>
                </c:pt>
                <c:pt idx="106">
                  <c:v>2.2119999999999997</c:v>
                </c:pt>
                <c:pt idx="107">
                  <c:v>2.2349999999999999</c:v>
                </c:pt>
                <c:pt idx="108">
                  <c:v>2.254</c:v>
                </c:pt>
                <c:pt idx="109">
                  <c:v>2.2769999999999997</c:v>
                </c:pt>
                <c:pt idx="110">
                  <c:v>2.2949999999999999</c:v>
                </c:pt>
                <c:pt idx="111">
                  <c:v>2.3169999999999997</c:v>
                </c:pt>
                <c:pt idx="112">
                  <c:v>2.3380000000000001</c:v>
                </c:pt>
                <c:pt idx="113">
                  <c:v>2.359</c:v>
                </c:pt>
                <c:pt idx="114">
                  <c:v>2.379</c:v>
                </c:pt>
                <c:pt idx="115">
                  <c:v>2.399</c:v>
                </c:pt>
                <c:pt idx="116">
                  <c:v>2.4219999999999997</c:v>
                </c:pt>
                <c:pt idx="117">
                  <c:v>2.4419999999999997</c:v>
                </c:pt>
                <c:pt idx="118">
                  <c:v>2.4619999999999997</c:v>
                </c:pt>
                <c:pt idx="119">
                  <c:v>2.4830000000000001</c:v>
                </c:pt>
                <c:pt idx="120">
                  <c:v>2.5009999999999999</c:v>
                </c:pt>
                <c:pt idx="121">
                  <c:v>2.524</c:v>
                </c:pt>
                <c:pt idx="122">
                  <c:v>2.5469999999999997</c:v>
                </c:pt>
                <c:pt idx="123">
                  <c:v>2.5619999999999998</c:v>
                </c:pt>
                <c:pt idx="124">
                  <c:v>2.5869999999999997</c:v>
                </c:pt>
                <c:pt idx="125">
                  <c:v>2.6080000000000001</c:v>
                </c:pt>
                <c:pt idx="126">
                  <c:v>2.6279999999999997</c:v>
                </c:pt>
                <c:pt idx="127">
                  <c:v>2.6479999999999997</c:v>
                </c:pt>
                <c:pt idx="128">
                  <c:v>2.67</c:v>
                </c:pt>
                <c:pt idx="129">
                  <c:v>2.69</c:v>
                </c:pt>
                <c:pt idx="130">
                  <c:v>2.7090000000000001</c:v>
                </c:pt>
                <c:pt idx="131">
                  <c:v>2.7319999999999998</c:v>
                </c:pt>
                <c:pt idx="132">
                  <c:v>2.7509999999999999</c:v>
                </c:pt>
                <c:pt idx="133">
                  <c:v>2.7729999999999997</c:v>
                </c:pt>
                <c:pt idx="134">
                  <c:v>2.7949999999999999</c:v>
                </c:pt>
                <c:pt idx="135">
                  <c:v>2.8149999999999999</c:v>
                </c:pt>
                <c:pt idx="136">
                  <c:v>2.835</c:v>
                </c:pt>
                <c:pt idx="137">
                  <c:v>2.855</c:v>
                </c:pt>
                <c:pt idx="138">
                  <c:v>2.8719999999999999</c:v>
                </c:pt>
                <c:pt idx="139">
                  <c:v>2.8939999999999997</c:v>
                </c:pt>
                <c:pt idx="140">
                  <c:v>2.919</c:v>
                </c:pt>
                <c:pt idx="141">
                  <c:v>2.9379999999999997</c:v>
                </c:pt>
                <c:pt idx="142">
                  <c:v>2.9579999999999997</c:v>
                </c:pt>
                <c:pt idx="143">
                  <c:v>2.9790000000000001</c:v>
                </c:pt>
                <c:pt idx="144">
                  <c:v>3</c:v>
                </c:pt>
                <c:pt idx="145">
                  <c:v>3.0209999999999999</c:v>
                </c:pt>
                <c:pt idx="146">
                  <c:v>3.0419999999999998</c:v>
                </c:pt>
                <c:pt idx="147">
                  <c:v>3.0629999999999997</c:v>
                </c:pt>
                <c:pt idx="148">
                  <c:v>3.0840000000000001</c:v>
                </c:pt>
                <c:pt idx="149">
                  <c:v>3.105</c:v>
                </c:pt>
                <c:pt idx="150">
                  <c:v>3.1229999999999998</c:v>
                </c:pt>
                <c:pt idx="151">
                  <c:v>3.145</c:v>
                </c:pt>
                <c:pt idx="152">
                  <c:v>3.1659999999999999</c:v>
                </c:pt>
                <c:pt idx="153">
                  <c:v>3.1850000000000001</c:v>
                </c:pt>
                <c:pt idx="154">
                  <c:v>3.2050000000000001</c:v>
                </c:pt>
                <c:pt idx="155">
                  <c:v>3.2290000000000001</c:v>
                </c:pt>
                <c:pt idx="156">
                  <c:v>3.2479999999999998</c:v>
                </c:pt>
                <c:pt idx="157">
                  <c:v>3.2719999999999998</c:v>
                </c:pt>
                <c:pt idx="158">
                  <c:v>3.29</c:v>
                </c:pt>
                <c:pt idx="159">
                  <c:v>3.3089999999999997</c:v>
                </c:pt>
                <c:pt idx="160">
                  <c:v>3.3319999999999999</c:v>
                </c:pt>
                <c:pt idx="161">
                  <c:v>3.3529999999999998</c:v>
                </c:pt>
                <c:pt idx="162">
                  <c:v>3.375</c:v>
                </c:pt>
                <c:pt idx="163">
                  <c:v>3.3939999999999997</c:v>
                </c:pt>
                <c:pt idx="164">
                  <c:v>3.4139999999999997</c:v>
                </c:pt>
                <c:pt idx="165">
                  <c:v>3.4359999999999999</c:v>
                </c:pt>
                <c:pt idx="166">
                  <c:v>3.456</c:v>
                </c:pt>
                <c:pt idx="167">
                  <c:v>3.4779999999999998</c:v>
                </c:pt>
                <c:pt idx="168">
                  <c:v>3.4949999999999997</c:v>
                </c:pt>
                <c:pt idx="169">
                  <c:v>3.5149999999999997</c:v>
                </c:pt>
                <c:pt idx="170">
                  <c:v>3.54</c:v>
                </c:pt>
                <c:pt idx="171">
                  <c:v>3.5589999999999997</c:v>
                </c:pt>
                <c:pt idx="172">
                  <c:v>3.58</c:v>
                </c:pt>
                <c:pt idx="173">
                  <c:v>3.6</c:v>
                </c:pt>
                <c:pt idx="174">
                  <c:v>3.6189999999999998</c:v>
                </c:pt>
                <c:pt idx="175">
                  <c:v>3.6379999999999999</c:v>
                </c:pt>
                <c:pt idx="176">
                  <c:v>3.661</c:v>
                </c:pt>
                <c:pt idx="177">
                  <c:v>3.6839999999999997</c:v>
                </c:pt>
                <c:pt idx="178">
                  <c:v>3.702</c:v>
                </c:pt>
                <c:pt idx="179">
                  <c:v>3.7250000000000001</c:v>
                </c:pt>
                <c:pt idx="180">
                  <c:v>3.746</c:v>
                </c:pt>
                <c:pt idx="181">
                  <c:v>3.766</c:v>
                </c:pt>
                <c:pt idx="182">
                  <c:v>3.7869999999999999</c:v>
                </c:pt>
                <c:pt idx="183">
                  <c:v>3.8069999999999999</c:v>
                </c:pt>
                <c:pt idx="184">
                  <c:v>3.8260000000000001</c:v>
                </c:pt>
                <c:pt idx="185">
                  <c:v>3.85</c:v>
                </c:pt>
                <c:pt idx="186">
                  <c:v>3.871</c:v>
                </c:pt>
                <c:pt idx="187">
                  <c:v>3.8899999999999997</c:v>
                </c:pt>
                <c:pt idx="188">
                  <c:v>3.9079999999999999</c:v>
                </c:pt>
                <c:pt idx="189">
                  <c:v>3.9319999999999999</c:v>
                </c:pt>
                <c:pt idx="190">
                  <c:v>3.9539999999999997</c:v>
                </c:pt>
                <c:pt idx="191">
                  <c:v>3.972</c:v>
                </c:pt>
                <c:pt idx="192">
                  <c:v>3.9949999999999997</c:v>
                </c:pt>
                <c:pt idx="193">
                  <c:v>4.0120000000000005</c:v>
                </c:pt>
                <c:pt idx="194">
                  <c:v>4.0340000000000007</c:v>
                </c:pt>
                <c:pt idx="195">
                  <c:v>4.056</c:v>
                </c:pt>
                <c:pt idx="196">
                  <c:v>4.0740000000000007</c:v>
                </c:pt>
                <c:pt idx="197">
                  <c:v>4.0950000000000006</c:v>
                </c:pt>
                <c:pt idx="198">
                  <c:v>4.117</c:v>
                </c:pt>
                <c:pt idx="199">
                  <c:v>4.1379999999999999</c:v>
                </c:pt>
                <c:pt idx="200">
                  <c:v>4.157</c:v>
                </c:pt>
                <c:pt idx="201">
                  <c:v>4.1770000000000005</c:v>
                </c:pt>
              </c:numCache>
            </c:numRef>
          </c:cat>
          <c:val>
            <c:numRef>
              <c:f>Sheet1!$B$5:$B$206</c:f>
              <c:numCache>
                <c:formatCode>General</c:formatCode>
                <c:ptCount val="202"/>
                <c:pt idx="0">
                  <c:v>0.378</c:v>
                </c:pt>
                <c:pt idx="1">
                  <c:v>0.58099999999999996</c:v>
                </c:pt>
                <c:pt idx="2">
                  <c:v>0.73299999999999998</c:v>
                </c:pt>
                <c:pt idx="3">
                  <c:v>0.86</c:v>
                </c:pt>
                <c:pt idx="4">
                  <c:v>0.98199999999999998</c:v>
                </c:pt>
                <c:pt idx="5">
                  <c:v>1.0880000000000001</c:v>
                </c:pt>
                <c:pt idx="6">
                  <c:v>1.202</c:v>
                </c:pt>
                <c:pt idx="7">
                  <c:v>1.294</c:v>
                </c:pt>
                <c:pt idx="8">
                  <c:v>1.3660000000000001</c:v>
                </c:pt>
                <c:pt idx="9">
                  <c:v>1.44</c:v>
                </c:pt>
                <c:pt idx="10">
                  <c:v>1.544</c:v>
                </c:pt>
                <c:pt idx="11">
                  <c:v>1.613</c:v>
                </c:pt>
                <c:pt idx="12">
                  <c:v>1.7330000000000001</c:v>
                </c:pt>
                <c:pt idx="13">
                  <c:v>1.8180000000000001</c:v>
                </c:pt>
                <c:pt idx="14">
                  <c:v>1.833</c:v>
                </c:pt>
                <c:pt idx="15">
                  <c:v>1.9079999999999999</c:v>
                </c:pt>
                <c:pt idx="16">
                  <c:v>1.9610000000000001</c:v>
                </c:pt>
                <c:pt idx="17">
                  <c:v>2.0219999999999998</c:v>
                </c:pt>
                <c:pt idx="18">
                  <c:v>2.1179999999999999</c:v>
                </c:pt>
                <c:pt idx="19">
                  <c:v>2.1920000000000002</c:v>
                </c:pt>
                <c:pt idx="20">
                  <c:v>2.194</c:v>
                </c:pt>
                <c:pt idx="21">
                  <c:v>2.2949999999999999</c:v>
                </c:pt>
                <c:pt idx="22">
                  <c:v>2.3340000000000001</c:v>
                </c:pt>
                <c:pt idx="23">
                  <c:v>2.3879999999999999</c:v>
                </c:pt>
                <c:pt idx="24">
                  <c:v>2.411</c:v>
                </c:pt>
                <c:pt idx="25">
                  <c:v>2.4729999999999999</c:v>
                </c:pt>
                <c:pt idx="26">
                  <c:v>2.5099999999999998</c:v>
                </c:pt>
                <c:pt idx="27">
                  <c:v>2.5760000000000001</c:v>
                </c:pt>
                <c:pt idx="28">
                  <c:v>2.621</c:v>
                </c:pt>
                <c:pt idx="29">
                  <c:v>2.5960000000000001</c:v>
                </c:pt>
                <c:pt idx="30">
                  <c:v>2.637</c:v>
                </c:pt>
                <c:pt idx="31">
                  <c:v>2.6789999999999998</c:v>
                </c:pt>
                <c:pt idx="32">
                  <c:v>2.7090000000000001</c:v>
                </c:pt>
                <c:pt idx="33">
                  <c:v>2.746</c:v>
                </c:pt>
                <c:pt idx="34">
                  <c:v>2.79</c:v>
                </c:pt>
                <c:pt idx="35">
                  <c:v>2.8149999999999999</c:v>
                </c:pt>
                <c:pt idx="36">
                  <c:v>2.84</c:v>
                </c:pt>
                <c:pt idx="37">
                  <c:v>2.8860000000000001</c:v>
                </c:pt>
                <c:pt idx="38">
                  <c:v>2.8940000000000001</c:v>
                </c:pt>
                <c:pt idx="39">
                  <c:v>2.8889999999999998</c:v>
                </c:pt>
                <c:pt idx="40">
                  <c:v>2.9350000000000001</c:v>
                </c:pt>
                <c:pt idx="41">
                  <c:v>2.9569999999999999</c:v>
                </c:pt>
                <c:pt idx="42">
                  <c:v>2.9590000000000001</c:v>
                </c:pt>
                <c:pt idx="43">
                  <c:v>2.988</c:v>
                </c:pt>
                <c:pt idx="44">
                  <c:v>3.0179999999999998</c:v>
                </c:pt>
                <c:pt idx="45">
                  <c:v>3.024</c:v>
                </c:pt>
                <c:pt idx="46">
                  <c:v>3.044</c:v>
                </c:pt>
                <c:pt idx="47">
                  <c:v>3.05</c:v>
                </c:pt>
                <c:pt idx="48">
                  <c:v>3.069</c:v>
                </c:pt>
                <c:pt idx="49">
                  <c:v>3.0579999999999998</c:v>
                </c:pt>
                <c:pt idx="50">
                  <c:v>3.05</c:v>
                </c:pt>
                <c:pt idx="51">
                  <c:v>3.0760000000000001</c:v>
                </c:pt>
                <c:pt idx="52">
                  <c:v>3.0630000000000002</c:v>
                </c:pt>
                <c:pt idx="53">
                  <c:v>3.073</c:v>
                </c:pt>
                <c:pt idx="54">
                  <c:v>3.0720000000000001</c:v>
                </c:pt>
                <c:pt idx="55">
                  <c:v>3.0630000000000002</c:v>
                </c:pt>
                <c:pt idx="56">
                  <c:v>3.056</c:v>
                </c:pt>
                <c:pt idx="57">
                  <c:v>3.056</c:v>
                </c:pt>
                <c:pt idx="58">
                  <c:v>3.0670000000000002</c:v>
                </c:pt>
                <c:pt idx="59">
                  <c:v>3.0510000000000002</c:v>
                </c:pt>
                <c:pt idx="60">
                  <c:v>3.0110000000000001</c:v>
                </c:pt>
                <c:pt idx="61">
                  <c:v>3.048</c:v>
                </c:pt>
                <c:pt idx="62">
                  <c:v>3.008</c:v>
                </c:pt>
                <c:pt idx="63">
                  <c:v>2.9990000000000001</c:v>
                </c:pt>
                <c:pt idx="64">
                  <c:v>2.9790000000000001</c:v>
                </c:pt>
                <c:pt idx="65">
                  <c:v>2.9350000000000001</c:v>
                </c:pt>
                <c:pt idx="66">
                  <c:v>2.9049999999999998</c:v>
                </c:pt>
                <c:pt idx="67">
                  <c:v>2.8730000000000002</c:v>
                </c:pt>
                <c:pt idx="68">
                  <c:v>2.867</c:v>
                </c:pt>
                <c:pt idx="69">
                  <c:v>2.88</c:v>
                </c:pt>
                <c:pt idx="70">
                  <c:v>2.8090000000000002</c:v>
                </c:pt>
                <c:pt idx="71">
                  <c:v>2.7679999999999998</c:v>
                </c:pt>
                <c:pt idx="72">
                  <c:v>2.7469999999999999</c:v>
                </c:pt>
                <c:pt idx="73">
                  <c:v>2.7229999999999999</c:v>
                </c:pt>
                <c:pt idx="74">
                  <c:v>2.6890000000000001</c:v>
                </c:pt>
                <c:pt idx="75">
                  <c:v>2.6539999999999999</c:v>
                </c:pt>
                <c:pt idx="76">
                  <c:v>2.5840000000000001</c:v>
                </c:pt>
                <c:pt idx="77">
                  <c:v>2.532</c:v>
                </c:pt>
                <c:pt idx="78">
                  <c:v>2.516</c:v>
                </c:pt>
                <c:pt idx="79">
                  <c:v>2.46</c:v>
                </c:pt>
                <c:pt idx="80">
                  <c:v>2.4220000000000002</c:v>
                </c:pt>
                <c:pt idx="81">
                  <c:v>2.37</c:v>
                </c:pt>
                <c:pt idx="82">
                  <c:v>2.3180000000000001</c:v>
                </c:pt>
                <c:pt idx="83">
                  <c:v>2.2730000000000001</c:v>
                </c:pt>
                <c:pt idx="84">
                  <c:v>2.2229999999999999</c:v>
                </c:pt>
                <c:pt idx="85">
                  <c:v>2.17</c:v>
                </c:pt>
                <c:pt idx="86">
                  <c:v>2.093</c:v>
                </c:pt>
                <c:pt idx="87">
                  <c:v>2.0569999999999999</c:v>
                </c:pt>
                <c:pt idx="88">
                  <c:v>1.992</c:v>
                </c:pt>
                <c:pt idx="89">
                  <c:v>1.9279999999999999</c:v>
                </c:pt>
                <c:pt idx="90">
                  <c:v>1.893</c:v>
                </c:pt>
                <c:pt idx="91">
                  <c:v>1.847</c:v>
                </c:pt>
                <c:pt idx="92">
                  <c:v>1.8129999999999999</c:v>
                </c:pt>
                <c:pt idx="93">
                  <c:v>1.74</c:v>
                </c:pt>
                <c:pt idx="94">
                  <c:v>1.659</c:v>
                </c:pt>
                <c:pt idx="95">
                  <c:v>1.6240000000000001</c:v>
                </c:pt>
                <c:pt idx="96">
                  <c:v>1.5609999999999999</c:v>
                </c:pt>
                <c:pt idx="97">
                  <c:v>1.5189999999999999</c:v>
                </c:pt>
                <c:pt idx="98">
                  <c:v>1.452</c:v>
                </c:pt>
                <c:pt idx="99">
                  <c:v>1.3759999999999999</c:v>
                </c:pt>
                <c:pt idx="100">
                  <c:v>1.3169999999999999</c:v>
                </c:pt>
                <c:pt idx="101">
                  <c:v>1.2709999999999999</c:v>
                </c:pt>
                <c:pt idx="102">
                  <c:v>1.196</c:v>
                </c:pt>
                <c:pt idx="103">
                  <c:v>1.1279999999999999</c:v>
                </c:pt>
                <c:pt idx="104">
                  <c:v>1.077</c:v>
                </c:pt>
                <c:pt idx="105">
                  <c:v>1.0369999999999999</c:v>
                </c:pt>
                <c:pt idx="106">
                  <c:v>0.99299999999999999</c:v>
                </c:pt>
                <c:pt idx="107">
                  <c:v>0.93899999999999995</c:v>
                </c:pt>
                <c:pt idx="108">
                  <c:v>0.89700000000000002</c:v>
                </c:pt>
                <c:pt idx="109">
                  <c:v>0.88600000000000001</c:v>
                </c:pt>
                <c:pt idx="110">
                  <c:v>0.81200000000000006</c:v>
                </c:pt>
                <c:pt idx="111">
                  <c:v>0.79300000000000004</c:v>
                </c:pt>
                <c:pt idx="112">
                  <c:v>0.77100000000000002</c:v>
                </c:pt>
                <c:pt idx="113">
                  <c:v>0.73899999999999999</c:v>
                </c:pt>
                <c:pt idx="114">
                  <c:v>0.69</c:v>
                </c:pt>
                <c:pt idx="115">
                  <c:v>0.67200000000000004</c:v>
                </c:pt>
                <c:pt idx="116">
                  <c:v>0.65300000000000002</c:v>
                </c:pt>
                <c:pt idx="117">
                  <c:v>0.63200000000000001</c:v>
                </c:pt>
                <c:pt idx="118">
                  <c:v>0.61499999999999999</c:v>
                </c:pt>
                <c:pt idx="119">
                  <c:v>0.59199999999999997</c:v>
                </c:pt>
                <c:pt idx="120">
                  <c:v>0.57199999999999995</c:v>
                </c:pt>
                <c:pt idx="121">
                  <c:v>0.56299999999999994</c:v>
                </c:pt>
                <c:pt idx="122">
                  <c:v>0.54800000000000004</c:v>
                </c:pt>
                <c:pt idx="123">
                  <c:v>0.52500000000000002</c:v>
                </c:pt>
                <c:pt idx="124">
                  <c:v>0.53200000000000003</c:v>
                </c:pt>
                <c:pt idx="125">
                  <c:v>0.51300000000000001</c:v>
                </c:pt>
                <c:pt idx="126">
                  <c:v>0.5</c:v>
                </c:pt>
                <c:pt idx="127">
                  <c:v>0.48899999999999999</c:v>
                </c:pt>
                <c:pt idx="128">
                  <c:v>0.48399999999999999</c:v>
                </c:pt>
                <c:pt idx="129">
                  <c:v>0.46300000000000002</c:v>
                </c:pt>
                <c:pt idx="130">
                  <c:v>0.45600000000000002</c:v>
                </c:pt>
                <c:pt idx="131">
                  <c:v>0.45300000000000001</c:v>
                </c:pt>
                <c:pt idx="132">
                  <c:v>0.43</c:v>
                </c:pt>
                <c:pt idx="133">
                  <c:v>0.434</c:v>
                </c:pt>
                <c:pt idx="134">
                  <c:v>0.42599999999999999</c:v>
                </c:pt>
                <c:pt idx="135">
                  <c:v>0.39600000000000002</c:v>
                </c:pt>
                <c:pt idx="136">
                  <c:v>0.39300000000000002</c:v>
                </c:pt>
                <c:pt idx="137">
                  <c:v>0.39100000000000001</c:v>
                </c:pt>
                <c:pt idx="138">
                  <c:v>0.38200000000000001</c:v>
                </c:pt>
                <c:pt idx="139">
                  <c:v>0.375</c:v>
                </c:pt>
                <c:pt idx="140">
                  <c:v>0.38100000000000001</c:v>
                </c:pt>
                <c:pt idx="141">
                  <c:v>0.35899999999999999</c:v>
                </c:pt>
                <c:pt idx="142">
                  <c:v>0.35299999999999998</c:v>
                </c:pt>
                <c:pt idx="143">
                  <c:v>0.34200000000000003</c:v>
                </c:pt>
                <c:pt idx="144">
                  <c:v>0.33500000000000002</c:v>
                </c:pt>
                <c:pt idx="145">
                  <c:v>0.32</c:v>
                </c:pt>
                <c:pt idx="146">
                  <c:v>0.32100000000000001</c:v>
                </c:pt>
                <c:pt idx="147">
                  <c:v>0.315</c:v>
                </c:pt>
                <c:pt idx="148">
                  <c:v>0.30299999999999999</c:v>
                </c:pt>
                <c:pt idx="149">
                  <c:v>0.29799999999999999</c:v>
                </c:pt>
                <c:pt idx="150">
                  <c:v>0.27900000000000003</c:v>
                </c:pt>
                <c:pt idx="151">
                  <c:v>0.28599999999999998</c:v>
                </c:pt>
                <c:pt idx="152">
                  <c:v>0.27600000000000002</c:v>
                </c:pt>
                <c:pt idx="153">
                  <c:v>0.26700000000000002</c:v>
                </c:pt>
                <c:pt idx="154">
                  <c:v>0.26500000000000001</c:v>
                </c:pt>
                <c:pt idx="155">
                  <c:v>0.25900000000000001</c:v>
                </c:pt>
                <c:pt idx="156">
                  <c:v>0.253</c:v>
                </c:pt>
                <c:pt idx="157">
                  <c:v>0.249</c:v>
                </c:pt>
                <c:pt idx="158">
                  <c:v>0.23699999999999999</c:v>
                </c:pt>
                <c:pt idx="159">
                  <c:v>0.23</c:v>
                </c:pt>
                <c:pt idx="160">
                  <c:v>0.23300000000000001</c:v>
                </c:pt>
                <c:pt idx="161">
                  <c:v>0.221</c:v>
                </c:pt>
                <c:pt idx="162">
                  <c:v>0.21299999999999999</c:v>
                </c:pt>
                <c:pt idx="163">
                  <c:v>0.215</c:v>
                </c:pt>
                <c:pt idx="164">
                  <c:v>0.20799999999999999</c:v>
                </c:pt>
                <c:pt idx="165">
                  <c:v>0.20599999999999999</c:v>
                </c:pt>
                <c:pt idx="166">
                  <c:v>0.2</c:v>
                </c:pt>
                <c:pt idx="167">
                  <c:v>0.19700000000000001</c:v>
                </c:pt>
                <c:pt idx="168">
                  <c:v>0.189</c:v>
                </c:pt>
                <c:pt idx="169">
                  <c:v>0.187</c:v>
                </c:pt>
                <c:pt idx="170">
                  <c:v>0.186</c:v>
                </c:pt>
                <c:pt idx="171">
                  <c:v>0.17799999999999999</c:v>
                </c:pt>
                <c:pt idx="172">
                  <c:v>0.17399999999999999</c:v>
                </c:pt>
                <c:pt idx="173">
                  <c:v>0.16800000000000001</c:v>
                </c:pt>
                <c:pt idx="174">
                  <c:v>0.161</c:v>
                </c:pt>
                <c:pt idx="175">
                  <c:v>0.161</c:v>
                </c:pt>
                <c:pt idx="176">
                  <c:v>0.16200000000000001</c:v>
                </c:pt>
                <c:pt idx="177">
                  <c:v>0.16</c:v>
                </c:pt>
                <c:pt idx="178">
                  <c:v>0.152</c:v>
                </c:pt>
                <c:pt idx="179">
                  <c:v>0.152</c:v>
                </c:pt>
                <c:pt idx="180">
                  <c:v>0.14699999999999999</c:v>
                </c:pt>
                <c:pt idx="181">
                  <c:v>0.14699999999999999</c:v>
                </c:pt>
                <c:pt idx="182">
                  <c:v>0.13900000000000001</c:v>
                </c:pt>
                <c:pt idx="183">
                  <c:v>0.13300000000000001</c:v>
                </c:pt>
                <c:pt idx="184">
                  <c:v>0.13300000000000001</c:v>
                </c:pt>
                <c:pt idx="185">
                  <c:v>0.13700000000000001</c:v>
                </c:pt>
                <c:pt idx="186">
                  <c:v>0.13</c:v>
                </c:pt>
                <c:pt idx="187">
                  <c:v>0.128</c:v>
                </c:pt>
                <c:pt idx="188">
                  <c:v>0.122</c:v>
                </c:pt>
                <c:pt idx="189">
                  <c:v>0.123</c:v>
                </c:pt>
                <c:pt idx="190">
                  <c:v>0.123</c:v>
                </c:pt>
                <c:pt idx="191">
                  <c:v>0.11899999999999999</c:v>
                </c:pt>
                <c:pt idx="192">
                  <c:v>0.121</c:v>
                </c:pt>
                <c:pt idx="193">
                  <c:v>0.11799999999999999</c:v>
                </c:pt>
                <c:pt idx="194">
                  <c:v>0.112</c:v>
                </c:pt>
                <c:pt idx="195">
                  <c:v>0.11</c:v>
                </c:pt>
                <c:pt idx="196">
                  <c:v>0.109</c:v>
                </c:pt>
                <c:pt idx="197">
                  <c:v>0.107</c:v>
                </c:pt>
                <c:pt idx="198">
                  <c:v>0.10299999999999999</c:v>
                </c:pt>
                <c:pt idx="199">
                  <c:v>0.105</c:v>
                </c:pt>
                <c:pt idx="200">
                  <c:v>0.1</c:v>
                </c:pt>
                <c:pt idx="201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8-4D26-95C3-24F9D0886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549184"/>
        <c:axId val="99551104"/>
      </c:areaChart>
      <c:catAx>
        <c:axId val="99549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Load</a:t>
                </a:r>
                <a:r>
                  <a:rPr lang="en-US" sz="1400" baseline="0"/>
                  <a:t> Line Displacement (mm)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2993756087092887"/>
              <c:y val="0.9271673337212939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9551104"/>
        <c:crosses val="autoZero"/>
        <c:auto val="1"/>
        <c:lblAlgn val="ctr"/>
        <c:lblOffset val="100"/>
        <c:tickLblSkip val="24"/>
        <c:noMultiLvlLbl val="0"/>
      </c:catAx>
      <c:valAx>
        <c:axId val="995511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Load (</a:t>
                </a:r>
                <a:r>
                  <a:rPr lang="en-US" sz="1400" dirty="0" err="1"/>
                  <a:t>kN</a:t>
                </a:r>
                <a:r>
                  <a:rPr lang="en-US" sz="1400" dirty="0"/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0.31086141578589388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9549184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787263434176"/>
          <c:y val="2.9569892473118281E-2"/>
          <c:w val="0.78832891283326423"/>
          <c:h val="0.8515813648293962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Sheet1!$E$18</c:f>
              <c:strCache>
                <c:ptCount val="1"/>
                <c:pt idx="0">
                  <c:v>ALF Fatigue Cycles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square"/>
            <c:size val="7"/>
            <c:spPr>
              <a:ln w="25400">
                <a:solidFill>
                  <a:schemeClr val="tx1"/>
                </a:solidFill>
              </a:ln>
            </c:spPr>
          </c:marker>
          <c:xVal>
            <c:numRef>
              <c:f>Sheet1!$D$19:$D$25</c:f>
              <c:numCache>
                <c:formatCode>General</c:formatCode>
                <c:ptCount val="7"/>
                <c:pt idx="0">
                  <c:v>9.9</c:v>
                </c:pt>
                <c:pt idx="1">
                  <c:v>7.5</c:v>
                </c:pt>
                <c:pt idx="2">
                  <c:v>6.7</c:v>
                </c:pt>
                <c:pt idx="3">
                  <c:v>4.7</c:v>
                </c:pt>
                <c:pt idx="4">
                  <c:v>1.7</c:v>
                </c:pt>
                <c:pt idx="5">
                  <c:v>1.4</c:v>
                </c:pt>
                <c:pt idx="6">
                  <c:v>0.9</c:v>
                </c:pt>
              </c:numCache>
            </c:numRef>
          </c:xVal>
          <c:yVal>
            <c:numRef>
              <c:f>Sheet1!$E$19:$E$25</c:f>
              <c:numCache>
                <c:formatCode>General</c:formatCode>
                <c:ptCount val="7"/>
                <c:pt idx="0">
                  <c:v>368254</c:v>
                </c:pt>
                <c:pt idx="1">
                  <c:v>270058</c:v>
                </c:pt>
                <c:pt idx="2">
                  <c:v>88740</c:v>
                </c:pt>
                <c:pt idx="3">
                  <c:v>81044</c:v>
                </c:pt>
                <c:pt idx="4">
                  <c:v>23005</c:v>
                </c:pt>
                <c:pt idx="5">
                  <c:v>36946</c:v>
                </c:pt>
                <c:pt idx="6">
                  <c:v>42399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932-4801-8AED-53592DEB1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0096"/>
        <c:axId val="5062656"/>
      </c:scatterChart>
      <c:valAx>
        <c:axId val="5060096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Flexibility Index (FI)</a:t>
                </a:r>
              </a:p>
            </c:rich>
          </c:tx>
          <c:layout>
            <c:manualLayout>
              <c:xMode val="edge"/>
              <c:yMode val="edge"/>
              <c:x val="0.4518194502003039"/>
              <c:y val="0.948655913978494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62656"/>
        <c:crosses val="autoZero"/>
        <c:crossBetween val="midCat"/>
      </c:valAx>
      <c:valAx>
        <c:axId val="5062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FHWA ALF Cycles to Failure</a:t>
                </a:r>
              </a:p>
            </c:rich>
          </c:tx>
          <c:layout>
            <c:manualLayout>
              <c:xMode val="edge"/>
              <c:yMode val="edge"/>
              <c:x val="5.263157894736842E-3"/>
              <c:y val="0.1931229362458724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60096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32020997375327"/>
          <c:y val="2.8885604940451611E-2"/>
          <c:w val="0.79256026650514844"/>
          <c:h val="0.88390157886607568"/>
        </c:manualLayout>
      </c:layout>
      <c:barChart>
        <c:barDir val="col"/>
        <c:grouping val="clustered"/>
        <c:varyColors val="0"/>
        <c:ser>
          <c:idx val="0"/>
          <c:order val="0"/>
          <c:tx>
            <c:v>Cores - &lt;1% RAS</c:v>
          </c:tx>
          <c:spPr>
            <a:solidFill>
              <a:srgbClr val="FF0000"/>
            </a:solidFill>
            <a:ln w="19050"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F0C-47FB-B3E5-5B571D4258D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F0C-47FB-B3E5-5B571D4258D2}"/>
              </c:ext>
            </c:extLst>
          </c:dPt>
          <c:dLbls>
            <c:dLbl>
              <c:idx val="0"/>
              <c:layout>
                <c:manualLayout>
                  <c:x val="0"/>
                  <c:y val="0.3994457310483248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84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0C-47FB-B3E5-5B571D4258D2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(RAS_NoLTA!$Q$56,RAS_NoLTA!$Q$62)</c:f>
                <c:numCache>
                  <c:formatCode>General</c:formatCode>
                  <c:ptCount val="2"/>
                  <c:pt idx="0">
                    <c:v>2.8892888155554606</c:v>
                  </c:pt>
                  <c:pt idx="1">
                    <c:v>8.6832712729708046</c:v>
                  </c:pt>
                </c:numCache>
              </c:numRef>
            </c:plus>
            <c:minus>
              <c:numRef>
                <c:f>(RAS_NoLTA!$Q$56,RAS_NoLTA!$Q$62)</c:f>
                <c:numCache>
                  <c:formatCode>General</c:formatCode>
                  <c:ptCount val="2"/>
                  <c:pt idx="0">
                    <c:v>2.8892888155554606</c:v>
                  </c:pt>
                  <c:pt idx="1">
                    <c:v>8.6832712729708046</c:v>
                  </c:pt>
                </c:numCache>
              </c:numRef>
            </c:minus>
            <c:spPr>
              <a:ln w="38100"/>
            </c:spPr>
          </c:errBars>
          <c:cat>
            <c:strRef>
              <c:f>(RAS_NoLTA!$K$14,RAS_NoLTA!$K$27)</c:f>
              <c:strCache>
                <c:ptCount val="2"/>
                <c:pt idx="0">
                  <c:v>Unmodified</c:v>
                </c:pt>
                <c:pt idx="1">
                  <c:v>Modified</c:v>
                </c:pt>
              </c:strCache>
            </c:strRef>
          </c:cat>
          <c:val>
            <c:numRef>
              <c:f>(RAS_NoLTA!$P$56,RAS_NoLTA!$P$62)</c:f>
              <c:numCache>
                <c:formatCode>0.0</c:formatCode>
                <c:ptCount val="2"/>
                <c:pt idx="0">
                  <c:v>23.150178571428569</c:v>
                </c:pt>
                <c:pt idx="1">
                  <c:v>37.418999999999997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0C-47FB-B3E5-5B571D4258D2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93"/>
        <c:axId val="99993856"/>
        <c:axId val="100007936"/>
      </c:barChart>
      <c:catAx>
        <c:axId val="9999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007936"/>
        <c:crosses val="autoZero"/>
        <c:auto val="1"/>
        <c:lblAlgn val="ctr"/>
        <c:lblOffset val="100"/>
        <c:noMultiLvlLbl val="0"/>
      </c:catAx>
      <c:valAx>
        <c:axId val="100007936"/>
        <c:scaling>
          <c:orientation val="minMax"/>
          <c:min val="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Flexibility Index</a:t>
                </a:r>
              </a:p>
            </c:rich>
          </c:tx>
          <c:layout>
            <c:manualLayout>
              <c:xMode val="edge"/>
              <c:yMode val="edge"/>
              <c:x val="9.2297597415707654E-3"/>
              <c:y val="0.30512029746281716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99993856"/>
        <c:crosses val="autoZero"/>
        <c:crossBetween val="between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49779175978395"/>
          <c:y val="3.5189160146526358E-2"/>
          <c:w val="0.82489287820384649"/>
          <c:h val="0.83236599355788465"/>
        </c:manualLayout>
      </c:layout>
      <c:barChart>
        <c:barDir val="col"/>
        <c:grouping val="clustered"/>
        <c:varyColors val="0"/>
        <c:ser>
          <c:idx val="0"/>
          <c:order val="0"/>
          <c:tx>
            <c:v>&lt; 10% ABR</c:v>
          </c:tx>
          <c:spPr>
            <a:solidFill>
              <a:schemeClr val="accent6"/>
            </a:solidFill>
            <a:ln w="19050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225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2C-4BDB-B470-4FF8AAF6C3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51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2C-4BDB-B470-4FF8AAF6C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'LT Grade'!$D$27:$D$28</c:f>
                <c:numCache>
                  <c:formatCode>General</c:formatCode>
                  <c:ptCount val="2"/>
                  <c:pt idx="0">
                    <c:v>1.9423571099422057</c:v>
                  </c:pt>
                  <c:pt idx="1">
                    <c:v>2.0939218262029993</c:v>
                  </c:pt>
                </c:numCache>
              </c:numRef>
            </c:plus>
            <c:minus>
              <c:numRef>
                <c:f>'LT Grade'!$D$27:$D$28</c:f>
                <c:numCache>
                  <c:formatCode>General</c:formatCode>
                  <c:ptCount val="2"/>
                  <c:pt idx="0">
                    <c:v>1.9423571099422057</c:v>
                  </c:pt>
                  <c:pt idx="1">
                    <c:v>2.0939218262029993</c:v>
                  </c:pt>
                </c:numCache>
              </c:numRef>
            </c:minus>
            <c:spPr>
              <a:ln w="25400"/>
            </c:spPr>
          </c:errBars>
          <c:cat>
            <c:strRef>
              <c:f>'LT Grade'!$B$27:$B$29</c:f>
              <c:strCache>
                <c:ptCount val="3"/>
                <c:pt idx="0">
                  <c:v>-22°C</c:v>
                </c:pt>
                <c:pt idx="1">
                  <c:v>-28°C</c:v>
                </c:pt>
                <c:pt idx="2">
                  <c:v>-34°C</c:v>
                </c:pt>
              </c:strCache>
            </c:strRef>
          </c:cat>
          <c:val>
            <c:numRef>
              <c:f>'LT Grade'!$C$27:$C$28</c:f>
              <c:numCache>
                <c:formatCode>0.0</c:formatCode>
                <c:ptCount val="2"/>
                <c:pt idx="0">
                  <c:v>13.413288288288282</c:v>
                </c:pt>
                <c:pt idx="1">
                  <c:v>15.980980392156857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2C-4BDB-B470-4FF8AAF6C372}"/>
            </c:ext>
          </c:extLst>
        </c:ser>
        <c:ser>
          <c:idx val="1"/>
          <c:order val="1"/>
          <c:tx>
            <c:v>&gt; 30% ABR</c:v>
          </c:tx>
          <c:spPr>
            <a:solidFill>
              <a:srgbClr val="0070C0"/>
            </a:solidFill>
            <a:ln w="19050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18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2C-4BDB-B470-4FF8AAF6C3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303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2C-4BDB-B470-4FF8AAF6C37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39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2C-4BDB-B470-4FF8AAF6C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'LT Grade'!$N$10:$N$12</c:f>
                <c:numCache>
                  <c:formatCode>General</c:formatCode>
                  <c:ptCount val="3"/>
                  <c:pt idx="0">
                    <c:v>0.13758595863517947</c:v>
                  </c:pt>
                  <c:pt idx="1">
                    <c:v>1.3204008580480704</c:v>
                  </c:pt>
                  <c:pt idx="2">
                    <c:v>1.3046263103553812</c:v>
                  </c:pt>
                </c:numCache>
              </c:numRef>
            </c:plus>
            <c:minus>
              <c:numRef>
                <c:f>'LT Grade'!$N$10:$N$12</c:f>
                <c:numCache>
                  <c:formatCode>General</c:formatCode>
                  <c:ptCount val="3"/>
                  <c:pt idx="0">
                    <c:v>0.13758595863517947</c:v>
                  </c:pt>
                  <c:pt idx="1">
                    <c:v>1.3204008580480704</c:v>
                  </c:pt>
                  <c:pt idx="2">
                    <c:v>1.3046263103553812</c:v>
                  </c:pt>
                </c:numCache>
              </c:numRef>
            </c:minus>
            <c:spPr>
              <a:ln w="25400"/>
            </c:spPr>
          </c:errBars>
          <c:cat>
            <c:strRef>
              <c:f>'LT Grade'!$B$27:$B$29</c:f>
              <c:strCache>
                <c:ptCount val="3"/>
                <c:pt idx="0">
                  <c:v>-22°C</c:v>
                </c:pt>
                <c:pt idx="1">
                  <c:v>-28°C</c:v>
                </c:pt>
                <c:pt idx="2">
                  <c:v>-34°C</c:v>
                </c:pt>
              </c:strCache>
            </c:strRef>
          </c:cat>
          <c:val>
            <c:numRef>
              <c:f>'LT Grade'!$M$10:$M$12</c:f>
              <c:numCache>
                <c:formatCode>0.0</c:formatCode>
                <c:ptCount val="3"/>
                <c:pt idx="0">
                  <c:v>3.4480555555555568</c:v>
                </c:pt>
                <c:pt idx="1">
                  <c:v>9.2544999999999931</c:v>
                </c:pt>
                <c:pt idx="2">
                  <c:v>7.2450794871794821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2C-4BDB-B470-4FF8AAF6C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44800"/>
        <c:axId val="100046720"/>
      </c:barChart>
      <c:catAx>
        <c:axId val="100044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LT Grade (°C)</a:t>
                </a:r>
              </a:p>
            </c:rich>
          </c:tx>
          <c:layout>
            <c:manualLayout>
              <c:xMode val="edge"/>
              <c:yMode val="edge"/>
              <c:x val="0.49322185850364203"/>
              <c:y val="0.93987831727659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0046720"/>
        <c:crosses val="autoZero"/>
        <c:auto val="1"/>
        <c:lblAlgn val="ctr"/>
        <c:lblOffset val="100"/>
        <c:noMultiLvlLbl val="0"/>
      </c:catAx>
      <c:valAx>
        <c:axId val="100046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FI</a:t>
                </a:r>
              </a:p>
            </c:rich>
          </c:tx>
          <c:layout>
            <c:manualLayout>
              <c:xMode val="edge"/>
              <c:yMode val="edge"/>
              <c:x val="1.0714264649503081E-2"/>
              <c:y val="0.4145021577236485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00044800"/>
        <c:crosses val="autoZero"/>
        <c:crossBetween val="between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7918674002658828"/>
          <c:y val="5.6387862959346405E-2"/>
          <c:w val="0.17527750636546852"/>
          <c:h val="9.1203135659755533E-2"/>
        </c:manualLayout>
      </c:layout>
      <c:overlay val="0"/>
      <c:spPr>
        <a:solidFill>
          <a:schemeClr val="bg1"/>
        </a:solidFill>
        <a:ln w="19050">
          <a:solidFill>
            <a:schemeClr val="tx1">
              <a:shade val="95000"/>
              <a:satMod val="105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49779175978395"/>
          <c:y val="5.6034448818897631E-2"/>
          <c:w val="0.82221430602202084"/>
          <c:h val="0.8016473917322835"/>
        </c:manualLayout>
      </c:layout>
      <c:barChart>
        <c:barDir val="col"/>
        <c:grouping val="clustered"/>
        <c:varyColors val="0"/>
        <c:ser>
          <c:idx val="0"/>
          <c:order val="0"/>
          <c:tx>
            <c:v>Lab/Plant</c:v>
          </c:tx>
          <c:spPr>
            <a:solidFill>
              <a:schemeClr val="accent6"/>
            </a:solidFill>
            <a:ln w="19050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15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82-4160-8698-28456A903B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321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82-4160-8698-28456A903B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/>
                      <a:t>864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82-4160-8698-28456A903B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/>
                      <a:t>864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82-4160-8698-28456A903BA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/>
                      <a:t>63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82-4160-8698-28456A903BA1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'Virgin AC Content'!$D$12:$D$16</c:f>
                <c:numCache>
                  <c:formatCode>General</c:formatCode>
                  <c:ptCount val="5"/>
                  <c:pt idx="0">
                    <c:v>0.6135051304321314</c:v>
                  </c:pt>
                  <c:pt idx="1">
                    <c:v>1.3531797469743521</c:v>
                  </c:pt>
                  <c:pt idx="2">
                    <c:v>1.5920375468510057</c:v>
                  </c:pt>
                  <c:pt idx="3">
                    <c:v>1.6004197075049231</c:v>
                  </c:pt>
                  <c:pt idx="4">
                    <c:v>1.297031824922682</c:v>
                  </c:pt>
                </c:numCache>
              </c:numRef>
            </c:plus>
            <c:minus>
              <c:numRef>
                <c:f>'Virgin AC Content'!$D$12:$D$16</c:f>
                <c:numCache>
                  <c:formatCode>General</c:formatCode>
                  <c:ptCount val="5"/>
                  <c:pt idx="0">
                    <c:v>0.6135051304321314</c:v>
                  </c:pt>
                  <c:pt idx="1">
                    <c:v>1.3531797469743521</c:v>
                  </c:pt>
                  <c:pt idx="2">
                    <c:v>1.5920375468510057</c:v>
                  </c:pt>
                  <c:pt idx="3">
                    <c:v>1.6004197075049231</c:v>
                  </c:pt>
                  <c:pt idx="4">
                    <c:v>1.297031824922682</c:v>
                  </c:pt>
                </c:numCache>
              </c:numRef>
            </c:minus>
            <c:spPr>
              <a:ln w="25400"/>
            </c:spPr>
          </c:errBars>
          <c:cat>
            <c:strRef>
              <c:f>'Virgin AC Content'!$B$20:$B$24</c:f>
              <c:strCache>
                <c:ptCount val="5"/>
                <c:pt idx="0">
                  <c:v>&lt;3%</c:v>
                </c:pt>
                <c:pt idx="1">
                  <c:v>3-4%</c:v>
                </c:pt>
                <c:pt idx="2">
                  <c:v>4-5%</c:v>
                </c:pt>
                <c:pt idx="3">
                  <c:v>5-6%</c:v>
                </c:pt>
                <c:pt idx="4">
                  <c:v>&gt;6%</c:v>
                </c:pt>
              </c:strCache>
            </c:strRef>
          </c:cat>
          <c:val>
            <c:numRef>
              <c:f>'Virgin AC Content'!$C$12:$C$16</c:f>
              <c:numCache>
                <c:formatCode>0.0</c:formatCode>
                <c:ptCount val="5"/>
                <c:pt idx="0">
                  <c:v>4.3573333333333339</c:v>
                </c:pt>
                <c:pt idx="1">
                  <c:v>8.1631249221183797</c:v>
                </c:pt>
                <c:pt idx="2">
                  <c:v>9.8000190307328623</c:v>
                </c:pt>
                <c:pt idx="3">
                  <c:v>11.416434731934736</c:v>
                </c:pt>
                <c:pt idx="4">
                  <c:v>12.112833333333331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82-4160-8698-28456A903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844736"/>
        <c:axId val="105846656"/>
      </c:barChart>
      <c:catAx>
        <c:axId val="105844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Virgin AC Content (%)</a:t>
                </a:r>
              </a:p>
            </c:rich>
          </c:tx>
          <c:layout>
            <c:manualLayout>
              <c:xMode val="edge"/>
              <c:yMode val="edge"/>
              <c:x val="0.40263158116748626"/>
              <c:y val="0.9380310039370078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05846656"/>
        <c:crosses val="autoZero"/>
        <c:auto val="1"/>
        <c:lblAlgn val="ctr"/>
        <c:lblOffset val="100"/>
        <c:noMultiLvlLbl val="0"/>
      </c:catAx>
      <c:valAx>
        <c:axId val="105846656"/>
        <c:scaling>
          <c:orientation val="minMax"/>
          <c:max val="1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FI</a:t>
                </a:r>
              </a:p>
            </c:rich>
          </c:tx>
          <c:layout>
            <c:manualLayout>
              <c:xMode val="edge"/>
              <c:yMode val="edge"/>
              <c:x val="0"/>
              <c:y val="0.4277553265400648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05844736"/>
        <c:crosses val="autoZero"/>
        <c:crossBetween val="between"/>
        <c:majorUnit val="3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53242134529048"/>
          <c:y val="5.2629618181245327E-2"/>
          <c:w val="0.84182252796559109"/>
          <c:h val="0.81602049728937942"/>
        </c:manualLayout>
      </c:layout>
      <c:barChart>
        <c:barDir val="col"/>
        <c:grouping val="clustered"/>
        <c:varyColors val="0"/>
        <c:ser>
          <c:idx val="0"/>
          <c:order val="0"/>
          <c:tx>
            <c:v>Plant/Lab</c:v>
          </c:tx>
          <c:spPr>
            <a:solidFill>
              <a:schemeClr val="accent6"/>
            </a:solidFill>
            <a:ln w="19050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345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7D-4318-B7AE-56431A5171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639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7D-4318-B7AE-56431A51712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678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7D-4318-B7AE-56431A51712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384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7D-4318-B7AE-56431A517129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ABR!$D$11:$D$14</c:f>
                <c:numCache>
                  <c:formatCode>General</c:formatCode>
                  <c:ptCount val="4"/>
                  <c:pt idx="0">
                    <c:v>1.9195289388622587</c:v>
                  </c:pt>
                  <c:pt idx="1">
                    <c:v>1.7617586543575392</c:v>
                  </c:pt>
                  <c:pt idx="2">
                    <c:v>1.4451673315566396</c:v>
                  </c:pt>
                  <c:pt idx="3">
                    <c:v>1.1976371157081798</c:v>
                  </c:pt>
                </c:numCache>
              </c:numRef>
            </c:plus>
            <c:minus>
              <c:numRef>
                <c:f>ABR!$D$11:$D$14</c:f>
                <c:numCache>
                  <c:formatCode>General</c:formatCode>
                  <c:ptCount val="4"/>
                  <c:pt idx="0">
                    <c:v>1.9195289388622587</c:v>
                  </c:pt>
                  <c:pt idx="1">
                    <c:v>1.7617586543575392</c:v>
                  </c:pt>
                  <c:pt idx="2">
                    <c:v>1.4451673315566396</c:v>
                  </c:pt>
                  <c:pt idx="3">
                    <c:v>1.1976371157081798</c:v>
                  </c:pt>
                </c:numCache>
              </c:numRef>
            </c:minus>
            <c:spPr>
              <a:ln w="25400"/>
            </c:spPr>
          </c:errBars>
          <c:cat>
            <c:strRef>
              <c:f>ABR!$B$11:$B$14</c:f>
              <c:strCache>
                <c:ptCount val="4"/>
                <c:pt idx="0">
                  <c:v>&lt;10%</c:v>
                </c:pt>
                <c:pt idx="1">
                  <c:v>10-20%</c:v>
                </c:pt>
                <c:pt idx="2">
                  <c:v>20-30%</c:v>
                </c:pt>
                <c:pt idx="3">
                  <c:v>&gt;30%</c:v>
                </c:pt>
              </c:strCache>
            </c:strRef>
          </c:cat>
          <c:val>
            <c:numRef>
              <c:f>ABR!$C$11:$C$14</c:f>
              <c:numCache>
                <c:formatCode>0.0</c:formatCode>
                <c:ptCount val="4"/>
                <c:pt idx="0">
                  <c:v>12.833742690058473</c:v>
                </c:pt>
                <c:pt idx="1">
                  <c:v>9.8701771336553907</c:v>
                </c:pt>
                <c:pt idx="2">
                  <c:v>10.249773481481487</c:v>
                </c:pt>
                <c:pt idx="3">
                  <c:v>8.6446275590551132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7D-4318-B7AE-56431A517129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558144"/>
        <c:axId val="167559936"/>
      </c:barChart>
      <c:catAx>
        <c:axId val="167558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ABR (%)</a:t>
                </a:r>
              </a:p>
            </c:rich>
          </c:tx>
          <c:layout>
            <c:manualLayout>
              <c:xMode val="edge"/>
              <c:yMode val="edge"/>
              <c:x val="0.48521197431519808"/>
              <c:y val="0.9461362626015196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67559936"/>
        <c:crosses val="autoZero"/>
        <c:auto val="1"/>
        <c:lblAlgn val="ctr"/>
        <c:lblOffset val="100"/>
        <c:noMultiLvlLbl val="0"/>
      </c:catAx>
      <c:valAx>
        <c:axId val="167559936"/>
        <c:scaling>
          <c:orientation val="minMax"/>
          <c:max val="1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FI</a:t>
                </a:r>
              </a:p>
            </c:rich>
          </c:tx>
          <c:layout>
            <c:manualLayout>
              <c:xMode val="edge"/>
              <c:yMode val="edge"/>
              <c:x val="3.1206660828318224E-4"/>
              <c:y val="0.43521460213303115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67558144"/>
        <c:crosses val="autoZero"/>
        <c:crossBetween val="between"/>
        <c:majorUnit val="3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6112161162008274"/>
          <c:y val="7.5982902926121879E-2"/>
          <c:w val="0.17698517773708625"/>
          <c:h val="6.19355107922634E-2"/>
        </c:manualLayout>
      </c:layout>
      <c:overlay val="0"/>
      <c:spPr>
        <a:solidFill>
          <a:schemeClr val="bg1"/>
        </a:solidFill>
        <a:ln w="19050"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809129304480044"/>
          <c:y val="3.3681441507938246E-2"/>
          <c:w val="0.86008632057198908"/>
          <c:h val="0.82000658676218019"/>
        </c:manualLayout>
      </c:layout>
      <c:barChart>
        <c:barDir val="col"/>
        <c:grouping val="clustered"/>
        <c:varyColors val="0"/>
        <c:ser>
          <c:idx val="0"/>
          <c:order val="0"/>
          <c:tx>
            <c:v>Unmodified Mixtures</c:v>
          </c:tx>
          <c:spPr>
            <a:solidFill>
              <a:schemeClr val="accent1"/>
            </a:solidFill>
            <a:ln w="3175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92-453C-9422-800F089852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363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92-453C-9422-800F089852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384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92-453C-9422-800F089852E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165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92-453C-9422-800F08985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Sheet1!$D$4:$D$7</c:f>
                <c:numCache>
                  <c:formatCode>General</c:formatCode>
                  <c:ptCount val="4"/>
                  <c:pt idx="0">
                    <c:v>2.5377546704583236</c:v>
                  </c:pt>
                  <c:pt idx="1">
                    <c:v>1.4854836282771673</c:v>
                  </c:pt>
                  <c:pt idx="2">
                    <c:v>1.2630149580475942</c:v>
                  </c:pt>
                  <c:pt idx="3">
                    <c:v>1.1207580106124606</c:v>
                  </c:pt>
                </c:numCache>
              </c:numRef>
            </c:plus>
            <c:minus>
              <c:numRef>
                <c:f>Sheet1!$D$4:$D$7</c:f>
                <c:numCache>
                  <c:formatCode>General</c:formatCode>
                  <c:ptCount val="4"/>
                  <c:pt idx="0">
                    <c:v>2.5377546704583236</c:v>
                  </c:pt>
                  <c:pt idx="1">
                    <c:v>1.4854836282771673</c:v>
                  </c:pt>
                  <c:pt idx="2">
                    <c:v>1.2630149580475942</c:v>
                  </c:pt>
                  <c:pt idx="3">
                    <c:v>1.1207580106124606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Sheet1!$B$4:$B$7</c:f>
              <c:strCache>
                <c:ptCount val="4"/>
                <c:pt idx="0">
                  <c:v>&lt; 10%</c:v>
                </c:pt>
                <c:pt idx="1">
                  <c:v>10 - 20%</c:v>
                </c:pt>
                <c:pt idx="2">
                  <c:v>20 - 30%</c:v>
                </c:pt>
                <c:pt idx="3">
                  <c:v>&gt; 30%</c:v>
                </c:pt>
              </c:strCache>
            </c:strRef>
          </c:cat>
          <c:val>
            <c:numRef>
              <c:f>Sheet1!$C$4:$C$7</c:f>
              <c:numCache>
                <c:formatCode>0.0</c:formatCode>
                <c:ptCount val="4"/>
                <c:pt idx="0">
                  <c:v>13.472435897435892</c:v>
                </c:pt>
                <c:pt idx="1">
                  <c:v>10.801239669421488</c:v>
                </c:pt>
                <c:pt idx="2">
                  <c:v>9.3601432291666669</c:v>
                </c:pt>
                <c:pt idx="3">
                  <c:v>8.2569696969696924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92-453C-9422-800F089852E6}"/>
            </c:ext>
          </c:extLst>
        </c:ser>
        <c:ser>
          <c:idx val="1"/>
          <c:order val="1"/>
          <c:tx>
            <c:v>SBS Polymer Modified Mixtures</c:v>
          </c:tx>
          <c:spPr>
            <a:solidFill>
              <a:schemeClr val="accent2"/>
            </a:solidFill>
            <a:ln w="3175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92-453C-9422-800F089852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123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92-453C-9422-800F089852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123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92-453C-9422-800F089852E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92-453C-9422-800F08985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Sheet1!$D$11:$D$14</c:f>
                <c:numCache>
                  <c:formatCode>General</c:formatCode>
                  <c:ptCount val="4"/>
                  <c:pt idx="0">
                    <c:v>1.9993927368045488</c:v>
                  </c:pt>
                  <c:pt idx="1">
                    <c:v>2.1784486252852493</c:v>
                  </c:pt>
                  <c:pt idx="2">
                    <c:v>1.1254618240485827</c:v>
                  </c:pt>
                  <c:pt idx="3">
                    <c:v>0.98282488890445807</c:v>
                  </c:pt>
                </c:numCache>
              </c:numRef>
            </c:plus>
            <c:minus>
              <c:numRef>
                <c:f>Sheet1!$D$11:$D$14</c:f>
                <c:numCache>
                  <c:formatCode>General</c:formatCode>
                  <c:ptCount val="4"/>
                  <c:pt idx="0">
                    <c:v>1.9993927368045488</c:v>
                  </c:pt>
                  <c:pt idx="1">
                    <c:v>2.1784486252852493</c:v>
                  </c:pt>
                  <c:pt idx="2">
                    <c:v>1.1254618240485827</c:v>
                  </c:pt>
                  <c:pt idx="3">
                    <c:v>0.98282488890445807</c:v>
                  </c:pt>
                </c:numCache>
              </c:numRef>
            </c:minus>
            <c:spPr>
              <a:noFill/>
              <a:ln w="31750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Sheet1!$C$11:$C$14</c:f>
              <c:numCache>
                <c:formatCode>0.0</c:formatCode>
                <c:ptCount val="4"/>
                <c:pt idx="0">
                  <c:v>17.014518518518521</c:v>
                </c:pt>
                <c:pt idx="1">
                  <c:v>12.58650406504065</c:v>
                </c:pt>
                <c:pt idx="2">
                  <c:v>8.607642276422764</c:v>
                </c:pt>
                <c:pt idx="3">
                  <c:v>6.5871264367816158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992-453C-9422-800F08985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27"/>
        <c:axId val="240591768"/>
        <c:axId val="162617624"/>
      </c:barChart>
      <c:catAx>
        <c:axId val="240591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ABR</a:t>
                </a:r>
                <a:r>
                  <a:rPr lang="en-US" b="1" baseline="0"/>
                  <a:t> Range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0.46640471767520619"/>
              <c:y val="0.949819381216722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617624"/>
        <c:crosses val="autoZero"/>
        <c:auto val="1"/>
        <c:lblAlgn val="ctr"/>
        <c:lblOffset val="100"/>
        <c:noMultiLvlLbl val="0"/>
      </c:catAx>
      <c:valAx>
        <c:axId val="16261762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Flexibility Index</a:t>
                </a:r>
              </a:p>
            </c:rich>
          </c:tx>
          <c:layout>
            <c:manualLayout>
              <c:xMode val="edge"/>
              <c:yMode val="edge"/>
              <c:x val="1.871344891368429E-3"/>
              <c:y val="0.286036146926170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0591768"/>
        <c:crosses val="autoZero"/>
        <c:crossBetween val="between"/>
        <c:majorUnit val="5"/>
      </c:valAx>
      <c:spPr>
        <a:noFill/>
        <a:ln w="1905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253121499056298"/>
          <c:y val="5.4722878117178998E-2"/>
          <c:w val="0.44073207601550307"/>
          <c:h val="0.11200323150188894"/>
        </c:manualLayout>
      </c:layout>
      <c:overlay val="0"/>
      <c:spPr>
        <a:solidFill>
          <a:schemeClr val="bg1"/>
        </a:solidFill>
        <a:ln w="317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61931544271251E-2"/>
          <c:y val="0.10907111782260094"/>
          <c:w val="0.85341387307181682"/>
          <c:h val="0.76590730026150045"/>
        </c:manualLayout>
      </c:layout>
      <c:barChart>
        <c:barDir val="col"/>
        <c:grouping val="clustered"/>
        <c:varyColors val="0"/>
        <c:ser>
          <c:idx val="0"/>
          <c:order val="0"/>
          <c:tx>
            <c:v>Design</c:v>
          </c:tx>
          <c:spPr>
            <a:ln w="19050">
              <a:solidFill>
                <a:schemeClr val="tx1"/>
              </a:solidFill>
            </a:ln>
          </c:spPr>
          <c:invertIfNegative val="0"/>
          <c:cat>
            <c:strRef>
              <c:f>Sheet1!$B$2:$B$27</c:f>
              <c:strCache>
                <c:ptCount val="26"/>
                <c:pt idx="0">
                  <c:v>D1P1#1S</c:v>
                </c:pt>
                <c:pt idx="1">
                  <c:v>D1P1#2LB</c:v>
                </c:pt>
                <c:pt idx="2">
                  <c:v>D1P2#1LB</c:v>
                </c:pt>
                <c:pt idx="3">
                  <c:v>D1P2#2S</c:v>
                </c:pt>
                <c:pt idx="4">
                  <c:v>D2#1LB</c:v>
                </c:pt>
                <c:pt idx="5">
                  <c:v>D2#2S</c:v>
                </c:pt>
                <c:pt idx="6">
                  <c:v>D3#1S</c:v>
                </c:pt>
                <c:pt idx="7">
                  <c:v>D3#2S</c:v>
                </c:pt>
                <c:pt idx="8">
                  <c:v>D3#3LB</c:v>
                </c:pt>
                <c:pt idx="9">
                  <c:v>D3#4LB</c:v>
                </c:pt>
                <c:pt idx="10">
                  <c:v>D4#1LB</c:v>
                </c:pt>
                <c:pt idx="11">
                  <c:v>D4#2LB</c:v>
                </c:pt>
                <c:pt idx="12">
                  <c:v>D4#3S</c:v>
                </c:pt>
                <c:pt idx="13">
                  <c:v>D5P1#1S</c:v>
                </c:pt>
                <c:pt idx="14">
                  <c:v>D5P1#2S</c:v>
                </c:pt>
                <c:pt idx="15">
                  <c:v>D5P2#1S</c:v>
                </c:pt>
                <c:pt idx="16">
                  <c:v>D6#1S</c:v>
                </c:pt>
                <c:pt idx="17">
                  <c:v>D6#2S</c:v>
                </c:pt>
                <c:pt idx="18">
                  <c:v>D6#3LB</c:v>
                </c:pt>
                <c:pt idx="19">
                  <c:v>D7#1S</c:v>
                </c:pt>
                <c:pt idx="20">
                  <c:v>D7#2S</c:v>
                </c:pt>
                <c:pt idx="21">
                  <c:v>D8#1S</c:v>
                </c:pt>
                <c:pt idx="22">
                  <c:v>D8#2LB</c:v>
                </c:pt>
                <c:pt idx="23">
                  <c:v>D9#1S</c:v>
                </c:pt>
                <c:pt idx="24">
                  <c:v>D9#2S</c:v>
                </c:pt>
                <c:pt idx="25">
                  <c:v>D9#3LB</c:v>
                </c:pt>
              </c:strCache>
            </c:strRef>
          </c:cat>
          <c:val>
            <c:numRef>
              <c:f>Sheet1!$C$2:$C$27</c:f>
              <c:numCache>
                <c:formatCode>0.00</c:formatCode>
                <c:ptCount val="26"/>
                <c:pt idx="0">
                  <c:v>10.64</c:v>
                </c:pt>
                <c:pt idx="1">
                  <c:v>12.88</c:v>
                </c:pt>
                <c:pt idx="4">
                  <c:v>11.74</c:v>
                </c:pt>
                <c:pt idx="5">
                  <c:v>8.77</c:v>
                </c:pt>
                <c:pt idx="6">
                  <c:v>11.09</c:v>
                </c:pt>
                <c:pt idx="7">
                  <c:v>15.53</c:v>
                </c:pt>
                <c:pt idx="8">
                  <c:v>9.16</c:v>
                </c:pt>
                <c:pt idx="10">
                  <c:v>10.06</c:v>
                </c:pt>
                <c:pt idx="11">
                  <c:v>13.8</c:v>
                </c:pt>
                <c:pt idx="12">
                  <c:v>11.34</c:v>
                </c:pt>
                <c:pt idx="13">
                  <c:v>10.71</c:v>
                </c:pt>
                <c:pt idx="14">
                  <c:v>16.68</c:v>
                </c:pt>
                <c:pt idx="15">
                  <c:v>19.82</c:v>
                </c:pt>
                <c:pt idx="16">
                  <c:v>21.34</c:v>
                </c:pt>
                <c:pt idx="17">
                  <c:v>47.46</c:v>
                </c:pt>
                <c:pt idx="18">
                  <c:v>12.66</c:v>
                </c:pt>
                <c:pt idx="19">
                  <c:v>8.01</c:v>
                </c:pt>
                <c:pt idx="20">
                  <c:v>8.01</c:v>
                </c:pt>
                <c:pt idx="21">
                  <c:v>8.6300000000000008</c:v>
                </c:pt>
                <c:pt idx="22">
                  <c:v>18.579999999999998</c:v>
                </c:pt>
                <c:pt idx="23">
                  <c:v>21.55</c:v>
                </c:pt>
                <c:pt idx="24">
                  <c:v>35.840000000000003</c:v>
                </c:pt>
                <c:pt idx="25">
                  <c:v>13.73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0-4D83-B6EC-A56F33439AB8}"/>
            </c:ext>
          </c:extLst>
        </c:ser>
        <c:ser>
          <c:idx val="1"/>
          <c:order val="1"/>
          <c:tx>
            <c:v>Production</c:v>
          </c:tx>
          <c:spPr>
            <a:ln w="19050">
              <a:solidFill>
                <a:schemeClr val="tx1"/>
              </a:solidFill>
            </a:ln>
          </c:spPr>
          <c:invertIfNegative val="0"/>
          <c:cat>
            <c:strRef>
              <c:f>Sheet1!$B$2:$B$27</c:f>
              <c:strCache>
                <c:ptCount val="26"/>
                <c:pt idx="0">
                  <c:v>D1P1#1S</c:v>
                </c:pt>
                <c:pt idx="1">
                  <c:v>D1P1#2LB</c:v>
                </c:pt>
                <c:pt idx="2">
                  <c:v>D1P2#1LB</c:v>
                </c:pt>
                <c:pt idx="3">
                  <c:v>D1P2#2S</c:v>
                </c:pt>
                <c:pt idx="4">
                  <c:v>D2#1LB</c:v>
                </c:pt>
                <c:pt idx="5">
                  <c:v>D2#2S</c:v>
                </c:pt>
                <c:pt idx="6">
                  <c:v>D3#1S</c:v>
                </c:pt>
                <c:pt idx="7">
                  <c:v>D3#2S</c:v>
                </c:pt>
                <c:pt idx="8">
                  <c:v>D3#3LB</c:v>
                </c:pt>
                <c:pt idx="9">
                  <c:v>D3#4LB</c:v>
                </c:pt>
                <c:pt idx="10">
                  <c:v>D4#1LB</c:v>
                </c:pt>
                <c:pt idx="11">
                  <c:v>D4#2LB</c:v>
                </c:pt>
                <c:pt idx="12">
                  <c:v>D4#3S</c:v>
                </c:pt>
                <c:pt idx="13">
                  <c:v>D5P1#1S</c:v>
                </c:pt>
                <c:pt idx="14">
                  <c:v>D5P1#2S</c:v>
                </c:pt>
                <c:pt idx="15">
                  <c:v>D5P2#1S</c:v>
                </c:pt>
                <c:pt idx="16">
                  <c:v>D6#1S</c:v>
                </c:pt>
                <c:pt idx="17">
                  <c:v>D6#2S</c:v>
                </c:pt>
                <c:pt idx="18">
                  <c:v>D6#3LB</c:v>
                </c:pt>
                <c:pt idx="19">
                  <c:v>D7#1S</c:v>
                </c:pt>
                <c:pt idx="20">
                  <c:v>D7#2S</c:v>
                </c:pt>
                <c:pt idx="21">
                  <c:v>D8#1S</c:v>
                </c:pt>
                <c:pt idx="22">
                  <c:v>D8#2LB</c:v>
                </c:pt>
                <c:pt idx="23">
                  <c:v>D9#1S</c:v>
                </c:pt>
                <c:pt idx="24">
                  <c:v>D9#2S</c:v>
                </c:pt>
                <c:pt idx="25">
                  <c:v>D9#3LB</c:v>
                </c:pt>
              </c:strCache>
            </c:strRef>
          </c:cat>
          <c:val>
            <c:numRef>
              <c:f>Sheet1!$D$2:$D$27</c:f>
              <c:numCache>
                <c:formatCode>0.00</c:formatCode>
                <c:ptCount val="26"/>
                <c:pt idx="0">
                  <c:v>11.2</c:v>
                </c:pt>
                <c:pt idx="1">
                  <c:v>17.829999999999998</c:v>
                </c:pt>
                <c:pt idx="2">
                  <c:v>12.81</c:v>
                </c:pt>
                <c:pt idx="3">
                  <c:v>8.5399999999999991</c:v>
                </c:pt>
                <c:pt idx="4">
                  <c:v>10.4</c:v>
                </c:pt>
                <c:pt idx="5">
                  <c:v>11.96</c:v>
                </c:pt>
                <c:pt idx="6">
                  <c:v>9.67</c:v>
                </c:pt>
                <c:pt idx="7">
                  <c:v>24.68</c:v>
                </c:pt>
                <c:pt idx="8">
                  <c:v>7.77</c:v>
                </c:pt>
                <c:pt idx="9">
                  <c:v>8.6999999999999993</c:v>
                </c:pt>
                <c:pt idx="10">
                  <c:v>7.03</c:v>
                </c:pt>
                <c:pt idx="11">
                  <c:v>24.38</c:v>
                </c:pt>
                <c:pt idx="12">
                  <c:v>21.02</c:v>
                </c:pt>
                <c:pt idx="14">
                  <c:v>11.32</c:v>
                </c:pt>
                <c:pt idx="16">
                  <c:v>18.14</c:v>
                </c:pt>
                <c:pt idx="17">
                  <c:v>16.329999999999998</c:v>
                </c:pt>
                <c:pt idx="18">
                  <c:v>8.84</c:v>
                </c:pt>
                <c:pt idx="19">
                  <c:v>22.22</c:v>
                </c:pt>
                <c:pt idx="20">
                  <c:v>16.489999999999998</c:v>
                </c:pt>
                <c:pt idx="21">
                  <c:v>13.82</c:v>
                </c:pt>
                <c:pt idx="22">
                  <c:v>6.98</c:v>
                </c:pt>
                <c:pt idx="23">
                  <c:v>9.65</c:v>
                </c:pt>
                <c:pt idx="24">
                  <c:v>21.46</c:v>
                </c:pt>
                <c:pt idx="25">
                  <c:v>6.27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60-4D83-B6EC-A56F33439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820224"/>
        <c:axId val="49120768"/>
      </c:barChart>
      <c:catAx>
        <c:axId val="48820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9120768"/>
        <c:crosses val="autoZero"/>
        <c:auto val="1"/>
        <c:lblAlgn val="ctr"/>
        <c:lblOffset val="100"/>
        <c:noMultiLvlLbl val="0"/>
      </c:catAx>
      <c:valAx>
        <c:axId val="49120768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48820224"/>
        <c:crosses val="autoZero"/>
        <c:crossBetween val="between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5455581445176501"/>
          <c:y val="0.14855517204185092"/>
          <c:w val="0.11873649040959143"/>
          <c:h val="8.3797315390824773E-2"/>
        </c:manualLayout>
      </c:layout>
      <c:overlay val="0"/>
      <c:spPr>
        <a:solidFill>
          <a:schemeClr val="bg1"/>
        </a:solidFill>
        <a:ln w="19050">
          <a:solidFill>
            <a:schemeClr val="tx1"/>
          </a:solidFill>
        </a:ln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0.73333</cdr:x>
      <cdr:y>0.84314</cdr:y>
    </cdr:from>
    <cdr:to>
      <cdr:x>0.814</cdr:x>
      <cdr:y>0.89094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52800" y="3276600"/>
          <a:ext cx="368808" cy="185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0.05102</cdr:x>
      <cdr:y>0.73973</cdr:y>
    </cdr:from>
    <cdr:to>
      <cdr:x>0.89708</cdr:x>
      <cdr:y>0.73973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D84A84F3-443F-44B0-8FF0-27A1F6DC99F8}"/>
            </a:ext>
          </a:extLst>
        </cdr:cNvPr>
        <cdr:cNvCxnSpPr/>
      </cdr:nvCxnSpPr>
      <cdr:spPr>
        <a:xfrm xmlns:a="http://schemas.openxmlformats.org/drawingml/2006/main">
          <a:off x="381000" y="4114800"/>
          <a:ext cx="6318037" cy="0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chemeClr val="tx1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6FC23-57F6-4B90-8CAA-722DE8973E70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20FF3-9D1E-4C99-9E3F-C33AFD7D5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4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819678-B825-40DA-8547-57FEE2C0FC1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02E9825-1F58-4112-A5C1-42B3BFB4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9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9825-1F58-4112-A5C1-42B3BFB4AE9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6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9825-1F58-4112-A5C1-42B3BFB4AE9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6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9825-1F58-4112-A5C1-42B3BFB4AE9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1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9825-1F58-4112-A5C1-42B3BFB4AE9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8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C9D88-D561-4A4C-B826-761CB7D1D6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49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4BE4-F30F-4DC7-9D2B-87EEEBF7C91E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390F-2237-4676-B948-8D1453456FAA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B382-ACFA-4589-9EFE-13817B67B8FB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63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95400" y="2057400"/>
            <a:ext cx="662940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2400" y="152400"/>
            <a:ext cx="32766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124200" y="6096000"/>
            <a:ext cx="57912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46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0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3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60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55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70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1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A496-201B-4BA7-AF99-7144F905F89F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8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44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43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13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BA4-04E4-4910-AB82-DC9710F83B9D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0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C71D-2509-472F-8275-3732C9FDCB94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9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29-1307-401E-8121-28F650069638}" type="datetime1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0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016D-EEAB-4DFF-848D-67F0DEC509C7}" type="datetime1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6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F875-7970-44BF-9E5F-ACF75A5A0F29}" type="datetime1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8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3B5B-B664-4FDB-B982-0A30AD5EF481}" type="datetime1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9DF-5919-4AE0-94BC-17E5CCF67B8A}" type="datetime1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3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F98E-1C35-477E-B8DC-BD5E2EBA335D}" type="datetime1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5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F5178-8CEB-4C62-91BE-6A5D5BD47829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DFE2-95D7-4991-A3D6-5776ABE5956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illinois.gov\dot\Users\MT\HILLB\My Pictures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297327"/>
            <a:ext cx="2773668" cy="48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0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0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jpeg"/><Relationship Id="rId3" Type="http://schemas.openxmlformats.org/officeDocument/2006/relationships/image" Target="../media/image16.jpeg"/><Relationship Id="rId21" Type="http://schemas.openxmlformats.org/officeDocument/2006/relationships/image" Target="../media/image34.png"/><Relationship Id="rId34" Type="http://schemas.openxmlformats.org/officeDocument/2006/relationships/image" Target="../media/image47.jpeg"/><Relationship Id="rId42" Type="http://schemas.openxmlformats.org/officeDocument/2006/relationships/image" Target="../media/image55.jpeg"/><Relationship Id="rId47" Type="http://schemas.openxmlformats.org/officeDocument/2006/relationships/image" Target="../media/image60.jpeg"/><Relationship Id="rId50" Type="http://schemas.openxmlformats.org/officeDocument/2006/relationships/image" Target="../media/image63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5" Type="http://schemas.openxmlformats.org/officeDocument/2006/relationships/image" Target="../media/image38.jpeg"/><Relationship Id="rId33" Type="http://schemas.openxmlformats.org/officeDocument/2006/relationships/image" Target="../media/image46.jpeg"/><Relationship Id="rId38" Type="http://schemas.openxmlformats.org/officeDocument/2006/relationships/image" Target="../media/image51.jpeg"/><Relationship Id="rId46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jpeg"/><Relationship Id="rId37" Type="http://schemas.openxmlformats.org/officeDocument/2006/relationships/image" Target="../media/image50.png"/><Relationship Id="rId40" Type="http://schemas.openxmlformats.org/officeDocument/2006/relationships/image" Target="../media/image53.jpeg"/><Relationship Id="rId45" Type="http://schemas.openxmlformats.org/officeDocument/2006/relationships/image" Target="../media/image58.pn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23" Type="http://schemas.openxmlformats.org/officeDocument/2006/relationships/image" Target="../media/image36.jpeg"/><Relationship Id="rId28" Type="http://schemas.openxmlformats.org/officeDocument/2006/relationships/image" Target="../media/image41.png"/><Relationship Id="rId36" Type="http://schemas.openxmlformats.org/officeDocument/2006/relationships/image" Target="../media/image49.jpeg"/><Relationship Id="rId49" Type="http://schemas.openxmlformats.org/officeDocument/2006/relationships/image" Target="../media/image62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4" Type="http://schemas.openxmlformats.org/officeDocument/2006/relationships/image" Target="../media/image57.jpeg"/><Relationship Id="rId52" Type="http://schemas.openxmlformats.org/officeDocument/2006/relationships/image" Target="../media/image65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Relationship Id="rId27" Type="http://schemas.openxmlformats.org/officeDocument/2006/relationships/image" Target="../media/image40.jpeg"/><Relationship Id="rId30" Type="http://schemas.openxmlformats.org/officeDocument/2006/relationships/image" Target="../media/image43.png"/><Relationship Id="rId35" Type="http://schemas.openxmlformats.org/officeDocument/2006/relationships/image" Target="../media/image48.jpeg"/><Relationship Id="rId43" Type="http://schemas.openxmlformats.org/officeDocument/2006/relationships/image" Target="../media/image56.jpeg"/><Relationship Id="rId48" Type="http://schemas.openxmlformats.org/officeDocument/2006/relationships/image" Target="../media/image61.jpeg"/><Relationship Id="rId8" Type="http://schemas.openxmlformats.org/officeDocument/2006/relationships/image" Target="../media/image21.png"/><Relationship Id="rId51" Type="http://schemas.openxmlformats.org/officeDocument/2006/relationships/image" Target="../media/image6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46410"/>
            <a:ext cx="3536768" cy="128517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2018 Pavement Workshop</a:t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May 23-24,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76" y="490621"/>
            <a:ext cx="3014756" cy="15091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urrent NRRA Agency Memb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76" y="3121401"/>
            <a:ext cx="2945823" cy="186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7297" y="1219200"/>
            <a:ext cx="5339443" cy="37647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000" b="1" dirty="0">
                <a:solidFill>
                  <a:srgbClr val="FFC000"/>
                </a:solidFill>
              </a:rPr>
              <a:t>I-FIT and Illinois’ Experience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lvl="0"/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Brian Pfeifer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Engineer of Materials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626" y="4933992"/>
            <a:ext cx="247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+ 46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379178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1219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ICT Report: “Utilizing Lab Tests to Predict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Asphalt Concrete Overlay Performance”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46720" y="5768405"/>
            <a:ext cx="117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 8.1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87408"/>
            <a:ext cx="7086600" cy="438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81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I-FIT Testing at IDOT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ECBEB-E301-4450-900E-BE2DFD75D6E2}"/>
              </a:ext>
            </a:extLst>
          </p:cNvPr>
          <p:cNvSpPr txBox="1"/>
          <p:nvPr/>
        </p:nvSpPr>
        <p:spPr>
          <a:xfrm>
            <a:off x="2743200" y="1235710"/>
            <a:ext cx="3526631" cy="4937284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4770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Central Lab and 9 District Labs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Mostly Plant-Produced Samples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Results from Over 600 Mixes</a:t>
            </a:r>
          </a:p>
        </p:txBody>
      </p:sp>
    </p:spTree>
    <p:extLst>
      <p:ext uri="{BB962C8B-B14F-4D97-AF65-F5344CB8AC3E}">
        <p14:creationId xmlns:p14="http://schemas.microsoft.com/office/powerpoint/2010/main" val="180007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Plotting 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828800"/>
                <a:ext cx="3505200" cy="41148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Bar values represent Average FI (Trimmed Mean)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Error bars: one standard deviation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/>
                  <a:t>) on either side of the average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Values at the bottom of each bar: number of test specimens in the trimmed mean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828800"/>
                <a:ext cx="3505200" cy="4114800"/>
              </a:xfrm>
              <a:blipFill rotWithShape="1">
                <a:blip r:embed="rId2"/>
                <a:stretch>
                  <a:fillRect l="-2435" t="-2667"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5C6-070B-49C3-A000-339C20EDF2B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745604"/>
              </p:ext>
            </p:extLst>
          </p:nvPr>
        </p:nvGraphicFramePr>
        <p:xfrm>
          <a:off x="3962400" y="1676400"/>
          <a:ext cx="4953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5486400"/>
            <a:ext cx="3276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Effect of LT Grade (Plant/Lab Specimens)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DA95-21D2-4F82-BA00-5AB3E1645F3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752934"/>
              </p:ext>
            </p:extLst>
          </p:nvPr>
        </p:nvGraphicFramePr>
        <p:xfrm>
          <a:off x="914400" y="1295400"/>
          <a:ext cx="6781800" cy="4949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9532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Effect of Virgin AC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DA95-21D2-4F82-BA00-5AB3E1645F3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590393"/>
              </p:ext>
            </p:extLst>
          </p:nvPr>
        </p:nvGraphicFramePr>
        <p:xfrm>
          <a:off x="1524000" y="1143000"/>
          <a:ext cx="5791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7581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Effect of ABR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DA95-21D2-4F82-BA00-5AB3E1645F3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102141"/>
              </p:ext>
            </p:extLst>
          </p:nvPr>
        </p:nvGraphicFramePr>
        <p:xfrm>
          <a:off x="1293940" y="1295400"/>
          <a:ext cx="6073251" cy="482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7402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5FC68-9F87-47D1-8683-630981B8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Effect of SBS Polymer Modification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14D683-5AE7-4F44-8430-3F344B72CA5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04547" y="1297781"/>
          <a:ext cx="6786563" cy="487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1786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5C6-070B-49C3-A000-339C20EDF2B3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A368A-97C1-41B2-89DF-21E22BC5C36E}"/>
              </a:ext>
            </a:extLst>
          </p:cNvPr>
          <p:cNvSpPr txBox="1"/>
          <p:nvPr/>
        </p:nvSpPr>
        <p:spPr>
          <a:xfrm>
            <a:off x="2743200" y="1235710"/>
            <a:ext cx="3526631" cy="4937284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724400"/>
          </a:xfrm>
        </p:spPr>
        <p:txBody>
          <a:bodyPr>
            <a:normAutofit/>
          </a:bodyPr>
          <a:lstStyle/>
          <a:p>
            <a:r>
              <a:rPr lang="en-US" b="1" dirty="0"/>
              <a:t>Lower AC low temperature grade increased FI</a:t>
            </a:r>
          </a:p>
          <a:p>
            <a:r>
              <a:rPr lang="en-US" b="1" dirty="0"/>
              <a:t>Increases in </a:t>
            </a:r>
            <a:r>
              <a:rPr lang="en-US" b="1" i="1" dirty="0"/>
              <a:t>VMA</a:t>
            </a:r>
            <a:r>
              <a:rPr lang="en-US" b="1" dirty="0"/>
              <a:t> and Virgin AC Content lead to increased FI</a:t>
            </a:r>
          </a:p>
          <a:p>
            <a:r>
              <a:rPr lang="en-US" b="1" dirty="0"/>
              <a:t>Increases in ABR lead to reductions in FI</a:t>
            </a:r>
          </a:p>
          <a:p>
            <a:r>
              <a:rPr lang="en-US" b="1" dirty="0"/>
              <a:t>Increased FI with SBS Polymers</a:t>
            </a:r>
          </a:p>
          <a:p>
            <a:r>
              <a:rPr lang="en-US" b="1" dirty="0"/>
              <a:t>FI Decays with Time</a:t>
            </a:r>
          </a:p>
        </p:txBody>
      </p:sp>
    </p:spTree>
    <p:extLst>
      <p:ext uri="{BB962C8B-B14F-4D97-AF65-F5344CB8AC3E}">
        <p14:creationId xmlns:p14="http://schemas.microsoft.com/office/powerpoint/2010/main" val="343045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ICT Study on Machine Variability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BD780-F575-4B2C-9AB0-8E43E13BCB08}"/>
              </a:ext>
            </a:extLst>
          </p:cNvPr>
          <p:cNvSpPr txBox="1"/>
          <p:nvPr/>
        </p:nvSpPr>
        <p:spPr>
          <a:xfrm>
            <a:off x="2743200" y="1235710"/>
            <a:ext cx="3526631" cy="4937284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Evaluated Effect of Machine Type and Fixture Configuration</a:t>
            </a:r>
          </a:p>
          <a:p>
            <a:pPr lvl="1"/>
            <a:r>
              <a:rPr lang="en-US" b="1" dirty="0"/>
              <a:t>Servo-hydraulic and screw drive</a:t>
            </a:r>
          </a:p>
          <a:p>
            <a:pPr lvl="1"/>
            <a:r>
              <a:rPr lang="en-US" b="1" dirty="0"/>
              <a:t>Spring and bearing rollers</a:t>
            </a:r>
          </a:p>
          <a:p>
            <a:r>
              <a:rPr lang="en-US" b="1" dirty="0"/>
              <a:t>Eight Mixtures (Six from MnROAD)</a:t>
            </a:r>
          </a:p>
          <a:p>
            <a:r>
              <a:rPr lang="en-US" b="1" dirty="0"/>
              <a:t>Device Configurations Found to Have No Significant Effect on FI Results</a:t>
            </a:r>
          </a:p>
        </p:txBody>
      </p:sp>
    </p:spTree>
    <p:extLst>
      <p:ext uri="{BB962C8B-B14F-4D97-AF65-F5344CB8AC3E}">
        <p14:creationId xmlns:p14="http://schemas.microsoft.com/office/powerpoint/2010/main" val="118783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dirty="0"/>
              <a:t>2017 I-FIT Uniformity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C60A7-C0C5-4266-ADE5-30A429AD7047}"/>
              </a:ext>
            </a:extLst>
          </p:cNvPr>
          <p:cNvSpPr txBox="1"/>
          <p:nvPr/>
        </p:nvSpPr>
        <p:spPr>
          <a:xfrm>
            <a:off x="2743200" y="1235710"/>
            <a:ext cx="3526631" cy="4937284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6562"/>
            <a:ext cx="7620000" cy="4419601"/>
          </a:xfrm>
        </p:spPr>
        <p:txBody>
          <a:bodyPr/>
          <a:lstStyle/>
          <a:p>
            <a:r>
              <a:rPr lang="en-US" b="1" dirty="0"/>
              <a:t>30 Machines: IDOT (10), </a:t>
            </a:r>
            <a:r>
              <a:rPr lang="en-US" b="1" dirty="0" err="1"/>
              <a:t>WisDOT</a:t>
            </a:r>
            <a:r>
              <a:rPr lang="en-US" b="1" dirty="0"/>
              <a:t>, </a:t>
            </a:r>
            <a:r>
              <a:rPr lang="en-US" b="1" dirty="0" err="1"/>
              <a:t>InDOT</a:t>
            </a:r>
            <a:r>
              <a:rPr lang="en-US" b="1" dirty="0"/>
              <a:t>, Private Labs (15), and ICT (3)</a:t>
            </a:r>
          </a:p>
          <a:p>
            <a:r>
              <a:rPr lang="en-US" b="1" dirty="0"/>
              <a:t>Round 1: Specimens Prepared and Cut at Central Lab</a:t>
            </a:r>
          </a:p>
          <a:p>
            <a:r>
              <a:rPr lang="en-US" b="1" dirty="0"/>
              <a:t>Round 2: Specimens Cut at Each Lab</a:t>
            </a:r>
          </a:p>
          <a:p>
            <a:r>
              <a:rPr lang="en-US" b="1" dirty="0"/>
              <a:t>Round 3: Loose Mix Sent to Labs</a:t>
            </a:r>
          </a:p>
        </p:txBody>
      </p:sp>
    </p:spTree>
    <p:extLst>
      <p:ext uri="{BB962C8B-B14F-4D97-AF65-F5344CB8AC3E}">
        <p14:creationId xmlns:p14="http://schemas.microsoft.com/office/powerpoint/2010/main" val="382699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Hamburg Wheel Tracking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3429000" cy="4221163"/>
          </a:xfrm>
        </p:spPr>
        <p:txBody>
          <a:bodyPr>
            <a:normAutofit/>
          </a:bodyPr>
          <a:lstStyle/>
          <a:p>
            <a:r>
              <a:rPr lang="en-US" sz="2800" b="1" dirty="0"/>
              <a:t>2011 Trip to TXDOT</a:t>
            </a:r>
          </a:p>
          <a:p>
            <a:r>
              <a:rPr lang="en-US" sz="2800" b="1" dirty="0"/>
              <a:t>50° C, 12.5 mm</a:t>
            </a:r>
          </a:p>
          <a:p>
            <a:r>
              <a:rPr lang="en-US" sz="2800" b="1" dirty="0"/>
              <a:t>Mix Design and Production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C:\Documents and Settings\lippertdl\Desktop\Hamburg and the three bears\Machine Pictures\DSC06573.JPG"/>
          <p:cNvPicPr>
            <a:picLocks noChangeAspect="1" noChangeArrowheads="1"/>
          </p:cNvPicPr>
          <p:nvPr/>
        </p:nvPicPr>
        <p:blipFill rotWithShape="1">
          <a:blip r:embed="rId2" cstate="print"/>
          <a:srcRect l="4808" t="10354" r="8668"/>
          <a:stretch/>
        </p:blipFill>
        <p:spPr bwMode="auto">
          <a:xfrm>
            <a:off x="4114800" y="2133600"/>
            <a:ext cx="4457700" cy="346392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95582"/>
              </p:ext>
            </p:extLst>
          </p:nvPr>
        </p:nvGraphicFramePr>
        <p:xfrm>
          <a:off x="838200" y="3886200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PG High Temp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 and 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76 and</a:t>
                      </a:r>
                      <a:r>
                        <a:rPr lang="en-US" baseline="0" dirty="0"/>
                        <a:t> higher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63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dirty="0"/>
              <a:t>2017 I-FIT Uniformity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C5B42-CAD2-4D73-82A2-D0E0FAB331B7}"/>
              </a:ext>
            </a:extLst>
          </p:cNvPr>
          <p:cNvSpPr txBox="1"/>
          <p:nvPr/>
        </p:nvSpPr>
        <p:spPr>
          <a:xfrm>
            <a:off x="2743200" y="1235710"/>
            <a:ext cx="3526631" cy="4937284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b="1" dirty="0"/>
              <a:t>Average FI Values of 4.7, 4.5, and </a:t>
            </a:r>
            <a:r>
              <a:rPr lang="en-US" b="1" i="1" dirty="0"/>
              <a:t>5.9</a:t>
            </a:r>
          </a:p>
          <a:p>
            <a:pPr>
              <a:spcAft>
                <a:spcPts val="1800"/>
              </a:spcAft>
            </a:pPr>
            <a:r>
              <a:rPr lang="en-US" b="1" dirty="0"/>
              <a:t>Investigating Gyratory Height as Possible Cause of Higher Round 3 Average</a:t>
            </a:r>
          </a:p>
          <a:p>
            <a:r>
              <a:rPr lang="en-US" b="1" dirty="0"/>
              <a:t>Standard Deviation of Average FI Values:</a:t>
            </a:r>
          </a:p>
          <a:p>
            <a:pPr marL="457200" lvl="1" indent="0">
              <a:buNone/>
            </a:pPr>
            <a:r>
              <a:rPr lang="en-US" b="1" dirty="0"/>
              <a:t>1.10, 0.80, and 1.65</a:t>
            </a:r>
          </a:p>
        </p:txBody>
      </p:sp>
    </p:spTree>
    <p:extLst>
      <p:ext uri="{BB962C8B-B14F-4D97-AF65-F5344CB8AC3E}">
        <p14:creationId xmlns:p14="http://schemas.microsoft.com/office/powerpoint/2010/main" val="2403126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2018 Uniformity Study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4973-322A-494C-BC99-44767AF9FA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F2853-DB79-4B4F-AFB3-891105B06846}"/>
              </a:ext>
            </a:extLst>
          </p:cNvPr>
          <p:cNvSpPr txBox="1"/>
          <p:nvPr/>
        </p:nvSpPr>
        <p:spPr>
          <a:xfrm>
            <a:off x="2743200" y="1235710"/>
            <a:ext cx="3526631" cy="4937284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994"/>
            <a:ext cx="7010400" cy="4572000"/>
          </a:xfrm>
        </p:spPr>
        <p:txBody>
          <a:bodyPr>
            <a:normAutofit/>
          </a:bodyPr>
          <a:lstStyle/>
          <a:p>
            <a:r>
              <a:rPr lang="en-US" b="1" dirty="0"/>
              <a:t>Added MODOT, NCAT, and two IL labs</a:t>
            </a:r>
          </a:p>
          <a:p>
            <a:r>
              <a:rPr lang="en-US" b="1" dirty="0"/>
              <a:t>Round 1</a:t>
            </a:r>
          </a:p>
          <a:p>
            <a:pPr lvl="1"/>
            <a:r>
              <a:rPr lang="en-US" dirty="0"/>
              <a:t>160mm gyratory</a:t>
            </a:r>
          </a:p>
          <a:p>
            <a:r>
              <a:rPr lang="en-US" b="1" dirty="0"/>
              <a:t>Round 2</a:t>
            </a:r>
          </a:p>
          <a:p>
            <a:pPr lvl="1"/>
            <a:r>
              <a:rPr lang="en-US" dirty="0"/>
              <a:t>150mm gyratory</a:t>
            </a:r>
          </a:p>
          <a:p>
            <a:r>
              <a:rPr lang="en-US" b="1" dirty="0"/>
              <a:t>Round 3</a:t>
            </a:r>
          </a:p>
          <a:p>
            <a:pPr lvl="1"/>
            <a:r>
              <a:rPr lang="en-US" dirty="0"/>
              <a:t>115mm gyratories</a:t>
            </a:r>
          </a:p>
        </p:txBody>
      </p:sp>
    </p:spTree>
    <p:extLst>
      <p:ext uri="{BB962C8B-B14F-4D97-AF65-F5344CB8AC3E}">
        <p14:creationId xmlns:p14="http://schemas.microsoft.com/office/powerpoint/2010/main" val="3212750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Round 1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4973-322A-494C-BC99-44767AF9FA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988144"/>
              </p:ext>
            </p:extLst>
          </p:nvPr>
        </p:nvGraphicFramePr>
        <p:xfrm>
          <a:off x="457201" y="1524004"/>
          <a:ext cx="8229599" cy="2206115"/>
        </p:xfrm>
        <a:graphic>
          <a:graphicData uri="http://schemas.openxmlformats.org/drawingml/2006/table">
            <a:tbl>
              <a:tblPr/>
              <a:tblGrid>
                <a:gridCol w="1301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3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29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44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3748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I-FIT Round Robin - 160mm Gyratory Height</a:t>
                      </a:r>
                    </a:p>
                  </a:txBody>
                  <a:tcPr marL="8490" marR="8490" marT="84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 Group</a:t>
                      </a:r>
                    </a:p>
                  </a:txBody>
                  <a:tcPr marL="8490" marR="8490" marT="84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Number of Test Sets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Avg. G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(J/m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 G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COV (%)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Avg. Slope (kN/mm)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 Slope COV (%)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Avg. FI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Individual Lab FI COV (%)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Population FI COV (%)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IDOT</a:t>
                      </a:r>
                    </a:p>
                  </a:txBody>
                  <a:tcPr marL="8490" marR="8490" marT="84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2522.1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17.8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15.7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19.9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Private</a:t>
                      </a:r>
                    </a:p>
                  </a:txBody>
                  <a:tcPr marL="8490" marR="8490" marT="84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2422.3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States and University</a:t>
                      </a:r>
                    </a:p>
                  </a:txBody>
                  <a:tcPr marL="8490" marR="8490" marT="84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2461.3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24.9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10.0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Machines</a:t>
                      </a:r>
                    </a:p>
                  </a:txBody>
                  <a:tcPr marL="8490" marR="8490" marT="84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2459.7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8.0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14.8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15.7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752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/>
              <a:t>Effect of Gyratory Height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4973-322A-494C-BC99-44767AF9FA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66140"/>
              </p:ext>
            </p:extLst>
          </p:nvPr>
        </p:nvGraphicFramePr>
        <p:xfrm>
          <a:off x="381000" y="1828800"/>
          <a:ext cx="8305800" cy="2407955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1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396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I-FIT Round Robin - Round 1 – 160mm Gyratory</a:t>
                      </a:r>
                    </a:p>
                  </a:txBody>
                  <a:tcPr marL="5545" marR="5545" marT="5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 Group</a:t>
                      </a:r>
                    </a:p>
                  </a:txBody>
                  <a:tcPr marL="5545" marR="5545" marT="5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Avg. FI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Individual Lab FI COV (%)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Population FI COV (%)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Machines</a:t>
                      </a:r>
                    </a:p>
                  </a:txBody>
                  <a:tcPr marL="5545" marR="5545" marT="5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23.3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15.7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24.5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545" marR="5545" marT="554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545" marR="5545" marT="554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545" marR="5545" marT="554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545" marR="5545" marT="554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96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I-FIT Round Robin - Round 2 – 150mm Gyratory</a:t>
                      </a:r>
                    </a:p>
                  </a:txBody>
                  <a:tcPr marL="5545" marR="5545" marT="5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 Group</a:t>
                      </a:r>
                    </a:p>
                  </a:txBody>
                  <a:tcPr marL="5545" marR="5545" marT="5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Avg. FI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Individual Lab FI COV (%)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Population FI COV (%)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Machines</a:t>
                      </a:r>
                    </a:p>
                  </a:txBody>
                  <a:tcPr marL="5545" marR="5545" marT="5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22.0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14.7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26.9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545" marR="5545" marT="554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545" marR="5545" marT="554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545" marR="5545" marT="554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545" marR="5545" marT="554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96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I-FIT Round Robin - Round 3 – 115mm Gyratory</a:t>
                      </a:r>
                    </a:p>
                  </a:txBody>
                  <a:tcPr marL="5545" marR="5545" marT="5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 Group</a:t>
                      </a:r>
                    </a:p>
                  </a:txBody>
                  <a:tcPr marL="5545" marR="5545" marT="5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Avg. FI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Individual Lab FI COV (%)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Population FI COV (%)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Machines</a:t>
                      </a:r>
                    </a:p>
                  </a:txBody>
                  <a:tcPr marL="5545" marR="5545" marT="5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22.8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13.0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20.9</a:t>
                      </a:r>
                    </a:p>
                  </a:txBody>
                  <a:tcPr marL="5545" marR="5545" marT="5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579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b="1" dirty="0"/>
              <a:t>2018 I-FIT Uniformity Study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199" y="2057400"/>
          <a:ext cx="8305801" cy="1828800"/>
        </p:xfrm>
        <a:graphic>
          <a:graphicData uri="http://schemas.openxmlformats.org/drawingml/2006/table">
            <a:tbl>
              <a:tblPr/>
              <a:tblGrid>
                <a:gridCol w="1995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N50 D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Surface Mix (Design PG 64-28)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Asphalt Grade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Asphalt Content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VFA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PG 64-28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D9837-FB80-4A6C-9235-D66CC41E97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71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2018 Uniformity Study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4973-322A-494C-BC99-44767AF9FA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CFFB0-6DD2-4908-8022-C15B3E786F17}"/>
              </a:ext>
            </a:extLst>
          </p:cNvPr>
          <p:cNvSpPr txBox="1"/>
          <p:nvPr/>
        </p:nvSpPr>
        <p:spPr>
          <a:xfrm>
            <a:off x="2743200" y="1143000"/>
            <a:ext cx="3657600" cy="512064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382000" cy="426720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b="1" dirty="0"/>
              <a:t>No Consistent Trends with Gyratory Height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dirty="0"/>
              <a:t>Individual Lab COVs for FI &lt; 16%</a:t>
            </a:r>
          </a:p>
        </p:txBody>
      </p:sp>
    </p:spTree>
    <p:extLst>
      <p:ext uri="{BB962C8B-B14F-4D97-AF65-F5344CB8AC3E}">
        <p14:creationId xmlns:p14="http://schemas.microsoft.com/office/powerpoint/2010/main" val="1126413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b="1" dirty="0"/>
              <a:t>Pilot Projects in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2133600"/>
          </a:xfrm>
        </p:spPr>
        <p:txBody>
          <a:bodyPr/>
          <a:lstStyle/>
          <a:p>
            <a:r>
              <a:rPr lang="en-US" b="1" dirty="0"/>
              <a:t>11 Projects Across All 9 Districts</a:t>
            </a:r>
          </a:p>
          <a:p>
            <a:r>
              <a:rPr lang="en-US" b="1" dirty="0"/>
              <a:t>Mix Design and Production Testing, HW &amp; I-FIT</a:t>
            </a:r>
          </a:p>
          <a:p>
            <a:r>
              <a:rPr lang="en-US" b="1" dirty="0"/>
              <a:t>Coring and Distress Surveys (5+ Years)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9" r="12708" b="56406"/>
          <a:stretch/>
        </p:blipFill>
        <p:spPr>
          <a:xfrm>
            <a:off x="914400" y="3200400"/>
            <a:ext cx="730618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77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/>
              <a:t>2016 Pilot Projects – FI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494582"/>
              </p:ext>
            </p:extLst>
          </p:nvPr>
        </p:nvGraphicFramePr>
        <p:xfrm>
          <a:off x="762000" y="838200"/>
          <a:ext cx="7924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7774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295400"/>
            <a:ext cx="7696200" cy="4191000"/>
          </a:xfrm>
          <a:prstGeom prst="rect">
            <a:avLst/>
          </a:prstGeom>
          <a:blipFill dpi="0" rotWithShape="1">
            <a:blip r:embed="rId3">
              <a:alphaModFix amt="2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/>
              <a:t>BMD (HW/I-FIT)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676400"/>
            <a:ext cx="7353300" cy="38862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dirty="0"/>
              <a:t>15 Projects Awarded in 2017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dirty="0"/>
              <a:t>Additional Projects in 2018 (29 or more)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dirty="0"/>
              <a:t>All Interstate Projects in 2019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dirty="0"/>
              <a:t>All Projects in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5C6-070B-49C3-A000-339C20EDF2B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13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295400"/>
            <a:ext cx="7696200" cy="4191000"/>
          </a:xfrm>
          <a:prstGeom prst="rect">
            <a:avLst/>
          </a:prstGeom>
          <a:blipFill dpi="0" rotWithShape="1">
            <a:blip r:embed="rId3">
              <a:alphaModFix amt="2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/>
              <a:t>Task Force with Industry &amp; FHWA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321908"/>
            <a:ext cx="7696200" cy="4724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Mix Design Requirements/Expiration</a:t>
            </a:r>
          </a:p>
          <a:p>
            <a:pPr>
              <a:spcAft>
                <a:spcPts val="1200"/>
              </a:spcAft>
            </a:pPr>
            <a:r>
              <a:rPr lang="en-US" b="1" dirty="0"/>
              <a:t>Allow Higher Asphalt Binder Replacement</a:t>
            </a:r>
          </a:p>
          <a:p>
            <a:pPr>
              <a:spcAft>
                <a:spcPts val="1200"/>
              </a:spcAft>
            </a:pPr>
            <a:r>
              <a:rPr lang="en-US" b="1" dirty="0"/>
              <a:t>Production Testing, Running Average</a:t>
            </a:r>
          </a:p>
          <a:p>
            <a:r>
              <a:rPr lang="en-US" b="1" dirty="0"/>
              <a:t>Considering FI &gt; 8.0 for SMA</a:t>
            </a:r>
          </a:p>
          <a:p>
            <a:pPr lvl="1">
              <a:spcAft>
                <a:spcPts val="1200"/>
              </a:spcAft>
            </a:pPr>
            <a:r>
              <a:rPr lang="en-US" b="1" dirty="0"/>
              <a:t>Williams Street SMA at 20 Years, FI=4.5 for surface and FI=12 and 18 for binder lifts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5C6-070B-49C3-A000-339C20EDF2B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3000" y="1247775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3137"/>
          </a:xfrm>
        </p:spPr>
        <p:txBody>
          <a:bodyPr/>
          <a:lstStyle/>
          <a:p>
            <a:r>
              <a:rPr lang="en-US" b="1" dirty="0"/>
              <a:t>HWTT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434339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All Mixes and Projects in 2013</a:t>
            </a:r>
          </a:p>
          <a:p>
            <a:r>
              <a:rPr lang="en-US" b="1" dirty="0"/>
              <a:t>Annual Uniformity Study</a:t>
            </a:r>
          </a:p>
          <a:p>
            <a:pPr lvl="1"/>
            <a:r>
              <a:rPr lang="en-US" b="1" dirty="0"/>
              <a:t>Six rounds since 2012</a:t>
            </a:r>
          </a:p>
          <a:p>
            <a:pPr lvl="1">
              <a:spcAft>
                <a:spcPts val="1200"/>
              </a:spcAft>
            </a:pPr>
            <a:r>
              <a:rPr lang="en-US" b="1" dirty="0"/>
              <a:t>Currently 27 machines</a:t>
            </a:r>
          </a:p>
          <a:p>
            <a:r>
              <a:rPr lang="en-US" b="1" dirty="0"/>
              <a:t>Lessons Learned</a:t>
            </a:r>
          </a:p>
          <a:p>
            <a:pPr lvl="1"/>
            <a:r>
              <a:rPr lang="en-US" b="1" dirty="0"/>
              <a:t>Greater proportion of manufactured sand</a:t>
            </a:r>
          </a:p>
          <a:p>
            <a:pPr lvl="1"/>
            <a:r>
              <a:rPr lang="en-US" b="1" dirty="0"/>
              <a:t>Relaxed criteria (58 &amp; 64 were 10,000 passes)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18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295400"/>
            <a:ext cx="7696200" cy="4191000"/>
          </a:xfrm>
          <a:prstGeom prst="rect">
            <a:avLst/>
          </a:prstGeom>
          <a:blipFill dpi="0" rotWithShape="1">
            <a:blip r:embed="rId3">
              <a:alphaModFix amt="2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/>
              <a:t>Long Term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371600"/>
            <a:ext cx="7696200" cy="4419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ICT Study Correlating LTA Protocol with Field Performance</a:t>
            </a:r>
          </a:p>
          <a:p>
            <a:pPr>
              <a:spcAft>
                <a:spcPts val="1200"/>
              </a:spcAft>
            </a:pPr>
            <a:r>
              <a:rPr lang="en-US" b="1" dirty="0"/>
              <a:t>Oven Aging of I-FIT Specimen at 95⁰ C</a:t>
            </a:r>
          </a:p>
          <a:p>
            <a:pPr>
              <a:spcAft>
                <a:spcPts val="1200"/>
              </a:spcAft>
            </a:pPr>
            <a:r>
              <a:rPr lang="en-US" b="1" dirty="0"/>
              <a:t>Threshold Expected Around FI=4.0</a:t>
            </a:r>
          </a:p>
          <a:p>
            <a:pPr>
              <a:spcAft>
                <a:spcPts val="1200"/>
              </a:spcAft>
            </a:pPr>
            <a:r>
              <a:rPr lang="en-US" b="1" dirty="0"/>
              <a:t>Evaluating Binder Additives and Modifiers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5C6-070B-49C3-A000-339C20EDF2B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24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295400"/>
            <a:ext cx="7696200" cy="4191000"/>
          </a:xfrm>
          <a:prstGeom prst="rect">
            <a:avLst/>
          </a:prstGeom>
          <a:blipFill dpi="0" rotWithShape="1">
            <a:blip r:embed="rId3">
              <a:alphaModFix amt="2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/>
              <a:t>NCAT/MnROAD Cracking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858000" cy="4267200"/>
          </a:xfrm>
        </p:spPr>
        <p:txBody>
          <a:bodyPr>
            <a:normAutofit/>
          </a:bodyPr>
          <a:lstStyle/>
          <a:p>
            <a:r>
              <a:rPr lang="en-US" b="1" dirty="0"/>
              <a:t>NCAT, 7 Sections (2015), 10M ESALs</a:t>
            </a:r>
          </a:p>
          <a:p>
            <a:pPr lvl="1"/>
            <a:r>
              <a:rPr lang="en-US" b="1" dirty="0"/>
              <a:t>Density, RAP/RAS, </a:t>
            </a:r>
            <a:r>
              <a:rPr lang="en-US" b="1" dirty="0" err="1"/>
              <a:t>HiMA</a:t>
            </a:r>
            <a:r>
              <a:rPr lang="en-US" b="1" dirty="0"/>
              <a:t>, AZ GTR</a:t>
            </a:r>
          </a:p>
          <a:p>
            <a:pPr>
              <a:spcBef>
                <a:spcPts val="1800"/>
              </a:spcBef>
            </a:pPr>
            <a:r>
              <a:rPr lang="en-US" b="1" dirty="0"/>
              <a:t>MnROAD, 8 Sections (2016)</a:t>
            </a:r>
          </a:p>
          <a:p>
            <a:pPr lvl="1"/>
            <a:r>
              <a:rPr lang="en-US" b="1" dirty="0"/>
              <a:t>RAP/RAS, binder grades, </a:t>
            </a:r>
            <a:r>
              <a:rPr lang="en-US" b="1" dirty="0" err="1"/>
              <a:t>HiMA</a:t>
            </a:r>
            <a:endParaRPr lang="en-US" b="1" dirty="0"/>
          </a:p>
          <a:p>
            <a:pPr>
              <a:spcBef>
                <a:spcPts val="1800"/>
              </a:spcBef>
            </a:pPr>
            <a:r>
              <a:rPr lang="en-US" b="1" dirty="0"/>
              <a:t>Six Cracking Tests, Including I-FIT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5C6-070B-49C3-A000-339C20EDF2B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44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685800"/>
            <a:ext cx="3657600" cy="512064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5334000"/>
          </a:xfrm>
        </p:spPr>
        <p:txBody>
          <a:bodyPr>
            <a:noAutofit/>
          </a:bodyPr>
          <a:lstStyle/>
          <a:p>
            <a:r>
              <a:rPr lang="en-US" sz="3200" b="1" dirty="0"/>
              <a:t>Acknowledgments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u="sng" dirty="0"/>
              <a:t>Illinois Department of Transportation</a:t>
            </a:r>
            <a:br>
              <a:rPr lang="en-US" sz="3200" b="1" dirty="0"/>
            </a:br>
            <a:r>
              <a:rPr lang="en-US" sz="3200" b="1" dirty="0"/>
              <a:t>Matt Mueller (retired), Jim Trepanier, Tom Zehr,</a:t>
            </a:r>
            <a:br>
              <a:rPr lang="en-US" sz="3200" b="1" dirty="0"/>
            </a:br>
            <a:r>
              <a:rPr lang="en-US" sz="3200" b="1" dirty="0"/>
              <a:t>Brian Hill, Joe Rechner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u="sng" dirty="0"/>
              <a:t>Illinois Center for Transportation</a:t>
            </a:r>
            <a:br>
              <a:rPr lang="en-US" sz="3200" b="1" dirty="0"/>
            </a:br>
            <a:r>
              <a:rPr lang="en-US" sz="3200" b="1" dirty="0"/>
              <a:t>Imad Al-Qadi, Hasan Ozer, David Lippert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DA95-21D2-4F82-BA00-5AB3E1645F3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31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96" y="199383"/>
            <a:ext cx="1155128" cy="418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0" y="4928158"/>
            <a:ext cx="1866888" cy="279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10" y="1926748"/>
            <a:ext cx="891304" cy="433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60" y="2731728"/>
            <a:ext cx="504819" cy="2682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03" y="1064930"/>
            <a:ext cx="1125733" cy="8260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88" y="4415429"/>
            <a:ext cx="819893" cy="366220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" y="5340136"/>
            <a:ext cx="1996125" cy="380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50" y="3515737"/>
            <a:ext cx="527108" cy="52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50" y="3301565"/>
            <a:ext cx="931298" cy="297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88" y="986754"/>
            <a:ext cx="765468" cy="3980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65" y="2887176"/>
            <a:ext cx="825869" cy="433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96" y="5599942"/>
            <a:ext cx="788483" cy="334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65" y="4421003"/>
            <a:ext cx="1216797" cy="5111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72" y="5231516"/>
            <a:ext cx="1160492" cy="4065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" y="2649481"/>
            <a:ext cx="699045" cy="5697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4" y="2541011"/>
            <a:ext cx="878588" cy="5219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29" y="1720603"/>
            <a:ext cx="1172112" cy="4833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76" y="4073306"/>
            <a:ext cx="1043692" cy="7013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18" y="3719532"/>
            <a:ext cx="817455" cy="4047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72" y="5804272"/>
            <a:ext cx="1461106" cy="2734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11" y="5096566"/>
            <a:ext cx="995037" cy="3576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52" y="5713791"/>
            <a:ext cx="1207320" cy="315501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35" y="5468437"/>
            <a:ext cx="682365" cy="5975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75" y="5575219"/>
            <a:ext cx="635696" cy="5233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92" y="76349"/>
            <a:ext cx="1032988" cy="6197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41" y="231644"/>
            <a:ext cx="1090176" cy="771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73" y="866012"/>
            <a:ext cx="726526" cy="726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80" y="1068706"/>
            <a:ext cx="1022686" cy="446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82" y="974382"/>
            <a:ext cx="1435414" cy="4221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68" y="2030165"/>
            <a:ext cx="666573" cy="3226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2" y="2834864"/>
            <a:ext cx="2106452" cy="336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4" y="4704894"/>
            <a:ext cx="1570482" cy="502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62" y="5114949"/>
            <a:ext cx="1451542" cy="2757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07" y="943166"/>
            <a:ext cx="1119098" cy="6104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09" y="4259750"/>
            <a:ext cx="1492199" cy="370337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74" y="109737"/>
            <a:ext cx="974087" cy="704589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68" y="29020"/>
            <a:ext cx="1077066" cy="7144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" y="1879805"/>
            <a:ext cx="905152" cy="6004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2570544" y="1535804"/>
            <a:ext cx="1206506" cy="6616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24" y="1845769"/>
            <a:ext cx="1048867" cy="6344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1484541" y="3285754"/>
            <a:ext cx="1153265" cy="5939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2" y="1064930"/>
            <a:ext cx="1097429" cy="72796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4" y="3306303"/>
            <a:ext cx="993777" cy="7200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37" y="2228340"/>
            <a:ext cx="1435849" cy="5011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" y="4093102"/>
            <a:ext cx="1287111" cy="727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50" y="1938353"/>
            <a:ext cx="1473833" cy="4314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1" y="5896324"/>
            <a:ext cx="2052914" cy="329932"/>
          </a:xfrm>
          <a:prstGeom prst="rect">
            <a:avLst/>
          </a:prstGeom>
        </p:spPr>
      </p:pic>
      <p:sp>
        <p:nvSpPr>
          <p:cNvPr id="52" name="Title 1"/>
          <p:cNvSpPr txBox="1">
            <a:spLocks/>
          </p:cNvSpPr>
          <p:nvPr/>
        </p:nvSpPr>
        <p:spPr bwMode="auto">
          <a:xfrm>
            <a:off x="4279125" y="2588717"/>
            <a:ext cx="2018938" cy="204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31" y="164821"/>
            <a:ext cx="1421288" cy="7120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34" y="3582732"/>
            <a:ext cx="1416625" cy="555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33" y="4924311"/>
            <a:ext cx="1705963" cy="58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3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Recycled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Reclaimed Asphalt Shingles (RAS) Introduced</a:t>
            </a:r>
          </a:p>
          <a:p>
            <a:pPr>
              <a:spcAft>
                <a:spcPts val="1200"/>
              </a:spcAft>
            </a:pPr>
            <a:r>
              <a:rPr lang="en-US" b="1" dirty="0"/>
              <a:t>Exploring Higher Asphalt Binder Replacement (ABR) Levels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Improved Rutting Resistance</a:t>
            </a:r>
          </a:p>
          <a:p>
            <a:pPr>
              <a:spcAft>
                <a:spcPts val="1200"/>
              </a:spcAft>
            </a:pPr>
            <a:r>
              <a:rPr lang="en-US" b="1" dirty="0"/>
              <a:t>Cracking Resistance – Investigation in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5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Illinois Center for 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b="1" dirty="0"/>
              <a:t>“Testing Protocols to Ensure Performance of High Asphalt Binder Replacement Mixes…”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Professor Imad Al-Qadi, PI</a:t>
            </a:r>
          </a:p>
          <a:p>
            <a:pPr>
              <a:spcAft>
                <a:spcPts val="600"/>
              </a:spcAft>
            </a:pPr>
            <a:r>
              <a:rPr lang="en-US" b="1" dirty="0"/>
              <a:t>Cracking Resistance</a:t>
            </a:r>
          </a:p>
          <a:p>
            <a:pPr>
              <a:spcAft>
                <a:spcPts val="600"/>
              </a:spcAft>
            </a:pPr>
            <a:r>
              <a:rPr lang="en-US" b="1" dirty="0"/>
              <a:t>Simple, Inexpensive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125817" y="2744349"/>
            <a:ext cx="3629944" cy="2447330"/>
            <a:chOff x="3862183" y="2934434"/>
            <a:chExt cx="4620033" cy="3114854"/>
          </a:xfrm>
        </p:grpSpPr>
        <p:pic>
          <p:nvPicPr>
            <p:cNvPr id="39" name="Picture 3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183" y="3622423"/>
              <a:ext cx="4620033" cy="2426865"/>
            </a:xfrm>
            <a:prstGeom prst="rect">
              <a:avLst/>
            </a:prstGeom>
          </p:spPr>
        </p:pic>
        <p:cxnSp>
          <p:nvCxnSpPr>
            <p:cNvPr id="40" name="Straight Connector 39"/>
            <p:cNvCxnSpPr/>
            <p:nvPr/>
          </p:nvCxnSpPr>
          <p:spPr>
            <a:xfrm>
              <a:off x="6124575" y="4991834"/>
              <a:ext cx="95250" cy="2667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124575" y="4763234"/>
              <a:ext cx="133350" cy="23444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241280" y="4534634"/>
              <a:ext cx="18956" cy="23444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124575" y="4382234"/>
              <a:ext cx="123039" cy="16145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124575" y="3925034"/>
              <a:ext cx="209550" cy="46625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124575" y="3772634"/>
              <a:ext cx="210017" cy="163152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4241002" y="5623846"/>
              <a:ext cx="228600" cy="206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898602" y="5623846"/>
              <a:ext cx="228600" cy="206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076950" y="3593340"/>
              <a:ext cx="228600" cy="206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Arrow 48"/>
            <p:cNvSpPr/>
            <p:nvPr/>
          </p:nvSpPr>
          <p:spPr>
            <a:xfrm rot="5400000">
              <a:off x="5882143" y="3124934"/>
              <a:ext cx="6096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6219825" y="5258534"/>
              <a:ext cx="2658" cy="46840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716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315615"/>
              </p:ext>
            </p:extLst>
          </p:nvPr>
        </p:nvGraphicFramePr>
        <p:xfrm>
          <a:off x="3733800" y="1676399"/>
          <a:ext cx="5334000" cy="402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/>
              <a:t>Illinois Flexibility Index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1"/>
            <a:ext cx="39624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ITP 405/AASHTO TP 124</a:t>
            </a:r>
          </a:p>
          <a:p>
            <a:r>
              <a:rPr lang="en-US" dirty="0"/>
              <a:t>Conditioning</a:t>
            </a:r>
          </a:p>
          <a:p>
            <a:pPr lvl="1"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25°C ± 0.5°C for 2.0 ± 0.5h</a:t>
            </a:r>
          </a:p>
          <a:p>
            <a:r>
              <a:rPr lang="en-US" dirty="0"/>
              <a:t>Load Line Displacement Loading Rate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50mm/min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19473"/>
            <a:ext cx="2708354" cy="26578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999177" y="2169111"/>
            <a:ext cx="1066800" cy="262431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"/>
              <p:cNvSpPr txBox="1"/>
              <p:nvPr/>
            </p:nvSpPr>
            <p:spPr>
              <a:xfrm>
                <a:off x="6505575" y="3238499"/>
                <a:ext cx="457200" cy="380999"/>
              </a:xfrm>
              <a:prstGeom prst="rect">
                <a:avLst/>
              </a:prstGeom>
              <a:noFill/>
              <a:ln w="190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75" y="3238499"/>
                <a:ext cx="457200" cy="380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4"/>
              <p:cNvSpPr txBox="1"/>
              <p:nvPr/>
            </p:nvSpPr>
            <p:spPr>
              <a:xfrm>
                <a:off x="4951427" y="3886200"/>
                <a:ext cx="1524000" cy="664049"/>
              </a:xfrm>
              <a:prstGeom prst="rect">
                <a:avLst/>
              </a:prstGeom>
              <a:solidFill>
                <a:schemeClr val="lt1"/>
              </a:solidFill>
              <a:ln w="19050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14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1400" b="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1400" b="0" i="1">
                                  <a:latin typeface="Cambria Math"/>
                                </a:rPr>
                                <m:t>𝑑𝑢</m:t>
                              </m:r>
                            </m:e>
                          </m:nary>
                        </m:num>
                        <m:den>
                          <m:r>
                            <a:rPr lang="en-US" sz="14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400" b="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0" i="1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427" y="3886200"/>
                <a:ext cx="1524000" cy="6640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 cmpd="sng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/>
              <p:cNvSpPr txBox="1"/>
              <p:nvPr/>
            </p:nvSpPr>
            <p:spPr>
              <a:xfrm>
                <a:off x="6934200" y="1981200"/>
                <a:ext cx="1676400" cy="914400"/>
              </a:xfrm>
              <a:prstGeom prst="rect">
                <a:avLst/>
              </a:prstGeom>
              <a:solidFill>
                <a:schemeClr val="lt1"/>
              </a:solidFill>
              <a:ln w="19050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𝐹𝐼</m:t>
                      </m:r>
                      <m:r>
                        <a:rPr lang="en-US" sz="20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100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981200"/>
                <a:ext cx="1676400" cy="9144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 cmpd="sng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39877" y="601314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(Units in mm)</a:t>
            </a:r>
          </a:p>
        </p:txBody>
      </p:sp>
    </p:spTree>
    <p:extLst>
      <p:ext uri="{BB962C8B-B14F-4D97-AF65-F5344CB8AC3E}">
        <p14:creationId xmlns:p14="http://schemas.microsoft.com/office/powerpoint/2010/main" val="186168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Fracture Energy &amp; Flexibility Index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3"/>
          <a:stretch/>
        </p:blipFill>
        <p:spPr bwMode="auto">
          <a:xfrm>
            <a:off x="224573" y="1295400"/>
            <a:ext cx="8462227" cy="48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1631780"/>
            <a:ext cx="2895600" cy="1187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3000" y="3429000"/>
            <a:ext cx="2895600" cy="1187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1803737"/>
            <a:ext cx="32028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N90 (30% ABR)</a:t>
            </a:r>
          </a:p>
          <a:p>
            <a:r>
              <a:rPr lang="en-US" sz="2000" b="1" dirty="0"/>
              <a:t>Fracture Energy = 1780 J/m</a:t>
            </a:r>
            <a:r>
              <a:rPr lang="en-US" sz="2000" b="1" baseline="30000" dirty="0"/>
              <a:t>2</a:t>
            </a:r>
          </a:p>
          <a:p>
            <a:r>
              <a:rPr lang="en-US" sz="2000" b="1" dirty="0"/>
              <a:t>Flexibility Index = 6.2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1575" y="3600957"/>
            <a:ext cx="32028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N90 (Control)</a:t>
            </a:r>
          </a:p>
          <a:p>
            <a:r>
              <a:rPr lang="en-US" sz="2000" b="1" dirty="0"/>
              <a:t>Fracture Energy = 1790 J/m</a:t>
            </a:r>
            <a:r>
              <a:rPr lang="en-US" sz="2000" b="1" baseline="30000" dirty="0"/>
              <a:t>2</a:t>
            </a:r>
          </a:p>
          <a:p>
            <a:r>
              <a:rPr lang="en-US" sz="2000" b="1" dirty="0"/>
              <a:t>Flexibility Index = 11.3</a:t>
            </a:r>
          </a:p>
        </p:txBody>
      </p:sp>
    </p:spTree>
    <p:extLst>
      <p:ext uri="{BB962C8B-B14F-4D97-AF65-F5344CB8AC3E}">
        <p14:creationId xmlns:p14="http://schemas.microsoft.com/office/powerpoint/2010/main" val="265938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FHWA ALF Sections – I-FIT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317520"/>
              </p:ext>
            </p:extLst>
          </p:nvPr>
        </p:nvGraphicFramePr>
        <p:xfrm>
          <a:off x="609600" y="1371600"/>
          <a:ext cx="7239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1600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WMA/RAP/RAS Sections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2952749"/>
            <a:ext cx="990600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23% Reduction in Cycles to Failure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77000" y="1518224"/>
            <a:ext cx="1143000" cy="4038600"/>
          </a:xfrm>
          <a:prstGeom prst="rect">
            <a:avLst/>
          </a:prstGeom>
          <a:solidFill>
            <a:srgbClr val="00B050">
              <a:alpha val="6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53200" y="2952749"/>
            <a:ext cx="990600" cy="116955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Current Minimum Threshold = </a:t>
            </a:r>
          </a:p>
          <a:p>
            <a:pPr algn="ctr"/>
            <a:r>
              <a:rPr lang="en-US" sz="1400" b="1" dirty="0"/>
              <a:t>8.0</a:t>
            </a:r>
          </a:p>
        </p:txBody>
      </p:sp>
    </p:spTree>
    <p:extLst>
      <p:ext uri="{BB962C8B-B14F-4D97-AF65-F5344CB8AC3E}">
        <p14:creationId xmlns:p14="http://schemas.microsoft.com/office/powerpoint/2010/main" val="121954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396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ICT Report: “Utilizing Lab Tests to Predict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Asphalt Concrete Overlay Performance”</a:t>
            </a:r>
          </a:p>
          <a:p>
            <a:r>
              <a:rPr lang="en-US" sz="2800" b="1" dirty="0"/>
              <a:t>Three High ABR Sections (Up to 60%) in 2013</a:t>
            </a:r>
          </a:p>
          <a:p>
            <a:r>
              <a:rPr lang="en-US" sz="2800" b="1" dirty="0"/>
              <a:t>Five Sections in 2014 &amp; 2015 (15-48% ABR)</a:t>
            </a:r>
          </a:p>
          <a:p>
            <a:r>
              <a:rPr lang="en-US" sz="2800" b="1" dirty="0"/>
              <a:t>Detailed Crack Surveys Through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DFE2-95D7-4991-A3D6-5776ABE5956B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81375"/>
            <a:ext cx="4114800" cy="274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90900"/>
            <a:ext cx="41148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419600"/>
            <a:ext cx="15364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FI = 0.9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56% ABR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4 yrs. old</a:t>
            </a:r>
          </a:p>
        </p:txBody>
      </p:sp>
    </p:spTree>
    <p:extLst>
      <p:ext uri="{BB962C8B-B14F-4D97-AF65-F5344CB8AC3E}">
        <p14:creationId xmlns:p14="http://schemas.microsoft.com/office/powerpoint/2010/main" val="208966168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2670</TotalTime>
  <Words>1101</Words>
  <Application>Microsoft Office PowerPoint</Application>
  <PresentationFormat>On-screen Show (4:3)</PresentationFormat>
  <Paragraphs>314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Wingdings</vt:lpstr>
      <vt:lpstr>Theme1</vt:lpstr>
      <vt:lpstr>1_Office Theme</vt:lpstr>
      <vt:lpstr>2018 Pavement Workshop May 23-24, 2018</vt:lpstr>
      <vt:lpstr>Hamburg Wheel Tracking Test</vt:lpstr>
      <vt:lpstr>HWTT Implementation</vt:lpstr>
      <vt:lpstr>Recycled Materials</vt:lpstr>
      <vt:lpstr>Illinois Center for Transportation</vt:lpstr>
      <vt:lpstr>Illinois Flexibility Index Test</vt:lpstr>
      <vt:lpstr>PowerPoint Presentation</vt:lpstr>
      <vt:lpstr>FHWA ALF Sections – I-FIT Testing</vt:lpstr>
      <vt:lpstr>PowerPoint Presentation</vt:lpstr>
      <vt:lpstr>PowerPoint Presentation</vt:lpstr>
      <vt:lpstr>I-FIT Testing at IDOT</vt:lpstr>
      <vt:lpstr>Plotting Methodology</vt:lpstr>
      <vt:lpstr>Effect of LT Grade (Plant/Lab Specimens)</vt:lpstr>
      <vt:lpstr>Effect of Virgin AC</vt:lpstr>
      <vt:lpstr>Effect of ABR</vt:lpstr>
      <vt:lpstr>Effect of SBS Polymer Modification</vt:lpstr>
      <vt:lpstr>Findings</vt:lpstr>
      <vt:lpstr>ICT Study on Machine Variability</vt:lpstr>
      <vt:lpstr>2017 I-FIT Uniformity Study</vt:lpstr>
      <vt:lpstr>2017 I-FIT Uniformity Study</vt:lpstr>
      <vt:lpstr>2018 Uniformity Study Approach</vt:lpstr>
      <vt:lpstr>Round 1 Results</vt:lpstr>
      <vt:lpstr>Effect of Gyratory Height</vt:lpstr>
      <vt:lpstr>2018 I-FIT Uniformity Study</vt:lpstr>
      <vt:lpstr>2018 Uniformity Study Findings</vt:lpstr>
      <vt:lpstr>Pilot Projects in 2016</vt:lpstr>
      <vt:lpstr>2016 Pilot Projects – FI Results</vt:lpstr>
      <vt:lpstr>BMD (HW/I-FIT) Implementation</vt:lpstr>
      <vt:lpstr>Task Force with Industry &amp; FHWA</vt:lpstr>
      <vt:lpstr>Long Term Aging</vt:lpstr>
      <vt:lpstr>NCAT/MnROAD Cracking Study</vt:lpstr>
      <vt:lpstr>Acknowledgments  Illinois Department of Transportation Matt Mueller (retired), Jim Trepanier, Tom Zehr, Brian Hill, Joe Rechner  Illinois Center for Transportation Imad Al-Qadi, Hasan Ozer, David Lippert</vt:lpstr>
      <vt:lpstr>PowerPoint Presentation</vt:lpstr>
    </vt:vector>
  </TitlesOfParts>
  <Company>State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Hill, Brian</dc:creator>
  <cp:lastModifiedBy>Pfeifer, Brian A</cp:lastModifiedBy>
  <cp:revision>138</cp:revision>
  <cp:lastPrinted>2018-03-28T21:44:58Z</cp:lastPrinted>
  <dcterms:created xsi:type="dcterms:W3CDTF">2017-03-14T20:26:32Z</dcterms:created>
  <dcterms:modified xsi:type="dcterms:W3CDTF">2018-05-21T13:49:37Z</dcterms:modified>
</cp:coreProperties>
</file>