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12" r:id="rId2"/>
    <p:sldId id="259" r:id="rId3"/>
    <p:sldId id="262" r:id="rId4"/>
    <p:sldId id="266" r:id="rId5"/>
    <p:sldId id="313" r:id="rId6"/>
    <p:sldId id="314" r:id="rId7"/>
    <p:sldId id="315" r:id="rId8"/>
    <p:sldId id="316" r:id="rId9"/>
    <p:sldId id="317" r:id="rId10"/>
    <p:sldId id="319" r:id="rId11"/>
    <p:sldId id="320" r:id="rId12"/>
    <p:sldId id="322" r:id="rId13"/>
    <p:sldId id="323" r:id="rId14"/>
    <p:sldId id="321" r:id="rId15"/>
    <p:sldId id="325" r:id="rId16"/>
    <p:sldId id="326" r:id="rId17"/>
    <p:sldId id="327" r:id="rId18"/>
    <p:sldId id="328" r:id="rId19"/>
    <p:sldId id="329" r:id="rId20"/>
    <p:sldId id="330" r:id="rId21"/>
    <p:sldId id="332" r:id="rId22"/>
    <p:sldId id="334" r:id="rId23"/>
    <p:sldId id="335" r:id="rId24"/>
    <p:sldId id="338"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26" d="100"/>
          <a:sy n="126" d="100"/>
        </p:scale>
        <p:origin x="-128" y="-168"/>
      </p:cViewPr>
      <p:guideLst>
        <p:guide orient="horz" pos="915"/>
        <p:guide/>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949D14-9AA8-F54A-A143-AC82765012BA}" type="datetimeFigureOut">
              <a:rPr lang="en-US" smtClean="0"/>
              <a:t>5/22/18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2243D5-867E-9943-8FB4-175E581D0D80}" type="slidenum">
              <a:rPr lang="en-US" smtClean="0"/>
              <a:t>‹#›</a:t>
            </a:fld>
            <a:endParaRPr lang="en-US"/>
          </a:p>
        </p:txBody>
      </p:sp>
    </p:spTree>
    <p:extLst>
      <p:ext uri="{BB962C8B-B14F-4D97-AF65-F5344CB8AC3E}">
        <p14:creationId xmlns:p14="http://schemas.microsoft.com/office/powerpoint/2010/main" val="4284726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xfrm>
            <a:off x="3886459" y="8687971"/>
            <a:ext cx="2969987" cy="454467"/>
          </a:xfrm>
          <a:prstGeom prst="rect">
            <a:avLst/>
          </a:prstGeom>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ea typeface="MS Gothic" pitchFamily="49"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ea typeface="MS Gothic" pitchFamily="49"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ea typeface="MS Gothic" pitchFamily="49"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ea typeface="MS Gothic" pitchFamily="49"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ea typeface="MS Gothic" pitchFamily="49"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ea typeface="MS Gothic" pitchFamily="49"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ea typeface="MS Gothic" pitchFamily="49"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ea typeface="MS Gothic" pitchFamily="49"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ea typeface="MS Gothic" pitchFamily="49" charset="-128"/>
              </a:defRPr>
            </a:lvl9pPr>
          </a:lstStyle>
          <a:p>
            <a:pPr>
              <a:defRPr/>
            </a:pPr>
            <a:fld id="{62341FFE-86EB-4B1A-AC6C-CBC00EFC4BDA}" type="slidenum">
              <a:rPr lang="en-US" sz="1200" smtClean="0">
                <a:solidFill>
                  <a:srgbClr val="000000"/>
                </a:solidFill>
              </a:rPr>
              <a:pPr>
                <a:defRPr/>
              </a:pPr>
              <a:t>1</a:t>
            </a:fld>
            <a:endParaRPr lang="en-US" sz="1200" dirty="0" smtClean="0">
              <a:solidFill>
                <a:srgbClr val="000000"/>
              </a:solidFill>
            </a:endParaRPr>
          </a:p>
        </p:txBody>
      </p:sp>
      <p:sp>
        <p:nvSpPr>
          <p:cNvPr id="32769" name="Text Box 1"/>
          <p:cNvSpPr txBox="1">
            <a:spLocks noChangeArrowheads="1"/>
          </p:cNvSpPr>
          <p:nvPr/>
        </p:nvSpPr>
        <p:spPr bwMode="auto">
          <a:xfrm>
            <a:off x="1143259" y="685606"/>
            <a:ext cx="4571483" cy="342958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dirty="0">
              <a:latin typeface="Times New Roman" charset="0"/>
              <a:ea typeface="MS Gothic" charset="0"/>
              <a:cs typeface="MS Gothic" charset="0"/>
            </a:endParaRPr>
          </a:p>
        </p:txBody>
      </p:sp>
      <p:sp>
        <p:nvSpPr>
          <p:cNvPr id="32770" name="Text Box 2"/>
          <p:cNvSpPr txBox="1">
            <a:spLocks noGrp="1" noChangeArrowheads="1"/>
          </p:cNvSpPr>
          <p:nvPr>
            <p:ph type="body"/>
          </p:nvPr>
        </p:nvSpPr>
        <p:spPr>
          <a:xfrm>
            <a:off x="913365" y="4343206"/>
            <a:ext cx="5029718" cy="4115189"/>
          </a:xfrm>
          <a:prstGeom prst="rect">
            <a:avLst/>
          </a:prstGeo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r>
              <a:rPr lang="en-US" sz="1200" kern="1200" dirty="0" smtClean="0">
                <a:solidFill>
                  <a:srgbClr val="000000"/>
                </a:solidFill>
                <a:effectLst/>
                <a:latin typeface="Times New Roman" charset="0"/>
                <a:ea typeface="ＭＳ Ｐゴシック" charset="0"/>
                <a:cs typeface="+mn-cs"/>
              </a:rPr>
              <a:t>Slide 1 - Story</a:t>
            </a:r>
          </a:p>
          <a:p>
            <a:pPr lvl="0"/>
            <a:r>
              <a:rPr lang="en-US" sz="1200" kern="1200" dirty="0" smtClean="0">
                <a:solidFill>
                  <a:srgbClr val="000000"/>
                </a:solidFill>
                <a:effectLst/>
                <a:latin typeface="Times New Roman" charset="0"/>
                <a:ea typeface="ＭＳ Ｐゴシック" charset="0"/>
                <a:cs typeface="+mn-cs"/>
              </a:rPr>
              <a:t>Intro –LP , background</a:t>
            </a:r>
          </a:p>
          <a:p>
            <a:pPr lvl="0"/>
            <a:r>
              <a:rPr lang="en-US" sz="1200" kern="1200" dirty="0" smtClean="0">
                <a:solidFill>
                  <a:srgbClr val="000000"/>
                </a:solidFill>
                <a:effectLst/>
                <a:latin typeface="Times New Roman" charset="0"/>
                <a:ea typeface="ＭＳ Ｐゴシック" charset="0"/>
                <a:cs typeface="+mn-cs"/>
              </a:rPr>
              <a:t>Start with a drawing I came across that my daughter did with sidewalk chalk at her school playground</a:t>
            </a:r>
          </a:p>
          <a:p>
            <a:pPr lvl="0"/>
            <a:r>
              <a:rPr lang="en-US" sz="1200" kern="1200" dirty="0" smtClean="0">
                <a:solidFill>
                  <a:srgbClr val="000000"/>
                </a:solidFill>
                <a:effectLst/>
                <a:latin typeface="Times New Roman" charset="0"/>
                <a:ea typeface="ＭＳ Ｐゴシック" charset="0"/>
                <a:cs typeface="+mn-cs"/>
              </a:rPr>
              <a:t>Chalk while not many people remember it in the classroom anymore is brittle and weak in tension like concrete</a:t>
            </a:r>
          </a:p>
          <a:p>
            <a:pPr lvl="0"/>
            <a:r>
              <a:rPr lang="en-US" sz="1200" kern="1200" dirty="0" smtClean="0">
                <a:solidFill>
                  <a:srgbClr val="000000"/>
                </a:solidFill>
                <a:effectLst/>
                <a:latin typeface="Times New Roman" charset="0"/>
                <a:ea typeface="ＭＳ Ｐゴシック" charset="0"/>
                <a:cs typeface="+mn-cs"/>
              </a:rPr>
              <a:t>Concrete really not a good material because of this.</a:t>
            </a:r>
          </a:p>
          <a:p>
            <a:pPr lvl="0"/>
            <a:r>
              <a:rPr lang="en-US" sz="1200" kern="1200" dirty="0" smtClean="0">
                <a:solidFill>
                  <a:srgbClr val="000000"/>
                </a:solidFill>
                <a:effectLst/>
                <a:latin typeface="Times New Roman" charset="0"/>
                <a:ea typeface="ＭＳ Ｐゴシック" charset="0"/>
                <a:cs typeface="+mn-cs"/>
              </a:rPr>
              <a:t>We </a:t>
            </a:r>
            <a:r>
              <a:rPr lang="en-US" sz="1200" kern="1200" dirty="0" err="1" smtClean="0">
                <a:solidFill>
                  <a:srgbClr val="000000"/>
                </a:solidFill>
                <a:effectLst/>
                <a:latin typeface="Times New Roman" charset="0"/>
                <a:ea typeface="ＭＳ Ｐゴシック" charset="0"/>
                <a:cs typeface="+mn-cs"/>
              </a:rPr>
              <a:t>bandaid</a:t>
            </a:r>
            <a:r>
              <a:rPr lang="en-US" sz="1200" kern="1200" dirty="0" smtClean="0">
                <a:solidFill>
                  <a:srgbClr val="000000"/>
                </a:solidFill>
                <a:effectLst/>
                <a:latin typeface="Times New Roman" charset="0"/>
                <a:ea typeface="ＭＳ Ｐゴシック" charset="0"/>
                <a:cs typeface="+mn-cs"/>
              </a:rPr>
              <a:t> it with rebar – placing it where there is need for tension resistance and ductility but is time consuming, dangerous to install </a:t>
            </a:r>
          </a:p>
          <a:p>
            <a:pPr lvl="0"/>
            <a:r>
              <a:rPr lang="en-US" sz="1200" kern="1200" dirty="0" smtClean="0">
                <a:solidFill>
                  <a:srgbClr val="000000"/>
                </a:solidFill>
                <a:effectLst/>
                <a:latin typeface="Times New Roman" charset="0"/>
                <a:ea typeface="ＭＳ Ｐゴシック" charset="0"/>
                <a:cs typeface="+mn-cs"/>
              </a:rPr>
              <a:t>Worst, it does not </a:t>
            </a:r>
            <a:r>
              <a:rPr lang="en-US" sz="1200" kern="1200" dirty="0" err="1" smtClean="0">
                <a:solidFill>
                  <a:srgbClr val="000000"/>
                </a:solidFill>
                <a:effectLst/>
                <a:latin typeface="Times New Roman" charset="0"/>
                <a:ea typeface="ＭＳ Ｐゴシック" charset="0"/>
                <a:cs typeface="+mn-cs"/>
              </a:rPr>
              <a:t>evey</a:t>
            </a:r>
            <a:r>
              <a:rPr lang="en-US" sz="1200" kern="1200" dirty="0" smtClean="0">
                <a:solidFill>
                  <a:srgbClr val="000000"/>
                </a:solidFill>
                <a:effectLst/>
                <a:latin typeface="Times New Roman" charset="0"/>
                <a:ea typeface="ＭＳ Ｐゴシック" charset="0"/>
                <a:cs typeface="+mn-cs"/>
              </a:rPr>
              <a:t> carry load until the concrete its embedded in cracks which leads to water infiltration and corrosion and </a:t>
            </a:r>
            <a:r>
              <a:rPr lang="en-US" sz="1200" kern="1200" dirty="0" err="1" smtClean="0">
                <a:solidFill>
                  <a:srgbClr val="000000"/>
                </a:solidFill>
                <a:effectLst/>
                <a:latin typeface="Times New Roman" charset="0"/>
                <a:ea typeface="ＭＳ Ｐゴシック" charset="0"/>
                <a:cs typeface="+mn-cs"/>
              </a:rPr>
              <a:t>deteriortization</a:t>
            </a:r>
            <a:r>
              <a:rPr lang="en-US" sz="1200" kern="1200" dirty="0" smtClean="0">
                <a:solidFill>
                  <a:srgbClr val="000000"/>
                </a:solidFill>
                <a:effectLst/>
                <a:latin typeface="Times New Roman" charset="0"/>
                <a:ea typeface="ＭＳ Ｐゴシック" charset="0"/>
                <a:cs typeface="+mn-cs"/>
              </a:rPr>
              <a:t> – it really makes little sense to use it at all!</a:t>
            </a:r>
          </a:p>
          <a:p>
            <a:pPr lvl="0"/>
            <a:r>
              <a:rPr lang="en-US" sz="1200" kern="1200" dirty="0" smtClean="0">
                <a:solidFill>
                  <a:srgbClr val="000000"/>
                </a:solidFill>
                <a:effectLst/>
                <a:latin typeface="Times New Roman" charset="0"/>
                <a:ea typeface="ＭＳ Ｐゴシック" charset="0"/>
                <a:cs typeface="+mn-cs"/>
              </a:rPr>
              <a:t>As a result we see stories like this one all the time - $10 million in repairs for roads, long closures, there was even a story last week about chunks of concrete hitting cars on 696 in Detroit </a:t>
            </a:r>
            <a:endParaRPr lang="en-US" sz="1200" kern="1200" dirty="0">
              <a:solidFill>
                <a:srgbClr val="000000"/>
              </a:solidFill>
              <a:effectLst/>
              <a:latin typeface="Times New Roman" charset="0"/>
              <a:ea typeface="ＭＳ Ｐゴシック" charset="0"/>
              <a:cs typeface="+mn-cs"/>
            </a:endParaRPr>
          </a:p>
        </p:txBody>
      </p:sp>
    </p:spTree>
    <p:extLst>
      <p:ext uri="{BB962C8B-B14F-4D97-AF65-F5344CB8AC3E}">
        <p14:creationId xmlns:p14="http://schemas.microsoft.com/office/powerpoint/2010/main" val="178304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Side 3. – Screw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Nail</a:t>
            </a:r>
          </a:p>
          <a:p>
            <a:pPr lvl="0"/>
            <a:r>
              <a:rPr lang="en-US" sz="1200" kern="1200" dirty="0" smtClean="0">
                <a:solidFill>
                  <a:schemeClr val="tx1"/>
                </a:solidFill>
                <a:effectLst/>
                <a:latin typeface="+mn-lt"/>
                <a:ea typeface="+mn-ea"/>
                <a:cs typeface="+mn-cs"/>
              </a:rPr>
              <a:t>How is this possible?    By making the concrete better.  Instead of just giving up on it and letting it crack as we do with rebar, we turn it into a true composite material just like they use in aircraft</a:t>
            </a:r>
          </a:p>
          <a:p>
            <a:pPr lvl="0"/>
            <a:r>
              <a:rPr lang="en-US" sz="1200" kern="1200" dirty="0" smtClean="0">
                <a:solidFill>
                  <a:schemeClr val="tx1"/>
                </a:solidFill>
                <a:effectLst/>
                <a:latin typeface="+mn-lt"/>
                <a:ea typeface="+mn-ea"/>
                <a:cs typeface="+mn-cs"/>
              </a:rPr>
              <a:t>This was made possible by a simple concept, the screw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the nail….    To make a composite you need very stiff reinforcement with very good bond to the concrete.   </a:t>
            </a:r>
          </a:p>
          <a:p>
            <a:pPr lvl="0"/>
            <a:r>
              <a:rPr lang="en-US" sz="1200" kern="1200" dirty="0" smtClean="0">
                <a:solidFill>
                  <a:schemeClr val="tx1"/>
                </a:solidFill>
                <a:effectLst/>
                <a:latin typeface="+mn-lt"/>
                <a:ea typeface="+mn-ea"/>
                <a:cs typeface="+mn-cs"/>
              </a:rPr>
              <a:t>Everyone know a nail just does not hold as well as a screw.</a:t>
            </a:r>
          </a:p>
          <a:p>
            <a:pPr lvl="0"/>
            <a:r>
              <a:rPr lang="en-US" sz="1200" kern="1200" dirty="0" smtClean="0">
                <a:solidFill>
                  <a:schemeClr val="tx1"/>
                </a:solidFill>
                <a:effectLst/>
                <a:latin typeface="+mn-lt"/>
                <a:ea typeface="+mn-ea"/>
                <a:cs typeface="+mn-cs"/>
              </a:rPr>
              <a:t> The combination of a twisted shape and high tensile steel enabled this where other attempted had failed because concrete is so brittle, the fibers they tried either slipped or in the case of plastic stretched allowing cracks to form before adding any strength.   At that point is too late</a:t>
            </a:r>
          </a:p>
          <a:p>
            <a:endParaRPr lang="en-US" baseline="0" dirty="0" smtClean="0"/>
          </a:p>
        </p:txBody>
      </p:sp>
      <p:sp>
        <p:nvSpPr>
          <p:cNvPr id="4" name="Slide Number Placeholder 3"/>
          <p:cNvSpPr>
            <a:spLocks noGrp="1"/>
          </p:cNvSpPr>
          <p:nvPr>
            <p:ph type="sldNum" sz="quarter" idx="10"/>
          </p:nvPr>
        </p:nvSpPr>
        <p:spPr/>
        <p:txBody>
          <a:bodyPr/>
          <a:lstStyle/>
          <a:p>
            <a:fld id="{062243D5-867E-9943-8FB4-175E581D0D80}" type="slidenum">
              <a:rPr lang="en-US" smtClean="0"/>
              <a:t>2</a:t>
            </a:fld>
            <a:endParaRPr lang="en-US"/>
          </a:p>
        </p:txBody>
      </p:sp>
    </p:spTree>
    <p:extLst>
      <p:ext uri="{BB962C8B-B14F-4D97-AF65-F5344CB8AC3E}">
        <p14:creationId xmlns:p14="http://schemas.microsoft.com/office/powerpoint/2010/main" val="1377734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5 - Untwist</a:t>
            </a:r>
          </a:p>
          <a:p>
            <a:pPr lvl="0"/>
            <a:r>
              <a:rPr lang="en-US" sz="1200" kern="1200" dirty="0" smtClean="0">
                <a:solidFill>
                  <a:schemeClr val="tx1"/>
                </a:solidFill>
                <a:effectLst/>
                <a:latin typeface="+mn-lt"/>
                <a:ea typeface="+mn-ea"/>
                <a:cs typeface="+mn-cs"/>
              </a:rPr>
              <a:t>Another key to the Helix twist is in the event of a crack in the concrete  it changes the failure mechanism from slipping, like the nail, to untwisting.</a:t>
            </a:r>
          </a:p>
          <a:p>
            <a:pPr lvl="0"/>
            <a:r>
              <a:rPr lang="en-US" sz="1200" kern="1200" dirty="0" smtClean="0">
                <a:solidFill>
                  <a:schemeClr val="tx1"/>
                </a:solidFill>
                <a:effectLst/>
                <a:latin typeface="+mn-lt"/>
                <a:ea typeface="+mn-ea"/>
                <a:cs typeface="+mn-cs"/>
              </a:rPr>
              <a:t>This untwisting as you can see here provides stable tensile resistance even after the concrete cracks, just like rebar does as it stretches.   (red curve)</a:t>
            </a:r>
          </a:p>
          <a:p>
            <a:pPr lvl="0"/>
            <a:r>
              <a:rPr lang="en-US" sz="1200" kern="1200" dirty="0" smtClean="0">
                <a:solidFill>
                  <a:schemeClr val="tx1"/>
                </a:solidFill>
                <a:effectLst/>
                <a:latin typeface="+mn-lt"/>
                <a:ea typeface="+mn-ea"/>
                <a:cs typeface="+mn-cs"/>
              </a:rPr>
              <a:t>This is a piece of Helix being pulled out of a block of concrete, you can see it literally untwisting as it does so.</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62243D5-867E-9943-8FB4-175E581D0D80}" type="slidenum">
              <a:rPr lang="en-US" smtClean="0"/>
              <a:t>3</a:t>
            </a:fld>
            <a:endParaRPr lang="en-US"/>
          </a:p>
        </p:txBody>
      </p:sp>
    </p:spTree>
    <p:extLst>
      <p:ext uri="{BB962C8B-B14F-4D97-AF65-F5344CB8AC3E}">
        <p14:creationId xmlns:p14="http://schemas.microsoft.com/office/powerpoint/2010/main" val="194756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6 - Compression</a:t>
            </a:r>
          </a:p>
          <a:p>
            <a:pPr lvl="0"/>
            <a:r>
              <a:rPr lang="en-US" sz="1200" kern="1200" dirty="0" smtClean="0">
                <a:solidFill>
                  <a:schemeClr val="tx1"/>
                </a:solidFill>
                <a:effectLst/>
                <a:latin typeface="+mn-lt"/>
                <a:ea typeface="+mn-ea"/>
                <a:cs typeface="+mn-cs"/>
              </a:rPr>
              <a:t>Ironically we most commonly test the only property of concrete that is decent, compression.</a:t>
            </a:r>
          </a:p>
          <a:p>
            <a:pPr lvl="0"/>
            <a:r>
              <a:rPr lang="en-US" sz="1200" kern="1200" dirty="0" smtClean="0">
                <a:solidFill>
                  <a:schemeClr val="tx1"/>
                </a:solidFill>
                <a:effectLst/>
                <a:latin typeface="+mn-lt"/>
                <a:ea typeface="+mn-ea"/>
                <a:cs typeface="+mn-cs"/>
              </a:rPr>
              <a:t>Helix actually increases compressive strength and strain at failure and it makes compressive failures more ductile</a:t>
            </a:r>
          </a:p>
          <a:p>
            <a:pPr lvl="0"/>
            <a:r>
              <a:rPr lang="en-US" sz="1200" kern="1200" dirty="0" smtClean="0">
                <a:solidFill>
                  <a:schemeClr val="tx1"/>
                </a:solidFill>
                <a:effectLst/>
                <a:latin typeface="+mn-lt"/>
                <a:ea typeface="+mn-ea"/>
                <a:cs typeface="+mn-cs"/>
              </a:rPr>
              <a:t>Opens the door to thinner structures without need for compression rebar to assure ductility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3C094-DEFC-4254-A765-2CFCF5DAAB59}" type="slidenum">
              <a:rPr lang="en-US" smtClean="0"/>
              <a:t>4</a:t>
            </a:fld>
            <a:endParaRPr lang="en-US" dirty="0"/>
          </a:p>
        </p:txBody>
      </p:sp>
    </p:spTree>
    <p:extLst>
      <p:ext uri="{BB962C8B-B14F-4D97-AF65-F5344CB8AC3E}">
        <p14:creationId xmlns:p14="http://schemas.microsoft.com/office/powerpoint/2010/main" val="402225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5DDC4-60F5-4445-8E7A-159DE6766428}" type="slidenum">
              <a:rPr lang="en-US" smtClean="0"/>
              <a:t>15</a:t>
            </a:fld>
            <a:endParaRPr lang="en-US" dirty="0"/>
          </a:p>
        </p:txBody>
      </p:sp>
    </p:spTree>
    <p:extLst>
      <p:ext uri="{BB962C8B-B14F-4D97-AF65-F5344CB8AC3E}">
        <p14:creationId xmlns:p14="http://schemas.microsoft.com/office/powerpoint/2010/main" val="2492540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Well we are back to the Helix project and it has come time to pour the Helix reinforced slab.  The concrete trucks drive up to where the concrete needs to be placed and they direct discharge.  The time and labor savings is very apparent as many more yards of concrete can be poured each day.  Shown here there are two ready mix trucks discharging, and a laser screed is working behind the trucks without the need to worry about driving on mesh or rebar.  The direct discharge method is not only faster but also less expensive and requires no boom pump.  Less equipment means lower probability of mechanical failure, which can set projects back significantly.</a:t>
            </a:r>
          </a:p>
        </p:txBody>
      </p:sp>
      <p:sp>
        <p:nvSpPr>
          <p:cNvPr id="4" name="Slide Number Placeholder 3"/>
          <p:cNvSpPr>
            <a:spLocks noGrp="1"/>
          </p:cNvSpPr>
          <p:nvPr>
            <p:ph type="sldNum" sz="quarter" idx="10"/>
          </p:nvPr>
        </p:nvSpPr>
        <p:spPr/>
        <p:txBody>
          <a:bodyPr/>
          <a:lstStyle/>
          <a:p>
            <a:fld id="{F565DDC4-60F5-4445-8E7A-159DE6766428}" type="slidenum">
              <a:rPr lang="en-US" smtClean="0"/>
              <a:t>19</a:t>
            </a:fld>
            <a:endParaRPr lang="en-US" dirty="0"/>
          </a:p>
        </p:txBody>
      </p:sp>
    </p:spTree>
    <p:extLst>
      <p:ext uri="{BB962C8B-B14F-4D97-AF65-F5344CB8AC3E}">
        <p14:creationId xmlns:p14="http://schemas.microsoft.com/office/powerpoint/2010/main" val="310080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Compared with the first picture I showed of the double mat of rebar, many times slabs on grade only require a single layer of rebar or even light gauge welded wire mesh.  In the case of using the single mat of rebar, the placing, tying and chairing is still quite labor intensive and the concrete must still be pumped.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case of using welded wire mesh, the contractor may opt to place the sheets of mesh directly on the subgrade.  This allows them to direct discharge the concrete similar to the Helix reinforced slab.  The problem with this option is that the mesh in not in the correct placement for crack control.  Typically, an engineer will call for the mesh in  the top third of the slab or with something like 2” top cover.   As shown in the picture, the mesh is already corroded and is no where near the top of the slab.  It is possible to chair wire mesh, but it usually ends of mangled by walking on it or driving over it.  As an owner, this mesh on the ground is not something I would be interested in paying for.  But as I know many may say, “its OK, they pull the mesh into the slab after the concrete is poured”</a:t>
            </a:r>
          </a:p>
        </p:txBody>
      </p:sp>
      <p:sp>
        <p:nvSpPr>
          <p:cNvPr id="4" name="Slide Number Placeholder 3"/>
          <p:cNvSpPr>
            <a:spLocks noGrp="1"/>
          </p:cNvSpPr>
          <p:nvPr>
            <p:ph type="sldNum" sz="quarter" idx="10"/>
          </p:nvPr>
        </p:nvSpPr>
        <p:spPr/>
        <p:txBody>
          <a:bodyPr/>
          <a:lstStyle/>
          <a:p>
            <a:fld id="{F565DDC4-60F5-4445-8E7A-159DE6766428}" type="slidenum">
              <a:rPr lang="en-US" smtClean="0"/>
              <a:t>20</a:t>
            </a:fld>
            <a:endParaRPr lang="en-US" dirty="0"/>
          </a:p>
        </p:txBody>
      </p:sp>
    </p:spTree>
    <p:extLst>
      <p:ext uri="{BB962C8B-B14F-4D97-AF65-F5344CB8AC3E}">
        <p14:creationId xmlns:p14="http://schemas.microsoft.com/office/powerpoint/2010/main" val="3553222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5DDC4-60F5-4445-8E7A-159DE6766428}" type="slidenum">
              <a:rPr lang="en-US" smtClean="0"/>
              <a:t>22</a:t>
            </a:fld>
            <a:endParaRPr lang="en-US" dirty="0"/>
          </a:p>
        </p:txBody>
      </p:sp>
    </p:spTree>
    <p:extLst>
      <p:ext uri="{BB962C8B-B14F-4D97-AF65-F5344CB8AC3E}">
        <p14:creationId xmlns:p14="http://schemas.microsoft.com/office/powerpoint/2010/main" val="4113639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case study of a Helix pavement for an aggregate haul road.  This project was for Martin Marietta in Columbia, SC. They original had specified a 12” thick plain concrete design.  The previous 12” pavement lasted three years and was in shambles.  The pavement in place currently is a 6” thick slab reinforced with 30 lb/yd3 of Helix 5-25.  I am not trying to say this is a typical slab reduction, it is quite extreme.  The reason it was feasible was because this application leverages all the strengths of using Helix.   The increased MOR, along with durability and fatigue resistance are very important here.  The plain concrete really failed from a fatigue standpoint rather than a strength perspective.  Helix is able to carry more load repetitions and allows a higher fatigue limit.  If the slab does undergo cracking, the Helix will hold the cracks tight with stable post crack behavior, which means very little water is allowed into the slab, thus preventing spalling and degradation of the slab.  This pavement is 8 years old and is still in service.</a:t>
            </a:r>
          </a:p>
          <a:p>
            <a:endParaRPr lang="en-US" dirty="0"/>
          </a:p>
        </p:txBody>
      </p:sp>
      <p:sp>
        <p:nvSpPr>
          <p:cNvPr id="4" name="Slide Number Placeholder 3"/>
          <p:cNvSpPr>
            <a:spLocks noGrp="1"/>
          </p:cNvSpPr>
          <p:nvPr>
            <p:ph type="sldNum" sz="quarter" idx="10"/>
          </p:nvPr>
        </p:nvSpPr>
        <p:spPr/>
        <p:txBody>
          <a:bodyPr/>
          <a:lstStyle/>
          <a:p>
            <a:fld id="{F565DDC4-60F5-4445-8E7A-159DE6766428}" type="slidenum">
              <a:rPr lang="en-US" smtClean="0"/>
              <a:t>23</a:t>
            </a:fld>
            <a:endParaRPr lang="en-US" dirty="0"/>
          </a:p>
        </p:txBody>
      </p:sp>
    </p:spTree>
    <p:extLst>
      <p:ext uri="{BB962C8B-B14F-4D97-AF65-F5344CB8AC3E}">
        <p14:creationId xmlns:p14="http://schemas.microsoft.com/office/powerpoint/2010/main" val="129077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E555C2-88E3-874E-A75E-9DEAA4828479}"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2149099441"/>
      </p:ext>
    </p:extLst>
  </p:cSld>
  <p:clrMapOvr>
    <a:masterClrMapping/>
  </p:clrMapOvr>
  <p:transition xmlns:p14="http://schemas.microsoft.com/office/powerpoint/2010/mai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E555C2-88E3-874E-A75E-9DEAA4828479}"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1886942559"/>
      </p:ext>
    </p:extLst>
  </p:cSld>
  <p:clrMapOvr>
    <a:masterClrMapping/>
  </p:clrMapOvr>
  <p:transition xmlns:p14="http://schemas.microsoft.com/office/powerpoint/2010/mai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E555C2-88E3-874E-A75E-9DEAA4828479}"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3499794050"/>
      </p:ext>
    </p:extLst>
  </p:cSld>
  <p:clrMapOvr>
    <a:masterClrMapping/>
  </p:clrMapOvr>
  <p:transition xmlns:p14="http://schemas.microsoft.com/office/powerpoint/2010/mai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p:nvPr>
        </p:nvSpPr>
        <p:spPr>
          <a:xfrm>
            <a:off x="609603" y="1143002"/>
            <a:ext cx="8074025" cy="2062103"/>
          </a:xfrm>
        </p:spPr>
        <p:txBody>
          <a:bodyPr/>
          <a:lstStyle>
            <a:lvl1pPr marL="0" indent="0">
              <a:spcAft>
                <a:spcPts val="1200"/>
              </a:spcAft>
              <a:buClrTx/>
              <a:buSzPct val="101000"/>
              <a:buFontTx/>
              <a:buNone/>
              <a:defRPr baseline="0">
                <a:latin typeface="Calibri" panose="020F0502020204030204" pitchFamily="34" charset="0"/>
                <a:cs typeface="Calibri" panose="020F0502020204030204" pitchFamily="34" charset="0"/>
              </a:defRPr>
            </a:lvl1pPr>
            <a:lvl2pPr marL="685800" indent="-336550">
              <a:spcAft>
                <a:spcPts val="1200"/>
              </a:spcAft>
              <a:buClr>
                <a:schemeClr val="accent1"/>
              </a:buClr>
              <a:buSzPct val="150000"/>
              <a:buFont typeface="Arial" panose="020B0604020202020204" pitchFamily="34" charset="0"/>
              <a:buChar char="•"/>
              <a:defRPr baseline="0">
                <a:latin typeface="Calibri" panose="020F0502020204030204" pitchFamily="34" charset="0"/>
                <a:cs typeface="Calibri" panose="020F0502020204030204" pitchFamily="34" charset="0"/>
              </a:defRPr>
            </a:lvl2pPr>
            <a:lvl3pPr marL="1035050" indent="-349250">
              <a:spcAft>
                <a:spcPts val="1200"/>
              </a:spcAft>
              <a:buClr>
                <a:schemeClr val="accent1"/>
              </a:buClr>
              <a:buSzPct val="150000"/>
              <a:buFont typeface="Arial" panose="020B0604020202020204" pitchFamily="34" charset="0"/>
              <a:buChar char="•"/>
              <a:defRPr baseline="0">
                <a:latin typeface="Calibri" panose="020F0502020204030204" pitchFamily="34" charset="0"/>
                <a:cs typeface="Calibri" panose="020F0502020204030204" pitchFamily="34" charset="0"/>
              </a:defRPr>
            </a:lvl3pPr>
            <a:lvl4pPr marL="1371600" indent="-336550">
              <a:spcAft>
                <a:spcPts val="1200"/>
              </a:spcAft>
              <a:buClr>
                <a:schemeClr val="accent1"/>
              </a:buClr>
              <a:buSzPct val="150000"/>
              <a:buFont typeface="Arial" panose="020B0604020202020204" pitchFamily="34" charset="0"/>
              <a:buChar char="•"/>
              <a:defRPr baseline="0">
                <a:latin typeface="Calibri" panose="020F0502020204030204" pitchFamily="34" charset="0"/>
                <a:cs typeface="Calibri" panose="020F0502020204030204" pitchFamily="34" charset="0"/>
              </a:defRPr>
            </a:lvl4pPr>
            <a:lvl5pPr marL="1720850" indent="-349250">
              <a:spcAft>
                <a:spcPts val="1200"/>
              </a:spcAft>
              <a:buClr>
                <a:schemeClr val="accent1"/>
              </a:buClr>
              <a:buSzPct val="150000"/>
              <a:buFont typeface="Arial" panose="020B0604020202020204" pitchFamily="34" charset="0"/>
              <a:buChar char="•"/>
              <a:defRPr baseline="0">
                <a:latin typeface="Calibri" panose="020F0502020204030204" pitchFamily="34" charset="0"/>
                <a:cs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10"/>
          <p:cNvSpPr>
            <a:spLocks noGrp="1"/>
          </p:cNvSpPr>
          <p:nvPr>
            <p:ph type="ftr" sz="quarter" idx="12"/>
          </p:nvPr>
        </p:nvSpPr>
        <p:spPr>
          <a:xfrm>
            <a:off x="3124203" y="4810467"/>
            <a:ext cx="2926079" cy="153888"/>
          </a:xfrm>
        </p:spPr>
        <p:txBody>
          <a:bodyPr/>
          <a:lstStyle>
            <a:lvl1pPr>
              <a:defRPr sz="1000">
                <a:solidFill>
                  <a:schemeClr val="bg1"/>
                </a:solidFill>
              </a:defRPr>
            </a:lvl1pPr>
          </a:lstStyle>
          <a:p>
            <a:r>
              <a:rPr lang="nl-NL" dirty="0" smtClean="0"/>
              <a:t>Jeff Novak, PE - VP Engineering</a:t>
            </a:r>
            <a:endParaRPr lang="en-US" dirty="0"/>
          </a:p>
        </p:txBody>
      </p:sp>
      <p:sp>
        <p:nvSpPr>
          <p:cNvPr id="5" name="Title 1"/>
          <p:cNvSpPr>
            <a:spLocks noGrp="1"/>
          </p:cNvSpPr>
          <p:nvPr>
            <p:ph type="title" idx="13"/>
          </p:nvPr>
        </p:nvSpPr>
        <p:spPr>
          <a:xfrm>
            <a:off x="2209803" y="342901"/>
            <a:ext cx="6550025" cy="369332"/>
          </a:xfrm>
        </p:spPr>
        <p:txBody>
          <a:bodyPr/>
          <a:lstStyle>
            <a:lvl1pPr algn="r">
              <a:defRPr sz="240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4"/>
          </p:nvPr>
        </p:nvSpPr>
        <p:spPr>
          <a:xfrm>
            <a:off x="533400" y="4800600"/>
            <a:ext cx="274320" cy="153888"/>
          </a:xfrm>
        </p:spPr>
        <p:txBody>
          <a:bodyPr/>
          <a:lstStyle>
            <a:lvl1pPr algn="l">
              <a:defRPr sz="1000">
                <a:solidFill>
                  <a:schemeClr val="bg1"/>
                </a:solidFill>
              </a:defRPr>
            </a:lvl1pPr>
          </a:lstStyle>
          <a:p>
            <a:fld id="{2BD03244-D239-4536-8F4C-C5D235EAB459}" type="slidenum">
              <a:rPr lang="en-US" smtClean="0"/>
              <a:pPr/>
              <a:t>‹#›</a:t>
            </a:fld>
            <a:endParaRPr lang="en-US" dirty="0"/>
          </a:p>
        </p:txBody>
      </p:sp>
    </p:spTree>
    <p:extLst>
      <p:ext uri="{BB962C8B-B14F-4D97-AF65-F5344CB8AC3E}">
        <p14:creationId xmlns:p14="http://schemas.microsoft.com/office/powerpoint/2010/main" val="284344629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00203" y="105967"/>
            <a:ext cx="7083425" cy="45208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8149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1" y="342900"/>
            <a:ext cx="6550025" cy="276999"/>
          </a:xfrm>
        </p:spPr>
        <p:txBody>
          <a:bodyPr/>
          <a:lstStyle>
            <a:lvl1pPr algn="r">
              <a:defRPr sz="2400">
                <a:solidFill>
                  <a:schemeClr val="bg1"/>
                </a:solidFill>
              </a:defRPr>
            </a:lvl1pPr>
          </a:lstStyle>
          <a:p>
            <a:r>
              <a:rPr lang="en-US" dirty="0"/>
              <a:t>Click to edit Master title style</a:t>
            </a:r>
          </a:p>
        </p:txBody>
      </p:sp>
      <p:sp>
        <p:nvSpPr>
          <p:cNvPr id="3" name="Text Placeholder 2"/>
          <p:cNvSpPr>
            <a:spLocks noGrp="1"/>
          </p:cNvSpPr>
          <p:nvPr>
            <p:ph type="body" sz="half" idx="1"/>
          </p:nvPr>
        </p:nvSpPr>
        <p:spPr>
          <a:xfrm>
            <a:off x="457201" y="1028700"/>
            <a:ext cx="4608513" cy="1777410"/>
          </a:xfrm>
        </p:spPr>
        <p:txBody>
          <a:bodyPr/>
          <a:lstStyle>
            <a:lvl1pPr>
              <a:spcAft>
                <a:spcPts val="1800"/>
              </a:spcAft>
              <a:defRPr>
                <a:latin typeface="+mn-lt"/>
              </a:defRPr>
            </a:lvl1pPr>
            <a:lvl2pPr marL="746125" indent="-288925">
              <a:spcAft>
                <a:spcPts val="1800"/>
              </a:spcAft>
              <a:buClr>
                <a:schemeClr val="accent1"/>
              </a:buClr>
              <a:buFont typeface="Arial" panose="020B0604020202020204" pitchFamily="34" charset="0"/>
              <a:buChar char="•"/>
              <a:defRPr>
                <a:latin typeface="+mn-lt"/>
              </a:defRPr>
            </a:lvl2pPr>
            <a:lvl3pPr marL="1031875" indent="-285750">
              <a:spcAft>
                <a:spcPts val="1800"/>
              </a:spcAft>
              <a:buClr>
                <a:schemeClr val="accent1"/>
              </a:buClr>
              <a:buFont typeface="Arial" panose="020B0604020202020204" pitchFamily="34" charset="0"/>
              <a:buChar char="•"/>
              <a:defRPr>
                <a:latin typeface="+mn-lt"/>
              </a:defRPr>
            </a:lvl3pPr>
            <a:lvl4pPr marL="1373188" indent="0">
              <a:spcAft>
                <a:spcPts val="1800"/>
              </a:spcAft>
              <a:defRPr>
                <a:latin typeface="+mn-lt"/>
              </a:defRPr>
            </a:lvl4pPr>
            <a:lvl5pPr>
              <a:spcAft>
                <a:spcPts val="1800"/>
              </a:spcAf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364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E555C2-88E3-874E-A75E-9DEAA4828479}"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2948172795"/>
      </p:ext>
    </p:extLst>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E555C2-88E3-874E-A75E-9DEAA4828479}"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258404266"/>
      </p:ext>
    </p:extLst>
  </p:cSld>
  <p:clrMapOvr>
    <a:masterClrMapping/>
  </p:clrMapOvr>
  <p:transition xmlns:p14="http://schemas.microsoft.com/office/powerpoint/2010/mai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E555C2-88E3-874E-A75E-9DEAA4828479}"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3047461585"/>
      </p:ext>
    </p:extLst>
  </p:cSld>
  <p:clrMapOvr>
    <a:masterClrMapping/>
  </p:clrMapOvr>
  <p:transition xmlns:p14="http://schemas.microsoft.com/office/powerpoint/2010/mai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E555C2-88E3-874E-A75E-9DEAA4828479}" type="datetimeFigureOut">
              <a:rPr lang="en-US" smtClean="0"/>
              <a:t>5/22/18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2471133058"/>
      </p:ext>
    </p:extLst>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E555C2-88E3-874E-A75E-9DEAA4828479}" type="datetimeFigureOut">
              <a:rPr lang="en-US" smtClean="0"/>
              <a:t>5/22/18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1382720495"/>
      </p:ext>
    </p:extLst>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E555C2-88E3-874E-A75E-9DEAA4828479}" type="datetimeFigureOut">
              <a:rPr lang="en-US" smtClean="0"/>
              <a:t>5/22/18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256600658"/>
      </p:ext>
    </p:extLst>
  </p:cSld>
  <p:clrMapOvr>
    <a:masterClrMapping/>
  </p:clrMapOvr>
  <p:transition xmlns:p14="http://schemas.microsoft.com/office/powerpoint/2010/mai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E555C2-88E3-874E-A75E-9DEAA4828479}"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3803971745"/>
      </p:ext>
    </p:extLst>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E555C2-88E3-874E-A75E-9DEAA4828479}"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3B496-45E7-3943-BB56-B891CD4FB143}" type="slidenum">
              <a:rPr lang="en-US" smtClean="0"/>
              <a:t>‹#›</a:t>
            </a:fld>
            <a:endParaRPr lang="en-US"/>
          </a:p>
        </p:txBody>
      </p:sp>
    </p:spTree>
    <p:extLst>
      <p:ext uri="{BB962C8B-B14F-4D97-AF65-F5344CB8AC3E}">
        <p14:creationId xmlns:p14="http://schemas.microsoft.com/office/powerpoint/2010/main" val="2518727629"/>
      </p:ext>
    </p:extLst>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5E555C2-88E3-874E-A75E-9DEAA4828479}" type="datetimeFigureOut">
              <a:rPr lang="en-US" smtClean="0"/>
              <a:t>5/22/18</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CE3B496-45E7-3943-BB56-B891CD4FB143}" type="slidenum">
              <a:rPr lang="en-US" smtClean="0"/>
              <a:t>‹#›</a:t>
            </a:fld>
            <a:endParaRPr lang="en-US"/>
          </a:p>
        </p:txBody>
      </p:sp>
    </p:spTree>
    <p:extLst>
      <p:ext uri="{BB962C8B-B14F-4D97-AF65-F5344CB8AC3E}">
        <p14:creationId xmlns:p14="http://schemas.microsoft.com/office/powerpoint/2010/main" val="353367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Lst>
  <p:transition xmlns:p14="http://schemas.microsoft.com/office/powerpoint/2010/main" spd="slow"/>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5" name="Picture 9" descr="helix-logo"/>
          <p:cNvPicPr>
            <a:picLocks noGrp="1" noChangeAspect="1" noChangeArrowheads="1"/>
          </p:cNvPicPr>
          <p:nvPr>
            <p:ph/>
          </p:nvPr>
        </p:nvPicPr>
        <p:blipFill>
          <a:blip r:embed="rId3"/>
          <a:srcRect/>
          <a:stretch>
            <a:fillRect/>
          </a:stretch>
        </p:blipFill>
        <p:spPr>
          <a:xfrm>
            <a:off x="1767661" y="1543051"/>
            <a:ext cx="5882794" cy="1060847"/>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4347" name="Text Box 11"/>
          <p:cNvSpPr txBox="1">
            <a:spLocks noChangeArrowheads="1"/>
          </p:cNvSpPr>
          <p:nvPr/>
        </p:nvSpPr>
        <p:spPr bwMode="auto">
          <a:xfrm>
            <a:off x="3082197" y="3667464"/>
            <a:ext cx="3010435" cy="646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buFont typeface="Times New Roman" charset="0"/>
              <a:buNone/>
              <a:defRPr/>
            </a:pPr>
            <a:r>
              <a:rPr lang="en-US" dirty="0" smtClean="0">
                <a:solidFill>
                  <a:schemeClr val="tx1"/>
                </a:solidFill>
                <a:latin typeface="Gill Sans"/>
                <a:ea typeface="MS Gothic" charset="0"/>
              </a:rPr>
              <a:t>Luke Pinkerton, PE</a:t>
            </a:r>
          </a:p>
          <a:p>
            <a:pPr algn="ctr">
              <a:buFont typeface="Times New Roman" charset="0"/>
              <a:buNone/>
              <a:defRPr/>
            </a:pPr>
            <a:r>
              <a:rPr lang="en-US" dirty="0" smtClean="0">
                <a:solidFill>
                  <a:schemeClr val="tx1"/>
                </a:solidFill>
                <a:latin typeface="Gill Sans"/>
                <a:ea typeface="MS Gothic" charset="0"/>
              </a:rPr>
              <a:t>Helix Steel</a:t>
            </a:r>
            <a:endParaRPr lang="en-US" dirty="0">
              <a:solidFill>
                <a:schemeClr val="tx1"/>
              </a:solidFill>
              <a:latin typeface="Gill Sans"/>
              <a:ea typeface="MS Gothic" charset="0"/>
            </a:endParaRPr>
          </a:p>
        </p:txBody>
      </p:sp>
      <p:sp>
        <p:nvSpPr>
          <p:cNvPr id="5" name="Rectangle 1"/>
          <p:cNvSpPr txBox="1">
            <a:spLocks noChangeArrowheads="1"/>
          </p:cNvSpPr>
          <p:nvPr/>
        </p:nvSpPr>
        <p:spPr bwMode="auto">
          <a:xfrm>
            <a:off x="18374" y="2878064"/>
            <a:ext cx="9143999" cy="57983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07F09"/>
                </a:solidFill>
                <a:effectLst/>
                <a:uLnTx/>
                <a:uFillTx/>
                <a:latin typeface="Gill Sans" pitchFamily="-84" charset="0"/>
                <a:ea typeface="Gill Sans" pitchFamily="-84" charset="0"/>
                <a:cs typeface="Gill Sans" pitchFamily="-84" charset="0"/>
              </a:rPr>
              <a:t>Introduction</a:t>
            </a:r>
            <a:endParaRPr kumimoji="0" lang="en-US" sz="3600" b="1" i="0" u="none" strike="noStrike" kern="1200" cap="none" spc="0" normalizeH="0" baseline="0" noProof="0" dirty="0">
              <a:ln>
                <a:noFill/>
              </a:ln>
              <a:solidFill>
                <a:srgbClr val="F07F09"/>
              </a:solidFill>
              <a:effectLst/>
              <a:uLnTx/>
              <a:uFillTx/>
              <a:latin typeface="Gill Sans" pitchFamily="-84" charset="0"/>
              <a:ea typeface="Gill Sans" pitchFamily="-84" charset="0"/>
              <a:cs typeface="Gill Sans" pitchFamily="-84" charset="0"/>
            </a:endParaRPr>
          </a:p>
        </p:txBody>
      </p:sp>
      <p:pic>
        <p:nvPicPr>
          <p:cNvPr id="2" name="Picture 1"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978" y="4575866"/>
            <a:ext cx="1438656" cy="493776"/>
          </a:xfrm>
          <a:prstGeom prst="rect">
            <a:avLst/>
          </a:prstGeom>
        </p:spPr>
      </p:pic>
    </p:spTree>
    <p:extLst>
      <p:ext uri="{BB962C8B-B14F-4D97-AF65-F5344CB8AC3E}">
        <p14:creationId xmlns:p14="http://schemas.microsoft.com/office/powerpoint/2010/main" val="1552447136"/>
      </p:ext>
    </p:extLst>
  </p:cSld>
  <p:clrMapOvr>
    <a:masterClrMapping/>
  </p:clrMapOvr>
  <p:transition xmlns:p14="http://schemas.microsoft.com/office/powerpoint/2010/main" spd="med" advTm="589"/>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ADJUSTEDNONRAW_thumb_8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049" y="0"/>
            <a:ext cx="6858000" cy="5143500"/>
          </a:xfrm>
          <a:prstGeom prst="rect">
            <a:avLst/>
          </a:prstGeom>
        </p:spPr>
      </p:pic>
      <p:pic>
        <p:nvPicPr>
          <p:cNvPr id="2" name="Picture 1" descr="UNADJUSTEDNONRAW_thumb_8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7625" cy="5143500"/>
          </a:xfrm>
          <a:prstGeom prst="rect">
            <a:avLst/>
          </a:prstGeom>
        </p:spPr>
      </p:pic>
    </p:spTree>
    <p:extLst>
      <p:ext uri="{BB962C8B-B14F-4D97-AF65-F5344CB8AC3E}">
        <p14:creationId xmlns:p14="http://schemas.microsoft.com/office/powerpoint/2010/main" val="384636172"/>
      </p:ext>
    </p:extLst>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ADJUSTEDNONRAW_thumb_8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Tree>
    <p:extLst>
      <p:ext uri="{BB962C8B-B14F-4D97-AF65-F5344CB8AC3E}">
        <p14:creationId xmlns:p14="http://schemas.microsoft.com/office/powerpoint/2010/main" val="6796373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ADJUSTEDNONRAW_thumb_8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8" y="0"/>
            <a:ext cx="3857625" cy="5143500"/>
          </a:xfrm>
          <a:prstGeom prst="rect">
            <a:avLst/>
          </a:prstGeom>
        </p:spPr>
      </p:pic>
      <p:pic>
        <p:nvPicPr>
          <p:cNvPr id="3" name="Picture 2" descr="UNADJUSTEDNONRAW_thumb_8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139" y="0"/>
            <a:ext cx="3857625" cy="5143500"/>
          </a:xfrm>
          <a:prstGeom prst="rect">
            <a:avLst/>
          </a:prstGeom>
        </p:spPr>
      </p:pic>
    </p:spTree>
    <p:extLst>
      <p:ext uri="{BB962C8B-B14F-4D97-AF65-F5344CB8AC3E}">
        <p14:creationId xmlns:p14="http://schemas.microsoft.com/office/powerpoint/2010/main" val="6220323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ADJUSTEDNONRAW_thumb_8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Tree>
    <p:extLst>
      <p:ext uri="{BB962C8B-B14F-4D97-AF65-F5344CB8AC3E}">
        <p14:creationId xmlns:p14="http://schemas.microsoft.com/office/powerpoint/2010/main" val="6220323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ADJUSTEDNONRAW_thumb_8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5143500"/>
          </a:xfrm>
          <a:prstGeom prst="rect">
            <a:avLst/>
          </a:prstGeom>
        </p:spPr>
      </p:pic>
      <p:pic>
        <p:nvPicPr>
          <p:cNvPr id="3" name="Picture 2" descr="UNADJUSTEDNONRAW_thumb_8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0523" y="0"/>
            <a:ext cx="3857625" cy="5143500"/>
          </a:xfrm>
          <a:prstGeom prst="rect">
            <a:avLst/>
          </a:prstGeom>
        </p:spPr>
      </p:pic>
    </p:spTree>
    <p:extLst>
      <p:ext uri="{BB962C8B-B14F-4D97-AF65-F5344CB8AC3E}">
        <p14:creationId xmlns:p14="http://schemas.microsoft.com/office/powerpoint/2010/main" val="6220323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D1DE43-8B36-4696-8222-33BE22FCAD0B}"/>
              </a:ext>
            </a:extLst>
          </p:cNvPr>
          <p:cNvSpPr>
            <a:spLocks noGrp="1"/>
          </p:cNvSpPr>
          <p:nvPr>
            <p:ph type="title"/>
          </p:nvPr>
        </p:nvSpPr>
        <p:spPr/>
        <p:txBody>
          <a:bodyPr>
            <a:normAutofit fontScale="90000"/>
          </a:bodyPr>
          <a:lstStyle/>
          <a:p>
            <a:r>
              <a:rPr lang="en-US" dirty="0"/>
              <a:t>Applications</a:t>
            </a:r>
          </a:p>
        </p:txBody>
      </p:sp>
      <p:sp>
        <p:nvSpPr>
          <p:cNvPr id="3" name="Text Placeholder 2">
            <a:extLst>
              <a:ext uri="{FF2B5EF4-FFF2-40B4-BE49-F238E27FC236}">
                <a16:creationId xmlns:a16="http://schemas.microsoft.com/office/drawing/2014/main" xmlns="" id="{55990408-3D03-40BB-8036-98FBEC791464}"/>
              </a:ext>
            </a:extLst>
          </p:cNvPr>
          <p:cNvSpPr>
            <a:spLocks noGrp="1"/>
          </p:cNvSpPr>
          <p:nvPr>
            <p:ph type="body" sz="half" idx="1"/>
          </p:nvPr>
        </p:nvSpPr>
        <p:spPr>
          <a:xfrm>
            <a:off x="914400" y="1600200"/>
            <a:ext cx="2895600" cy="2123658"/>
          </a:xfrm>
        </p:spPr>
        <p:txBody>
          <a:bodyPr>
            <a:normAutofit fontScale="47500" lnSpcReduction="20000"/>
          </a:bodyPr>
          <a:lstStyle/>
          <a:p>
            <a:pPr marL="342900" indent="-342900">
              <a:spcAft>
                <a:spcPts val="600"/>
              </a:spcAft>
              <a:buFont typeface="Arial" panose="020B0604020202020204" pitchFamily="34" charset="0"/>
              <a:buChar char="•"/>
            </a:pPr>
            <a:r>
              <a:rPr lang="en-US" dirty="0">
                <a:latin typeface="+mj-lt"/>
              </a:rPr>
              <a:t>Bridge Decks</a:t>
            </a:r>
          </a:p>
          <a:p>
            <a:pPr marL="342900" indent="-342900">
              <a:spcAft>
                <a:spcPts val="600"/>
              </a:spcAft>
              <a:buFont typeface="Arial" panose="020B0604020202020204" pitchFamily="34" charset="0"/>
              <a:buChar char="•"/>
            </a:pPr>
            <a:r>
              <a:rPr lang="en-US" dirty="0">
                <a:latin typeface="+mj-lt"/>
              </a:rPr>
              <a:t>Pavements</a:t>
            </a:r>
          </a:p>
          <a:p>
            <a:pPr marL="342900" indent="-342900">
              <a:spcAft>
                <a:spcPts val="600"/>
              </a:spcAft>
              <a:buFont typeface="Arial" panose="020B0604020202020204" pitchFamily="34" charset="0"/>
              <a:buChar char="•"/>
            </a:pPr>
            <a:r>
              <a:rPr lang="en-US" dirty="0">
                <a:latin typeface="+mj-lt"/>
              </a:rPr>
              <a:t>Precast</a:t>
            </a:r>
          </a:p>
          <a:p>
            <a:pPr marL="342900" indent="-342900">
              <a:spcAft>
                <a:spcPts val="600"/>
              </a:spcAft>
              <a:buFont typeface="Arial" panose="020B0604020202020204" pitchFamily="34" charset="0"/>
              <a:buChar char="•"/>
            </a:pPr>
            <a:r>
              <a:rPr lang="en-US" dirty="0">
                <a:latin typeface="+mj-lt"/>
              </a:rPr>
              <a:t>Foundations</a:t>
            </a:r>
          </a:p>
          <a:p>
            <a:pPr marL="342900" indent="-342900">
              <a:spcAft>
                <a:spcPts val="600"/>
              </a:spcAft>
              <a:buFont typeface="Arial" panose="020B0604020202020204" pitchFamily="34" charset="0"/>
              <a:buChar char="•"/>
            </a:pPr>
            <a:r>
              <a:rPr lang="en-US" dirty="0">
                <a:latin typeface="+mj-lt"/>
              </a:rPr>
              <a:t>Walls</a:t>
            </a:r>
          </a:p>
          <a:p>
            <a:pPr marL="342900" indent="-342900">
              <a:spcAft>
                <a:spcPts val="600"/>
              </a:spcAft>
              <a:buFont typeface="Arial" panose="020B0604020202020204" pitchFamily="34" charset="0"/>
              <a:buChar char="•"/>
            </a:pPr>
            <a:r>
              <a:rPr lang="en-US" dirty="0">
                <a:latin typeface="+mj-lt"/>
              </a:rPr>
              <a:t>And Many More</a:t>
            </a:r>
          </a:p>
          <a:p>
            <a:pPr marL="342900" indent="-3429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xmlns="" id="{28C7D7EA-A387-4A20-9400-42759F9E70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05546" y="628650"/>
            <a:ext cx="3361908" cy="3886200"/>
          </a:xfrm>
          <a:prstGeom prst="rect">
            <a:avLst/>
          </a:prstGeom>
        </p:spPr>
      </p:pic>
    </p:spTree>
    <p:extLst>
      <p:ext uri="{BB962C8B-B14F-4D97-AF65-F5344CB8AC3E}">
        <p14:creationId xmlns:p14="http://schemas.microsoft.com/office/powerpoint/2010/main" val="1098054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B9565E-685A-4CB6-8967-1651B9C7B700}"/>
              </a:ext>
            </a:extLst>
          </p:cNvPr>
          <p:cNvSpPr>
            <a:spLocks noGrp="1"/>
          </p:cNvSpPr>
          <p:nvPr>
            <p:ph type="title"/>
          </p:nvPr>
        </p:nvSpPr>
        <p:spPr/>
        <p:txBody>
          <a:bodyPr>
            <a:normAutofit fontScale="90000"/>
          </a:bodyPr>
          <a:lstStyle/>
          <a:p>
            <a:r>
              <a:rPr lang="en-US" dirty="0"/>
              <a:t>Advantages</a:t>
            </a:r>
          </a:p>
        </p:txBody>
      </p:sp>
      <p:sp>
        <p:nvSpPr>
          <p:cNvPr id="3" name="Text Placeholder 2">
            <a:extLst>
              <a:ext uri="{FF2B5EF4-FFF2-40B4-BE49-F238E27FC236}">
                <a16:creationId xmlns:a16="http://schemas.microsoft.com/office/drawing/2014/main" xmlns="" id="{A363AAFA-8AC3-4328-AA37-DB846F67627E}"/>
              </a:ext>
            </a:extLst>
          </p:cNvPr>
          <p:cNvSpPr>
            <a:spLocks noGrp="1"/>
          </p:cNvSpPr>
          <p:nvPr>
            <p:ph type="body" sz="half" idx="1"/>
          </p:nvPr>
        </p:nvSpPr>
        <p:spPr>
          <a:xfrm>
            <a:off x="5867400" y="1683917"/>
            <a:ext cx="3048000" cy="2123658"/>
          </a:xfrm>
        </p:spPr>
        <p:txBody>
          <a:bodyPr>
            <a:normAutofit fontScale="47500" lnSpcReduction="20000"/>
          </a:bodyPr>
          <a:lstStyle/>
          <a:p>
            <a:pPr marL="342900" indent="-342900">
              <a:spcAft>
                <a:spcPts val="600"/>
              </a:spcAft>
              <a:buFont typeface="Arial" panose="020B0604020202020204" pitchFamily="34" charset="0"/>
              <a:buChar char="•"/>
            </a:pPr>
            <a:r>
              <a:rPr lang="en-US" dirty="0"/>
              <a:t>Resiliency</a:t>
            </a:r>
          </a:p>
          <a:p>
            <a:pPr marL="342900" indent="-342900">
              <a:spcAft>
                <a:spcPts val="600"/>
              </a:spcAft>
              <a:buFont typeface="Arial" panose="020B0604020202020204" pitchFamily="34" charset="0"/>
              <a:buChar char="•"/>
            </a:pPr>
            <a:r>
              <a:rPr lang="en-US" dirty="0"/>
              <a:t>Durability</a:t>
            </a:r>
          </a:p>
          <a:p>
            <a:pPr marL="342900" indent="-342900">
              <a:spcAft>
                <a:spcPts val="600"/>
              </a:spcAft>
              <a:buFont typeface="Arial" panose="020B0604020202020204" pitchFamily="34" charset="0"/>
              <a:buChar char="•"/>
            </a:pPr>
            <a:r>
              <a:rPr lang="en-US" dirty="0"/>
              <a:t>Time/Labor Savings</a:t>
            </a:r>
          </a:p>
          <a:p>
            <a:pPr marL="342900" indent="-342900">
              <a:spcAft>
                <a:spcPts val="600"/>
              </a:spcAft>
              <a:buFont typeface="Arial" panose="020B0604020202020204" pitchFamily="34" charset="0"/>
              <a:buChar char="•"/>
            </a:pPr>
            <a:r>
              <a:rPr lang="en-US" dirty="0"/>
              <a:t>Speed</a:t>
            </a:r>
          </a:p>
          <a:p>
            <a:pPr marL="342900" indent="-342900">
              <a:spcAft>
                <a:spcPts val="600"/>
              </a:spcAft>
              <a:buFont typeface="Arial" panose="020B0604020202020204" pitchFamily="34" charset="0"/>
              <a:buChar char="•"/>
            </a:pPr>
            <a:r>
              <a:rPr lang="en-US" dirty="0"/>
              <a:t>Correct Placement</a:t>
            </a:r>
          </a:p>
          <a:p>
            <a:pPr marL="342900" indent="-342900">
              <a:spcAft>
                <a:spcPts val="600"/>
              </a:spcAft>
              <a:buFont typeface="Arial" panose="020B0604020202020204" pitchFamily="34" charset="0"/>
              <a:buChar char="•"/>
            </a:pPr>
            <a:r>
              <a:rPr lang="en-US" dirty="0"/>
              <a:t>Safety</a:t>
            </a:r>
          </a:p>
          <a:p>
            <a:pPr marL="342900" indent="-342900">
              <a:buFont typeface="Arial" panose="020B0604020202020204" pitchFamily="34" charset="0"/>
              <a:buChar char="•"/>
            </a:pPr>
            <a:endParaRPr lang="en-US" dirty="0"/>
          </a:p>
        </p:txBody>
      </p:sp>
      <p:pic>
        <p:nvPicPr>
          <p:cNvPr id="6" name="Picture 5" descr="A train is parked on the side of a dirt road&#10;&#10;Description generated with high confidence">
            <a:extLst>
              <a:ext uri="{FF2B5EF4-FFF2-40B4-BE49-F238E27FC236}">
                <a16:creationId xmlns:a16="http://schemas.microsoft.com/office/drawing/2014/main" xmlns="" id="{CA13C2F5-C991-42BB-93A2-4E22E3898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88421"/>
            <a:ext cx="5181600" cy="2914650"/>
          </a:xfrm>
          <a:prstGeom prst="rect">
            <a:avLst/>
          </a:prstGeom>
        </p:spPr>
      </p:pic>
    </p:spTree>
    <p:extLst>
      <p:ext uri="{BB962C8B-B14F-4D97-AF65-F5344CB8AC3E}">
        <p14:creationId xmlns:p14="http://schemas.microsoft.com/office/powerpoint/2010/main" val="1527515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6A1AB-7312-4822-A8BA-B15B27BDFB27}"/>
              </a:ext>
            </a:extLst>
          </p:cNvPr>
          <p:cNvSpPr>
            <a:spLocks noGrp="1"/>
          </p:cNvSpPr>
          <p:nvPr>
            <p:ph type="title"/>
          </p:nvPr>
        </p:nvSpPr>
        <p:spPr/>
        <p:txBody>
          <a:bodyPr>
            <a:normAutofit fontScale="90000"/>
          </a:bodyPr>
          <a:lstStyle/>
          <a:p>
            <a:endParaRPr lang="en-US"/>
          </a:p>
        </p:txBody>
      </p:sp>
      <p:pic>
        <p:nvPicPr>
          <p:cNvPr id="5" name="Picture 4" descr="A close up of a rock&#10;&#10;Description generated with very high confidence">
            <a:extLst>
              <a:ext uri="{FF2B5EF4-FFF2-40B4-BE49-F238E27FC236}">
                <a16:creationId xmlns:a16="http://schemas.microsoft.com/office/drawing/2014/main" xmlns="" id="{23460722-E7E1-4925-8055-6E827698A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12458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C494EC-2A37-4325-9F58-8D6971602090}"/>
              </a:ext>
            </a:extLst>
          </p:cNvPr>
          <p:cNvSpPr>
            <a:spLocks noGrp="1"/>
          </p:cNvSpPr>
          <p:nvPr>
            <p:ph type="title"/>
          </p:nvPr>
        </p:nvSpPr>
        <p:spPr/>
        <p:txBody>
          <a:bodyPr>
            <a:normAutofit fontScale="90000"/>
          </a:bodyPr>
          <a:lstStyle/>
          <a:p>
            <a:endParaRPr lang="en-US"/>
          </a:p>
        </p:txBody>
      </p:sp>
      <p:pic>
        <p:nvPicPr>
          <p:cNvPr id="7" name="Picture 6" descr="A picture containing outdoor, road, ground, sky&#10;&#10;Description generated with very high confidence">
            <a:extLst>
              <a:ext uri="{FF2B5EF4-FFF2-40B4-BE49-F238E27FC236}">
                <a16:creationId xmlns:a16="http://schemas.microsoft.com/office/drawing/2014/main" xmlns="" id="{E2E462C1-DFE8-4AB1-8CE4-1D46946502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2567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Speed of Construction</a:t>
            </a:r>
          </a:p>
        </p:txBody>
      </p:sp>
      <p:pic>
        <p:nvPicPr>
          <p:cNvPr id="10" name="Picture 9">
            <a:extLst>
              <a:ext uri="{FF2B5EF4-FFF2-40B4-BE49-F238E27FC236}">
                <a16:creationId xmlns:a16="http://schemas.microsoft.com/office/drawing/2014/main" xmlns="" id="{E07161B6-6A83-450A-A95A-10134B29E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800100"/>
            <a:ext cx="7543800" cy="3771900"/>
          </a:xfrm>
          <a:prstGeom prst="rect">
            <a:avLst/>
          </a:prstGeom>
        </p:spPr>
      </p:pic>
    </p:spTree>
    <p:extLst>
      <p:ext uri="{BB962C8B-B14F-4D97-AF65-F5344CB8AC3E}">
        <p14:creationId xmlns:p14="http://schemas.microsoft.com/office/powerpoint/2010/main" val="1667324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5902" y="0"/>
            <a:ext cx="8700571" cy="5143500"/>
          </a:xfrm>
          <a:prstGeom prst="rect">
            <a:avLst/>
          </a:prstGeom>
        </p:spPr>
      </p:pic>
    </p:spTree>
    <p:extLst>
      <p:ext uri="{BB962C8B-B14F-4D97-AF65-F5344CB8AC3E}">
        <p14:creationId xmlns:p14="http://schemas.microsoft.com/office/powerpoint/2010/main" val="21786435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342900"/>
            <a:ext cx="6550025" cy="276999"/>
          </a:xfrm>
        </p:spPr>
        <p:txBody>
          <a:bodyPr>
            <a:normAutofit fontScale="90000"/>
          </a:bodyPr>
          <a:lstStyle/>
          <a:p>
            <a:r>
              <a:rPr lang="en-US" dirty="0"/>
              <a:t>Constructability</a:t>
            </a:r>
          </a:p>
        </p:txBody>
      </p:sp>
      <p:pic>
        <p:nvPicPr>
          <p:cNvPr id="4" name="Picture 3">
            <a:extLst>
              <a:ext uri="{FF2B5EF4-FFF2-40B4-BE49-F238E27FC236}">
                <a16:creationId xmlns:a16="http://schemas.microsoft.com/office/drawing/2014/main" xmlns="" id="{13455B02-31E2-47DA-BE82-90E3AF4DE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742950"/>
            <a:ext cx="7010400" cy="3943350"/>
          </a:xfrm>
          <a:prstGeom prst="rect">
            <a:avLst/>
          </a:prstGeom>
        </p:spPr>
      </p:pic>
    </p:spTree>
    <p:extLst>
      <p:ext uri="{BB962C8B-B14F-4D97-AF65-F5344CB8AC3E}">
        <p14:creationId xmlns:p14="http://schemas.microsoft.com/office/powerpoint/2010/main" val="1899028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5FB52-423C-428C-8E16-436F0F9CEC2D}"/>
              </a:ext>
            </a:extLst>
          </p:cNvPr>
          <p:cNvSpPr>
            <a:spLocks noGrp="1"/>
          </p:cNvSpPr>
          <p:nvPr>
            <p:ph type="title"/>
          </p:nvPr>
        </p:nvSpPr>
        <p:spPr/>
        <p:txBody>
          <a:bodyPr>
            <a:normAutofit fontScale="90000"/>
          </a:bodyPr>
          <a:lstStyle/>
          <a:p>
            <a:r>
              <a:rPr lang="en-US" dirty="0"/>
              <a:t>Bridge Deck Repair</a:t>
            </a:r>
          </a:p>
        </p:txBody>
      </p:sp>
      <p:pic>
        <p:nvPicPr>
          <p:cNvPr id="4" name="Picture 3">
            <a:extLst>
              <a:ext uri="{FF2B5EF4-FFF2-40B4-BE49-F238E27FC236}">
                <a16:creationId xmlns:a16="http://schemas.microsoft.com/office/drawing/2014/main" xmlns="" id="{12277128-CAC4-48AC-8028-6ED39BA5AC9F}"/>
              </a:ext>
            </a:extLst>
          </p:cNvPr>
          <p:cNvPicPr>
            <a:picLocks noChangeAspect="1"/>
          </p:cNvPicPr>
          <p:nvPr/>
        </p:nvPicPr>
        <p:blipFill>
          <a:blip r:embed="rId2"/>
          <a:stretch>
            <a:fillRect/>
          </a:stretch>
        </p:blipFill>
        <p:spPr>
          <a:xfrm>
            <a:off x="255658" y="749650"/>
            <a:ext cx="8632684" cy="3644200"/>
          </a:xfrm>
          <a:prstGeom prst="rect">
            <a:avLst/>
          </a:prstGeom>
        </p:spPr>
      </p:pic>
    </p:spTree>
    <p:extLst>
      <p:ext uri="{BB962C8B-B14F-4D97-AF65-F5344CB8AC3E}">
        <p14:creationId xmlns:p14="http://schemas.microsoft.com/office/powerpoint/2010/main" val="3852474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BDBB27-2FCA-4A06-8A08-B29BFCA88F2F}"/>
              </a:ext>
            </a:extLst>
          </p:cNvPr>
          <p:cNvSpPr>
            <a:spLocks noGrp="1"/>
          </p:cNvSpPr>
          <p:nvPr>
            <p:ph type="title"/>
          </p:nvPr>
        </p:nvSpPr>
        <p:spPr/>
        <p:txBody>
          <a:bodyPr>
            <a:normAutofit fontScale="90000"/>
          </a:bodyPr>
          <a:lstStyle/>
          <a:p>
            <a:r>
              <a:rPr lang="en-US" dirty="0"/>
              <a:t>New Bridge Deck, Utah</a:t>
            </a:r>
          </a:p>
        </p:txBody>
      </p:sp>
      <p:pic>
        <p:nvPicPr>
          <p:cNvPr id="4" name="Picture 3">
            <a:extLst>
              <a:ext uri="{FF2B5EF4-FFF2-40B4-BE49-F238E27FC236}">
                <a16:creationId xmlns:a16="http://schemas.microsoft.com/office/drawing/2014/main" xmlns="" id="{EE6E0ACB-FFA8-41F1-9797-E897300C9EDF}"/>
              </a:ext>
            </a:extLst>
          </p:cNvPr>
          <p:cNvPicPr>
            <a:picLocks noChangeAspect="1"/>
          </p:cNvPicPr>
          <p:nvPr/>
        </p:nvPicPr>
        <p:blipFill rotWithShape="1">
          <a:blip r:embed="rId3"/>
          <a:srcRect l="6182"/>
          <a:stretch/>
        </p:blipFill>
        <p:spPr>
          <a:xfrm>
            <a:off x="0" y="857250"/>
            <a:ext cx="9144000" cy="3654942"/>
          </a:xfrm>
          <a:prstGeom prst="rect">
            <a:avLst/>
          </a:prstGeom>
        </p:spPr>
      </p:pic>
    </p:spTree>
    <p:extLst>
      <p:ext uri="{BB962C8B-B14F-4D97-AF65-F5344CB8AC3E}">
        <p14:creationId xmlns:p14="http://schemas.microsoft.com/office/powerpoint/2010/main" val="2881917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023699-9A0C-42F9-A014-F664B80A91EE}"/>
              </a:ext>
            </a:extLst>
          </p:cNvPr>
          <p:cNvSpPr>
            <a:spLocks noGrp="1"/>
          </p:cNvSpPr>
          <p:nvPr>
            <p:ph type="title"/>
          </p:nvPr>
        </p:nvSpPr>
        <p:spPr/>
        <p:txBody>
          <a:bodyPr>
            <a:normAutofit fontScale="90000"/>
          </a:bodyPr>
          <a:lstStyle/>
          <a:p>
            <a:endParaRPr lang="en-US"/>
          </a:p>
        </p:txBody>
      </p:sp>
      <p:pic>
        <p:nvPicPr>
          <p:cNvPr id="4" name="Picture 3">
            <a:extLst>
              <a:ext uri="{FF2B5EF4-FFF2-40B4-BE49-F238E27FC236}">
                <a16:creationId xmlns:a16="http://schemas.microsoft.com/office/drawing/2014/main" xmlns="" id="{B64AFBDA-8C3D-4B6C-82DB-8751973E2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xmlns="" id="{445F6B14-A1B6-4539-923E-E8DE6F726334}"/>
              </a:ext>
            </a:extLst>
          </p:cNvPr>
          <p:cNvSpPr txBox="1"/>
          <p:nvPr/>
        </p:nvSpPr>
        <p:spPr bwMode="auto">
          <a:xfrm>
            <a:off x="1219200" y="4686300"/>
            <a:ext cx="7086600" cy="738664"/>
          </a:xfrm>
          <a:prstGeom prst="rect">
            <a:avLst/>
          </a:prstGeom>
        </p:spPr>
        <p:txBody>
          <a:bodyPr wrap="square" rtlCol="0">
            <a:spAutoFit/>
          </a:bodyPr>
          <a:lstStyle/>
          <a:p>
            <a:r>
              <a:rPr lang="en-US" sz="2400" dirty="0"/>
              <a:t>12” Plain Concrete to 6” Helix Reinforced @ 30 lb/yd</a:t>
            </a:r>
            <a:r>
              <a:rPr lang="en-US" sz="2400" dirty="0">
                <a:latin typeface="Calibri" panose="020F0502020204030204" pitchFamily="34" charset="0"/>
              </a:rPr>
              <a:t>³</a:t>
            </a:r>
            <a:endParaRPr lang="en-US" sz="2400" dirty="0"/>
          </a:p>
          <a:p>
            <a:endParaRPr lang="en-US" dirty="0"/>
          </a:p>
        </p:txBody>
      </p:sp>
    </p:spTree>
    <p:extLst>
      <p:ext uri="{BB962C8B-B14F-4D97-AF65-F5344CB8AC3E}">
        <p14:creationId xmlns:p14="http://schemas.microsoft.com/office/powerpoint/2010/main" val="1863022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B71963-6F02-4390-9F75-5C46697787C0}"/>
              </a:ext>
            </a:extLst>
          </p:cNvPr>
          <p:cNvSpPr>
            <a:spLocks noGrp="1"/>
          </p:cNvSpPr>
          <p:nvPr>
            <p:ph type="title"/>
          </p:nvPr>
        </p:nvSpPr>
        <p:spPr/>
        <p:txBody>
          <a:bodyPr>
            <a:normAutofit fontScale="90000"/>
          </a:bodyPr>
          <a:lstStyle/>
          <a:p>
            <a:r>
              <a:rPr lang="en-US" dirty="0"/>
              <a:t>Corbels, Texas DOT</a:t>
            </a:r>
          </a:p>
        </p:txBody>
      </p:sp>
      <p:pic>
        <p:nvPicPr>
          <p:cNvPr id="4" name="Picture 3">
            <a:extLst>
              <a:ext uri="{FF2B5EF4-FFF2-40B4-BE49-F238E27FC236}">
                <a16:creationId xmlns:a16="http://schemas.microsoft.com/office/drawing/2014/main" xmlns="" id="{2BB9747D-CCCA-47EA-8447-04032652426B}"/>
              </a:ext>
            </a:extLst>
          </p:cNvPr>
          <p:cNvPicPr>
            <a:picLocks noChangeAspect="1"/>
          </p:cNvPicPr>
          <p:nvPr/>
        </p:nvPicPr>
        <p:blipFill>
          <a:blip r:embed="rId2"/>
          <a:stretch>
            <a:fillRect/>
          </a:stretch>
        </p:blipFill>
        <p:spPr>
          <a:xfrm>
            <a:off x="838200" y="857250"/>
            <a:ext cx="7714572" cy="3714466"/>
          </a:xfrm>
          <a:prstGeom prst="rect">
            <a:avLst/>
          </a:prstGeom>
        </p:spPr>
      </p:pic>
    </p:spTree>
    <p:extLst>
      <p:ext uri="{BB962C8B-B14F-4D97-AF65-F5344CB8AC3E}">
        <p14:creationId xmlns:p14="http://schemas.microsoft.com/office/powerpoint/2010/main" val="247910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561976" y="471479"/>
            <a:ext cx="4853582" cy="4283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Clr>
                <a:schemeClr val="accent1"/>
              </a:buClr>
              <a:buSzPct val="155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000" dirty="0" smtClean="0">
                <a:solidFill>
                  <a:srgbClr val="000000"/>
                </a:solidFill>
                <a:latin typeface="Gill Sans"/>
                <a:cs typeface="Gill Sans"/>
              </a:rPr>
              <a:t>Helix 5-25 </a:t>
            </a:r>
          </a:p>
          <a:p>
            <a:pPr algn="l">
              <a:buClr>
                <a:schemeClr val="accent1"/>
              </a:buClr>
              <a:buSzPct val="155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solidFill>
                <a:srgbClr val="000000"/>
              </a:solidFill>
              <a:latin typeface="Gill Sans"/>
              <a:cs typeface="Gill Sans"/>
            </a:endParaRPr>
          </a:p>
          <a:p>
            <a:pPr marL="285750" indent="-285750" algn="l">
              <a:buClr>
                <a:schemeClr val="accent1"/>
              </a:buClr>
              <a:buSzPct val="155000"/>
              <a:buFont typeface="Arial"/>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800" dirty="0" smtClean="0">
                <a:solidFill>
                  <a:srgbClr val="000000"/>
                </a:solidFill>
                <a:latin typeface="Gill Sans"/>
                <a:cs typeface="Gill Sans"/>
              </a:rPr>
              <a:t>Steel wire tensile strength: 246 </a:t>
            </a:r>
            <a:r>
              <a:rPr lang="en-US" sz="1800" dirty="0" err="1" smtClean="0">
                <a:solidFill>
                  <a:srgbClr val="000000"/>
                </a:solidFill>
                <a:latin typeface="Gill Sans"/>
                <a:cs typeface="Gill Sans"/>
              </a:rPr>
              <a:t>ksi</a:t>
            </a:r>
            <a:r>
              <a:rPr lang="en-US" sz="1800" dirty="0" smtClean="0">
                <a:solidFill>
                  <a:srgbClr val="000000"/>
                </a:solidFill>
                <a:latin typeface="Gill Sans"/>
                <a:cs typeface="Gill Sans"/>
              </a:rPr>
              <a:t> (1700 </a:t>
            </a:r>
            <a:r>
              <a:rPr lang="en-US" sz="1800" dirty="0" err="1" smtClean="0">
                <a:solidFill>
                  <a:srgbClr val="000000"/>
                </a:solidFill>
                <a:latin typeface="Gill Sans"/>
                <a:cs typeface="Gill Sans"/>
              </a:rPr>
              <a:t>MPa</a:t>
            </a:r>
            <a:r>
              <a:rPr lang="en-US" sz="1800" dirty="0" smtClean="0">
                <a:solidFill>
                  <a:srgbClr val="000000"/>
                </a:solidFill>
                <a:latin typeface="Gill Sans"/>
                <a:cs typeface="Gill Sans"/>
              </a:rPr>
              <a:t>) minimum</a:t>
            </a:r>
          </a:p>
          <a:p>
            <a:pPr marL="341313" indent="-341313" algn="l">
              <a:buClr>
                <a:schemeClr val="accent1"/>
              </a:buClr>
              <a:buSzPct val="155000"/>
              <a:buFont typeface="Arial"/>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800" dirty="0" smtClean="0">
                <a:solidFill>
                  <a:srgbClr val="000000"/>
                </a:solidFill>
                <a:latin typeface="Gill Sans"/>
                <a:cs typeface="Gill Sans"/>
              </a:rPr>
              <a:t>Electroplated zinc coating: 3 g/m</a:t>
            </a:r>
            <a:r>
              <a:rPr lang="en-US" sz="1800" baseline="30000" dirty="0" smtClean="0">
                <a:solidFill>
                  <a:srgbClr val="000000"/>
                </a:solidFill>
                <a:latin typeface="Gill Sans"/>
                <a:cs typeface="Gill Sans"/>
              </a:rPr>
              <a:t>3</a:t>
            </a:r>
            <a:r>
              <a:rPr lang="en-US" sz="1800" dirty="0" smtClean="0">
                <a:solidFill>
                  <a:srgbClr val="000000"/>
                </a:solidFill>
                <a:latin typeface="Gill Sans"/>
                <a:cs typeface="Gill Sans"/>
              </a:rPr>
              <a:t> </a:t>
            </a:r>
          </a:p>
          <a:p>
            <a:pPr marL="341313" indent="-341313" algn="l">
              <a:buClr>
                <a:schemeClr val="accent1"/>
              </a:buClr>
              <a:buSzPct val="155000"/>
              <a:buFont typeface="Arial"/>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800" dirty="0" smtClean="0">
                <a:solidFill>
                  <a:srgbClr val="000000"/>
                </a:solidFill>
                <a:latin typeface="Gill Sans"/>
                <a:cs typeface="Gill Sans"/>
              </a:rPr>
              <a:t>Length: 1.0 inch (25 mm)</a:t>
            </a:r>
          </a:p>
          <a:p>
            <a:pPr marL="341313" indent="-341313" algn="l">
              <a:buClr>
                <a:schemeClr val="accent1"/>
              </a:buClr>
              <a:buSzPct val="155000"/>
              <a:buFont typeface="Arial"/>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800" dirty="0" smtClean="0">
                <a:solidFill>
                  <a:srgbClr val="000000"/>
                </a:solidFill>
                <a:latin typeface="Gill Sans"/>
                <a:cs typeface="Gill Sans"/>
              </a:rPr>
              <a:t>Equivalent diameter: 0.020 inch (0.5 mm)</a:t>
            </a:r>
          </a:p>
          <a:p>
            <a:pPr marL="341313" indent="-341313" algn="l">
              <a:buClr>
                <a:schemeClr val="accent1"/>
              </a:buClr>
              <a:buSzPct val="155000"/>
              <a:buFont typeface="Arial"/>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800" dirty="0" smtClean="0">
                <a:solidFill>
                  <a:srgbClr val="000000"/>
                </a:solidFill>
                <a:latin typeface="Gill Sans"/>
                <a:cs typeface="Gill Sans"/>
              </a:rPr>
              <a:t>Rectangular Cross Sectional Shape </a:t>
            </a:r>
          </a:p>
          <a:p>
            <a:pPr marL="341313" indent="-341313" algn="l">
              <a:buClr>
                <a:schemeClr val="accent1"/>
              </a:buClr>
              <a:buSzPct val="155000"/>
              <a:buFont typeface="Arial"/>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800" dirty="0" smtClean="0">
                <a:solidFill>
                  <a:srgbClr val="000000"/>
                </a:solidFill>
                <a:latin typeface="Gill Sans"/>
                <a:cs typeface="Gill Sans"/>
              </a:rPr>
              <a:t>Twisted</a:t>
            </a:r>
          </a:p>
          <a:p>
            <a:pPr marL="341313" indent="-341313" algn="l">
              <a:buClr>
                <a:schemeClr val="accent1"/>
              </a:buClr>
              <a:buSzPct val="155000"/>
              <a:buFont typeface="Arial"/>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800" dirty="0" smtClean="0">
                <a:solidFill>
                  <a:srgbClr val="000000"/>
                </a:solidFill>
                <a:latin typeface="Gill Sans"/>
                <a:cs typeface="Gill Sans"/>
              </a:rPr>
              <a:t>&gt;11,000 parts per pound</a:t>
            </a:r>
          </a:p>
          <a:p>
            <a:pPr algn="l"/>
            <a:endParaRPr lang="en-US" sz="1800" dirty="0"/>
          </a:p>
        </p:txBody>
      </p:sp>
      <p:pic>
        <p:nvPicPr>
          <p:cNvPr id="5" name="Picture 4" descr="_MG_213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1502" y="1441450"/>
            <a:ext cx="3451929" cy="2457540"/>
          </a:xfrm>
          <a:prstGeom prst="rect">
            <a:avLst/>
          </a:prstGeom>
        </p:spPr>
      </p:pic>
    </p:spTree>
    <p:extLst>
      <p:ext uri="{BB962C8B-B14F-4D97-AF65-F5344CB8AC3E}">
        <p14:creationId xmlns:p14="http://schemas.microsoft.com/office/powerpoint/2010/main" val="29744318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lang="nl-NL" dirty="0" smtClean="0"/>
              <a:t>Jeff Novak, PE - VP Engineering</a:t>
            </a:r>
            <a:endParaRPr lang="en-US" dirty="0"/>
          </a:p>
        </p:txBody>
      </p:sp>
      <p:sp>
        <p:nvSpPr>
          <p:cNvPr id="3" name="Title 2"/>
          <p:cNvSpPr>
            <a:spLocks noGrp="1"/>
          </p:cNvSpPr>
          <p:nvPr>
            <p:ph type="title" idx="13"/>
          </p:nvPr>
        </p:nvSpPr>
        <p:spPr/>
        <p:txBody>
          <a:bodyPr>
            <a:normAutofit fontScale="90000"/>
          </a:bodyPr>
          <a:lstStyle/>
          <a:p>
            <a:r>
              <a:rPr lang="en-US" dirty="0" smtClean="0"/>
              <a:t>Compressive strength improvement</a:t>
            </a:r>
            <a:endParaRPr lang="en-US" dirty="0"/>
          </a:p>
        </p:txBody>
      </p:sp>
      <p:pic>
        <p:nvPicPr>
          <p:cNvPr id="5" name="Picture 4" descr="CTS - Helix Element Test Summary.pdf"/>
          <p:cNvPicPr>
            <a:picLocks noChangeAspect="1"/>
          </p:cNvPicPr>
          <p:nvPr/>
        </p:nvPicPr>
        <p:blipFill rotWithShape="1">
          <a:blip r:embed="rId3">
            <a:extLst>
              <a:ext uri="{28A0092B-C50C-407E-A947-70E740481C1C}">
                <a14:useLocalDpi xmlns:a14="http://schemas.microsoft.com/office/drawing/2010/main" val="0"/>
              </a:ext>
            </a:extLst>
          </a:blip>
          <a:srcRect t="19206" b="15554"/>
          <a:stretch/>
        </p:blipFill>
        <p:spPr>
          <a:xfrm>
            <a:off x="-23325" y="342901"/>
            <a:ext cx="9167325" cy="4621454"/>
          </a:xfrm>
          <a:prstGeom prst="rect">
            <a:avLst/>
          </a:prstGeom>
        </p:spPr>
      </p:pic>
    </p:spTree>
    <p:extLst>
      <p:ext uri="{BB962C8B-B14F-4D97-AF65-F5344CB8AC3E}">
        <p14:creationId xmlns:p14="http://schemas.microsoft.com/office/powerpoint/2010/main" val="23671974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Team</a:t>
            </a:r>
            <a:endParaRPr lang="en-US" dirty="0"/>
          </a:p>
        </p:txBody>
      </p:sp>
      <p:sp>
        <p:nvSpPr>
          <p:cNvPr id="5" name="Text Placeholder 4"/>
          <p:cNvSpPr>
            <a:spLocks noGrp="1"/>
          </p:cNvSpPr>
          <p:nvPr>
            <p:ph type="body" idx="1"/>
          </p:nvPr>
        </p:nvSpPr>
        <p:spPr/>
        <p:txBody>
          <a:bodyPr/>
          <a:lstStyle/>
          <a:p>
            <a:r>
              <a:rPr lang="en-US" dirty="0" smtClean="0"/>
              <a:t>NRRA/</a:t>
            </a:r>
            <a:r>
              <a:rPr lang="en-US" dirty="0" err="1" smtClean="0"/>
              <a:t>MnDOT</a:t>
            </a:r>
            <a:endParaRPr lang="en-US" dirty="0"/>
          </a:p>
        </p:txBody>
      </p:sp>
      <p:sp>
        <p:nvSpPr>
          <p:cNvPr id="6" name="Content Placeholder 5"/>
          <p:cNvSpPr>
            <a:spLocks noGrp="1"/>
          </p:cNvSpPr>
          <p:nvPr>
            <p:ph sz="half" idx="2"/>
          </p:nvPr>
        </p:nvSpPr>
        <p:spPr/>
        <p:txBody>
          <a:bodyPr/>
          <a:lstStyle/>
          <a:p>
            <a:r>
              <a:rPr lang="en-US" dirty="0" smtClean="0"/>
              <a:t>Ben </a:t>
            </a:r>
            <a:r>
              <a:rPr lang="en-US" dirty="0" err="1" smtClean="0"/>
              <a:t>Worel</a:t>
            </a:r>
            <a:endParaRPr lang="en-US" dirty="0" smtClean="0"/>
          </a:p>
          <a:p>
            <a:r>
              <a:rPr lang="en-US" dirty="0" smtClean="0"/>
              <a:t>Jerry </a:t>
            </a:r>
            <a:r>
              <a:rPr lang="en-US" dirty="0" err="1" smtClean="0"/>
              <a:t>Geib</a:t>
            </a:r>
            <a:endParaRPr lang="en-US" dirty="0" smtClean="0"/>
          </a:p>
        </p:txBody>
      </p:sp>
      <p:sp>
        <p:nvSpPr>
          <p:cNvPr id="7" name="Text Placeholder 6"/>
          <p:cNvSpPr>
            <a:spLocks noGrp="1"/>
          </p:cNvSpPr>
          <p:nvPr>
            <p:ph type="body" sz="quarter" idx="3"/>
          </p:nvPr>
        </p:nvSpPr>
        <p:spPr/>
        <p:txBody>
          <a:bodyPr/>
          <a:lstStyle/>
          <a:p>
            <a:r>
              <a:rPr lang="en-US" dirty="0" smtClean="0"/>
              <a:t>CTS</a:t>
            </a:r>
            <a:endParaRPr lang="en-US" dirty="0"/>
          </a:p>
        </p:txBody>
      </p:sp>
      <p:sp>
        <p:nvSpPr>
          <p:cNvPr id="8" name="Content Placeholder 7"/>
          <p:cNvSpPr>
            <a:spLocks noGrp="1"/>
          </p:cNvSpPr>
          <p:nvPr>
            <p:ph sz="quarter" idx="4"/>
          </p:nvPr>
        </p:nvSpPr>
        <p:spPr/>
        <p:txBody>
          <a:bodyPr/>
          <a:lstStyle/>
          <a:p>
            <a:r>
              <a:rPr lang="en-US" dirty="0" smtClean="0"/>
              <a:t>Jim Hansel</a:t>
            </a:r>
          </a:p>
          <a:p>
            <a:r>
              <a:rPr lang="en-US" dirty="0" smtClean="0"/>
              <a:t>Matt Ross</a:t>
            </a:r>
          </a:p>
          <a:p>
            <a:r>
              <a:rPr lang="en-US" dirty="0" smtClean="0"/>
              <a:t>Ken </a:t>
            </a:r>
            <a:r>
              <a:rPr lang="en-US" dirty="0" err="1" smtClean="0"/>
              <a:t>Vallens</a:t>
            </a:r>
            <a:endParaRPr lang="en-US" dirty="0"/>
          </a:p>
        </p:txBody>
      </p:sp>
      <p:sp>
        <p:nvSpPr>
          <p:cNvPr id="9" name="TextBox 8"/>
          <p:cNvSpPr txBox="1"/>
          <p:nvPr/>
        </p:nvSpPr>
        <p:spPr>
          <a:xfrm>
            <a:off x="866778" y="3699489"/>
            <a:ext cx="6954378" cy="369332"/>
          </a:xfrm>
          <a:prstGeom prst="rect">
            <a:avLst/>
          </a:prstGeom>
          <a:noFill/>
        </p:spPr>
        <p:txBody>
          <a:bodyPr wrap="square" rtlCol="0">
            <a:spAutoFit/>
          </a:bodyPr>
          <a:lstStyle/>
          <a:p>
            <a:r>
              <a:rPr lang="en-US" dirty="0" smtClean="0"/>
              <a:t>Helix Steel would like to thank NRRA for quick opportunity for Research</a:t>
            </a:r>
            <a:endParaRPr lang="en-US" dirty="0"/>
          </a:p>
        </p:txBody>
      </p:sp>
    </p:spTree>
    <p:extLst>
      <p:ext uri="{BB962C8B-B14F-4D97-AF65-F5344CB8AC3E}">
        <p14:creationId xmlns:p14="http://schemas.microsoft.com/office/powerpoint/2010/main" val="3714603265"/>
      </p:ext>
    </p:extLst>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ADJUSTEDNONRAW_thumb_80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5143500"/>
          </a:xfrm>
          <a:prstGeom prst="rect">
            <a:avLst/>
          </a:prstGeom>
        </p:spPr>
      </p:pic>
      <p:pic>
        <p:nvPicPr>
          <p:cNvPr id="3" name="Picture 2" descr="UNADJUSTEDNONRAW_thumb_80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878" y="0"/>
            <a:ext cx="3857625" cy="5143500"/>
          </a:xfrm>
          <a:prstGeom prst="rect">
            <a:avLst/>
          </a:prstGeom>
        </p:spPr>
      </p:pic>
    </p:spTree>
    <p:extLst>
      <p:ext uri="{BB962C8B-B14F-4D97-AF65-F5344CB8AC3E}">
        <p14:creationId xmlns:p14="http://schemas.microsoft.com/office/powerpoint/2010/main" val="307062256"/>
      </p:ext>
    </p:extLst>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ADJUSTEDNONRAW_thumb_8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37" y="0"/>
            <a:ext cx="3857625" cy="5143500"/>
          </a:xfrm>
          <a:prstGeom prst="rect">
            <a:avLst/>
          </a:prstGeom>
        </p:spPr>
      </p:pic>
      <p:pic>
        <p:nvPicPr>
          <p:cNvPr id="3" name="Picture 2" descr="UNADJUSTEDNONRAW_thumb_81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327" y="0"/>
            <a:ext cx="3857625" cy="5143500"/>
          </a:xfrm>
          <a:prstGeom prst="rect">
            <a:avLst/>
          </a:prstGeom>
        </p:spPr>
      </p:pic>
    </p:spTree>
    <p:extLst>
      <p:ext uri="{BB962C8B-B14F-4D97-AF65-F5344CB8AC3E}">
        <p14:creationId xmlns:p14="http://schemas.microsoft.com/office/powerpoint/2010/main" val="2126075213"/>
      </p:ext>
    </p:extLst>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ADJUSTEDNONRAW_thumb_81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36" y="0"/>
            <a:ext cx="3857625" cy="5143500"/>
          </a:xfrm>
          <a:prstGeom prst="rect">
            <a:avLst/>
          </a:prstGeom>
        </p:spPr>
      </p:pic>
      <p:pic>
        <p:nvPicPr>
          <p:cNvPr id="3" name="Picture 2" descr="UNADJUSTEDNONRAW_thumb_82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626" y="0"/>
            <a:ext cx="3857625" cy="5143500"/>
          </a:xfrm>
          <a:prstGeom prst="rect">
            <a:avLst/>
          </a:prstGeom>
        </p:spPr>
      </p:pic>
    </p:spTree>
    <p:extLst>
      <p:ext uri="{BB962C8B-B14F-4D97-AF65-F5344CB8AC3E}">
        <p14:creationId xmlns:p14="http://schemas.microsoft.com/office/powerpoint/2010/main" val="2504259407"/>
      </p:ext>
    </p:extLst>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ADJUSTEDNONRAW_thumb_82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Tree>
    <p:extLst>
      <p:ext uri="{BB962C8B-B14F-4D97-AF65-F5344CB8AC3E}">
        <p14:creationId xmlns:p14="http://schemas.microsoft.com/office/powerpoint/2010/main" val="2900659416"/>
      </p:ext>
    </p:extLst>
  </p:cSld>
  <p:clrMapOvr>
    <a:masterClrMapping/>
  </p:clrMapOvr>
  <p:transition xmlns:p14="http://schemas.microsoft.com/office/powerpoint/2010/mai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2767</TotalTime>
  <Words>1168</Words>
  <Application>Microsoft Macintosh PowerPoint</Application>
  <PresentationFormat>On-screen Show (16:9)</PresentationFormat>
  <Paragraphs>79</Paragraphs>
  <Slides>24</Slides>
  <Notes>9</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Compressive strength improvement</vt:lpstr>
      <vt:lpstr>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vt:lpstr>
      <vt:lpstr>Advantages</vt:lpstr>
      <vt:lpstr>PowerPoint Presentation</vt:lpstr>
      <vt:lpstr>PowerPoint Presentation</vt:lpstr>
      <vt:lpstr>Speed of Construction</vt:lpstr>
      <vt:lpstr>Constructability</vt:lpstr>
      <vt:lpstr>Bridge Deck Repair</vt:lpstr>
      <vt:lpstr>New Bridge Deck, Utah</vt:lpstr>
      <vt:lpstr>PowerPoint Presentation</vt:lpstr>
      <vt:lpstr>Corbels, Texas DOT</vt:lpstr>
    </vt:vector>
  </TitlesOfParts>
  <Company>Polytorx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Pinkerton</dc:creator>
  <cp:lastModifiedBy>Luke Pinkerton</cp:lastModifiedBy>
  <cp:revision>66</cp:revision>
  <dcterms:created xsi:type="dcterms:W3CDTF">2017-06-01T12:39:59Z</dcterms:created>
  <dcterms:modified xsi:type="dcterms:W3CDTF">2018-05-24T15:01:57Z</dcterms:modified>
</cp:coreProperties>
</file>