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5"/>
    <p:sldMasterId id="2147483727" r:id="rId6"/>
  </p:sldMasterIdLst>
  <p:notesMasterIdLst>
    <p:notesMasterId r:id="rId19"/>
  </p:notesMasterIdLst>
  <p:handoutMasterIdLst>
    <p:handoutMasterId r:id="rId20"/>
  </p:handoutMasterIdLst>
  <p:sldIdLst>
    <p:sldId id="332" r:id="rId7"/>
    <p:sldId id="328" r:id="rId8"/>
    <p:sldId id="327" r:id="rId9"/>
    <p:sldId id="326" r:id="rId10"/>
    <p:sldId id="330" r:id="rId11"/>
    <p:sldId id="331" r:id="rId12"/>
    <p:sldId id="314" r:id="rId13"/>
    <p:sldId id="325" r:id="rId14"/>
    <p:sldId id="307" r:id="rId15"/>
    <p:sldId id="335" r:id="rId16"/>
    <p:sldId id="315" r:id="rId17"/>
    <p:sldId id="333" r:id="rId1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904"/>
    <a:srgbClr val="382B97"/>
    <a:srgbClr val="368C38"/>
    <a:srgbClr val="4D3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10" autoAdjust="0"/>
    <p:restoredTop sz="87480" autoAdjust="0"/>
  </p:normalViewPr>
  <p:slideViewPr>
    <p:cSldViewPr snapToGrid="0">
      <p:cViewPr varScale="1">
        <p:scale>
          <a:sx n="55" d="100"/>
          <a:sy n="55" d="100"/>
        </p:scale>
        <p:origin x="861" y="36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3655A13-9BCA-485B-82D4-47E42C3656E5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EC03CB9-0AB8-4840-9B22-C9F443B89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54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3263C-3B33-4F73-B8F6-825DCA8779EA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9EA67-9835-4862-933E-4EB1C8409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48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60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37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C9D88-D561-4A4C-B826-761CB7D1D6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32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82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50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52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41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48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39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3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95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946061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807322"/>
            <a:ext cx="10058400" cy="52859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rgbClr val="382B97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862" y="5234377"/>
            <a:ext cx="2217782" cy="107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53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27200" y="2057400"/>
            <a:ext cx="883920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03200" y="152400"/>
            <a:ext cx="4368800" cy="152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165600" y="6096000"/>
            <a:ext cx="7721600" cy="60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1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hjgjghjj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24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5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20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92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57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24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915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61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854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8941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075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27347282-192D-4DD2-B84D-C26E206EAE14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860826EA-27B4-4D84-8FB0-26C86A734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9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rgbClr val="382B9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rgbClr val="382B9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27347282-192D-4DD2-B84D-C26E206EAE14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860826EA-27B4-4D84-8FB0-26C86A734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62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27347282-192D-4DD2-B84D-C26E206EAE14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860826EA-27B4-4D84-8FB0-26C86A734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25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0720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35658" y="0"/>
            <a:ext cx="6636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20" y="6062717"/>
            <a:ext cx="1404594" cy="681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236" y="6062717"/>
            <a:ext cx="116669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00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0719" y="0"/>
            <a:ext cx="245157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376469" y="0"/>
            <a:ext cx="6636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42" y="594359"/>
            <a:ext cx="2219632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31" y="6062717"/>
            <a:ext cx="1404594" cy="681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95" y="6062717"/>
            <a:ext cx="1158918" cy="6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01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005" y="5544752"/>
            <a:ext cx="1517227" cy="73585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996950" y="556953"/>
            <a:ext cx="9909175" cy="53279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480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7928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462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386607"/>
            <a:ext cx="10058400" cy="44824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188720" y="1332897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20" y="5486400"/>
            <a:ext cx="1517227" cy="735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5486400"/>
            <a:ext cx="1251851" cy="73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8" r:id="rId3"/>
    <p:sldLayoutId id="2147483719" r:id="rId4"/>
    <p:sldLayoutId id="2147483720" r:id="rId5"/>
    <p:sldLayoutId id="2147483722" r:id="rId6"/>
    <p:sldLayoutId id="2147483726" r:id="rId7"/>
    <p:sldLayoutId id="2147483725" r:id="rId8"/>
    <p:sldLayoutId id="2147483723" r:id="rId9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Arial Narrow" panose="020B0606020202030204" pitchFamily="34" charset="0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60000"/>
        <a:buFont typeface="Wingdings" panose="05000000000000000000" pitchFamily="2" charset="2"/>
        <a:buChar char="q"/>
        <a:defRPr sz="1800" kern="1200">
          <a:solidFill>
            <a:schemeClr val="tx1">
              <a:lumMod val="75000"/>
              <a:lumOff val="25000"/>
            </a:schemeClr>
          </a:solidFill>
          <a:latin typeface="Arial Narrow" panose="020B0606020202030204" pitchFamily="34" charset="0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Arial Narrow" panose="020B0606020202030204" pitchFamily="34" charset="0"/>
          <a:ea typeface="+mn-ea"/>
          <a:cs typeface="+mn-cs"/>
        </a:defRPr>
      </a:lvl3pPr>
      <a:lvl4pPr marL="852678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 Narrow" panose="020B0606020202030204" pitchFamily="34" charset="0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Arial Narrow" panose="020B0606020202030204" pitchFamily="34" charset="0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68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jpe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9" Type="http://schemas.openxmlformats.org/officeDocument/2006/relationships/image" Target="../media/image51.jpeg"/><Relationship Id="rId3" Type="http://schemas.openxmlformats.org/officeDocument/2006/relationships/image" Target="../media/image15.jpeg"/><Relationship Id="rId21" Type="http://schemas.openxmlformats.org/officeDocument/2006/relationships/image" Target="../media/image33.png"/><Relationship Id="rId34" Type="http://schemas.openxmlformats.org/officeDocument/2006/relationships/image" Target="../media/image46.jpg"/><Relationship Id="rId42" Type="http://schemas.openxmlformats.org/officeDocument/2006/relationships/image" Target="../media/image54.jpeg"/><Relationship Id="rId47" Type="http://schemas.openxmlformats.org/officeDocument/2006/relationships/image" Target="../media/image59.jpeg"/><Relationship Id="rId50" Type="http://schemas.openxmlformats.org/officeDocument/2006/relationships/image" Target="../media/image62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17" Type="http://schemas.openxmlformats.org/officeDocument/2006/relationships/image" Target="../media/image29.png"/><Relationship Id="rId25" Type="http://schemas.openxmlformats.org/officeDocument/2006/relationships/image" Target="../media/image37.jpeg"/><Relationship Id="rId33" Type="http://schemas.openxmlformats.org/officeDocument/2006/relationships/image" Target="../media/image45.jpeg"/><Relationship Id="rId38" Type="http://schemas.openxmlformats.org/officeDocument/2006/relationships/image" Target="../media/image50.jpeg"/><Relationship Id="rId46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41" Type="http://schemas.openxmlformats.org/officeDocument/2006/relationships/image" Target="../media/image53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jpg"/><Relationship Id="rId37" Type="http://schemas.openxmlformats.org/officeDocument/2006/relationships/image" Target="../media/image49.png"/><Relationship Id="rId40" Type="http://schemas.openxmlformats.org/officeDocument/2006/relationships/image" Target="../media/image52.jpeg"/><Relationship Id="rId45" Type="http://schemas.openxmlformats.org/officeDocument/2006/relationships/image" Target="../media/image57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23" Type="http://schemas.openxmlformats.org/officeDocument/2006/relationships/image" Target="../media/image35.jpeg"/><Relationship Id="rId28" Type="http://schemas.openxmlformats.org/officeDocument/2006/relationships/image" Target="../media/image40.png"/><Relationship Id="rId36" Type="http://schemas.openxmlformats.org/officeDocument/2006/relationships/image" Target="../media/image48.jpg"/><Relationship Id="rId49" Type="http://schemas.openxmlformats.org/officeDocument/2006/relationships/image" Target="../media/image61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4" Type="http://schemas.openxmlformats.org/officeDocument/2006/relationships/image" Target="../media/image56.jpeg"/><Relationship Id="rId52" Type="http://schemas.openxmlformats.org/officeDocument/2006/relationships/image" Target="../media/image64.jp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jpeg"/><Relationship Id="rId22" Type="http://schemas.openxmlformats.org/officeDocument/2006/relationships/image" Target="../media/image34.png"/><Relationship Id="rId27" Type="http://schemas.openxmlformats.org/officeDocument/2006/relationships/image" Target="../media/image39.jpg"/><Relationship Id="rId30" Type="http://schemas.openxmlformats.org/officeDocument/2006/relationships/image" Target="../media/image42.png"/><Relationship Id="rId35" Type="http://schemas.openxmlformats.org/officeDocument/2006/relationships/image" Target="../media/image47.jpeg"/><Relationship Id="rId43" Type="http://schemas.openxmlformats.org/officeDocument/2006/relationships/image" Target="../media/image55.jpeg"/><Relationship Id="rId48" Type="http://schemas.openxmlformats.org/officeDocument/2006/relationships/image" Target="../media/image60.jpeg"/><Relationship Id="rId8" Type="http://schemas.openxmlformats.org/officeDocument/2006/relationships/image" Target="../media/image20.png"/><Relationship Id="rId51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5546"/>
            <a:ext cx="4715691" cy="1713568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2018 Pavement Workshop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May 23-24,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17" y="490106"/>
            <a:ext cx="2667000" cy="13350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urrent NRRA Agency Member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435" y="3018868"/>
            <a:ext cx="3927764" cy="248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876394" y="1585546"/>
            <a:ext cx="7119257" cy="33707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000" b="1" dirty="0">
                <a:solidFill>
                  <a:srgbClr val="FFC000"/>
                </a:solidFill>
              </a:rPr>
              <a:t>Cold Central Plant Recycling (CCPR)</a:t>
            </a:r>
          </a:p>
          <a:p>
            <a:pPr lvl="0"/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lang="en-US" sz="2800" b="1" dirty="0">
                <a:solidFill>
                  <a:srgbClr val="FFC000"/>
                </a:solidFill>
              </a:rPr>
              <a:t>David Rettner</a:t>
            </a:r>
          </a:p>
          <a:p>
            <a:pPr lvl="0"/>
            <a:r>
              <a:rPr lang="en-US" sz="2800" b="1" dirty="0">
                <a:solidFill>
                  <a:srgbClr val="FFC000"/>
                </a:solidFill>
              </a:rPr>
              <a:t>President and Principal Engineer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American Engineering Testing, Inc.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628" y="5435656"/>
            <a:ext cx="3234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+ 46 Associate Members</a:t>
            </a:r>
          </a:p>
        </p:txBody>
      </p:sp>
    </p:spTree>
    <p:extLst>
      <p:ext uri="{BB962C8B-B14F-4D97-AF65-F5344CB8AC3E}">
        <p14:creationId xmlns:p14="http://schemas.microsoft.com/office/powerpoint/2010/main" val="3791787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399" cy="981710"/>
          </a:xfrm>
        </p:spPr>
        <p:txBody>
          <a:bodyPr>
            <a:normAutofit/>
          </a:bodyPr>
          <a:lstStyle/>
          <a:p>
            <a:r>
              <a:rPr lang="en-US" dirty="0" err="1"/>
              <a:t>MnROAD</a:t>
            </a:r>
            <a:r>
              <a:rPr lang="en-US" dirty="0"/>
              <a:t> Performance: Cell 133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5313" y="6466834"/>
          <a:ext cx="12063549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4156165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4021183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5/24/2018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Pavement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600" smtClean="0"/>
                        <a:t>10</a:t>
                      </a:fld>
                      <a:endParaRPr 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756918" y="1807926"/>
            <a:ext cx="10398761" cy="3226300"/>
            <a:chOff x="675638" y="1594566"/>
            <a:chExt cx="10398761" cy="32263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74" b="50000"/>
            <a:stretch/>
          </p:blipFill>
          <p:spPr>
            <a:xfrm>
              <a:off x="675638" y="1594566"/>
              <a:ext cx="10398761" cy="32263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478542" y="3897536"/>
              <a:ext cx="35958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2018</a:t>
              </a:r>
            </a:p>
            <a:p>
              <a:pPr algn="r"/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 133</a:t>
              </a:r>
            </a:p>
            <a:p>
              <a:pPr algn="r"/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Emulsion 58S-28, Double Chip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2542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220406"/>
              </p:ext>
            </p:extLst>
          </p:nvPr>
        </p:nvGraphicFramePr>
        <p:xfrm>
          <a:off x="0" y="6521018"/>
          <a:ext cx="400376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08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2051926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902760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5/24/2018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400" smtClean="0"/>
                        <a:t>11</a:t>
                      </a:fld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4356"/>
            <a:ext cx="3200400" cy="1714782"/>
          </a:xfrm>
        </p:spPr>
        <p:txBody>
          <a:bodyPr>
            <a:normAutofit/>
          </a:bodyPr>
          <a:lstStyle/>
          <a:p>
            <a:r>
              <a:rPr lang="en-US" sz="4000" dirty="0"/>
              <a:t>Research products &amp; timeline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94359"/>
            <a:ext cx="3200400" cy="14443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457200" y="2038662"/>
            <a:ext cx="3657600" cy="3807246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Surveys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Summaries of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</a:rPr>
              <a:t>State of practice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</a:rPr>
              <a:t>Performance testing and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</a:rPr>
              <a:t>Spec recommendations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Final report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440" y="1177016"/>
            <a:ext cx="7965084" cy="393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72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278" y="130411"/>
            <a:ext cx="1540170" cy="55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12" y="4599438"/>
            <a:ext cx="1634163" cy="244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19" y="2176793"/>
            <a:ext cx="780194" cy="3796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813" y="2499304"/>
            <a:ext cx="673092" cy="35768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379" y="838748"/>
            <a:ext cx="1130132" cy="82929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9" y="3351200"/>
            <a:ext cx="717684" cy="320566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4364"/>
            <a:ext cx="2661500" cy="5074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66" y="3544650"/>
            <a:ext cx="627418" cy="62932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408" y="3737303"/>
            <a:ext cx="1008359" cy="3218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71" y="1118531"/>
            <a:ext cx="865261" cy="4499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892" y="3222507"/>
            <a:ext cx="901866" cy="4734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457" y="5246720"/>
            <a:ext cx="1049686" cy="4453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771" y="4660003"/>
            <a:ext cx="1283317" cy="53911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07" y="5583484"/>
            <a:ext cx="1362522" cy="4772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96" y="1739834"/>
            <a:ext cx="790806" cy="6445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268" y="2205766"/>
            <a:ext cx="769063" cy="4568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836872"/>
            <a:ext cx="1025997" cy="423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66" y="3857554"/>
            <a:ext cx="913585" cy="6139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743" y="3988246"/>
            <a:ext cx="886910" cy="439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09" y="5451376"/>
            <a:ext cx="1766885" cy="330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366" y="4660003"/>
            <a:ext cx="870995" cy="3131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287" y="5505851"/>
            <a:ext cx="1608940" cy="420454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52" y="4990130"/>
            <a:ext cx="836531" cy="73253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23" y="5248519"/>
            <a:ext cx="799151" cy="65796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467" y="220208"/>
            <a:ext cx="904216" cy="54253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5" y="90917"/>
            <a:ext cx="954274" cy="675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11" y="130457"/>
            <a:ext cx="635957" cy="635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19" y="2940094"/>
            <a:ext cx="1114618" cy="4867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572" y="1286182"/>
            <a:ext cx="1256476" cy="36955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557" y="1563887"/>
            <a:ext cx="888764" cy="43016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04" y="2125730"/>
            <a:ext cx="2010236" cy="32068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479" y="4635807"/>
            <a:ext cx="1662940" cy="532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920" y="4468049"/>
            <a:ext cx="1200031" cy="2280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212" y="412841"/>
            <a:ext cx="979592" cy="5343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58" y="4946213"/>
            <a:ext cx="1306181" cy="324170"/>
          </a:xfrm>
          <a:prstGeom prst="rect">
            <a:avLst/>
          </a:prstGeom>
        </p:spPr>
      </p:pic>
      <p:pic>
        <p:nvPicPr>
          <p:cNvPr id="41" name="Content Placeholder 3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495" y="1363406"/>
            <a:ext cx="852657" cy="616755"/>
          </a:xfrm>
          <a:prstGeom prst="rect">
            <a:avLst/>
          </a:prstGeom>
          <a:effectLst>
            <a:glow rad="127000">
              <a:schemeClr val="bg1">
                <a:lumMod val="85000"/>
              </a:schemeClr>
            </a:glo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56" y="312044"/>
            <a:ext cx="942798" cy="6253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3" y="1363406"/>
            <a:ext cx="1206869" cy="80055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3007" r="5151" b="12439"/>
          <a:stretch/>
        </p:blipFill>
        <p:spPr>
          <a:xfrm>
            <a:off x="3592417" y="1318461"/>
            <a:ext cx="1056103" cy="57915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75" y="1380061"/>
            <a:ext cx="1071822" cy="6483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14107" r="7045" b="18778"/>
          <a:stretch/>
        </p:blipFill>
        <p:spPr>
          <a:xfrm>
            <a:off x="1052073" y="2372373"/>
            <a:ext cx="1009500" cy="51991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500" y="241549"/>
            <a:ext cx="1171082" cy="77681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93" y="3148769"/>
            <a:ext cx="869893" cy="63028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05" y="2746508"/>
            <a:ext cx="1612967" cy="5629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126" y="3774041"/>
            <a:ext cx="1126660" cy="6369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52" y="919654"/>
            <a:ext cx="1290104" cy="37762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19" y="5692960"/>
            <a:ext cx="1796997" cy="28880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5" y="237198"/>
            <a:ext cx="1895051" cy="9493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3" y="3948977"/>
            <a:ext cx="1834334" cy="62367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150" y="1671783"/>
            <a:ext cx="1701406" cy="666951"/>
          </a:xfrm>
          <a:prstGeom prst="rect">
            <a:avLst/>
          </a:prstGeom>
        </p:spPr>
      </p:pic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080336"/>
              </p:ext>
            </p:extLst>
          </p:nvPr>
        </p:nvGraphicFramePr>
        <p:xfrm>
          <a:off x="4152787" y="2599984"/>
          <a:ext cx="4925284" cy="1111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4292">
                  <a:extLst>
                    <a:ext uri="{9D8B030D-6E8A-4147-A177-3AD203B41FA5}">
                      <a16:colId xmlns:a16="http://schemas.microsoft.com/office/drawing/2014/main" val="2259158953"/>
                    </a:ext>
                  </a:extLst>
                </a:gridCol>
                <a:gridCol w="2420992">
                  <a:extLst>
                    <a:ext uri="{9D8B030D-6E8A-4147-A177-3AD203B41FA5}">
                      <a16:colId xmlns:a16="http://schemas.microsoft.com/office/drawing/2014/main" val="3148466887"/>
                    </a:ext>
                  </a:extLst>
                </a:gridCol>
              </a:tblGrid>
              <a:tr h="41071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Principal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Investigator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Technical Liaison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916144"/>
                  </a:ext>
                </a:extLst>
              </a:tr>
              <a:tr h="6601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1494"/>
                        </a:buClr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David Rettner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1494"/>
                        </a:buClr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AET</a:t>
                      </a:r>
                      <a:endParaRPr lang="pl-PL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1494"/>
                        </a:buClr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Dave Van Deusen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1494"/>
                        </a:buClr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MnDOT</a:t>
                      </a:r>
                      <a:endParaRPr lang="pl-PL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598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9639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6521018"/>
          <a:ext cx="400376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08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2051926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902760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5/24/2018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400" smtClean="0"/>
                        <a:t>2</a:t>
                      </a:fld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94360"/>
            <a:ext cx="3200400" cy="1367176"/>
          </a:xfrm>
        </p:spPr>
        <p:txBody>
          <a:bodyPr>
            <a:normAutofit/>
          </a:bodyPr>
          <a:lstStyle/>
          <a:p>
            <a:r>
              <a:rPr lang="en-US" dirty="0"/>
              <a:t>What is CCPR?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94359"/>
            <a:ext cx="3200400" cy="14443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4282832" y="710048"/>
            <a:ext cx="7283938" cy="191592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CIR methods with stockpiled 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Add binder as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Pave as usual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3865038"/>
            <a:ext cx="3200400" cy="8296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CCPR vs CIR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282832" y="3037133"/>
            <a:ext cx="7283938" cy="1915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Avoids possible concerns about in-place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Using stockpiled material reduces variability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</a:rPr>
              <a:t>Fractionating the RAP can produce a more consistent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Additional costs of CCPR for hauling, storing, processing, </a:t>
            </a:r>
            <a:r>
              <a:rPr lang="en-US" sz="2800" dirty="0" err="1">
                <a:solidFill>
                  <a:schemeClr val="tx1"/>
                </a:solidFill>
              </a:rPr>
              <a:t>etc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43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6521018"/>
          <a:ext cx="400376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08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2051926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902760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5/24/2018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400" smtClean="0"/>
                        <a:t>3</a:t>
                      </a:fld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94360"/>
            <a:ext cx="3200400" cy="1367176"/>
          </a:xfrm>
        </p:spPr>
        <p:txBody>
          <a:bodyPr>
            <a:normAutofit/>
          </a:bodyPr>
          <a:lstStyle/>
          <a:p>
            <a:r>
              <a:rPr lang="en-US" dirty="0"/>
              <a:t>Project Objectives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94359"/>
            <a:ext cx="3200400" cy="14443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4282832" y="710047"/>
            <a:ext cx="7283938" cy="5010815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Survey NRRA members about CCPR practice, costs, and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Laboratory testing and analysis of </a:t>
            </a:r>
            <a:r>
              <a:rPr lang="en-US" sz="2800" dirty="0" err="1">
                <a:solidFill>
                  <a:schemeClr val="tx1"/>
                </a:solidFill>
              </a:rPr>
              <a:t>MnROAD</a:t>
            </a:r>
            <a:r>
              <a:rPr lang="en-US" sz="2800" dirty="0">
                <a:solidFill>
                  <a:schemeClr val="tx1"/>
                </a:solidFill>
              </a:rPr>
              <a:t> CCPR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Summary of </a:t>
            </a:r>
            <a:r>
              <a:rPr lang="en-US" sz="2800" dirty="0" err="1">
                <a:solidFill>
                  <a:schemeClr val="tx1"/>
                </a:solidFill>
              </a:rPr>
              <a:t>MnROAD</a:t>
            </a:r>
            <a:r>
              <a:rPr lang="en-US" sz="2800" dirty="0">
                <a:solidFill>
                  <a:schemeClr val="tx1"/>
                </a:solidFill>
              </a:rPr>
              <a:t> CCPR field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Technical briefs summarizing: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</a:rPr>
              <a:t>CCPR state of the practice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</a:rPr>
              <a:t>CCPR costs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</a:rPr>
              <a:t>CCPR characterization and testing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65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6521018"/>
          <a:ext cx="400376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08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2051926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902760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5/24/2018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400" smtClean="0"/>
                        <a:t>4</a:t>
                      </a:fld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94360"/>
            <a:ext cx="3200400" cy="1367176"/>
          </a:xfrm>
        </p:spPr>
        <p:txBody>
          <a:bodyPr>
            <a:normAutofit/>
          </a:bodyPr>
          <a:lstStyle/>
          <a:p>
            <a:r>
              <a:rPr lang="en-US" dirty="0" err="1"/>
              <a:t>MnROAD</a:t>
            </a:r>
            <a:r>
              <a:rPr lang="en-US" dirty="0"/>
              <a:t> field sections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94359"/>
            <a:ext cx="3200400" cy="14443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457200" y="2038662"/>
            <a:ext cx="3507698" cy="426654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Single-source, non-fractionated 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Constructed in Fall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Compacted CCPR had final average thickness of 3.5”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Placed on 12” Class 6, clay/</a:t>
            </a:r>
            <a:r>
              <a:rPr lang="en-US" sz="2800"/>
              <a:t>loam subgrade</a:t>
            </a:r>
            <a:endParaRPr lang="en-US" sz="2800" dirty="0"/>
          </a:p>
        </p:txBody>
      </p:sp>
      <p:graphicFrame>
        <p:nvGraphicFramePr>
          <p:cNvPr id="9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3294829"/>
              </p:ext>
            </p:extLst>
          </p:nvPr>
        </p:nvGraphicFramePr>
        <p:xfrm>
          <a:off x="4268957" y="3662292"/>
          <a:ext cx="5937935" cy="216798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25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3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8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79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35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SURFACE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BINDER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LTC req.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Double chip seal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FA-3/FA-2.5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Emulsion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(58S-28)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CIR-EE (H)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-21.4°C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</a:t>
                      </a: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Double chip seal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FA-3/FA-2.5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Foam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(58S-28)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58S-28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-21.4°C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1.5” HMA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SPWEB340C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Foam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(XX-34)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52-34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-21.4°C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1.5” HMA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SPWEB340C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Emulsion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(XX-34)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CIR-TEC M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-21.4°C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" b="20847"/>
          <a:stretch/>
        </p:blipFill>
        <p:spPr>
          <a:xfrm>
            <a:off x="4268957" y="257907"/>
            <a:ext cx="5492458" cy="32768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00267" y="2465337"/>
            <a:ext cx="5572369" cy="115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18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6521018"/>
          <a:ext cx="400376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08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2051926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902760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5/24/2018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400" smtClean="0"/>
                        <a:t>5</a:t>
                      </a:fld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4355"/>
            <a:ext cx="3200400" cy="1489587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Mix Designs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94359"/>
            <a:ext cx="3200400" cy="14443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4922678"/>
              </p:ext>
            </p:extLst>
          </p:nvPr>
        </p:nvGraphicFramePr>
        <p:xfrm>
          <a:off x="4275014" y="265725"/>
          <a:ext cx="7299570" cy="5799015"/>
        </p:xfrm>
        <a:graphic>
          <a:graphicData uri="http://schemas.openxmlformats.org/drawingml/2006/table">
            <a:tbl>
              <a:tblPr/>
              <a:tblGrid>
                <a:gridCol w="3384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7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74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93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BINDER TYPE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Emulsion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3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MnROAD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3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SURFACING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1.5" SP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3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58S-28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XX-34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3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BINDER ADDED,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3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Voids @ Opt,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3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Dens @ Opt,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pcf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6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Marshall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@ Opt, </a:t>
                      </a:r>
                      <a:r>
                        <a:rPr lang="en-US" sz="20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9874519"/>
                  </a:ext>
                </a:extLst>
              </a:tr>
              <a:tr h="586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Ret. Stability @ Opt,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4756379"/>
                  </a:ext>
                </a:extLst>
              </a:tr>
              <a:tr h="586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Raveling,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834564"/>
                  </a:ext>
                </a:extLst>
              </a:tr>
              <a:tr h="586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Crack Temp, °C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0024133"/>
                  </a:ext>
                </a:extLst>
              </a:tr>
              <a:tr h="586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IDT @ CC Temp,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psi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457200" y="2038662"/>
            <a:ext cx="3507698" cy="426654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Developed at AET in Summer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Exceeded low temp </a:t>
            </a:r>
            <a:r>
              <a:rPr lang="en-US" sz="2400" dirty="0" err="1"/>
              <a:t>req</a:t>
            </a:r>
            <a:r>
              <a:rPr lang="en-US" sz="2400" dirty="0"/>
              <a:t> of -21.4°C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Exceeded dry stability of 1250 </a:t>
            </a:r>
            <a:r>
              <a:rPr lang="en-US" sz="2400" dirty="0" err="1"/>
              <a:t>lb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While no MnDOT requirement for raveling, foamed mixes did not meet target of 2.0%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492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6521018"/>
          <a:ext cx="400376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08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2051926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902760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5/24/2018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400" smtClean="0"/>
                        <a:t>6</a:t>
                      </a:fld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4355"/>
            <a:ext cx="3200400" cy="1489587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Mix Designs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94359"/>
            <a:ext cx="3200400" cy="14443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621430"/>
              </p:ext>
            </p:extLst>
          </p:nvPr>
        </p:nvGraphicFramePr>
        <p:xfrm>
          <a:off x="4275014" y="265725"/>
          <a:ext cx="7299570" cy="5799795"/>
        </p:xfrm>
        <a:graphic>
          <a:graphicData uri="http://schemas.openxmlformats.org/drawingml/2006/table">
            <a:tbl>
              <a:tblPr/>
              <a:tblGrid>
                <a:gridCol w="3384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7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74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5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BINDER TYPE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Foamed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MnROAD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SURFACING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1.5" SP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58S-28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XX-34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BINDER ADDED,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Voids @ Opt,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Dens @ Opt,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pcf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51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Marshall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@ Opt, </a:t>
                      </a:r>
                      <a:r>
                        <a:rPr lang="en-US" sz="20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9874519"/>
                  </a:ext>
                </a:extLst>
              </a:tr>
              <a:tr h="5951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Ret. Stability @ Opt,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4756379"/>
                  </a:ext>
                </a:extLst>
              </a:tr>
              <a:tr h="5951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Raveling,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834564"/>
                  </a:ext>
                </a:extLst>
              </a:tr>
              <a:tr h="5951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Crack Temp, °C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0024133"/>
                  </a:ext>
                </a:extLst>
              </a:tr>
              <a:tr h="512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IDT @ CC Temp,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psi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457200" y="2038662"/>
            <a:ext cx="3507698" cy="426654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Developed at AET in Summer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Exceeded low temp </a:t>
            </a:r>
            <a:r>
              <a:rPr lang="en-US" sz="2400" dirty="0" err="1"/>
              <a:t>req</a:t>
            </a:r>
            <a:r>
              <a:rPr lang="en-US" sz="2400" dirty="0"/>
              <a:t> of -21.4°C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Exceeded dry stability of 1250 </a:t>
            </a:r>
            <a:r>
              <a:rPr lang="en-US" sz="2400" dirty="0" err="1"/>
              <a:t>lb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While no MnDOT requirement for raveling, foamed mixes did not meet target of 2.0% of </a:t>
            </a:r>
            <a:r>
              <a:rPr lang="en-US" sz="2400" dirty="0" err="1"/>
              <a:t>emsulsion</a:t>
            </a:r>
            <a:r>
              <a:rPr lang="en-US" sz="2400" dirty="0"/>
              <a:t> mixes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3018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993325"/>
              </p:ext>
            </p:extLst>
          </p:nvPr>
        </p:nvGraphicFramePr>
        <p:xfrm>
          <a:off x="0" y="6521018"/>
          <a:ext cx="400376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08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2051926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902760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5/24/2018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400" smtClean="0"/>
                        <a:t>7</a:t>
                      </a:fld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4355"/>
            <a:ext cx="3200400" cy="1489587"/>
          </a:xfrm>
        </p:spPr>
        <p:txBody>
          <a:bodyPr>
            <a:normAutofit/>
          </a:bodyPr>
          <a:lstStyle/>
          <a:p>
            <a:r>
              <a:rPr lang="en-US" dirty="0"/>
              <a:t>Challenges to lab tests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94359"/>
            <a:ext cx="3200400" cy="14443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457200" y="1673942"/>
            <a:ext cx="3507698" cy="463126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Building on past studies in CCPR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AET experience adapting SCB/IDT to test CIR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Obtaining viable samples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30076" y="438051"/>
            <a:ext cx="7770419" cy="50639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15515" y="4358640"/>
            <a:ext cx="29995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Actual LLD gauge measuring range</a:t>
            </a:r>
          </a:p>
        </p:txBody>
      </p:sp>
    </p:spTree>
    <p:extLst>
      <p:ext uri="{BB962C8B-B14F-4D97-AF65-F5344CB8AC3E}">
        <p14:creationId xmlns:p14="http://schemas.microsoft.com/office/powerpoint/2010/main" val="927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42" y="594359"/>
            <a:ext cx="2219632" cy="1781518"/>
          </a:xfrm>
        </p:spPr>
        <p:txBody>
          <a:bodyPr>
            <a:normAutofit/>
          </a:bodyPr>
          <a:lstStyle/>
          <a:p>
            <a:r>
              <a:rPr lang="en-US" sz="2800" i="1" dirty="0"/>
              <a:t>Materials for sample preparation</a:t>
            </a:r>
            <a:endParaRPr lang="en-US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6519450"/>
          <a:ext cx="2367116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265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980767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376084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5/24/2018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400" smtClean="0"/>
                        <a:t>8</a:t>
                      </a:fld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1" t="6774" r="101" b="9041"/>
          <a:stretch/>
        </p:blipFill>
        <p:spPr>
          <a:xfrm>
            <a:off x="3416909" y="257907"/>
            <a:ext cx="7780952" cy="55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82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742040" y="2173111"/>
            <a:ext cx="6611367" cy="3213859"/>
            <a:chOff x="4965560" y="2223911"/>
            <a:chExt cx="6611367" cy="321385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8" b="11428"/>
            <a:stretch/>
          </p:blipFill>
          <p:spPr>
            <a:xfrm>
              <a:off x="4965560" y="2223911"/>
              <a:ext cx="6611367" cy="321385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211902" y="4514440"/>
              <a:ext cx="336502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 2018</a:t>
              </a:r>
            </a:p>
            <a:p>
              <a:pPr algn="r"/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 233</a:t>
              </a:r>
            </a:p>
            <a:p>
              <a:pPr algn="r"/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Foamed 58S-28, Double Chip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399" cy="981710"/>
          </a:xfrm>
        </p:spPr>
        <p:txBody>
          <a:bodyPr>
            <a:normAutofit/>
          </a:bodyPr>
          <a:lstStyle/>
          <a:p>
            <a:r>
              <a:rPr lang="en-US" dirty="0" err="1"/>
              <a:t>MnROAD</a:t>
            </a:r>
            <a:r>
              <a:rPr lang="en-US" dirty="0"/>
              <a:t> Performance: Cell 233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007380"/>
              </p:ext>
            </p:extLst>
          </p:nvPr>
        </p:nvGraphicFramePr>
        <p:xfrm>
          <a:off x="65313" y="6466834"/>
          <a:ext cx="12063549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4156165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4021183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5/24/2018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Pavement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600" smtClean="0"/>
                        <a:t>9</a:t>
                      </a:fld>
                      <a:endParaRPr 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87361" y="1464237"/>
            <a:ext cx="3001718" cy="3393103"/>
            <a:chOff x="1783080" y="1675336"/>
            <a:chExt cx="3001718" cy="339310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34" t="15696" r="22733" b="18328"/>
            <a:stretch/>
          </p:blipFill>
          <p:spPr>
            <a:xfrm rot="5400000">
              <a:off x="1587387" y="1871029"/>
              <a:ext cx="3393103" cy="3001718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3343378" y="4699107"/>
              <a:ext cx="1441420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 2018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11480" y="1838960"/>
            <a:ext cx="137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Based on Cell 233, lab work started with foamed 58S-28</a:t>
            </a:r>
          </a:p>
        </p:txBody>
      </p:sp>
    </p:spTree>
    <p:extLst>
      <p:ext uri="{BB962C8B-B14F-4D97-AF65-F5344CB8AC3E}">
        <p14:creationId xmlns:p14="http://schemas.microsoft.com/office/powerpoint/2010/main" val="179650552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7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2F1494"/>
      </a:accent1>
      <a:accent2>
        <a:srgbClr val="7F7F7F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2017 AET Presentation Template.potx" id="{9A53F584-4316-40AD-91EE-07B177BE3424}" vid="{244BD030-F677-4F4A-9120-FEB829B06A4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8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BD9EE40C816C42A56E8E70C210C91E" ma:contentTypeVersion="3" ma:contentTypeDescription="Create a new document." ma:contentTypeScope="" ma:versionID="e098d2870289106cff054b0d595bd4c5">
  <xsd:schema xmlns:xsd="http://www.w3.org/2001/XMLSchema" xmlns:xs="http://www.w3.org/2001/XMLSchema" xmlns:p="http://schemas.microsoft.com/office/2006/metadata/properties" xmlns:ns2="9683c22c-deac-46d9-aeb6-b39e6dc7e252" xmlns:ns3="81e15479-e3a0-44bf-98df-4c2bd871e9d2" targetNamespace="http://schemas.microsoft.com/office/2006/metadata/properties" ma:root="true" ma:fieldsID="86a98164beb0f18be86fe92a351fe063" ns2:_="" ns3:_="">
    <xsd:import namespace="9683c22c-deac-46d9-aeb6-b39e6dc7e252"/>
    <xsd:import namespace="81e15479-e3a0-44bf-98df-4c2bd871e9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urrently_x0020_Available" minOccurs="0"/>
                <xsd:element ref="ns3:Material_x0020_Category" minOccurs="0"/>
                <xsd:element ref="ns3:Material_x0020_Subjec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83c22c-deac-46d9-aeb6-b39e6dc7e25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e15479-e3a0-44bf-98df-4c2bd871e9d2" elementFormDefault="qualified">
    <xsd:import namespace="http://schemas.microsoft.com/office/2006/documentManagement/types"/>
    <xsd:import namespace="http://schemas.microsoft.com/office/infopath/2007/PartnerControls"/>
    <xsd:element name="Currently_x0020_Available" ma:index="11" nillable="true" ma:displayName="Currently Available" ma:default="0" ma:internalName="Currently_x0020_Available">
      <xsd:simpleType>
        <xsd:restriction base="dms:Boolean"/>
      </xsd:simpleType>
    </xsd:element>
    <xsd:element name="Material_x0020_Category" ma:index="12" nillable="true" ma:displayName="Material Category" ma:format="Dropdown" ma:internalName="Material_x0020_Category">
      <xsd:simpleType>
        <xsd:restriction base="dms:Choice">
          <xsd:enumeration value="American Edge Newsletters"/>
          <xsd:enumeration value="Articles"/>
          <xsd:enumeration value="White Papers"/>
          <xsd:enumeration value="Brochures"/>
          <xsd:enumeration value="Flat Sheets"/>
          <xsd:enumeration value="Presentation Templates"/>
          <xsd:enumeration value="SOQ"/>
          <xsd:enumeration value="Training Materials"/>
        </xsd:restriction>
      </xsd:simpleType>
    </xsd:element>
    <xsd:element name="Material_x0020_Subject" ma:index="13" nillable="true" ma:displayName="Material Subject" ma:format="Dropdown" ma:internalName="Material_x0020_Subject">
      <xsd:simpleType>
        <xsd:restriction base="dms:Choice">
          <xsd:enumeration value="Aggregate"/>
          <xsd:enumeration value="Emissions"/>
          <xsd:enumeration value="Petrography"/>
          <xsd:enumeration value="Wind Energy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urrently_x0020_Available xmlns="81e15479-e3a0-44bf-98df-4c2bd871e9d2">false</Currently_x0020_Available>
    <Material_x0020_Subject xmlns="81e15479-e3a0-44bf-98df-4c2bd871e9d2" xsi:nil="true"/>
    <Material_x0020_Category xmlns="81e15479-e3a0-44bf-98df-4c2bd871e9d2" xsi:nil="true"/>
    <_dlc_DocId xmlns="9683c22c-deac-46d9-aeb6-b39e6dc7e252">M7MF62MMZZ7P-156-317</_dlc_DocId>
    <_dlc_DocIdUrl xmlns="9683c22c-deac-46d9-aeb6-b39e6dc7e252">
      <Url>https://www.acsess.info/marketing/_layouts/15/DocIdRedir.aspx?ID=M7MF62MMZZ7P-156-317</Url>
      <Description>M7MF62MMZZ7P-156-317</Description>
    </_dlc_DocIdUrl>
  </documentManagement>
</p:properties>
</file>

<file path=customXml/itemProps1.xml><?xml version="1.0" encoding="utf-8"?>
<ds:datastoreItem xmlns:ds="http://schemas.openxmlformats.org/officeDocument/2006/customXml" ds:itemID="{D90382E7-53BA-4364-81A6-AAE043363C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A7505F-A29C-43C4-8B01-2B88E7DE71E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302EE10-43AB-4D63-8723-9CD962DB16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83c22c-deac-46d9-aeb6-b39e6dc7e252"/>
    <ds:schemaRef ds:uri="81e15479-e3a0-44bf-98df-4c2bd871e9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D37A441-11AE-4F11-9F6A-FBE8553E1DAD}">
  <ds:schemaRefs>
    <ds:schemaRef ds:uri="9683c22c-deac-46d9-aeb6-b39e6dc7e252"/>
    <ds:schemaRef ds:uri="http://purl.org/dc/elements/1.1/"/>
    <ds:schemaRef ds:uri="http://schemas.microsoft.com/office/2006/metadata/properties"/>
    <ds:schemaRef ds:uri="81e15479-e3a0-44bf-98df-4c2bd871e9d2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TRB_18_00071_Tompkins</Template>
  <TotalTime>1825</TotalTime>
  <Words>593</Words>
  <Application>Microsoft Office PowerPoint</Application>
  <PresentationFormat>Widescreen</PresentationFormat>
  <Paragraphs>210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Narrow</vt:lpstr>
      <vt:lpstr>Calibri</vt:lpstr>
      <vt:lpstr>Wingdings</vt:lpstr>
      <vt:lpstr>Retrospect</vt:lpstr>
      <vt:lpstr>1_Office Theme</vt:lpstr>
      <vt:lpstr>2018 Pavement Workshop May 23-24, 2018</vt:lpstr>
      <vt:lpstr>What is CCPR?</vt:lpstr>
      <vt:lpstr>Project Objectives </vt:lpstr>
      <vt:lpstr>MnROAD field sections</vt:lpstr>
      <vt:lpstr> Mix Designs</vt:lpstr>
      <vt:lpstr> Mix Designs</vt:lpstr>
      <vt:lpstr>Challenges to lab tests</vt:lpstr>
      <vt:lpstr>Materials for sample preparation</vt:lpstr>
      <vt:lpstr>MnROAD Performance: Cell 233</vt:lpstr>
      <vt:lpstr>MnROAD Performance: Cell 133</vt:lpstr>
      <vt:lpstr>Research products &amp; timeline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Stripping under chip sealed pavements in Minnesota</dc:title>
  <dc:creator>Tompkins, Derek</dc:creator>
  <cp:lastModifiedBy>Rettner, David</cp:lastModifiedBy>
  <cp:revision>211</cp:revision>
  <dcterms:created xsi:type="dcterms:W3CDTF">2018-01-02T21:21:34Z</dcterms:created>
  <dcterms:modified xsi:type="dcterms:W3CDTF">2018-05-24T01:40:24Z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0x0101005CBD9EE40C816C42A56E8E70C210C91E</vt:lpwstr>
  </property>
  <property fmtid="{D5CDD505-2E9C-101B-9397-08002B2CF9AE}" pid="3" name="_dlc_DocIdItemGuid">
    <vt:lpwstr>6d7f8d93-411e-49db-acb8-4ad20ee492d5</vt:lpwstr>
  </property>
</Properties>
</file>