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5"/>
    <p:sldMasterId id="2147483727" r:id="rId6"/>
  </p:sldMasterIdLst>
  <p:notesMasterIdLst>
    <p:notesMasterId r:id="rId23"/>
  </p:notesMasterIdLst>
  <p:handoutMasterIdLst>
    <p:handoutMasterId r:id="rId24"/>
  </p:handoutMasterIdLst>
  <p:sldIdLst>
    <p:sldId id="332" r:id="rId7"/>
    <p:sldId id="336" r:id="rId8"/>
    <p:sldId id="328" r:id="rId9"/>
    <p:sldId id="338" r:id="rId10"/>
    <p:sldId id="339" r:id="rId11"/>
    <p:sldId id="344" r:id="rId12"/>
    <p:sldId id="345" r:id="rId13"/>
    <p:sldId id="343" r:id="rId14"/>
    <p:sldId id="346" r:id="rId15"/>
    <p:sldId id="347" r:id="rId16"/>
    <p:sldId id="348" r:id="rId17"/>
    <p:sldId id="350" r:id="rId18"/>
    <p:sldId id="349" r:id="rId19"/>
    <p:sldId id="351" r:id="rId20"/>
    <p:sldId id="352" r:id="rId21"/>
    <p:sldId id="333" r:id="rId2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904"/>
    <a:srgbClr val="382B97"/>
    <a:srgbClr val="368C38"/>
    <a:srgbClr val="4D3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0" autoAdjust="0"/>
    <p:restoredTop sz="87480" autoAdjust="0"/>
  </p:normalViewPr>
  <p:slideViewPr>
    <p:cSldViewPr snapToGrid="0">
      <p:cViewPr varScale="1">
        <p:scale>
          <a:sx n="53" d="100"/>
          <a:sy n="53" d="100"/>
        </p:scale>
        <p:origin x="975" y="18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3655A13-9BCA-485B-82D4-47E42C3656E5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C03CB9-0AB8-4840-9B22-C9F443B89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54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3263C-3B33-4F73-B8F6-825DCA8779E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9EA67-9835-4862-933E-4EB1C8409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48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9EA67-9835-4862-933E-4EB1C84093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90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9EA67-9835-4862-933E-4EB1C84093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37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9EA67-9835-4862-933E-4EB1C84093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16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9EA67-9835-4862-933E-4EB1C84093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67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9EA67-9835-4862-933E-4EB1C84093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1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9EA67-9835-4862-933E-4EB1C84093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95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C9D88-D561-4A4C-B826-761CB7D1D6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32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9EA67-9835-4862-933E-4EB1C84093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60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9EA67-9835-4862-933E-4EB1C84093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23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9EA67-9835-4862-933E-4EB1C84093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56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9EA67-9835-4862-933E-4EB1C84093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04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9EA67-9835-4862-933E-4EB1C84093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71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9EA67-9835-4862-933E-4EB1C84093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46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9EA67-9835-4862-933E-4EB1C84093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36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9EA67-9835-4862-933E-4EB1C84093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39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946061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3807322"/>
            <a:ext cx="10058400" cy="52859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382B97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62" y="5234377"/>
            <a:ext cx="2217782" cy="107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53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727200" y="2057400"/>
            <a:ext cx="883920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203200" y="152400"/>
            <a:ext cx="4368800" cy="152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165600" y="6096000"/>
            <a:ext cx="7721600" cy="609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1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hjgjghjj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24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5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420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192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57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2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15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61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5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8941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75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EBA4-04E4-4910-AB82-DC9710F83B9D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9A0-7E40-4B97-A1E6-224F519BD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4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27347282-192D-4DD2-B84D-C26E206EAE14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860826EA-27B4-4D84-8FB0-26C86A734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382B9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382B9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27347282-192D-4DD2-B84D-C26E206EAE14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860826EA-27B4-4D84-8FB0-26C86A734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62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27347282-192D-4DD2-B84D-C26E206EAE14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860826EA-27B4-4D84-8FB0-26C86A734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2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720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5658" y="0"/>
            <a:ext cx="6636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520" y="6062717"/>
            <a:ext cx="1404594" cy="6812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236" y="6062717"/>
            <a:ext cx="116669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0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719" y="0"/>
            <a:ext cx="245157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376469" y="0"/>
            <a:ext cx="6636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42" y="594359"/>
            <a:ext cx="2219632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331" y="6062717"/>
            <a:ext cx="1404594" cy="681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95" y="6062717"/>
            <a:ext cx="1158918" cy="68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0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005" y="5544752"/>
            <a:ext cx="1517227" cy="73585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996950" y="556953"/>
            <a:ext cx="9909175" cy="53279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48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92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462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86607"/>
            <a:ext cx="10058400" cy="44824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188720" y="1332897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20" y="5486400"/>
            <a:ext cx="1517227" cy="735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5486400"/>
            <a:ext cx="1251851" cy="73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8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8" r:id="rId3"/>
    <p:sldLayoutId id="2147483719" r:id="rId4"/>
    <p:sldLayoutId id="2147483720" r:id="rId5"/>
    <p:sldLayoutId id="2147483722" r:id="rId6"/>
    <p:sldLayoutId id="2147483726" r:id="rId7"/>
    <p:sldLayoutId id="2147483725" r:id="rId8"/>
    <p:sldLayoutId id="2147483723" r:id="rId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60000"/>
        <a:buFont typeface="Wingdings" panose="05000000000000000000" pitchFamily="2" charset="2"/>
        <a:buChar char="q"/>
        <a:defRPr sz="18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3pPr>
      <a:lvl4pPr marL="852678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8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jpe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jpeg"/><Relationship Id="rId3" Type="http://schemas.openxmlformats.org/officeDocument/2006/relationships/image" Target="../media/image9.jpeg"/><Relationship Id="rId21" Type="http://schemas.openxmlformats.org/officeDocument/2006/relationships/image" Target="../media/image27.png"/><Relationship Id="rId34" Type="http://schemas.openxmlformats.org/officeDocument/2006/relationships/image" Target="../media/image40.jpg"/><Relationship Id="rId42" Type="http://schemas.openxmlformats.org/officeDocument/2006/relationships/image" Target="../media/image48.jpeg"/><Relationship Id="rId47" Type="http://schemas.openxmlformats.org/officeDocument/2006/relationships/image" Target="../media/image53.jpeg"/><Relationship Id="rId50" Type="http://schemas.openxmlformats.org/officeDocument/2006/relationships/image" Target="../media/image56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5" Type="http://schemas.openxmlformats.org/officeDocument/2006/relationships/image" Target="../media/image31.jpeg"/><Relationship Id="rId33" Type="http://schemas.openxmlformats.org/officeDocument/2006/relationships/image" Target="../media/image39.jpeg"/><Relationship Id="rId38" Type="http://schemas.openxmlformats.org/officeDocument/2006/relationships/image" Target="../media/image44.jpeg"/><Relationship Id="rId46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jpg"/><Relationship Id="rId37" Type="http://schemas.openxmlformats.org/officeDocument/2006/relationships/image" Target="../media/image43.png"/><Relationship Id="rId40" Type="http://schemas.openxmlformats.org/officeDocument/2006/relationships/image" Target="../media/image46.jpeg"/><Relationship Id="rId45" Type="http://schemas.openxmlformats.org/officeDocument/2006/relationships/image" Target="../media/image51.pn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23" Type="http://schemas.openxmlformats.org/officeDocument/2006/relationships/image" Target="../media/image29.jpeg"/><Relationship Id="rId28" Type="http://schemas.openxmlformats.org/officeDocument/2006/relationships/image" Target="../media/image34.png"/><Relationship Id="rId36" Type="http://schemas.openxmlformats.org/officeDocument/2006/relationships/image" Target="../media/image42.jpg"/><Relationship Id="rId49" Type="http://schemas.openxmlformats.org/officeDocument/2006/relationships/image" Target="../media/image55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jpeg"/><Relationship Id="rId52" Type="http://schemas.openxmlformats.org/officeDocument/2006/relationships/image" Target="../media/image58.jp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jpeg"/><Relationship Id="rId22" Type="http://schemas.openxmlformats.org/officeDocument/2006/relationships/image" Target="../media/image28.png"/><Relationship Id="rId27" Type="http://schemas.openxmlformats.org/officeDocument/2006/relationships/image" Target="../media/image33.jpg"/><Relationship Id="rId30" Type="http://schemas.openxmlformats.org/officeDocument/2006/relationships/image" Target="../media/image36.png"/><Relationship Id="rId35" Type="http://schemas.openxmlformats.org/officeDocument/2006/relationships/image" Target="../media/image41.jpeg"/><Relationship Id="rId43" Type="http://schemas.openxmlformats.org/officeDocument/2006/relationships/image" Target="../media/image49.jpeg"/><Relationship Id="rId48" Type="http://schemas.openxmlformats.org/officeDocument/2006/relationships/image" Target="../media/image54.jpeg"/><Relationship Id="rId8" Type="http://schemas.openxmlformats.org/officeDocument/2006/relationships/image" Target="../media/image14.png"/><Relationship Id="rId51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5546"/>
            <a:ext cx="4715691" cy="171356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2018 Pavement Workshop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May 23-24,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17" y="490106"/>
            <a:ext cx="2667000" cy="133508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urrent NRRA Agency Member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5435" y="3018868"/>
            <a:ext cx="3927764" cy="248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876394" y="1585546"/>
            <a:ext cx="7119257" cy="33707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4000" b="1" dirty="0">
                <a:solidFill>
                  <a:srgbClr val="FFC000"/>
                </a:solidFill>
              </a:rPr>
              <a:t>Reflections on 34 Years of Pavement Engineering</a:t>
            </a:r>
          </a:p>
          <a:p>
            <a:pPr lvl="0"/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lang="en-US" sz="2800" b="1" dirty="0">
                <a:solidFill>
                  <a:srgbClr val="FFC000"/>
                </a:solidFill>
              </a:rPr>
              <a:t>David Rettner</a:t>
            </a:r>
          </a:p>
          <a:p>
            <a:pPr lvl="0"/>
            <a:r>
              <a:rPr lang="en-US" sz="2800" b="1" dirty="0">
                <a:solidFill>
                  <a:srgbClr val="FFC000"/>
                </a:solidFill>
              </a:rPr>
              <a:t>President and Principal Engineer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American Engineering Testing, Inc.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628" y="5435656"/>
            <a:ext cx="3234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+ 46 Associate Members</a:t>
            </a:r>
          </a:p>
        </p:txBody>
      </p:sp>
    </p:spTree>
    <p:extLst>
      <p:ext uri="{BB962C8B-B14F-4D97-AF65-F5344CB8AC3E}">
        <p14:creationId xmlns:p14="http://schemas.microsoft.com/office/powerpoint/2010/main" val="3791787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" y="6082018"/>
          <a:ext cx="2293374" cy="957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18">
                  <a:extLst>
                    <a:ext uri="{9D8B030D-6E8A-4147-A177-3AD203B41FA5}">
                      <a16:colId xmlns:a16="http://schemas.microsoft.com/office/drawing/2014/main" val="4173615386"/>
                    </a:ext>
                  </a:extLst>
                </a:gridCol>
                <a:gridCol w="1105152">
                  <a:extLst>
                    <a:ext uri="{9D8B030D-6E8A-4147-A177-3AD203B41FA5}">
                      <a16:colId xmlns:a16="http://schemas.microsoft.com/office/drawing/2014/main" val="2182649283"/>
                    </a:ext>
                  </a:extLst>
                </a:gridCol>
                <a:gridCol w="517104">
                  <a:extLst>
                    <a:ext uri="{9D8B030D-6E8A-4147-A177-3AD203B41FA5}">
                      <a16:colId xmlns:a16="http://schemas.microsoft.com/office/drawing/2014/main" val="4259066957"/>
                    </a:ext>
                  </a:extLst>
                </a:gridCol>
              </a:tblGrid>
              <a:tr h="957161">
                <a:tc>
                  <a:txBody>
                    <a:bodyPr/>
                    <a:lstStyle/>
                    <a:p>
                      <a:r>
                        <a:rPr lang="en-US" sz="1400" dirty="0"/>
                        <a:t>5/24/2018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NRRA</a:t>
                      </a:r>
                      <a:r>
                        <a:rPr lang="en-US" sz="1400" baseline="0" dirty="0"/>
                        <a:t> Workshop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fld id="{412A9EFE-215F-4682-A5A6-F5184D4C404B}" type="slidenum">
                        <a:rPr lang="en-US" sz="1400" smtClean="0"/>
                        <a:t>10</a:t>
                      </a:fld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8684810"/>
                  </a:ext>
                </a:extLst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594359"/>
            <a:ext cx="3200400" cy="1444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3865038"/>
            <a:ext cx="3200400" cy="8296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994870" y="634824"/>
            <a:ext cx="8613845" cy="1367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147270" y="787224"/>
            <a:ext cx="8613845" cy="4967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solidFill>
                  <a:schemeClr val="tx1"/>
                </a:solidFill>
              </a:rPr>
              <a:t>MnROAD</a:t>
            </a:r>
            <a:endParaRPr lang="en-US" sz="3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New NRRA Format is what was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Nationally Focused Research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Has made partnering attractive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Has increased the likelihood of the research being implemented on a broad scale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Committee membership and chairs from all member organizations</a:t>
            </a:r>
          </a:p>
        </p:txBody>
      </p:sp>
    </p:spTree>
    <p:extLst>
      <p:ext uri="{BB962C8B-B14F-4D97-AF65-F5344CB8AC3E}">
        <p14:creationId xmlns:p14="http://schemas.microsoft.com/office/powerpoint/2010/main" val="2261245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" y="6082018"/>
          <a:ext cx="2293374" cy="957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18">
                  <a:extLst>
                    <a:ext uri="{9D8B030D-6E8A-4147-A177-3AD203B41FA5}">
                      <a16:colId xmlns:a16="http://schemas.microsoft.com/office/drawing/2014/main" val="4173615386"/>
                    </a:ext>
                  </a:extLst>
                </a:gridCol>
                <a:gridCol w="1105152">
                  <a:extLst>
                    <a:ext uri="{9D8B030D-6E8A-4147-A177-3AD203B41FA5}">
                      <a16:colId xmlns:a16="http://schemas.microsoft.com/office/drawing/2014/main" val="2182649283"/>
                    </a:ext>
                  </a:extLst>
                </a:gridCol>
                <a:gridCol w="517104">
                  <a:extLst>
                    <a:ext uri="{9D8B030D-6E8A-4147-A177-3AD203B41FA5}">
                      <a16:colId xmlns:a16="http://schemas.microsoft.com/office/drawing/2014/main" val="4259066957"/>
                    </a:ext>
                  </a:extLst>
                </a:gridCol>
              </a:tblGrid>
              <a:tr h="957161">
                <a:tc>
                  <a:txBody>
                    <a:bodyPr/>
                    <a:lstStyle/>
                    <a:p>
                      <a:r>
                        <a:rPr lang="en-US" sz="1400" dirty="0"/>
                        <a:t>5/24/2018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NRRA</a:t>
                      </a:r>
                      <a:r>
                        <a:rPr lang="en-US" sz="1400" baseline="0" dirty="0"/>
                        <a:t> Workshop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fld id="{412A9EFE-215F-4682-A5A6-F5184D4C404B}" type="slidenum">
                        <a:rPr lang="en-US" sz="1400" smtClean="0"/>
                        <a:t>11</a:t>
                      </a:fld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8684810"/>
                  </a:ext>
                </a:extLst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594359"/>
            <a:ext cx="3200400" cy="1444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3865038"/>
            <a:ext cx="3200400" cy="8296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994870" y="634824"/>
            <a:ext cx="8613845" cy="1367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147270" y="787224"/>
            <a:ext cx="8613845" cy="4967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</a:rPr>
              <a:t>The Challenges Moving Forward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Don’t Forget the Past when Writing new Specifications and Manuals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There’s a lot of information that can get lost when doing major rewrites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Manuals in particular contain directive and instructional information that can prove valuable</a:t>
            </a:r>
          </a:p>
        </p:txBody>
      </p:sp>
    </p:spTree>
    <p:extLst>
      <p:ext uri="{BB962C8B-B14F-4D97-AF65-F5344CB8AC3E}">
        <p14:creationId xmlns:p14="http://schemas.microsoft.com/office/powerpoint/2010/main" val="2969627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" y="6082018"/>
          <a:ext cx="2293374" cy="957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18">
                  <a:extLst>
                    <a:ext uri="{9D8B030D-6E8A-4147-A177-3AD203B41FA5}">
                      <a16:colId xmlns:a16="http://schemas.microsoft.com/office/drawing/2014/main" val="4173615386"/>
                    </a:ext>
                  </a:extLst>
                </a:gridCol>
                <a:gridCol w="1105152">
                  <a:extLst>
                    <a:ext uri="{9D8B030D-6E8A-4147-A177-3AD203B41FA5}">
                      <a16:colId xmlns:a16="http://schemas.microsoft.com/office/drawing/2014/main" val="2182649283"/>
                    </a:ext>
                  </a:extLst>
                </a:gridCol>
                <a:gridCol w="517104">
                  <a:extLst>
                    <a:ext uri="{9D8B030D-6E8A-4147-A177-3AD203B41FA5}">
                      <a16:colId xmlns:a16="http://schemas.microsoft.com/office/drawing/2014/main" val="4259066957"/>
                    </a:ext>
                  </a:extLst>
                </a:gridCol>
              </a:tblGrid>
              <a:tr h="957161">
                <a:tc>
                  <a:txBody>
                    <a:bodyPr/>
                    <a:lstStyle/>
                    <a:p>
                      <a:r>
                        <a:rPr lang="en-US" sz="1400" dirty="0"/>
                        <a:t>5/24/2018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NRRA</a:t>
                      </a:r>
                      <a:r>
                        <a:rPr lang="en-US" sz="1400" baseline="0" dirty="0"/>
                        <a:t> Workshop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fld id="{412A9EFE-215F-4682-A5A6-F5184D4C404B}" type="slidenum">
                        <a:rPr lang="en-US" sz="1400" smtClean="0"/>
                        <a:t>12</a:t>
                      </a:fld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8684810"/>
                  </a:ext>
                </a:extLst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594359"/>
            <a:ext cx="3200400" cy="1444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3865038"/>
            <a:ext cx="3200400" cy="8296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994870" y="634824"/>
            <a:ext cx="8613845" cy="1367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147270" y="787224"/>
            <a:ext cx="8613845" cy="4967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</a:rPr>
              <a:t>The Challenges Moving Forward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</a:rPr>
              <a:t>Don’t Forget the Construction Aspects Related to Pavement Performance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Variability in materials that meet specifications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How to include these in pavement design procedures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Variability in construction methods, material suppliers  and contractors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22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" y="6082018"/>
          <a:ext cx="2293374" cy="957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18">
                  <a:extLst>
                    <a:ext uri="{9D8B030D-6E8A-4147-A177-3AD203B41FA5}">
                      <a16:colId xmlns:a16="http://schemas.microsoft.com/office/drawing/2014/main" val="4173615386"/>
                    </a:ext>
                  </a:extLst>
                </a:gridCol>
                <a:gridCol w="1105152">
                  <a:extLst>
                    <a:ext uri="{9D8B030D-6E8A-4147-A177-3AD203B41FA5}">
                      <a16:colId xmlns:a16="http://schemas.microsoft.com/office/drawing/2014/main" val="2182649283"/>
                    </a:ext>
                  </a:extLst>
                </a:gridCol>
                <a:gridCol w="517104">
                  <a:extLst>
                    <a:ext uri="{9D8B030D-6E8A-4147-A177-3AD203B41FA5}">
                      <a16:colId xmlns:a16="http://schemas.microsoft.com/office/drawing/2014/main" val="4259066957"/>
                    </a:ext>
                  </a:extLst>
                </a:gridCol>
              </a:tblGrid>
              <a:tr h="957161">
                <a:tc>
                  <a:txBody>
                    <a:bodyPr/>
                    <a:lstStyle/>
                    <a:p>
                      <a:r>
                        <a:rPr lang="en-US" sz="1400" dirty="0"/>
                        <a:t>5/24/2018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NRRA</a:t>
                      </a:r>
                      <a:r>
                        <a:rPr lang="en-US" sz="1400" baseline="0" dirty="0"/>
                        <a:t> Workshop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fld id="{412A9EFE-215F-4682-A5A6-F5184D4C404B}" type="slidenum">
                        <a:rPr lang="en-US" sz="1400" smtClean="0"/>
                        <a:t>13</a:t>
                      </a:fld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8684810"/>
                  </a:ext>
                </a:extLst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594359"/>
            <a:ext cx="3200400" cy="1444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3865038"/>
            <a:ext cx="3200400" cy="8296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994870" y="634824"/>
            <a:ext cx="8613845" cy="1367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147270" y="787224"/>
            <a:ext cx="8613845" cy="4967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</a:rPr>
              <a:t>The Challenges Moving Forward</a:t>
            </a:r>
          </a:p>
          <a:p>
            <a:pPr lvl="1"/>
            <a:endParaRPr lang="en-US" sz="2800" dirty="0">
              <a:solidFill>
                <a:schemeClr val="tx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Don’t forget that implementation efforts need to include contractors.  Once they see why something is important to them they will jump in with both feet.  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	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	 Example: Intelligent Compaction</a:t>
            </a:r>
          </a:p>
        </p:txBody>
      </p:sp>
    </p:spTree>
    <p:extLst>
      <p:ext uri="{BB962C8B-B14F-4D97-AF65-F5344CB8AC3E}">
        <p14:creationId xmlns:p14="http://schemas.microsoft.com/office/powerpoint/2010/main" val="4220453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" y="6082018"/>
          <a:ext cx="2293374" cy="957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18">
                  <a:extLst>
                    <a:ext uri="{9D8B030D-6E8A-4147-A177-3AD203B41FA5}">
                      <a16:colId xmlns:a16="http://schemas.microsoft.com/office/drawing/2014/main" val="4173615386"/>
                    </a:ext>
                  </a:extLst>
                </a:gridCol>
                <a:gridCol w="1105152">
                  <a:extLst>
                    <a:ext uri="{9D8B030D-6E8A-4147-A177-3AD203B41FA5}">
                      <a16:colId xmlns:a16="http://schemas.microsoft.com/office/drawing/2014/main" val="2182649283"/>
                    </a:ext>
                  </a:extLst>
                </a:gridCol>
                <a:gridCol w="517104">
                  <a:extLst>
                    <a:ext uri="{9D8B030D-6E8A-4147-A177-3AD203B41FA5}">
                      <a16:colId xmlns:a16="http://schemas.microsoft.com/office/drawing/2014/main" val="4259066957"/>
                    </a:ext>
                  </a:extLst>
                </a:gridCol>
              </a:tblGrid>
              <a:tr h="957161">
                <a:tc>
                  <a:txBody>
                    <a:bodyPr/>
                    <a:lstStyle/>
                    <a:p>
                      <a:r>
                        <a:rPr lang="en-US" sz="1400" dirty="0"/>
                        <a:t>5/24/2018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NRRA</a:t>
                      </a:r>
                      <a:r>
                        <a:rPr lang="en-US" sz="1400" baseline="0" dirty="0"/>
                        <a:t> Workshop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fld id="{412A9EFE-215F-4682-A5A6-F5184D4C404B}" type="slidenum">
                        <a:rPr lang="en-US" sz="1400" smtClean="0"/>
                        <a:t>14</a:t>
                      </a:fld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8684810"/>
                  </a:ext>
                </a:extLst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594359"/>
            <a:ext cx="3200400" cy="1444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3865038"/>
            <a:ext cx="3200400" cy="8296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994870" y="634824"/>
            <a:ext cx="8613845" cy="1367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147270" y="787224"/>
            <a:ext cx="8613845" cy="5294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</a:rPr>
              <a:t>In Closing</a:t>
            </a:r>
          </a:p>
          <a:p>
            <a:pPr lvl="1"/>
            <a:endParaRPr lang="en-US" sz="2800" dirty="0">
              <a:solidFill>
                <a:schemeClr val="tx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30 years after starting resilient modulus testing MnDOT still uses R-Values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Even though they are based on 50 year old research TONN 2010 and the 1993 AASHTO Guide for the Design of </a:t>
            </a:r>
            <a:r>
              <a:rPr lang="en-US" sz="3200">
                <a:solidFill>
                  <a:schemeClr val="tx1"/>
                </a:solidFill>
              </a:rPr>
              <a:t>Pavement Structures </a:t>
            </a:r>
            <a:r>
              <a:rPr lang="en-US" sz="3200" dirty="0">
                <a:solidFill>
                  <a:schemeClr val="tx1"/>
                </a:solidFill>
              </a:rPr>
              <a:t>are still applicable procedures for analyzing pavements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Implementation is a multi-year process with continued refinements needed along the way</a:t>
            </a:r>
          </a:p>
        </p:txBody>
      </p:sp>
    </p:spTree>
    <p:extLst>
      <p:ext uri="{BB962C8B-B14F-4D97-AF65-F5344CB8AC3E}">
        <p14:creationId xmlns:p14="http://schemas.microsoft.com/office/powerpoint/2010/main" val="628789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" y="6082018"/>
          <a:ext cx="2293374" cy="957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18">
                  <a:extLst>
                    <a:ext uri="{9D8B030D-6E8A-4147-A177-3AD203B41FA5}">
                      <a16:colId xmlns:a16="http://schemas.microsoft.com/office/drawing/2014/main" val="4173615386"/>
                    </a:ext>
                  </a:extLst>
                </a:gridCol>
                <a:gridCol w="1105152">
                  <a:extLst>
                    <a:ext uri="{9D8B030D-6E8A-4147-A177-3AD203B41FA5}">
                      <a16:colId xmlns:a16="http://schemas.microsoft.com/office/drawing/2014/main" val="2182649283"/>
                    </a:ext>
                  </a:extLst>
                </a:gridCol>
                <a:gridCol w="517104">
                  <a:extLst>
                    <a:ext uri="{9D8B030D-6E8A-4147-A177-3AD203B41FA5}">
                      <a16:colId xmlns:a16="http://schemas.microsoft.com/office/drawing/2014/main" val="4259066957"/>
                    </a:ext>
                  </a:extLst>
                </a:gridCol>
              </a:tblGrid>
              <a:tr h="957161">
                <a:tc>
                  <a:txBody>
                    <a:bodyPr/>
                    <a:lstStyle/>
                    <a:p>
                      <a:r>
                        <a:rPr lang="en-US" sz="1400" dirty="0"/>
                        <a:t>5/24/2018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NRRA</a:t>
                      </a:r>
                      <a:r>
                        <a:rPr lang="en-US" sz="1400" baseline="0" dirty="0"/>
                        <a:t> Workshop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fld id="{412A9EFE-215F-4682-A5A6-F5184D4C404B}" type="slidenum">
                        <a:rPr lang="en-US" sz="1400" smtClean="0"/>
                        <a:t>15</a:t>
                      </a:fld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8684810"/>
                  </a:ext>
                </a:extLst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594359"/>
            <a:ext cx="3200400" cy="1444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3865038"/>
            <a:ext cx="3200400" cy="8296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994870" y="634824"/>
            <a:ext cx="8613845" cy="1367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147270" y="787224"/>
            <a:ext cx="8613845" cy="5294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endParaRPr lang="en-US" sz="8800" dirty="0">
              <a:solidFill>
                <a:schemeClr val="tx1"/>
              </a:solidFill>
            </a:endParaRPr>
          </a:p>
          <a:p>
            <a:pPr lvl="1" algn="ctr"/>
            <a:r>
              <a:rPr lang="en-US" sz="8800" b="1" dirty="0">
                <a:solidFill>
                  <a:schemeClr val="tx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30547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278" y="130411"/>
            <a:ext cx="1540170" cy="557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812" y="4599438"/>
            <a:ext cx="1634163" cy="244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819" y="2176793"/>
            <a:ext cx="780194" cy="379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813" y="2499304"/>
            <a:ext cx="673092" cy="35768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379" y="838748"/>
            <a:ext cx="1130132" cy="82929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69" y="3351200"/>
            <a:ext cx="717684" cy="320566"/>
          </a:xfrm>
          <a:prstGeom prst="rect">
            <a:avLst/>
          </a:prstGeom>
          <a:effectLst>
            <a:glow rad="127000">
              <a:schemeClr val="bg1">
                <a:lumMod val="95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4364"/>
            <a:ext cx="2661500" cy="5074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666" y="3544650"/>
            <a:ext cx="627418" cy="62932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408" y="3737303"/>
            <a:ext cx="1008359" cy="3218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71" y="1118531"/>
            <a:ext cx="865261" cy="4499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92" y="3222507"/>
            <a:ext cx="901866" cy="4734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457" y="5246720"/>
            <a:ext cx="1049686" cy="4453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771" y="4660003"/>
            <a:ext cx="1283317" cy="5391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507" y="5583484"/>
            <a:ext cx="1362522" cy="4772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596" y="1739834"/>
            <a:ext cx="790806" cy="64450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268" y="2205766"/>
            <a:ext cx="769063" cy="45686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322" y="1836872"/>
            <a:ext cx="1025997" cy="42309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966" y="3857554"/>
            <a:ext cx="913585" cy="6139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743" y="3988246"/>
            <a:ext cx="886910" cy="43914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09" y="5451376"/>
            <a:ext cx="1766885" cy="330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366" y="4660003"/>
            <a:ext cx="870995" cy="31310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287" y="5505851"/>
            <a:ext cx="1608940" cy="420454"/>
          </a:xfrm>
          <a:prstGeom prst="rect">
            <a:avLst/>
          </a:prstGeom>
          <a:effectLst>
            <a:glow rad="127000">
              <a:schemeClr val="bg1">
                <a:lumMod val="95000"/>
              </a:schemeClr>
            </a:glo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852" y="4990130"/>
            <a:ext cx="836531" cy="73253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923" y="5248519"/>
            <a:ext cx="799151" cy="65796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467" y="220208"/>
            <a:ext cx="904216" cy="54253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905" y="90917"/>
            <a:ext cx="954274" cy="6754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11" y="130457"/>
            <a:ext cx="635957" cy="6359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819" y="2940094"/>
            <a:ext cx="1114618" cy="4867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572" y="1286182"/>
            <a:ext cx="1256476" cy="36955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557" y="1563887"/>
            <a:ext cx="888764" cy="43016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04" y="2125730"/>
            <a:ext cx="2010236" cy="3206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479" y="4635807"/>
            <a:ext cx="1662940" cy="5321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920" y="4468049"/>
            <a:ext cx="1200031" cy="2280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212" y="412841"/>
            <a:ext cx="979592" cy="5343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58" y="4946213"/>
            <a:ext cx="1306181" cy="324170"/>
          </a:xfrm>
          <a:prstGeom prst="rect">
            <a:avLst/>
          </a:prstGeom>
        </p:spPr>
      </p:pic>
      <p:pic>
        <p:nvPicPr>
          <p:cNvPr id="41" name="Content Placeholder 3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495" y="1363406"/>
            <a:ext cx="852657" cy="616755"/>
          </a:xfrm>
          <a:prstGeom prst="rect">
            <a:avLst/>
          </a:prstGeom>
          <a:effectLst>
            <a:glow rad="127000">
              <a:schemeClr val="bg1">
                <a:lumMod val="85000"/>
              </a:schemeClr>
            </a:glo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956" y="312044"/>
            <a:ext cx="942798" cy="62538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3" y="1363406"/>
            <a:ext cx="1206869" cy="80055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13007" r="5151" b="12439"/>
          <a:stretch/>
        </p:blipFill>
        <p:spPr>
          <a:xfrm>
            <a:off x="3592417" y="1318461"/>
            <a:ext cx="1056103" cy="57915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175" y="1380061"/>
            <a:ext cx="1071822" cy="64835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t="14107" r="7045" b="18778"/>
          <a:stretch/>
        </p:blipFill>
        <p:spPr>
          <a:xfrm>
            <a:off x="1052073" y="2372373"/>
            <a:ext cx="1009500" cy="51991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500" y="241549"/>
            <a:ext cx="1171082" cy="77681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093" y="3148769"/>
            <a:ext cx="869893" cy="63028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405" y="2746508"/>
            <a:ext cx="1612967" cy="5629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26" y="3774041"/>
            <a:ext cx="1126660" cy="6369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52" y="919654"/>
            <a:ext cx="1290104" cy="37762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19" y="5692960"/>
            <a:ext cx="1796997" cy="28880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75" y="237198"/>
            <a:ext cx="1895051" cy="94938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3" y="3948977"/>
            <a:ext cx="1834334" cy="62367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150" y="1671783"/>
            <a:ext cx="1701406" cy="666951"/>
          </a:xfrm>
          <a:prstGeom prst="rect">
            <a:avLst/>
          </a:prstGeom>
        </p:spPr>
      </p:pic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080336"/>
              </p:ext>
            </p:extLst>
          </p:nvPr>
        </p:nvGraphicFramePr>
        <p:xfrm>
          <a:off x="4152787" y="2599984"/>
          <a:ext cx="4925284" cy="1111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292">
                  <a:extLst>
                    <a:ext uri="{9D8B030D-6E8A-4147-A177-3AD203B41FA5}">
                      <a16:colId xmlns:a16="http://schemas.microsoft.com/office/drawing/2014/main" val="2259158953"/>
                    </a:ext>
                  </a:extLst>
                </a:gridCol>
                <a:gridCol w="2420992">
                  <a:extLst>
                    <a:ext uri="{9D8B030D-6E8A-4147-A177-3AD203B41FA5}">
                      <a16:colId xmlns:a16="http://schemas.microsoft.com/office/drawing/2014/main" val="3148466887"/>
                    </a:ext>
                  </a:extLst>
                </a:gridCol>
              </a:tblGrid>
              <a:tr h="4107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Principal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Investigator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Technical Liaison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916144"/>
                  </a:ext>
                </a:extLst>
              </a:tr>
              <a:tr h="6601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1494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pl-PL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David Rettner</a:t>
                      </a:r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1494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AET</a:t>
                      </a:r>
                      <a:endParaRPr lang="pl-PL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1494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pl-PL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Dave Van Deusen</a:t>
                      </a:r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1494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MnDOT</a:t>
                      </a:r>
                      <a:endParaRPr lang="pl-PL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98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639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0" y="6521018"/>
          <a:ext cx="4003767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9081">
                  <a:extLst>
                    <a:ext uri="{9D8B030D-6E8A-4147-A177-3AD203B41FA5}">
                      <a16:colId xmlns:a16="http://schemas.microsoft.com/office/drawing/2014/main" val="4173615386"/>
                    </a:ext>
                  </a:extLst>
                </a:gridCol>
                <a:gridCol w="2051926">
                  <a:extLst>
                    <a:ext uri="{9D8B030D-6E8A-4147-A177-3AD203B41FA5}">
                      <a16:colId xmlns:a16="http://schemas.microsoft.com/office/drawing/2014/main" val="2182649283"/>
                    </a:ext>
                  </a:extLst>
                </a:gridCol>
                <a:gridCol w="902760">
                  <a:extLst>
                    <a:ext uri="{9D8B030D-6E8A-4147-A177-3AD203B41FA5}">
                      <a16:colId xmlns:a16="http://schemas.microsoft.com/office/drawing/2014/main" val="4259066957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400" dirty="0"/>
                        <a:t>5/24/2018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NRRA</a:t>
                      </a:r>
                      <a:r>
                        <a:rPr lang="en-US" sz="1400" baseline="0" dirty="0"/>
                        <a:t> Workshop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fld id="{412A9EFE-215F-4682-A5A6-F5184D4C404B}" type="slidenum">
                        <a:rPr lang="en-US" sz="1400" smtClean="0"/>
                        <a:t>2</a:t>
                      </a:fld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8684810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1683" y="2143824"/>
            <a:ext cx="3200400" cy="1367176"/>
          </a:xfrm>
        </p:spPr>
        <p:txBody>
          <a:bodyPr>
            <a:normAutofit fontScale="90000"/>
          </a:bodyPr>
          <a:lstStyle/>
          <a:p>
            <a:r>
              <a:rPr lang="en-US" dirty="0"/>
              <a:t>Started Working at MnDOT in 1984 as an Intern in the Office of Materials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594359"/>
            <a:ext cx="3200400" cy="1444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4282832" y="710048"/>
            <a:ext cx="7283938" cy="191592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First Introduction to Pavement Engineering was a Course at the University of Minnesota Taught by Gene </a:t>
            </a:r>
            <a:r>
              <a:rPr lang="en-US" sz="2800" dirty="0" err="1">
                <a:solidFill>
                  <a:schemeClr val="tx1"/>
                </a:solidFill>
              </a:rPr>
              <a:t>Skok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Worked for George Cochran – MnDOT Pavement Design Engineer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Tested Highways Across the State of Minnesota with a Falling Weight </a:t>
            </a:r>
            <a:r>
              <a:rPr lang="en-US" sz="2800" dirty="0" err="1">
                <a:solidFill>
                  <a:schemeClr val="tx1"/>
                </a:solidFill>
              </a:rPr>
              <a:t>Deflectometer</a:t>
            </a:r>
            <a:endParaRPr lang="en-US" sz="28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Goal was to test every bituminous surfaced roadway in the state in a 4-year period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3865038"/>
            <a:ext cx="3200400" cy="8296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282832" y="4694641"/>
            <a:ext cx="7283938" cy="1367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2" name="AutoShape 2" descr="Image result for benkelman beam test"/>
          <p:cNvSpPr>
            <a:spLocks noChangeAspect="1" noChangeArrowheads="1"/>
          </p:cNvSpPr>
          <p:nvPr/>
        </p:nvSpPr>
        <p:spPr bwMode="auto">
          <a:xfrm>
            <a:off x="5943600" y="3276600"/>
            <a:ext cx="1254154" cy="125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82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962280"/>
              </p:ext>
            </p:extLst>
          </p:nvPr>
        </p:nvGraphicFramePr>
        <p:xfrm>
          <a:off x="1" y="6082018"/>
          <a:ext cx="2293374" cy="957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18">
                  <a:extLst>
                    <a:ext uri="{9D8B030D-6E8A-4147-A177-3AD203B41FA5}">
                      <a16:colId xmlns:a16="http://schemas.microsoft.com/office/drawing/2014/main" val="4173615386"/>
                    </a:ext>
                  </a:extLst>
                </a:gridCol>
                <a:gridCol w="1105152">
                  <a:extLst>
                    <a:ext uri="{9D8B030D-6E8A-4147-A177-3AD203B41FA5}">
                      <a16:colId xmlns:a16="http://schemas.microsoft.com/office/drawing/2014/main" val="2182649283"/>
                    </a:ext>
                  </a:extLst>
                </a:gridCol>
                <a:gridCol w="517104">
                  <a:extLst>
                    <a:ext uri="{9D8B030D-6E8A-4147-A177-3AD203B41FA5}">
                      <a16:colId xmlns:a16="http://schemas.microsoft.com/office/drawing/2014/main" val="4259066957"/>
                    </a:ext>
                  </a:extLst>
                </a:gridCol>
              </a:tblGrid>
              <a:tr h="957161">
                <a:tc>
                  <a:txBody>
                    <a:bodyPr/>
                    <a:lstStyle/>
                    <a:p>
                      <a:r>
                        <a:rPr lang="en-US" sz="1400" dirty="0"/>
                        <a:t>5/24/2018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NRRA</a:t>
                      </a:r>
                      <a:r>
                        <a:rPr lang="en-US" sz="1400" baseline="0" dirty="0"/>
                        <a:t> Workshop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fld id="{412A9EFE-215F-4682-A5A6-F5184D4C404B}" type="slidenum">
                        <a:rPr lang="en-US" sz="1400" smtClean="0"/>
                        <a:t>3</a:t>
                      </a:fld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8684810"/>
                  </a:ext>
                </a:extLst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594359"/>
            <a:ext cx="3200400" cy="1444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3865038"/>
            <a:ext cx="3200400" cy="8296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994870" y="634824"/>
            <a:ext cx="8613845" cy="1367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0554" y="1057296"/>
            <a:ext cx="7908022" cy="104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2F149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State of the Art Method of Pavement Analysis was TONN.</a:t>
            </a:r>
          </a:p>
          <a:p>
            <a:pPr marL="285750" lvl="0" indent="-28575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2F149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Based on MnDOT Investigation 603 (Benkelman Beam)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550" y="2656742"/>
            <a:ext cx="6318483" cy="324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43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" y="6082018"/>
          <a:ext cx="2293374" cy="957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18">
                  <a:extLst>
                    <a:ext uri="{9D8B030D-6E8A-4147-A177-3AD203B41FA5}">
                      <a16:colId xmlns:a16="http://schemas.microsoft.com/office/drawing/2014/main" val="4173615386"/>
                    </a:ext>
                  </a:extLst>
                </a:gridCol>
                <a:gridCol w="1105152">
                  <a:extLst>
                    <a:ext uri="{9D8B030D-6E8A-4147-A177-3AD203B41FA5}">
                      <a16:colId xmlns:a16="http://schemas.microsoft.com/office/drawing/2014/main" val="2182649283"/>
                    </a:ext>
                  </a:extLst>
                </a:gridCol>
                <a:gridCol w="517104">
                  <a:extLst>
                    <a:ext uri="{9D8B030D-6E8A-4147-A177-3AD203B41FA5}">
                      <a16:colId xmlns:a16="http://schemas.microsoft.com/office/drawing/2014/main" val="4259066957"/>
                    </a:ext>
                  </a:extLst>
                </a:gridCol>
              </a:tblGrid>
              <a:tr h="957161">
                <a:tc>
                  <a:txBody>
                    <a:bodyPr/>
                    <a:lstStyle/>
                    <a:p>
                      <a:r>
                        <a:rPr lang="en-US" sz="1400" dirty="0"/>
                        <a:t>5/24/2018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NRRA</a:t>
                      </a:r>
                      <a:r>
                        <a:rPr lang="en-US" sz="1400" baseline="0" dirty="0"/>
                        <a:t> Workshop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fld id="{412A9EFE-215F-4682-A5A6-F5184D4C404B}" type="slidenum">
                        <a:rPr lang="en-US" sz="1400" smtClean="0"/>
                        <a:t>4</a:t>
                      </a:fld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8684810"/>
                  </a:ext>
                </a:extLst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594359"/>
            <a:ext cx="3200400" cy="1444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3865038"/>
            <a:ext cx="3200400" cy="8296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994870" y="634824"/>
            <a:ext cx="8613845" cy="1367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34 Years Later FWD is State of Practice for Pavement Strength Testing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State of the Practice Method of Pavement Analysis is TONN 2010 still Based on Investigation 603 (</a:t>
            </a:r>
            <a:r>
              <a:rPr lang="en-US" sz="2500" dirty="0" err="1">
                <a:solidFill>
                  <a:schemeClr val="tx1"/>
                </a:solidFill>
              </a:rPr>
              <a:t>Benkelmen</a:t>
            </a:r>
            <a:r>
              <a:rPr lang="en-US" sz="2500" dirty="0">
                <a:solidFill>
                  <a:schemeClr val="tx1"/>
                </a:solidFill>
              </a:rPr>
              <a:t> Beam).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Up to 9 measured deflection points and we’re still correlating it to a study done in 1967 with a single deflection point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506" y="3070108"/>
            <a:ext cx="5330505" cy="319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86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" y="6082018"/>
          <a:ext cx="2293374" cy="957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18">
                  <a:extLst>
                    <a:ext uri="{9D8B030D-6E8A-4147-A177-3AD203B41FA5}">
                      <a16:colId xmlns:a16="http://schemas.microsoft.com/office/drawing/2014/main" val="4173615386"/>
                    </a:ext>
                  </a:extLst>
                </a:gridCol>
                <a:gridCol w="1105152">
                  <a:extLst>
                    <a:ext uri="{9D8B030D-6E8A-4147-A177-3AD203B41FA5}">
                      <a16:colId xmlns:a16="http://schemas.microsoft.com/office/drawing/2014/main" val="2182649283"/>
                    </a:ext>
                  </a:extLst>
                </a:gridCol>
                <a:gridCol w="517104">
                  <a:extLst>
                    <a:ext uri="{9D8B030D-6E8A-4147-A177-3AD203B41FA5}">
                      <a16:colId xmlns:a16="http://schemas.microsoft.com/office/drawing/2014/main" val="4259066957"/>
                    </a:ext>
                  </a:extLst>
                </a:gridCol>
              </a:tblGrid>
              <a:tr h="957161">
                <a:tc>
                  <a:txBody>
                    <a:bodyPr/>
                    <a:lstStyle/>
                    <a:p>
                      <a:r>
                        <a:rPr lang="en-US" sz="1400" dirty="0"/>
                        <a:t>5/24/2018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NRRA</a:t>
                      </a:r>
                      <a:r>
                        <a:rPr lang="en-US" sz="1400" baseline="0" dirty="0"/>
                        <a:t> Workshop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fld id="{412A9EFE-215F-4682-A5A6-F5184D4C404B}" type="slidenum">
                        <a:rPr lang="en-US" sz="1400" smtClean="0"/>
                        <a:t>5</a:t>
                      </a:fld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8684810"/>
                  </a:ext>
                </a:extLst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594359"/>
            <a:ext cx="3200400" cy="1444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3865038"/>
            <a:ext cx="3200400" cy="8296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994870" y="634824"/>
            <a:ext cx="8613845" cy="1367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147270" y="787224"/>
            <a:ext cx="8613845" cy="4967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MnDOT has always been a leader in pavement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Started laying the groundwork to move towards mechanistic design in the 1980’s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Spring Recovery Test Sections to update TONN were tested with FWD weekly in the spring and then monthly the rest of the year in the 1980’s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Used to assist in applying spring load restrictions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Started testing soil for resilient modulus in the 1980’s to move away from R-Value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80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" y="6082018"/>
          <a:ext cx="2293374" cy="957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18">
                  <a:extLst>
                    <a:ext uri="{9D8B030D-6E8A-4147-A177-3AD203B41FA5}">
                      <a16:colId xmlns:a16="http://schemas.microsoft.com/office/drawing/2014/main" val="4173615386"/>
                    </a:ext>
                  </a:extLst>
                </a:gridCol>
                <a:gridCol w="1105152">
                  <a:extLst>
                    <a:ext uri="{9D8B030D-6E8A-4147-A177-3AD203B41FA5}">
                      <a16:colId xmlns:a16="http://schemas.microsoft.com/office/drawing/2014/main" val="2182649283"/>
                    </a:ext>
                  </a:extLst>
                </a:gridCol>
                <a:gridCol w="517104">
                  <a:extLst>
                    <a:ext uri="{9D8B030D-6E8A-4147-A177-3AD203B41FA5}">
                      <a16:colId xmlns:a16="http://schemas.microsoft.com/office/drawing/2014/main" val="4259066957"/>
                    </a:ext>
                  </a:extLst>
                </a:gridCol>
              </a:tblGrid>
              <a:tr h="957161">
                <a:tc>
                  <a:txBody>
                    <a:bodyPr/>
                    <a:lstStyle/>
                    <a:p>
                      <a:r>
                        <a:rPr lang="en-US" sz="1400" dirty="0"/>
                        <a:t>5/24/2018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NRRA</a:t>
                      </a:r>
                      <a:r>
                        <a:rPr lang="en-US" sz="1400" baseline="0" dirty="0"/>
                        <a:t> Workshop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fld id="{412A9EFE-215F-4682-A5A6-F5184D4C404B}" type="slidenum">
                        <a:rPr lang="en-US" sz="1400" smtClean="0"/>
                        <a:t>6</a:t>
                      </a:fld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8684810"/>
                  </a:ext>
                </a:extLst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594359"/>
            <a:ext cx="3200400" cy="1444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3865038"/>
            <a:ext cx="3200400" cy="8296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994870" y="634824"/>
            <a:ext cx="8613845" cy="1367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147270" y="787224"/>
            <a:ext cx="8613845" cy="5361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1990’s MnDOT Golden Age for Pavement Design and Materials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</a:rPr>
              <a:t>George Cochran		Duane Young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</a:rPr>
              <a:t>Doug Schwartz		Jerry </a:t>
            </a:r>
            <a:r>
              <a:rPr lang="en-US" sz="2900" dirty="0" err="1">
                <a:solidFill>
                  <a:schemeClr val="tx1"/>
                </a:solidFill>
              </a:rPr>
              <a:t>Rohrbach</a:t>
            </a:r>
            <a:endParaRPr lang="en-US" sz="29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</a:rPr>
              <a:t>Mike Robinson			Joe Meade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</a:rPr>
              <a:t>Roger Olson			Dick Sullivan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</a:rPr>
              <a:t>Terry Zoller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</a:rPr>
              <a:t>Mark Snyder and Dave Newcomb and the </a:t>
            </a:r>
            <a:r>
              <a:rPr lang="en-US" sz="2900" dirty="0" err="1">
                <a:solidFill>
                  <a:schemeClr val="tx1"/>
                </a:solidFill>
              </a:rPr>
              <a:t>UofM</a:t>
            </a:r>
            <a:endParaRPr lang="en-US" sz="29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</a:rPr>
              <a:t>Also had an Assistant Commissioner – Dave </a:t>
            </a:r>
            <a:r>
              <a:rPr lang="en-US" sz="2900" dirty="0" err="1">
                <a:solidFill>
                  <a:schemeClr val="tx1"/>
                </a:solidFill>
              </a:rPr>
              <a:t>Ekern</a:t>
            </a:r>
            <a:r>
              <a:rPr lang="en-US" sz="2900" dirty="0">
                <a:solidFill>
                  <a:schemeClr val="tx1"/>
                </a:solidFill>
              </a:rPr>
              <a:t> that was committed to research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783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" y="6082018"/>
          <a:ext cx="2293374" cy="957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18">
                  <a:extLst>
                    <a:ext uri="{9D8B030D-6E8A-4147-A177-3AD203B41FA5}">
                      <a16:colId xmlns:a16="http://schemas.microsoft.com/office/drawing/2014/main" val="4173615386"/>
                    </a:ext>
                  </a:extLst>
                </a:gridCol>
                <a:gridCol w="1105152">
                  <a:extLst>
                    <a:ext uri="{9D8B030D-6E8A-4147-A177-3AD203B41FA5}">
                      <a16:colId xmlns:a16="http://schemas.microsoft.com/office/drawing/2014/main" val="2182649283"/>
                    </a:ext>
                  </a:extLst>
                </a:gridCol>
                <a:gridCol w="517104">
                  <a:extLst>
                    <a:ext uri="{9D8B030D-6E8A-4147-A177-3AD203B41FA5}">
                      <a16:colId xmlns:a16="http://schemas.microsoft.com/office/drawing/2014/main" val="4259066957"/>
                    </a:ext>
                  </a:extLst>
                </a:gridCol>
              </a:tblGrid>
              <a:tr h="957161">
                <a:tc>
                  <a:txBody>
                    <a:bodyPr/>
                    <a:lstStyle/>
                    <a:p>
                      <a:r>
                        <a:rPr lang="en-US" sz="1400" dirty="0"/>
                        <a:t>5/24/2018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NRRA</a:t>
                      </a:r>
                      <a:r>
                        <a:rPr lang="en-US" sz="1400" baseline="0" dirty="0"/>
                        <a:t> Workshop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fld id="{412A9EFE-215F-4682-A5A6-F5184D4C404B}" type="slidenum">
                        <a:rPr lang="en-US" sz="1400" smtClean="0"/>
                        <a:t>7</a:t>
                      </a:fld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8684810"/>
                  </a:ext>
                </a:extLst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594359"/>
            <a:ext cx="3200400" cy="1444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3865038"/>
            <a:ext cx="3200400" cy="8296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994870" y="634824"/>
            <a:ext cx="8613845" cy="1367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2508309" y="787224"/>
            <a:ext cx="9622172" cy="5361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1990’s MnDOT Golden Age for Pavement Design and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Updated Geotechnical and Pavement Manual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</a:rPr>
              <a:t>Superpave</a:t>
            </a:r>
            <a:r>
              <a:rPr lang="en-US" sz="3200" dirty="0">
                <a:solidFill>
                  <a:schemeClr val="tx1"/>
                </a:solidFill>
              </a:rPr>
              <a:t> Implementation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</a:rPr>
              <a:t>Improved asphalt binders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</a:rPr>
              <a:t>Improved aggregate size and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High Performance Concrete Implementation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</a:rPr>
              <a:t>Lower W/C ratio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</a:rPr>
              <a:t>Higher cementitious substitution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</a:rPr>
              <a:t>Improved aggregate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Contractor QC for both Concrete and Bituminous Plants</a:t>
            </a:r>
          </a:p>
        </p:txBody>
      </p:sp>
    </p:spTree>
    <p:extLst>
      <p:ext uri="{BB962C8B-B14F-4D97-AF65-F5344CB8AC3E}">
        <p14:creationId xmlns:p14="http://schemas.microsoft.com/office/powerpoint/2010/main" val="652176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" y="6082018"/>
          <a:ext cx="2293374" cy="957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18">
                  <a:extLst>
                    <a:ext uri="{9D8B030D-6E8A-4147-A177-3AD203B41FA5}">
                      <a16:colId xmlns:a16="http://schemas.microsoft.com/office/drawing/2014/main" val="4173615386"/>
                    </a:ext>
                  </a:extLst>
                </a:gridCol>
                <a:gridCol w="1105152">
                  <a:extLst>
                    <a:ext uri="{9D8B030D-6E8A-4147-A177-3AD203B41FA5}">
                      <a16:colId xmlns:a16="http://schemas.microsoft.com/office/drawing/2014/main" val="2182649283"/>
                    </a:ext>
                  </a:extLst>
                </a:gridCol>
                <a:gridCol w="517104">
                  <a:extLst>
                    <a:ext uri="{9D8B030D-6E8A-4147-A177-3AD203B41FA5}">
                      <a16:colId xmlns:a16="http://schemas.microsoft.com/office/drawing/2014/main" val="4259066957"/>
                    </a:ext>
                  </a:extLst>
                </a:gridCol>
              </a:tblGrid>
              <a:tr h="957161">
                <a:tc>
                  <a:txBody>
                    <a:bodyPr/>
                    <a:lstStyle/>
                    <a:p>
                      <a:r>
                        <a:rPr lang="en-US" sz="1400" dirty="0"/>
                        <a:t>5/24/2018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NRRA</a:t>
                      </a:r>
                      <a:r>
                        <a:rPr lang="en-US" sz="1400" baseline="0" dirty="0"/>
                        <a:t> Workshop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fld id="{412A9EFE-215F-4682-A5A6-F5184D4C404B}" type="slidenum">
                        <a:rPr lang="en-US" sz="1400" smtClean="0"/>
                        <a:t>8</a:t>
                      </a:fld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8684810"/>
                  </a:ext>
                </a:extLst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594359"/>
            <a:ext cx="3200400" cy="1444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3865038"/>
            <a:ext cx="3200400" cy="8296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994870" y="634824"/>
            <a:ext cx="8613845" cy="1367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147270" y="787224"/>
            <a:ext cx="8613845" cy="4967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</a:rPr>
              <a:t>MnROAD</a:t>
            </a:r>
            <a:r>
              <a:rPr lang="en-US" sz="3200" dirty="0">
                <a:solidFill>
                  <a:schemeClr val="tx1"/>
                </a:solidFill>
              </a:rPr>
              <a:t> was Constructed 1992-1994</a:t>
            </a:r>
            <a:endParaRPr lang="en-US" sz="2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Ambitious Research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</a:rPr>
              <a:t>Became Apparent early on that we needed partners to help with research funding, staffing and implementation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</a:rPr>
              <a:t>Started doing Pooled Fund Research Projects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tx1"/>
                </a:solidFill>
              </a:rPr>
              <a:t>Large graduate program at the </a:t>
            </a:r>
            <a:r>
              <a:rPr lang="en-US" sz="2700" dirty="0" err="1">
                <a:solidFill>
                  <a:schemeClr val="tx1"/>
                </a:solidFill>
              </a:rPr>
              <a:t>UofM</a:t>
            </a:r>
            <a:endParaRPr lang="en-US" sz="27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</a:rPr>
              <a:t>Too much data to store and analyze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9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Lost focus on the other research we had going on</a:t>
            </a:r>
          </a:p>
        </p:txBody>
      </p:sp>
    </p:spTree>
    <p:extLst>
      <p:ext uri="{BB962C8B-B14F-4D97-AF65-F5344CB8AC3E}">
        <p14:creationId xmlns:p14="http://schemas.microsoft.com/office/powerpoint/2010/main" val="299296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" y="6082018"/>
          <a:ext cx="2293374" cy="957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18">
                  <a:extLst>
                    <a:ext uri="{9D8B030D-6E8A-4147-A177-3AD203B41FA5}">
                      <a16:colId xmlns:a16="http://schemas.microsoft.com/office/drawing/2014/main" val="4173615386"/>
                    </a:ext>
                  </a:extLst>
                </a:gridCol>
                <a:gridCol w="1105152">
                  <a:extLst>
                    <a:ext uri="{9D8B030D-6E8A-4147-A177-3AD203B41FA5}">
                      <a16:colId xmlns:a16="http://schemas.microsoft.com/office/drawing/2014/main" val="2182649283"/>
                    </a:ext>
                  </a:extLst>
                </a:gridCol>
                <a:gridCol w="517104">
                  <a:extLst>
                    <a:ext uri="{9D8B030D-6E8A-4147-A177-3AD203B41FA5}">
                      <a16:colId xmlns:a16="http://schemas.microsoft.com/office/drawing/2014/main" val="4259066957"/>
                    </a:ext>
                  </a:extLst>
                </a:gridCol>
              </a:tblGrid>
              <a:tr h="957161">
                <a:tc>
                  <a:txBody>
                    <a:bodyPr/>
                    <a:lstStyle/>
                    <a:p>
                      <a:r>
                        <a:rPr lang="en-US" sz="1400" dirty="0"/>
                        <a:t>5/24/2018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NRRA</a:t>
                      </a:r>
                      <a:r>
                        <a:rPr lang="en-US" sz="1400" baseline="0" dirty="0"/>
                        <a:t> Workshop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fld id="{412A9EFE-215F-4682-A5A6-F5184D4C404B}" type="slidenum">
                        <a:rPr lang="en-US" sz="1400" smtClean="0"/>
                        <a:t>9</a:t>
                      </a:fld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8684810"/>
                  </a:ext>
                </a:extLst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594359"/>
            <a:ext cx="3200400" cy="1444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3865038"/>
            <a:ext cx="3200400" cy="8296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994870" y="634824"/>
            <a:ext cx="8613845" cy="1367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147270" y="787224"/>
            <a:ext cx="8613845" cy="4967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solidFill>
                  <a:schemeClr val="tx1"/>
                </a:solidFill>
              </a:rPr>
              <a:t>MnROAD</a:t>
            </a:r>
            <a:endParaRPr lang="en-US" sz="2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Because it was constructed prior to the major changes in Concrete and Bituminous Materials a lot of the Materials Related Research Benefits were not realized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Pavement Materials were MnDOT focused only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</a:rPr>
              <a:t>Not overly attractive to outside partners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Mechanistic Pavement Performance Data is Valid</a:t>
            </a:r>
            <a:endParaRPr lang="en-US" sz="29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Still a lot of information from the initial test sections that can be mined and included in ongoing and future research projects</a:t>
            </a:r>
          </a:p>
        </p:txBody>
      </p:sp>
    </p:spTree>
    <p:extLst>
      <p:ext uri="{BB962C8B-B14F-4D97-AF65-F5344CB8AC3E}">
        <p14:creationId xmlns:p14="http://schemas.microsoft.com/office/powerpoint/2010/main" val="28750911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7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2F1494"/>
      </a:accent1>
      <a:accent2>
        <a:srgbClr val="7F7F7F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dated 2017 AET Presentation Template.potx" id="{9A53F584-4316-40AD-91EE-07B177BE3424}" vid="{244BD030-F677-4F4A-9120-FEB829B06A4C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dirty="0" smtClean="0">
            <a:solidFill>
              <a:schemeClr val="bg1"/>
            </a:solidFill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BD9EE40C816C42A56E8E70C210C91E" ma:contentTypeVersion="3" ma:contentTypeDescription="Create a new document." ma:contentTypeScope="" ma:versionID="e098d2870289106cff054b0d595bd4c5">
  <xsd:schema xmlns:xsd="http://www.w3.org/2001/XMLSchema" xmlns:xs="http://www.w3.org/2001/XMLSchema" xmlns:p="http://schemas.microsoft.com/office/2006/metadata/properties" xmlns:ns2="9683c22c-deac-46d9-aeb6-b39e6dc7e252" xmlns:ns3="81e15479-e3a0-44bf-98df-4c2bd871e9d2" targetNamespace="http://schemas.microsoft.com/office/2006/metadata/properties" ma:root="true" ma:fieldsID="86a98164beb0f18be86fe92a351fe063" ns2:_="" ns3:_="">
    <xsd:import namespace="9683c22c-deac-46d9-aeb6-b39e6dc7e252"/>
    <xsd:import namespace="81e15479-e3a0-44bf-98df-4c2bd871e9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urrently_x0020_Available" minOccurs="0"/>
                <xsd:element ref="ns3:Material_x0020_Category" minOccurs="0"/>
                <xsd:element ref="ns3:Material_x0020_Subje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3c22c-deac-46d9-aeb6-b39e6dc7e25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15479-e3a0-44bf-98df-4c2bd871e9d2" elementFormDefault="qualified">
    <xsd:import namespace="http://schemas.microsoft.com/office/2006/documentManagement/types"/>
    <xsd:import namespace="http://schemas.microsoft.com/office/infopath/2007/PartnerControls"/>
    <xsd:element name="Currently_x0020_Available" ma:index="11" nillable="true" ma:displayName="Currently Available" ma:default="0" ma:internalName="Currently_x0020_Available">
      <xsd:simpleType>
        <xsd:restriction base="dms:Boolean"/>
      </xsd:simpleType>
    </xsd:element>
    <xsd:element name="Material_x0020_Category" ma:index="12" nillable="true" ma:displayName="Material Category" ma:format="Dropdown" ma:internalName="Material_x0020_Category">
      <xsd:simpleType>
        <xsd:restriction base="dms:Choice">
          <xsd:enumeration value="American Edge Newsletters"/>
          <xsd:enumeration value="Articles"/>
          <xsd:enumeration value="White Papers"/>
          <xsd:enumeration value="Brochures"/>
          <xsd:enumeration value="Flat Sheets"/>
          <xsd:enumeration value="Presentation Templates"/>
          <xsd:enumeration value="SOQ"/>
          <xsd:enumeration value="Training Materials"/>
        </xsd:restriction>
      </xsd:simpleType>
    </xsd:element>
    <xsd:element name="Material_x0020_Subject" ma:index="13" nillable="true" ma:displayName="Material Subject" ma:format="Dropdown" ma:internalName="Material_x0020_Subject">
      <xsd:simpleType>
        <xsd:restriction base="dms:Choice">
          <xsd:enumeration value="Aggregate"/>
          <xsd:enumeration value="Emissions"/>
          <xsd:enumeration value="Petrography"/>
          <xsd:enumeration value="Wind Energy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rrently_x0020_Available xmlns="81e15479-e3a0-44bf-98df-4c2bd871e9d2">false</Currently_x0020_Available>
    <Material_x0020_Subject xmlns="81e15479-e3a0-44bf-98df-4c2bd871e9d2" xsi:nil="true"/>
    <Material_x0020_Category xmlns="81e15479-e3a0-44bf-98df-4c2bd871e9d2" xsi:nil="true"/>
    <_dlc_DocId xmlns="9683c22c-deac-46d9-aeb6-b39e6dc7e252">M7MF62MMZZ7P-156-317</_dlc_DocId>
    <_dlc_DocIdUrl xmlns="9683c22c-deac-46d9-aeb6-b39e6dc7e252">
      <Url>https://www.acsess.info/marketing/_layouts/15/DocIdRedir.aspx?ID=M7MF62MMZZ7P-156-317</Url>
      <Description>M7MF62MMZZ7P-156-317</Description>
    </_dlc_DocIdUrl>
  </documentManagement>
</p:properties>
</file>

<file path=customXml/itemProps1.xml><?xml version="1.0" encoding="utf-8"?>
<ds:datastoreItem xmlns:ds="http://schemas.openxmlformats.org/officeDocument/2006/customXml" ds:itemID="{E302EE10-43AB-4D63-8723-9CD962DB16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83c22c-deac-46d9-aeb6-b39e6dc7e252"/>
    <ds:schemaRef ds:uri="81e15479-e3a0-44bf-98df-4c2bd871e9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A7505F-A29C-43C4-8B01-2B88E7DE71E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90382E7-53BA-4364-81A6-AAE043363C2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D37A441-11AE-4F11-9F6A-FBE8553E1DAD}">
  <ds:schemaRefs>
    <ds:schemaRef ds:uri="http://purl.org/dc/elements/1.1/"/>
    <ds:schemaRef ds:uri="http://schemas.microsoft.com/office/2006/metadata/properties"/>
    <ds:schemaRef ds:uri="9683c22c-deac-46d9-aeb6-b39e6dc7e252"/>
    <ds:schemaRef ds:uri="http://schemas.openxmlformats.org/package/2006/metadata/core-properties"/>
    <ds:schemaRef ds:uri="http://purl.org/dc/terms/"/>
    <ds:schemaRef ds:uri="81e15479-e3a0-44bf-98df-4c2bd871e9d2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TRB_18_00071_Tompkins</Template>
  <TotalTime>2415</TotalTime>
  <Words>687</Words>
  <Application>Microsoft Office PowerPoint</Application>
  <PresentationFormat>Widescreen</PresentationFormat>
  <Paragraphs>150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Wingdings</vt:lpstr>
      <vt:lpstr>Retrospect</vt:lpstr>
      <vt:lpstr>1_Office Theme</vt:lpstr>
      <vt:lpstr>2018 Pavement Workshop May 23-24, 2018</vt:lpstr>
      <vt:lpstr>Started Working at MnDOT in 1984 as an Intern in the Office of Materials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Stripping under chip sealed pavements in Minnesota</dc:title>
  <dc:creator>Tompkins, Derek</dc:creator>
  <cp:lastModifiedBy>Rettner, David</cp:lastModifiedBy>
  <cp:revision>231</cp:revision>
  <dcterms:created xsi:type="dcterms:W3CDTF">2018-01-02T21:21:34Z</dcterms:created>
  <dcterms:modified xsi:type="dcterms:W3CDTF">2018-05-24T11:35:12Z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0x0101005CBD9EE40C816C42A56E8E70C210C91E</vt:lpwstr>
  </property>
  <property fmtid="{D5CDD505-2E9C-101B-9397-08002B2CF9AE}" pid="3" name="_dlc_DocIdItemGuid">
    <vt:lpwstr>6d7f8d93-411e-49db-acb8-4ad20ee492d5</vt:lpwstr>
  </property>
</Properties>
</file>