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21"/>
  </p:notesMasterIdLst>
  <p:sldIdLst>
    <p:sldId id="262" r:id="rId3"/>
    <p:sldId id="265" r:id="rId4"/>
    <p:sldId id="266" r:id="rId5"/>
    <p:sldId id="267" r:id="rId6"/>
    <p:sldId id="268" r:id="rId7"/>
    <p:sldId id="270" r:id="rId8"/>
    <p:sldId id="271" r:id="rId9"/>
    <p:sldId id="272" r:id="rId10"/>
    <p:sldId id="269" r:id="rId11"/>
    <p:sldId id="273" r:id="rId12"/>
    <p:sldId id="281" r:id="rId13"/>
    <p:sldId id="282" r:id="rId14"/>
    <p:sldId id="283" r:id="rId15"/>
    <p:sldId id="284" r:id="rId16"/>
    <p:sldId id="285" r:id="rId17"/>
    <p:sldId id="274" r:id="rId18"/>
    <p:sldId id="286"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15" autoAdjust="0"/>
    <p:restoredTop sz="94660"/>
  </p:normalViewPr>
  <p:slideViewPr>
    <p:cSldViewPr snapToGrid="0">
      <p:cViewPr varScale="1">
        <p:scale>
          <a:sx n="70" d="100"/>
          <a:sy n="70" d="100"/>
        </p:scale>
        <p:origin x="1420" y="52"/>
      </p:cViewPr>
      <p:guideLst/>
    </p:cSldViewPr>
  </p:slideViewPr>
  <p:notesTextViewPr>
    <p:cViewPr>
      <p:scale>
        <a:sx n="1" d="1"/>
        <a:sy n="1" d="1"/>
      </p:scale>
      <p:origin x="0" y="0"/>
    </p:cViewPr>
  </p:notesTextViewPr>
  <p:sorterViewPr>
    <p:cViewPr>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64752-79B7-43E1-A6F5-C16CE297D716}" type="datetimeFigureOut">
              <a:rPr lang="en-US" smtClean="0"/>
              <a:t>5/24/2018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D3C2B-0D2C-4E61-A32F-D82A7A7A65AE}" type="slidenum">
              <a:rPr lang="en-US" smtClean="0"/>
              <a:t>‹#›</a:t>
            </a:fld>
            <a:endParaRPr lang="en-US" dirty="0"/>
          </a:p>
        </p:txBody>
      </p:sp>
    </p:spTree>
    <p:extLst>
      <p:ext uri="{BB962C8B-B14F-4D97-AF65-F5344CB8AC3E}">
        <p14:creationId xmlns:p14="http://schemas.microsoft.com/office/powerpoint/2010/main" val="3376717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70C3083B-74FD-4B42-89C5-78163E27E0CD}"/>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BD9B0F67-B430-488F-B3C4-472448DFFD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a:extLst>
              <a:ext uri="{FF2B5EF4-FFF2-40B4-BE49-F238E27FC236}">
                <a16:creationId xmlns:a16="http://schemas.microsoft.com/office/drawing/2014/main" id="{57BD723B-A5F4-4D3B-9A2B-E169EC8A00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18DE2D-E75D-447F-8FC7-CCA43A0008C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8114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8A2445B-6775-4D59-801D-A7C3C1933B5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49666F74-C25F-402E-8DAE-1E66D9CD6D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53E04FF8-F23F-47B0-9046-E2465FF1A6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3C5900-4731-4821-A77E-4087A001B22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070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C9D88-D561-4A4C-B826-761CB7D1D67F}" type="slidenum">
              <a:rPr lang="en-US" smtClean="0"/>
              <a:t>18</a:t>
            </a:fld>
            <a:endParaRPr lang="en-US" dirty="0"/>
          </a:p>
        </p:txBody>
      </p:sp>
    </p:spTree>
    <p:extLst>
      <p:ext uri="{BB962C8B-B14F-4D97-AF65-F5344CB8AC3E}">
        <p14:creationId xmlns:p14="http://schemas.microsoft.com/office/powerpoint/2010/main" val="70536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p:nvPr>
        </p:nvSpPr>
        <p:spPr>
          <a:xfrm>
            <a:off x="1295400" y="2057400"/>
            <a:ext cx="662940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4"/>
          </p:nvPr>
        </p:nvSpPr>
        <p:spPr>
          <a:xfrm>
            <a:off x="152400" y="152400"/>
            <a:ext cx="3276600" cy="1524000"/>
          </a:xfrm>
        </p:spPr>
        <p:txBody>
          <a:bodyPr/>
          <a:lstStyle/>
          <a:p>
            <a:endParaRPr lang="en-US" dirty="0"/>
          </a:p>
        </p:txBody>
      </p:sp>
      <p:sp>
        <p:nvSpPr>
          <p:cNvPr id="13" name="Picture Placeholder 12"/>
          <p:cNvSpPr>
            <a:spLocks noGrp="1"/>
          </p:cNvSpPr>
          <p:nvPr>
            <p:ph type="pic" sz="quarter" idx="15"/>
          </p:nvPr>
        </p:nvSpPr>
        <p:spPr>
          <a:xfrm>
            <a:off x="3124200" y="6096000"/>
            <a:ext cx="5791200" cy="609600"/>
          </a:xfrm>
        </p:spPr>
        <p:txBody>
          <a:bodyPr/>
          <a:lstStyle/>
          <a:p>
            <a:endParaRPr lang="en-US" dirty="0"/>
          </a:p>
        </p:txBody>
      </p:sp>
    </p:spTree>
    <p:extLst>
      <p:ext uri="{BB962C8B-B14F-4D97-AF65-F5344CB8AC3E}">
        <p14:creationId xmlns:p14="http://schemas.microsoft.com/office/powerpoint/2010/main" val="109907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6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590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A81EBA4-04E4-4910-AB82-DC9710F83B9D}" type="datetimeFigureOut">
              <a:rPr lang="en-US" smtClean="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0D09A0-7E40-4B97-A1E6-224F519BD5A8}" type="slidenum">
              <a:rPr lang="en-US" smtClean="0"/>
              <a:t>‹#›</a:t>
            </a:fld>
            <a:endParaRPr lang="en-US" dirty="0"/>
          </a:p>
        </p:txBody>
      </p:sp>
    </p:spTree>
    <p:extLst>
      <p:ext uri="{BB962C8B-B14F-4D97-AF65-F5344CB8AC3E}">
        <p14:creationId xmlns:p14="http://schemas.microsoft.com/office/powerpoint/2010/main" val="3712585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83D74A5-DD11-4E43-948D-1CBB7E348B45}"/>
              </a:ext>
            </a:extLst>
          </p:cNvPr>
          <p:cNvGrpSpPr>
            <a:grpSpLocks/>
          </p:cNvGrpSpPr>
          <p:nvPr/>
        </p:nvGrpSpPr>
        <p:grpSpPr bwMode="auto">
          <a:xfrm>
            <a:off x="381000" y="457200"/>
            <a:ext cx="8397875" cy="5562600"/>
            <a:chOff x="240" y="288"/>
            <a:chExt cx="5290" cy="3504"/>
          </a:xfrm>
        </p:grpSpPr>
        <p:sp>
          <p:nvSpPr>
            <p:cNvPr id="5" name="Rectangle 3">
              <a:extLst>
                <a:ext uri="{FF2B5EF4-FFF2-40B4-BE49-F238E27FC236}">
                  <a16:creationId xmlns:a16="http://schemas.microsoft.com/office/drawing/2014/main" id="{456752D4-01C0-46FE-9177-2CAA0618EC5B}"/>
                </a:ext>
              </a:extLst>
            </p:cNvPr>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Times New Roman" pitchFamily="18" charset="0"/>
              </a:endParaRPr>
            </a:p>
          </p:txBody>
        </p:sp>
        <p:sp>
          <p:nvSpPr>
            <p:cNvPr id="6" name="Rectangle 4">
              <a:extLst>
                <a:ext uri="{FF2B5EF4-FFF2-40B4-BE49-F238E27FC236}">
                  <a16:creationId xmlns:a16="http://schemas.microsoft.com/office/drawing/2014/main" id="{FE607DD6-DE18-43EE-B8BC-61FCDBDA1E23}"/>
                </a:ext>
              </a:extLst>
            </p:cNvPr>
            <p:cNvSpPr>
              <a:spLocks noChangeArrowheads="1"/>
            </p:cNvSpPr>
            <p:nvPr/>
          </p:nvSpPr>
          <p:spPr bwMode="auto">
            <a:xfrm>
              <a:off x="285" y="336"/>
              <a:ext cx="5184" cy="340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Times New Roman" pitchFamily="18" charset="0"/>
              </a:endParaRPr>
            </a:p>
          </p:txBody>
        </p:sp>
        <p:sp>
          <p:nvSpPr>
            <p:cNvPr id="7" name="Line 5">
              <a:extLst>
                <a:ext uri="{FF2B5EF4-FFF2-40B4-BE49-F238E27FC236}">
                  <a16:creationId xmlns:a16="http://schemas.microsoft.com/office/drawing/2014/main" id="{E778FB15-8EDA-41FF-B960-9ACA6DC75B76}"/>
                </a:ext>
              </a:extLst>
            </p:cNvPr>
            <p:cNvSpPr>
              <a:spLocks noChangeShapeType="1"/>
            </p:cNvSpPr>
            <p:nvPr/>
          </p:nvSpPr>
          <p:spPr bwMode="auto">
            <a:xfrm>
              <a:off x="576" y="2256"/>
              <a:ext cx="4608"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74758"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74759" name="Rectangle 7"/>
          <p:cNvSpPr>
            <a:spLocks noGrp="1" noChangeArrowheads="1"/>
          </p:cNvSpPr>
          <p:nvPr>
            <p:ph type="subTitle" idx="1"/>
          </p:nvPr>
        </p:nvSpPr>
        <p:spPr>
          <a:xfrm>
            <a:off x="1371600" y="3733800"/>
            <a:ext cx="6400800" cy="1873250"/>
          </a:xfrm>
        </p:spPr>
        <p:txBody>
          <a:bodyPr/>
          <a:lstStyle>
            <a:lvl1pPr marL="0" indent="0" algn="ctr">
              <a:buFont typeface="Wingdings" pitchFamily="-48" charset="2"/>
              <a:buNone/>
              <a:defRPr sz="3000"/>
            </a:lvl1pPr>
          </a:lstStyle>
          <a:p>
            <a:r>
              <a:rPr lang="en-US"/>
              <a:t>Click to edit Master subtitle style</a:t>
            </a:r>
          </a:p>
        </p:txBody>
      </p:sp>
      <p:sp>
        <p:nvSpPr>
          <p:cNvPr id="8" name="Rectangle 8">
            <a:extLst>
              <a:ext uri="{FF2B5EF4-FFF2-40B4-BE49-F238E27FC236}">
                <a16:creationId xmlns:a16="http://schemas.microsoft.com/office/drawing/2014/main" id="{1D13A77B-FEF5-4744-8B98-6AE338D1A052}"/>
              </a:ext>
            </a:extLst>
          </p:cNvPr>
          <p:cNvSpPr>
            <a:spLocks noGrp="1" noChangeArrowheads="1"/>
          </p:cNvSpPr>
          <p:nvPr>
            <p:ph type="dt" sz="half" idx="10"/>
          </p:nvPr>
        </p:nvSpPr>
        <p:spPr>
          <a:xfrm>
            <a:off x="536575" y="6248400"/>
            <a:ext cx="2054225" cy="457200"/>
          </a:xfrm>
        </p:spPr>
        <p:txBody>
          <a:bodyPr/>
          <a:lstStyle>
            <a:lvl1pPr>
              <a:defRPr/>
            </a:lvl1pPr>
          </a:lstStyle>
          <a:p>
            <a:pPr>
              <a:defRPr/>
            </a:pPr>
            <a:endParaRPr lang="en-US" dirty="0"/>
          </a:p>
        </p:txBody>
      </p:sp>
      <p:sp>
        <p:nvSpPr>
          <p:cNvPr id="9" name="Rectangle 9">
            <a:extLst>
              <a:ext uri="{FF2B5EF4-FFF2-40B4-BE49-F238E27FC236}">
                <a16:creationId xmlns:a16="http://schemas.microsoft.com/office/drawing/2014/main" id="{36A8D751-99BF-4014-9336-B84DFEE63F54}"/>
              </a:ext>
            </a:extLst>
          </p:cNvPr>
          <p:cNvSpPr>
            <a:spLocks noGrp="1" noChangeArrowheads="1"/>
          </p:cNvSpPr>
          <p:nvPr>
            <p:ph type="ftr" sz="quarter" idx="11"/>
          </p:nvPr>
        </p:nvSpPr>
        <p:spPr>
          <a:xfrm>
            <a:off x="3251200" y="6248400"/>
            <a:ext cx="2887663" cy="457200"/>
          </a:xfrm>
        </p:spPr>
        <p:txBody>
          <a:bodyPr/>
          <a:lstStyle>
            <a:lvl1pPr>
              <a:defRPr/>
            </a:lvl1pPr>
          </a:lstStyle>
          <a:p>
            <a:pPr>
              <a:defRPr/>
            </a:pPr>
            <a:r>
              <a:rPr lang="en-US" dirty="0"/>
              <a:t>International Grooving and Grinding Association</a:t>
            </a:r>
          </a:p>
        </p:txBody>
      </p:sp>
      <p:sp>
        <p:nvSpPr>
          <p:cNvPr id="10" name="Rectangle 10">
            <a:extLst>
              <a:ext uri="{FF2B5EF4-FFF2-40B4-BE49-F238E27FC236}">
                <a16:creationId xmlns:a16="http://schemas.microsoft.com/office/drawing/2014/main" id="{3903C8F0-6A53-4F81-9DA6-4D6BE7ED4CCA}"/>
              </a:ext>
            </a:extLst>
          </p:cNvPr>
          <p:cNvSpPr>
            <a:spLocks noGrp="1" noChangeArrowheads="1"/>
          </p:cNvSpPr>
          <p:nvPr>
            <p:ph type="sldNum" sz="quarter" idx="12"/>
          </p:nvPr>
        </p:nvSpPr>
        <p:spPr>
          <a:xfrm>
            <a:off x="6788150" y="6257925"/>
            <a:ext cx="1905000" cy="457200"/>
          </a:xfrm>
        </p:spPr>
        <p:txBody>
          <a:bodyPr/>
          <a:lstStyle>
            <a:lvl1pPr>
              <a:defRPr/>
            </a:lvl1pPr>
          </a:lstStyle>
          <a:p>
            <a:pPr>
              <a:defRPr/>
            </a:pPr>
            <a:fld id="{EDFFD9C0-DEEF-445A-8B9C-F5C9F638405A}" type="slidenum">
              <a:rPr lang="en-US" altLang="en-US"/>
              <a:pPr>
                <a:defRPr/>
              </a:pPr>
              <a:t>‹#›</a:t>
            </a:fld>
            <a:endParaRPr lang="en-US" altLang="en-US" dirty="0"/>
          </a:p>
        </p:txBody>
      </p:sp>
    </p:spTree>
    <p:extLst>
      <p:ext uri="{BB962C8B-B14F-4D97-AF65-F5344CB8AC3E}">
        <p14:creationId xmlns:p14="http://schemas.microsoft.com/office/powerpoint/2010/main" val="1369579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5D638395-A200-41B8-B62E-54ECF9D929F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a:extLst>
              <a:ext uri="{FF2B5EF4-FFF2-40B4-BE49-F238E27FC236}">
                <a16:creationId xmlns:a16="http://schemas.microsoft.com/office/drawing/2014/main" id="{A8F518CF-8BE4-4618-90A9-796FB782EB62}"/>
              </a:ext>
            </a:extLst>
          </p:cNvPr>
          <p:cNvSpPr>
            <a:spLocks noGrp="1" noChangeArrowheads="1"/>
          </p:cNvSpPr>
          <p:nvPr>
            <p:ph type="ftr" sz="quarter" idx="11"/>
          </p:nvPr>
        </p:nvSpPr>
        <p:spPr>
          <a:ln/>
        </p:spPr>
        <p:txBody>
          <a:bodyPr/>
          <a:lstStyle>
            <a:lvl1pPr>
              <a:defRPr/>
            </a:lvl1pPr>
          </a:lstStyle>
          <a:p>
            <a:pPr>
              <a:defRPr/>
            </a:pPr>
            <a:r>
              <a:rPr lang="en-US" dirty="0"/>
              <a:t>International Grooving and Grinding Association</a:t>
            </a:r>
          </a:p>
        </p:txBody>
      </p:sp>
      <p:sp>
        <p:nvSpPr>
          <p:cNvPr id="6" name="Rectangle 10">
            <a:extLst>
              <a:ext uri="{FF2B5EF4-FFF2-40B4-BE49-F238E27FC236}">
                <a16:creationId xmlns:a16="http://schemas.microsoft.com/office/drawing/2014/main" id="{6FA20330-BD28-4983-8A8A-881E24A34924}"/>
              </a:ext>
            </a:extLst>
          </p:cNvPr>
          <p:cNvSpPr>
            <a:spLocks noGrp="1" noChangeArrowheads="1"/>
          </p:cNvSpPr>
          <p:nvPr>
            <p:ph type="sldNum" sz="quarter" idx="12"/>
          </p:nvPr>
        </p:nvSpPr>
        <p:spPr>
          <a:ln/>
        </p:spPr>
        <p:txBody>
          <a:bodyPr/>
          <a:lstStyle>
            <a:lvl1pPr>
              <a:defRPr/>
            </a:lvl1pPr>
          </a:lstStyle>
          <a:p>
            <a:pPr>
              <a:defRPr/>
            </a:pPr>
            <a:fld id="{0B2304AD-5DED-4556-B4AD-DB8BA8E36DF1}" type="slidenum">
              <a:rPr lang="en-US" altLang="en-US"/>
              <a:pPr>
                <a:defRPr/>
              </a:pPr>
              <a:t>‹#›</a:t>
            </a:fld>
            <a:endParaRPr lang="en-US" altLang="en-US" dirty="0"/>
          </a:p>
        </p:txBody>
      </p:sp>
    </p:spTree>
    <p:extLst>
      <p:ext uri="{BB962C8B-B14F-4D97-AF65-F5344CB8AC3E}">
        <p14:creationId xmlns:p14="http://schemas.microsoft.com/office/powerpoint/2010/main" val="3054883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E62CD7CC-444D-4864-97E2-AF2AABE326C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a:extLst>
              <a:ext uri="{FF2B5EF4-FFF2-40B4-BE49-F238E27FC236}">
                <a16:creationId xmlns:a16="http://schemas.microsoft.com/office/drawing/2014/main" id="{83BC275A-41DF-4C5F-8CA7-EC0F78435124}"/>
              </a:ext>
            </a:extLst>
          </p:cNvPr>
          <p:cNvSpPr>
            <a:spLocks noGrp="1" noChangeArrowheads="1"/>
          </p:cNvSpPr>
          <p:nvPr>
            <p:ph type="ftr" sz="quarter" idx="11"/>
          </p:nvPr>
        </p:nvSpPr>
        <p:spPr>
          <a:ln/>
        </p:spPr>
        <p:txBody>
          <a:bodyPr/>
          <a:lstStyle>
            <a:lvl1pPr>
              <a:defRPr/>
            </a:lvl1pPr>
          </a:lstStyle>
          <a:p>
            <a:pPr>
              <a:defRPr/>
            </a:pPr>
            <a:r>
              <a:rPr lang="en-US" dirty="0"/>
              <a:t>International Grooving and Grinding Association</a:t>
            </a:r>
          </a:p>
        </p:txBody>
      </p:sp>
      <p:sp>
        <p:nvSpPr>
          <p:cNvPr id="6" name="Rectangle 10">
            <a:extLst>
              <a:ext uri="{FF2B5EF4-FFF2-40B4-BE49-F238E27FC236}">
                <a16:creationId xmlns:a16="http://schemas.microsoft.com/office/drawing/2014/main" id="{26AE4913-ED96-4C41-AD20-41841356CCDB}"/>
              </a:ext>
            </a:extLst>
          </p:cNvPr>
          <p:cNvSpPr>
            <a:spLocks noGrp="1" noChangeArrowheads="1"/>
          </p:cNvSpPr>
          <p:nvPr>
            <p:ph type="sldNum" sz="quarter" idx="12"/>
          </p:nvPr>
        </p:nvSpPr>
        <p:spPr>
          <a:ln/>
        </p:spPr>
        <p:txBody>
          <a:bodyPr/>
          <a:lstStyle>
            <a:lvl1pPr>
              <a:defRPr/>
            </a:lvl1pPr>
          </a:lstStyle>
          <a:p>
            <a:pPr>
              <a:defRPr/>
            </a:pPr>
            <a:fld id="{9B211656-ECB8-40F6-B390-039E811EB3A5}" type="slidenum">
              <a:rPr lang="en-US" altLang="en-US"/>
              <a:pPr>
                <a:defRPr/>
              </a:pPr>
              <a:t>‹#›</a:t>
            </a:fld>
            <a:endParaRPr lang="en-US" altLang="en-US" dirty="0"/>
          </a:p>
        </p:txBody>
      </p:sp>
    </p:spTree>
    <p:extLst>
      <p:ext uri="{BB962C8B-B14F-4D97-AF65-F5344CB8AC3E}">
        <p14:creationId xmlns:p14="http://schemas.microsoft.com/office/powerpoint/2010/main" val="815834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F42758BE-7DCE-4F1C-B12F-A22AEA2E90D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a:extLst>
              <a:ext uri="{FF2B5EF4-FFF2-40B4-BE49-F238E27FC236}">
                <a16:creationId xmlns:a16="http://schemas.microsoft.com/office/drawing/2014/main" id="{51AB63E7-3E4E-4E06-BBF1-3A02307FB26E}"/>
              </a:ext>
            </a:extLst>
          </p:cNvPr>
          <p:cNvSpPr>
            <a:spLocks noGrp="1" noChangeArrowheads="1"/>
          </p:cNvSpPr>
          <p:nvPr>
            <p:ph type="ftr" sz="quarter" idx="11"/>
          </p:nvPr>
        </p:nvSpPr>
        <p:spPr>
          <a:ln/>
        </p:spPr>
        <p:txBody>
          <a:bodyPr/>
          <a:lstStyle>
            <a:lvl1pPr>
              <a:defRPr/>
            </a:lvl1pPr>
          </a:lstStyle>
          <a:p>
            <a:pPr>
              <a:defRPr/>
            </a:pPr>
            <a:r>
              <a:rPr lang="en-US" dirty="0"/>
              <a:t>International Grooving and Grinding Association</a:t>
            </a:r>
          </a:p>
        </p:txBody>
      </p:sp>
      <p:sp>
        <p:nvSpPr>
          <p:cNvPr id="7" name="Rectangle 10">
            <a:extLst>
              <a:ext uri="{FF2B5EF4-FFF2-40B4-BE49-F238E27FC236}">
                <a16:creationId xmlns:a16="http://schemas.microsoft.com/office/drawing/2014/main" id="{EE215466-388C-4136-B980-BEE5656153F5}"/>
              </a:ext>
            </a:extLst>
          </p:cNvPr>
          <p:cNvSpPr>
            <a:spLocks noGrp="1" noChangeArrowheads="1"/>
          </p:cNvSpPr>
          <p:nvPr>
            <p:ph type="sldNum" sz="quarter" idx="12"/>
          </p:nvPr>
        </p:nvSpPr>
        <p:spPr>
          <a:ln/>
        </p:spPr>
        <p:txBody>
          <a:bodyPr/>
          <a:lstStyle>
            <a:lvl1pPr>
              <a:defRPr/>
            </a:lvl1pPr>
          </a:lstStyle>
          <a:p>
            <a:pPr>
              <a:defRPr/>
            </a:pPr>
            <a:fld id="{BD449D1F-F093-4246-884F-3B587A576C53}" type="slidenum">
              <a:rPr lang="en-US" altLang="en-US"/>
              <a:pPr>
                <a:defRPr/>
              </a:pPr>
              <a:t>‹#›</a:t>
            </a:fld>
            <a:endParaRPr lang="en-US" altLang="en-US" dirty="0"/>
          </a:p>
        </p:txBody>
      </p:sp>
    </p:spTree>
    <p:extLst>
      <p:ext uri="{BB962C8B-B14F-4D97-AF65-F5344CB8AC3E}">
        <p14:creationId xmlns:p14="http://schemas.microsoft.com/office/powerpoint/2010/main" val="870387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A537B783-B249-48D8-A513-9168A0E3DEA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9">
            <a:extLst>
              <a:ext uri="{FF2B5EF4-FFF2-40B4-BE49-F238E27FC236}">
                <a16:creationId xmlns:a16="http://schemas.microsoft.com/office/drawing/2014/main" id="{6FA65A41-D535-4316-BA38-93A1E6734AA5}"/>
              </a:ext>
            </a:extLst>
          </p:cNvPr>
          <p:cNvSpPr>
            <a:spLocks noGrp="1" noChangeArrowheads="1"/>
          </p:cNvSpPr>
          <p:nvPr>
            <p:ph type="ftr" sz="quarter" idx="11"/>
          </p:nvPr>
        </p:nvSpPr>
        <p:spPr>
          <a:ln/>
        </p:spPr>
        <p:txBody>
          <a:bodyPr/>
          <a:lstStyle>
            <a:lvl1pPr>
              <a:defRPr/>
            </a:lvl1pPr>
          </a:lstStyle>
          <a:p>
            <a:pPr>
              <a:defRPr/>
            </a:pPr>
            <a:r>
              <a:rPr lang="en-US" dirty="0"/>
              <a:t>International Grooving and Grinding Association</a:t>
            </a:r>
          </a:p>
        </p:txBody>
      </p:sp>
      <p:sp>
        <p:nvSpPr>
          <p:cNvPr id="9" name="Rectangle 10">
            <a:extLst>
              <a:ext uri="{FF2B5EF4-FFF2-40B4-BE49-F238E27FC236}">
                <a16:creationId xmlns:a16="http://schemas.microsoft.com/office/drawing/2014/main" id="{1C55A136-5DE4-4E55-A0B2-0F8BC8A29F7D}"/>
              </a:ext>
            </a:extLst>
          </p:cNvPr>
          <p:cNvSpPr>
            <a:spLocks noGrp="1" noChangeArrowheads="1"/>
          </p:cNvSpPr>
          <p:nvPr>
            <p:ph type="sldNum" sz="quarter" idx="12"/>
          </p:nvPr>
        </p:nvSpPr>
        <p:spPr>
          <a:ln/>
        </p:spPr>
        <p:txBody>
          <a:bodyPr/>
          <a:lstStyle>
            <a:lvl1pPr>
              <a:defRPr/>
            </a:lvl1pPr>
          </a:lstStyle>
          <a:p>
            <a:pPr>
              <a:defRPr/>
            </a:pPr>
            <a:fld id="{F9E3F4BB-F9A7-47D5-B159-A79A53435103}" type="slidenum">
              <a:rPr lang="en-US" altLang="en-US"/>
              <a:pPr>
                <a:defRPr/>
              </a:pPr>
              <a:t>‹#›</a:t>
            </a:fld>
            <a:endParaRPr lang="en-US" altLang="en-US" dirty="0"/>
          </a:p>
        </p:txBody>
      </p:sp>
    </p:spTree>
    <p:extLst>
      <p:ext uri="{BB962C8B-B14F-4D97-AF65-F5344CB8AC3E}">
        <p14:creationId xmlns:p14="http://schemas.microsoft.com/office/powerpoint/2010/main" val="2898678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B8014D03-82C6-4B73-9A1B-2A178D87BEF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9">
            <a:extLst>
              <a:ext uri="{FF2B5EF4-FFF2-40B4-BE49-F238E27FC236}">
                <a16:creationId xmlns:a16="http://schemas.microsoft.com/office/drawing/2014/main" id="{2DF827A1-8B9D-41EA-89BC-D13E6F563421}"/>
              </a:ext>
            </a:extLst>
          </p:cNvPr>
          <p:cNvSpPr>
            <a:spLocks noGrp="1" noChangeArrowheads="1"/>
          </p:cNvSpPr>
          <p:nvPr>
            <p:ph type="ftr" sz="quarter" idx="11"/>
          </p:nvPr>
        </p:nvSpPr>
        <p:spPr>
          <a:ln/>
        </p:spPr>
        <p:txBody>
          <a:bodyPr/>
          <a:lstStyle>
            <a:lvl1pPr>
              <a:defRPr/>
            </a:lvl1pPr>
          </a:lstStyle>
          <a:p>
            <a:pPr>
              <a:defRPr/>
            </a:pPr>
            <a:r>
              <a:rPr lang="en-US" dirty="0"/>
              <a:t>International Grooving and Grinding Association</a:t>
            </a:r>
          </a:p>
        </p:txBody>
      </p:sp>
      <p:sp>
        <p:nvSpPr>
          <p:cNvPr id="5" name="Rectangle 10">
            <a:extLst>
              <a:ext uri="{FF2B5EF4-FFF2-40B4-BE49-F238E27FC236}">
                <a16:creationId xmlns:a16="http://schemas.microsoft.com/office/drawing/2014/main" id="{54E731E0-DC37-4AB4-B00D-117D3664990E}"/>
              </a:ext>
            </a:extLst>
          </p:cNvPr>
          <p:cNvSpPr>
            <a:spLocks noGrp="1" noChangeArrowheads="1"/>
          </p:cNvSpPr>
          <p:nvPr>
            <p:ph type="sldNum" sz="quarter" idx="12"/>
          </p:nvPr>
        </p:nvSpPr>
        <p:spPr>
          <a:ln/>
        </p:spPr>
        <p:txBody>
          <a:bodyPr/>
          <a:lstStyle>
            <a:lvl1pPr>
              <a:defRPr/>
            </a:lvl1pPr>
          </a:lstStyle>
          <a:p>
            <a:pPr>
              <a:defRPr/>
            </a:pPr>
            <a:fld id="{E0B0A2A3-C0F2-4161-8238-917407C870C6}" type="slidenum">
              <a:rPr lang="en-US" altLang="en-US"/>
              <a:pPr>
                <a:defRPr/>
              </a:pPr>
              <a:t>‹#›</a:t>
            </a:fld>
            <a:endParaRPr lang="en-US" altLang="en-US" dirty="0"/>
          </a:p>
        </p:txBody>
      </p:sp>
    </p:spTree>
    <p:extLst>
      <p:ext uri="{BB962C8B-B14F-4D97-AF65-F5344CB8AC3E}">
        <p14:creationId xmlns:p14="http://schemas.microsoft.com/office/powerpoint/2010/main" val="1854355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718E0776-16F5-4174-A898-7268916D711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9">
            <a:extLst>
              <a:ext uri="{FF2B5EF4-FFF2-40B4-BE49-F238E27FC236}">
                <a16:creationId xmlns:a16="http://schemas.microsoft.com/office/drawing/2014/main" id="{89D1CAC3-7ADD-4A26-B9C8-68114DC95215}"/>
              </a:ext>
            </a:extLst>
          </p:cNvPr>
          <p:cNvSpPr>
            <a:spLocks noGrp="1" noChangeArrowheads="1"/>
          </p:cNvSpPr>
          <p:nvPr>
            <p:ph type="ftr" sz="quarter" idx="11"/>
          </p:nvPr>
        </p:nvSpPr>
        <p:spPr>
          <a:ln/>
        </p:spPr>
        <p:txBody>
          <a:bodyPr/>
          <a:lstStyle>
            <a:lvl1pPr>
              <a:defRPr/>
            </a:lvl1pPr>
          </a:lstStyle>
          <a:p>
            <a:pPr>
              <a:defRPr/>
            </a:pPr>
            <a:r>
              <a:rPr lang="en-US" dirty="0"/>
              <a:t>International Grooving and Grinding Association</a:t>
            </a:r>
          </a:p>
        </p:txBody>
      </p:sp>
      <p:sp>
        <p:nvSpPr>
          <p:cNvPr id="4" name="Rectangle 10">
            <a:extLst>
              <a:ext uri="{FF2B5EF4-FFF2-40B4-BE49-F238E27FC236}">
                <a16:creationId xmlns:a16="http://schemas.microsoft.com/office/drawing/2014/main" id="{287871F5-7751-4E07-9AB8-590E80710BF3}"/>
              </a:ext>
            </a:extLst>
          </p:cNvPr>
          <p:cNvSpPr>
            <a:spLocks noGrp="1" noChangeArrowheads="1"/>
          </p:cNvSpPr>
          <p:nvPr>
            <p:ph type="sldNum" sz="quarter" idx="12"/>
          </p:nvPr>
        </p:nvSpPr>
        <p:spPr>
          <a:ln/>
        </p:spPr>
        <p:txBody>
          <a:bodyPr/>
          <a:lstStyle>
            <a:lvl1pPr>
              <a:defRPr/>
            </a:lvl1pPr>
          </a:lstStyle>
          <a:p>
            <a:pPr>
              <a:defRPr/>
            </a:pPr>
            <a:fld id="{C8A8046A-8043-4FC6-8909-624D9A5EC861}" type="slidenum">
              <a:rPr lang="en-US" altLang="en-US"/>
              <a:pPr>
                <a:defRPr/>
              </a:pPr>
              <a:t>‹#›</a:t>
            </a:fld>
            <a:endParaRPr lang="en-US" altLang="en-US" dirty="0"/>
          </a:p>
        </p:txBody>
      </p:sp>
    </p:spTree>
    <p:extLst>
      <p:ext uri="{BB962C8B-B14F-4D97-AF65-F5344CB8AC3E}">
        <p14:creationId xmlns:p14="http://schemas.microsoft.com/office/powerpoint/2010/main" val="53483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dirty="0" err="1"/>
              <a:t>hjgjghjj</a:t>
            </a:r>
            <a:endParaRPr lang="en-US" dirty="0"/>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4370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88306CB8-D809-4DC5-B55E-288B6BA8D72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a:extLst>
              <a:ext uri="{FF2B5EF4-FFF2-40B4-BE49-F238E27FC236}">
                <a16:creationId xmlns:a16="http://schemas.microsoft.com/office/drawing/2014/main" id="{B2C038FD-B29B-44DE-A7D0-D5AFE48FE627}"/>
              </a:ext>
            </a:extLst>
          </p:cNvPr>
          <p:cNvSpPr>
            <a:spLocks noGrp="1" noChangeArrowheads="1"/>
          </p:cNvSpPr>
          <p:nvPr>
            <p:ph type="ftr" sz="quarter" idx="11"/>
          </p:nvPr>
        </p:nvSpPr>
        <p:spPr>
          <a:ln/>
        </p:spPr>
        <p:txBody>
          <a:bodyPr/>
          <a:lstStyle>
            <a:lvl1pPr>
              <a:defRPr/>
            </a:lvl1pPr>
          </a:lstStyle>
          <a:p>
            <a:pPr>
              <a:defRPr/>
            </a:pPr>
            <a:r>
              <a:rPr lang="en-US" dirty="0"/>
              <a:t>International Grooving and Grinding Association</a:t>
            </a:r>
          </a:p>
        </p:txBody>
      </p:sp>
      <p:sp>
        <p:nvSpPr>
          <p:cNvPr id="7" name="Rectangle 10">
            <a:extLst>
              <a:ext uri="{FF2B5EF4-FFF2-40B4-BE49-F238E27FC236}">
                <a16:creationId xmlns:a16="http://schemas.microsoft.com/office/drawing/2014/main" id="{AFAAA788-38BA-43C7-B343-03DF999A47AA}"/>
              </a:ext>
            </a:extLst>
          </p:cNvPr>
          <p:cNvSpPr>
            <a:spLocks noGrp="1" noChangeArrowheads="1"/>
          </p:cNvSpPr>
          <p:nvPr>
            <p:ph type="sldNum" sz="quarter" idx="12"/>
          </p:nvPr>
        </p:nvSpPr>
        <p:spPr>
          <a:ln/>
        </p:spPr>
        <p:txBody>
          <a:bodyPr/>
          <a:lstStyle>
            <a:lvl1pPr>
              <a:defRPr/>
            </a:lvl1pPr>
          </a:lstStyle>
          <a:p>
            <a:pPr>
              <a:defRPr/>
            </a:pPr>
            <a:fld id="{95727A28-4A5C-4020-ABE6-FEA7FDAEDC1F}" type="slidenum">
              <a:rPr lang="en-US" altLang="en-US"/>
              <a:pPr>
                <a:defRPr/>
              </a:pPr>
              <a:t>‹#›</a:t>
            </a:fld>
            <a:endParaRPr lang="en-US" altLang="en-US" dirty="0"/>
          </a:p>
        </p:txBody>
      </p:sp>
    </p:spTree>
    <p:extLst>
      <p:ext uri="{BB962C8B-B14F-4D97-AF65-F5344CB8AC3E}">
        <p14:creationId xmlns:p14="http://schemas.microsoft.com/office/powerpoint/2010/main" val="3274372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9C16DD21-AF43-44A1-B523-EA4F765FC8E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a:extLst>
              <a:ext uri="{FF2B5EF4-FFF2-40B4-BE49-F238E27FC236}">
                <a16:creationId xmlns:a16="http://schemas.microsoft.com/office/drawing/2014/main" id="{4FCB049E-31B6-48D4-B41A-E4FC8620D9F3}"/>
              </a:ext>
            </a:extLst>
          </p:cNvPr>
          <p:cNvSpPr>
            <a:spLocks noGrp="1" noChangeArrowheads="1"/>
          </p:cNvSpPr>
          <p:nvPr>
            <p:ph type="ftr" sz="quarter" idx="11"/>
          </p:nvPr>
        </p:nvSpPr>
        <p:spPr>
          <a:ln/>
        </p:spPr>
        <p:txBody>
          <a:bodyPr/>
          <a:lstStyle>
            <a:lvl1pPr>
              <a:defRPr/>
            </a:lvl1pPr>
          </a:lstStyle>
          <a:p>
            <a:pPr>
              <a:defRPr/>
            </a:pPr>
            <a:r>
              <a:rPr lang="en-US" dirty="0"/>
              <a:t>International Grooving and Grinding Association</a:t>
            </a:r>
          </a:p>
        </p:txBody>
      </p:sp>
      <p:sp>
        <p:nvSpPr>
          <p:cNvPr id="7" name="Rectangle 10">
            <a:extLst>
              <a:ext uri="{FF2B5EF4-FFF2-40B4-BE49-F238E27FC236}">
                <a16:creationId xmlns:a16="http://schemas.microsoft.com/office/drawing/2014/main" id="{0023B5D5-C60C-4A0D-9300-742529235ACB}"/>
              </a:ext>
            </a:extLst>
          </p:cNvPr>
          <p:cNvSpPr>
            <a:spLocks noGrp="1" noChangeArrowheads="1"/>
          </p:cNvSpPr>
          <p:nvPr>
            <p:ph type="sldNum" sz="quarter" idx="12"/>
          </p:nvPr>
        </p:nvSpPr>
        <p:spPr>
          <a:ln/>
        </p:spPr>
        <p:txBody>
          <a:bodyPr/>
          <a:lstStyle>
            <a:lvl1pPr>
              <a:defRPr/>
            </a:lvl1pPr>
          </a:lstStyle>
          <a:p>
            <a:pPr>
              <a:defRPr/>
            </a:pPr>
            <a:fld id="{C7B6D66F-3AA3-414B-BF45-0AEFDE833530}" type="slidenum">
              <a:rPr lang="en-US" altLang="en-US"/>
              <a:pPr>
                <a:defRPr/>
              </a:pPr>
              <a:t>‹#›</a:t>
            </a:fld>
            <a:endParaRPr lang="en-US" altLang="en-US" dirty="0"/>
          </a:p>
        </p:txBody>
      </p:sp>
    </p:spTree>
    <p:extLst>
      <p:ext uri="{BB962C8B-B14F-4D97-AF65-F5344CB8AC3E}">
        <p14:creationId xmlns:p14="http://schemas.microsoft.com/office/powerpoint/2010/main" val="1478295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97353B0C-FE88-4419-9D56-20FA6D6A4E9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a:extLst>
              <a:ext uri="{FF2B5EF4-FFF2-40B4-BE49-F238E27FC236}">
                <a16:creationId xmlns:a16="http://schemas.microsoft.com/office/drawing/2014/main" id="{FC386BAD-3B83-41C2-8B5A-7A22B496EF66}"/>
              </a:ext>
            </a:extLst>
          </p:cNvPr>
          <p:cNvSpPr>
            <a:spLocks noGrp="1" noChangeArrowheads="1"/>
          </p:cNvSpPr>
          <p:nvPr>
            <p:ph type="ftr" sz="quarter" idx="11"/>
          </p:nvPr>
        </p:nvSpPr>
        <p:spPr>
          <a:ln/>
        </p:spPr>
        <p:txBody>
          <a:bodyPr/>
          <a:lstStyle>
            <a:lvl1pPr>
              <a:defRPr/>
            </a:lvl1pPr>
          </a:lstStyle>
          <a:p>
            <a:pPr>
              <a:defRPr/>
            </a:pPr>
            <a:r>
              <a:rPr lang="en-US" dirty="0"/>
              <a:t>International Grooving and Grinding Association</a:t>
            </a:r>
          </a:p>
        </p:txBody>
      </p:sp>
      <p:sp>
        <p:nvSpPr>
          <p:cNvPr id="6" name="Rectangle 10">
            <a:extLst>
              <a:ext uri="{FF2B5EF4-FFF2-40B4-BE49-F238E27FC236}">
                <a16:creationId xmlns:a16="http://schemas.microsoft.com/office/drawing/2014/main" id="{B79ED882-9054-4A0C-AB6A-FBF3F3384FE2}"/>
              </a:ext>
            </a:extLst>
          </p:cNvPr>
          <p:cNvSpPr>
            <a:spLocks noGrp="1" noChangeArrowheads="1"/>
          </p:cNvSpPr>
          <p:nvPr>
            <p:ph type="sldNum" sz="quarter" idx="12"/>
          </p:nvPr>
        </p:nvSpPr>
        <p:spPr>
          <a:ln/>
        </p:spPr>
        <p:txBody>
          <a:bodyPr/>
          <a:lstStyle>
            <a:lvl1pPr>
              <a:defRPr/>
            </a:lvl1pPr>
          </a:lstStyle>
          <a:p>
            <a:pPr>
              <a:defRPr/>
            </a:pPr>
            <a:fld id="{930E7C73-F6D3-408C-ABB1-6662EDF5EC41}" type="slidenum">
              <a:rPr lang="en-US" altLang="en-US"/>
              <a:pPr>
                <a:defRPr/>
              </a:pPr>
              <a:t>‹#›</a:t>
            </a:fld>
            <a:endParaRPr lang="en-US" altLang="en-US" dirty="0"/>
          </a:p>
        </p:txBody>
      </p:sp>
    </p:spTree>
    <p:extLst>
      <p:ext uri="{BB962C8B-B14F-4D97-AF65-F5344CB8AC3E}">
        <p14:creationId xmlns:p14="http://schemas.microsoft.com/office/powerpoint/2010/main" val="3960483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2472D9A1-A716-463A-B4B7-1C4B20BB25F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a:extLst>
              <a:ext uri="{FF2B5EF4-FFF2-40B4-BE49-F238E27FC236}">
                <a16:creationId xmlns:a16="http://schemas.microsoft.com/office/drawing/2014/main" id="{A9F69DD9-384F-41BF-A6DA-321F413763D8}"/>
              </a:ext>
            </a:extLst>
          </p:cNvPr>
          <p:cNvSpPr>
            <a:spLocks noGrp="1" noChangeArrowheads="1"/>
          </p:cNvSpPr>
          <p:nvPr>
            <p:ph type="ftr" sz="quarter" idx="11"/>
          </p:nvPr>
        </p:nvSpPr>
        <p:spPr>
          <a:ln/>
        </p:spPr>
        <p:txBody>
          <a:bodyPr/>
          <a:lstStyle>
            <a:lvl1pPr>
              <a:defRPr/>
            </a:lvl1pPr>
          </a:lstStyle>
          <a:p>
            <a:pPr>
              <a:defRPr/>
            </a:pPr>
            <a:r>
              <a:rPr lang="en-US" dirty="0"/>
              <a:t>International Grooving and Grinding Association</a:t>
            </a:r>
          </a:p>
        </p:txBody>
      </p:sp>
      <p:sp>
        <p:nvSpPr>
          <p:cNvPr id="6" name="Rectangle 10">
            <a:extLst>
              <a:ext uri="{FF2B5EF4-FFF2-40B4-BE49-F238E27FC236}">
                <a16:creationId xmlns:a16="http://schemas.microsoft.com/office/drawing/2014/main" id="{4FBE987C-3F32-4A37-A2D5-0002D5437A5B}"/>
              </a:ext>
            </a:extLst>
          </p:cNvPr>
          <p:cNvSpPr>
            <a:spLocks noGrp="1" noChangeArrowheads="1"/>
          </p:cNvSpPr>
          <p:nvPr>
            <p:ph type="sldNum" sz="quarter" idx="12"/>
          </p:nvPr>
        </p:nvSpPr>
        <p:spPr>
          <a:ln/>
        </p:spPr>
        <p:txBody>
          <a:bodyPr/>
          <a:lstStyle>
            <a:lvl1pPr>
              <a:defRPr/>
            </a:lvl1pPr>
          </a:lstStyle>
          <a:p>
            <a:pPr>
              <a:defRPr/>
            </a:pPr>
            <a:fld id="{9DA4399D-522F-4949-94F6-9C8D0AEC7A35}" type="slidenum">
              <a:rPr lang="en-US" altLang="en-US"/>
              <a:pPr>
                <a:defRPr/>
              </a:pPr>
              <a:t>‹#›</a:t>
            </a:fld>
            <a:endParaRPr lang="en-US" altLang="en-US" dirty="0"/>
          </a:p>
        </p:txBody>
      </p:sp>
    </p:spTree>
    <p:extLst>
      <p:ext uri="{BB962C8B-B14F-4D97-AF65-F5344CB8AC3E}">
        <p14:creationId xmlns:p14="http://schemas.microsoft.com/office/powerpoint/2010/main" val="272927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608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12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CB1D97-6C5F-4F61-A044-A8401EA77418}" type="datetimeFigureOut">
              <a:rPr lang="en-US" smtClean="0">
                <a:solidFill>
                  <a:prstClr val="black">
                    <a:tint val="75000"/>
                  </a:prstClr>
                </a:solidFill>
              </a:rPr>
              <a:pPr/>
              <a:t>5/24/2018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736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CB1D97-6C5F-4F61-A044-A8401EA77418}" type="datetimeFigureOut">
              <a:rPr lang="en-US" smtClean="0">
                <a:solidFill>
                  <a:prstClr val="black">
                    <a:tint val="75000"/>
                  </a:prstClr>
                </a:solidFill>
              </a:rPr>
              <a:pPr/>
              <a:t>5/24/2018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787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B1D97-6C5F-4F61-A044-A8401EA77418}" type="datetimeFigureOut">
              <a:rPr lang="en-US" smtClean="0">
                <a:solidFill>
                  <a:prstClr val="black">
                    <a:tint val="75000"/>
                  </a:prstClr>
                </a:solidFill>
              </a:rPr>
              <a:pPr/>
              <a:t>5/24/2018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461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810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021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CB1D97-6C5F-4F61-A044-A8401EA77418}" type="datetimeFigureOut">
              <a:rPr lang="en-US" smtClean="0">
                <a:solidFill>
                  <a:prstClr val="black">
                    <a:tint val="75000"/>
                  </a:prstClr>
                </a:solidFill>
              </a:rPr>
              <a:pPr/>
              <a:t>5/24/2018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2DB086-E1E2-4BED-A9BA-D3BD00AFB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2162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1C863C7-ADDA-4BEE-BED6-44C2DF4499BF}"/>
              </a:ext>
            </a:extLst>
          </p:cNvPr>
          <p:cNvGrpSpPr>
            <a:grpSpLocks/>
          </p:cNvGrpSpPr>
          <p:nvPr/>
        </p:nvGrpSpPr>
        <p:grpSpPr bwMode="auto">
          <a:xfrm>
            <a:off x="228600" y="228600"/>
            <a:ext cx="8686800" cy="5943600"/>
            <a:chOff x="144" y="144"/>
            <a:chExt cx="5472" cy="3744"/>
          </a:xfrm>
        </p:grpSpPr>
        <p:sp>
          <p:nvSpPr>
            <p:cNvPr id="1032" name="Rectangle 3">
              <a:extLst>
                <a:ext uri="{FF2B5EF4-FFF2-40B4-BE49-F238E27FC236}">
                  <a16:creationId xmlns:a16="http://schemas.microsoft.com/office/drawing/2014/main" id="{7AE8CA75-A937-4A21-8BEB-B591DBFDD745}"/>
                </a:ext>
              </a:extLst>
            </p:cNvPr>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Times New Roman" pitchFamily="18" charset="0"/>
              </a:endParaRPr>
            </a:p>
          </p:txBody>
        </p:sp>
        <p:sp>
          <p:nvSpPr>
            <p:cNvPr id="1033" name="Rectangle 4">
              <a:extLst>
                <a:ext uri="{FF2B5EF4-FFF2-40B4-BE49-F238E27FC236}">
                  <a16:creationId xmlns:a16="http://schemas.microsoft.com/office/drawing/2014/main" id="{B1A114C0-48A2-4D89-A56B-CC816628A183}"/>
                </a:ext>
              </a:extLst>
            </p:cNvPr>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Times New Roman" pitchFamily="18" charset="0"/>
              </a:endParaRPr>
            </a:p>
          </p:txBody>
        </p:sp>
        <p:sp>
          <p:nvSpPr>
            <p:cNvPr id="1034" name="Line 5">
              <a:extLst>
                <a:ext uri="{FF2B5EF4-FFF2-40B4-BE49-F238E27FC236}">
                  <a16:creationId xmlns:a16="http://schemas.microsoft.com/office/drawing/2014/main" id="{ABB4DB41-1B90-4E3C-8101-BC74371FD87C}"/>
                </a:ext>
              </a:extLst>
            </p:cNvPr>
            <p:cNvSpPr>
              <a:spLocks noChangeShapeType="1"/>
            </p:cNvSpPr>
            <p:nvPr/>
          </p:nvSpPr>
          <p:spPr bwMode="auto">
            <a:xfrm>
              <a:off x="336" y="1092"/>
              <a:ext cx="5136"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027" name="Rectangle 6">
            <a:extLst>
              <a:ext uri="{FF2B5EF4-FFF2-40B4-BE49-F238E27FC236}">
                <a16:creationId xmlns:a16="http://schemas.microsoft.com/office/drawing/2014/main" id="{67C4D8D0-A8B9-49D7-AC5C-4BCB0A8D1DA4}"/>
              </a:ext>
            </a:extLst>
          </p:cNvPr>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C110D0DC-77EC-43DC-88A7-8190D1A7F29D}"/>
              </a:ext>
            </a:extLst>
          </p:cNvPr>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3736" name="Rectangle 8">
            <a:extLst>
              <a:ext uri="{FF2B5EF4-FFF2-40B4-BE49-F238E27FC236}">
                <a16:creationId xmlns:a16="http://schemas.microsoft.com/office/drawing/2014/main" id="{B6779BFE-D696-49CE-B648-FFC84569ADE5}"/>
              </a:ext>
            </a:extLst>
          </p:cNvPr>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Arial" charset="0"/>
                <a:ea typeface="ＭＳ Ｐゴシック" pitchFamily="-48" charset="-128"/>
              </a:defRPr>
            </a:lvl1pPr>
          </a:lstStyle>
          <a:p>
            <a:pPr>
              <a:defRPr/>
            </a:pPr>
            <a:endParaRPr lang="en-US" dirty="0"/>
          </a:p>
        </p:txBody>
      </p:sp>
      <p:sp>
        <p:nvSpPr>
          <p:cNvPr id="73737" name="Rectangle 9">
            <a:extLst>
              <a:ext uri="{FF2B5EF4-FFF2-40B4-BE49-F238E27FC236}">
                <a16:creationId xmlns:a16="http://schemas.microsoft.com/office/drawing/2014/main" id="{0A4A30F0-4C50-4790-A7F8-471C880C7F4E}"/>
              </a:ext>
            </a:extLst>
          </p:cNvPr>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Arial" charset="0"/>
                <a:ea typeface="ＭＳ Ｐゴシック" pitchFamily="-48" charset="-128"/>
              </a:defRPr>
            </a:lvl1pPr>
          </a:lstStyle>
          <a:p>
            <a:pPr>
              <a:defRPr/>
            </a:pPr>
            <a:r>
              <a:rPr lang="en-US" dirty="0"/>
              <a:t>International Grooving and Grinding Association</a:t>
            </a:r>
          </a:p>
        </p:txBody>
      </p:sp>
      <p:sp>
        <p:nvSpPr>
          <p:cNvPr id="73738" name="Rectangle 10">
            <a:extLst>
              <a:ext uri="{FF2B5EF4-FFF2-40B4-BE49-F238E27FC236}">
                <a16:creationId xmlns:a16="http://schemas.microsoft.com/office/drawing/2014/main" id="{15E84E08-8AAE-412E-A67C-E87D531D6D57}"/>
              </a:ext>
            </a:extLst>
          </p:cNvPr>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ea typeface="ＭＳ Ｐゴシック" panose="020B0600070205080204" pitchFamily="34" charset="-128"/>
              </a:defRPr>
            </a:lvl1pPr>
          </a:lstStyle>
          <a:p>
            <a:pPr>
              <a:defRPr/>
            </a:pPr>
            <a:fld id="{0583C7FD-EE52-469C-8836-1A3A9A0AEB05}" type="slidenum">
              <a:rPr lang="en-US" altLang="en-US"/>
              <a:pPr>
                <a:defRPr/>
              </a:pPr>
              <a:t>‹#›</a:t>
            </a:fld>
            <a:endParaRPr lang="en-US" altLang="en-US" dirty="0"/>
          </a:p>
        </p:txBody>
      </p:sp>
    </p:spTree>
    <p:extLst>
      <p:ext uri="{BB962C8B-B14F-4D97-AF65-F5344CB8AC3E}">
        <p14:creationId xmlns:p14="http://schemas.microsoft.com/office/powerpoint/2010/main" val="36089536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charset="0"/>
        </a:defRPr>
      </a:lvl2pPr>
      <a:lvl3pPr algn="l" rtl="0" eaLnBrk="0" fontAlgn="base" hangingPunct="0">
        <a:lnSpc>
          <a:spcPct val="80000"/>
        </a:lnSpc>
        <a:spcBef>
          <a:spcPct val="0"/>
        </a:spcBef>
        <a:spcAft>
          <a:spcPct val="0"/>
        </a:spcAft>
        <a:defRPr sz="4400">
          <a:solidFill>
            <a:schemeClr val="tx2"/>
          </a:solidFill>
          <a:latin typeface="Times New Roman" charset="0"/>
        </a:defRPr>
      </a:lvl3pPr>
      <a:lvl4pPr algn="l" rtl="0" eaLnBrk="0" fontAlgn="base" hangingPunct="0">
        <a:lnSpc>
          <a:spcPct val="80000"/>
        </a:lnSpc>
        <a:spcBef>
          <a:spcPct val="0"/>
        </a:spcBef>
        <a:spcAft>
          <a:spcPct val="0"/>
        </a:spcAft>
        <a:defRPr sz="4400">
          <a:solidFill>
            <a:schemeClr val="tx2"/>
          </a:solidFill>
          <a:latin typeface="Times New Roman" charset="0"/>
        </a:defRPr>
      </a:lvl4pPr>
      <a:lvl5pPr algn="l" rtl="0" eaLnBrk="0" fontAlgn="base" hangingPunct="0">
        <a:lnSpc>
          <a:spcPct val="80000"/>
        </a:lnSpc>
        <a:spcBef>
          <a:spcPct val="0"/>
        </a:spcBef>
        <a:spcAft>
          <a:spcPct val="0"/>
        </a:spcAft>
        <a:defRPr sz="4400">
          <a:solidFill>
            <a:schemeClr val="tx2"/>
          </a:solidFill>
          <a:latin typeface="Times New Roman" charset="0"/>
        </a:defRPr>
      </a:lvl5pPr>
      <a:lvl6pPr marL="457200" algn="l" rtl="0" fontAlgn="base">
        <a:lnSpc>
          <a:spcPct val="80000"/>
        </a:lnSpc>
        <a:spcBef>
          <a:spcPct val="0"/>
        </a:spcBef>
        <a:spcAft>
          <a:spcPct val="0"/>
        </a:spcAft>
        <a:defRPr sz="4400">
          <a:solidFill>
            <a:schemeClr val="tx2"/>
          </a:solidFill>
          <a:latin typeface="Times New Roman" charset="0"/>
        </a:defRPr>
      </a:lvl6pPr>
      <a:lvl7pPr marL="914400" algn="l" rtl="0" fontAlgn="base">
        <a:lnSpc>
          <a:spcPct val="80000"/>
        </a:lnSpc>
        <a:spcBef>
          <a:spcPct val="0"/>
        </a:spcBef>
        <a:spcAft>
          <a:spcPct val="0"/>
        </a:spcAft>
        <a:defRPr sz="4400">
          <a:solidFill>
            <a:schemeClr val="tx2"/>
          </a:solidFill>
          <a:latin typeface="Times New Roman" charset="0"/>
        </a:defRPr>
      </a:lvl7pPr>
      <a:lvl8pPr marL="1371600" algn="l" rtl="0" fontAlgn="base">
        <a:lnSpc>
          <a:spcPct val="80000"/>
        </a:lnSpc>
        <a:spcBef>
          <a:spcPct val="0"/>
        </a:spcBef>
        <a:spcAft>
          <a:spcPct val="0"/>
        </a:spcAft>
        <a:defRPr sz="4400">
          <a:solidFill>
            <a:schemeClr val="tx2"/>
          </a:solidFill>
          <a:latin typeface="Times New Roman" charset="0"/>
        </a:defRPr>
      </a:lvl8pPr>
      <a:lvl9pPr marL="1828800" algn="l" rtl="0" fontAlgn="base">
        <a:lnSpc>
          <a:spcPct val="80000"/>
        </a:lnSpc>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48"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48"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48"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4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3" Type="http://schemas.openxmlformats.org/officeDocument/2006/relationships/image" Target="../media/image17.jpeg"/><Relationship Id="rId18" Type="http://schemas.openxmlformats.org/officeDocument/2006/relationships/image" Target="../media/image22.png"/><Relationship Id="rId26" Type="http://schemas.openxmlformats.org/officeDocument/2006/relationships/image" Target="../media/image30.jpeg"/><Relationship Id="rId39" Type="http://schemas.openxmlformats.org/officeDocument/2006/relationships/image" Target="../media/image43.jpeg"/><Relationship Id="rId3" Type="http://schemas.openxmlformats.org/officeDocument/2006/relationships/image" Target="../media/image7.jpeg"/><Relationship Id="rId21" Type="http://schemas.openxmlformats.org/officeDocument/2006/relationships/image" Target="../media/image25.png"/><Relationship Id="rId34" Type="http://schemas.openxmlformats.org/officeDocument/2006/relationships/image" Target="../media/image38.jpeg"/><Relationship Id="rId42" Type="http://schemas.openxmlformats.org/officeDocument/2006/relationships/image" Target="../media/image46.jpeg"/><Relationship Id="rId47" Type="http://schemas.openxmlformats.org/officeDocument/2006/relationships/image" Target="../media/image51.jpeg"/><Relationship Id="rId50" Type="http://schemas.openxmlformats.org/officeDocument/2006/relationships/image" Target="../media/image54.jp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jpeg"/><Relationship Id="rId38" Type="http://schemas.openxmlformats.org/officeDocument/2006/relationships/image" Target="../media/image42.jpeg"/><Relationship Id="rId46" Type="http://schemas.openxmlformats.org/officeDocument/2006/relationships/image" Target="../media/image50.jpe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41" Type="http://schemas.openxmlformats.org/officeDocument/2006/relationships/image" Target="../media/image45.jpe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jpeg"/><Relationship Id="rId32" Type="http://schemas.openxmlformats.org/officeDocument/2006/relationships/image" Target="../media/image36.jpeg"/><Relationship Id="rId37" Type="http://schemas.openxmlformats.org/officeDocument/2006/relationships/image" Target="../media/image41.jpeg"/><Relationship Id="rId40" Type="http://schemas.openxmlformats.org/officeDocument/2006/relationships/image" Target="../media/image44.jpeg"/><Relationship Id="rId45" Type="http://schemas.openxmlformats.org/officeDocument/2006/relationships/image" Target="../media/image49.jpeg"/><Relationship Id="rId5" Type="http://schemas.openxmlformats.org/officeDocument/2006/relationships/image" Target="../media/image9.jpe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49" Type="http://schemas.openxmlformats.org/officeDocument/2006/relationships/image" Target="../media/image53.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jpeg"/><Relationship Id="rId44" Type="http://schemas.openxmlformats.org/officeDocument/2006/relationships/image" Target="../media/image48.png"/><Relationship Id="rId52" Type="http://schemas.openxmlformats.org/officeDocument/2006/relationships/image" Target="../media/image56.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jpe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jpeg"/><Relationship Id="rId43" Type="http://schemas.openxmlformats.org/officeDocument/2006/relationships/image" Target="../media/image47.jpeg"/><Relationship Id="rId48" Type="http://schemas.openxmlformats.org/officeDocument/2006/relationships/image" Target="../media/image52.png"/><Relationship Id="rId8" Type="http://schemas.openxmlformats.org/officeDocument/2006/relationships/image" Target="../media/image12.png"/><Relationship Id="rId51"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046410"/>
            <a:ext cx="3536768" cy="1285176"/>
          </a:xfrm>
        </p:spPr>
        <p:txBody>
          <a:bodyPr>
            <a:noAutofit/>
          </a:bodyPr>
          <a:lstStyle/>
          <a:p>
            <a:r>
              <a:rPr lang="en-US" sz="2400" b="1" dirty="0">
                <a:solidFill>
                  <a:schemeClr val="bg1"/>
                </a:solidFill>
              </a:rPr>
              <a:t>2018 Pavement Workshop</a:t>
            </a:r>
            <a:br>
              <a:rPr lang="en-US" sz="2700" b="1" dirty="0">
                <a:solidFill>
                  <a:schemeClr val="bg1"/>
                </a:solidFill>
              </a:rPr>
            </a:br>
            <a:r>
              <a:rPr lang="en-US" sz="2100" b="1" dirty="0">
                <a:solidFill>
                  <a:schemeClr val="bg1"/>
                </a:solidFill>
              </a:rPr>
              <a:t>May 23-24, 2018</a:t>
            </a: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a:t>
            </a:fld>
            <a:endParaRPr lang="en-US" dirty="0">
              <a:solidFill>
                <a:prstClr val="black">
                  <a:tint val="75000"/>
                </a:prstClr>
              </a:solidFill>
            </a:endParaRPr>
          </a:p>
        </p:txBody>
      </p:sp>
      <p:pic>
        <p:nvPicPr>
          <p:cNvPr id="9" name="Picture 8"/>
          <p:cNvPicPr>
            <a:picLocks noChangeAspect="1"/>
          </p:cNvPicPr>
          <p:nvPr/>
        </p:nvPicPr>
        <p:blipFill>
          <a:blip r:embed="rId2"/>
          <a:stretch>
            <a:fillRect/>
          </a:stretch>
        </p:blipFill>
        <p:spPr>
          <a:xfrm>
            <a:off x="319076" y="490621"/>
            <a:ext cx="3014756" cy="1509173"/>
          </a:xfrm>
          <a:prstGeom prst="rect">
            <a:avLst/>
          </a:prstGeom>
          <a:ln>
            <a:noFill/>
          </a:ln>
          <a:effectLst>
            <a:outerShdw blurRad="50800" dist="38100" dir="2700000" algn="tl" rotWithShape="0">
              <a:prstClr val="black">
                <a:alpha val="40000"/>
              </a:prstClr>
            </a:outerShdw>
          </a:effectLst>
        </p:spPr>
      </p:pic>
      <p:pic>
        <p:nvPicPr>
          <p:cNvPr id="1026" name="Picture 2" descr="Current NRRA Agency Member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9076" y="3121401"/>
            <a:ext cx="2945823" cy="186257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456432" y="2046412"/>
            <a:ext cx="5687567" cy="1649627"/>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srgbClr val="FFC000"/>
                </a:solidFill>
              </a:rPr>
              <a:t>Patching Materials for Partial Depth Repair of Concrete Pavements</a:t>
            </a:r>
            <a:br>
              <a:rPr lang="en-US" sz="3000" b="1" dirty="0">
                <a:solidFill>
                  <a:srgbClr val="FFC000"/>
                </a:solidFill>
              </a:rPr>
            </a:br>
            <a:r>
              <a:rPr lang="en-US" sz="2100" b="1" dirty="0">
                <a:solidFill>
                  <a:srgbClr val="FFC000"/>
                </a:solidFill>
              </a:rPr>
              <a:t>John Roberts</a:t>
            </a:r>
          </a:p>
          <a:p>
            <a:r>
              <a:rPr lang="en-US" sz="2100" b="1" dirty="0">
                <a:solidFill>
                  <a:srgbClr val="FFC000"/>
                </a:solidFill>
              </a:rPr>
              <a:t>Executive Director IGGA/ACPA CP3</a:t>
            </a:r>
          </a:p>
          <a:p>
            <a:endParaRPr lang="en-US" sz="2100" b="1" dirty="0">
              <a:solidFill>
                <a:srgbClr val="FFC000"/>
              </a:solidFill>
            </a:endParaRPr>
          </a:p>
        </p:txBody>
      </p:sp>
      <p:sp>
        <p:nvSpPr>
          <p:cNvPr id="3" name="TextBox 2"/>
          <p:cNvSpPr txBox="1"/>
          <p:nvPr/>
        </p:nvSpPr>
        <p:spPr>
          <a:xfrm>
            <a:off x="463626" y="4933992"/>
            <a:ext cx="2476384" cy="369332"/>
          </a:xfrm>
          <a:prstGeom prst="rect">
            <a:avLst/>
          </a:prstGeom>
          <a:noFill/>
        </p:spPr>
        <p:txBody>
          <a:bodyPr wrap="none" rtlCol="0">
            <a:spAutoFit/>
          </a:bodyPr>
          <a:lstStyle/>
          <a:p>
            <a:pPr algn="ctr"/>
            <a:r>
              <a:rPr lang="en-US" dirty="0">
                <a:solidFill>
                  <a:schemeClr val="bg1"/>
                </a:solidFill>
                <a:latin typeface="+mj-lt"/>
              </a:rPr>
              <a:t>+ 46 Associate Members</a:t>
            </a:r>
          </a:p>
        </p:txBody>
      </p:sp>
    </p:spTree>
    <p:extLst>
      <p:ext uri="{BB962C8B-B14F-4D97-AF65-F5344CB8AC3E}">
        <p14:creationId xmlns:p14="http://schemas.microsoft.com/office/powerpoint/2010/main" val="379178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1D7F27F-AD2C-4855-8051-56D5219F1B7C}"/>
              </a:ext>
            </a:extLst>
          </p:cNvPr>
          <p:cNvSpPr>
            <a:spLocks noGrp="1" noChangeArrowheads="1"/>
          </p:cNvSpPr>
          <p:nvPr>
            <p:ph type="title"/>
          </p:nvPr>
        </p:nvSpPr>
        <p:spPr>
          <a:xfrm>
            <a:off x="374904" y="473075"/>
            <a:ext cx="8558784" cy="1143000"/>
          </a:xfrm>
        </p:spPr>
        <p:txBody>
          <a:bodyPr/>
          <a:lstStyle/>
          <a:p>
            <a:r>
              <a:rPr lang="en-US" altLang="en-US" dirty="0"/>
              <a:t>Patching Materials for PDR of PCCP</a:t>
            </a:r>
          </a:p>
        </p:txBody>
      </p:sp>
      <p:sp>
        <p:nvSpPr>
          <p:cNvPr id="20483" name="Content Placeholder 2">
            <a:extLst>
              <a:ext uri="{FF2B5EF4-FFF2-40B4-BE49-F238E27FC236}">
                <a16:creationId xmlns:a16="http://schemas.microsoft.com/office/drawing/2014/main" id="{5D86F42F-83A4-48DC-B9FE-EE329EF97F82}"/>
              </a:ext>
            </a:extLst>
          </p:cNvPr>
          <p:cNvSpPr>
            <a:spLocks noGrp="1" noChangeArrowheads="1"/>
          </p:cNvSpPr>
          <p:nvPr>
            <p:ph idx="1"/>
          </p:nvPr>
        </p:nvSpPr>
        <p:spPr/>
        <p:txBody>
          <a:bodyPr/>
          <a:lstStyle/>
          <a:p>
            <a:r>
              <a:rPr lang="en-US" altLang="en-US" sz="2800" dirty="0"/>
              <a:t>Objective: T</a:t>
            </a:r>
            <a:r>
              <a:rPr lang="en-US" sz="2800" dirty="0"/>
              <a:t>o provide a guide for NRRA members and other agencies to establish an effective partial depth repair program. The final report will guide the reader through product selection, installation techniques, equipment needed for completing the repair, typical performance cost, along with the life expectancy of the repair products.</a:t>
            </a:r>
            <a:endParaRPr lang="en-US" altLang="en-US" sz="2800" dirty="0"/>
          </a:p>
        </p:txBody>
      </p:sp>
      <p:pic>
        <p:nvPicPr>
          <p:cNvPr id="4" name="Picture 1">
            <a:extLst>
              <a:ext uri="{FF2B5EF4-FFF2-40B4-BE49-F238E27FC236}">
                <a16:creationId xmlns:a16="http://schemas.microsoft.com/office/drawing/2014/main" id="{4BE2D212-DE6B-4BA5-B354-3C2C2BFEA9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
            <a:ext cx="1497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53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1D7F27F-AD2C-4855-8051-56D5219F1B7C}"/>
              </a:ext>
            </a:extLst>
          </p:cNvPr>
          <p:cNvSpPr>
            <a:spLocks noGrp="1" noChangeArrowheads="1"/>
          </p:cNvSpPr>
          <p:nvPr>
            <p:ph type="title"/>
          </p:nvPr>
        </p:nvSpPr>
        <p:spPr>
          <a:xfrm>
            <a:off x="374904" y="473075"/>
            <a:ext cx="8558784" cy="1143000"/>
          </a:xfrm>
        </p:spPr>
        <p:txBody>
          <a:bodyPr/>
          <a:lstStyle/>
          <a:p>
            <a:r>
              <a:rPr lang="en-US" altLang="en-US" dirty="0"/>
              <a:t>Design</a:t>
            </a:r>
          </a:p>
        </p:txBody>
      </p:sp>
      <p:sp>
        <p:nvSpPr>
          <p:cNvPr id="20483" name="Content Placeholder 2">
            <a:extLst>
              <a:ext uri="{FF2B5EF4-FFF2-40B4-BE49-F238E27FC236}">
                <a16:creationId xmlns:a16="http://schemas.microsoft.com/office/drawing/2014/main" id="{5D86F42F-83A4-48DC-B9FE-EE329EF97F82}"/>
              </a:ext>
            </a:extLst>
          </p:cNvPr>
          <p:cNvSpPr>
            <a:spLocks noGrp="1" noChangeArrowheads="1"/>
          </p:cNvSpPr>
          <p:nvPr>
            <p:ph idx="1"/>
          </p:nvPr>
        </p:nvSpPr>
        <p:spPr>
          <a:xfrm>
            <a:off x="374904" y="1682496"/>
            <a:ext cx="8311896" cy="4038600"/>
          </a:xfrm>
        </p:spPr>
        <p:txBody>
          <a:bodyPr/>
          <a:lstStyle/>
          <a:p>
            <a:r>
              <a:rPr lang="en-US" sz="2400" dirty="0"/>
              <a:t>Ensure that the installation of each material reflects work typically done by maintenance personnel.</a:t>
            </a:r>
          </a:p>
          <a:p>
            <a:r>
              <a:rPr lang="en-US" sz="2400" dirty="0"/>
              <a:t>Achieve 3 to 5 years of service life with 2 – 4 hr. cure.</a:t>
            </a:r>
          </a:p>
          <a:p>
            <a:r>
              <a:rPr lang="en-US" sz="2400" dirty="0"/>
              <a:t>PDR constructed on WB lanes of I-94 built in 1973 as 9-inch PCCP w/ skewed 27-foot transverse joints.</a:t>
            </a:r>
          </a:p>
          <a:p>
            <a:r>
              <a:rPr lang="en-US" sz="2400" dirty="0"/>
              <a:t>A total of 15 test sections consisting of three contiguous panels and two transition panels, one at either end.</a:t>
            </a:r>
          </a:p>
          <a:p>
            <a:r>
              <a:rPr lang="en-US" sz="2400" dirty="0"/>
              <a:t>Seven different patch types were created</a:t>
            </a:r>
          </a:p>
          <a:p>
            <a:r>
              <a:rPr lang="en-US" sz="2400" dirty="0"/>
              <a:t>Thirteen different proprietary products were offered by vendors for evaluation. Additionally, asphalt patching mix was used in two of the 15 sections.</a:t>
            </a:r>
            <a:endParaRPr lang="en-US" altLang="en-US" sz="2400" dirty="0"/>
          </a:p>
        </p:txBody>
      </p:sp>
      <p:pic>
        <p:nvPicPr>
          <p:cNvPr id="4" name="Picture 1">
            <a:extLst>
              <a:ext uri="{FF2B5EF4-FFF2-40B4-BE49-F238E27FC236}">
                <a16:creationId xmlns:a16="http://schemas.microsoft.com/office/drawing/2014/main" id="{4BE2D212-DE6B-4BA5-B354-3C2C2BFEA9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
            <a:ext cx="1497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405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1D7F27F-AD2C-4855-8051-56D5219F1B7C}"/>
              </a:ext>
            </a:extLst>
          </p:cNvPr>
          <p:cNvSpPr>
            <a:spLocks noGrp="1" noChangeArrowheads="1"/>
          </p:cNvSpPr>
          <p:nvPr>
            <p:ph type="title"/>
          </p:nvPr>
        </p:nvSpPr>
        <p:spPr>
          <a:xfrm>
            <a:off x="374904" y="473075"/>
            <a:ext cx="8558784" cy="1143000"/>
          </a:xfrm>
        </p:spPr>
        <p:txBody>
          <a:bodyPr/>
          <a:lstStyle/>
          <a:p>
            <a:r>
              <a:rPr lang="en-US" altLang="en-US" dirty="0"/>
              <a:t>Typical Layout for PDR Study</a:t>
            </a:r>
          </a:p>
        </p:txBody>
      </p:sp>
      <p:pic>
        <p:nvPicPr>
          <p:cNvPr id="2" name="Content Placeholder 1">
            <a:extLst>
              <a:ext uri="{FF2B5EF4-FFF2-40B4-BE49-F238E27FC236}">
                <a16:creationId xmlns:a16="http://schemas.microsoft.com/office/drawing/2014/main" id="{6C60E864-D1A3-4A33-BAD2-6507186ED865}"/>
              </a:ext>
            </a:extLst>
          </p:cNvPr>
          <p:cNvPicPr>
            <a:picLocks noGrp="1" noChangeAspect="1"/>
          </p:cNvPicPr>
          <p:nvPr>
            <p:ph idx="1"/>
          </p:nvPr>
        </p:nvPicPr>
        <p:blipFill>
          <a:blip r:embed="rId2"/>
          <a:stretch>
            <a:fillRect/>
          </a:stretch>
        </p:blipFill>
        <p:spPr>
          <a:xfrm>
            <a:off x="1086666" y="1828800"/>
            <a:ext cx="7046868" cy="4038600"/>
          </a:xfrm>
          <a:prstGeom prst="rect">
            <a:avLst/>
          </a:prstGeom>
        </p:spPr>
      </p:pic>
      <p:pic>
        <p:nvPicPr>
          <p:cNvPr id="4" name="Picture 1">
            <a:extLst>
              <a:ext uri="{FF2B5EF4-FFF2-40B4-BE49-F238E27FC236}">
                <a16:creationId xmlns:a16="http://schemas.microsoft.com/office/drawing/2014/main" id="{4BE2D212-DE6B-4BA5-B354-3C2C2BFEA9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1000"/>
            <a:ext cx="1497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10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1D7F27F-AD2C-4855-8051-56D5219F1B7C}"/>
              </a:ext>
            </a:extLst>
          </p:cNvPr>
          <p:cNvSpPr>
            <a:spLocks noGrp="1" noChangeArrowheads="1"/>
          </p:cNvSpPr>
          <p:nvPr>
            <p:ph type="title"/>
          </p:nvPr>
        </p:nvSpPr>
        <p:spPr>
          <a:xfrm>
            <a:off x="374904" y="473075"/>
            <a:ext cx="8558784" cy="1143000"/>
          </a:xfrm>
        </p:spPr>
        <p:txBody>
          <a:bodyPr/>
          <a:lstStyle/>
          <a:p>
            <a:r>
              <a:rPr lang="en-US" altLang="en-US" dirty="0"/>
              <a:t>General Installation and Workflow</a:t>
            </a:r>
          </a:p>
        </p:txBody>
      </p:sp>
      <p:sp>
        <p:nvSpPr>
          <p:cNvPr id="20483" name="Content Placeholder 2">
            <a:extLst>
              <a:ext uri="{FF2B5EF4-FFF2-40B4-BE49-F238E27FC236}">
                <a16:creationId xmlns:a16="http://schemas.microsoft.com/office/drawing/2014/main" id="{5D86F42F-83A4-48DC-B9FE-EE329EF97F82}"/>
              </a:ext>
            </a:extLst>
          </p:cNvPr>
          <p:cNvSpPr>
            <a:spLocks noGrp="1" noChangeArrowheads="1"/>
          </p:cNvSpPr>
          <p:nvPr>
            <p:ph idx="1"/>
          </p:nvPr>
        </p:nvSpPr>
        <p:spPr/>
        <p:txBody>
          <a:bodyPr/>
          <a:lstStyle/>
          <a:p>
            <a:r>
              <a:rPr lang="en-US" sz="2400" dirty="0"/>
              <a:t>Joint distresses were created prior to preparation with a milling machine by a local vendor under contract.</a:t>
            </a:r>
          </a:p>
          <a:p>
            <a:r>
              <a:rPr lang="en-US" sz="2400" dirty="0"/>
              <a:t>MnDOT District 3 Maintenance staff performed minimal preparation (i.e., sand blasting) and installed materials.</a:t>
            </a:r>
          </a:p>
          <a:p>
            <a:r>
              <a:rPr lang="en-US" sz="2400" dirty="0"/>
              <a:t>Manufacturers were present onsite in most cases but the intent of the research is to reflect the performance the patch materials under the actual installation conditions (maintenance personnel, simple tools).</a:t>
            </a:r>
          </a:p>
          <a:p>
            <a:r>
              <a:rPr lang="en-US" sz="2400" dirty="0"/>
              <a:t>Three consecutive panels allocated for each product.</a:t>
            </a:r>
            <a:endParaRPr lang="en-US" altLang="en-US" sz="2400" dirty="0"/>
          </a:p>
        </p:txBody>
      </p:sp>
      <p:pic>
        <p:nvPicPr>
          <p:cNvPr id="4" name="Picture 1">
            <a:extLst>
              <a:ext uri="{FF2B5EF4-FFF2-40B4-BE49-F238E27FC236}">
                <a16:creationId xmlns:a16="http://schemas.microsoft.com/office/drawing/2014/main" id="{4BE2D212-DE6B-4BA5-B354-3C2C2BFEA9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
            <a:ext cx="1497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462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1D7F27F-AD2C-4855-8051-56D5219F1B7C}"/>
              </a:ext>
            </a:extLst>
          </p:cNvPr>
          <p:cNvSpPr>
            <a:spLocks noGrp="1" noChangeArrowheads="1"/>
          </p:cNvSpPr>
          <p:nvPr>
            <p:ph type="title"/>
          </p:nvPr>
        </p:nvSpPr>
        <p:spPr>
          <a:xfrm>
            <a:off x="374904" y="473075"/>
            <a:ext cx="8558784" cy="1143000"/>
          </a:xfrm>
        </p:spPr>
        <p:txBody>
          <a:bodyPr/>
          <a:lstStyle/>
          <a:p>
            <a:r>
              <a:rPr lang="en-US" altLang="en-US" dirty="0"/>
              <a:t>Patching Material Manufacturers</a:t>
            </a:r>
          </a:p>
        </p:txBody>
      </p:sp>
      <p:sp>
        <p:nvSpPr>
          <p:cNvPr id="20483" name="Content Placeholder 2">
            <a:extLst>
              <a:ext uri="{FF2B5EF4-FFF2-40B4-BE49-F238E27FC236}">
                <a16:creationId xmlns:a16="http://schemas.microsoft.com/office/drawing/2014/main" id="{5D86F42F-83A4-48DC-B9FE-EE329EF97F82}"/>
              </a:ext>
            </a:extLst>
          </p:cNvPr>
          <p:cNvSpPr>
            <a:spLocks noGrp="1" noChangeArrowheads="1"/>
          </p:cNvSpPr>
          <p:nvPr>
            <p:ph idx="1"/>
          </p:nvPr>
        </p:nvSpPr>
        <p:spPr/>
        <p:txBody>
          <a:bodyPr/>
          <a:lstStyle/>
          <a:p>
            <a:r>
              <a:rPr lang="en-US" altLang="en-US" sz="2800" dirty="0"/>
              <a:t>CTS Rapid Set – DOT Repair Mix</a:t>
            </a:r>
          </a:p>
          <a:p>
            <a:r>
              <a:rPr lang="en-US" altLang="en-US" sz="2800" dirty="0"/>
              <a:t>SpecChem – Rep Con 928</a:t>
            </a:r>
          </a:p>
          <a:p>
            <a:r>
              <a:rPr lang="en-US" altLang="en-US" sz="2800" dirty="0"/>
              <a:t>Western Material and Design – FasTrac 246</a:t>
            </a:r>
          </a:p>
          <a:p>
            <a:r>
              <a:rPr lang="en-US" sz="2800" dirty="0"/>
              <a:t>D.S. Brown - PaveSaver Polymeric Concrete</a:t>
            </a:r>
          </a:p>
          <a:p>
            <a:r>
              <a:rPr lang="en-US" sz="2800" dirty="0"/>
              <a:t>Western Material and Design - CE 700 HPC</a:t>
            </a:r>
          </a:p>
          <a:p>
            <a:r>
              <a:rPr lang="en-US" altLang="en-US" sz="2800" dirty="0"/>
              <a:t>Willamette Valley Company – FastPatch</a:t>
            </a:r>
          </a:p>
          <a:p>
            <a:r>
              <a:rPr lang="en-US" altLang="en-US" sz="2800" dirty="0"/>
              <a:t>Five Star - Rapid Surface Repair Easy Mix</a:t>
            </a:r>
          </a:p>
          <a:p>
            <a:r>
              <a:rPr lang="en-US" altLang="en-US" sz="2800" dirty="0"/>
              <a:t>Five Star - Rapid Surface Repair Epoxy Fix</a:t>
            </a:r>
          </a:p>
          <a:p>
            <a:endParaRPr lang="en-US" altLang="en-US" sz="2800" dirty="0"/>
          </a:p>
          <a:p>
            <a:endParaRPr lang="en-US" altLang="en-US" sz="2800" dirty="0"/>
          </a:p>
        </p:txBody>
      </p:sp>
      <p:pic>
        <p:nvPicPr>
          <p:cNvPr id="4" name="Picture 1">
            <a:extLst>
              <a:ext uri="{FF2B5EF4-FFF2-40B4-BE49-F238E27FC236}">
                <a16:creationId xmlns:a16="http://schemas.microsoft.com/office/drawing/2014/main" id="{4BE2D212-DE6B-4BA5-B354-3C2C2BFEA9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
            <a:ext cx="1497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54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1D7F27F-AD2C-4855-8051-56D5219F1B7C}"/>
              </a:ext>
            </a:extLst>
          </p:cNvPr>
          <p:cNvSpPr>
            <a:spLocks noGrp="1" noChangeArrowheads="1"/>
          </p:cNvSpPr>
          <p:nvPr>
            <p:ph type="title"/>
          </p:nvPr>
        </p:nvSpPr>
        <p:spPr>
          <a:xfrm>
            <a:off x="374904" y="473075"/>
            <a:ext cx="8558784" cy="1143000"/>
          </a:xfrm>
        </p:spPr>
        <p:txBody>
          <a:bodyPr/>
          <a:lstStyle/>
          <a:p>
            <a:r>
              <a:rPr lang="en-US" altLang="en-US" dirty="0"/>
              <a:t>Patching Material Manufacturers</a:t>
            </a:r>
          </a:p>
        </p:txBody>
      </p:sp>
      <p:sp>
        <p:nvSpPr>
          <p:cNvPr id="20483" name="Content Placeholder 2">
            <a:extLst>
              <a:ext uri="{FF2B5EF4-FFF2-40B4-BE49-F238E27FC236}">
                <a16:creationId xmlns:a16="http://schemas.microsoft.com/office/drawing/2014/main" id="{5D86F42F-83A4-48DC-B9FE-EE329EF97F82}"/>
              </a:ext>
            </a:extLst>
          </p:cNvPr>
          <p:cNvSpPr>
            <a:spLocks noGrp="1" noChangeArrowheads="1"/>
          </p:cNvSpPr>
          <p:nvPr>
            <p:ph idx="1"/>
          </p:nvPr>
        </p:nvSpPr>
        <p:spPr>
          <a:xfrm>
            <a:off x="533400" y="1737360"/>
            <a:ext cx="8290560" cy="4038600"/>
          </a:xfrm>
        </p:spPr>
        <p:txBody>
          <a:bodyPr/>
          <a:lstStyle/>
          <a:p>
            <a:r>
              <a:rPr lang="en-US" altLang="en-US" sz="2800" dirty="0"/>
              <a:t>TCC Materials - ProSpec Concrete Patching Mix</a:t>
            </a:r>
          </a:p>
          <a:p>
            <a:r>
              <a:rPr lang="en-US" altLang="en-US" sz="2800" dirty="0"/>
              <a:t>Aqua Patch Road Materials - Aqua Patch</a:t>
            </a:r>
          </a:p>
          <a:p>
            <a:r>
              <a:rPr lang="en-US" altLang="en-US" sz="2800" dirty="0"/>
              <a:t>Crafco - HP Concrete Cold Patch</a:t>
            </a:r>
          </a:p>
          <a:p>
            <a:r>
              <a:rPr lang="en-US" altLang="en-US" sz="2800" dirty="0"/>
              <a:t>Crafco - Techrete-TBR</a:t>
            </a:r>
          </a:p>
          <a:p>
            <a:r>
              <a:rPr lang="en-US" altLang="en-US" sz="2800" dirty="0"/>
              <a:t>TCC - 3U18 Modified</a:t>
            </a:r>
          </a:p>
          <a:p>
            <a:r>
              <a:rPr lang="en-US" altLang="en-US" sz="2800" dirty="0"/>
              <a:t>USG – Ecofix</a:t>
            </a:r>
          </a:p>
          <a:p>
            <a:r>
              <a:rPr lang="en-US" altLang="en-US" sz="2800" dirty="0"/>
              <a:t>CTS, Rapid Set DOT Repair Mix and Helix 5-25-Standard BA (Zinc Coated) and Helix 5-25-SS BA (Stainless Steel)</a:t>
            </a:r>
          </a:p>
        </p:txBody>
      </p:sp>
      <p:pic>
        <p:nvPicPr>
          <p:cNvPr id="4" name="Picture 1">
            <a:extLst>
              <a:ext uri="{FF2B5EF4-FFF2-40B4-BE49-F238E27FC236}">
                <a16:creationId xmlns:a16="http://schemas.microsoft.com/office/drawing/2014/main" id="{4BE2D212-DE6B-4BA5-B354-3C2C2BFEA9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
            <a:ext cx="1497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364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1D7F27F-AD2C-4855-8051-56D5219F1B7C}"/>
              </a:ext>
            </a:extLst>
          </p:cNvPr>
          <p:cNvSpPr>
            <a:spLocks noGrp="1" noChangeArrowheads="1"/>
          </p:cNvSpPr>
          <p:nvPr>
            <p:ph type="title"/>
          </p:nvPr>
        </p:nvSpPr>
        <p:spPr/>
        <p:txBody>
          <a:bodyPr/>
          <a:lstStyle/>
          <a:p>
            <a:r>
              <a:rPr lang="en-US" altLang="en-US" dirty="0"/>
              <a:t>What Can We Expect?</a:t>
            </a:r>
          </a:p>
        </p:txBody>
      </p:sp>
      <p:sp>
        <p:nvSpPr>
          <p:cNvPr id="20483" name="Content Placeholder 2">
            <a:extLst>
              <a:ext uri="{FF2B5EF4-FFF2-40B4-BE49-F238E27FC236}">
                <a16:creationId xmlns:a16="http://schemas.microsoft.com/office/drawing/2014/main" id="{5D86F42F-83A4-48DC-B9FE-EE329EF97F82}"/>
              </a:ext>
            </a:extLst>
          </p:cNvPr>
          <p:cNvSpPr>
            <a:spLocks noGrp="1" noChangeArrowheads="1"/>
          </p:cNvSpPr>
          <p:nvPr>
            <p:ph idx="1"/>
          </p:nvPr>
        </p:nvSpPr>
        <p:spPr>
          <a:xfrm>
            <a:off x="533400" y="1746504"/>
            <a:ext cx="8153400" cy="4038600"/>
          </a:xfrm>
        </p:spPr>
        <p:txBody>
          <a:bodyPr/>
          <a:lstStyle/>
          <a:p>
            <a:r>
              <a:rPr lang="en-US" altLang="en-US" sz="2400" dirty="0"/>
              <a:t>The final report will include technical data sheets, manufacturer recommended time to reach required opening strength under varying conditions, etc.</a:t>
            </a:r>
          </a:p>
          <a:p>
            <a:r>
              <a:rPr lang="en-US" altLang="en-US" sz="2400" dirty="0"/>
              <a:t>Specific procedures for each patch were documented by field personnel and will be included in the final report.</a:t>
            </a:r>
          </a:p>
          <a:p>
            <a:r>
              <a:rPr lang="en-US" altLang="en-US" sz="2400" dirty="0"/>
              <a:t>Products will be monitored for performance over time. </a:t>
            </a:r>
          </a:p>
          <a:p>
            <a:r>
              <a:rPr lang="en-US" altLang="en-US" sz="2400" dirty="0"/>
              <a:t>This information, along with other follow-up data requests, will be compiled, analyzed, and included with the final project report to be prepared by the consultant. </a:t>
            </a:r>
          </a:p>
          <a:p>
            <a:r>
              <a:rPr lang="en-US" altLang="en-US" sz="2400" dirty="0"/>
              <a:t>Current practices for PDR used by NRRA agency members will be compiled and summarized.</a:t>
            </a:r>
          </a:p>
        </p:txBody>
      </p:sp>
      <p:pic>
        <p:nvPicPr>
          <p:cNvPr id="4" name="Picture 1">
            <a:extLst>
              <a:ext uri="{FF2B5EF4-FFF2-40B4-BE49-F238E27FC236}">
                <a16:creationId xmlns:a16="http://schemas.microsoft.com/office/drawing/2014/main" id="{4BE2D212-DE6B-4BA5-B354-3C2C2BFEA9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
            <a:ext cx="1497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447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8CC9-FED6-4043-924B-032B1EDD68C8}"/>
              </a:ext>
            </a:extLst>
          </p:cNvPr>
          <p:cNvSpPr>
            <a:spLocks noGrp="1"/>
          </p:cNvSpPr>
          <p:nvPr>
            <p:ph type="title"/>
          </p:nvPr>
        </p:nvSpPr>
        <p:spPr/>
        <p:txBody>
          <a:bodyPr/>
          <a:lstStyle/>
          <a:p>
            <a:r>
              <a:rPr lang="en-US" dirty="0"/>
              <a:t>What’s Next?</a:t>
            </a:r>
          </a:p>
        </p:txBody>
      </p:sp>
      <p:pic>
        <p:nvPicPr>
          <p:cNvPr id="7" name="Content Placeholder 6">
            <a:extLst>
              <a:ext uri="{FF2B5EF4-FFF2-40B4-BE49-F238E27FC236}">
                <a16:creationId xmlns:a16="http://schemas.microsoft.com/office/drawing/2014/main" id="{3726FB3F-B9E6-449C-85CB-38C3EC8CB3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609" y="1744364"/>
            <a:ext cx="6501384" cy="4326376"/>
          </a:xfrm>
        </p:spPr>
      </p:pic>
      <p:sp>
        <p:nvSpPr>
          <p:cNvPr id="4" name="Footer Placeholder 3">
            <a:extLst>
              <a:ext uri="{FF2B5EF4-FFF2-40B4-BE49-F238E27FC236}">
                <a16:creationId xmlns:a16="http://schemas.microsoft.com/office/drawing/2014/main" id="{3118EB4B-FE17-47B7-8559-B12E2FC04399}"/>
              </a:ext>
            </a:extLst>
          </p:cNvPr>
          <p:cNvSpPr>
            <a:spLocks noGrp="1"/>
          </p:cNvSpPr>
          <p:nvPr>
            <p:ph type="ftr" sz="quarter" idx="11"/>
          </p:nvPr>
        </p:nvSpPr>
        <p:spPr/>
        <p:txBody>
          <a:bodyPr/>
          <a:lstStyle/>
          <a:p>
            <a:pPr>
              <a:defRPr/>
            </a:pPr>
            <a:r>
              <a:rPr lang="en-US"/>
              <a:t>International Grooving and Grinding Association</a:t>
            </a:r>
            <a:endParaRPr lang="en-US" dirty="0"/>
          </a:p>
        </p:txBody>
      </p:sp>
      <p:sp>
        <p:nvSpPr>
          <p:cNvPr id="5" name="Slide Number Placeholder 4">
            <a:extLst>
              <a:ext uri="{FF2B5EF4-FFF2-40B4-BE49-F238E27FC236}">
                <a16:creationId xmlns:a16="http://schemas.microsoft.com/office/drawing/2014/main" id="{10F627D8-2656-48E5-8779-C1AD916FA652}"/>
              </a:ext>
            </a:extLst>
          </p:cNvPr>
          <p:cNvSpPr>
            <a:spLocks noGrp="1"/>
          </p:cNvSpPr>
          <p:nvPr>
            <p:ph type="sldNum" sz="quarter" idx="12"/>
          </p:nvPr>
        </p:nvSpPr>
        <p:spPr/>
        <p:txBody>
          <a:bodyPr/>
          <a:lstStyle/>
          <a:p>
            <a:pPr>
              <a:defRPr/>
            </a:pPr>
            <a:fld id="{0B2304AD-5DED-4556-B4AD-DB8BA8E36DF1}" type="slidenum">
              <a:rPr lang="en-US" altLang="en-US" smtClean="0"/>
              <a:pPr>
                <a:defRPr/>
              </a:pPr>
              <a:t>17</a:t>
            </a:fld>
            <a:endParaRPr lang="en-US" altLang="en-US" dirty="0"/>
          </a:p>
        </p:txBody>
      </p:sp>
      <p:pic>
        <p:nvPicPr>
          <p:cNvPr id="9" name="Picture 1">
            <a:extLst>
              <a:ext uri="{FF2B5EF4-FFF2-40B4-BE49-F238E27FC236}">
                <a16:creationId xmlns:a16="http://schemas.microsoft.com/office/drawing/2014/main" id="{8C9C15CB-B5EB-4797-8B15-1E9406B11D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1000"/>
            <a:ext cx="1497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244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796" y="199383"/>
            <a:ext cx="1155128" cy="4181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110" y="4928158"/>
            <a:ext cx="1866888" cy="27929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7210" y="1926748"/>
            <a:ext cx="891304" cy="43376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9360" y="2731728"/>
            <a:ext cx="504819" cy="268267"/>
          </a:xfrm>
          <a:prstGeom prst="rect">
            <a:avLst/>
          </a:prstGeom>
          <a:effectLst>
            <a:glow rad="127000">
              <a:schemeClr val="bg1"/>
            </a:glo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5403" y="1064930"/>
            <a:ext cx="1125733" cy="826064"/>
          </a:xfrm>
          <a:prstGeom prst="rect">
            <a:avLst/>
          </a:prstGeom>
          <a:effectLst>
            <a:glow rad="127000">
              <a:schemeClr val="bg1"/>
            </a:glo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5780" y="4391260"/>
            <a:ext cx="819893" cy="366220"/>
          </a:xfrm>
          <a:prstGeom prst="rect">
            <a:avLst/>
          </a:prstGeom>
          <a:effectLst>
            <a:glow rad="127000">
              <a:schemeClr val="bg1">
                <a:lumMod val="95000"/>
              </a:schemeClr>
            </a:glow>
          </a:effectLst>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15" y="5340136"/>
            <a:ext cx="1996125" cy="380585"/>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51950" y="3515737"/>
            <a:ext cx="527108" cy="528709"/>
          </a:xfrm>
          <a:prstGeom prst="rect">
            <a:avLst/>
          </a:prstGeom>
          <a:effectLst>
            <a:glow rad="127000">
              <a:schemeClr val="bg1"/>
            </a:glow>
          </a:effectLst>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44050" y="3301565"/>
            <a:ext cx="931298" cy="297299"/>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33588" y="986754"/>
            <a:ext cx="765468" cy="398043"/>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72365" y="2887176"/>
            <a:ext cx="825869" cy="433581"/>
          </a:xfrm>
          <a:prstGeom prst="rect">
            <a:avLst/>
          </a:prstGeom>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85155" y="4406666"/>
            <a:ext cx="1216797" cy="511166"/>
          </a:xfrm>
          <a:prstGeom prst="rect">
            <a:avLst/>
          </a:prstGeom>
          <a:effectLst>
            <a:glow rad="127000">
              <a:schemeClr val="bg1"/>
            </a:glow>
          </a:effectLst>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67472" y="5231516"/>
            <a:ext cx="1160492" cy="406503"/>
          </a:xfrm>
          <a:prstGeom prst="rect">
            <a:avLst/>
          </a:prstGeom>
          <a:effectLst>
            <a:glow rad="127000">
              <a:schemeClr val="bg1"/>
            </a:glow>
          </a:effectLst>
        </p:spPr>
      </p:pic>
      <p:pic>
        <p:nvPicPr>
          <p:cNvPr id="23" name="Picture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028" y="2649481"/>
            <a:ext cx="699045" cy="569721"/>
          </a:xfrm>
          <a:prstGeom prst="rect">
            <a:avLst/>
          </a:prstGeom>
        </p:spPr>
      </p:pic>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48924" y="2541011"/>
            <a:ext cx="878588" cy="521934"/>
          </a:xfrm>
          <a:prstGeom prst="rect">
            <a:avLst/>
          </a:prstGeom>
        </p:spPr>
      </p:pic>
      <p:pic>
        <p:nvPicPr>
          <p:cNvPr id="28" name="Picture 2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46429" y="1720603"/>
            <a:ext cx="1172112" cy="483344"/>
          </a:xfrm>
          <a:prstGeom prst="rect">
            <a:avLst/>
          </a:prstGeom>
        </p:spPr>
      </p:pic>
      <p:pic>
        <p:nvPicPr>
          <p:cNvPr id="29" name="Picture 2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94476" y="4073306"/>
            <a:ext cx="1043692" cy="701361"/>
          </a:xfrm>
          <a:prstGeom prst="rect">
            <a:avLst/>
          </a:prstGeom>
        </p:spPr>
      </p:pic>
      <p:pic>
        <p:nvPicPr>
          <p:cNvPr id="30" name="Picture 2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200218" y="3719532"/>
            <a:ext cx="817455" cy="404759"/>
          </a:xfrm>
          <a:prstGeom prst="rect">
            <a:avLst/>
          </a:prstGeom>
        </p:spPr>
      </p:pic>
      <p:pic>
        <p:nvPicPr>
          <p:cNvPr id="31" name="Picture 3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977372" y="5804272"/>
            <a:ext cx="1461106" cy="273424"/>
          </a:xfrm>
          <a:prstGeom prst="rect">
            <a:avLst/>
          </a:prstGeom>
        </p:spPr>
      </p:pic>
      <p:pic>
        <p:nvPicPr>
          <p:cNvPr id="32" name="Picture 3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380311" y="5096566"/>
            <a:ext cx="995037" cy="357693"/>
          </a:xfrm>
          <a:prstGeom prst="rect">
            <a:avLst/>
          </a:prstGeom>
        </p:spPr>
      </p:pic>
      <p:pic>
        <p:nvPicPr>
          <p:cNvPr id="33" name="Picture 3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778716" y="5713791"/>
            <a:ext cx="1207320" cy="315501"/>
          </a:xfrm>
          <a:prstGeom prst="rect">
            <a:avLst/>
          </a:prstGeom>
          <a:effectLst>
            <a:glow rad="127000">
              <a:schemeClr val="bg1">
                <a:lumMod val="95000"/>
              </a:schemeClr>
            </a:glow>
          </a:effectLst>
        </p:spPr>
      </p:pic>
      <p:pic>
        <p:nvPicPr>
          <p:cNvPr id="34" name="Picture 3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298235" y="5468437"/>
            <a:ext cx="682365" cy="597531"/>
          </a:xfrm>
          <a:prstGeom prst="rect">
            <a:avLst/>
          </a:prstGeom>
        </p:spPr>
      </p:pic>
      <p:pic>
        <p:nvPicPr>
          <p:cNvPr id="35" name="Picture 3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744615" y="5555571"/>
            <a:ext cx="635696" cy="523391"/>
          </a:xfrm>
          <a:prstGeom prst="rect">
            <a:avLst/>
          </a:prstGeom>
        </p:spPr>
      </p:pic>
      <p:pic>
        <p:nvPicPr>
          <p:cNvPr id="38" name="Picture 3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306692" y="76349"/>
            <a:ext cx="1032988" cy="619794"/>
          </a:xfrm>
          <a:prstGeom prst="rect">
            <a:avLst/>
          </a:prstGeom>
        </p:spPr>
      </p:pic>
      <p:pic>
        <p:nvPicPr>
          <p:cNvPr id="39" name="Picture 38"/>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658641" y="231644"/>
            <a:ext cx="1090176" cy="771697"/>
          </a:xfrm>
          <a:prstGeom prst="rect">
            <a:avLst/>
          </a:prstGeom>
        </p:spPr>
      </p:pic>
      <p:pic>
        <p:nvPicPr>
          <p:cNvPr id="3" name="Picture 2"/>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017673" y="866012"/>
            <a:ext cx="726526" cy="726526"/>
          </a:xfrm>
          <a:prstGeom prst="rect">
            <a:avLst/>
          </a:prstGeom>
        </p:spPr>
      </p:pic>
      <p:pic>
        <p:nvPicPr>
          <p:cNvPr id="9" name="Picture 8"/>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576180" y="1068706"/>
            <a:ext cx="1022686" cy="446572"/>
          </a:xfrm>
          <a:prstGeom prst="rect">
            <a:avLst/>
          </a:prstGeom>
        </p:spPr>
      </p:pic>
      <p:pic>
        <p:nvPicPr>
          <p:cNvPr id="20" name="Picture 19"/>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608982" y="974382"/>
            <a:ext cx="1435414" cy="422181"/>
          </a:xfrm>
          <a:prstGeom prst="rect">
            <a:avLst/>
          </a:prstGeom>
          <a:effectLst>
            <a:glow rad="127000">
              <a:schemeClr val="bg1"/>
            </a:glow>
          </a:effectLst>
        </p:spPr>
      </p:pic>
      <p:pic>
        <p:nvPicPr>
          <p:cNvPr id="36" name="Picture 3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8357668" y="2030165"/>
            <a:ext cx="666573" cy="322622"/>
          </a:xfrm>
          <a:prstGeom prst="rect">
            <a:avLst/>
          </a:prstGeom>
        </p:spPr>
      </p:pic>
      <p:pic>
        <p:nvPicPr>
          <p:cNvPr id="37" name="Picture 3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912912" y="2834864"/>
            <a:ext cx="2106452" cy="336033"/>
          </a:xfrm>
          <a:prstGeom prst="rect">
            <a:avLst/>
          </a:prstGeom>
          <a:effectLst>
            <a:glow rad="127000">
              <a:schemeClr val="bg1"/>
            </a:glow>
          </a:effectLst>
        </p:spPr>
      </p:pic>
      <p:pic>
        <p:nvPicPr>
          <p:cNvPr id="40" name="Picture 39"/>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862264" y="4704894"/>
            <a:ext cx="1570482" cy="502555"/>
          </a:xfrm>
          <a:prstGeom prst="rect">
            <a:avLst/>
          </a:prstGeom>
        </p:spPr>
      </p:pic>
      <p:pic>
        <p:nvPicPr>
          <p:cNvPr id="4" name="Picture 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470662" y="5114949"/>
            <a:ext cx="1451542" cy="275794"/>
          </a:xfrm>
          <a:prstGeom prst="rect">
            <a:avLst/>
          </a:prstGeom>
        </p:spPr>
      </p:pic>
      <p:pic>
        <p:nvPicPr>
          <p:cNvPr id="25" name="Picture 24"/>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4397307" y="943166"/>
            <a:ext cx="1119098" cy="610417"/>
          </a:xfrm>
          <a:prstGeom prst="rect">
            <a:avLst/>
          </a:prstGeom>
        </p:spPr>
      </p:pic>
      <p:pic>
        <p:nvPicPr>
          <p:cNvPr id="26" name="Picture 25"/>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689909" y="4259750"/>
            <a:ext cx="1492199" cy="370337"/>
          </a:xfrm>
          <a:prstGeom prst="rect">
            <a:avLst/>
          </a:prstGeom>
        </p:spPr>
      </p:pic>
      <p:pic>
        <p:nvPicPr>
          <p:cNvPr id="41" name="Content Placeholder 3"/>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798474" y="109737"/>
            <a:ext cx="974087" cy="704589"/>
          </a:xfrm>
          <a:prstGeom prst="rect">
            <a:avLst/>
          </a:prstGeom>
          <a:effectLst>
            <a:glow rad="127000">
              <a:schemeClr val="bg1">
                <a:lumMod val="85000"/>
              </a:schemeClr>
            </a:glow>
          </a:effectLst>
        </p:spPr>
      </p:pic>
      <p:pic>
        <p:nvPicPr>
          <p:cNvPr id="42" name="Picture 41"/>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538168" y="29020"/>
            <a:ext cx="1077066" cy="714453"/>
          </a:xfrm>
          <a:prstGeom prst="rect">
            <a:avLst/>
          </a:prstGeom>
        </p:spPr>
      </p:pic>
      <p:pic>
        <p:nvPicPr>
          <p:cNvPr id="43" name="Picture 42"/>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95230" y="1879805"/>
            <a:ext cx="905152" cy="600417"/>
          </a:xfrm>
          <a:prstGeom prst="rect">
            <a:avLst/>
          </a:prstGeom>
        </p:spPr>
      </p:pic>
      <p:pic>
        <p:nvPicPr>
          <p:cNvPr id="44" name="Picture 43"/>
          <p:cNvPicPr>
            <a:picLocks noChangeAspect="1"/>
          </p:cNvPicPr>
          <p:nvPr/>
        </p:nvPicPr>
        <p:blipFill rotWithShape="1">
          <a:blip r:embed="rId40" cstate="print">
            <a:extLst>
              <a:ext uri="{28A0092B-C50C-407E-A947-70E740481C1C}">
                <a14:useLocalDpi xmlns:a14="http://schemas.microsoft.com/office/drawing/2010/main" val="0"/>
              </a:ext>
            </a:extLst>
          </a:blip>
          <a:srcRect l="4667" t="13007" r="5151" b="12439"/>
          <a:stretch/>
        </p:blipFill>
        <p:spPr>
          <a:xfrm>
            <a:off x="2570544" y="1535804"/>
            <a:ext cx="1206506" cy="661634"/>
          </a:xfrm>
          <a:prstGeom prst="rect">
            <a:avLst/>
          </a:prstGeom>
        </p:spPr>
      </p:pic>
      <p:pic>
        <p:nvPicPr>
          <p:cNvPr id="45" name="Picture 44"/>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1280924" y="1845769"/>
            <a:ext cx="1048867" cy="634470"/>
          </a:xfrm>
          <a:prstGeom prst="rect">
            <a:avLst/>
          </a:prstGeom>
        </p:spPr>
      </p:pic>
      <p:pic>
        <p:nvPicPr>
          <p:cNvPr id="46" name="Picture 45"/>
          <p:cNvPicPr>
            <a:picLocks noChangeAspect="1"/>
          </p:cNvPicPr>
          <p:nvPr/>
        </p:nvPicPr>
        <p:blipFill rotWithShape="1">
          <a:blip r:embed="rId42" cstate="print">
            <a:extLst>
              <a:ext uri="{28A0092B-C50C-407E-A947-70E740481C1C}">
                <a14:useLocalDpi xmlns:a14="http://schemas.microsoft.com/office/drawing/2010/main" val="0"/>
              </a:ext>
            </a:extLst>
          </a:blip>
          <a:srcRect l="6514" t="14107" r="7045" b="18778"/>
          <a:stretch/>
        </p:blipFill>
        <p:spPr>
          <a:xfrm>
            <a:off x="1484541" y="3285754"/>
            <a:ext cx="1153265" cy="593957"/>
          </a:xfrm>
          <a:prstGeom prst="rect">
            <a:avLst/>
          </a:prstGeom>
        </p:spPr>
      </p:pic>
      <p:pic>
        <p:nvPicPr>
          <p:cNvPr id="47" name="Picture 46"/>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92292" y="1064930"/>
            <a:ext cx="1097429" cy="727962"/>
          </a:xfrm>
          <a:prstGeom prst="rect">
            <a:avLst/>
          </a:prstGeom>
        </p:spPr>
      </p:pic>
      <p:pic>
        <p:nvPicPr>
          <p:cNvPr id="48" name="Picture 47"/>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401004" y="3306303"/>
            <a:ext cx="993777" cy="720043"/>
          </a:xfrm>
          <a:prstGeom prst="rect">
            <a:avLst/>
          </a:prstGeom>
        </p:spPr>
      </p:pic>
      <p:pic>
        <p:nvPicPr>
          <p:cNvPr id="49" name="Picture 48"/>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2951137" y="2228340"/>
            <a:ext cx="1435849" cy="501122"/>
          </a:xfrm>
          <a:prstGeom prst="rect">
            <a:avLst/>
          </a:prstGeom>
        </p:spPr>
      </p:pic>
      <p:pic>
        <p:nvPicPr>
          <p:cNvPr id="24" name="Picture 23"/>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87815" y="4093102"/>
            <a:ext cx="1287111" cy="727647"/>
          </a:xfrm>
          <a:prstGeom prst="rect">
            <a:avLst/>
          </a:prstGeom>
        </p:spPr>
      </p:pic>
      <p:pic>
        <p:nvPicPr>
          <p:cNvPr id="19" name="Picture 18"/>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5437550" y="1938353"/>
            <a:ext cx="1473833" cy="431403"/>
          </a:xfrm>
          <a:prstGeom prst="rect">
            <a:avLst/>
          </a:prstGeom>
        </p:spPr>
      </p:pic>
      <p:pic>
        <p:nvPicPr>
          <p:cNvPr id="50" name="Picture 49"/>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282021" y="5896324"/>
            <a:ext cx="2052914" cy="329932"/>
          </a:xfrm>
          <a:prstGeom prst="rect">
            <a:avLst/>
          </a:prstGeom>
        </p:spPr>
      </p:pic>
      <p:sp>
        <p:nvSpPr>
          <p:cNvPr id="52" name="Title 1"/>
          <p:cNvSpPr txBox="1">
            <a:spLocks/>
          </p:cNvSpPr>
          <p:nvPr/>
        </p:nvSpPr>
        <p:spPr bwMode="auto">
          <a:xfrm>
            <a:off x="4279125" y="2588717"/>
            <a:ext cx="2018938" cy="204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3200" dirty="0">
                <a:solidFill>
                  <a:prstClr val="white"/>
                </a:solidFill>
                <a:latin typeface="Arial" panose="020B0604020202020204" pitchFamily="34" charset="0"/>
                <a:cs typeface="Arial" panose="020B0604020202020204" pitchFamily="34" charset="0"/>
              </a:rPr>
              <a:t>Thank You</a:t>
            </a:r>
            <a:endParaRPr lang="en-US" altLang="en-US" sz="3200" b="1" i="1" dirty="0">
              <a:solidFill>
                <a:prstClr val="white"/>
              </a:solidFill>
              <a:latin typeface="Arial" panose="020B0604020202020204" pitchFamily="34" charset="0"/>
              <a:cs typeface="Arial" panose="020B0604020202020204" pitchFamily="34" charset="0"/>
            </a:endParaRPr>
          </a:p>
        </p:txBody>
      </p:sp>
      <p:pic>
        <p:nvPicPr>
          <p:cNvPr id="53" name="Picture 52"/>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232531" y="164821"/>
            <a:ext cx="1421288" cy="712039"/>
          </a:xfrm>
          <a:prstGeom prst="rect">
            <a:avLst/>
          </a:prstGeom>
          <a:ln>
            <a:no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2772234" y="3582732"/>
            <a:ext cx="1416625" cy="555317"/>
          </a:xfrm>
          <a:prstGeom prst="rect">
            <a:avLst/>
          </a:prstGeom>
        </p:spPr>
      </p:pic>
      <p:pic>
        <p:nvPicPr>
          <p:cNvPr id="15" name="Picture 14"/>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3943338" y="5164245"/>
            <a:ext cx="1705963" cy="580027"/>
          </a:xfrm>
          <a:prstGeom prst="rect">
            <a:avLst/>
          </a:prstGeom>
        </p:spPr>
      </p:pic>
      <p:pic>
        <p:nvPicPr>
          <p:cNvPr id="51" name="Picture 50">
            <a:extLst>
              <a:ext uri="{FF2B5EF4-FFF2-40B4-BE49-F238E27FC236}">
                <a16:creationId xmlns:a16="http://schemas.microsoft.com/office/drawing/2014/main" id="{A3775F74-8E07-4BD7-99C0-09BF94DEE78B}"/>
              </a:ext>
            </a:extLst>
          </p:cNvPr>
          <p:cNvPicPr>
            <a:picLocks noChangeAspect="1"/>
          </p:cNvPicPr>
          <p:nvPr/>
        </p:nvPicPr>
        <p:blipFill>
          <a:blip r:embed="rId52"/>
          <a:stretch>
            <a:fillRect/>
          </a:stretch>
        </p:blipFill>
        <p:spPr>
          <a:xfrm>
            <a:off x="4552436" y="4111798"/>
            <a:ext cx="2092063" cy="878666"/>
          </a:xfrm>
          <a:prstGeom prst="rect">
            <a:avLst/>
          </a:prstGeom>
        </p:spPr>
      </p:pic>
    </p:spTree>
    <p:extLst>
      <p:ext uri="{BB962C8B-B14F-4D97-AF65-F5344CB8AC3E}">
        <p14:creationId xmlns:p14="http://schemas.microsoft.com/office/powerpoint/2010/main" val="2469639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D809F4B-9F54-4473-91C3-DCCF20C1053C}"/>
              </a:ext>
            </a:extLst>
          </p:cNvPr>
          <p:cNvSpPr>
            <a:spLocks noGrp="1" noChangeArrowheads="1"/>
          </p:cNvSpPr>
          <p:nvPr>
            <p:ph type="title"/>
          </p:nvPr>
        </p:nvSpPr>
        <p:spPr>
          <a:xfrm>
            <a:off x="533400" y="457200"/>
            <a:ext cx="8153400" cy="1143000"/>
          </a:xfrm>
        </p:spPr>
        <p:txBody>
          <a:bodyPr/>
          <a:lstStyle/>
          <a:p>
            <a:r>
              <a:rPr lang="en-US" altLang="en-US" dirty="0"/>
              <a:t>Introduction</a:t>
            </a:r>
          </a:p>
        </p:txBody>
      </p:sp>
      <p:sp>
        <p:nvSpPr>
          <p:cNvPr id="11267" name="Rectangle 3">
            <a:extLst>
              <a:ext uri="{FF2B5EF4-FFF2-40B4-BE49-F238E27FC236}">
                <a16:creationId xmlns:a16="http://schemas.microsoft.com/office/drawing/2014/main" id="{9EAB99B9-2D6B-4097-A592-24A70FA9C2C1}"/>
              </a:ext>
            </a:extLst>
          </p:cNvPr>
          <p:cNvSpPr>
            <a:spLocks noGrp="1" noChangeArrowheads="1"/>
          </p:cNvSpPr>
          <p:nvPr>
            <p:ph type="body" idx="1"/>
          </p:nvPr>
        </p:nvSpPr>
        <p:spPr>
          <a:xfrm>
            <a:off x="533400" y="1981200"/>
            <a:ext cx="8153400" cy="4038600"/>
          </a:xfrm>
        </p:spPr>
        <p:txBody>
          <a:bodyPr/>
          <a:lstStyle/>
          <a:p>
            <a:r>
              <a:rPr lang="en-US" altLang="en-US" sz="2800" dirty="0">
                <a:latin typeface="Lucida Sans" panose="020B0602030504020204" pitchFamily="34" charset="0"/>
              </a:rPr>
              <a:t>John H. Roberts</a:t>
            </a:r>
          </a:p>
          <a:p>
            <a:r>
              <a:rPr lang="en-US" altLang="en-US" sz="2800" dirty="0">
                <a:latin typeface="Lucida Sans" panose="020B0602030504020204" pitchFamily="34" charset="0"/>
              </a:rPr>
              <a:t>Executive Director - International Grooving and Grinding Association</a:t>
            </a:r>
          </a:p>
          <a:p>
            <a:r>
              <a:rPr lang="en-US" altLang="en-US" sz="2800" dirty="0">
                <a:latin typeface="Lucida Sans" panose="020B0602030504020204" pitchFamily="34" charset="0"/>
              </a:rPr>
              <a:t>Vice President – American Concrete Pavement Association’s Concrete Pavement Preservation Partnership (CP3)</a:t>
            </a:r>
          </a:p>
        </p:txBody>
      </p:sp>
      <p:pic>
        <p:nvPicPr>
          <p:cNvPr id="4" name="Picture 1">
            <a:extLst>
              <a:ext uri="{FF2B5EF4-FFF2-40B4-BE49-F238E27FC236}">
                <a16:creationId xmlns:a16="http://schemas.microsoft.com/office/drawing/2014/main" id="{CB484542-29F2-48F8-87DE-71BFE33ACD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1000"/>
            <a:ext cx="1497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41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E69CB35-4921-4706-9B95-741EBD112E3C}"/>
              </a:ext>
            </a:extLst>
          </p:cNvPr>
          <p:cNvSpPr>
            <a:spLocks noGrp="1" noChangeArrowheads="1"/>
          </p:cNvSpPr>
          <p:nvPr>
            <p:ph type="title"/>
          </p:nvPr>
        </p:nvSpPr>
        <p:spPr>
          <a:xfrm>
            <a:off x="457200" y="457200"/>
            <a:ext cx="8686800" cy="1143000"/>
          </a:xfrm>
        </p:spPr>
        <p:txBody>
          <a:bodyPr/>
          <a:lstStyle/>
          <a:p>
            <a:r>
              <a:rPr lang="en-US" altLang="en-US" sz="3200" dirty="0"/>
              <a:t>International Grooving &amp; Grinding Association</a:t>
            </a:r>
          </a:p>
        </p:txBody>
      </p:sp>
      <p:sp>
        <p:nvSpPr>
          <p:cNvPr id="13315" name="Rectangle 3">
            <a:extLst>
              <a:ext uri="{FF2B5EF4-FFF2-40B4-BE49-F238E27FC236}">
                <a16:creationId xmlns:a16="http://schemas.microsoft.com/office/drawing/2014/main" id="{F6113866-7A6E-493A-914F-74C799FBAE38}"/>
              </a:ext>
            </a:extLst>
          </p:cNvPr>
          <p:cNvSpPr>
            <a:spLocks noGrp="1" noChangeArrowheads="1"/>
          </p:cNvSpPr>
          <p:nvPr>
            <p:ph type="body" idx="1"/>
          </p:nvPr>
        </p:nvSpPr>
        <p:spPr>
          <a:xfrm>
            <a:off x="381000" y="1903413"/>
            <a:ext cx="7313613" cy="4573587"/>
          </a:xfrm>
        </p:spPr>
        <p:txBody>
          <a:bodyPr/>
          <a:lstStyle/>
          <a:p>
            <a:pPr>
              <a:lnSpc>
                <a:spcPct val="90000"/>
              </a:lnSpc>
            </a:pPr>
            <a:r>
              <a:rPr lang="en-US" altLang="en-US" sz="2800" dirty="0"/>
              <a:t>Industry association founded in 1972</a:t>
            </a:r>
          </a:p>
          <a:p>
            <a:pPr>
              <a:lnSpc>
                <a:spcPct val="90000"/>
              </a:lnSpc>
            </a:pPr>
            <a:r>
              <a:rPr lang="en-US" altLang="en-US" sz="2800" dirty="0"/>
              <a:t>Comprised of contractors, manufacturers, suppliers, consultants and public officials</a:t>
            </a:r>
          </a:p>
          <a:p>
            <a:pPr>
              <a:lnSpc>
                <a:spcPct val="90000"/>
              </a:lnSpc>
            </a:pPr>
            <a:r>
              <a:rPr lang="en-US" altLang="en-US" sz="2800" dirty="0"/>
              <a:t>Partnering to promote, strengthen and advance the industry</a:t>
            </a:r>
          </a:p>
          <a:p>
            <a:pPr>
              <a:lnSpc>
                <a:spcPct val="90000"/>
              </a:lnSpc>
            </a:pPr>
            <a:r>
              <a:rPr lang="en-US" altLang="en-US" sz="2800" dirty="0"/>
              <a:t>Affiliated with ACPA in 1995 to represent their newly formed Pavement Restoration Division</a:t>
            </a:r>
          </a:p>
          <a:p>
            <a:pPr>
              <a:lnSpc>
                <a:spcPct val="90000"/>
              </a:lnSpc>
              <a:buFont typeface="Wingdings" pitchFamily="2" charset="2"/>
              <a:buNone/>
            </a:pPr>
            <a:r>
              <a:rPr lang="en-US" altLang="en-US" sz="2500" dirty="0"/>
              <a:t>  </a:t>
            </a:r>
          </a:p>
        </p:txBody>
      </p:sp>
      <p:pic>
        <p:nvPicPr>
          <p:cNvPr id="4" name="Picture 1">
            <a:extLst>
              <a:ext uri="{FF2B5EF4-FFF2-40B4-BE49-F238E27FC236}">
                <a16:creationId xmlns:a16="http://schemas.microsoft.com/office/drawing/2014/main" id="{B63C0CAB-650B-4C1C-BF66-1332302E38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
            <a:ext cx="1497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31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10D5EA8-E3B6-45E7-B5EB-1D20F5F553B9}"/>
              </a:ext>
            </a:extLst>
          </p:cNvPr>
          <p:cNvSpPr>
            <a:spLocks noGrp="1" noChangeArrowheads="1"/>
          </p:cNvSpPr>
          <p:nvPr>
            <p:ph type="title"/>
          </p:nvPr>
        </p:nvSpPr>
        <p:spPr/>
        <p:txBody>
          <a:bodyPr/>
          <a:lstStyle/>
          <a:p>
            <a:r>
              <a:rPr lang="en-US" altLang="en-US" dirty="0"/>
              <a:t>IGGA Mission and Vision</a:t>
            </a:r>
          </a:p>
        </p:txBody>
      </p:sp>
      <p:sp>
        <p:nvSpPr>
          <p:cNvPr id="18435" name="Rectangle 4">
            <a:extLst>
              <a:ext uri="{FF2B5EF4-FFF2-40B4-BE49-F238E27FC236}">
                <a16:creationId xmlns:a16="http://schemas.microsoft.com/office/drawing/2014/main" id="{C004B0F5-47A8-44DC-B148-49B2A0E6DF46}"/>
              </a:ext>
            </a:extLst>
          </p:cNvPr>
          <p:cNvSpPr>
            <a:spLocks noChangeArrowheads="1"/>
          </p:cNvSpPr>
          <p:nvPr/>
        </p:nvSpPr>
        <p:spPr bwMode="auto">
          <a:xfrm>
            <a:off x="533400" y="1905000"/>
            <a:ext cx="8229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IGGA mission: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The mission of the International Grooving and Grinding Association (IGGA) is to serve as the leading technical resource for acceptance and proper use of diamond grinding and grooving as well as </a:t>
            </a:r>
            <a:r>
              <a:rPr lang="en-US" altLang="en-US" sz="2400" i="1" dirty="0">
                <a:solidFill>
                  <a:srgbClr val="000000"/>
                </a:solidFill>
                <a:ea typeface="MS PGothic" panose="020B0600070205080204" pitchFamily="34" charset="-128"/>
              </a:rPr>
              <a:t>concrete pavement</a:t>
            </a:r>
            <a:r>
              <a:rPr kumimoji="0" lang="en-US" altLang="en-US" sz="2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preservation</a:t>
            </a:r>
            <a:r>
              <a:rPr lang="en-US" altLang="en-US" sz="2400" i="1" dirty="0">
                <a:solidFill>
                  <a:srgbClr val="000000"/>
                </a:solidFill>
                <a:ea typeface="MS PGothic" panose="020B0600070205080204" pitchFamily="34" charset="-128"/>
              </a:rPr>
              <a:t> and </a:t>
            </a:r>
            <a:r>
              <a:rPr kumimoji="0" lang="en-US" altLang="en-US" sz="2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restoration.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IGGA vision: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IGGA seeks to be recognized internationally as a leading authority of pavement surface characteristics and PCC pavement preservation/restoration.</a:t>
            </a:r>
          </a:p>
        </p:txBody>
      </p:sp>
      <p:pic>
        <p:nvPicPr>
          <p:cNvPr id="4" name="Picture 1">
            <a:extLst>
              <a:ext uri="{FF2B5EF4-FFF2-40B4-BE49-F238E27FC236}">
                <a16:creationId xmlns:a16="http://schemas.microsoft.com/office/drawing/2014/main" id="{975C92BE-0F10-4B79-A788-EFDD31F733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
            <a:ext cx="1497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40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75B36CA-F3C0-4CF0-A14A-7BCFE3179868}"/>
              </a:ext>
            </a:extLst>
          </p:cNvPr>
          <p:cNvSpPr>
            <a:spLocks noGrp="1" noChangeArrowheads="1"/>
          </p:cNvSpPr>
          <p:nvPr>
            <p:ph type="title"/>
          </p:nvPr>
        </p:nvSpPr>
        <p:spPr/>
        <p:txBody>
          <a:bodyPr/>
          <a:lstStyle/>
          <a:p>
            <a:r>
              <a:rPr lang="en-US" altLang="en-US" dirty="0"/>
              <a:t>IGGA Current Status</a:t>
            </a:r>
          </a:p>
        </p:txBody>
      </p:sp>
      <p:sp>
        <p:nvSpPr>
          <p:cNvPr id="19459" name="Content Placeholder 4">
            <a:extLst>
              <a:ext uri="{FF2B5EF4-FFF2-40B4-BE49-F238E27FC236}">
                <a16:creationId xmlns:a16="http://schemas.microsoft.com/office/drawing/2014/main" id="{57656549-492F-44C4-A838-452B03C0E3D5}"/>
              </a:ext>
            </a:extLst>
          </p:cNvPr>
          <p:cNvSpPr>
            <a:spLocks noGrp="1" noChangeArrowheads="1"/>
          </p:cNvSpPr>
          <p:nvPr>
            <p:ph idx="1"/>
          </p:nvPr>
        </p:nvSpPr>
        <p:spPr/>
        <p:txBody>
          <a:bodyPr/>
          <a:lstStyle/>
          <a:p>
            <a:r>
              <a:rPr lang="en-US" altLang="en-US" dirty="0"/>
              <a:t>Offices located in NY, Chicago and Arizona</a:t>
            </a:r>
          </a:p>
          <a:p>
            <a:r>
              <a:rPr lang="en-US" altLang="en-US" dirty="0"/>
              <a:t>Staffing:</a:t>
            </a:r>
          </a:p>
          <a:p>
            <a:pPr lvl="1"/>
            <a:r>
              <a:rPr lang="en-US" altLang="en-US" dirty="0"/>
              <a:t>Executive Director</a:t>
            </a:r>
          </a:p>
          <a:p>
            <a:pPr lvl="1"/>
            <a:r>
              <a:rPr lang="en-US" altLang="en-US" dirty="0"/>
              <a:t>Office Manager</a:t>
            </a:r>
          </a:p>
          <a:p>
            <a:pPr lvl="1"/>
            <a:r>
              <a:rPr lang="en-US" altLang="en-US" dirty="0"/>
              <a:t>Director of Engineering and Research – Mesa AZ</a:t>
            </a:r>
          </a:p>
          <a:p>
            <a:pPr lvl="1"/>
            <a:r>
              <a:rPr lang="en-US" altLang="en-US" dirty="0"/>
              <a:t>Consultant Promoters</a:t>
            </a:r>
          </a:p>
          <a:p>
            <a:pPr lvl="1"/>
            <a:r>
              <a:rPr lang="en-US" altLang="en-US" dirty="0"/>
              <a:t>Constructive Communications Inc. </a:t>
            </a:r>
          </a:p>
          <a:p>
            <a:pPr lvl="1"/>
            <a:r>
              <a:rPr lang="en-US" altLang="en-US" dirty="0"/>
              <a:t>Shared Staff with ACPA</a:t>
            </a:r>
          </a:p>
        </p:txBody>
      </p:sp>
      <p:pic>
        <p:nvPicPr>
          <p:cNvPr id="4" name="Picture 1">
            <a:extLst>
              <a:ext uri="{FF2B5EF4-FFF2-40B4-BE49-F238E27FC236}">
                <a16:creationId xmlns:a16="http://schemas.microsoft.com/office/drawing/2014/main" id="{1E7C715E-08F1-4F22-AA4C-79E68BCCA5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
            <a:ext cx="1497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67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0E917CD-0618-405F-B79E-B35E7CF397C9}"/>
              </a:ext>
            </a:extLst>
          </p:cNvPr>
          <p:cNvSpPr>
            <a:spLocks noGrp="1" noChangeArrowheads="1"/>
          </p:cNvSpPr>
          <p:nvPr>
            <p:ph type="title"/>
          </p:nvPr>
        </p:nvSpPr>
        <p:spPr/>
        <p:txBody>
          <a:bodyPr/>
          <a:lstStyle/>
          <a:p>
            <a:r>
              <a:rPr lang="en-US" altLang="en-US" dirty="0"/>
              <a:t>Scope of Services</a:t>
            </a:r>
          </a:p>
        </p:txBody>
      </p:sp>
      <p:sp>
        <p:nvSpPr>
          <p:cNvPr id="21507" name="Content Placeholder 2">
            <a:extLst>
              <a:ext uri="{FF2B5EF4-FFF2-40B4-BE49-F238E27FC236}">
                <a16:creationId xmlns:a16="http://schemas.microsoft.com/office/drawing/2014/main" id="{F2627627-6E30-4AFC-8BFE-61F7E331D885}"/>
              </a:ext>
            </a:extLst>
          </p:cNvPr>
          <p:cNvSpPr>
            <a:spLocks noGrp="1" noChangeArrowheads="1"/>
          </p:cNvSpPr>
          <p:nvPr>
            <p:ph idx="1"/>
          </p:nvPr>
        </p:nvSpPr>
        <p:spPr/>
        <p:txBody>
          <a:bodyPr/>
          <a:lstStyle/>
          <a:p>
            <a:r>
              <a:rPr lang="en-US" altLang="en-US" sz="2800" dirty="0"/>
              <a:t>Research and Development (e.g. NGCS)</a:t>
            </a:r>
          </a:p>
          <a:p>
            <a:r>
              <a:rPr lang="en-US" altLang="en-US" sz="2800" dirty="0"/>
              <a:t>Technical Service</a:t>
            </a:r>
          </a:p>
          <a:p>
            <a:r>
              <a:rPr lang="en-US" altLang="en-US" sz="2800" dirty="0"/>
              <a:t>Marketing</a:t>
            </a:r>
          </a:p>
          <a:p>
            <a:r>
              <a:rPr lang="en-US" altLang="en-US" sz="2800" dirty="0"/>
              <a:t>Communications</a:t>
            </a:r>
          </a:p>
          <a:p>
            <a:r>
              <a:rPr lang="en-US" altLang="en-US" sz="2800" dirty="0"/>
              <a:t>Public Relations</a:t>
            </a:r>
          </a:p>
          <a:p>
            <a:r>
              <a:rPr lang="en-US" altLang="en-US" sz="2800" dirty="0"/>
              <a:t>Guideline and Specification Development</a:t>
            </a:r>
          </a:p>
          <a:p>
            <a:r>
              <a:rPr lang="en-US" altLang="en-US" sz="2800" dirty="0"/>
              <a:t>Membership Recruitment</a:t>
            </a:r>
          </a:p>
          <a:p>
            <a:r>
              <a:rPr lang="en-US" altLang="en-US" sz="2800" dirty="0"/>
              <a:t>Market Measurement</a:t>
            </a:r>
          </a:p>
          <a:p>
            <a:endParaRPr lang="en-US" altLang="en-US" dirty="0"/>
          </a:p>
        </p:txBody>
      </p:sp>
      <p:pic>
        <p:nvPicPr>
          <p:cNvPr id="4" name="Picture 1">
            <a:extLst>
              <a:ext uri="{FF2B5EF4-FFF2-40B4-BE49-F238E27FC236}">
                <a16:creationId xmlns:a16="http://schemas.microsoft.com/office/drawing/2014/main" id="{DC79C700-34C7-4B0B-ACA4-861CB3F9F2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
            <a:ext cx="1497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86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C145870-D6AC-4D41-A00F-74ABED99BB57}"/>
              </a:ext>
            </a:extLst>
          </p:cNvPr>
          <p:cNvSpPr>
            <a:spLocks noGrp="1" noChangeArrowheads="1"/>
          </p:cNvSpPr>
          <p:nvPr>
            <p:ph type="title"/>
          </p:nvPr>
        </p:nvSpPr>
        <p:spPr/>
        <p:txBody>
          <a:bodyPr/>
          <a:lstStyle/>
          <a:p>
            <a:r>
              <a:rPr lang="en-US" altLang="en-US" dirty="0"/>
              <a:t>IGGA Core Markets</a:t>
            </a:r>
          </a:p>
        </p:txBody>
      </p:sp>
      <p:sp>
        <p:nvSpPr>
          <p:cNvPr id="25603" name="Content Placeholder 2">
            <a:extLst>
              <a:ext uri="{FF2B5EF4-FFF2-40B4-BE49-F238E27FC236}">
                <a16:creationId xmlns:a16="http://schemas.microsoft.com/office/drawing/2014/main" id="{E6DC416D-B944-4D74-BD9E-2036DF7777E3}"/>
              </a:ext>
            </a:extLst>
          </p:cNvPr>
          <p:cNvSpPr>
            <a:spLocks noGrp="1" noChangeArrowheads="1"/>
          </p:cNvSpPr>
          <p:nvPr>
            <p:ph sz="half" idx="1"/>
          </p:nvPr>
        </p:nvSpPr>
        <p:spPr/>
        <p:txBody>
          <a:bodyPr/>
          <a:lstStyle/>
          <a:p>
            <a:pPr>
              <a:buFont typeface="Wingdings" panose="05000000000000000000" pitchFamily="2" charset="2"/>
              <a:buChar char="Ø"/>
            </a:pPr>
            <a:r>
              <a:rPr lang="en-US" altLang="en-US" dirty="0"/>
              <a:t>Diamond Grinding</a:t>
            </a:r>
          </a:p>
          <a:p>
            <a:pPr>
              <a:buFont typeface="Wingdings" panose="05000000000000000000" pitchFamily="2" charset="2"/>
              <a:buChar char="Ø"/>
            </a:pPr>
            <a:r>
              <a:rPr lang="en-US" altLang="en-US" dirty="0"/>
              <a:t>Safety Grooving (Highways)</a:t>
            </a:r>
          </a:p>
          <a:p>
            <a:pPr>
              <a:buFont typeface="Wingdings" panose="05000000000000000000" pitchFamily="2" charset="2"/>
              <a:buChar char="Ø"/>
            </a:pPr>
            <a:r>
              <a:rPr lang="en-US" altLang="en-US" dirty="0"/>
              <a:t>Runway Grooving</a:t>
            </a:r>
          </a:p>
          <a:p>
            <a:pPr>
              <a:buFont typeface="Wingdings" panose="05000000000000000000" pitchFamily="2" charset="2"/>
              <a:buChar char="Ø"/>
            </a:pPr>
            <a:r>
              <a:rPr lang="en-US" altLang="en-US" dirty="0"/>
              <a:t>Dowel Bar Retrofit</a:t>
            </a:r>
          </a:p>
          <a:p>
            <a:pPr>
              <a:buFont typeface="Wingdings" panose="05000000000000000000" pitchFamily="2" charset="2"/>
              <a:buChar char="Ø"/>
            </a:pPr>
            <a:r>
              <a:rPr lang="en-US" altLang="en-US" dirty="0"/>
              <a:t>Full Depth Repair</a:t>
            </a:r>
          </a:p>
          <a:p>
            <a:pPr>
              <a:buFont typeface="Wingdings" panose="05000000000000000000" pitchFamily="2" charset="2"/>
              <a:buChar char="Ø"/>
            </a:pPr>
            <a:endParaRPr lang="en-US" altLang="en-US" dirty="0"/>
          </a:p>
        </p:txBody>
      </p:sp>
      <p:sp>
        <p:nvSpPr>
          <p:cNvPr id="25604" name="Content Placeholder 1">
            <a:extLst>
              <a:ext uri="{FF2B5EF4-FFF2-40B4-BE49-F238E27FC236}">
                <a16:creationId xmlns:a16="http://schemas.microsoft.com/office/drawing/2014/main" id="{E7D2A0E9-74E9-4AD8-B31E-08DA905E4B92}"/>
              </a:ext>
            </a:extLst>
          </p:cNvPr>
          <p:cNvSpPr>
            <a:spLocks noGrp="1" noChangeArrowheads="1"/>
          </p:cNvSpPr>
          <p:nvPr>
            <p:ph sz="half" idx="2"/>
          </p:nvPr>
        </p:nvSpPr>
        <p:spPr/>
        <p:txBody>
          <a:bodyPr/>
          <a:lstStyle/>
          <a:p>
            <a:pPr>
              <a:buFont typeface="Wingdings" panose="05000000000000000000" pitchFamily="2" charset="2"/>
              <a:buChar char="Ø"/>
            </a:pPr>
            <a:r>
              <a:rPr lang="en-US" altLang="en-US" dirty="0"/>
              <a:t>Partial Depth Repair</a:t>
            </a:r>
          </a:p>
          <a:p>
            <a:pPr>
              <a:buFont typeface="Wingdings" panose="05000000000000000000" pitchFamily="2" charset="2"/>
              <a:buChar char="Ø"/>
            </a:pPr>
            <a:r>
              <a:rPr lang="en-US" altLang="en-US" dirty="0"/>
              <a:t>Slab Stabilization</a:t>
            </a:r>
          </a:p>
          <a:p>
            <a:pPr>
              <a:buFont typeface="Wingdings" panose="05000000000000000000" pitchFamily="2" charset="2"/>
              <a:buChar char="Ø"/>
            </a:pPr>
            <a:r>
              <a:rPr lang="en-US" altLang="en-US" dirty="0"/>
              <a:t>Joint Resealing</a:t>
            </a:r>
          </a:p>
          <a:p>
            <a:pPr>
              <a:buFont typeface="Wingdings" panose="05000000000000000000" pitchFamily="2" charset="2"/>
              <a:buChar char="Ø"/>
            </a:pPr>
            <a:r>
              <a:rPr lang="en-US" altLang="en-US" dirty="0"/>
              <a:t>Cross/Slot Stitching</a:t>
            </a:r>
          </a:p>
          <a:p>
            <a:pPr>
              <a:buFont typeface="Wingdings" panose="05000000000000000000" pitchFamily="2" charset="2"/>
              <a:buChar char="Ø"/>
            </a:pPr>
            <a:endParaRPr lang="en-US" altLang="en-US" dirty="0"/>
          </a:p>
        </p:txBody>
      </p:sp>
      <p:pic>
        <p:nvPicPr>
          <p:cNvPr id="5" name="Picture 1">
            <a:extLst>
              <a:ext uri="{FF2B5EF4-FFF2-40B4-BE49-F238E27FC236}">
                <a16:creationId xmlns:a16="http://schemas.microsoft.com/office/drawing/2014/main" id="{FB60A764-9F27-4523-81A6-0E2FFA35A9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
            <a:ext cx="1497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78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E60EF2B-641D-46FC-8FD3-37A53DABABDD}"/>
              </a:ext>
            </a:extLst>
          </p:cNvPr>
          <p:cNvSpPr>
            <a:spLocks noGrp="1" noChangeArrowheads="1"/>
          </p:cNvSpPr>
          <p:nvPr>
            <p:ph type="title"/>
          </p:nvPr>
        </p:nvSpPr>
        <p:spPr/>
        <p:txBody>
          <a:bodyPr/>
          <a:lstStyle/>
          <a:p>
            <a:r>
              <a:rPr lang="en-US" altLang="en-US" dirty="0"/>
              <a:t>International Market Development</a:t>
            </a:r>
          </a:p>
        </p:txBody>
      </p:sp>
      <p:sp>
        <p:nvSpPr>
          <p:cNvPr id="8195" name="Rectangle 3">
            <a:extLst>
              <a:ext uri="{FF2B5EF4-FFF2-40B4-BE49-F238E27FC236}">
                <a16:creationId xmlns:a16="http://schemas.microsoft.com/office/drawing/2014/main" id="{8B82FD6F-F2CE-4B37-A8F1-12A0375565A7}"/>
              </a:ext>
            </a:extLst>
          </p:cNvPr>
          <p:cNvSpPr>
            <a:spLocks noGrp="1" noChangeArrowheads="1"/>
          </p:cNvSpPr>
          <p:nvPr>
            <p:ph sz="half" idx="1"/>
          </p:nvPr>
        </p:nvSpPr>
        <p:spPr>
          <a:xfrm>
            <a:off x="381000" y="1946275"/>
            <a:ext cx="4419600" cy="4073525"/>
          </a:xfrm>
        </p:spPr>
        <p:txBody>
          <a:bodyPr/>
          <a:lstStyle/>
          <a:p>
            <a:pPr>
              <a:buClrTx/>
              <a:buFont typeface="Wingdings" panose="05000000000000000000" pitchFamily="2" charset="2"/>
              <a:buChar char="v"/>
            </a:pPr>
            <a:r>
              <a:rPr lang="en-US" altLang="en-US" sz="2600" dirty="0">
                <a:latin typeface="Lucida Sans" panose="020B0602030504020204" pitchFamily="34" charset="0"/>
              </a:rPr>
              <a:t>Australia</a:t>
            </a:r>
          </a:p>
          <a:p>
            <a:pPr>
              <a:buClrTx/>
              <a:buFont typeface="Wingdings" panose="05000000000000000000" pitchFamily="2" charset="2"/>
              <a:buChar char="v"/>
            </a:pPr>
            <a:r>
              <a:rPr lang="en-US" altLang="en-US" sz="2600" dirty="0">
                <a:latin typeface="Lucida Sans" panose="020B0602030504020204" pitchFamily="34" charset="0"/>
              </a:rPr>
              <a:t>Austria</a:t>
            </a:r>
          </a:p>
          <a:p>
            <a:pPr>
              <a:buClrTx/>
              <a:buFont typeface="Wingdings" panose="05000000000000000000" pitchFamily="2" charset="2"/>
              <a:buChar char="v"/>
            </a:pPr>
            <a:r>
              <a:rPr lang="en-US" altLang="en-US" sz="2600" dirty="0">
                <a:latin typeface="Lucida Sans" panose="020B0602030504020204" pitchFamily="34" charset="0"/>
              </a:rPr>
              <a:t>Canada</a:t>
            </a:r>
          </a:p>
          <a:p>
            <a:pPr>
              <a:buClrTx/>
              <a:buFont typeface="Wingdings" panose="05000000000000000000" pitchFamily="2" charset="2"/>
              <a:buChar char="v"/>
            </a:pPr>
            <a:r>
              <a:rPr lang="en-US" altLang="en-US" sz="2600" dirty="0">
                <a:latin typeface="Lucida Sans" panose="020B0602030504020204" pitchFamily="34" charset="0"/>
              </a:rPr>
              <a:t>China</a:t>
            </a:r>
          </a:p>
          <a:p>
            <a:pPr>
              <a:buClrTx/>
              <a:buFont typeface="Wingdings" panose="05000000000000000000" pitchFamily="2" charset="2"/>
              <a:buChar char="v"/>
            </a:pPr>
            <a:r>
              <a:rPr lang="en-US" altLang="en-US" sz="2600" dirty="0">
                <a:latin typeface="Lucida Sans" panose="020B0602030504020204" pitchFamily="34" charset="0"/>
              </a:rPr>
              <a:t>Czech Republic </a:t>
            </a:r>
          </a:p>
          <a:p>
            <a:pPr>
              <a:buClrTx/>
              <a:buFont typeface="Wingdings" panose="05000000000000000000" pitchFamily="2" charset="2"/>
              <a:buChar char="v"/>
            </a:pPr>
            <a:r>
              <a:rPr lang="en-US" altLang="en-US" sz="2600" dirty="0">
                <a:latin typeface="Lucida Sans" panose="020B0602030504020204" pitchFamily="34" charset="0"/>
              </a:rPr>
              <a:t>England</a:t>
            </a:r>
          </a:p>
          <a:p>
            <a:pPr>
              <a:buClrTx/>
              <a:buFont typeface="Wingdings" panose="05000000000000000000" pitchFamily="2" charset="2"/>
              <a:buChar char="v"/>
            </a:pPr>
            <a:r>
              <a:rPr lang="en-US" altLang="en-US" sz="2600" dirty="0">
                <a:latin typeface="Lucida Sans" panose="020B0602030504020204" pitchFamily="34" charset="0"/>
              </a:rPr>
              <a:t>Germany</a:t>
            </a:r>
          </a:p>
          <a:p>
            <a:pPr>
              <a:buClr>
                <a:schemeClr val="tx1"/>
              </a:buClr>
              <a:buFont typeface="Wingdings" panose="05000000000000000000" pitchFamily="2" charset="2"/>
              <a:buChar char="v"/>
            </a:pPr>
            <a:r>
              <a:rPr lang="en-US" altLang="en-US" sz="2600" dirty="0">
                <a:latin typeface="Lucida Sans" panose="020B0602030504020204" pitchFamily="34" charset="0"/>
              </a:rPr>
              <a:t>Hong Kong</a:t>
            </a:r>
          </a:p>
          <a:p>
            <a:pPr>
              <a:buFont typeface="Wingdings" panose="05000000000000000000" pitchFamily="2" charset="2"/>
              <a:buChar char="Ø"/>
            </a:pPr>
            <a:endParaRPr lang="en-US" altLang="en-US" dirty="0">
              <a:latin typeface="Lucida Sans" panose="020B0602030504020204" pitchFamily="34" charset="0"/>
            </a:endParaRPr>
          </a:p>
        </p:txBody>
      </p:sp>
      <p:sp>
        <p:nvSpPr>
          <p:cNvPr id="14340" name="Content Placeholder 1">
            <a:extLst>
              <a:ext uri="{FF2B5EF4-FFF2-40B4-BE49-F238E27FC236}">
                <a16:creationId xmlns:a16="http://schemas.microsoft.com/office/drawing/2014/main" id="{9C583804-FFC2-4980-AE3D-F5FD5AD5F16A}"/>
              </a:ext>
            </a:extLst>
          </p:cNvPr>
          <p:cNvSpPr>
            <a:spLocks noGrp="1"/>
          </p:cNvSpPr>
          <p:nvPr>
            <p:ph sz="half" idx="2"/>
          </p:nvPr>
        </p:nvSpPr>
        <p:spPr>
          <a:xfrm>
            <a:off x="4686300" y="1905000"/>
            <a:ext cx="4000500" cy="4038600"/>
          </a:xfrm>
        </p:spPr>
        <p:txBody>
          <a:bodyPr/>
          <a:lstStyle/>
          <a:p>
            <a:pPr>
              <a:buClrTx/>
              <a:buFont typeface="Wingdings" panose="05000000000000000000" pitchFamily="2" charset="2"/>
              <a:buChar char="v"/>
              <a:defRPr/>
            </a:pPr>
            <a:r>
              <a:rPr lang="en-US" altLang="en-US" sz="2600" dirty="0">
                <a:latin typeface="Lucida Sans" pitchFamily="34" charset="0"/>
              </a:rPr>
              <a:t>Hungry</a:t>
            </a:r>
          </a:p>
          <a:p>
            <a:pPr>
              <a:buClrTx/>
              <a:buFont typeface="Wingdings" panose="05000000000000000000" pitchFamily="2" charset="2"/>
              <a:buChar char="v"/>
              <a:defRPr/>
            </a:pPr>
            <a:r>
              <a:rPr lang="en-US" altLang="en-US" sz="2600" dirty="0">
                <a:latin typeface="Lucida Sans" pitchFamily="34" charset="0"/>
              </a:rPr>
              <a:t>Indonesia</a:t>
            </a:r>
          </a:p>
          <a:p>
            <a:pPr>
              <a:buClrTx/>
              <a:buFont typeface="Wingdings" panose="05000000000000000000" pitchFamily="2" charset="2"/>
              <a:buChar char="v"/>
              <a:defRPr/>
            </a:pPr>
            <a:r>
              <a:rPr lang="en-US" altLang="en-US" sz="2600" dirty="0">
                <a:latin typeface="Lucida Sans" pitchFamily="34" charset="0"/>
              </a:rPr>
              <a:t>Japan</a:t>
            </a:r>
          </a:p>
          <a:p>
            <a:pPr>
              <a:buClrTx/>
              <a:buFont typeface="Wingdings" panose="05000000000000000000" pitchFamily="2" charset="2"/>
              <a:buChar char="v"/>
              <a:defRPr/>
            </a:pPr>
            <a:r>
              <a:rPr lang="en-US" altLang="en-US" sz="2600" dirty="0">
                <a:latin typeface="Lucida Sans" pitchFamily="34" charset="0"/>
              </a:rPr>
              <a:t>Korea</a:t>
            </a:r>
          </a:p>
          <a:p>
            <a:pPr>
              <a:buClrTx/>
              <a:buFont typeface="Wingdings" panose="05000000000000000000" pitchFamily="2" charset="2"/>
              <a:buChar char="v"/>
              <a:defRPr/>
            </a:pPr>
            <a:r>
              <a:rPr lang="en-US" altLang="en-US" sz="2600" dirty="0">
                <a:latin typeface="Lucida Sans" pitchFamily="34" charset="0"/>
              </a:rPr>
              <a:t>Mexico</a:t>
            </a:r>
          </a:p>
          <a:p>
            <a:pPr>
              <a:buClrTx/>
              <a:buFont typeface="Wingdings" panose="05000000000000000000" pitchFamily="2" charset="2"/>
              <a:buChar char="v"/>
              <a:defRPr/>
            </a:pPr>
            <a:r>
              <a:rPr lang="en-US" altLang="en-US" sz="2600" dirty="0">
                <a:latin typeface="Lucida Sans" pitchFamily="34" charset="0"/>
              </a:rPr>
              <a:t>Poland</a:t>
            </a:r>
          </a:p>
          <a:p>
            <a:pPr>
              <a:buClrTx/>
              <a:buFont typeface="Wingdings" panose="05000000000000000000" pitchFamily="2" charset="2"/>
              <a:buChar char="v"/>
              <a:defRPr/>
            </a:pPr>
            <a:r>
              <a:rPr lang="en-US" altLang="en-US" sz="2600" dirty="0">
                <a:latin typeface="Lucida Sans" pitchFamily="34" charset="0"/>
              </a:rPr>
              <a:t>Russia</a:t>
            </a:r>
          </a:p>
          <a:p>
            <a:pPr marL="0" indent="0">
              <a:buFont typeface="Wingdings" panose="05000000000000000000" pitchFamily="2" charset="2"/>
              <a:buNone/>
              <a:defRPr/>
            </a:pPr>
            <a:endParaRPr lang="en-US" altLang="en-US" dirty="0"/>
          </a:p>
        </p:txBody>
      </p:sp>
      <p:pic>
        <p:nvPicPr>
          <p:cNvPr id="8197" name="Picture 1">
            <a:extLst>
              <a:ext uri="{FF2B5EF4-FFF2-40B4-BE49-F238E27FC236}">
                <a16:creationId xmlns:a16="http://schemas.microsoft.com/office/drawing/2014/main" id="{F40BCF7F-1130-4A41-B46B-2A95FBF0A4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1000"/>
            <a:ext cx="1497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682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1D7F27F-AD2C-4855-8051-56D5219F1B7C}"/>
              </a:ext>
            </a:extLst>
          </p:cNvPr>
          <p:cNvSpPr>
            <a:spLocks noGrp="1" noChangeArrowheads="1"/>
          </p:cNvSpPr>
          <p:nvPr>
            <p:ph type="title"/>
          </p:nvPr>
        </p:nvSpPr>
        <p:spPr/>
        <p:txBody>
          <a:bodyPr/>
          <a:lstStyle/>
          <a:p>
            <a:r>
              <a:rPr lang="en-US" altLang="en-US" dirty="0"/>
              <a:t>Strategic Partnerships</a:t>
            </a:r>
          </a:p>
        </p:txBody>
      </p:sp>
      <p:sp>
        <p:nvSpPr>
          <p:cNvPr id="20483" name="Content Placeholder 2">
            <a:extLst>
              <a:ext uri="{FF2B5EF4-FFF2-40B4-BE49-F238E27FC236}">
                <a16:creationId xmlns:a16="http://schemas.microsoft.com/office/drawing/2014/main" id="{5D86F42F-83A4-48DC-B9FE-EE329EF97F82}"/>
              </a:ext>
            </a:extLst>
          </p:cNvPr>
          <p:cNvSpPr>
            <a:spLocks noGrp="1" noChangeArrowheads="1"/>
          </p:cNvSpPr>
          <p:nvPr>
            <p:ph idx="1"/>
          </p:nvPr>
        </p:nvSpPr>
        <p:spPr/>
        <p:txBody>
          <a:bodyPr/>
          <a:lstStyle/>
          <a:p>
            <a:r>
              <a:rPr lang="en-US" altLang="en-US" dirty="0"/>
              <a:t>American Concrete Pavement Association</a:t>
            </a:r>
          </a:p>
          <a:p>
            <a:r>
              <a:rPr lang="en-US" altLang="en-US" dirty="0"/>
              <a:t>ACPA Affiliated Chapter/State Paving Associations (21)</a:t>
            </a:r>
          </a:p>
          <a:p>
            <a:r>
              <a:rPr lang="en-US" altLang="en-US" dirty="0"/>
              <a:t>National Concrete Pavement Technology Center</a:t>
            </a:r>
          </a:p>
          <a:p>
            <a:r>
              <a:rPr lang="en-US" altLang="en-US" dirty="0"/>
              <a:t>Portland Cement Association</a:t>
            </a:r>
          </a:p>
          <a:p>
            <a:r>
              <a:rPr lang="en-US" altLang="en-US" b="1" u="sng" dirty="0"/>
              <a:t>National Road Research Alliance</a:t>
            </a:r>
          </a:p>
        </p:txBody>
      </p:sp>
      <p:pic>
        <p:nvPicPr>
          <p:cNvPr id="4" name="Picture 1">
            <a:extLst>
              <a:ext uri="{FF2B5EF4-FFF2-40B4-BE49-F238E27FC236}">
                <a16:creationId xmlns:a16="http://schemas.microsoft.com/office/drawing/2014/main" id="{4BE2D212-DE6B-4BA5-B354-3C2C2BFEA9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
            <a:ext cx="1497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8408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800" dirty="0" smtClean="0">
            <a:solidFill>
              <a:schemeClr val="bg1"/>
            </a:solidFill>
            <a:latin typeface="+mj-lt"/>
          </a:defRPr>
        </a:defPPr>
      </a:lstStyle>
    </a:txDef>
  </a:objectDefaults>
  <a:extraClrSchemeLst/>
</a:theme>
</file>

<file path=ppt/theme/theme2.xml><?xml version="1.0" encoding="utf-8"?>
<a:theme xmlns:a="http://schemas.openxmlformats.org/drawingml/2006/main" name="Refined">
  <a:themeElements>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783</Words>
  <Application>Microsoft Office PowerPoint</Application>
  <PresentationFormat>On-screen Show (4:3)</PresentationFormat>
  <Paragraphs>116</Paragraphs>
  <Slides>18</Slides>
  <Notes>3</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ＭＳ Ｐゴシック</vt:lpstr>
      <vt:lpstr>ＭＳ Ｐゴシック</vt:lpstr>
      <vt:lpstr>Arial</vt:lpstr>
      <vt:lpstr>Calibri</vt:lpstr>
      <vt:lpstr>Lucida Sans</vt:lpstr>
      <vt:lpstr>Times New Roman</vt:lpstr>
      <vt:lpstr>Wingdings</vt:lpstr>
      <vt:lpstr>1_Office Theme</vt:lpstr>
      <vt:lpstr>Refined</vt:lpstr>
      <vt:lpstr>2018 Pavement Workshop May 23-24, 2018</vt:lpstr>
      <vt:lpstr>Introduction</vt:lpstr>
      <vt:lpstr>International Grooving &amp; Grinding Association</vt:lpstr>
      <vt:lpstr>IGGA Mission and Vision</vt:lpstr>
      <vt:lpstr>IGGA Current Status</vt:lpstr>
      <vt:lpstr>Scope of Services</vt:lpstr>
      <vt:lpstr>IGGA Core Markets</vt:lpstr>
      <vt:lpstr>International Market Development</vt:lpstr>
      <vt:lpstr>Strategic Partnerships</vt:lpstr>
      <vt:lpstr>Patching Materials for PDR of PCCP</vt:lpstr>
      <vt:lpstr>Design</vt:lpstr>
      <vt:lpstr>Typical Layout for PDR Study</vt:lpstr>
      <vt:lpstr>General Installation and Workflow</vt:lpstr>
      <vt:lpstr>Patching Material Manufacturers</vt:lpstr>
      <vt:lpstr>Patching Material Manufacturers</vt:lpstr>
      <vt:lpstr>What Can We Expect?</vt:lpstr>
      <vt:lpstr>What’s Next?</vt:lpstr>
      <vt:lpstr>PowerPoint Presentation</vt:lpstr>
    </vt:vector>
  </TitlesOfParts>
  <Company>MnDOT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Slide</dc:title>
  <dc:creator>Robert Filipczak</dc:creator>
  <cp:lastModifiedBy>John Roberts - IGGA</cp:lastModifiedBy>
  <cp:revision>42</cp:revision>
  <dcterms:created xsi:type="dcterms:W3CDTF">2018-04-27T13:58:19Z</dcterms:created>
  <dcterms:modified xsi:type="dcterms:W3CDTF">2018-05-24T12:37:35Z</dcterms:modified>
</cp:coreProperties>
</file>