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62" r:id="rId2"/>
    <p:sldId id="269" r:id="rId3"/>
    <p:sldId id="279" r:id="rId4"/>
    <p:sldId id="280" r:id="rId5"/>
    <p:sldId id="281" r:id="rId6"/>
    <p:sldId id="282" r:id="rId7"/>
    <p:sldId id="283" r:id="rId8"/>
    <p:sldId id="277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74" r:id="rId17"/>
    <p:sldId id="291" r:id="rId18"/>
    <p:sldId id="292" r:id="rId19"/>
    <p:sldId id="293" r:id="rId20"/>
    <p:sldId id="294" r:id="rId21"/>
    <p:sldId id="272" r:id="rId22"/>
    <p:sldId id="295" r:id="rId23"/>
    <p:sldId id="296" r:id="rId24"/>
    <p:sldId id="297" r:id="rId25"/>
    <p:sldId id="298" r:id="rId26"/>
    <p:sldId id="299" r:id="rId27"/>
    <p:sldId id="271" r:id="rId28"/>
    <p:sldId id="26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64752-79B7-43E1-A6F5-C16CE297D716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D3C2B-0D2C-4E61-A32F-D82A7A7A6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5400" y="2057400"/>
            <a:ext cx="6629400" cy="160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400" y="152400"/>
            <a:ext cx="3276600" cy="152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124200" y="6096000"/>
            <a:ext cx="5791200" cy="60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7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908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1EBA4-04E4-4910-AB82-DC9710F83B9D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09A0-7E40-4B97-A1E6-224F519BD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err="1" smtClean="0"/>
              <a:t>hjgjghjj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7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88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36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7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1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0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1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1D97-6C5F-4F61-A044-A8401EA774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B086-E1E2-4BED-A9BA-D3BD00AFB3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6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Phillip.ruffus@modot.mo.go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9" Type="http://schemas.openxmlformats.org/officeDocument/2006/relationships/image" Target="../media/image62.jpe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34" Type="http://schemas.openxmlformats.org/officeDocument/2006/relationships/image" Target="../media/image57.jpeg"/><Relationship Id="rId42" Type="http://schemas.openxmlformats.org/officeDocument/2006/relationships/image" Target="../media/image65.jpeg"/><Relationship Id="rId47" Type="http://schemas.openxmlformats.org/officeDocument/2006/relationships/image" Target="../media/image70.jpeg"/><Relationship Id="rId50" Type="http://schemas.openxmlformats.org/officeDocument/2006/relationships/image" Target="../media/image73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5" Type="http://schemas.openxmlformats.org/officeDocument/2006/relationships/image" Target="../media/image48.jpeg"/><Relationship Id="rId33" Type="http://schemas.openxmlformats.org/officeDocument/2006/relationships/image" Target="../media/image56.jpeg"/><Relationship Id="rId38" Type="http://schemas.openxmlformats.org/officeDocument/2006/relationships/image" Target="../media/image61.jpeg"/><Relationship Id="rId46" Type="http://schemas.openxmlformats.org/officeDocument/2006/relationships/image" Target="../media/image6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41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jpeg"/><Relationship Id="rId37" Type="http://schemas.openxmlformats.org/officeDocument/2006/relationships/image" Target="../media/image60.png"/><Relationship Id="rId40" Type="http://schemas.openxmlformats.org/officeDocument/2006/relationships/image" Target="../media/image63.jpeg"/><Relationship Id="rId45" Type="http://schemas.openxmlformats.org/officeDocument/2006/relationships/image" Target="../media/image68.png"/><Relationship Id="rId5" Type="http://schemas.openxmlformats.org/officeDocument/2006/relationships/image" Target="../media/image28.jpeg"/><Relationship Id="rId15" Type="http://schemas.openxmlformats.org/officeDocument/2006/relationships/image" Target="../media/image38.png"/><Relationship Id="rId23" Type="http://schemas.openxmlformats.org/officeDocument/2006/relationships/image" Target="../media/image46.jpeg"/><Relationship Id="rId28" Type="http://schemas.openxmlformats.org/officeDocument/2006/relationships/image" Target="../media/image51.png"/><Relationship Id="rId36" Type="http://schemas.openxmlformats.org/officeDocument/2006/relationships/image" Target="../media/image59.jpeg"/><Relationship Id="rId49" Type="http://schemas.openxmlformats.org/officeDocument/2006/relationships/image" Target="../media/image72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4" Type="http://schemas.openxmlformats.org/officeDocument/2006/relationships/image" Target="../media/image67.jpeg"/><Relationship Id="rId52" Type="http://schemas.openxmlformats.org/officeDocument/2006/relationships/image" Target="../media/image75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jpeg"/><Relationship Id="rId22" Type="http://schemas.openxmlformats.org/officeDocument/2006/relationships/image" Target="../media/image45.png"/><Relationship Id="rId27" Type="http://schemas.openxmlformats.org/officeDocument/2006/relationships/image" Target="../media/image50.jpeg"/><Relationship Id="rId30" Type="http://schemas.openxmlformats.org/officeDocument/2006/relationships/image" Target="../media/image53.png"/><Relationship Id="rId35" Type="http://schemas.openxmlformats.org/officeDocument/2006/relationships/image" Target="../media/image58.jpeg"/><Relationship Id="rId43" Type="http://schemas.openxmlformats.org/officeDocument/2006/relationships/image" Target="../media/image66.jpeg"/><Relationship Id="rId48" Type="http://schemas.openxmlformats.org/officeDocument/2006/relationships/image" Target="../media/image71.jpeg"/><Relationship Id="rId8" Type="http://schemas.openxmlformats.org/officeDocument/2006/relationships/image" Target="../media/image31.png"/><Relationship Id="rId51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46410"/>
            <a:ext cx="3536768" cy="1285176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2018 Pavement Workshop</a:t>
            </a:r>
            <a:r>
              <a:rPr lang="en-US" sz="2700" b="1" dirty="0">
                <a:solidFill>
                  <a:schemeClr val="bg1"/>
                </a:solidFill>
              </a:rPr>
              <a:t/>
            </a:r>
            <a:br>
              <a:rPr lang="en-US" sz="2700" b="1" dirty="0">
                <a:solidFill>
                  <a:schemeClr val="bg1"/>
                </a:solidFill>
              </a:rPr>
            </a:br>
            <a:r>
              <a:rPr lang="en-US" sz="2100" b="1" dirty="0">
                <a:solidFill>
                  <a:schemeClr val="bg1"/>
                </a:solidFill>
              </a:rPr>
              <a:t>May 23-24,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76" y="490621"/>
            <a:ext cx="3014756" cy="1509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urrent NRRA Agency Members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9076" y="3121401"/>
            <a:ext cx="2945823" cy="186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657297" y="2046412"/>
            <a:ext cx="5339443" cy="16496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Spray Applied Rejuvenators and Surface Sealers; a First Look</a:t>
            </a:r>
          </a:p>
          <a:p>
            <a:r>
              <a:rPr lang="en-US" sz="21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 Ruffus</a:t>
            </a:r>
            <a:endParaRPr lang="en-US" sz="21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 Pavement Specialist </a:t>
            </a:r>
            <a:r>
              <a:rPr lang="en-US" sz="21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100" b="1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MoDOT</a:t>
            </a:r>
            <a:endParaRPr lang="en-US" sz="2100" b="1" dirty="0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Phillip.ruffus@modot.mo.gov</a:t>
            </a:r>
            <a:endParaRPr lang="en-US" sz="2100" b="1" smtClean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b="1" dirty="0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26" y="4933992"/>
            <a:ext cx="247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+ 46 Associate Members</a:t>
            </a:r>
          </a:p>
        </p:txBody>
      </p:sp>
    </p:spTree>
    <p:extLst>
      <p:ext uri="{BB962C8B-B14F-4D97-AF65-F5344CB8AC3E}">
        <p14:creationId xmlns:p14="http://schemas.microsoft.com/office/powerpoint/2010/main" val="37917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Centerline Joint Test Section Layout - Example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3FAB617-CE32-4DAD-B263-4CFE80F89D4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2" y="1354138"/>
            <a:ext cx="8437728" cy="497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Suppliers Included in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95CDF2-59CF-4E7B-8752-94CD495B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263" y="1354137"/>
            <a:ext cx="8218037" cy="5087605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Mainline Sections: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Materials, Inc.; RPE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Systems, Inc.; GSB-Friction Seal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Systems Ohio;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Biorestor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BlackRoads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MSS-P,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RoadLock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RoadLock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II, and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RoadLock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Corrective Asphalt Materials; CRF Maltene Seal and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Reclamite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Malene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Hutchens Construction; Onyx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Paving Materials;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RavelCheck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Sections</a:t>
            </a:r>
          </a:p>
        </p:txBody>
      </p:sp>
    </p:spTree>
    <p:extLst>
      <p:ext uri="{BB962C8B-B14F-4D97-AF65-F5344CB8AC3E}">
        <p14:creationId xmlns:p14="http://schemas.microsoft.com/office/powerpoint/2010/main" val="24060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Suppliers Included in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95CDF2-59CF-4E7B-8752-94CD495B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2263" y="1354138"/>
            <a:ext cx="8218037" cy="466566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Centerline Joint Sections: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Materials; RPE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Asphalt Systems Ohio;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Biorestor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BlackRoads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LCJ 100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Corrective Asphalt Materials, Joint Bond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Paving Materials;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RavelCheck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Sections</a:t>
            </a:r>
          </a:p>
        </p:txBody>
      </p:sp>
    </p:spTree>
    <p:extLst>
      <p:ext uri="{BB962C8B-B14F-4D97-AF65-F5344CB8AC3E}">
        <p14:creationId xmlns:p14="http://schemas.microsoft.com/office/powerpoint/2010/main" val="110032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5785"/>
            <a:ext cx="9144000" cy="95835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Processes Included on Mainline Project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0375" y="1351128"/>
            <a:ext cx="8379725" cy="1552053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step application process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Multi-step application process</a:t>
            </a:r>
          </a:p>
        </p:txBody>
      </p:sp>
      <p:pic>
        <p:nvPicPr>
          <p:cNvPr id="6" name="Picture 2" descr="C:\1_Project Files\Ohio Projects\Penetrating Sealers Performance\Route 40 Project\Photos_of Hwy 40\State Hwy 40 Project_Ohio 0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2" t="16497" r="21865" b="34915"/>
          <a:stretch/>
        </p:blipFill>
        <p:spPr bwMode="auto">
          <a:xfrm>
            <a:off x="4564501" y="2522927"/>
            <a:ext cx="4489851" cy="263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1_Project Files\Ohio Projects\Penetrating Sealers Performance\Route 40 Project\Photos_of Hwy 40\State Hwy 40 Project_Ohio 0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17057" r="25996" b="36264"/>
          <a:stretch/>
        </p:blipFill>
        <p:spPr bwMode="auto">
          <a:xfrm>
            <a:off x="87941" y="2524817"/>
            <a:ext cx="4476561" cy="2630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19912581">
            <a:off x="5500225" y="3380874"/>
            <a:ext cx="2797791" cy="914400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Step Process</a:t>
            </a:r>
          </a:p>
        </p:txBody>
      </p:sp>
      <p:sp>
        <p:nvSpPr>
          <p:cNvPr id="9" name="Rectangle 8"/>
          <p:cNvSpPr/>
          <p:nvPr/>
        </p:nvSpPr>
        <p:spPr>
          <a:xfrm rot="19912581">
            <a:off x="830988" y="3128353"/>
            <a:ext cx="2797791" cy="914400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Multi-Step Process</a:t>
            </a:r>
          </a:p>
        </p:txBody>
      </p:sp>
    </p:spTree>
    <p:extLst>
      <p:ext uri="{BB962C8B-B14F-4D97-AF65-F5344CB8AC3E}">
        <p14:creationId xmlns:p14="http://schemas.microsoft.com/office/powerpoint/2010/main" val="18389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During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451405"/>
            <a:ext cx="4055469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Mainline Sections: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Photographs and videos of application process.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1-gallon sample of material.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for application rates.</a:t>
            </a:r>
          </a:p>
          <a:p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95CDF2-59CF-4E7B-8752-94CD495B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451405"/>
            <a:ext cx="4178300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Centerline Joint Sections: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Photographs and videos of application process.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1-gallon sample of material.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Reflectivity testing, if applicable.</a:t>
            </a:r>
          </a:p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for application rates, only Route 30: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 52 – pads were eliminated because of pending rain.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4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2138"/>
            <a:ext cx="9144000" cy="72333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Water-Based Field Permeability Test</a:t>
            </a:r>
          </a:p>
        </p:txBody>
      </p:sp>
      <p:pic>
        <p:nvPicPr>
          <p:cNvPr id="58370" name="Picture 2" descr="C:\1_Project Files\Ohio Projects\Penetrating Sealers Performance\Route 47\Photos_Day 1_SR 47\Permeability Test_IMG_0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24" y="1105469"/>
            <a:ext cx="4050257" cy="54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1" name="Picture 3" descr="C:\1_Project Files\Ohio Projects\Penetrating Sealers Performance\Route 47\Photos_Day 1_SR 47\Permeability Device_IMG_0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40" y="1105469"/>
            <a:ext cx="4050256" cy="54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31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1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Friction Testing</a:t>
            </a:r>
          </a:p>
        </p:txBody>
      </p:sp>
      <p:pic>
        <p:nvPicPr>
          <p:cNvPr id="52226" name="Picture 2" descr="C:\1_Project Files\Ohio Projects\Penetrating Sealers Performance\Route 292\Photographs of State Route 292\State Hwy 292 Project_Ohio 08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5" t="18607" r="11737" b="34053"/>
          <a:stretch/>
        </p:blipFill>
        <p:spPr bwMode="auto">
          <a:xfrm>
            <a:off x="-31170" y="1359512"/>
            <a:ext cx="9175170" cy="49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7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Cracking/Condition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116" y="2388862"/>
            <a:ext cx="2715905" cy="10849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 N, 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mainline</a:t>
            </a:r>
          </a:p>
          <a:p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Routes 30 and 52, centerline joint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C48E210-0654-4832-ACEF-B6A01D7A3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07" y="1562693"/>
            <a:ext cx="5691116" cy="42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3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Product Application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0082B79-FB1F-4BA3-B326-BE9CAFD4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50875" y="1943550"/>
            <a:ext cx="5152030" cy="3864023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666333DA-B400-4DA5-B130-623F1633A82D}"/>
              </a:ext>
            </a:extLst>
          </p:cNvPr>
          <p:cNvSpPr/>
          <p:nvPr/>
        </p:nvSpPr>
        <p:spPr>
          <a:xfrm>
            <a:off x="489612" y="1340488"/>
            <a:ext cx="3864024" cy="979631"/>
          </a:xfrm>
          <a:prstGeom prst="wedgeRectCallout">
            <a:avLst>
              <a:gd name="adj1" fmla="val 110033"/>
              <a:gd name="adj2" fmla="val 34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removed after product application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="" xmlns:a16="http://schemas.microsoft.com/office/drawing/2014/main" id="{BC9792CE-7042-4881-8816-BB454BE9327B}"/>
              </a:ext>
            </a:extLst>
          </p:cNvPr>
          <p:cNvSpPr/>
          <p:nvPr/>
        </p:nvSpPr>
        <p:spPr>
          <a:xfrm>
            <a:off x="489612" y="3490108"/>
            <a:ext cx="3864024" cy="979631"/>
          </a:xfrm>
          <a:prstGeom prst="wedgeRectCallout">
            <a:avLst>
              <a:gd name="adj1" fmla="val 110033"/>
              <a:gd name="adj2" fmla="val 34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Pads placed prior to product application</a:t>
            </a:r>
          </a:p>
        </p:txBody>
      </p:sp>
    </p:spTree>
    <p:extLst>
      <p:ext uri="{BB962C8B-B14F-4D97-AF65-F5344CB8AC3E}">
        <p14:creationId xmlns:p14="http://schemas.microsoft.com/office/powerpoint/2010/main" val="22792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69875" y="769938"/>
            <a:ext cx="8620125" cy="2983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Overview</a:t>
            </a:r>
            <a:b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Evaluation of Rejuvenators and Surface Sealing Products to Extend Asphalt Pavement Life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1117600" y="3769824"/>
            <a:ext cx="7264400" cy="147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Presentation to:</a:t>
            </a:r>
          </a:p>
          <a:p>
            <a:pPr algn="ctr">
              <a:buFont typeface="Wingdings" pitchFamily="2" charset="2"/>
              <a:buNone/>
            </a:pPr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NRRA Pavement Workshop</a:t>
            </a:r>
          </a:p>
          <a:p>
            <a:pPr algn="ctr">
              <a:buFont typeface="Wingdings" pitchFamily="2" charset="2"/>
              <a:buNone/>
            </a:pP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ＭＳ Ｐゴシック" pitchFamily="34" charset="-128"/>
                <a:cs typeface="Times New Roman" panose="02020603050405020304" pitchFamily="18" charset="0"/>
              </a:rPr>
              <a:t>May 23, 2018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81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study was sponsored by MODOT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rejuvenators/sealers extend the life and/or reduce the maintenance cost of asphalt pavements, and if they do, is the application expense cost effective?</a:t>
            </a:r>
          </a:p>
          <a:p>
            <a:pPr marL="57150" indent="0">
              <a:buNone/>
            </a:pP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use of rejuvenators/sealers ultimately fit into the MoDOT Asset Management Plan?</a:t>
            </a:r>
          </a:p>
          <a:p>
            <a:pPr marL="57150" indent="0">
              <a:buNone/>
            </a:pP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Ultimately, can we classify these products and assign them a spot on the Prequalified Products List?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" indent="0">
              <a:buNone/>
            </a:pPr>
            <a:endParaRPr lang="en-US" sz="2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76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26" y="2103203"/>
            <a:ext cx="82857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are some examples from other studies that have been completed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questions/answers does MoDOT expect?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5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6" y="1106153"/>
            <a:ext cx="3770522" cy="4193483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Q1: Is </a:t>
            </a:r>
            <a:r>
              <a:rPr lang="en-US" sz="28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friction significantly affected by applying the product to the pavement surface, and if so, what is the magnitude of the effect?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61" y="423176"/>
            <a:ext cx="5045931" cy="30404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61" y="3439236"/>
            <a:ext cx="5045931" cy="30385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694829" y="1828800"/>
            <a:ext cx="4121624" cy="0"/>
          </a:xfrm>
          <a:prstGeom prst="line">
            <a:avLst/>
          </a:prstGeom>
          <a:ln w="762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94829" y="5447745"/>
            <a:ext cx="4121624" cy="0"/>
          </a:xfrm>
          <a:prstGeom prst="line">
            <a:avLst/>
          </a:prstGeom>
          <a:ln w="76200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42C31CA-A0BB-40F7-8FAD-95D4E8C9F6F0}"/>
              </a:ext>
            </a:extLst>
          </p:cNvPr>
          <p:cNvSpPr/>
          <p:nvPr/>
        </p:nvSpPr>
        <p:spPr>
          <a:xfrm>
            <a:off x="4462817" y="3514691"/>
            <a:ext cx="4353636" cy="29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151CFED-9D3E-4786-96B4-EC49D537B6F8}"/>
              </a:ext>
            </a:extLst>
          </p:cNvPr>
          <p:cNvSpPr/>
          <p:nvPr/>
        </p:nvSpPr>
        <p:spPr>
          <a:xfrm>
            <a:off x="4396058" y="500605"/>
            <a:ext cx="4353636" cy="29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1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4" y="528637"/>
            <a:ext cx="8021053" cy="1341105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Q2: How </a:t>
            </a:r>
            <a:r>
              <a:rPr lang="en-US" sz="28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permeability change over time with and without the products being applied at the surface?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58" y="1869742"/>
            <a:ext cx="6720484" cy="4039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C8BEF4A-8CF4-41CE-932D-0F070D1C52B4}"/>
              </a:ext>
            </a:extLst>
          </p:cNvPr>
          <p:cNvSpPr/>
          <p:nvPr/>
        </p:nvSpPr>
        <p:spPr>
          <a:xfrm>
            <a:off x="1516378" y="2010703"/>
            <a:ext cx="6194607" cy="3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419455"/>
            <a:ext cx="4172236" cy="4261727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Q3: How </a:t>
            </a:r>
            <a:r>
              <a:rPr lang="en-US" sz="28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the surface distress change over time with and without the products in terms of cracking and other defects?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00" y="3673872"/>
            <a:ext cx="4599295" cy="2764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87B32C-EEB7-49C5-87E1-DD6A97F9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600" y="213579"/>
            <a:ext cx="4621755" cy="34969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6559723-7FBD-46F8-8000-BA330A1E7E45}"/>
              </a:ext>
            </a:extLst>
          </p:cNvPr>
          <p:cNvSpPr/>
          <p:nvPr/>
        </p:nvSpPr>
        <p:spPr>
          <a:xfrm>
            <a:off x="4858603" y="3710482"/>
            <a:ext cx="4019692" cy="301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63" y="382137"/>
            <a:ext cx="8333874" cy="2142699"/>
          </a:xfrm>
        </p:spPr>
        <p:txBody>
          <a:bodyPr/>
          <a:lstStyle/>
          <a:p>
            <a:pPr algn="l"/>
            <a:r>
              <a:rPr lang="en-US" sz="28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Q4: Control </a:t>
            </a:r>
            <a:r>
              <a:rPr lang="en-US" sz="28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versus Treated Sections: Can the distress be quantified for use in predicting the overall performance of the flexible pavement for use in determining the cost benefit of the product?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12" y="2355145"/>
            <a:ext cx="6564575" cy="39460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C6A62D0-7B62-4B36-BA2D-1385458EC632}"/>
              </a:ext>
            </a:extLst>
          </p:cNvPr>
          <p:cNvSpPr/>
          <p:nvPr/>
        </p:nvSpPr>
        <p:spPr>
          <a:xfrm>
            <a:off x="5769165" y="2524836"/>
            <a:ext cx="795408" cy="341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2184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Q5: Can we realistically establish </a:t>
            </a:r>
            <a:b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Life 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 Cost 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Analysis?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174179"/>
            <a:ext cx="8763000" cy="1132763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Equivalent annual pavement costs.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 differential for treated surface to be cost effective.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47" y="2202668"/>
            <a:ext cx="6901335" cy="41484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2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409" y="770021"/>
            <a:ext cx="2229853" cy="1672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51" y="3735138"/>
            <a:ext cx="4163816" cy="31228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610" y="750971"/>
            <a:ext cx="3761874" cy="2821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2837" y="1509631"/>
            <a:ext cx="2387599" cy="1790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18" y="4130842"/>
            <a:ext cx="3454400" cy="2590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 Thoughts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1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796" y="199383"/>
            <a:ext cx="1155128" cy="418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0" y="4928158"/>
            <a:ext cx="1866888" cy="279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10" y="1926748"/>
            <a:ext cx="891304" cy="433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360" y="2731728"/>
            <a:ext cx="504819" cy="2682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03" y="1064930"/>
            <a:ext cx="1125733" cy="826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88" y="4415429"/>
            <a:ext cx="819893" cy="36622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5340136"/>
            <a:ext cx="1996125" cy="380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50" y="3515737"/>
            <a:ext cx="527108" cy="5287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50" y="3301565"/>
            <a:ext cx="931298" cy="2972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88" y="986754"/>
            <a:ext cx="765468" cy="3980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365" y="2887176"/>
            <a:ext cx="825869" cy="4335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396" y="5599942"/>
            <a:ext cx="788483" cy="334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65" y="4421003"/>
            <a:ext cx="1216797" cy="5111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472" y="5231516"/>
            <a:ext cx="1160492" cy="4065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" y="2649481"/>
            <a:ext cx="699045" cy="5697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4" y="2541011"/>
            <a:ext cx="878588" cy="52193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29" y="1720603"/>
            <a:ext cx="1172112" cy="4833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476" y="4073306"/>
            <a:ext cx="1043692" cy="70136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18" y="3719532"/>
            <a:ext cx="817455" cy="40475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2" y="5804272"/>
            <a:ext cx="1461106" cy="27342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11" y="5096566"/>
            <a:ext cx="995037" cy="3576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52" y="5713791"/>
            <a:ext cx="1207320" cy="315501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235" y="5468437"/>
            <a:ext cx="682365" cy="597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75" y="5575219"/>
            <a:ext cx="635696" cy="5233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692" y="76349"/>
            <a:ext cx="1032988" cy="6197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641" y="231644"/>
            <a:ext cx="1090176" cy="7716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73" y="866012"/>
            <a:ext cx="726526" cy="726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80" y="1068706"/>
            <a:ext cx="1022686" cy="446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82" y="974382"/>
            <a:ext cx="1435414" cy="4221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68" y="2030165"/>
            <a:ext cx="666573" cy="32262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" y="2834864"/>
            <a:ext cx="2106452" cy="3360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64" y="4704894"/>
            <a:ext cx="1570482" cy="5025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62" y="5114949"/>
            <a:ext cx="1451542" cy="2757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307" y="943166"/>
            <a:ext cx="1119098" cy="610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09" y="4259750"/>
            <a:ext cx="1492199" cy="370337"/>
          </a:xfrm>
          <a:prstGeom prst="rect">
            <a:avLst/>
          </a:prstGeom>
        </p:spPr>
      </p:pic>
      <p:pic>
        <p:nvPicPr>
          <p:cNvPr id="41" name="Content Placeholder 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74" y="109737"/>
            <a:ext cx="974087" cy="704589"/>
          </a:xfrm>
          <a:prstGeom prst="rect">
            <a:avLst/>
          </a:prstGeom>
          <a:effectLst>
            <a:glow rad="127000">
              <a:schemeClr val="bg1">
                <a:lumMod val="85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68" y="29020"/>
            <a:ext cx="1077066" cy="71445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" y="1879805"/>
            <a:ext cx="905152" cy="60041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2570544" y="1535804"/>
            <a:ext cx="1206506" cy="6616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4" y="1845769"/>
            <a:ext cx="1048867" cy="63447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1484541" y="3285754"/>
            <a:ext cx="1153265" cy="5939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" y="1064930"/>
            <a:ext cx="1097429" cy="7279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04" y="3306303"/>
            <a:ext cx="993777" cy="72004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37" y="2228340"/>
            <a:ext cx="1435849" cy="5011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5" y="4093102"/>
            <a:ext cx="1287111" cy="7276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50" y="1938353"/>
            <a:ext cx="1473833" cy="43140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1" y="5896324"/>
            <a:ext cx="2052914" cy="329932"/>
          </a:xfrm>
          <a:prstGeom prst="rect">
            <a:avLst/>
          </a:prstGeom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4279125" y="2588717"/>
            <a:ext cx="2101186" cy="204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en-US" altLang="en-US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  <a:endParaRPr lang="en-US" altLang="en-US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31" y="164821"/>
            <a:ext cx="1421288" cy="7120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4" y="3582732"/>
            <a:ext cx="1416625" cy="555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33" y="4924311"/>
            <a:ext cx="1705963" cy="5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 &amp;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</a:p>
          <a:p>
            <a:pPr lvl="1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MoDOT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recommendations for creating a performance-based specification for rejuvenating or surface sealing products used to extend the life of asphalt concrete mixtures. 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Goals: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if these penetrating sealers extend asphalt pavement life and to quantify the expected length of extending pavement service life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service life is extended; Determine if the added cost to apply these materials to the wearing surface is cost-effective.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cost is offset – quantify and prepare a draft performance based specification, as well as establish recommendations to apply the sealers in terms of selecting those projects with features that will provide the best value to Missouri.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7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Tasks/Activities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439863"/>
            <a:ext cx="8763000" cy="50428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Request for Proposal: May 2017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Consultant Selection: Applied Research Associates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Kickoff 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meeting with 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Industry: February 2018</a:t>
            </a:r>
            <a:endParaRPr lang="en-US" sz="26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Collection:  Pre-Application of Rejuvenators and </a:t>
            </a: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Sealers: April 2018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 Application: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along mainline 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May 2018, </a:t>
            </a: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 for 3 test sections along route N.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2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along centerline joint </a:t>
            </a:r>
            <a:r>
              <a:rPr lang="en-US" sz="2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September 2017</a:t>
            </a:r>
            <a:endParaRPr lang="en-US" sz="2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Application Investigation - </a:t>
            </a:r>
            <a:r>
              <a:rPr lang="en-US" sz="26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ONGOING</a:t>
            </a: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 Final Report and Project Documentation.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083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Pre-Application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765300"/>
            <a:ext cx="4055469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Mainline Sections: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Distress surveys -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PaVision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Friction testing; ASTM E274 using FN40R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permeability tests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Wear resistance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95CDF2-59CF-4E7B-8752-94CD495B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765300"/>
            <a:ext cx="4178300" cy="4254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Centerline Joint Sections: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Distress surveys –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PaVision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 width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permeability tests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Reflectivity tests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Wear resistance, visual</a:t>
            </a:r>
          </a:p>
        </p:txBody>
      </p:sp>
    </p:spTree>
    <p:extLst>
      <p:ext uri="{BB962C8B-B14F-4D97-AF65-F5344CB8AC3E}">
        <p14:creationId xmlns:p14="http://schemas.microsoft.com/office/powerpoint/2010/main" val="27343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Pre-Application Testing: Cores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765300"/>
            <a:ext cx="4915279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Mainline Sections Only: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AASHTO T 300 – Force Ductility Test</a:t>
            </a:r>
          </a:p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AASHTO T 315 – Dynamic Shear Rheometer Test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AASHTO T 350 – Multiple Stress Creep Reco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Test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2E3CF0-66CE-42A9-885A-2B42EEE68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57" y="1765300"/>
            <a:ext cx="3460024" cy="463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95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Locations of Test Sections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3700" y="1765300"/>
            <a:ext cx="4055469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Mainline Sections: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 N in St. Charles County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95CDF2-59CF-4E7B-8752-94CD495B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765300"/>
            <a:ext cx="4178300" cy="42545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Centerline Joint Sections: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 30 in Jefferson County</a:t>
            </a:r>
          </a:p>
          <a:p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Route 52 in Morgan County</a:t>
            </a:r>
          </a:p>
        </p:txBody>
      </p:sp>
    </p:spTree>
    <p:extLst>
      <p:ext uri="{BB962C8B-B14F-4D97-AF65-F5344CB8AC3E}">
        <p14:creationId xmlns:p14="http://schemas.microsoft.com/office/powerpoint/2010/main" val="12950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01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Mainline Test Section Layout - Example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3088BE5-0FF2-4348-A918-06AEEFFEEC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95" b="14365"/>
          <a:stretch/>
        </p:blipFill>
        <p:spPr>
          <a:xfrm>
            <a:off x="344661" y="1255592"/>
            <a:ext cx="8584583" cy="507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48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772</Words>
  <Application>Microsoft Office PowerPoint</Application>
  <PresentationFormat>On-screen Show (4:3)</PresentationFormat>
  <Paragraphs>122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Times New Roman</vt:lpstr>
      <vt:lpstr>Wingdings</vt:lpstr>
      <vt:lpstr>1_Office Theme</vt:lpstr>
      <vt:lpstr>2018 Pavement Workshop May 23-24, 2018</vt:lpstr>
      <vt:lpstr>PowerPoint Presentation</vt:lpstr>
      <vt:lpstr>Objective &amp; Goals</vt:lpstr>
      <vt:lpstr>Major Tasks/Activities</vt:lpstr>
      <vt:lpstr>Pre-Application Testing</vt:lpstr>
      <vt:lpstr>Pre-Application Testing: Cores</vt:lpstr>
      <vt:lpstr>Locations of Test Sections</vt:lpstr>
      <vt:lpstr>PowerPoint Presentation</vt:lpstr>
      <vt:lpstr>Mainline Test Section Layout - Example</vt:lpstr>
      <vt:lpstr>Centerline Joint Test Section Layout - Example</vt:lpstr>
      <vt:lpstr>Material Suppliers Included in Study</vt:lpstr>
      <vt:lpstr>Material Suppliers Included in Study</vt:lpstr>
      <vt:lpstr>Processes Included on Mainline Project</vt:lpstr>
      <vt:lpstr>Activities During Application</vt:lpstr>
      <vt:lpstr>Water-Based Field Permeability Test</vt:lpstr>
      <vt:lpstr>PowerPoint Presentation</vt:lpstr>
      <vt:lpstr>Friction Testing</vt:lpstr>
      <vt:lpstr>Cracking/Condition Maps</vt:lpstr>
      <vt:lpstr>Monitoring Product Application Rates</vt:lpstr>
      <vt:lpstr>Why study was sponsored by MODOT</vt:lpstr>
      <vt:lpstr>What questions/answers does MoDOT expect?</vt:lpstr>
      <vt:lpstr>Q1: Is the friction significantly affected by applying the product to the pavement surface, and if so, what is the magnitude of the effect?</vt:lpstr>
      <vt:lpstr>Q2: How does permeability change over time with and without the products being applied at the surface?</vt:lpstr>
      <vt:lpstr>Q3: How does the surface distress change over time with and without the products in terms of cracking and other defects?</vt:lpstr>
      <vt:lpstr>Q4: Control versus Treated Sections: Can the distress be quantified for use in predicting the overall performance of the flexible pavement for use in determining the cost benefit of the product?</vt:lpstr>
      <vt:lpstr>Q5: Can we realistically establish  a Life Cycle Cost Analysis? </vt:lpstr>
      <vt:lpstr>Final Thoughts</vt:lpstr>
      <vt:lpstr>PowerPoint Presentation</vt:lpstr>
    </vt:vector>
  </TitlesOfParts>
  <Company>MnDOT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Slide</dc:title>
  <dc:creator>Robert Filipczak</dc:creator>
  <cp:lastModifiedBy>Filipczak, Robert (DOT)</cp:lastModifiedBy>
  <cp:revision>24</cp:revision>
  <dcterms:created xsi:type="dcterms:W3CDTF">2018-04-27T13:58:19Z</dcterms:created>
  <dcterms:modified xsi:type="dcterms:W3CDTF">2018-05-23T16:43:04Z</dcterms:modified>
</cp:coreProperties>
</file>