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42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12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3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8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6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7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7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6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4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9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4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3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5/24/2018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3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1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John.Senger@Illinois.go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25B5-C497-5740-9164-E45D3CEDA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069286" cy="3035808"/>
          </a:xfrm>
        </p:spPr>
        <p:txBody>
          <a:bodyPr/>
          <a:lstStyle/>
          <a:p>
            <a:r>
              <a:rPr lang="en-US" dirty="0"/>
              <a:t>Illinois’ Joint Research Adventure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3C40B-9F0F-174B-9A9E-D360DCD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659086"/>
            <a:ext cx="7891272" cy="799882"/>
          </a:xfrm>
        </p:spPr>
        <p:txBody>
          <a:bodyPr>
            <a:normAutofit/>
          </a:bodyPr>
          <a:lstStyle/>
          <a:p>
            <a:r>
              <a:rPr lang="en-US" sz="3600" dirty="0"/>
              <a:t>NRRA Influence</a:t>
            </a:r>
          </a:p>
        </p:txBody>
      </p:sp>
    </p:spTree>
    <p:extLst>
      <p:ext uri="{BB962C8B-B14F-4D97-AF65-F5344CB8AC3E}">
        <p14:creationId xmlns:p14="http://schemas.microsoft.com/office/powerpoint/2010/main" val="401559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1751-5600-7742-9739-499A98F3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826061" cy="1609344"/>
          </a:xfrm>
        </p:spPr>
        <p:txBody>
          <a:bodyPr>
            <a:normAutofit/>
          </a:bodyPr>
          <a:lstStyle/>
          <a:p>
            <a:r>
              <a:rPr lang="en-US" sz="6600" dirty="0"/>
              <a:t>NRRA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A1E61-298B-E147-9B6E-90577DF0E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Helps Create a Vast Network to Build Connections</a:t>
            </a:r>
          </a:p>
          <a:p>
            <a:r>
              <a:rPr lang="en-US" sz="3600" dirty="0"/>
              <a:t>Large Variety of In-Place Treatments</a:t>
            </a:r>
          </a:p>
          <a:p>
            <a:r>
              <a:rPr lang="en-US" sz="3600" dirty="0"/>
              <a:t>Informative conferences and pooled fund meetings</a:t>
            </a:r>
          </a:p>
          <a:p>
            <a:r>
              <a:rPr lang="en-US" sz="3600" dirty="0"/>
              <a:t>Technology Transfer has been made a priority</a:t>
            </a:r>
          </a:p>
        </p:txBody>
      </p:sp>
    </p:spTree>
    <p:extLst>
      <p:ext uri="{BB962C8B-B14F-4D97-AF65-F5344CB8AC3E}">
        <p14:creationId xmlns:p14="http://schemas.microsoft.com/office/powerpoint/2010/main" val="261753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02567-BF94-4B8A-9A01-C92B94B2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0503843" cy="1609344"/>
          </a:xfrm>
        </p:spPr>
        <p:txBody>
          <a:bodyPr>
            <a:normAutofit/>
          </a:bodyPr>
          <a:lstStyle/>
          <a:p>
            <a:r>
              <a:rPr lang="en-US" sz="6600" dirty="0"/>
              <a:t>NRRA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87F7-C307-4DAE-BC9F-2F66918AF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Very Informative Conferences and Pooled Fund Meetings</a:t>
            </a:r>
          </a:p>
          <a:p>
            <a:r>
              <a:rPr lang="en-US" sz="3600" dirty="0"/>
              <a:t>Open to new ideas and looking for innovative solutions to the Agencies’ problems</a:t>
            </a:r>
          </a:p>
        </p:txBody>
      </p:sp>
    </p:spTree>
    <p:extLst>
      <p:ext uri="{BB962C8B-B14F-4D97-AF65-F5344CB8AC3E}">
        <p14:creationId xmlns:p14="http://schemas.microsoft.com/office/powerpoint/2010/main" val="75502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1E40-B8AD-48C0-987E-B4E38CC1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484632"/>
            <a:ext cx="10431562" cy="1609344"/>
          </a:xfrm>
        </p:spPr>
        <p:txBody>
          <a:bodyPr>
            <a:normAutofit/>
          </a:bodyPr>
          <a:lstStyle/>
          <a:p>
            <a:r>
              <a:rPr lang="en-US" sz="6600" dirty="0"/>
              <a:t>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45AE5-74CD-4051-A5F3-69D44BA6A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051" y="2194560"/>
            <a:ext cx="5721531" cy="3977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John Senger</a:t>
            </a:r>
          </a:p>
          <a:p>
            <a:pPr marL="0" indent="0" algn="ctr">
              <a:buNone/>
            </a:pPr>
            <a:r>
              <a:rPr lang="en-US" sz="2400" dirty="0"/>
              <a:t>Engineer of Pavement Technology</a:t>
            </a:r>
          </a:p>
          <a:p>
            <a:pPr marL="0" indent="0" algn="ctr">
              <a:buNone/>
            </a:pPr>
            <a:r>
              <a:rPr lang="en-US" sz="2400" dirty="0"/>
              <a:t>Bureau of Research</a:t>
            </a:r>
          </a:p>
          <a:p>
            <a:pPr marL="0" indent="0" algn="ctr">
              <a:buNone/>
            </a:pPr>
            <a:r>
              <a:rPr lang="en-US" sz="2400" dirty="0"/>
              <a:t>Illinois Department of Transportation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accent1"/>
                </a:solidFill>
                <a:hlinkClick r:id="rId2"/>
              </a:rPr>
              <a:t>John.Senger@Illinois.gov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400" dirty="0"/>
              <a:t>217-782-8582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9FA510-8F29-4464-80F6-45BCB85BCF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6540" y="2093975"/>
            <a:ext cx="3300307" cy="4080211"/>
          </a:xfrm>
        </p:spPr>
      </p:pic>
    </p:spTree>
    <p:extLst>
      <p:ext uri="{BB962C8B-B14F-4D97-AF65-F5344CB8AC3E}">
        <p14:creationId xmlns:p14="http://schemas.microsoft.com/office/powerpoint/2010/main" val="311265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54E1BC5-9799-4C37-9E39-75AD94AE0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7" name="Content Placeholder 6" descr="A picture containing outdoor, ground, photo&#10;&#10;Description generated with high confidence">
            <a:extLst>
              <a:ext uri="{FF2B5EF4-FFF2-40B4-BE49-F238E27FC236}">
                <a16:creationId xmlns:a16="http://schemas.microsoft.com/office/drawing/2014/main" id="{20827ED3-11BD-4C07-9B34-DBFD9BA716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757" r="15037" b="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015B9C-179F-43A5-894D-58193B6A8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F85F57-956F-40FF-BE22-C6EB6E36C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AA35EF8-94F7-4A24-AA24-845DB2A1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8E4383-DE91-4221-BD38-50EFE3891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0624B5-D868-4202-8F1D-490635073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1" y="454583"/>
            <a:ext cx="3975314" cy="2288618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/>
              <a:t>ILLINOIS’ ORIGINAL TEST FACILITY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29C42-D901-47C6-866D-7C6CDD33C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772394"/>
            <a:ext cx="3816774" cy="33998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AASHO Road Test</a:t>
            </a:r>
          </a:p>
          <a:p>
            <a:r>
              <a:rPr lang="en-US" sz="1600" dirty="0"/>
              <a:t>Built in 1956</a:t>
            </a:r>
          </a:p>
          <a:p>
            <a:r>
              <a:rPr lang="en-US" sz="1600" dirty="0"/>
              <a:t>7 miles of 2 lane pavement</a:t>
            </a:r>
          </a:p>
          <a:p>
            <a:r>
              <a:rPr lang="en-US" sz="1600" dirty="0"/>
              <a:t>6 loops and a tangent section</a:t>
            </a:r>
          </a:p>
          <a:p>
            <a:r>
              <a:rPr lang="en-US" sz="1600" dirty="0"/>
              <a:t>836 test sections</a:t>
            </a:r>
          </a:p>
          <a:p>
            <a:r>
              <a:rPr lang="en-US" sz="1600" dirty="0"/>
              <a:t>Half Concrete and half asphalt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209E6-B74C-4F41-A99E-4233B5A3E7B0}"/>
              </a:ext>
            </a:extLst>
          </p:cNvPr>
          <p:cNvSpPr txBox="1"/>
          <p:nvPr/>
        </p:nvSpPr>
        <p:spPr>
          <a:xfrm>
            <a:off x="7726261" y="6229681"/>
            <a:ext cx="310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FHWA Website</a:t>
            </a:r>
          </a:p>
        </p:txBody>
      </p:sp>
    </p:spTree>
    <p:extLst>
      <p:ext uri="{BB962C8B-B14F-4D97-AF65-F5344CB8AC3E}">
        <p14:creationId xmlns:p14="http://schemas.microsoft.com/office/powerpoint/2010/main" val="383517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E1BC5-9799-4C37-9E39-75AD94AE0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71A41E-1D27-43FF-BCC5-68B544E257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5303" r="12140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015B9C-179F-43A5-894D-58193B6A8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F85F57-956F-40FF-BE22-C6EB6E36C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A35EF8-94F7-4A24-AA24-845DB2A1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8E4383-DE91-4221-BD38-50EFE3891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68713B-7004-481B-92C1-8F5FA2141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830729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/>
              <a:t>AASHO ROAD TEST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D54A9-88B8-4418-AEA8-1539744C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344554"/>
            <a:ext cx="3816774" cy="38276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Tangent section is now part of I-80</a:t>
            </a:r>
          </a:p>
          <a:p>
            <a:r>
              <a:rPr lang="en-US" sz="1600" dirty="0"/>
              <a:t>Environmental section still exists</a:t>
            </a:r>
          </a:p>
          <a:p>
            <a:r>
              <a:rPr lang="en-US" sz="1600" dirty="0"/>
              <a:t>No available revenue to revive test sections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28DA66-47D2-4EA3-A082-C09C090101D5}"/>
              </a:ext>
            </a:extLst>
          </p:cNvPr>
          <p:cNvSpPr txBox="1"/>
          <p:nvPr/>
        </p:nvSpPr>
        <p:spPr>
          <a:xfrm>
            <a:off x="7726261" y="6229681"/>
            <a:ext cx="310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FHWA Website</a:t>
            </a:r>
          </a:p>
        </p:txBody>
      </p:sp>
    </p:spTree>
    <p:extLst>
      <p:ext uri="{BB962C8B-B14F-4D97-AF65-F5344CB8AC3E}">
        <p14:creationId xmlns:p14="http://schemas.microsoft.com/office/powerpoint/2010/main" val="328791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2470417-D0DB-4EF9-B24D-533252BDD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DD43A5E-96FC-4417-AAAA-6D22205AE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8EC610-CBFB-4415-82B2-94F68101C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Content Placeholder 6" descr="A view of a lush green field&#10;&#10;Description generated with very high confidence">
            <a:extLst>
              <a:ext uri="{FF2B5EF4-FFF2-40B4-BE49-F238E27FC236}">
                <a16:creationId xmlns:a16="http://schemas.microsoft.com/office/drawing/2014/main" id="{780E7FAD-7EE2-4342-96C4-8A24836EC6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3999" y="729726"/>
            <a:ext cx="6912217" cy="5408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1E888-DAEE-45A1-87A0-5FD83FD3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dirty="0"/>
              <a:t>ACCESS TO </a:t>
            </a:r>
            <a:r>
              <a:rPr lang="en-US" sz="4400" dirty="0" err="1"/>
              <a:t>MnROAD</a:t>
            </a:r>
            <a:endParaRPr lang="en-US" sz="4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CDD40-66EC-4CD5-BBBE-53EE61E32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5805" y="2121408"/>
            <a:ext cx="3677263" cy="40925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Invaluable research facility</a:t>
            </a:r>
          </a:p>
          <a:p>
            <a:r>
              <a:rPr lang="en-US" sz="1600" dirty="0"/>
              <a:t>Central location for state agencies to converge and network</a:t>
            </a:r>
          </a:p>
          <a:p>
            <a:r>
              <a:rPr lang="en-US" sz="1600" dirty="0"/>
              <a:t>Always willing to assist and share knowledge</a:t>
            </a:r>
          </a:p>
          <a:p>
            <a:r>
              <a:rPr lang="en-US" sz="1600" dirty="0"/>
              <a:t>Involved in smoothness, pavement design, friction testing, FWD calibration, pavement preservation</a:t>
            </a:r>
          </a:p>
          <a:p>
            <a:r>
              <a:rPr lang="en-US" sz="1600" dirty="0"/>
              <a:t>Similar environment to evaluate designs and treatments</a:t>
            </a:r>
          </a:p>
          <a:p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F66D0-4AC7-4B6C-9004-FCCB23F3F0D0}"/>
              </a:ext>
            </a:extLst>
          </p:cNvPr>
          <p:cNvSpPr txBox="1"/>
          <p:nvPr/>
        </p:nvSpPr>
        <p:spPr>
          <a:xfrm>
            <a:off x="7726260" y="5637402"/>
            <a:ext cx="348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</a:t>
            </a:r>
            <a:r>
              <a:rPr lang="en-US" dirty="0" err="1"/>
              <a:t>MnRoad</a:t>
            </a:r>
            <a:r>
              <a:rPr lang="en-US" dirty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288816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E1BC5-9799-4C37-9E39-75AD94AE0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6" name="Content Placeholder 5" descr="A picture containing indoor, kitchen, wall&#10;&#10;Description generated with very high confidence">
            <a:extLst>
              <a:ext uri="{FF2B5EF4-FFF2-40B4-BE49-F238E27FC236}">
                <a16:creationId xmlns:a16="http://schemas.microsoft.com/office/drawing/2014/main" id="{9D77FBA4-EED6-4738-9F45-B06985C492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0780" r="-2" b="6570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9FF011-88A5-4B89-AD4A-E08820CE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AEAFFD-C82E-4805-8EFA-403C6D82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C28443-F61D-4568-A939-A57CC8BE6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62A386-B011-43D7-945D-36EB3CBC3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4FADA4-1C5F-4AE9-B4FF-3BA7ECA3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FLEXIBLE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4715E0-1664-45E9-89A4-D3E1B688E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Illinois’ current network is 85% composite</a:t>
            </a:r>
          </a:p>
          <a:p>
            <a:pPr lvl="1"/>
            <a:r>
              <a:rPr lang="en-US" dirty="0"/>
              <a:t>Reflective cracking is a predominant distress that we are always trying to mitigate</a:t>
            </a:r>
          </a:p>
          <a:p>
            <a:pPr lvl="1"/>
            <a:r>
              <a:rPr lang="en-US" dirty="0"/>
              <a:t>Overlay research on by-pass will be valuable to IDOT’s network and decision tree development</a:t>
            </a:r>
          </a:p>
          <a:p>
            <a:r>
              <a:rPr lang="en-US" sz="1800"/>
              <a:t>Cold Central Plant and Cold In-Place Recycling</a:t>
            </a:r>
          </a:p>
          <a:p>
            <a:pPr lvl="1"/>
            <a:r>
              <a:rPr lang="en-US" dirty="0"/>
              <a:t>Help with specification development </a:t>
            </a:r>
          </a:p>
          <a:p>
            <a:pPr lvl="1"/>
            <a:r>
              <a:rPr lang="en-US" dirty="0"/>
              <a:t>Maintain lower volume roads in the most cost effective manner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9089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54E1BC5-9799-4C37-9E39-75AD94AE0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9" name="Content Placeholder 8" descr="A car parked in a parking lot&#10;&#10;Description generated with very high confidence">
            <a:extLst>
              <a:ext uri="{FF2B5EF4-FFF2-40B4-BE49-F238E27FC236}">
                <a16:creationId xmlns:a16="http://schemas.microsoft.com/office/drawing/2014/main" id="{7A76CFA5-B8E9-48C8-B3AB-4568C3C1FB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0413" r="703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015B9C-179F-43A5-894D-58193B6A8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F85F57-956F-40FF-BE22-C6EB6E36C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A35EF8-94F7-4A24-AA24-845DB2A1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38E4383-DE91-4221-BD38-50EFE3891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CC3617-9B6F-4D62-A328-1DC03784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RIGID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62E1E-FAAA-4182-9C65-E965DD8BD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Illinois’ version of early age opening</a:t>
            </a:r>
          </a:p>
          <a:p>
            <a:r>
              <a:rPr lang="en-US" sz="1600" dirty="0"/>
              <a:t>Illinois is looking at building more unbonded concrete overlays as alternative to structural HMA overlay</a:t>
            </a:r>
          </a:p>
          <a:p>
            <a:pPr lvl="1"/>
            <a:r>
              <a:rPr lang="en-US" sz="1400" dirty="0"/>
              <a:t>Recent projects with fibers are showing promising results but more data is needed</a:t>
            </a:r>
          </a:p>
          <a:p>
            <a:r>
              <a:rPr lang="en-US" sz="1600" dirty="0"/>
              <a:t>Recent research project on RCC was just completed</a:t>
            </a:r>
          </a:p>
          <a:p>
            <a:pPr lvl="1"/>
            <a:r>
              <a:rPr lang="en-US" sz="1400" dirty="0"/>
              <a:t>Additional research will help validate design processes</a:t>
            </a:r>
          </a:p>
        </p:txBody>
      </p:sp>
    </p:spTree>
    <p:extLst>
      <p:ext uri="{BB962C8B-B14F-4D97-AF65-F5344CB8AC3E}">
        <p14:creationId xmlns:p14="http://schemas.microsoft.com/office/powerpoint/2010/main" val="92017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C3B9-0DF4-4B1D-B7DD-732BF4AD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GEOTECHNICAL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2E0A02-AC67-4C8B-9E0A-FFAFAF201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of subgrade thicknesses showed a failure in the 9” section</a:t>
            </a:r>
          </a:p>
          <a:p>
            <a:pPr lvl="1"/>
            <a:r>
              <a:rPr lang="en-US" dirty="0"/>
              <a:t>Consistent with our predicted behavior in our Department’s Subgrade Stability Manual</a:t>
            </a:r>
          </a:p>
          <a:p>
            <a:pPr lvl="1"/>
            <a:r>
              <a:rPr lang="en-US" dirty="0"/>
              <a:t>Validation of current Policies</a:t>
            </a:r>
          </a:p>
          <a:p>
            <a:r>
              <a:rPr lang="en-US" dirty="0"/>
              <a:t>Partnered with another research project conducting intelligent compaction of the aggregate subgrades</a:t>
            </a:r>
          </a:p>
          <a:p>
            <a:pPr lvl="1"/>
            <a:r>
              <a:rPr lang="en-US" dirty="0"/>
              <a:t>Information presented was found to be interesting by IDOT staff</a:t>
            </a:r>
          </a:p>
          <a:p>
            <a:pPr lvl="1"/>
            <a:r>
              <a:rPr lang="en-US" dirty="0"/>
              <a:t>Continue involvement and may possibly lead to future policy</a:t>
            </a:r>
          </a:p>
        </p:txBody>
      </p:sp>
    </p:spTree>
    <p:extLst>
      <p:ext uri="{BB962C8B-B14F-4D97-AF65-F5344CB8AC3E}">
        <p14:creationId xmlns:p14="http://schemas.microsoft.com/office/powerpoint/2010/main" val="183625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6570-7ADA-3B49-B7E3-1174D3CB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ILLINOIS’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4EC78-FD78-B04C-A260-80730E21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5076835"/>
          </a:xfrm>
        </p:spPr>
        <p:txBody>
          <a:bodyPr anchor="t">
            <a:normAutofit/>
          </a:bodyPr>
          <a:lstStyle/>
          <a:p>
            <a:r>
              <a:rPr lang="en-US" sz="3200" dirty="0"/>
              <a:t>FY 2005 – 2015:  Districts funds</a:t>
            </a:r>
          </a:p>
          <a:p>
            <a:pPr lvl="1"/>
            <a:r>
              <a:rPr lang="en-US" sz="3000" dirty="0"/>
              <a:t>$300,000 - $800,000 annually</a:t>
            </a:r>
          </a:p>
          <a:p>
            <a:pPr lvl="1"/>
            <a:r>
              <a:rPr lang="en-US" sz="3000" dirty="0"/>
              <a:t>Limited list of treatments</a:t>
            </a:r>
          </a:p>
          <a:p>
            <a:r>
              <a:rPr lang="en-US" sz="3200" dirty="0"/>
              <a:t>FY 2016 – 2018:  Set aside from annual program</a:t>
            </a:r>
          </a:p>
          <a:p>
            <a:pPr lvl="1"/>
            <a:r>
              <a:rPr lang="en-US" sz="3000" dirty="0"/>
              <a:t>Districts split $7.5 million</a:t>
            </a:r>
          </a:p>
          <a:p>
            <a:pPr lvl="1"/>
            <a:r>
              <a:rPr lang="en-US" sz="3000" dirty="0"/>
              <a:t>Encouraged to construct additional projects</a:t>
            </a:r>
          </a:p>
          <a:p>
            <a:r>
              <a:rPr lang="en-US" sz="3200" dirty="0"/>
              <a:t>FY 2019 – Future:  Required percentage of program</a:t>
            </a:r>
          </a:p>
          <a:p>
            <a:pPr lvl="1"/>
            <a:r>
              <a:rPr lang="en-US" sz="3000" dirty="0"/>
              <a:t>$50 million in preservation projects</a:t>
            </a:r>
          </a:p>
          <a:p>
            <a:pPr lvl="1"/>
            <a:r>
              <a:rPr lang="en-US" sz="3000" dirty="0"/>
              <a:t>Expanded list of treatments</a:t>
            </a:r>
          </a:p>
        </p:txBody>
      </p:sp>
    </p:spTree>
    <p:extLst>
      <p:ext uri="{BB962C8B-B14F-4D97-AF65-F5344CB8AC3E}">
        <p14:creationId xmlns:p14="http://schemas.microsoft.com/office/powerpoint/2010/main" val="252530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ADD3-311E-1C47-8050-73AA663F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ILLINOIS’ TOOLBOX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6EFBC-0660-6045-AF10-908C87393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3600" dirty="0"/>
              <a:t>Crack Fill / Seal</a:t>
            </a:r>
          </a:p>
          <a:p>
            <a:r>
              <a:rPr lang="en-US" sz="3600" dirty="0"/>
              <a:t>Chip Seal</a:t>
            </a:r>
          </a:p>
          <a:p>
            <a:r>
              <a:rPr lang="en-US" sz="3600" dirty="0"/>
              <a:t>Micro-surfacing</a:t>
            </a:r>
          </a:p>
          <a:p>
            <a:r>
              <a:rPr lang="en-US" sz="3600" dirty="0"/>
              <a:t>Cape Seal</a:t>
            </a:r>
          </a:p>
          <a:p>
            <a:r>
              <a:rPr lang="en-US" sz="3600" dirty="0"/>
              <a:t>Slurry Seal</a:t>
            </a:r>
          </a:p>
          <a:p>
            <a:r>
              <a:rPr lang="en-US" sz="3600" dirty="0"/>
              <a:t>CIR</a:t>
            </a:r>
          </a:p>
          <a:p>
            <a:r>
              <a:rPr lang="en-US" sz="3600" dirty="0"/>
              <a:t>HIR</a:t>
            </a:r>
          </a:p>
          <a:p>
            <a:r>
              <a:rPr lang="en-US" sz="3600" dirty="0"/>
              <a:t>S.M.A.R.T. Overlay</a:t>
            </a:r>
          </a:p>
          <a:p>
            <a:r>
              <a:rPr lang="en-US" sz="3600" dirty="0"/>
              <a:t>Half-S.M.A.R.T.</a:t>
            </a:r>
          </a:p>
          <a:p>
            <a:r>
              <a:rPr lang="en-US" sz="3600" dirty="0"/>
              <a:t>Fog Seal</a:t>
            </a:r>
          </a:p>
          <a:p>
            <a:r>
              <a:rPr lang="en-US" sz="3600" dirty="0"/>
              <a:t>UTBWC</a:t>
            </a:r>
          </a:p>
          <a:p>
            <a:r>
              <a:rPr lang="en-US" sz="3600" dirty="0"/>
              <a:t>Limited Patching</a:t>
            </a:r>
          </a:p>
        </p:txBody>
      </p:sp>
    </p:spTree>
    <p:extLst>
      <p:ext uri="{BB962C8B-B14F-4D97-AF65-F5344CB8AC3E}">
        <p14:creationId xmlns:p14="http://schemas.microsoft.com/office/powerpoint/2010/main" val="3094262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70C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7F7F7F"/>
      </a:accent6>
      <a:hlink>
        <a:srgbClr val="0070C0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231</TotalTime>
  <Words>457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Rockwell Extra Bold</vt:lpstr>
      <vt:lpstr>Wingdings</vt:lpstr>
      <vt:lpstr>Wood Type</vt:lpstr>
      <vt:lpstr>Illinois’ Joint Research Adventure</vt:lpstr>
      <vt:lpstr>ILLINOIS’ ORIGINAL TEST FACILITY</vt:lpstr>
      <vt:lpstr>AASHO ROAD TEST TODAY</vt:lpstr>
      <vt:lpstr>ACCESS TO MnROAD</vt:lpstr>
      <vt:lpstr>FLEXIBLE</vt:lpstr>
      <vt:lpstr>RIGID</vt:lpstr>
      <vt:lpstr>GEOTECHNICAL</vt:lpstr>
      <vt:lpstr>ILLINOIS’ PROGRESS</vt:lpstr>
      <vt:lpstr>ILLINOIS’ TOOLBOX</vt:lpstr>
      <vt:lpstr>NRRA INFLUENCE</vt:lpstr>
      <vt:lpstr>NRRA EXPERIENCE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Illinois’ Pavement Preservation Movement</dc:title>
  <dc:creator>John Senger</dc:creator>
  <cp:lastModifiedBy>John Senger</cp:lastModifiedBy>
  <cp:revision>33</cp:revision>
  <dcterms:created xsi:type="dcterms:W3CDTF">2018-03-22T14:53:18Z</dcterms:created>
  <dcterms:modified xsi:type="dcterms:W3CDTF">2018-05-24T11:48:32Z</dcterms:modified>
</cp:coreProperties>
</file>