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6" r:id="rId3"/>
  </p:sldMasterIdLst>
  <p:notesMasterIdLst>
    <p:notesMasterId r:id="rId36"/>
  </p:notesMasterIdLst>
  <p:handoutMasterIdLst>
    <p:handoutMasterId r:id="rId37"/>
  </p:handoutMasterIdLst>
  <p:sldIdLst>
    <p:sldId id="324" r:id="rId4"/>
    <p:sldId id="322" r:id="rId5"/>
    <p:sldId id="316" r:id="rId6"/>
    <p:sldId id="317" r:id="rId7"/>
    <p:sldId id="318" r:id="rId8"/>
    <p:sldId id="319" r:id="rId9"/>
    <p:sldId id="320" r:id="rId10"/>
    <p:sldId id="260" r:id="rId11"/>
    <p:sldId id="261" r:id="rId12"/>
    <p:sldId id="265" r:id="rId13"/>
    <p:sldId id="293" r:id="rId14"/>
    <p:sldId id="294" r:id="rId15"/>
    <p:sldId id="267" r:id="rId16"/>
    <p:sldId id="300" r:id="rId17"/>
    <p:sldId id="269" r:id="rId18"/>
    <p:sldId id="271" r:id="rId19"/>
    <p:sldId id="272" r:id="rId20"/>
    <p:sldId id="323" r:id="rId21"/>
    <p:sldId id="276" r:id="rId22"/>
    <p:sldId id="308" r:id="rId23"/>
    <p:sldId id="304" r:id="rId24"/>
    <p:sldId id="295" r:id="rId25"/>
    <p:sldId id="296" r:id="rId26"/>
    <p:sldId id="297" r:id="rId27"/>
    <p:sldId id="280" r:id="rId28"/>
    <p:sldId id="282" r:id="rId29"/>
    <p:sldId id="284" r:id="rId30"/>
    <p:sldId id="299" r:id="rId31"/>
    <p:sldId id="258" r:id="rId32"/>
    <p:sldId id="313" r:id="rId33"/>
    <p:sldId id="325" r:id="rId34"/>
    <p:sldId id="326" r:id="rId3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5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82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2E6EDF-C807-4D43-828B-5974059EA7E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5E8904E-9A31-4CDD-A43E-4E8C3771B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A472DC-D214-4292-B4E5-EE61C9AACC83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A1E510-8781-4AF6-AD01-DAC77C779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8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Every</a:t>
            </a:r>
            <a:r>
              <a:rPr lang="en-US" baseline="0" dirty="0" smtClean="0">
                <a:latin typeface="Times" pitchFamily="18" charset="0"/>
              </a:rPr>
              <a:t> joint or just transverse</a:t>
            </a:r>
            <a:endParaRPr lang="en-US" dirty="0" smtClean="0">
              <a:latin typeface="Times" pitchFamily="18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2820C8-E15A-4512-830B-F3EAA8A503B2}" type="slidenum">
              <a:rPr lang="en-US" smtClean="0">
                <a:latin typeface="Times" pitchFamily="18" charset="0"/>
              </a:rPr>
              <a:pPr/>
              <a:t>8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Summary of the problem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2820C8-E15A-4512-830B-F3EAA8A503B2}" type="slidenum">
              <a:rPr lang="en-US" smtClean="0">
                <a:latin typeface="Times" pitchFamily="18" charset="0"/>
              </a:rPr>
              <a:pPr/>
              <a:t>19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" pitchFamily="18" charset="0"/>
              </a:rPr>
              <a:t>Work continues on these tasks</a:t>
            </a:r>
          </a:p>
          <a:p>
            <a:r>
              <a:rPr lang="en-US" altLang="en-US" smtClean="0">
                <a:latin typeface="Times" pitchFamily="18" charset="0"/>
              </a:rPr>
              <a:t>Input is welcome - 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aj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aj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aj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aj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aj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</a:defRPr>
            </a:lvl9pPr>
          </a:lstStyle>
          <a:p>
            <a:fld id="{14FE5D08-E558-4C36-912E-746258C82B5D}" type="slidenum">
              <a:rPr lang="en-US" altLang="en-US" sz="1300">
                <a:latin typeface="Times" pitchFamily="18" charset="0"/>
              </a:rPr>
              <a:pPr/>
              <a:t>21</a:t>
            </a:fld>
            <a:endParaRPr lang="en-US" altLang="en-US" sz="130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59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" pitchFamily="18" charset="0"/>
            </a:endParaRPr>
          </a:p>
          <a:p>
            <a:r>
              <a:rPr lang="en-US" dirty="0" smtClean="0">
                <a:latin typeface="Times" pitchFamily="18" charset="0"/>
              </a:rPr>
              <a:t>Fence is only as good as the weakest point – note the lock on the gate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8D680-5351-4DFB-887F-4121EECBDBC4}" type="slidenum">
              <a:rPr lang="en-US" smtClean="0">
                <a:latin typeface="Times" pitchFamily="18" charset="0"/>
              </a:rPr>
              <a:pPr/>
              <a:t>25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196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Summary of the problem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2820C8-E15A-4512-830B-F3EAA8A503B2}" type="slidenum">
              <a:rPr lang="en-US" smtClean="0">
                <a:latin typeface="Times" pitchFamily="18" charset="0"/>
              </a:rPr>
              <a:pPr/>
              <a:t>26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60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746045" y="4599547"/>
            <a:ext cx="5985520" cy="4356596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319213" y="723900"/>
            <a:ext cx="4843462" cy="3632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749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27084-8545-481A-8405-4811ECD434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28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0338" y="1152525"/>
            <a:ext cx="4149725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27084-8545-481A-8405-4811ECD4343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74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C9D88-D561-4A4C-B826-761CB7D1D6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949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Shadowing leading to severe distress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2820C8-E15A-4512-830B-F3EAA8A503B2}" type="slidenum">
              <a:rPr lang="en-US" smtClean="0">
                <a:latin typeface="Times" pitchFamily="18" charset="0"/>
              </a:rPr>
              <a:pPr/>
              <a:t>9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29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Zone 1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2820C8-E15A-4512-830B-F3EAA8A503B2}" type="slidenum">
              <a:rPr lang="en-US" smtClean="0">
                <a:latin typeface="Times" pitchFamily="18" charset="0"/>
              </a:rPr>
              <a:pPr/>
              <a:t>10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9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27084-8545-481A-8405-4811ECD434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5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Summary of the problem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2820C8-E15A-4512-830B-F3EAA8A503B2}" type="slidenum">
              <a:rPr lang="en-US" smtClean="0">
                <a:latin typeface="Times" pitchFamily="18" charset="0"/>
              </a:rPr>
              <a:pPr/>
              <a:t>13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92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Summary of the problem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2820C8-E15A-4512-830B-F3EAA8A503B2}" type="slidenum">
              <a:rPr lang="en-US" smtClean="0">
                <a:latin typeface="Times" pitchFamily="18" charset="0"/>
              </a:rPr>
              <a:pPr/>
              <a:t>15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75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Mag chloride will suck water out of the air and go from a crystal to a puddle that never dries out.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91423-B52A-4AAA-B730-0AFE33EB43EC}" type="slidenum">
              <a:rPr lang="en-US" smtClean="0">
                <a:latin typeface="Times" pitchFamily="18" charset="0"/>
              </a:rPr>
              <a:pPr/>
              <a:t>16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67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Summary of the problem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2820C8-E15A-4512-830B-F3EAA8A503B2}" type="slidenum">
              <a:rPr lang="en-US" smtClean="0">
                <a:latin typeface="Times" pitchFamily="18" charset="0"/>
              </a:rPr>
              <a:pPr/>
              <a:t>17</a:t>
            </a:fld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09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18" charset="0"/>
              </a:rPr>
              <a:t>There are signs of chemical attack in some cases.  The oxychloride later decomposes and disappears.</a:t>
            </a:r>
            <a:r>
              <a:rPr lang="en-US" baseline="0" dirty="0" smtClean="0">
                <a:latin typeface="Times" pitchFamily="18" charset="0"/>
              </a:rPr>
              <a:t>  </a:t>
            </a:r>
            <a:r>
              <a:rPr lang="en-US" dirty="0" smtClean="0">
                <a:latin typeface="Times" pitchFamily="18" charset="0"/>
              </a:rPr>
              <a:t>This from Larry Sutter’s work for SD.  Have to have the right temperature.</a:t>
            </a:r>
          </a:p>
          <a:p>
            <a:endParaRPr lang="en-US" dirty="0" smtClean="0">
              <a:latin typeface="Times" pitchFamily="18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6C080-A171-447E-9696-F8E81E92E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83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ptaylor\Documents\NCPTC Admin\Marketing\Templates\CP Tech_InTrans combined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" y="4391008"/>
            <a:ext cx="2377440" cy="156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85155" y="5433194"/>
            <a:ext cx="2293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Steven L. Tritsch, P.E.</a:t>
            </a:r>
          </a:p>
          <a:p>
            <a:pPr eaLnBrk="1" hangingPunct="1">
              <a:defRPr/>
            </a:pPr>
            <a:r>
              <a:rPr lang="en-US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stritsch@iastate.edu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143042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033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44158"/>
            <a:ext cx="6858000" cy="11017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D71CF-35B8-4E5B-A5A3-51C4BF70792F}" type="datetime1">
              <a:rPr lang="en-US" smtClean="0"/>
              <a:t>5/22/2018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1F3F6-AB66-4B91-AE2F-7A171FE42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6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0654-255A-4906-AFA1-8EA1157F38A4}" type="datetime1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9D3BD-783F-4745-A704-B5738CB16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0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A7FD3-F907-438D-8293-47AE70A7B451}" type="datetime1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2A748-BDF3-45D7-B16C-B55B6FF86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89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37BC3-7FE2-473F-845C-DB1A7F7F9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17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F5886-715D-4AEC-BF58-F74888F90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24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9D69D-62E5-43F4-8598-54D981526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96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447800"/>
            <a:ext cx="35433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447800"/>
            <a:ext cx="35433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49FE6-0144-4EE7-9169-DD6420D7F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04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314D0-018E-45F1-BF48-4C6E0B406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4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4E900-31C4-4A4C-A941-2C09C5EE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23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ADB34-75CA-4C99-B72F-CF91BD2B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0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41A77-13E6-47D7-80DF-540D39CF2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9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Ø"/>
              <a:defRPr sz="2200"/>
            </a:lvl3pPr>
            <a:lvl4pPr marL="1600200" indent="-228600">
              <a:buSzPct val="70000"/>
              <a:buFont typeface="Wingdings" panose="05000000000000000000" pitchFamily="2" charset="2"/>
              <a:buChar char="q"/>
              <a:defRPr sz="2000"/>
            </a:lvl4pPr>
            <a:lvl5pPr>
              <a:defRPr/>
            </a:lvl5pPr>
          </a:lstStyle>
          <a:p>
            <a:pPr lvl="0"/>
            <a:r>
              <a:rPr lang="en-US" dirty="0" smtClean="0"/>
              <a:t>Edit </a:t>
            </a:r>
            <a:r>
              <a:rPr lang="en-US" smtClean="0"/>
              <a:t>Master text </a:t>
            </a:r>
            <a:r>
              <a:rPr lang="en-US" dirty="0" smtClean="0"/>
              <a:t>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F999-7824-4F26-9ADC-6EAA3382EE69}" type="datetime1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6AB24-B8F3-4A36-B75C-ECB7938A4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02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F2FE2-050F-4340-B0C1-6C3AAA2D9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6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C7056-AF94-4973-B30D-968C00470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5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381000"/>
            <a:ext cx="18097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81000"/>
            <a:ext cx="52768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8E31E-A727-4186-9D9E-166526D46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25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5400" y="2057400"/>
            <a:ext cx="66294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400" y="152400"/>
            <a:ext cx="32766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124200" y="6096000"/>
            <a:ext cx="57912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28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90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79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65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83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09187-7CA5-4CDC-81CC-B6BCECE74261}" type="datetime1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829B3-2191-4F69-86EB-9A5276250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89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21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25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95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47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4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22B7E-E8DD-4638-BE48-167753A4FFDA}" type="datetime1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73E7-9EEB-496A-B96F-D9E79531C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9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97508-9918-41AA-896E-C0090E9F7BBE}" type="datetime1">
              <a:rPr lang="en-US" smtClean="0"/>
              <a:t>5/22/2018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2BDAB-B037-4525-A62E-555D51AB4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8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ritsch 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735368"/>
              </p:ext>
            </p:extLst>
          </p:nvPr>
        </p:nvGraphicFramePr>
        <p:xfrm>
          <a:off x="1547814" y="2600283"/>
          <a:ext cx="1488703" cy="252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Clip" r:id="rId3" imgW="1642892" imgH="2285579" progId="">
                  <p:embed/>
                </p:oleObj>
              </mc:Choice>
              <mc:Fallback>
                <p:oleObj name="Clip" r:id="rId3" imgW="1642892" imgH="228557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4" y="2600283"/>
                        <a:ext cx="1488703" cy="252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5942014"/>
            <a:ext cx="9285685" cy="331787"/>
            <a:chOff x="0" y="3623"/>
            <a:chExt cx="5850" cy="444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 rot="-5400000">
              <a:off x="2658" y="965"/>
              <a:ext cx="444" cy="5760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rot="-5400000">
              <a:off x="2925" y="926"/>
              <a:ext cx="0" cy="585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96700" y="1203627"/>
            <a:ext cx="49494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time</a:t>
            </a:r>
          </a:p>
        </p:txBody>
      </p:sp>
      <p:pic>
        <p:nvPicPr>
          <p:cNvPr id="9" name="Picture 5" descr="TRUCK4"/>
          <p:cNvPicPr>
            <a:picLocks noChangeAspect="1" noChangeArrowheads="1"/>
          </p:cNvPicPr>
          <p:nvPr/>
        </p:nvPicPr>
        <p:blipFill>
          <a:blip r:embed="rId5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" y="5741988"/>
            <a:ext cx="57864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3036517" y="5264241"/>
            <a:ext cx="32126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www.cptechcenter.org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7152" y="446432"/>
            <a:ext cx="1618735" cy="377353"/>
          </a:xfrm>
        </p:spPr>
        <p:txBody>
          <a:bodyPr/>
          <a:lstStyle>
            <a:lvl1pPr>
              <a:defRPr sz="12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41B5C-3354-434E-A726-9EC4A639044D}" type="datetime1">
              <a:rPr lang="en-US" smtClean="0"/>
              <a:t>5/22/2018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0F7C-71FC-4A46-BB2B-B3BBE8769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" name="Picture 3" descr="C:\Users\GJF-TCMS\Documents\1-2015 TOPR 3\Equipment Loans\Idaho\photos and videos\Dave Merritt's\DSC01062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219" y="2321548"/>
            <a:ext cx="3779662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6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1.85185E-6 L 0.96159 0.00555 " pathEditMode="relative" rAng="0" ptsTypes="AA">
                                      <p:cBhvr>
                                        <p:cTn id="14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7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62BCD-C1C8-4793-8AC5-BF262F12C78D}" type="datetime1">
              <a:rPr lang="en-US" smtClean="0"/>
              <a:t>5/22/2018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8B365-EFDE-44BF-9AF2-FE45F3B16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5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62FAD-BFD2-43E2-8740-BE02358561C9}" type="datetime1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0687A-14C7-4EC6-A491-FA9587E6D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6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D0AE-D0A7-46B2-88F2-9C7FAB4B1CBF}" type="datetime1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BA5F2-A96B-468C-AA33-0EF4D0E5D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3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5CD4E9-9E66-4926-96F7-4E0D01798BF5}" type="datetime1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4FD1C6-B9CB-4A45-989E-CB51EB361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3" r:id="rId2"/>
    <p:sldLayoutId id="2147483714" r:id="rId3"/>
    <p:sldLayoutId id="2147483715" r:id="rId4"/>
    <p:sldLayoutId id="2147483716" r:id="rId5"/>
    <p:sldLayoutId id="2147483723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9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80000"/>
        <a:buFont typeface="Wingdings" panose="05000000000000000000" pitchFamily="2" charset="2"/>
        <a:buChar char="Ø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81000"/>
            <a:ext cx="7239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447800"/>
            <a:ext cx="723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 </a:t>
            </a:r>
          </a:p>
          <a:p>
            <a:pPr lvl="1"/>
            <a:endParaRPr lang="en-US" alt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08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chemeClr val="bg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chemeClr val="bg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9C8FBB2A-4EC1-4E6B-81D6-23AC840B8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1371600" y="64008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raj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aj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aj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aj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aj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ajan" charset="0"/>
              </a:defRPr>
            </a:lvl9pPr>
          </a:lstStyle>
          <a:p>
            <a:pPr>
              <a:defRPr/>
            </a:pPr>
            <a:endParaRPr lang="en-US" sz="1050">
              <a:solidFill>
                <a:schemeClr val="bg1"/>
              </a:solidFill>
              <a:latin typeface="Times" panose="02020603050405020304" pitchFamily="18" charset="0"/>
            </a:endParaRPr>
          </a:p>
        </p:txBody>
      </p:sp>
      <p:pic>
        <p:nvPicPr>
          <p:cNvPr id="8199" name="Picture 3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18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05400"/>
            <a:ext cx="13716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7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2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66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6699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6699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6699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6699"/>
          </a:solidFill>
          <a:latin typeface="Arial Black" pitchFamily="34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6699"/>
          </a:solidFill>
          <a:latin typeface="Arial Black" pitchFamily="34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6699"/>
          </a:solidFill>
          <a:latin typeface="Arial Black" pitchFamily="34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6699"/>
          </a:solidFill>
          <a:latin typeface="Arial Black" pitchFamily="34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6699"/>
          </a:solidFill>
          <a:latin typeface="Arial Black" pitchFamily="34" charset="0"/>
        </a:defRPr>
      </a:lvl9pPr>
    </p:titleStyle>
    <p:bodyStyle>
      <a:lvl1pPr marL="260350" indent="-260350" algn="l" rtl="0" eaLnBrk="0" fontAlgn="base" hangingPunct="0">
        <a:spcBef>
          <a:spcPct val="0"/>
        </a:spcBef>
        <a:spcAft>
          <a:spcPct val="0"/>
        </a:spcAft>
        <a:buChar char="•"/>
        <a:tabLst>
          <a:tab pos="260350" algn="l"/>
          <a:tab pos="603250" algn="l"/>
          <a:tab pos="858838" algn="l"/>
          <a:tab pos="1196975" algn="l"/>
        </a:tabLs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3250" indent="-2571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Ø"/>
        <a:tabLst>
          <a:tab pos="260350" algn="l"/>
          <a:tab pos="603250" algn="l"/>
          <a:tab pos="858838" algn="l"/>
          <a:tab pos="1196975" algn="l"/>
        </a:tabLst>
        <a:defRPr sz="2400">
          <a:solidFill>
            <a:schemeClr val="tx1"/>
          </a:solidFill>
          <a:latin typeface="+mn-lt"/>
        </a:defRPr>
      </a:lvl2pPr>
      <a:lvl3pPr marL="860425" indent="-1714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tabLst>
          <a:tab pos="260350" algn="l"/>
          <a:tab pos="603250" algn="l"/>
          <a:tab pos="858838" algn="l"/>
          <a:tab pos="1196975" algn="l"/>
        </a:tabLst>
        <a:defRPr>
          <a:solidFill>
            <a:schemeClr val="tx1"/>
          </a:solidFill>
          <a:latin typeface="Helvetica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260350" algn="l"/>
          <a:tab pos="603250" algn="l"/>
          <a:tab pos="858838" algn="l"/>
          <a:tab pos="1196975" algn="l"/>
        </a:tabLst>
        <a:defRPr sz="1500">
          <a:solidFill>
            <a:schemeClr val="tx1"/>
          </a:solidFill>
          <a:latin typeface="Helvetica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60350" algn="l"/>
          <a:tab pos="603250" algn="l"/>
          <a:tab pos="858838" algn="l"/>
          <a:tab pos="1196975" algn="l"/>
        </a:tabLst>
        <a:defRPr sz="1500">
          <a:solidFill>
            <a:schemeClr val="tx1"/>
          </a:solidFill>
          <a:latin typeface="Helvetica" charset="0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60747" algn="l"/>
          <a:tab pos="603647" algn="l"/>
          <a:tab pos="859631" algn="l"/>
          <a:tab pos="1197769" algn="l"/>
        </a:tabLst>
        <a:defRPr sz="1500">
          <a:solidFill>
            <a:schemeClr val="tx1"/>
          </a:solidFill>
          <a:latin typeface="Helvetica" charset="0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60747" algn="l"/>
          <a:tab pos="603647" algn="l"/>
          <a:tab pos="859631" algn="l"/>
          <a:tab pos="1197769" algn="l"/>
        </a:tabLst>
        <a:defRPr sz="1500">
          <a:solidFill>
            <a:schemeClr val="tx1"/>
          </a:solidFill>
          <a:latin typeface="Helvetica" charset="0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60747" algn="l"/>
          <a:tab pos="603647" algn="l"/>
          <a:tab pos="859631" algn="l"/>
          <a:tab pos="1197769" algn="l"/>
        </a:tabLst>
        <a:defRPr sz="1500">
          <a:solidFill>
            <a:schemeClr val="tx1"/>
          </a:solidFill>
          <a:latin typeface="Helvetica" charset="0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tabLst>
          <a:tab pos="260747" algn="l"/>
          <a:tab pos="603647" algn="l"/>
          <a:tab pos="859631" algn="l"/>
          <a:tab pos="1197769" algn="l"/>
        </a:tabLst>
        <a:defRPr sz="1500">
          <a:solidFill>
            <a:schemeClr val="tx1"/>
          </a:solidFill>
          <a:latin typeface="Helvetica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4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rans.iastate.edu/research/documents/research-reports/2016_joint_deterioration_in_pvmts_guide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://www.cptechcenter.org/technical-library/documents/Joint-Performance-Guide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roadmap.org/publications/MapbriefJune2014.pdf" TargetMode="External"/><Relationship Id="rId2" Type="http://schemas.openxmlformats.org/officeDocument/2006/relationships/hyperlink" Target="http://www.cproadmap.org/publications/MAPbriefJune2015.pd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jpeg"/><Relationship Id="rId21" Type="http://schemas.openxmlformats.org/officeDocument/2006/relationships/image" Target="../media/image61.png"/><Relationship Id="rId34" Type="http://schemas.openxmlformats.org/officeDocument/2006/relationships/image" Target="../media/image74.jpeg"/><Relationship Id="rId42" Type="http://schemas.openxmlformats.org/officeDocument/2006/relationships/image" Target="../media/image82.jpeg"/><Relationship Id="rId47" Type="http://schemas.openxmlformats.org/officeDocument/2006/relationships/image" Target="../media/image87.jpeg"/><Relationship Id="rId50" Type="http://schemas.openxmlformats.org/officeDocument/2006/relationships/image" Target="../media/image9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png"/><Relationship Id="rId29" Type="http://schemas.openxmlformats.org/officeDocument/2006/relationships/image" Target="../media/image69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jpeg"/><Relationship Id="rId37" Type="http://schemas.openxmlformats.org/officeDocument/2006/relationships/image" Target="../media/image77.png"/><Relationship Id="rId40" Type="http://schemas.openxmlformats.org/officeDocument/2006/relationships/image" Target="../media/image80.jpeg"/><Relationship Id="rId45" Type="http://schemas.openxmlformats.org/officeDocument/2006/relationships/image" Target="../media/image85.pn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23" Type="http://schemas.openxmlformats.org/officeDocument/2006/relationships/image" Target="../media/image63.jpeg"/><Relationship Id="rId28" Type="http://schemas.openxmlformats.org/officeDocument/2006/relationships/image" Target="../media/image68.png"/><Relationship Id="rId36" Type="http://schemas.openxmlformats.org/officeDocument/2006/relationships/image" Target="../media/image76.jpeg"/><Relationship Id="rId49" Type="http://schemas.openxmlformats.org/officeDocument/2006/relationships/image" Target="../media/image89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4" Type="http://schemas.openxmlformats.org/officeDocument/2006/relationships/image" Target="../media/image84.jpeg"/><Relationship Id="rId52" Type="http://schemas.openxmlformats.org/officeDocument/2006/relationships/image" Target="../media/image92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jpeg"/><Relationship Id="rId22" Type="http://schemas.openxmlformats.org/officeDocument/2006/relationships/image" Target="../media/image62.png"/><Relationship Id="rId27" Type="http://schemas.openxmlformats.org/officeDocument/2006/relationships/image" Target="../media/image67.jpeg"/><Relationship Id="rId30" Type="http://schemas.openxmlformats.org/officeDocument/2006/relationships/image" Target="../media/image70.png"/><Relationship Id="rId35" Type="http://schemas.openxmlformats.org/officeDocument/2006/relationships/image" Target="../media/image75.jpeg"/><Relationship Id="rId43" Type="http://schemas.openxmlformats.org/officeDocument/2006/relationships/image" Target="../media/image83.jpeg"/><Relationship Id="rId48" Type="http://schemas.openxmlformats.org/officeDocument/2006/relationships/image" Target="../media/image88.jpeg"/><Relationship Id="rId8" Type="http://schemas.openxmlformats.org/officeDocument/2006/relationships/image" Target="../media/image48.png"/><Relationship Id="rId51" Type="http://schemas.openxmlformats.org/officeDocument/2006/relationships/image" Target="../media/image91.jpg"/><Relationship Id="rId3" Type="http://schemas.openxmlformats.org/officeDocument/2006/relationships/image" Target="../media/image43.jpeg"/><Relationship Id="rId12" Type="http://schemas.openxmlformats.org/officeDocument/2006/relationships/image" Target="../media/image52.jpeg"/><Relationship Id="rId17" Type="http://schemas.openxmlformats.org/officeDocument/2006/relationships/image" Target="../media/image57.png"/><Relationship Id="rId25" Type="http://schemas.openxmlformats.org/officeDocument/2006/relationships/image" Target="../media/image65.jpeg"/><Relationship Id="rId33" Type="http://schemas.openxmlformats.org/officeDocument/2006/relationships/image" Target="../media/image73.jpeg"/><Relationship Id="rId38" Type="http://schemas.openxmlformats.org/officeDocument/2006/relationships/image" Target="../media/image78.jpeg"/><Relationship Id="rId46" Type="http://schemas.openxmlformats.org/officeDocument/2006/relationships/image" Target="../media/image86.jpeg"/><Relationship Id="rId20" Type="http://schemas.openxmlformats.org/officeDocument/2006/relationships/image" Target="../media/image60.png"/><Relationship Id="rId41" Type="http://schemas.openxmlformats.org/officeDocument/2006/relationships/image" Target="../media/image8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source=images&amp;cd=&amp;ved=0ahUKEwjxta6qwLfNAhVLQlIKHbW7CWEQjRwIBw&amp;url=http://www.pavementinteractive.org/article/pcc-joint-construction/&amp;psig=AFQjCNHWjp2o1i4j7DX4WIrbERT-CuzGqA&amp;ust=1466542941622881" TargetMode="Externa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46410"/>
            <a:ext cx="3536768" cy="128517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2018 Pavement Workshop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100" b="1" dirty="0">
                <a:solidFill>
                  <a:schemeClr val="bg1"/>
                </a:solidFill>
              </a:rPr>
              <a:t>May 23-24,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76" y="490621"/>
            <a:ext cx="3014756" cy="15091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076" y="3121401"/>
            <a:ext cx="2945823" cy="18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83674" y="2506772"/>
            <a:ext cx="5339443" cy="16496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CONCRETE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PAVEMENT JOINT DISTRESS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 smtClean="0">
                <a:solidFill>
                  <a:srgbClr val="FFC000"/>
                </a:solidFill>
                <a:latin typeface="Calibri"/>
              </a:rPr>
              <a:t>(Cause</a:t>
            </a:r>
            <a:r>
              <a:rPr lang="en-US" sz="3000" b="1" dirty="0" smtClean="0">
                <a:solidFill>
                  <a:srgbClr val="FFC000"/>
                </a:solidFill>
                <a:latin typeface="Calibri"/>
              </a:rPr>
              <a:t> and Mitigation)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FFC000"/>
                </a:solidFill>
                <a:latin typeface="Calibri"/>
              </a:rPr>
              <a:t>Gordon L. Smith, PE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 smtClean="0">
                <a:solidFill>
                  <a:srgbClr val="FFC000"/>
                </a:solidFill>
                <a:latin typeface="Calibri"/>
              </a:rPr>
              <a:t>Associate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National</a:t>
            </a:r>
            <a:r>
              <a:rPr kumimoji="0" lang="en-US" sz="21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Concrete Pavement Technology Center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26" y="4933992"/>
            <a:ext cx="24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+ 46 Associate Members</a:t>
            </a:r>
          </a:p>
        </p:txBody>
      </p:sp>
    </p:spTree>
    <p:extLst>
      <p:ext uri="{BB962C8B-B14F-4D97-AF65-F5344CB8AC3E}">
        <p14:creationId xmlns:p14="http://schemas.microsoft.com/office/powerpoint/2010/main" val="25190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The Clues . . . 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726622" y="1271362"/>
            <a:ext cx="7886700" cy="4351338"/>
          </a:xfrm>
        </p:spPr>
        <p:txBody>
          <a:bodyPr/>
          <a:lstStyle/>
          <a:p>
            <a:r>
              <a:rPr lang="en-US" dirty="0" smtClean="0">
                <a:solidFill>
                  <a:srgbClr val="003366"/>
                </a:solidFill>
              </a:rPr>
              <a:t>Predominately in cold, wet places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252" y="1966166"/>
            <a:ext cx="6779496" cy="40233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5511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003366"/>
                </a:solidFill>
                <a:latin typeface="Arial Black" panose="020B0A04020102020204" pitchFamily="34" charset="0"/>
              </a:rPr>
              <a:t>Types and Mechanisms of Joint </a:t>
            </a:r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Deterioration</a:t>
            </a:r>
            <a:endParaRPr lang="en-US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049322" cy="4572000"/>
          </a:xfrm>
        </p:spPr>
        <p:txBody>
          <a:bodyPr>
            <a:normAutofit/>
          </a:bodyPr>
          <a:lstStyle/>
          <a:p>
            <a:r>
              <a:rPr lang="en-US" sz="2400" b="1" i="1" dirty="0" smtClean="0">
                <a:solidFill>
                  <a:srgbClr val="003366"/>
                </a:solidFill>
              </a:rPr>
              <a:t>Saturated Freeze-thaw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66"/>
                </a:solidFill>
              </a:rPr>
              <a:t>Volume of pores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3366"/>
                </a:solidFill>
              </a:rPr>
              <a:t>Measure mass change from oven dry to vacuum saturated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66"/>
                </a:solidFill>
              </a:rPr>
              <a:t>Degree of saturation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3366"/>
                </a:solidFill>
              </a:rPr>
              <a:t>Compare mass of sample with oven dry and saturated masses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66"/>
                </a:solidFill>
              </a:rPr>
              <a:t>Sorption / Saturation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3366"/>
                </a:solidFill>
              </a:rPr>
              <a:t>ASTM C 1585 (modified)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2672" y="5406369"/>
            <a:ext cx="1197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Jason Weiss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E9C65-E740-41D2-8AAE-2C4201B077A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image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52" y="3735659"/>
            <a:ext cx="347472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2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  <a:latin typeface="Arial Black" panose="020B0A04020102020204" pitchFamily="34" charset="0"/>
              </a:rPr>
              <a:t>Types and Mechanisms of Joint Deterioration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065" y="1825625"/>
            <a:ext cx="8711292" cy="4351338"/>
          </a:xfrm>
        </p:spPr>
        <p:txBody>
          <a:bodyPr/>
          <a:lstStyle/>
          <a:p>
            <a:r>
              <a:rPr lang="en-US" b="1" i="1" dirty="0" smtClean="0">
                <a:solidFill>
                  <a:srgbClr val="003366"/>
                </a:solidFill>
              </a:rPr>
              <a:t>Calcium Oxychloride Formation, Expansion, and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366"/>
                </a:solidFill>
              </a:rPr>
              <a:t>Chemical Reaction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3366"/>
                </a:solidFill>
              </a:rPr>
              <a:t>Calcium chloride and calcium hydroxide forms calcium oxychloride – cracking due to volume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366"/>
                </a:solidFill>
              </a:rPr>
              <a:t>Mitigate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3366"/>
                </a:solidFill>
              </a:rPr>
              <a:t>Use SCMs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3366"/>
                </a:solidFill>
              </a:rPr>
              <a:t>Reduces calcium hydroxide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3366"/>
                </a:solidFill>
              </a:rPr>
              <a:t>Use low w/c ratios to reduce fluid transport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3366"/>
                </a:solidFill>
              </a:rPr>
              <a:t>Proper entrained air-void system</a:t>
            </a:r>
            <a:endParaRPr lang="en-US" sz="2200" dirty="0">
              <a:solidFill>
                <a:srgbClr val="00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1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The Causes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</a:rPr>
              <a:t>Saturation/freeze thaw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Oxychloride formation</a:t>
            </a:r>
          </a:p>
          <a:p>
            <a:pPr lvl="1"/>
            <a:endParaRPr lang="en-US" dirty="0">
              <a:solidFill>
                <a:srgbClr val="003366"/>
              </a:solidFill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Sawing practice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  <a:latin typeface="Arial Black" panose="020B0A04020102020204" pitchFamily="34" charset="0"/>
              </a:rPr>
              <a:t>Saturation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3366"/>
                </a:solidFill>
              </a:rPr>
              <a:t>Damage </a:t>
            </a:r>
            <a:r>
              <a:rPr lang="en-US" dirty="0">
                <a:solidFill>
                  <a:srgbClr val="003366"/>
                </a:solidFill>
              </a:rPr>
              <a:t>occurs where the concrete does not dry out</a:t>
            </a:r>
          </a:p>
          <a:p>
            <a:r>
              <a:rPr lang="en-US" dirty="0">
                <a:solidFill>
                  <a:srgbClr val="003366"/>
                </a:solidFill>
              </a:rPr>
              <a:t>Water needs space to expand into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50" y="2542303"/>
            <a:ext cx="3886200" cy="29179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573E7-9EEB-496A-B96F-D9E79531C7E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Saturation/freeze thaw distress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</a:rPr>
              <a:t>Marginal w/cm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Marginal air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Poor local drainage</a:t>
            </a:r>
          </a:p>
          <a:p>
            <a:endParaRPr lang="en-US" dirty="0" smtClean="0">
              <a:solidFill>
                <a:srgbClr val="003366"/>
              </a:solidFill>
            </a:endParaRPr>
          </a:p>
          <a:p>
            <a:r>
              <a:rPr lang="en-US" dirty="0" smtClean="0">
                <a:solidFill>
                  <a:srgbClr val="003366"/>
                </a:solidFill>
              </a:rPr>
              <a:t>Leads to: 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Rapid saturation</a:t>
            </a:r>
            <a:endParaRPr lang="en-US" dirty="0">
              <a:solidFill>
                <a:srgbClr val="003366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3366"/>
                </a:solidFill>
              </a:rPr>
              <a:t>Shadowing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3366"/>
                </a:solidFill>
              </a:rPr>
              <a:t>Thin flakes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15" y="3200400"/>
            <a:ext cx="402336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:\(S) SHARE\_project PCC\Research\Active Projects\joint deterioration\Working\MgCl2 melting process\DSC009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277" y="1895529"/>
            <a:ext cx="286512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S:\(S) SHARE\_project PCC\Research\Active Projects\joint deterioration\Working\MgCl2 melting process\DSC0088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780" y="1901509"/>
            <a:ext cx="289994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Saturation/Enhanced!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5257800" y="1847850"/>
            <a:ext cx="3886200" cy="4351338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913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The Causes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Saturation/freeze thaw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3366"/>
                </a:solidFill>
              </a:rPr>
              <a:t>Oxychloride formation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Sawing practice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8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  <a:latin typeface="Arial Black" panose="020B0A04020102020204" pitchFamily="34" charset="0"/>
              </a:rPr>
              <a:t>Oxychloride formation </a:t>
            </a:r>
            <a:br>
              <a:rPr lang="en-US" dirty="0">
                <a:solidFill>
                  <a:srgbClr val="003366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rgbClr val="003366"/>
                </a:solidFill>
                <a:latin typeface="Arial Black" panose="020B0A04020102020204" pitchFamily="34" charset="0"/>
              </a:rPr>
              <a:t>(</a:t>
            </a:r>
            <a:r>
              <a:rPr lang="en-US" sz="2400" dirty="0">
                <a:solidFill>
                  <a:srgbClr val="003366"/>
                </a:solidFill>
                <a:latin typeface="Arial Black" panose="020B0A04020102020204" pitchFamily="34" charset="0"/>
              </a:rPr>
              <a:t>Salts can cause chemical attack</a:t>
            </a:r>
            <a:r>
              <a:rPr lang="en-US" dirty="0">
                <a:solidFill>
                  <a:srgbClr val="003366"/>
                </a:solidFill>
                <a:latin typeface="Arial Black" panose="020B0A04020102020204" pitchFamily="34" charset="0"/>
              </a:rPr>
              <a:t>)</a:t>
            </a:r>
            <a:endParaRPr lang="en-US" dirty="0" smtClean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</a:rPr>
              <a:t>Calcium oxychloride</a:t>
            </a:r>
            <a:endParaRPr lang="en-US" dirty="0">
              <a:solidFill>
                <a:srgbClr val="003366"/>
              </a:solidFill>
            </a:endParaRP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Calcium hydroxide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Chlorides from salts (MgCl</a:t>
            </a:r>
            <a:r>
              <a:rPr lang="en-US" baseline="-25000" dirty="0" smtClean="0">
                <a:solidFill>
                  <a:srgbClr val="003366"/>
                </a:solidFill>
              </a:rPr>
              <a:t>2</a:t>
            </a:r>
            <a:r>
              <a:rPr lang="en-US" dirty="0" smtClean="0">
                <a:solidFill>
                  <a:srgbClr val="003366"/>
                </a:solidFill>
              </a:rPr>
              <a:t> and CaCl</a:t>
            </a:r>
            <a:r>
              <a:rPr lang="en-US" baseline="-25000" dirty="0" smtClean="0">
                <a:solidFill>
                  <a:srgbClr val="003366"/>
                </a:solidFill>
              </a:rPr>
              <a:t>2</a:t>
            </a:r>
            <a:r>
              <a:rPr lang="en-US" dirty="0" smtClean="0">
                <a:solidFill>
                  <a:srgbClr val="003366"/>
                </a:solidFill>
              </a:rPr>
              <a:t>)</a:t>
            </a:r>
            <a:endParaRPr lang="en-US" dirty="0">
              <a:solidFill>
                <a:srgbClr val="003366"/>
              </a:solidFill>
            </a:endParaRP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Expands &gt;30%</a:t>
            </a:r>
            <a:endParaRPr lang="en-US" dirty="0">
              <a:solidFill>
                <a:srgbClr val="003366"/>
              </a:solidFill>
            </a:endParaRP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At ~40°F</a:t>
            </a:r>
          </a:p>
          <a:p>
            <a:pPr lvl="1"/>
            <a:endParaRPr lang="en-US" dirty="0">
              <a:solidFill>
                <a:srgbClr val="003366"/>
              </a:solidFill>
            </a:endParaRP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Use SCMs to </a:t>
            </a:r>
            <a:br>
              <a:rPr lang="en-US" dirty="0" smtClean="0">
                <a:solidFill>
                  <a:srgbClr val="003366"/>
                </a:solidFill>
              </a:rPr>
            </a:br>
            <a:r>
              <a:rPr lang="en-US" dirty="0" smtClean="0">
                <a:solidFill>
                  <a:srgbClr val="003366"/>
                </a:solidFill>
              </a:rPr>
              <a:t>reduce CaOH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6AB24-B8F3-4A36-B75C-ECB7938A43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061" y="3124200"/>
            <a:ext cx="4143939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3633788" y="5867400"/>
            <a:ext cx="82768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7663" marR="0" lvl="0" indent="-3476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7663" algn="l"/>
                <a:tab pos="804863" algn="l"/>
                <a:tab pos="1146175" algn="l"/>
                <a:tab pos="1597025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Sutter</a:t>
            </a:r>
          </a:p>
        </p:txBody>
      </p:sp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364224" y="2816423"/>
            <a:ext cx="15563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CaCl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@ 40°F</a:t>
            </a:r>
          </a:p>
        </p:txBody>
      </p:sp>
    </p:spTree>
    <p:extLst>
      <p:ext uri="{BB962C8B-B14F-4D97-AF65-F5344CB8AC3E}">
        <p14:creationId xmlns:p14="http://schemas.microsoft.com/office/powerpoint/2010/main" val="32049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The Causes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Saturation/freeze thaw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Oxychloride formation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3366"/>
                </a:solidFill>
              </a:rPr>
              <a:t>Sawing practice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60039"/>
            <a:ext cx="7886700" cy="1325563"/>
          </a:xfrm>
        </p:spPr>
        <p:txBody>
          <a:bodyPr/>
          <a:lstStyle/>
          <a:p>
            <a:r>
              <a:rPr lang="en-US" sz="2800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A Touch of History</a:t>
            </a:r>
            <a:endParaRPr lang="en-US" sz="2800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1" y="1556147"/>
            <a:ext cx="3886200" cy="4351338"/>
          </a:xfrm>
        </p:spPr>
        <p:txBody>
          <a:bodyPr/>
          <a:lstStyle/>
          <a:p>
            <a:pPr lvl="0"/>
            <a:r>
              <a:rPr lang="en-US" sz="1800" dirty="0" smtClean="0">
                <a:solidFill>
                  <a:srgbClr val="003366"/>
                </a:solidFill>
              </a:rPr>
              <a:t>Pavement jointing methods and designs have evolved over the past century plus. </a:t>
            </a:r>
          </a:p>
          <a:p>
            <a:pPr lvl="0"/>
            <a:r>
              <a:rPr lang="en-US" sz="1800" dirty="0" smtClean="0">
                <a:solidFill>
                  <a:srgbClr val="003366"/>
                </a:solidFill>
              </a:rPr>
              <a:t>In </a:t>
            </a:r>
            <a:r>
              <a:rPr lang="en-US" sz="1800" dirty="0">
                <a:solidFill>
                  <a:srgbClr val="003366"/>
                </a:solidFill>
              </a:rPr>
              <a:t>1952, air entrainment was required to mitigate freeze-thaw damage</a:t>
            </a:r>
            <a:r>
              <a:rPr lang="en-US" sz="1800" dirty="0" smtClean="0">
                <a:solidFill>
                  <a:srgbClr val="003366"/>
                </a:solidFill>
              </a:rPr>
              <a:t>.</a:t>
            </a:r>
          </a:p>
          <a:p>
            <a:r>
              <a:rPr lang="en-US" sz="1800" dirty="0" smtClean="0">
                <a:solidFill>
                  <a:srgbClr val="003366"/>
                </a:solidFill>
              </a:rPr>
              <a:t>D-cracking was researched extensively and poor aggregate  sources identified</a:t>
            </a:r>
            <a:r>
              <a:rPr lang="en-US" sz="1800" dirty="0">
                <a:solidFill>
                  <a:srgbClr val="003366"/>
                </a:solidFill>
              </a:rPr>
              <a:t> </a:t>
            </a:r>
            <a:r>
              <a:rPr lang="en-US" sz="1800" dirty="0" smtClean="0">
                <a:solidFill>
                  <a:srgbClr val="003366"/>
                </a:solidFill>
              </a:rPr>
              <a:t>in the 1970s+</a:t>
            </a:r>
          </a:p>
          <a:p>
            <a:r>
              <a:rPr lang="en-US" sz="1800" dirty="0" smtClean="0">
                <a:solidFill>
                  <a:srgbClr val="003366"/>
                </a:solidFill>
              </a:rPr>
              <a:t>Early 1990’s saw incidents of “early joint deterioration” leading to more research into vibration, air content, saturation levels, and expansion of paste via calcium oxychloride.</a:t>
            </a:r>
            <a:endParaRPr lang="en-US" sz="1800" dirty="0">
              <a:solidFill>
                <a:srgbClr val="003366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3969"/>
            <a:ext cx="3886200" cy="29146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E9C65-E740-41D2-8AAE-2C4201B077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5852" y="5599708"/>
            <a:ext cx="1784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Moscow Road 2014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9150" y="2017574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Built in 1914, 18’ wide, no longitudinal joint, 25’ formed transverse joints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1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19407" cy="1325563"/>
          </a:xfrm>
        </p:spPr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What is the common denominator?</a:t>
            </a:r>
            <a:endParaRPr lang="en-US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82" y="2011840"/>
            <a:ext cx="301752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" y="2011840"/>
            <a:ext cx="3740309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4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The Objective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91" y="1989614"/>
            <a:ext cx="3016918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DSC0004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2313" r="35032"/>
          <a:stretch/>
        </p:blipFill>
        <p:spPr bwMode="auto">
          <a:xfrm>
            <a:off x="5423650" y="1989614"/>
            <a:ext cx="2297199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58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Preventing Joint Deterioration in New Pavements</a:t>
            </a:r>
            <a:endParaRPr lang="en-US" sz="2800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3366"/>
                </a:solidFill>
              </a:rPr>
              <a:t>Soil, Subgrade, and Base systems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Stabilized subgrade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Granular subbase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Drainage of pavement system</a:t>
            </a:r>
          </a:p>
          <a:p>
            <a:r>
              <a:rPr lang="en-US" b="1" i="1" dirty="0" smtClean="0">
                <a:solidFill>
                  <a:srgbClr val="003366"/>
                </a:solidFill>
              </a:rPr>
              <a:t>Concrete Mixture Recommendations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Low water-cement ratio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Supplementary cementitious materials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Well-graded aggregates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Air-void system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66"/>
                </a:solidFill>
                <a:latin typeface="Arial Black" panose="020B0A04020102020204" pitchFamily="34" charset="0"/>
              </a:rPr>
              <a:t>Preventing Joint Deterioration in New Pavements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3366"/>
                </a:solidFill>
              </a:rPr>
              <a:t>Construction Practices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Curing</a:t>
            </a:r>
          </a:p>
          <a:p>
            <a:pPr lvl="2"/>
            <a:r>
              <a:rPr lang="en-US" dirty="0" smtClean="0">
                <a:solidFill>
                  <a:srgbClr val="003366"/>
                </a:solidFill>
              </a:rPr>
              <a:t>Ensure adequate coverage and application rate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Sawing joints</a:t>
            </a:r>
          </a:p>
          <a:p>
            <a:pPr lvl="2"/>
            <a:r>
              <a:rPr lang="en-US" dirty="0" smtClean="0">
                <a:solidFill>
                  <a:srgbClr val="003366"/>
                </a:solidFill>
              </a:rPr>
              <a:t>Sawing window and proper depth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Sealing joints</a:t>
            </a:r>
          </a:p>
          <a:p>
            <a:pPr lvl="2"/>
            <a:r>
              <a:rPr lang="en-US" dirty="0" smtClean="0">
                <a:solidFill>
                  <a:srgbClr val="003366"/>
                </a:solidFill>
              </a:rPr>
              <a:t>If seal, have to maintain the seal</a:t>
            </a:r>
          </a:p>
          <a:p>
            <a:pPr lvl="2"/>
            <a:r>
              <a:rPr lang="en-US" dirty="0" smtClean="0">
                <a:solidFill>
                  <a:srgbClr val="003366"/>
                </a:solidFill>
              </a:rPr>
              <a:t>Consider drainable base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Surface Sealers</a:t>
            </a:r>
          </a:p>
          <a:p>
            <a:pPr lvl="2"/>
            <a:r>
              <a:rPr lang="en-US" dirty="0" smtClean="0">
                <a:solidFill>
                  <a:srgbClr val="003366"/>
                </a:solidFill>
              </a:rPr>
              <a:t>If use, consider high solids content</a:t>
            </a:r>
          </a:p>
          <a:p>
            <a:pPr lvl="2"/>
            <a:r>
              <a:rPr lang="en-US" dirty="0" smtClean="0">
                <a:solidFill>
                  <a:srgbClr val="003366"/>
                </a:solidFill>
              </a:rPr>
              <a:t>Research is ongoing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Maintenance Activities to Reduce Joint Deterioration Risk</a:t>
            </a:r>
            <a:endParaRPr lang="en-US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en-US" b="1" i="1" dirty="0" smtClean="0">
                <a:solidFill>
                  <a:srgbClr val="003366"/>
                </a:solidFill>
              </a:rPr>
              <a:t>Routine Maintenance</a:t>
            </a:r>
          </a:p>
          <a:p>
            <a:pPr lvl="1"/>
            <a:r>
              <a:rPr lang="en-US" sz="2000" dirty="0" smtClean="0">
                <a:solidFill>
                  <a:srgbClr val="003366"/>
                </a:solidFill>
              </a:rPr>
              <a:t>Joint cleaning and sealing</a:t>
            </a:r>
          </a:p>
          <a:p>
            <a:pPr lvl="1"/>
            <a:r>
              <a:rPr lang="en-US" sz="2000" dirty="0" smtClean="0">
                <a:solidFill>
                  <a:srgbClr val="003366"/>
                </a:solidFill>
              </a:rPr>
              <a:t>Surface sealers</a:t>
            </a:r>
          </a:p>
          <a:p>
            <a:pPr lvl="1"/>
            <a:r>
              <a:rPr lang="en-US" sz="2000" dirty="0" smtClean="0">
                <a:solidFill>
                  <a:srgbClr val="003366"/>
                </a:solidFill>
              </a:rPr>
              <a:t>Drainage</a:t>
            </a:r>
          </a:p>
          <a:p>
            <a:r>
              <a:rPr lang="en-US" b="1" i="1" dirty="0" smtClean="0">
                <a:solidFill>
                  <a:srgbClr val="003366"/>
                </a:solidFill>
              </a:rPr>
              <a:t>Winter Maintenance</a:t>
            </a:r>
          </a:p>
          <a:p>
            <a:pPr lvl="1"/>
            <a:r>
              <a:rPr lang="en-US" sz="2000" dirty="0" smtClean="0">
                <a:solidFill>
                  <a:srgbClr val="003366"/>
                </a:solidFill>
              </a:rPr>
              <a:t>Deicing/anti-icing chemicals</a:t>
            </a:r>
          </a:p>
          <a:p>
            <a:pPr lvl="2"/>
            <a:r>
              <a:rPr lang="en-US" sz="1800" dirty="0" smtClean="0">
                <a:solidFill>
                  <a:srgbClr val="003366"/>
                </a:solidFill>
              </a:rPr>
              <a:t>#1 state was IA, averaging the application of 20,209,040 gal of </a:t>
            </a:r>
            <a:r>
              <a:rPr lang="en-US" sz="1800" dirty="0" err="1" smtClean="0">
                <a:solidFill>
                  <a:srgbClr val="003366"/>
                </a:solidFill>
              </a:rPr>
              <a:t>NaCl</a:t>
            </a:r>
            <a:r>
              <a:rPr lang="en-US" sz="1800" dirty="0" smtClean="0">
                <a:solidFill>
                  <a:srgbClr val="003366"/>
                </a:solidFill>
              </a:rPr>
              <a:t> brine in the last three years applied to 19,279 ln mi</a:t>
            </a:r>
          </a:p>
          <a:p>
            <a:pPr lvl="2"/>
            <a:r>
              <a:rPr lang="en-US" sz="1800" dirty="0" smtClean="0">
                <a:solidFill>
                  <a:srgbClr val="003366"/>
                </a:solidFill>
              </a:rPr>
              <a:t>#1 state was NY, averaging 920,866 tons </a:t>
            </a:r>
            <a:r>
              <a:rPr lang="en-US" sz="1800" dirty="0" err="1" smtClean="0">
                <a:solidFill>
                  <a:srgbClr val="003366"/>
                </a:solidFill>
              </a:rPr>
              <a:t>NaCL</a:t>
            </a:r>
            <a:r>
              <a:rPr lang="en-US" sz="1800" dirty="0" smtClean="0">
                <a:solidFill>
                  <a:srgbClr val="003366"/>
                </a:solidFill>
              </a:rPr>
              <a:t> in the last three years over 43,603 ln mi</a:t>
            </a:r>
          </a:p>
          <a:p>
            <a:pPr lvl="2"/>
            <a:r>
              <a:rPr lang="en-US" sz="1800" dirty="0" smtClean="0">
                <a:solidFill>
                  <a:srgbClr val="003366"/>
                </a:solidFill>
              </a:rPr>
              <a:t>Calcium chloride and magnesium chloride are more detrimental to cement paste than sodium chloride</a:t>
            </a:r>
          </a:p>
          <a:p>
            <a:pPr lvl="1"/>
            <a:r>
              <a:rPr lang="en-US" sz="2000" dirty="0" smtClean="0">
                <a:solidFill>
                  <a:srgbClr val="003366"/>
                </a:solidFill>
              </a:rPr>
              <a:t>Do not expose concrete to salt for at least 30 days after placement</a:t>
            </a:r>
            <a:endParaRPr lang="en-US" sz="2000" dirty="0">
              <a:solidFill>
                <a:srgbClr val="0033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7" descr="C:\Users\ptaylor\Desktop\IMG_2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21" y="1027907"/>
            <a:ext cx="182952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14400" y="381000"/>
            <a:ext cx="78486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112838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/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game has </a:t>
            </a:r>
            <a:r>
              <a:rPr lang="en-US" sz="24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changed . . . . . </a:t>
            </a:r>
          </a:p>
          <a:p>
            <a:pPr marL="0" lvl="1"/>
            <a:endParaRPr lang="en-US" sz="24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-228600">
              <a:buFont typeface="Arial" charset="0"/>
              <a:buChar char="•"/>
            </a:pP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has to be prevented from saturating the concrete</a:t>
            </a:r>
          </a:p>
          <a:p>
            <a:pPr marL="685800" lvl="2" indent="-228600">
              <a:buFont typeface="Arial" charset="0"/>
              <a:buChar char="•"/>
            </a:pP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Permeability of the concrete should be as low as practical</a:t>
            </a:r>
          </a:p>
          <a:p>
            <a:pPr marL="685800" lvl="2" indent="-228600">
              <a:buFont typeface="Arial" charset="0"/>
              <a:buChar char="•"/>
            </a:pP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air void system</a:t>
            </a:r>
            <a:b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in-place </a:t>
            </a:r>
            <a:b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concrete must be </a:t>
            </a:r>
            <a:b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</a:t>
            </a:r>
          </a:p>
          <a:p>
            <a:pPr lvl="1" indent="-457200">
              <a:buFont typeface="Arial" charset="0"/>
              <a:buChar char="•"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08B365-EFDE-44BF-9AF2-FE45F3B164C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2" descr="Stat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4817" y="3391695"/>
            <a:ext cx="433818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70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The Lessons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</a:rPr>
              <a:t>Significant change seems to be deicing salt selections</a:t>
            </a:r>
          </a:p>
          <a:p>
            <a:endParaRPr lang="en-US" dirty="0" smtClean="0">
              <a:solidFill>
                <a:srgbClr val="003366"/>
              </a:solidFill>
            </a:endParaRPr>
          </a:p>
          <a:p>
            <a:r>
              <a:rPr lang="en-US" dirty="0" smtClean="0">
                <a:solidFill>
                  <a:srgbClr val="003366"/>
                </a:solidFill>
              </a:rPr>
              <a:t>Concrete ingredient changes may contribute</a:t>
            </a:r>
          </a:p>
          <a:p>
            <a:endParaRPr lang="en-US" dirty="0" smtClean="0">
              <a:solidFill>
                <a:srgbClr val="003366"/>
              </a:solidFill>
            </a:endParaRPr>
          </a:p>
          <a:p>
            <a:r>
              <a:rPr lang="en-US" dirty="0" smtClean="0">
                <a:solidFill>
                  <a:srgbClr val="003366"/>
                </a:solidFill>
              </a:rPr>
              <a:t>Acknowledging that safety is paramount, we need to make better concrete to resist these salts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Air void system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w/cm</a:t>
            </a:r>
          </a:p>
          <a:p>
            <a:pPr lvl="1"/>
            <a:r>
              <a:rPr lang="en-US" dirty="0" smtClean="0">
                <a:solidFill>
                  <a:srgbClr val="003366"/>
                </a:solidFill>
              </a:rPr>
              <a:t>SCM dose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6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b="1" dirty="0">
                <a:solidFill>
                  <a:srgbClr val="003366"/>
                </a:solidFill>
                <a:latin typeface="Arial Black" panose="020B0A04020102020204" pitchFamily="34" charset="0"/>
              </a:rPr>
              <a:t>A Better </a:t>
            </a:r>
            <a:r>
              <a:rPr lang="en-US" b="1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Specification through the Performance Engineered Mixture Initiative</a:t>
            </a:r>
            <a:endParaRPr lang="en-US" b="1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idx="1"/>
          </p:nvPr>
        </p:nvSpPr>
        <p:spPr>
          <a:xfrm>
            <a:off x="628650" y="1916921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228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rgbClr val="003366"/>
                </a:solidFill>
              </a:rPr>
              <a:t>Require </a:t>
            </a:r>
            <a:r>
              <a:rPr lang="en-US" dirty="0">
                <a:solidFill>
                  <a:srgbClr val="003366"/>
                </a:solidFill>
              </a:rPr>
              <a:t>the things that matter</a:t>
            </a:r>
          </a:p>
          <a:p>
            <a:pPr marL="690562" lvl="1" indent="-233362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600" dirty="0">
                <a:solidFill>
                  <a:srgbClr val="003366"/>
                </a:solidFill>
              </a:rPr>
              <a:t>Transport properties (everywhere)</a:t>
            </a:r>
          </a:p>
          <a:p>
            <a:pPr marL="690562" lvl="1" indent="-233362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600" dirty="0">
                <a:solidFill>
                  <a:srgbClr val="003366"/>
                </a:solidFill>
              </a:rPr>
              <a:t>Aggregate stability (everywhere)</a:t>
            </a:r>
          </a:p>
          <a:p>
            <a:pPr marL="690562" lvl="1" indent="-233362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600" dirty="0">
                <a:solidFill>
                  <a:srgbClr val="003366"/>
                </a:solidFill>
              </a:rPr>
              <a:t>Strength (everywhere)</a:t>
            </a:r>
          </a:p>
          <a:p>
            <a:pPr marL="690562" lvl="1" indent="-233362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600" dirty="0">
                <a:solidFill>
                  <a:srgbClr val="003366"/>
                </a:solidFill>
              </a:rPr>
              <a:t>Cold weather resistance (cold locations)</a:t>
            </a:r>
          </a:p>
          <a:p>
            <a:pPr marL="690562" lvl="1" indent="-233362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600" dirty="0">
                <a:solidFill>
                  <a:srgbClr val="003366"/>
                </a:solidFill>
              </a:rPr>
              <a:t>Shrinkage (dry locations)</a:t>
            </a:r>
          </a:p>
          <a:p>
            <a:pPr marL="690562" lvl="1" indent="-233362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600" dirty="0">
                <a:solidFill>
                  <a:srgbClr val="003366"/>
                </a:solidFill>
              </a:rPr>
              <a:t>Workability (everywhere)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/>
              <a:t>27</a:t>
            </a:fld>
            <a:endParaRPr lang="en-US" dirty="0"/>
          </a:p>
        </p:txBody>
      </p:sp>
      <p:pic>
        <p:nvPicPr>
          <p:cNvPr id="6" name="Shape 11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597" y="3985607"/>
            <a:ext cx="3474720" cy="21945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7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In Short</a:t>
            </a:r>
            <a:endParaRPr lang="en-US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66"/>
                </a:solidFill>
              </a:rPr>
              <a:t>Low w/cm ratio – consider 0.4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66"/>
                </a:solidFill>
              </a:rPr>
              <a:t>Adequate entrained air – 5% to 8% w/5% min in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66"/>
                </a:solidFill>
              </a:rPr>
              <a:t>SCMs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3366"/>
                </a:solidFill>
              </a:rPr>
              <a:t>20-25% class F fly ash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3366"/>
                </a:solidFill>
              </a:rPr>
              <a:t>30-35% class C fly ash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3366"/>
                </a:solidFill>
              </a:rPr>
              <a:t>Combination 20% slag and 20% C fly ash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66"/>
                </a:solidFill>
              </a:rPr>
              <a:t>Well graded aggregates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366"/>
                </a:solidFill>
              </a:rPr>
              <a:t>Use chemicals appropriately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3366"/>
                </a:solidFill>
              </a:rPr>
              <a:t>Salts</a:t>
            </a:r>
          </a:p>
          <a:p>
            <a:pPr marL="8572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3366"/>
                </a:solidFill>
              </a:rPr>
              <a:t>Penetrating sealers</a:t>
            </a:r>
            <a:endParaRPr lang="en-US" sz="2400" dirty="0">
              <a:solidFill>
                <a:srgbClr val="003366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E9C65-E740-41D2-8AAE-2C4201B077A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65" y="834081"/>
            <a:ext cx="8394936" cy="685800"/>
          </a:xfrm>
        </p:spPr>
        <p:txBody>
          <a:bodyPr/>
          <a:lstStyle/>
          <a:p>
            <a:r>
              <a:rPr lang="en-US" sz="1600" dirty="0" smtClean="0">
                <a:solidFill>
                  <a:srgbClr val="003366"/>
                </a:solidFill>
                <a:hlinkClick r:id="rId3"/>
              </a:rPr>
              <a:t>http</a:t>
            </a:r>
            <a:r>
              <a:rPr lang="en-US" sz="1600" dirty="0">
                <a:solidFill>
                  <a:srgbClr val="003366"/>
                </a:solidFill>
                <a:hlinkClick r:id="rId3"/>
              </a:rPr>
              <a:t>://</a:t>
            </a:r>
            <a:r>
              <a:rPr lang="en-US" sz="1600" dirty="0" smtClean="0">
                <a:solidFill>
                  <a:srgbClr val="003366"/>
                </a:solidFill>
                <a:hlinkClick r:id="rId3"/>
              </a:rPr>
              <a:t>www.intrans.iastate.edu/research/documents/research-reports/2016_joint_deterioration_in_pvmts_guide.pdf</a:t>
            </a:r>
            <a:r>
              <a:rPr lang="en-US" sz="2800" dirty="0">
                <a:solidFill>
                  <a:srgbClr val="003366"/>
                </a:solidFill>
              </a:rPr>
              <a:t/>
            </a:r>
            <a:br>
              <a:rPr lang="en-US" sz="2800" dirty="0">
                <a:solidFill>
                  <a:srgbClr val="003366"/>
                </a:solidFill>
              </a:rPr>
            </a:br>
            <a:r>
              <a:rPr lang="en-US" sz="1600" dirty="0">
                <a:solidFill>
                  <a:srgbClr val="003366"/>
                </a:solidFill>
                <a:hlinkClick r:id="rId4"/>
              </a:rPr>
              <a:t>http://</a:t>
            </a:r>
            <a:r>
              <a:rPr lang="en-US" sz="1600" dirty="0" smtClean="0">
                <a:solidFill>
                  <a:srgbClr val="003366"/>
                </a:solidFill>
                <a:hlinkClick r:id="rId4"/>
              </a:rPr>
              <a:t>www.cptechcenter.org/technical-library/documents/Joint-Performance-Guide.pdf</a:t>
            </a:r>
            <a:r>
              <a:rPr lang="en-US" sz="1600" dirty="0" smtClean="0">
                <a:solidFill>
                  <a:srgbClr val="003366"/>
                </a:solidFill>
              </a:rPr>
              <a:t/>
            </a:r>
            <a:br>
              <a:rPr lang="en-US" sz="1600" dirty="0" smtClean="0">
                <a:solidFill>
                  <a:srgbClr val="003366"/>
                </a:solidFill>
              </a:rPr>
            </a:br>
            <a:endParaRPr lang="en-US" sz="2400" dirty="0">
              <a:solidFill>
                <a:srgbClr val="0033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85365" y="1524000"/>
            <a:ext cx="3733800" cy="44196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4742" t="9433" r="65190" b="7893"/>
          <a:stretch/>
        </p:blipFill>
        <p:spPr>
          <a:xfrm>
            <a:off x="716974" y="1797627"/>
            <a:ext cx="3431098" cy="4417118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5029199" y="1519881"/>
            <a:ext cx="3733800" cy="44196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F6E3A-9E88-4C23-93C0-C4C10775094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8478" t="7914" r="57410" b="41731"/>
          <a:stretch/>
        </p:blipFill>
        <p:spPr>
          <a:xfrm>
            <a:off x="4864614" y="1825625"/>
            <a:ext cx="341527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620000" cy="685800"/>
          </a:xfrm>
        </p:spPr>
        <p:txBody>
          <a:bodyPr/>
          <a:lstStyle/>
          <a:p>
            <a:r>
              <a:rPr lang="en-US" sz="3200" dirty="0" smtClean="0"/>
              <a:t>Materials Related Distress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2800" dirty="0" smtClean="0"/>
              <a:t>Reactive &amp; Expansive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 descr="A side view of an example of D-cracking, a materials-related distress in concrete pavements. The image shows a pattern of multiple closely spaced, crescent-shaped hairline cracks radiating out from both sides of a larger crack in the surface at a joint. As with this image, the D-cracking pattern is typically observed adjacent to cracks or free edges and begins in slab corners. 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1858" y="1433788"/>
            <a:ext cx="4305300" cy="414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Projects_COMPLETED\CONDUR\Condur Photos\CA-058-141-1 Boron\MRD Overvi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18560" r="7954"/>
          <a:stretch/>
        </p:blipFill>
        <p:spPr bwMode="auto">
          <a:xfrm>
            <a:off x="4914924" y="3335232"/>
            <a:ext cx="3890596" cy="28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92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www.cproadmap.org/publications/MAPbriefJune2015.pdf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www.cproadmap.org/publications/MapbriefJune2014.pdf</a:t>
            </a:r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573E7-9EEB-496A-B96F-D9E79531C7E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8556" t="7517" r="57407" b="42282"/>
          <a:stretch/>
        </p:blipFill>
        <p:spPr>
          <a:xfrm>
            <a:off x="864148" y="1806734"/>
            <a:ext cx="3415203" cy="4389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541" t="8180" r="57387" b="41849"/>
          <a:stretch/>
        </p:blipFill>
        <p:spPr>
          <a:xfrm>
            <a:off x="4854303" y="1790426"/>
            <a:ext cx="343589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96" y="199383"/>
            <a:ext cx="1155128" cy="418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0" y="4928158"/>
            <a:ext cx="1866888" cy="27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10" y="1926748"/>
            <a:ext cx="891304" cy="433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60" y="2731728"/>
            <a:ext cx="504819" cy="2682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03" y="1064930"/>
            <a:ext cx="1125733" cy="826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88" y="4415429"/>
            <a:ext cx="819893" cy="36622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5340136"/>
            <a:ext cx="1996125" cy="380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0" y="3515737"/>
            <a:ext cx="527108" cy="5287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50" y="3301565"/>
            <a:ext cx="931298" cy="297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88" y="986754"/>
            <a:ext cx="765468" cy="398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65" y="2887176"/>
            <a:ext cx="825869" cy="4335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96" y="5599942"/>
            <a:ext cx="788483" cy="334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65" y="4421003"/>
            <a:ext cx="1216797" cy="51116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72" y="5231516"/>
            <a:ext cx="1160492" cy="4065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" y="2649481"/>
            <a:ext cx="699045" cy="569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4" y="2541011"/>
            <a:ext cx="878588" cy="5219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29" y="1720603"/>
            <a:ext cx="1172112" cy="4833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76" y="4073306"/>
            <a:ext cx="1043692" cy="7013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18" y="3719532"/>
            <a:ext cx="817455" cy="4047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2" y="5804272"/>
            <a:ext cx="1461106" cy="2734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11" y="5096566"/>
            <a:ext cx="995037" cy="3576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52" y="5713791"/>
            <a:ext cx="1207320" cy="315501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35" y="5468437"/>
            <a:ext cx="682365" cy="597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75" y="5575219"/>
            <a:ext cx="635696" cy="5233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92" y="76349"/>
            <a:ext cx="1032988" cy="6197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41" y="231644"/>
            <a:ext cx="1090176" cy="771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73" y="866012"/>
            <a:ext cx="726526" cy="726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80" y="1068706"/>
            <a:ext cx="1022686" cy="446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82" y="974382"/>
            <a:ext cx="1435414" cy="4221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68" y="2030165"/>
            <a:ext cx="666573" cy="3226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2" y="2834864"/>
            <a:ext cx="2106452" cy="3360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4" y="4704894"/>
            <a:ext cx="1570482" cy="502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62" y="5114949"/>
            <a:ext cx="1451542" cy="2757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07" y="943166"/>
            <a:ext cx="1119098" cy="610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09" y="4259750"/>
            <a:ext cx="1492199" cy="370337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74" y="109737"/>
            <a:ext cx="974087" cy="704589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68" y="29020"/>
            <a:ext cx="1077066" cy="71445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" y="1879805"/>
            <a:ext cx="905152" cy="6004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2570544" y="1535804"/>
            <a:ext cx="1206506" cy="6616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4" y="1845769"/>
            <a:ext cx="1048867" cy="6344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1484541" y="3285754"/>
            <a:ext cx="1153265" cy="5939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" y="1064930"/>
            <a:ext cx="1097429" cy="7279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4" y="3306303"/>
            <a:ext cx="993777" cy="7200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37" y="2228340"/>
            <a:ext cx="1435849" cy="5011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4093102"/>
            <a:ext cx="1287111" cy="7276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50" y="1938353"/>
            <a:ext cx="1473833" cy="43140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1" y="5896324"/>
            <a:ext cx="2052914" cy="329932"/>
          </a:xfrm>
          <a:prstGeom prst="rect">
            <a:avLst/>
          </a:prstGeom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4279125" y="2588717"/>
            <a:ext cx="2018938" cy="204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31" y="164821"/>
            <a:ext cx="1421288" cy="7120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34" y="3582732"/>
            <a:ext cx="1416625" cy="555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33" y="4924311"/>
            <a:ext cx="1705963" cy="5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1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8305800" cy="1470025"/>
          </a:xfrm>
        </p:spPr>
        <p:txBody>
          <a:bodyPr/>
          <a:lstStyle/>
          <a:p>
            <a:pPr marL="484632" algn="ctr" eaLnBrk="1" fontAlgn="auto" hangingPunct="1">
              <a:spcAft>
                <a:spcPts val="0"/>
              </a:spcAft>
              <a:defRPr/>
            </a:pP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</a:rPr>
              <a:t>Concrete Pavement Joint Distress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081" y="2030185"/>
            <a:ext cx="7666038" cy="3657600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tabLst>
                <a:tab pos="260747" algn="l"/>
                <a:tab pos="603647" algn="l"/>
                <a:tab pos="859631" algn="l"/>
                <a:tab pos="1197769" algn="l"/>
              </a:tabLst>
              <a:defRPr/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Cause and Mitigation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4" descr="DSCF1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3342206"/>
            <a:ext cx="3168396" cy="267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0559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6658" y="381000"/>
            <a:ext cx="7239000" cy="685800"/>
          </a:xfrm>
        </p:spPr>
        <p:txBody>
          <a:bodyPr/>
          <a:lstStyle/>
          <a:p>
            <a:r>
              <a:rPr lang="en-US" sz="3200" dirty="0" smtClean="0"/>
              <a:t>Loss of Support/Load Transfer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pPr>
              <a:defRPr/>
            </a:pPr>
            <a:fld id="{ED08B365-EFDE-44BF-9AF2-FE45F3B164C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Picture 2" descr="Water that has been ejected from a transverse joint under a moving wheel load. The image shows a close-up view of a transverse joint near the edge of payment that has splash marks of water spreading from the joint on the wheelpath of a roadway which will eventually lead to corner cracking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96" y="1139846"/>
            <a:ext cx="5479667" cy="4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4"/>
          <a:stretch>
            <a:fillRect/>
          </a:stretch>
        </p:blipFill>
        <p:spPr bwMode="auto">
          <a:xfrm>
            <a:off x="4719034" y="3429045"/>
            <a:ext cx="4203658" cy="277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48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Load Transfer Failures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pPr>
              <a:defRPr/>
            </a:pPr>
            <a:fld id="{ED08B365-EFDE-44BF-9AF2-FE45F3B164C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 descr="Damage that results from dowel bar misalignment. It shows transverse and longitudinal cracking, chipping away and patches along a joint on a stretch of concrete.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517968"/>
            <a:ext cx="4114800" cy="370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868386"/>
            <a:ext cx="2400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9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Curling and Warping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08B365-EFDE-44BF-9AF2-FE45F3B164C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irc_mi" descr="A close-up view of a longitudinal joint raveling due to early sawing. It also you piece shows some raveling at the intersections of two joints along a lane of traffic.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1" t="21198" r="46114"/>
          <a:stretch>
            <a:fillRect/>
          </a:stretch>
        </p:blipFill>
        <p:spPr bwMode="auto">
          <a:xfrm>
            <a:off x="2526217" y="1272234"/>
            <a:ext cx="5234566" cy="468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06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Compression Failures/Spalling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pPr>
              <a:defRPr/>
            </a:pPr>
            <a:fld id="{ED08B365-EFDE-44BF-9AF2-FE45F3B164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8" descr="C:\Users\ptaylor\Documents\PCT\Photo\rav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56" y="1765935"/>
            <a:ext cx="321151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ptaylor\Documents\PCT\Photo\Incompressib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86" y="1480553"/>
            <a:ext cx="32400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372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The New Challenges -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125" name="Picture 6" descr="S:\(S) SHARE\_project PCC\Research\Active Projects\joint deterioration\Working\Examples\Field trips\2011 06 28 Wisconsin\PCT\3 Mosinee\IMG_2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558" y="1879283"/>
            <a:ext cx="3222384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924051"/>
            <a:ext cx="3227672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8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9446" y="242661"/>
            <a:ext cx="8090807" cy="1325563"/>
          </a:xfrm>
        </p:spPr>
        <p:txBody>
          <a:bodyPr/>
          <a:lstStyle/>
          <a:p>
            <a:r>
              <a:rPr lang="en-US" dirty="0" smtClean="0">
                <a:solidFill>
                  <a:srgbClr val="003366"/>
                </a:solidFill>
                <a:latin typeface="Arial Black" panose="020B0A04020102020204" pitchFamily="34" charset="0"/>
              </a:rPr>
              <a:t>Striving for more durable concrete for today’s pavement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6AB24-B8F3-4A36-B75C-ECB7938A43B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email"/>
          <a:srcRect l="1" t="1960" r="43360"/>
          <a:stretch/>
        </p:blipFill>
        <p:spPr bwMode="auto">
          <a:xfrm>
            <a:off x="469446" y="1825625"/>
            <a:ext cx="3241409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ptaylor\Desktop\Filing\PCA\2012-07-26 10.21.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5573" y="1825625"/>
            <a:ext cx="315468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527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A2492E4-24F3-43D6-A8D2-53A59C02C4D4}" vid="{C78DB6B3-13B3-422D-A698-784604B65CB5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aj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aj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CP Template SLT</Template>
  <TotalTime>1537</TotalTime>
  <Words>877</Words>
  <Application>Microsoft Office PowerPoint</Application>
  <PresentationFormat>On-screen Show (4:3)</PresentationFormat>
  <Paragraphs>233</Paragraphs>
  <Slides>32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Calibri</vt:lpstr>
      <vt:lpstr>Helvetica</vt:lpstr>
      <vt:lpstr>Times</vt:lpstr>
      <vt:lpstr>Wingdings</vt:lpstr>
      <vt:lpstr>Wingdings 2</vt:lpstr>
      <vt:lpstr>Office Theme</vt:lpstr>
      <vt:lpstr>5_Default Design</vt:lpstr>
      <vt:lpstr>1_Office Theme</vt:lpstr>
      <vt:lpstr>Clip</vt:lpstr>
      <vt:lpstr>2018 Pavement Workshop May 23-24, 2018</vt:lpstr>
      <vt:lpstr>A Touch of History</vt:lpstr>
      <vt:lpstr>Materials Related Distress (Reactive &amp; Expansive)</vt:lpstr>
      <vt:lpstr>Loss of Support/Load Transfer</vt:lpstr>
      <vt:lpstr>Load Transfer Failures</vt:lpstr>
      <vt:lpstr>Curling and Warping</vt:lpstr>
      <vt:lpstr>Compression Failures/Spalling</vt:lpstr>
      <vt:lpstr>The New Challenges - </vt:lpstr>
      <vt:lpstr>Striving for more durable concrete for today’s pavement environments</vt:lpstr>
      <vt:lpstr>The Clues . . . .</vt:lpstr>
      <vt:lpstr>Types and Mechanisms of Joint Deterioration</vt:lpstr>
      <vt:lpstr>Types and Mechanisms of Joint Deterioration</vt:lpstr>
      <vt:lpstr>The Causes</vt:lpstr>
      <vt:lpstr>Saturation</vt:lpstr>
      <vt:lpstr>Saturation/freeze thaw distress</vt:lpstr>
      <vt:lpstr>Saturation/Enhanced!</vt:lpstr>
      <vt:lpstr>The Causes</vt:lpstr>
      <vt:lpstr>Oxychloride formation  (Salts can cause chemical attack)</vt:lpstr>
      <vt:lpstr>The Causes</vt:lpstr>
      <vt:lpstr>What is the common denominator?</vt:lpstr>
      <vt:lpstr>The Objective</vt:lpstr>
      <vt:lpstr>Preventing Joint Deterioration in New Pavements</vt:lpstr>
      <vt:lpstr>Preventing Joint Deterioration in New Pavements</vt:lpstr>
      <vt:lpstr>Maintenance Activities to Reduce Joint Deterioration Risk</vt:lpstr>
      <vt:lpstr>PowerPoint Presentation</vt:lpstr>
      <vt:lpstr>The Lessons</vt:lpstr>
      <vt:lpstr>A Better Specification through the Performance Engineered Mixture Initiative</vt:lpstr>
      <vt:lpstr>In Short</vt:lpstr>
      <vt:lpstr>http://www.intrans.iastate.edu/research/documents/research-reports/2016_joint_deterioration_in_pvmts_guide.pdf http://www.cptechcenter.org/technical-library/documents/Joint-Performance-Guide.pdf </vt:lpstr>
      <vt:lpstr>http://www.cproadmap.org/publications/MAPbriefJune2015.pdf http://www.cproadmap.org/publications/MapbriefJune2014.pdf</vt:lpstr>
      <vt:lpstr>PowerPoint Presentation</vt:lpstr>
      <vt:lpstr>Concrete Pavement Joint Distress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Deterioration Cause &amp; Mitigation</dc:title>
  <dc:creator>Tritsch, Steven L [ITRNS]</dc:creator>
  <cp:lastModifiedBy>Smith, Gordon L [ITRNS]</cp:lastModifiedBy>
  <cp:revision>82</cp:revision>
  <cp:lastPrinted>2018-01-29T14:58:35Z</cp:lastPrinted>
  <dcterms:created xsi:type="dcterms:W3CDTF">2018-01-23T15:02:18Z</dcterms:created>
  <dcterms:modified xsi:type="dcterms:W3CDTF">2018-05-22T13:48:43Z</dcterms:modified>
</cp:coreProperties>
</file>