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5" r:id="rId3"/>
    <p:sldId id="272" r:id="rId4"/>
    <p:sldId id="273" r:id="rId5"/>
    <p:sldId id="274" r:id="rId6"/>
    <p:sldId id="275" r:id="rId7"/>
    <p:sldId id="266" r:id="rId8"/>
    <p:sldId id="271" r:id="rId9"/>
    <p:sldId id="267" r:id="rId10"/>
    <p:sldId id="268" r:id="rId11"/>
    <p:sldId id="269" r:id="rId12"/>
    <p:sldId id="270" r:id="rId13"/>
    <p:sldId id="27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hdata05\ghq_ml\oeschd1\MnRoad\TSR%20Data%20-%20NRR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hdata05\ghq_ml\oeschd1\MnRoad\TSR%20Data%20-%20NRR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hdata05\ghq_ml\oeschd1\MnRoad\TSR%20Data%20-%20NRR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hdata05\ghq_ml\oeschd1\MnRoad\TSR%20Data%20-%20NRR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ghdata05\ghq_ml\oeschd1\MnRoad\TSR%20Data%20-%20NR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Average No. of  Gyrations</a:t>
            </a:r>
          </a:p>
        </c:rich>
      </c:tx>
      <c:layout>
        <c:manualLayout>
          <c:xMode val="edge"/>
          <c:yMode val="edge"/>
          <c:x val="0.29526944830939961"/>
          <c:y val="3.80997557133310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65403543307086"/>
          <c:y val="0.16831663087568602"/>
          <c:w val="0.82437171916010499"/>
          <c:h val="0.5388609946483962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Sheet1!$S$61</c:f>
              <c:strCache>
                <c:ptCount val="1"/>
                <c:pt idx="0">
                  <c:v>Average  Gyrations</c:v>
                </c:pt>
              </c:strCache>
            </c:strRef>
          </c:tx>
          <c:spPr>
            <a:solidFill>
              <a:srgbClr val="FF9900"/>
            </a:solidFill>
            <a:ln w="635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4.482324201568354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4.482324201568354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4.482324201568354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50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Sheet1!$R$63:$R$71</c:f>
              <c:strCache>
                <c:ptCount val="9"/>
                <c:pt idx="0">
                  <c:v>SPWEA440E</c:v>
                </c:pt>
                <c:pt idx="1">
                  <c:v>SPWEB340C</c:v>
                </c:pt>
                <c:pt idx="2">
                  <c:v>SPWEB430E</c:v>
                </c:pt>
                <c:pt idx="3">
                  <c:v>SPWEB440E</c:v>
                </c:pt>
                <c:pt idx="4">
                  <c:v>SPWEB450E</c:v>
                </c:pt>
                <c:pt idx="5">
                  <c:v>SPWEC440E</c:v>
                </c:pt>
                <c:pt idx="6">
                  <c:v>SPWED430I</c:v>
                </c:pt>
                <c:pt idx="7">
                  <c:v>SPWED440E</c:v>
                </c:pt>
                <c:pt idx="8">
                  <c:v>UTBWC</c:v>
                </c:pt>
              </c:strCache>
            </c:strRef>
          </c:cat>
          <c:val>
            <c:numRef>
              <c:f>Sheet1!$S$63:$S$71</c:f>
              <c:numCache>
                <c:formatCode>0.0</c:formatCode>
                <c:ptCount val="9"/>
                <c:pt idx="0">
                  <c:v>26.25</c:v>
                </c:pt>
                <c:pt idx="1">
                  <c:v>24.75</c:v>
                </c:pt>
                <c:pt idx="2">
                  <c:v>34.375</c:v>
                </c:pt>
                <c:pt idx="3">
                  <c:v>20.375</c:v>
                </c:pt>
                <c:pt idx="4">
                  <c:v>16</c:v>
                </c:pt>
                <c:pt idx="5">
                  <c:v>32.875</c:v>
                </c:pt>
                <c:pt idx="6">
                  <c:v>12.125</c:v>
                </c:pt>
                <c:pt idx="7">
                  <c:v>25.375</c:v>
                </c:pt>
                <c:pt idx="8">
                  <c:v>50.125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2512000"/>
        <c:axId val="192515072"/>
      </c:barChart>
      <c:catAx>
        <c:axId val="192512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/>
                </a:pPr>
                <a:r>
                  <a:rPr lang="en-US" sz="2200"/>
                  <a:t>Mixtures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92515072"/>
        <c:crosses val="autoZero"/>
        <c:auto val="1"/>
        <c:lblAlgn val="ctr"/>
        <c:lblOffset val="100"/>
        <c:noMultiLvlLbl val="0"/>
      </c:catAx>
      <c:valAx>
        <c:axId val="192515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200"/>
                </a:pPr>
                <a:r>
                  <a:rPr lang="en-US" sz="2200"/>
                  <a:t>No. of  Gyrations</a:t>
                </a:r>
              </a:p>
            </c:rich>
          </c:tx>
          <c:layout>
            <c:manualLayout>
              <c:xMode val="edge"/>
              <c:yMode val="edge"/>
              <c:x val="1.8493569437087229E-2"/>
              <c:y val="0.2625775517086390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92512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Sheet1!$S$104</c:f>
          <c:strCache>
            <c:ptCount val="1"/>
            <c:pt idx="0">
              <c:v>Average Air Voids</c:v>
            </c:pt>
          </c:strCache>
        </c:strRef>
      </c:tx>
      <c:layout/>
      <c:overlay val="1"/>
      <c:txPr>
        <a:bodyPr/>
        <a:lstStyle/>
        <a:p>
          <a:pPr>
            <a:defRPr sz="2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55049743033618"/>
          <c:y val="0.11382411965531336"/>
          <c:w val="0.78921387401738829"/>
          <c:h val="0.58880225337686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Sheet1!$S$105</c:f>
              <c:strCache>
                <c:ptCount val="1"/>
                <c:pt idx="0">
                  <c:v>Wet Set</c:v>
                </c:pt>
              </c:strCache>
            </c:strRef>
          </c:tx>
          <c:spPr>
            <a:solidFill>
              <a:srgbClr val="FFC000"/>
            </a:solidFill>
            <a:ln w="635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5.9880239520958087E-3"/>
                  <c:y val="-6.64697464083220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97604790419161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485029940119760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85029940119760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485029940119760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473053892215569E-2"/>
                  <c:y val="-8.86263285444294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7.0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4850299401197605E-3"/>
                  <c:y val="-6.64697464083220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9880239520958087E-3"/>
                  <c:y val="-6.64697464083220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7964071856287425E-2"/>
                  <c:y val="-6.64697464083220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Sheet1!$R$107:$R$115</c:f>
              <c:strCache>
                <c:ptCount val="9"/>
                <c:pt idx="0">
                  <c:v>SPWEA440E</c:v>
                </c:pt>
                <c:pt idx="1">
                  <c:v>SPWEB340C</c:v>
                </c:pt>
                <c:pt idx="2">
                  <c:v>SPWEB430E</c:v>
                </c:pt>
                <c:pt idx="3">
                  <c:v>SPWEB440E</c:v>
                </c:pt>
                <c:pt idx="4">
                  <c:v>SPWEB450E</c:v>
                </c:pt>
                <c:pt idx="5">
                  <c:v>SPWEC440E</c:v>
                </c:pt>
                <c:pt idx="6">
                  <c:v>SPWED430I</c:v>
                </c:pt>
                <c:pt idx="7">
                  <c:v>SPWED440E</c:v>
                </c:pt>
                <c:pt idx="8">
                  <c:v>UTBWC</c:v>
                </c:pt>
              </c:strCache>
            </c:strRef>
          </c:cat>
          <c:val>
            <c:numRef>
              <c:f>Sheet1!$S$107:$S$115</c:f>
              <c:numCache>
                <c:formatCode>General</c:formatCode>
                <c:ptCount val="9"/>
                <c:pt idx="0">
                  <c:v>6.8</c:v>
                </c:pt>
                <c:pt idx="1">
                  <c:v>7.2</c:v>
                </c:pt>
                <c:pt idx="2">
                  <c:v>7.1</c:v>
                </c:pt>
                <c:pt idx="3">
                  <c:v>7.1</c:v>
                </c:pt>
                <c:pt idx="4">
                  <c:v>6.9</c:v>
                </c:pt>
                <c:pt idx="5">
                  <c:v>7</c:v>
                </c:pt>
                <c:pt idx="6">
                  <c:v>6.8</c:v>
                </c:pt>
                <c:pt idx="7">
                  <c:v>6.8</c:v>
                </c:pt>
                <c:pt idx="8">
                  <c:v>10.8</c:v>
                </c:pt>
              </c:numCache>
            </c:numRef>
          </c:val>
        </c:ser>
        <c:ser>
          <c:idx val="1"/>
          <c:order val="1"/>
          <c:tx>
            <c:strRef>
              <c:f>Sheet1!$T$105</c:f>
              <c:strCache>
                <c:ptCount val="1"/>
                <c:pt idx="0">
                  <c:v>Dry Set</c:v>
                </c:pt>
              </c:strCache>
            </c:strRef>
          </c:tx>
          <c:spPr>
            <a:solidFill>
              <a:srgbClr val="00B050"/>
            </a:solidFill>
            <a:ln w="635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7.4850299401197605E-3"/>
                  <c:y val="-6.64697464083220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940119760479044E-3"/>
                  <c:y val="4.4313164272214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94011976047904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880239520958087E-3"/>
                  <c:y val="6.64697464083220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9820359281437123E-3"/>
                  <c:y val="2.215658213610736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7.0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9820359281437123E-3"/>
                  <c:y val="8.862632854442944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7.0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982035928143712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982035928143712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Sheet1!$R$107:$R$115</c:f>
              <c:strCache>
                <c:ptCount val="9"/>
                <c:pt idx="0">
                  <c:v>SPWEA440E</c:v>
                </c:pt>
                <c:pt idx="1">
                  <c:v>SPWEB340C</c:v>
                </c:pt>
                <c:pt idx="2">
                  <c:v>SPWEB430E</c:v>
                </c:pt>
                <c:pt idx="3">
                  <c:v>SPWEB440E</c:v>
                </c:pt>
                <c:pt idx="4">
                  <c:v>SPWEB450E</c:v>
                </c:pt>
                <c:pt idx="5">
                  <c:v>SPWEC440E</c:v>
                </c:pt>
                <c:pt idx="6">
                  <c:v>SPWED430I</c:v>
                </c:pt>
                <c:pt idx="7">
                  <c:v>SPWED440E</c:v>
                </c:pt>
                <c:pt idx="8">
                  <c:v>UTBWC</c:v>
                </c:pt>
              </c:strCache>
            </c:strRef>
          </c:cat>
          <c:val>
            <c:numRef>
              <c:f>Sheet1!$T$107:$T$115</c:f>
              <c:numCache>
                <c:formatCode>General</c:formatCode>
                <c:ptCount val="9"/>
                <c:pt idx="0">
                  <c:v>6.8</c:v>
                </c:pt>
                <c:pt idx="1">
                  <c:v>7.4</c:v>
                </c:pt>
                <c:pt idx="2">
                  <c:v>7.1</c:v>
                </c:pt>
                <c:pt idx="3">
                  <c:v>7.2</c:v>
                </c:pt>
                <c:pt idx="4">
                  <c:v>7</c:v>
                </c:pt>
                <c:pt idx="5">
                  <c:v>7.2</c:v>
                </c:pt>
                <c:pt idx="6">
                  <c:v>7</c:v>
                </c:pt>
                <c:pt idx="7">
                  <c:v>6.9</c:v>
                </c:pt>
                <c:pt idx="8">
                  <c:v>10.9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2239104"/>
        <c:axId val="192241024"/>
      </c:barChart>
      <c:catAx>
        <c:axId val="192239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Mixtures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2241024"/>
        <c:crosses val="autoZero"/>
        <c:auto val="1"/>
        <c:lblAlgn val="ctr"/>
        <c:lblOffset val="100"/>
        <c:noMultiLvlLbl val="0"/>
      </c:catAx>
      <c:valAx>
        <c:axId val="192241024"/>
        <c:scaling>
          <c:orientation val="minMax"/>
          <c:min val="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dirty="0" smtClean="0"/>
                  <a:t>Air Voids, 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8983214673016172E-2"/>
              <c:y val="0.304121420861486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2239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931503135461358"/>
          <c:y val="0.12571313227601658"/>
          <c:w val="0.21910586402613605"/>
          <c:h val="0.1465376736444529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Sheet1!$S$83</c:f>
          <c:strCache>
            <c:ptCount val="1"/>
            <c:pt idx="0">
              <c:v>Average Saturation (Conditioned Set)</c:v>
            </c:pt>
          </c:strCache>
        </c:strRef>
      </c:tx>
      <c:layout/>
      <c:overlay val="0"/>
      <c:txPr>
        <a:bodyPr/>
        <a:lstStyle/>
        <a:p>
          <a:pPr>
            <a:defRPr sz="2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192788977833841"/>
          <c:y val="0.15646942053638485"/>
          <c:w val="0.78323180813195792"/>
          <c:h val="0.5507080975553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Sheet1!$S$61</c:f>
              <c:strCache>
                <c:ptCount val="1"/>
                <c:pt idx="0">
                  <c:v>Average  Gyrations</c:v>
                </c:pt>
              </c:strCache>
            </c:strRef>
          </c:tx>
          <c:spPr>
            <a:solidFill>
              <a:srgbClr val="0070C0"/>
            </a:solidFill>
            <a:ln w="6350">
              <a:solidFill>
                <a:schemeClr val="tx1"/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-1.7848167954071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Sheet1!$R$84:$R$92</c:f>
              <c:strCache>
                <c:ptCount val="9"/>
                <c:pt idx="0">
                  <c:v>SPWEA440E</c:v>
                </c:pt>
                <c:pt idx="1">
                  <c:v>SPWEB340C</c:v>
                </c:pt>
                <c:pt idx="2">
                  <c:v>SPWEB430E</c:v>
                </c:pt>
                <c:pt idx="3">
                  <c:v>SPWEB440E</c:v>
                </c:pt>
                <c:pt idx="4">
                  <c:v>SPWEB450E</c:v>
                </c:pt>
                <c:pt idx="5">
                  <c:v>SPWEC440E</c:v>
                </c:pt>
                <c:pt idx="6">
                  <c:v>SPWED430I</c:v>
                </c:pt>
                <c:pt idx="7">
                  <c:v>SPWED440E</c:v>
                </c:pt>
                <c:pt idx="8">
                  <c:v>UTBWC</c:v>
                </c:pt>
              </c:strCache>
            </c:strRef>
          </c:cat>
          <c:val>
            <c:numRef>
              <c:f>Sheet1!$S$84:$S$92</c:f>
              <c:numCache>
                <c:formatCode>General</c:formatCode>
                <c:ptCount val="9"/>
                <c:pt idx="0">
                  <c:v>75</c:v>
                </c:pt>
                <c:pt idx="1">
                  <c:v>77</c:v>
                </c:pt>
                <c:pt idx="2">
                  <c:v>78</c:v>
                </c:pt>
                <c:pt idx="3">
                  <c:v>80</c:v>
                </c:pt>
                <c:pt idx="4">
                  <c:v>78</c:v>
                </c:pt>
                <c:pt idx="5">
                  <c:v>78</c:v>
                </c:pt>
                <c:pt idx="6">
                  <c:v>79</c:v>
                </c:pt>
                <c:pt idx="7">
                  <c:v>80</c:v>
                </c:pt>
                <c:pt idx="8">
                  <c:v>72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2286720"/>
        <c:axId val="192289792"/>
      </c:barChart>
      <c:catAx>
        <c:axId val="192286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Mixtures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2289792"/>
        <c:crosses val="autoZero"/>
        <c:auto val="1"/>
        <c:lblAlgn val="ctr"/>
        <c:lblOffset val="100"/>
        <c:noMultiLvlLbl val="0"/>
      </c:catAx>
      <c:valAx>
        <c:axId val="192289792"/>
        <c:scaling>
          <c:orientation val="minMax"/>
          <c:max val="8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Saturation, % 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7885561828255171E-2"/>
              <c:y val="0.3031082689894581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2286720"/>
        <c:crosses val="autoZero"/>
        <c:crossBetween val="between"/>
        <c:majorUnit val="5"/>
        <c:minorUnit val="2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Tensile Strength Ratio (TSR)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480790116752646"/>
          <c:y val="0.14106265562958475"/>
          <c:w val="0.8099909494071863"/>
          <c:h val="0.58191110900294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Sheet1!$S$18</c:f>
              <c:strCache>
                <c:ptCount val="1"/>
                <c:pt idx="0">
                  <c:v>Tensile Strength Ratio</c:v>
                </c:pt>
              </c:strCache>
            </c:strRef>
          </c:tx>
          <c:spPr>
            <a:solidFill>
              <a:srgbClr val="008000"/>
            </a:solidFill>
            <a:ln w="635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979187676390782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79187676390782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79187676390782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687815145861729E-3"/>
                  <c:y val="4.090157187766376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58375352781564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58375352781564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979187676390782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11551030116670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Sheet1!$R$19:$R$27</c:f>
              <c:strCache>
                <c:ptCount val="9"/>
                <c:pt idx="0">
                  <c:v>SPWEA440E</c:v>
                </c:pt>
                <c:pt idx="1">
                  <c:v>SPWEB340C</c:v>
                </c:pt>
                <c:pt idx="2">
                  <c:v>SPWEB430E</c:v>
                </c:pt>
                <c:pt idx="3">
                  <c:v>SPWEB440E</c:v>
                </c:pt>
                <c:pt idx="4">
                  <c:v>SPWEB450E</c:v>
                </c:pt>
                <c:pt idx="5">
                  <c:v>SPWEC440E</c:v>
                </c:pt>
                <c:pt idx="6">
                  <c:v>SPWED430I</c:v>
                </c:pt>
                <c:pt idx="7">
                  <c:v>SPWED440E</c:v>
                </c:pt>
                <c:pt idx="8">
                  <c:v>UTBWC</c:v>
                </c:pt>
              </c:strCache>
            </c:strRef>
          </c:cat>
          <c:val>
            <c:numRef>
              <c:f>Sheet1!$S$19:$S$27</c:f>
              <c:numCache>
                <c:formatCode>0%</c:formatCode>
                <c:ptCount val="9"/>
                <c:pt idx="0">
                  <c:v>0.99345794392523357</c:v>
                </c:pt>
                <c:pt idx="1">
                  <c:v>0.85096700796359492</c:v>
                </c:pt>
                <c:pt idx="2">
                  <c:v>0.89511111111111119</c:v>
                </c:pt>
                <c:pt idx="3">
                  <c:v>0.91094420600858372</c:v>
                </c:pt>
                <c:pt idx="4">
                  <c:v>0.94640820980615736</c:v>
                </c:pt>
                <c:pt idx="5">
                  <c:v>0.96000000000000008</c:v>
                </c:pt>
                <c:pt idx="6">
                  <c:v>0.9437908496732027</c:v>
                </c:pt>
                <c:pt idx="7">
                  <c:v>0.98092369477911656</c:v>
                </c:pt>
                <c:pt idx="8">
                  <c:v>0.708860759493671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2326656"/>
        <c:axId val="192350464"/>
      </c:barChart>
      <c:catAx>
        <c:axId val="192326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Mixtures</a:t>
                </a:r>
              </a:p>
            </c:rich>
          </c:tx>
          <c:layout>
            <c:manualLayout>
              <c:xMode val="edge"/>
              <c:yMode val="edge"/>
              <c:x val="0.39034736155398175"/>
              <c:y val="0.93659509716533895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2350464"/>
        <c:crosses val="autoZero"/>
        <c:auto val="1"/>
        <c:lblAlgn val="ctr"/>
        <c:lblOffset val="100"/>
        <c:noMultiLvlLbl val="0"/>
      </c:catAx>
      <c:valAx>
        <c:axId val="192350464"/>
        <c:scaling>
          <c:orientation val="minMax"/>
          <c:min val="0.60000000000000009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Tensile Strength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Ratio</a:t>
                </a:r>
                <a:endParaRPr lang="en-US" sz="22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6289119138653507E-2"/>
              <c:y val="0.192376163424542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2326656"/>
        <c:crosses val="autoZero"/>
        <c:crossBetween val="between"/>
        <c:min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Sheet1!$S$37</c:f>
          <c:strCache>
            <c:ptCount val="1"/>
            <c:pt idx="0">
              <c:v>Conditioned and Unconditioned Tensile Strengths</c:v>
            </c:pt>
          </c:strCache>
        </c:strRef>
      </c:tx>
      <c:layout>
        <c:manualLayout>
          <c:xMode val="edge"/>
          <c:yMode val="edge"/>
          <c:x val="0.15765925466147343"/>
          <c:y val="2.0355510867224903E-2"/>
        </c:manualLayout>
      </c:layout>
      <c:overlay val="0"/>
      <c:txPr>
        <a:bodyPr/>
        <a:lstStyle/>
        <a:p>
          <a:pPr>
            <a:defRPr sz="2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34816843546731"/>
          <c:y val="0.21810015363933166"/>
          <c:w val="0.83957617254364947"/>
          <c:h val="0.50127248575635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Sheet1!$S$39</c:f>
              <c:strCache>
                <c:ptCount val="1"/>
                <c:pt idx="0">
                  <c:v>Conditioned</c:v>
                </c:pt>
              </c:strCache>
            </c:strRef>
          </c:tx>
          <c:spPr>
            <a:solidFill>
              <a:srgbClr val="C00000"/>
            </a:solidFill>
            <a:ln w="6350">
              <a:solidFill>
                <a:schemeClr val="tx1"/>
              </a:solidFill>
            </a:ln>
          </c:spPr>
          <c:invertIfNegative val="0"/>
          <c:cat>
            <c:strRef>
              <c:f>Sheet1!$R$40:$R$48</c:f>
              <c:strCache>
                <c:ptCount val="9"/>
                <c:pt idx="0">
                  <c:v>SPWEA440E</c:v>
                </c:pt>
                <c:pt idx="1">
                  <c:v>SPWEB340C</c:v>
                </c:pt>
                <c:pt idx="2">
                  <c:v>SPWEB430E</c:v>
                </c:pt>
                <c:pt idx="3">
                  <c:v>SPWEB440E</c:v>
                </c:pt>
                <c:pt idx="4">
                  <c:v>SPWEB450E</c:v>
                </c:pt>
                <c:pt idx="5">
                  <c:v>SPWEC440E</c:v>
                </c:pt>
                <c:pt idx="6">
                  <c:v>SPWED430I</c:v>
                </c:pt>
                <c:pt idx="7">
                  <c:v>SPWED440E</c:v>
                </c:pt>
                <c:pt idx="8">
                  <c:v>UTBWC</c:v>
                </c:pt>
              </c:strCache>
            </c:strRef>
          </c:cat>
          <c:val>
            <c:numRef>
              <c:f>Sheet1!$S$40:$S$48</c:f>
              <c:numCache>
                <c:formatCode>General</c:formatCode>
                <c:ptCount val="9"/>
                <c:pt idx="0">
                  <c:v>106.3</c:v>
                </c:pt>
                <c:pt idx="1">
                  <c:v>74.8</c:v>
                </c:pt>
                <c:pt idx="2">
                  <c:v>100.7</c:v>
                </c:pt>
                <c:pt idx="3">
                  <c:v>84.9</c:v>
                </c:pt>
                <c:pt idx="4">
                  <c:v>83</c:v>
                </c:pt>
                <c:pt idx="5">
                  <c:v>103.2</c:v>
                </c:pt>
                <c:pt idx="6">
                  <c:v>72.2</c:v>
                </c:pt>
                <c:pt idx="7">
                  <c:v>97.7</c:v>
                </c:pt>
                <c:pt idx="8">
                  <c:v>39.200000000000003</c:v>
                </c:pt>
              </c:numCache>
            </c:numRef>
          </c:val>
        </c:ser>
        <c:ser>
          <c:idx val="1"/>
          <c:order val="1"/>
          <c:tx>
            <c:strRef>
              <c:f>Sheet1!$T$39</c:f>
              <c:strCache>
                <c:ptCount val="1"/>
                <c:pt idx="0">
                  <c:v>Unconditioned</c:v>
                </c:pt>
              </c:strCache>
            </c:strRef>
          </c:tx>
          <c:spPr>
            <a:solidFill>
              <a:srgbClr val="0070C0"/>
            </a:solidFill>
            <a:ln w="6350">
              <a:solidFill>
                <a:schemeClr val="tx1"/>
              </a:solidFill>
            </a:ln>
          </c:spPr>
          <c:invertIfNegative val="0"/>
          <c:val>
            <c:numRef>
              <c:f>Sheet1!$T$40:$T$48</c:f>
              <c:numCache>
                <c:formatCode>General</c:formatCode>
                <c:ptCount val="9"/>
                <c:pt idx="0">
                  <c:v>107</c:v>
                </c:pt>
                <c:pt idx="1">
                  <c:v>87.9</c:v>
                </c:pt>
                <c:pt idx="2">
                  <c:v>112.5</c:v>
                </c:pt>
                <c:pt idx="3">
                  <c:v>93.2</c:v>
                </c:pt>
                <c:pt idx="4">
                  <c:v>87.7</c:v>
                </c:pt>
                <c:pt idx="5">
                  <c:v>107.5</c:v>
                </c:pt>
                <c:pt idx="6">
                  <c:v>76.5</c:v>
                </c:pt>
                <c:pt idx="7">
                  <c:v>99.6</c:v>
                </c:pt>
                <c:pt idx="8">
                  <c:v>55.3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393216"/>
        <c:axId val="192395136"/>
      </c:barChart>
      <c:catAx>
        <c:axId val="192393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Mixtures</a:t>
                </a:r>
              </a:p>
            </c:rich>
          </c:tx>
          <c:layout>
            <c:manualLayout>
              <c:xMode val="edge"/>
              <c:yMode val="edge"/>
              <c:x val="0.44950941873840977"/>
              <c:y val="0.93600444651264503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2395136"/>
        <c:crosses val="autoZero"/>
        <c:auto val="1"/>
        <c:lblAlgn val="ctr"/>
        <c:lblOffset val="100"/>
        <c:noMultiLvlLbl val="0"/>
      </c:catAx>
      <c:valAx>
        <c:axId val="192395136"/>
        <c:scaling>
          <c:orientation val="minMax"/>
          <c:max val="12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dirty="0"/>
                  <a:t>Tensile </a:t>
                </a:r>
                <a:r>
                  <a:rPr lang="en-US" dirty="0" smtClean="0"/>
                  <a:t>Strength, lbs./in.</a:t>
                </a:r>
                <a:r>
                  <a:rPr lang="en-US" baseline="30000" dirty="0" smtClean="0"/>
                  <a:t>2</a:t>
                </a:r>
                <a:endParaRPr lang="en-US" baseline="30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2393216"/>
        <c:crosses val="autoZero"/>
        <c:crossBetween val="between"/>
        <c:minorUnit val="0.1"/>
      </c:valAx>
    </c:plotArea>
    <c:legend>
      <c:legendPos val="r"/>
      <c:layout>
        <c:manualLayout>
          <c:xMode val="edge"/>
          <c:yMode val="edge"/>
          <c:x val="0.71572750279627728"/>
          <c:y val="0.15040247101298673"/>
          <c:w val="0.24036414469930389"/>
          <c:h val="0.1422697010434671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898DC5-EFB4-49CB-A0BA-C09331E14E5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5C923E-F3F0-44FE-923A-76155780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50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B64752-79B7-43E1-A6F5-C16CE297D716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0D3C2B-0D2C-4E61-A32F-D82A7A7A65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1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95400" y="2057400"/>
            <a:ext cx="66294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2400" y="152400"/>
            <a:ext cx="32766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124200" y="6096000"/>
            <a:ext cx="5791200" cy="609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7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0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EBA4-04E4-4910-AB82-DC9710F83B9D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9A0-7E40-4B97-A1E6-224F519BD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8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hjgjghjj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7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8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2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7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1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0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1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6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cad=rja&amp;uact=8&amp;ved=2ahUKEwi307-ogJfbAhUBzIMKHWRmAvAQjRx6BAgBEAU&amp;url=https%3A%2F%2Fwww.prlog.org%2F10350535-altec-systems-inc-celebrates-15year-anniversary.html&amp;psig=AOvVaw2-81vqbd3jjeUcGFedkA80&amp;ust=1526998872956233" TargetMode="External"/><Relationship Id="rId2" Type="http://schemas.openxmlformats.org/officeDocument/2006/relationships/hyperlink" Target="https://www.google.com/url?sa=i&amp;source=images&amp;cd=&amp;cad=rja&amp;uact=8&amp;ved=2ahUKEwi__IaSgJfbAhXJ54MKHYggAGYQjRx6BAgBEAU&amp;url=https%3A%2F%2Fcancercenterofkansas.com%2F2016%2F06%2F21%2Fwinfield-cancer-center-celebrates-15-years-care%2F15years%2F&amp;psig=AOvVaw2i9JVqpsmNeuVyQjy1kEM3&amp;ust=152699883561664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49442"/>
            <a:ext cx="3825024" cy="1285176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Pavement </a:t>
            </a: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b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Session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23-24,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76" y="490621"/>
            <a:ext cx="3014756" cy="15091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urrent NRRA Agency Member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076" y="3507771"/>
            <a:ext cx="2945823" cy="18625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28811" y="1481074"/>
            <a:ext cx="5615189" cy="34938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Tensile </a:t>
            </a: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trength Ratio (AASHTO T 283)</a:t>
            </a:r>
          </a:p>
          <a:p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 </a:t>
            </a:r>
            <a:r>
              <a:rPr lang="en-US" sz="4000" b="1" dirty="0">
                <a:solidFill>
                  <a:srgbClr val="FFC000"/>
                </a:solidFill>
              </a:rPr>
              <a:t/>
            </a:r>
            <a:br>
              <a:rPr lang="en-US" sz="4000" b="1" dirty="0">
                <a:solidFill>
                  <a:srgbClr val="FFC000"/>
                </a:solidFill>
              </a:rPr>
            </a:br>
            <a:r>
              <a:rPr lang="en-US" sz="21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Brett Trautman, PE</a:t>
            </a:r>
            <a:endParaRPr lang="en-US" sz="21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Laboratory Director</a:t>
            </a:r>
          </a:p>
          <a:p>
            <a:r>
              <a:rPr lang="en-US" sz="21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and Materials  Division</a:t>
            </a:r>
          </a:p>
          <a:p>
            <a:r>
              <a:rPr lang="en-US" sz="21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Missouri DOT</a:t>
            </a:r>
            <a:endParaRPr lang="en-US" sz="21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785" y="5384757"/>
            <a:ext cx="253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+mj-lt"/>
              </a:rPr>
              <a:t>+ 46 Associate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</p:txBody>
      </p:sp>
    </p:spTree>
    <p:extLst>
      <p:ext uri="{BB962C8B-B14F-4D97-AF65-F5344CB8AC3E}">
        <p14:creationId xmlns:p14="http://schemas.microsoft.com/office/powerpoint/2010/main" val="37917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334" y="502276"/>
            <a:ext cx="8564451" cy="5692462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637973"/>
              </p:ext>
            </p:extLst>
          </p:nvPr>
        </p:nvGraphicFramePr>
        <p:xfrm>
          <a:off x="283334" y="502276"/>
          <a:ext cx="8564450" cy="5692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379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214" y="476519"/>
            <a:ext cx="8525814" cy="5692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484117"/>
              </p:ext>
            </p:extLst>
          </p:nvPr>
        </p:nvGraphicFramePr>
        <p:xfrm>
          <a:off x="296214" y="476519"/>
          <a:ext cx="8525814" cy="56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4002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730" y="553792"/>
            <a:ext cx="8487177" cy="561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726535"/>
              </p:ext>
            </p:extLst>
          </p:nvPr>
        </p:nvGraphicFramePr>
        <p:xfrm>
          <a:off x="347729" y="553792"/>
          <a:ext cx="8487177" cy="5615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093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57" y="210244"/>
            <a:ext cx="8229600" cy="98749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5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05" y="1247105"/>
            <a:ext cx="5334000" cy="50292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2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324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 Missouri</a:t>
            </a:r>
            <a:endParaRPr lang="en-US" sz="4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36" y="1278228"/>
            <a:ext cx="8107251" cy="4968026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performing on field samples for over 15 years</a:t>
            </a:r>
          </a:p>
          <a:p>
            <a:pPr>
              <a:buClr>
                <a:srgbClr val="FFC000"/>
              </a:buClr>
              <a:buFontTx/>
              <a:buChar char="-"/>
            </a:pP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contractors options (hydrated lime, anti-strips, etc…)</a:t>
            </a:r>
          </a:p>
          <a:p>
            <a:pPr>
              <a:buClr>
                <a:srgbClr val="FFC000"/>
              </a:buClr>
              <a:buFontTx/>
              <a:buChar char="-"/>
            </a:pP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taken at the asphalt plan</a:t>
            </a:r>
            <a:r>
              <a:rPr lang="en-US" sz="3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>
              <a:buClr>
                <a:srgbClr val="FFC000"/>
              </a:buClr>
              <a:buFontTx/>
              <a:buChar char="-"/>
            </a:pP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retain for dispute resolution purposes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 Frequency</a:t>
            </a:r>
          </a:p>
          <a:p>
            <a:pPr>
              <a:buClr>
                <a:srgbClr val="FFC000"/>
              </a:buClr>
              <a:buFontTx/>
              <a:buChar char="-"/>
            </a:pP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QC: 1 sample per 10,000 tons</a:t>
            </a:r>
          </a:p>
          <a:p>
            <a:pPr>
              <a:buClr>
                <a:srgbClr val="FFC000"/>
              </a:buClr>
              <a:buFontTx/>
              <a:buChar char="-"/>
            </a:pP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QA: 1 sample per 50,000 tons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15 year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1157288"/>
            <a:ext cx="2857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15 year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5263" y="-1004888"/>
            <a:ext cx="2857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15 year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33" y="4499504"/>
            <a:ext cx="1826684" cy="18266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6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4043966"/>
            <a:ext cx="8686801" cy="213465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324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 Missouri</a:t>
            </a:r>
            <a:endParaRPr lang="en-US" sz="4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956"/>
            <a:ext cx="8229600" cy="2868768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Incentive/Disincentive pay factors</a:t>
            </a:r>
          </a:p>
          <a:p>
            <a:pPr>
              <a:buClr>
                <a:srgbClr val="FFC000"/>
              </a:buClr>
              <a:buFontTx/>
              <a:buChar char="-"/>
            </a:pP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adjustment based on QC data</a:t>
            </a:r>
          </a:p>
          <a:p>
            <a:pPr>
              <a:buClr>
                <a:srgbClr val="FFC000"/>
              </a:buClr>
              <a:buFontTx/>
              <a:buChar char="-"/>
            </a:pP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favorable comparison between QA and QC test results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pay adjustment table used:</a:t>
            </a:r>
            <a:endParaRPr lang="en-US" sz="28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1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117465" cy="103900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Molding Process</a:t>
            </a:r>
            <a:endParaRPr lang="en-US" sz="4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97" y="1368384"/>
            <a:ext cx="5943599" cy="4968022"/>
          </a:xfrm>
        </p:spPr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received at the Central Laboratory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Bucket place into oven set at 5 deg. C below the molding temperature</a:t>
            </a:r>
          </a:p>
          <a:p>
            <a:pPr>
              <a:buClr>
                <a:srgbClr val="FFC000"/>
              </a:buClr>
              <a:buFontTx/>
              <a:buChar char="-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chieve a workable mix</a:t>
            </a:r>
          </a:p>
          <a:p>
            <a:pPr>
              <a:buClr>
                <a:srgbClr val="FFC000"/>
              </a:buClr>
              <a:buFontTx/>
              <a:buChar char="-"/>
            </a:pP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time limit of 2 hours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 out material for molding specimens</a:t>
            </a:r>
          </a:p>
          <a:p>
            <a:pPr>
              <a:buClr>
                <a:srgbClr val="FFC000"/>
              </a:buClr>
              <a:buFontTx/>
              <a:buChar char="-"/>
            </a:pP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quartering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37" y="171837"/>
            <a:ext cx="2730796" cy="21141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37" y="2443498"/>
            <a:ext cx="2730795" cy="37585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3639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6362161" cy="103900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Molding Process</a:t>
            </a:r>
            <a:endParaRPr lang="en-US" sz="4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97" y="1316868"/>
            <a:ext cx="6162540" cy="4968022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then placed into an oven set at the molding temperature</a:t>
            </a:r>
          </a:p>
          <a:p>
            <a:pPr>
              <a:buClr>
                <a:srgbClr val="FFC000"/>
              </a:buClr>
              <a:buFontTx/>
              <a:buChar char="-"/>
            </a:pP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time limit of 2 hours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compacted to 95 mm</a:t>
            </a:r>
          </a:p>
          <a:p>
            <a:pPr>
              <a:buClr>
                <a:srgbClr val="FFC000"/>
              </a:buClr>
              <a:buFontTx/>
              <a:buChar char="-"/>
            </a:pP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 7.0 +/- 0.5% air voids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specimen molded to verify the mix weight is correct</a:t>
            </a:r>
          </a:p>
          <a:p>
            <a:pPr>
              <a:buClr>
                <a:srgbClr val="FFC000"/>
              </a:buClr>
              <a:buFontTx/>
              <a:buChar char="-"/>
            </a:pP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wasting material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1" y="103032"/>
            <a:ext cx="2678806" cy="20091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1" y="2215181"/>
            <a:ext cx="2678805" cy="20091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1" y="4311216"/>
            <a:ext cx="2678805" cy="2009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001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4" y="128788"/>
            <a:ext cx="4018213" cy="3013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8" y="128788"/>
            <a:ext cx="4018213" cy="3013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8" y="3284114"/>
            <a:ext cx="4018213" cy="3013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4" y="3284114"/>
            <a:ext cx="4018213" cy="3013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93" y="2041305"/>
            <a:ext cx="3117004" cy="23377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467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67900"/>
              </p:ext>
            </p:extLst>
          </p:nvPr>
        </p:nvGraphicFramePr>
        <p:xfrm>
          <a:off x="228600" y="1320818"/>
          <a:ext cx="8458200" cy="47922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1640"/>
                <a:gridCol w="1691640"/>
                <a:gridCol w="1691640"/>
                <a:gridCol w="1691640"/>
                <a:gridCol w="1691640"/>
              </a:tblGrid>
              <a:tr h="601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AGG SIZE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BINDER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 VOIDS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MODIFIED</a:t>
                      </a:r>
                      <a:b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600" u="none" strike="noStrike" baseline="-25000" dirty="0">
                          <a:solidFill>
                            <a:schemeClr val="tx1"/>
                          </a:solidFill>
                          <a:effectLst/>
                        </a:rPr>
                        <a:t>DES</a:t>
                      </a:r>
                      <a:endParaRPr lang="en-US" sz="1600" b="1" i="0" u="none" strike="noStrike" baseline="-25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6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SPWEB340C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58H-34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SPWED440E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58H-28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SPWEA440E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58H-28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SPWEB450E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58H-28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SPWEB440E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58H-28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SPWEC440E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19.0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58H-28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SPWEB430E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58H-28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SPWED430I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58E-34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2.0-3.0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UTBWC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Designs</a:t>
            </a:r>
            <a:endParaRPr lang="en-US" sz="4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74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972" y="528034"/>
            <a:ext cx="8474298" cy="56667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957128"/>
              </p:ext>
            </p:extLst>
          </p:nvPr>
        </p:nvGraphicFramePr>
        <p:xfrm>
          <a:off x="321972" y="528034"/>
          <a:ext cx="8474297" cy="566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987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333" y="474134"/>
            <a:ext cx="8483600" cy="57319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188990"/>
              </p:ext>
            </p:extLst>
          </p:nvPr>
        </p:nvGraphicFramePr>
        <p:xfrm>
          <a:off x="296334" y="474134"/>
          <a:ext cx="8483600" cy="573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68445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318</Words>
  <Application>Microsoft Office PowerPoint</Application>
  <PresentationFormat>On-screen Show (4:3)</PresentationFormat>
  <Paragraphs>134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2018 Pavement Workshop Flexible Session May 23-24, 2018</vt:lpstr>
      <vt:lpstr>History in Missouri</vt:lpstr>
      <vt:lpstr>History in Missouri</vt:lpstr>
      <vt:lpstr>Molding Process</vt:lpstr>
      <vt:lpstr>Molding Process</vt:lpstr>
      <vt:lpstr>PowerPoint Presentation</vt:lpstr>
      <vt:lpstr>Mix Designs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>MnDOT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Slide</dc:title>
  <dc:creator>Robert Filipczak</dc:creator>
  <cp:lastModifiedBy>Brett Trautman</cp:lastModifiedBy>
  <cp:revision>45</cp:revision>
  <cp:lastPrinted>2018-05-21T13:22:59Z</cp:lastPrinted>
  <dcterms:created xsi:type="dcterms:W3CDTF">2018-04-27T13:58:19Z</dcterms:created>
  <dcterms:modified xsi:type="dcterms:W3CDTF">2018-05-21T14:23:11Z</dcterms:modified>
</cp:coreProperties>
</file>