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8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  <p:sldMasterId id="2147484239" r:id="rId2"/>
    <p:sldMasterId id="2147484357" r:id="rId3"/>
    <p:sldMasterId id="2147484382" r:id="rId4"/>
    <p:sldMasterId id="2147484419" r:id="rId5"/>
    <p:sldMasterId id="2147484432" r:id="rId6"/>
    <p:sldMasterId id="2147484445" r:id="rId7"/>
    <p:sldMasterId id="2147484457" r:id="rId8"/>
    <p:sldMasterId id="2147484470" r:id="rId9"/>
    <p:sldMasterId id="2147484483" r:id="rId10"/>
  </p:sldMasterIdLst>
  <p:notesMasterIdLst>
    <p:notesMasterId r:id="rId37"/>
  </p:notesMasterIdLst>
  <p:handoutMasterIdLst>
    <p:handoutMasterId r:id="rId38"/>
  </p:handoutMasterIdLst>
  <p:sldIdLst>
    <p:sldId id="669" r:id="rId11"/>
    <p:sldId id="526" r:id="rId12"/>
    <p:sldId id="687" r:id="rId13"/>
    <p:sldId id="686" r:id="rId14"/>
    <p:sldId id="532" r:id="rId15"/>
    <p:sldId id="618" r:id="rId16"/>
    <p:sldId id="648" r:id="rId17"/>
    <p:sldId id="590" r:id="rId18"/>
    <p:sldId id="671" r:id="rId19"/>
    <p:sldId id="672" r:id="rId20"/>
    <p:sldId id="673" r:id="rId21"/>
    <p:sldId id="674" r:id="rId22"/>
    <p:sldId id="675" r:id="rId23"/>
    <p:sldId id="676" r:id="rId24"/>
    <p:sldId id="677" r:id="rId25"/>
    <p:sldId id="678" r:id="rId26"/>
    <p:sldId id="679" r:id="rId27"/>
    <p:sldId id="680" r:id="rId28"/>
    <p:sldId id="681" r:id="rId29"/>
    <p:sldId id="682" r:id="rId30"/>
    <p:sldId id="683" r:id="rId31"/>
    <p:sldId id="684" r:id="rId32"/>
    <p:sldId id="685" r:id="rId33"/>
    <p:sldId id="613" r:id="rId34"/>
    <p:sldId id="688" r:id="rId35"/>
    <p:sldId id="670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00"/>
    <a:srgbClr val="92D050"/>
    <a:srgbClr val="FF0000"/>
    <a:srgbClr val="00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5" autoAdjust="0"/>
    <p:restoredTop sz="86715" autoAdjust="0"/>
  </p:normalViewPr>
  <p:slideViewPr>
    <p:cSldViewPr>
      <p:cViewPr varScale="1">
        <p:scale>
          <a:sx n="97" d="100"/>
          <a:sy n="97" d="100"/>
        </p:scale>
        <p:origin x="12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490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D873E-33B0-4877-A878-705769EF58D8}" type="datetimeFigureOut">
              <a:rPr lang="en-US"/>
              <a:pPr>
                <a:defRPr/>
              </a:pPr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6145A0-026A-494C-8C5E-E267C0B96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40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E94C24-0398-4A34-A429-10D0678A377C}" type="datetimeFigureOut">
              <a:rPr lang="en-US"/>
              <a:pPr>
                <a:defRPr/>
              </a:pPr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3E5EE9-5AD0-4C2F-9452-5E9DC0F41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3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E5EE9-5AD0-4C2F-9452-5E9DC0F4161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14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88975"/>
            <a:ext cx="4611688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of April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77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2313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26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22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4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41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49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65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3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5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E5EE9-5AD0-4C2F-9452-5E9DC0F4161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406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8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700" dirty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 b="1" i="1">
                <a:solidFill>
                  <a:schemeClr val="tx1"/>
                </a:solidFill>
                <a:latin typeface="Arial" pitchFamily="34" charset="0"/>
              </a:defRPr>
            </a:lvl1pPr>
            <a:lvl2pPr marL="772519" indent="-297123">
              <a:defRPr sz="800" b="1" i="1">
                <a:solidFill>
                  <a:schemeClr val="tx1"/>
                </a:solidFill>
                <a:latin typeface="Arial" pitchFamily="34" charset="0"/>
              </a:defRPr>
            </a:lvl2pPr>
            <a:lvl3pPr marL="1188491" indent="-237698">
              <a:defRPr sz="800" b="1" i="1">
                <a:solidFill>
                  <a:schemeClr val="tx1"/>
                </a:solidFill>
                <a:latin typeface="Arial" pitchFamily="34" charset="0"/>
              </a:defRPr>
            </a:lvl3pPr>
            <a:lvl4pPr marL="1663888" indent="-237698">
              <a:defRPr sz="800" b="1" i="1">
                <a:solidFill>
                  <a:schemeClr val="tx1"/>
                </a:solidFill>
                <a:latin typeface="Arial" pitchFamily="34" charset="0"/>
              </a:defRPr>
            </a:lvl4pPr>
            <a:lvl5pPr marL="2139285" indent="-237698">
              <a:defRPr sz="800" b="1" i="1">
                <a:solidFill>
                  <a:schemeClr val="tx1"/>
                </a:solidFill>
                <a:latin typeface="Arial" pitchFamily="34" charset="0"/>
              </a:defRPr>
            </a:lvl5pPr>
            <a:lvl6pPr marL="2614681" indent="-237698" eaLnBrk="0" fontAlgn="base" hangingPunct="0">
              <a:spcBef>
                <a:spcPct val="0"/>
              </a:spcBef>
              <a:spcAft>
                <a:spcPct val="0"/>
              </a:spcAft>
              <a:defRPr sz="800" b="1" i="1">
                <a:solidFill>
                  <a:schemeClr val="tx1"/>
                </a:solidFill>
                <a:latin typeface="Arial" pitchFamily="34" charset="0"/>
              </a:defRPr>
            </a:lvl6pPr>
            <a:lvl7pPr marL="3090078" indent="-237698" eaLnBrk="0" fontAlgn="base" hangingPunct="0">
              <a:spcBef>
                <a:spcPct val="0"/>
              </a:spcBef>
              <a:spcAft>
                <a:spcPct val="0"/>
              </a:spcAft>
              <a:defRPr sz="800" b="1" i="1">
                <a:solidFill>
                  <a:schemeClr val="tx1"/>
                </a:solidFill>
                <a:latin typeface="Arial" pitchFamily="34" charset="0"/>
              </a:defRPr>
            </a:lvl7pPr>
            <a:lvl8pPr marL="3565474" indent="-237698" eaLnBrk="0" fontAlgn="base" hangingPunct="0">
              <a:spcBef>
                <a:spcPct val="0"/>
              </a:spcBef>
              <a:spcAft>
                <a:spcPct val="0"/>
              </a:spcAft>
              <a:defRPr sz="800" b="1" i="1">
                <a:solidFill>
                  <a:schemeClr val="tx1"/>
                </a:solidFill>
                <a:latin typeface="Arial" pitchFamily="34" charset="0"/>
              </a:defRPr>
            </a:lvl8pPr>
            <a:lvl9pPr marL="4040871" indent="-237698" eaLnBrk="0" fontAlgn="base" hangingPunct="0">
              <a:spcBef>
                <a:spcPct val="0"/>
              </a:spcBef>
              <a:spcAft>
                <a:spcPct val="0"/>
              </a:spcAft>
              <a:defRPr sz="8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0793"/>
            <a:fld id="{7FCFC39F-C8A9-4D68-A55D-72CB22DDC6B8}" type="slidenum">
              <a:rPr lang="en-US" altLang="en-US" sz="1400" b="0" i="0">
                <a:solidFill>
                  <a:srgbClr val="000000"/>
                </a:solidFill>
                <a:latin typeface="Calibri" pitchFamily="34" charset="0"/>
              </a:rPr>
              <a:pPr defTabSz="950793"/>
              <a:t>25</a:t>
            </a:fld>
            <a:endParaRPr lang="en-US" altLang="en-US" sz="1400" b="0" i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59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E5EE9-5AD0-4C2F-9452-5E9DC0F4161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97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D18E-A2DD-41C3-9155-90D2FD5819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0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schedules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E5EE9-5AD0-4C2F-9452-5E9DC0F4161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50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1E34E-2075-4759-A453-D7A8E9A21E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6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2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215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of April</a:t>
            </a:r>
            <a:r>
              <a:rPr lang="en-US" baseline="0" dirty="0" smtClean="0"/>
              <a:t>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BDD81-80B2-433A-AF77-F18EC68A040E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5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37" y="1842964"/>
            <a:ext cx="532472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0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4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3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8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3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4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4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4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4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1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300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10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1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8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9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8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7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157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5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9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5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3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6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7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4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3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4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1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6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5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6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9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7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5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0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26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8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3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1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1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8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2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8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9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7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2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4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639" y="1842964"/>
            <a:ext cx="5324723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9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2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5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4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4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32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20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40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95600"/>
            <a:ext cx="9144000" cy="1157751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053352"/>
            <a:ext cx="9144000" cy="280465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4230827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  <a:p>
            <a:r>
              <a:rPr lang="en-US" sz="1350" dirty="0" smtClean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5" y="6000575"/>
            <a:ext cx="2893869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0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7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0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85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9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4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242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50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947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5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1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756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38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9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4" y="630935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2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422" y="705498"/>
            <a:ext cx="2893869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 smtClean="0"/>
              <a:t>Firstname</a:t>
            </a:r>
            <a:r>
              <a:rPr lang="en-US" sz="1350" dirty="0" smtClean="0"/>
              <a:t> </a:t>
            </a:r>
            <a:r>
              <a:rPr lang="en-US" sz="1350" dirty="0" err="1" smtClean="0"/>
              <a:t>Lastname</a:t>
            </a:r>
            <a:r>
              <a:rPr lang="en-US" sz="135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451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</a:t>
            </a:r>
            <a:r>
              <a:rPr lang="en-US" dirty="0" smtClean="0">
                <a:solidFill>
                  <a:srgbClr val="003865"/>
                </a:solidFill>
              </a:rPr>
              <a:t>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64" y="630936"/>
            <a:ext cx="28938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7436556" y="5910302"/>
            <a:ext cx="1707444" cy="94773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5725" tIns="37862" rIns="75725" bIns="37862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  <a:defRPr/>
            </a:pPr>
            <a:endParaRPr lang="en-US" sz="711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653" y="5964277"/>
            <a:ext cx="143086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4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95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67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930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33" y="1981200"/>
            <a:ext cx="38184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67" y="1981200"/>
            <a:ext cx="38184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9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33" y="1981200"/>
            <a:ext cx="38184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67" y="1981200"/>
            <a:ext cx="3818467" cy="4114800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42CCF208-0D48-4E6B-A37A-C0A44A65B8B3}" type="slidenum">
              <a:rPr lang="en-US" altLang="en-US" sz="711" b="1" i="1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en-US" sz="711" b="1" i="1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9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63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549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66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06"/>
            <a:ext cx="5111044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2800" b="1"/>
            </a:lvl1pPr>
            <a:lvl2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400"/>
            </a:lvl2pPr>
            <a:lvl3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/>
            </a:lvl3pPr>
            <a:lvl4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/>
            </a:lvl4pPr>
            <a:lvl5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270110"/>
            <a:ext cx="1885843" cy="537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000" y="6100565"/>
            <a:ext cx="1439630" cy="7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1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59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43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3" y="152400"/>
            <a:ext cx="216746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52400"/>
            <a:ext cx="636693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316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3" y="152400"/>
            <a:ext cx="86698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33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39767" y="1981200"/>
            <a:ext cx="3818467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017602D-379F-4D9D-A8D6-A9DB35E94EE7}" type="slidenum">
              <a:rPr lang="en-US" altLang="en-US" sz="711" b="1" i="1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en-US" sz="711" b="1" i="1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440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1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6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6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</a:rPr>
              <a:t>|</a:t>
            </a:r>
            <a:r>
              <a:rPr lang="en-US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8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6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7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1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2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82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8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9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D71716D7-FB24-4F29-8A86-E35EA7D54625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E9594A4B-1C0A-45EA-ACB1-B5C0BBD93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3208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855B504A-9C5A-4EE0-8C87-C2CDAE0CA942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CB111E73-91E8-48A1-97F8-385A92A46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98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363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1pPr>
            <a:lvl2pPr marL="415641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2pPr>
            <a:lvl3pPr marL="831281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3pPr>
            <a:lvl4pPr marL="1246922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 marL="1662562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  <a:lvl6pPr marL="2078203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6pPr>
            <a:lvl7pPr marL="2493843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7pPr>
            <a:lvl8pPr marL="2909484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8pPr>
            <a:lvl9pPr marL="3325124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C82928CB-275D-4E18-93F0-73C42E9D9CE4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0D33906B-3454-41BE-B572-47BE961E1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420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45"/>
            </a:lvl1pPr>
            <a:lvl2pPr>
              <a:defRPr sz="2182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45"/>
            </a:lvl1pPr>
            <a:lvl2pPr>
              <a:defRPr sz="2182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1115EC48-B3EF-4826-8797-40356E25D38A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4ABE8865-B094-44E6-89BC-2FAD5CC2D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2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5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182" b="1"/>
            </a:lvl1pPr>
            <a:lvl2pPr marL="415641" indent="0">
              <a:buNone/>
              <a:defRPr sz="1818" b="1"/>
            </a:lvl2pPr>
            <a:lvl3pPr marL="831281" indent="0">
              <a:buNone/>
              <a:defRPr sz="1636" b="1"/>
            </a:lvl3pPr>
            <a:lvl4pPr marL="1246922" indent="0">
              <a:buNone/>
              <a:defRPr sz="1455" b="1"/>
            </a:lvl4pPr>
            <a:lvl5pPr marL="1662562" indent="0">
              <a:buNone/>
              <a:defRPr sz="1455" b="1"/>
            </a:lvl5pPr>
            <a:lvl6pPr marL="2078203" indent="0">
              <a:buNone/>
              <a:defRPr sz="1455" b="1"/>
            </a:lvl6pPr>
            <a:lvl7pPr marL="2493843" indent="0">
              <a:buNone/>
              <a:defRPr sz="1455" b="1"/>
            </a:lvl7pPr>
            <a:lvl8pPr marL="2909484" indent="0">
              <a:buNone/>
              <a:defRPr sz="1455" b="1"/>
            </a:lvl8pPr>
            <a:lvl9pPr marL="3325124" indent="0">
              <a:buNone/>
              <a:defRPr sz="145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6"/>
            </a:lvl3pPr>
            <a:lvl4pPr>
              <a:defRPr sz="1455"/>
            </a:lvl4pPr>
            <a:lvl5pPr>
              <a:defRPr sz="1455"/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182" b="1"/>
            </a:lvl1pPr>
            <a:lvl2pPr marL="415641" indent="0">
              <a:buNone/>
              <a:defRPr sz="1818" b="1"/>
            </a:lvl2pPr>
            <a:lvl3pPr marL="831281" indent="0">
              <a:buNone/>
              <a:defRPr sz="1636" b="1"/>
            </a:lvl3pPr>
            <a:lvl4pPr marL="1246922" indent="0">
              <a:buNone/>
              <a:defRPr sz="1455" b="1"/>
            </a:lvl4pPr>
            <a:lvl5pPr marL="1662562" indent="0">
              <a:buNone/>
              <a:defRPr sz="1455" b="1"/>
            </a:lvl5pPr>
            <a:lvl6pPr marL="2078203" indent="0">
              <a:buNone/>
              <a:defRPr sz="1455" b="1"/>
            </a:lvl6pPr>
            <a:lvl7pPr marL="2493843" indent="0">
              <a:buNone/>
              <a:defRPr sz="1455" b="1"/>
            </a:lvl7pPr>
            <a:lvl8pPr marL="2909484" indent="0">
              <a:buNone/>
              <a:defRPr sz="1455" b="1"/>
            </a:lvl8pPr>
            <a:lvl9pPr marL="3325124" indent="0">
              <a:buNone/>
              <a:defRPr sz="145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6"/>
            </a:lvl3pPr>
            <a:lvl4pPr>
              <a:defRPr sz="1455"/>
            </a:lvl4pPr>
            <a:lvl5pPr>
              <a:defRPr sz="1455"/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F2C48EC4-E809-48D8-85D7-8E983711D666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8DA66374-7DD6-45C1-ABE6-2D2B90BF6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808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399A0689-3A43-4E98-8A5A-65C4C90A1CD2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1FB5FD42-BCC4-4831-B514-06964FD59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0222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D2925ABF-0923-46A1-8186-EB9A1C88E62C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76C9CF80-2A87-4B3B-8344-EAF181CE9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058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81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909"/>
            </a:lvl1pPr>
            <a:lvl2pPr>
              <a:defRPr sz="2545"/>
            </a:lvl2pPr>
            <a:lvl3pPr>
              <a:defRPr sz="2182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273"/>
            </a:lvl1pPr>
            <a:lvl2pPr marL="415641" indent="0">
              <a:buNone/>
              <a:defRPr sz="1091"/>
            </a:lvl2pPr>
            <a:lvl3pPr marL="831281" indent="0">
              <a:buNone/>
              <a:defRPr sz="909"/>
            </a:lvl3pPr>
            <a:lvl4pPr marL="1246922" indent="0">
              <a:buNone/>
              <a:defRPr sz="818"/>
            </a:lvl4pPr>
            <a:lvl5pPr marL="1662562" indent="0">
              <a:buNone/>
              <a:defRPr sz="818"/>
            </a:lvl5pPr>
            <a:lvl6pPr marL="2078203" indent="0">
              <a:buNone/>
              <a:defRPr sz="818"/>
            </a:lvl6pPr>
            <a:lvl7pPr marL="2493843" indent="0">
              <a:buNone/>
              <a:defRPr sz="818"/>
            </a:lvl7pPr>
            <a:lvl8pPr marL="2909484" indent="0">
              <a:buNone/>
              <a:defRPr sz="818"/>
            </a:lvl8pPr>
            <a:lvl9pPr marL="3325124" indent="0">
              <a:buNone/>
              <a:defRPr sz="8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68B7EB56-EC94-460A-89A6-BA8860580087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46B07FC0-620E-4B27-9274-DCA299776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5217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1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9"/>
            </a:lvl1pPr>
            <a:lvl2pPr marL="415641" indent="0">
              <a:buNone/>
              <a:defRPr sz="2545"/>
            </a:lvl2pPr>
            <a:lvl3pPr marL="831281" indent="0">
              <a:buNone/>
              <a:defRPr sz="2182"/>
            </a:lvl3pPr>
            <a:lvl4pPr marL="1246922" indent="0">
              <a:buNone/>
              <a:defRPr sz="1818"/>
            </a:lvl4pPr>
            <a:lvl5pPr marL="1662562" indent="0">
              <a:buNone/>
              <a:defRPr sz="1818"/>
            </a:lvl5pPr>
            <a:lvl6pPr marL="2078203" indent="0">
              <a:buNone/>
              <a:defRPr sz="1818"/>
            </a:lvl6pPr>
            <a:lvl7pPr marL="2493843" indent="0">
              <a:buNone/>
              <a:defRPr sz="1818"/>
            </a:lvl7pPr>
            <a:lvl8pPr marL="2909484" indent="0">
              <a:buNone/>
              <a:defRPr sz="1818"/>
            </a:lvl8pPr>
            <a:lvl9pPr marL="3325124" indent="0">
              <a:buNone/>
              <a:defRPr sz="181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73"/>
            </a:lvl1pPr>
            <a:lvl2pPr marL="415641" indent="0">
              <a:buNone/>
              <a:defRPr sz="1091"/>
            </a:lvl2pPr>
            <a:lvl3pPr marL="831281" indent="0">
              <a:buNone/>
              <a:defRPr sz="909"/>
            </a:lvl3pPr>
            <a:lvl4pPr marL="1246922" indent="0">
              <a:buNone/>
              <a:defRPr sz="818"/>
            </a:lvl4pPr>
            <a:lvl5pPr marL="1662562" indent="0">
              <a:buNone/>
              <a:defRPr sz="818"/>
            </a:lvl5pPr>
            <a:lvl6pPr marL="2078203" indent="0">
              <a:buNone/>
              <a:defRPr sz="818"/>
            </a:lvl6pPr>
            <a:lvl7pPr marL="2493843" indent="0">
              <a:buNone/>
              <a:defRPr sz="818"/>
            </a:lvl7pPr>
            <a:lvl8pPr marL="2909484" indent="0">
              <a:buNone/>
              <a:defRPr sz="818"/>
            </a:lvl8pPr>
            <a:lvl9pPr marL="3325124" indent="0">
              <a:buNone/>
              <a:defRPr sz="81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35E9DC73-B02F-48F8-808A-AE596595390E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E49AE0C0-C1A9-463A-AC64-9F34C5D28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04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A0CA350F-055E-4D17-B644-BB00A290AEDD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DC767DC8-E2CD-419C-867B-07B6EFF80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05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fld id="{1DA287BB-3158-49FB-8677-BBB980CB8E95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Arial" panose="020B0604020202020204" pitchFamily="34" charset="0"/>
              </a:defRPr>
            </a:lvl1pPr>
          </a:lstStyle>
          <a:p>
            <a:fld id="{2FF6CB83-12AC-4E01-8E98-5BE5BD3A9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8616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95400" y="2057400"/>
            <a:ext cx="6629400" cy="160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2400" y="152400"/>
            <a:ext cx="32766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124200" y="6096000"/>
            <a:ext cx="57912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89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475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5/22/2018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376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531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166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102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312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821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262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842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641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6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0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0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68C556E-7101-4471-A958-3911E20944AB}" type="datetime1">
              <a:rPr lang="en-US" smtClean="0">
                <a:solidFill>
                  <a:srgbClr val="000000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5/22/2018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Calibri"/>
              </a:rPr>
              <a:t>Optional Tagline Goes Here </a:t>
            </a:r>
            <a:r>
              <a:rPr lang="en-US" smtClean="0">
                <a:solidFill>
                  <a:srgbClr val="003865"/>
                </a:solidFill>
                <a:latin typeface="Calibri"/>
              </a:rPr>
              <a:t>|</a:t>
            </a:r>
            <a:r>
              <a:rPr lang="en-US" smtClean="0">
                <a:solidFill>
                  <a:srgbClr val="000000"/>
                </a:solidFill>
                <a:latin typeface="Calibri"/>
              </a:rPr>
              <a:t> mn.gov/websiteurl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8F63A3B-78C7-47BE-AE5E-E10140E04643}" type="slidenum">
              <a:rPr lang="en-US" smtClean="0">
                <a:solidFill>
                  <a:srgbClr val="000000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0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  <p:sldLayoutId id="2147484108" r:id="rId25"/>
    <p:sldLayoutId id="2147484109" r:id="rId26"/>
    <p:sldLayoutId id="2147484110" r:id="rId27"/>
    <p:sldLayoutId id="2147484111" r:id="rId28"/>
    <p:sldLayoutId id="2147484112" r:id="rId29"/>
    <p:sldLayoutId id="2147484113" r:id="rId30"/>
    <p:sldLayoutId id="2147484114" r:id="rId31"/>
    <p:sldLayoutId id="2147484115" r:id="rId32"/>
    <p:sldLayoutId id="2147484116" r:id="rId33"/>
    <p:sldLayoutId id="2147484117" r:id="rId34"/>
    <p:sldLayoutId id="2147484118" r:id="rId35"/>
    <p:sldLayoutId id="2147484119" r:id="rId36"/>
    <p:sldLayoutId id="2147484120" r:id="rId37"/>
    <p:sldLayoutId id="2147484121" r:id="rId38"/>
    <p:sldLayoutId id="2147484122" r:id="rId39"/>
    <p:sldLayoutId id="2147484123" r:id="rId40"/>
    <p:sldLayoutId id="2147484124" r:id="rId41"/>
    <p:sldLayoutId id="2147484125" r:id="rId42"/>
    <p:sldLayoutId id="2147484126" r:id="rId43"/>
    <p:sldLayoutId id="2147484127" r:id="rId44"/>
    <p:sldLayoutId id="2147484128" r:id="rId45"/>
    <p:sldLayoutId id="2147484129" r:id="rId46"/>
    <p:sldLayoutId id="2147484130" r:id="rId47"/>
    <p:sldLayoutId id="2147484131" r:id="rId48"/>
    <p:sldLayoutId id="2147484132" r:id="rId49"/>
    <p:sldLayoutId id="2147484133" r:id="rId50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0E2835D-07AD-4512-8E8D-A414269A8499}" type="slidenum">
              <a:rPr lang="en-US">
                <a:solidFill>
                  <a:prstClr val="white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pic>
        <p:nvPicPr>
          <p:cNvPr id="11" name="Picture 10" descr="NCATatAuburn 100708.JP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5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3" y="152400"/>
            <a:ext cx="86698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44" b="0" i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8853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1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1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1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1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11">
          <a:solidFill>
            <a:srgbClr val="FFFF00"/>
          </a:solidFill>
          <a:latin typeface="Calibri" pitchFamily="34" charset="0"/>
        </a:defRPr>
      </a:lvl5pPr>
      <a:lvl6pPr marL="406405" algn="ctr" rtl="0" eaLnBrk="0" fontAlgn="base" hangingPunct="0">
        <a:spcBef>
          <a:spcPct val="0"/>
        </a:spcBef>
        <a:spcAft>
          <a:spcPct val="0"/>
        </a:spcAft>
        <a:defRPr sz="3911">
          <a:solidFill>
            <a:srgbClr val="FFFF00"/>
          </a:solidFill>
          <a:latin typeface="Arial" charset="0"/>
        </a:defRPr>
      </a:lvl6pPr>
      <a:lvl7pPr marL="812810" algn="ctr" rtl="0" eaLnBrk="0" fontAlgn="base" hangingPunct="0">
        <a:spcBef>
          <a:spcPct val="0"/>
        </a:spcBef>
        <a:spcAft>
          <a:spcPct val="0"/>
        </a:spcAft>
        <a:defRPr sz="3911">
          <a:solidFill>
            <a:srgbClr val="FFFF00"/>
          </a:solidFill>
          <a:latin typeface="Arial" charset="0"/>
        </a:defRPr>
      </a:lvl7pPr>
      <a:lvl8pPr marL="1219215" algn="ctr" rtl="0" eaLnBrk="0" fontAlgn="base" hangingPunct="0">
        <a:spcBef>
          <a:spcPct val="0"/>
        </a:spcBef>
        <a:spcAft>
          <a:spcPct val="0"/>
        </a:spcAft>
        <a:defRPr sz="3911">
          <a:solidFill>
            <a:srgbClr val="FFFF00"/>
          </a:solidFill>
          <a:latin typeface="Arial" charset="0"/>
        </a:defRPr>
      </a:lvl8pPr>
      <a:lvl9pPr marL="1625620" algn="ctr" rtl="0" eaLnBrk="0" fontAlgn="base" hangingPunct="0">
        <a:spcBef>
          <a:spcPct val="0"/>
        </a:spcBef>
        <a:spcAft>
          <a:spcPct val="0"/>
        </a:spcAft>
        <a:defRPr sz="3911">
          <a:solidFill>
            <a:srgbClr val="FFFF00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0E2835D-07AD-4512-8E8D-A414269A8499}" type="slidenum">
              <a:rPr lang="en-US">
                <a:solidFill>
                  <a:prstClr val="white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pic>
        <p:nvPicPr>
          <p:cNvPr id="11" name="Picture 10" descr="NCATatAuburn 100708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91" b="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5DC38BE-2681-4EE7-B75E-4BD8C13B847D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91" b="0" i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91" b="0" i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2A88CD-083A-41BD-8F71-C89A512B1EC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05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</a:defRPr>
      </a:lvl5pPr>
      <a:lvl6pPr marL="415641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</a:defRPr>
      </a:lvl6pPr>
      <a:lvl7pPr marL="831281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</a:defRPr>
      </a:lvl7pPr>
      <a:lvl8pPr marL="1246922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</a:defRPr>
      </a:lvl8pPr>
      <a:lvl9pPr marL="1662562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</a:defRPr>
      </a:lvl9pPr>
    </p:titleStyle>
    <p:bodyStyle>
      <a:lvl1pPr marL="311730" indent="-3117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9" kern="1200">
          <a:solidFill>
            <a:schemeClr val="bg1"/>
          </a:solidFill>
          <a:latin typeface="+mn-lt"/>
          <a:ea typeface="+mn-ea"/>
          <a:cs typeface="+mn-cs"/>
        </a:defRPr>
      </a:lvl1pPr>
      <a:lvl2pPr marL="675416" indent="-2597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45" kern="1200">
          <a:solidFill>
            <a:schemeClr val="bg1"/>
          </a:solidFill>
          <a:latin typeface="+mn-lt"/>
          <a:ea typeface="+mn-ea"/>
          <a:cs typeface="+mn-cs"/>
        </a:defRPr>
      </a:lvl2pPr>
      <a:lvl3pPr marL="1039101" indent="-2078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82" kern="1200">
          <a:solidFill>
            <a:schemeClr val="bg1"/>
          </a:solidFill>
          <a:latin typeface="+mn-lt"/>
          <a:ea typeface="+mn-ea"/>
          <a:cs typeface="+mn-cs"/>
        </a:defRPr>
      </a:lvl3pPr>
      <a:lvl4pPr marL="1454742" indent="-2078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18" kern="1200">
          <a:solidFill>
            <a:schemeClr val="bg1"/>
          </a:solidFill>
          <a:latin typeface="+mn-lt"/>
          <a:ea typeface="+mn-ea"/>
          <a:cs typeface="+mn-cs"/>
        </a:defRPr>
      </a:lvl4pPr>
      <a:lvl5pPr marL="1870382" indent="-2078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18" kern="1200">
          <a:solidFill>
            <a:schemeClr val="bg1"/>
          </a:solidFill>
          <a:latin typeface="+mn-lt"/>
          <a:ea typeface="+mn-ea"/>
          <a:cs typeface="+mn-cs"/>
        </a:defRPr>
      </a:lvl5pPr>
      <a:lvl6pPr marL="2286023" indent="-207820" algn="l" defTabSz="831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01663" indent="-207820" algn="l" defTabSz="831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117304" indent="-207820" algn="l" defTabSz="831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532944" indent="-207820" algn="l" defTabSz="83128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1pPr>
      <a:lvl2pPr marL="41564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2pPr>
      <a:lvl3pPr marL="831281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3pPr>
      <a:lvl4pPr marL="124692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4pPr>
      <a:lvl5pPr marL="1662562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5pPr>
      <a:lvl6pPr marL="207820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6pPr>
      <a:lvl7pPr marL="2493843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7pPr>
      <a:lvl8pPr marL="290948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8pPr>
      <a:lvl9pPr marL="3325124" algn="l" defTabSz="831281" rtl="0" eaLnBrk="1" latinLnBrk="0" hangingPunct="1">
        <a:defRPr sz="16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80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0E2835D-07AD-4512-8E8D-A414269A8499}" type="slidenum">
              <a:rPr lang="en-US">
                <a:solidFill>
                  <a:prstClr val="white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pic>
        <p:nvPicPr>
          <p:cNvPr id="11" name="Picture 10" descr="NCATatAuburn 100708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0E2835D-07AD-4512-8E8D-A414269A8499}" type="slidenum">
              <a:rPr lang="en-US">
                <a:solidFill>
                  <a:prstClr val="white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pic>
        <p:nvPicPr>
          <p:cNvPr id="11" name="Picture 10" descr="NCATatAuburn 100708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3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0E2835D-07AD-4512-8E8D-A414269A8499}" type="slidenum">
              <a:rPr lang="en-US">
                <a:solidFill>
                  <a:prstClr val="white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pic>
        <p:nvPicPr>
          <p:cNvPr id="11" name="Picture 10" descr="NCATatAuburn 100708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0E2835D-07AD-4512-8E8D-A414269A8499}" type="slidenum">
              <a:rPr lang="en-US">
                <a:solidFill>
                  <a:prstClr val="white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pic>
        <p:nvPicPr>
          <p:cNvPr id="11" name="Picture 10" descr="NCATatAuburn 100708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1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55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jpe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9" Type="http://schemas.openxmlformats.org/officeDocument/2006/relationships/image" Target="../media/image107.jpeg"/><Relationship Id="rId3" Type="http://schemas.openxmlformats.org/officeDocument/2006/relationships/image" Target="../media/image71.jpeg"/><Relationship Id="rId21" Type="http://schemas.openxmlformats.org/officeDocument/2006/relationships/image" Target="../media/image89.png"/><Relationship Id="rId34" Type="http://schemas.openxmlformats.org/officeDocument/2006/relationships/image" Target="../media/image102.jpeg"/><Relationship Id="rId42" Type="http://schemas.openxmlformats.org/officeDocument/2006/relationships/image" Target="../media/image110.jpeg"/><Relationship Id="rId47" Type="http://schemas.openxmlformats.org/officeDocument/2006/relationships/image" Target="../media/image115.jpeg"/><Relationship Id="rId50" Type="http://schemas.openxmlformats.org/officeDocument/2006/relationships/image" Target="../media/image118.png"/><Relationship Id="rId7" Type="http://schemas.openxmlformats.org/officeDocument/2006/relationships/image" Target="../media/image75.png"/><Relationship Id="rId12" Type="http://schemas.openxmlformats.org/officeDocument/2006/relationships/image" Target="../media/image80.jpeg"/><Relationship Id="rId17" Type="http://schemas.openxmlformats.org/officeDocument/2006/relationships/image" Target="../media/image85.png"/><Relationship Id="rId25" Type="http://schemas.openxmlformats.org/officeDocument/2006/relationships/image" Target="../media/image93.jpeg"/><Relationship Id="rId33" Type="http://schemas.openxmlformats.org/officeDocument/2006/relationships/image" Target="../media/image101.jpeg"/><Relationship Id="rId38" Type="http://schemas.openxmlformats.org/officeDocument/2006/relationships/image" Target="../media/image106.jpeg"/><Relationship Id="rId46" Type="http://schemas.openxmlformats.org/officeDocument/2006/relationships/image" Target="../media/image114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41" Type="http://schemas.openxmlformats.org/officeDocument/2006/relationships/image" Target="../media/image109.jpe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32" Type="http://schemas.openxmlformats.org/officeDocument/2006/relationships/image" Target="../media/image100.jpeg"/><Relationship Id="rId37" Type="http://schemas.openxmlformats.org/officeDocument/2006/relationships/image" Target="../media/image105.png"/><Relationship Id="rId40" Type="http://schemas.openxmlformats.org/officeDocument/2006/relationships/image" Target="../media/image108.jpeg"/><Relationship Id="rId45" Type="http://schemas.openxmlformats.org/officeDocument/2006/relationships/image" Target="../media/image113.png"/><Relationship Id="rId5" Type="http://schemas.openxmlformats.org/officeDocument/2006/relationships/image" Target="../media/image73.jpeg"/><Relationship Id="rId15" Type="http://schemas.openxmlformats.org/officeDocument/2006/relationships/image" Target="../media/image83.png"/><Relationship Id="rId23" Type="http://schemas.openxmlformats.org/officeDocument/2006/relationships/image" Target="../media/image91.jpeg"/><Relationship Id="rId28" Type="http://schemas.openxmlformats.org/officeDocument/2006/relationships/image" Target="../media/image96.png"/><Relationship Id="rId36" Type="http://schemas.openxmlformats.org/officeDocument/2006/relationships/image" Target="../media/image104.jpeg"/><Relationship Id="rId49" Type="http://schemas.openxmlformats.org/officeDocument/2006/relationships/image" Target="../media/image117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31" Type="http://schemas.openxmlformats.org/officeDocument/2006/relationships/image" Target="../media/image99.png"/><Relationship Id="rId44" Type="http://schemas.openxmlformats.org/officeDocument/2006/relationships/image" Target="../media/image112.jpeg"/><Relationship Id="rId52" Type="http://schemas.openxmlformats.org/officeDocument/2006/relationships/image" Target="../media/image120.png"/><Relationship Id="rId4" Type="http://schemas.openxmlformats.org/officeDocument/2006/relationships/image" Target="../media/image72.jpeg"/><Relationship Id="rId9" Type="http://schemas.openxmlformats.org/officeDocument/2006/relationships/image" Target="../media/image77.png"/><Relationship Id="rId14" Type="http://schemas.openxmlformats.org/officeDocument/2006/relationships/image" Target="../media/image82.jpeg"/><Relationship Id="rId22" Type="http://schemas.openxmlformats.org/officeDocument/2006/relationships/image" Target="../media/image90.png"/><Relationship Id="rId27" Type="http://schemas.openxmlformats.org/officeDocument/2006/relationships/image" Target="../media/image95.jpeg"/><Relationship Id="rId30" Type="http://schemas.openxmlformats.org/officeDocument/2006/relationships/image" Target="../media/image98.png"/><Relationship Id="rId35" Type="http://schemas.openxmlformats.org/officeDocument/2006/relationships/image" Target="../media/image103.jpeg"/><Relationship Id="rId43" Type="http://schemas.openxmlformats.org/officeDocument/2006/relationships/image" Target="../media/image111.jpeg"/><Relationship Id="rId48" Type="http://schemas.openxmlformats.org/officeDocument/2006/relationships/image" Target="../media/image116.jpeg"/><Relationship Id="rId8" Type="http://schemas.openxmlformats.org/officeDocument/2006/relationships/image" Target="../media/image76.png"/><Relationship Id="rId51" Type="http://schemas.openxmlformats.org/officeDocument/2006/relationships/image" Target="../media/image1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4.tiff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26" Type="http://schemas.openxmlformats.org/officeDocument/2006/relationships/image" Target="../media/image47.png"/><Relationship Id="rId3" Type="http://schemas.openxmlformats.org/officeDocument/2006/relationships/image" Target="../media/image25.jpe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hyperlink" Target="http://images.google.com/imgres?imgurl=http://dotlibrary.dot.gov/Historian/images/DOT%20SEAL-BLUE%20286.jpg&amp;imgrefurl=http://dotlibrary.dot.gov/Historian/chronology.htm&amp;usg=__Q7kORg7oqnc429Wfgxs6bz_grsE=&amp;h=1864&amp;w=1864&amp;sz=496&amp;hl=en&amp;start=1&amp;um=1&amp;tbnid=4yFF6LSQNNUnjM:&amp;tbnh=150&amp;tbnw=150&amp;prev=/images?q=oklahoma+dot+logo&amp;um=1&amp;hl=en&amp;rlz=1T4SUNA_enUS287US288&amp;sa=N" TargetMode="Externa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jpeg"/><Relationship Id="rId4" Type="http://schemas.openxmlformats.org/officeDocument/2006/relationships/hyperlink" Target="http://www.brandsoftheworld.com/download/brand/129739.html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5.jpeg"/><Relationship Id="rId22" Type="http://schemas.openxmlformats.org/officeDocument/2006/relationships/image" Target="../media/image43.tiff"/><Relationship Id="rId27" Type="http://schemas.openxmlformats.org/officeDocument/2006/relationships/image" Target="../media/image48.jpeg"/><Relationship Id="rId30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55.png"/><Relationship Id="rId5" Type="http://schemas.openxmlformats.org/officeDocument/2006/relationships/image" Target="../media/image11.jpe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6410"/>
            <a:ext cx="3536768" cy="128517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2018 Pavement Workshop</a:t>
            </a:r>
            <a:r>
              <a:rPr lang="en-US" sz="2700" b="1" dirty="0">
                <a:solidFill>
                  <a:schemeClr val="bg1"/>
                </a:solidFill>
              </a:rPr>
              <a:t/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6" y="3121401"/>
            <a:ext cx="2945823" cy="18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7297" y="2046412"/>
            <a:ext cx="5339443" cy="31351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000" b="1" dirty="0">
                <a:solidFill>
                  <a:srgbClr val="FFC000"/>
                </a:solidFill>
              </a:rPr>
              <a:t>NRRA Workshop Summary </a:t>
            </a:r>
          </a:p>
          <a:p>
            <a:pPr fontAlgn="auto">
              <a:spcAft>
                <a:spcPts val="0"/>
              </a:spcAft>
            </a:pPr>
            <a:r>
              <a:rPr lang="en-US" sz="3000" b="1" dirty="0">
                <a:solidFill>
                  <a:srgbClr val="FFC000"/>
                </a:solidFill>
              </a:rPr>
              <a:t>Benefits of the NCAT / MnROAD Partnership</a:t>
            </a:r>
          </a:p>
          <a:p>
            <a:pPr fontAlgn="auto">
              <a:spcAft>
                <a:spcPts val="0"/>
              </a:spcAft>
            </a:pPr>
            <a:r>
              <a:rPr lang="en-US" sz="3000" b="1" dirty="0" smtClean="0">
                <a:solidFill>
                  <a:srgbClr val="FFC000"/>
                </a:solidFill>
              </a:rPr>
              <a:t/>
            </a:r>
            <a:br>
              <a:rPr lang="en-US" sz="3000" b="1" dirty="0" smtClean="0">
                <a:solidFill>
                  <a:srgbClr val="FFC000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Benjamin Worel, P.E.  </a:t>
            </a:r>
            <a:endParaRPr lang="en-US" sz="21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100" b="1" dirty="0" smtClean="0">
                <a:solidFill>
                  <a:schemeClr val="bg1"/>
                </a:solidFill>
              </a:rPr>
              <a:t>(</a:t>
            </a:r>
            <a:r>
              <a:rPr lang="en-US" sz="2100" b="1" dirty="0">
                <a:solidFill>
                  <a:schemeClr val="bg1"/>
                </a:solidFill>
              </a:rPr>
              <a:t>MnROAD Operations Engineer)</a:t>
            </a:r>
          </a:p>
          <a:p>
            <a:pPr fontAlgn="auto">
              <a:spcAft>
                <a:spcPts val="0"/>
              </a:spcAft>
            </a:pPr>
            <a:endParaRPr lang="en-US" sz="21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100" b="1" dirty="0" smtClean="0">
                <a:solidFill>
                  <a:schemeClr val="bg1"/>
                </a:solidFill>
              </a:rPr>
              <a:t>Dr</a:t>
            </a:r>
            <a:r>
              <a:rPr lang="en-US" sz="2100" b="1" dirty="0">
                <a:solidFill>
                  <a:schemeClr val="bg1"/>
                </a:solidFill>
              </a:rPr>
              <a:t>. R. Buzz Powell, P.E. </a:t>
            </a:r>
            <a:endParaRPr lang="en-US" sz="21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100" b="1" dirty="0" smtClean="0">
                <a:solidFill>
                  <a:schemeClr val="bg1"/>
                </a:solidFill>
              </a:rPr>
              <a:t>(</a:t>
            </a:r>
            <a:r>
              <a:rPr lang="en-US" sz="2100" b="1" dirty="0">
                <a:solidFill>
                  <a:schemeClr val="bg1"/>
                </a:solidFill>
              </a:rPr>
              <a:t>NCAT Assistant Director)</a:t>
            </a:r>
          </a:p>
          <a:p>
            <a:pPr fontAlgn="auto">
              <a:spcAft>
                <a:spcPts val="0"/>
              </a:spcAft>
            </a:pPr>
            <a:endParaRPr lang="en-US" sz="2100" b="1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100" b="1" dirty="0" smtClean="0">
                <a:solidFill>
                  <a:srgbClr val="FFC000"/>
                </a:solidFill>
              </a:rPr>
              <a:t>NRRA </a:t>
            </a:r>
            <a:r>
              <a:rPr lang="en-US" sz="2100" b="1" dirty="0">
                <a:solidFill>
                  <a:srgbClr val="FFC000"/>
                </a:solidFill>
              </a:rPr>
              <a:t>– May 24, 2018</a:t>
            </a:r>
          </a:p>
          <a:p>
            <a:pPr fontAlgn="auto">
              <a:spcAft>
                <a:spcPts val="0"/>
              </a:spcAft>
            </a:pPr>
            <a:endParaRPr lang="en-US" sz="21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26" y="4933992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  <a:cs typeface="+mn-cs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9667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Preservation Group (PG) Experiment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3657600"/>
          </a:xfrm>
        </p:spPr>
        <p:txBody>
          <a:bodyPr/>
          <a:lstStyle/>
          <a:p>
            <a:r>
              <a:rPr lang="en-US" dirty="0" smtClean="0"/>
              <a:t>Need to quantify the benefits of preservation</a:t>
            </a:r>
          </a:p>
          <a:p>
            <a:r>
              <a:rPr lang="en-US" dirty="0" smtClean="0"/>
              <a:t>Good materials, designs, placement quality</a:t>
            </a:r>
          </a:p>
          <a:p>
            <a:r>
              <a:rPr lang="en-US" dirty="0" smtClean="0"/>
              <a:t>Designs verified with actual onsite materials</a:t>
            </a:r>
          </a:p>
          <a:p>
            <a:r>
              <a:rPr lang="en-US" dirty="0" smtClean="0"/>
              <a:t>All rates calibrated before and verified as placed</a:t>
            </a:r>
          </a:p>
          <a:p>
            <a:r>
              <a:rPr lang="en-US" dirty="0" smtClean="0"/>
              <a:t>MAP-21 (cracking, rutting, roughness) focus</a:t>
            </a:r>
          </a:p>
          <a:p>
            <a:r>
              <a:rPr lang="en-US" dirty="0" smtClean="0"/>
              <a:t>Many other non MAP-21 performance measures</a:t>
            </a:r>
          </a:p>
          <a:p>
            <a:r>
              <a:rPr lang="en-US" dirty="0" smtClean="0"/>
              <a:t>Benefits as function of pretreatment condition</a:t>
            </a:r>
          </a:p>
          <a:p>
            <a:r>
              <a:rPr lang="en-US" dirty="0" smtClean="0"/>
              <a:t>Agency decision process implementation.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1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Preservation Options Studied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730" y="1219200"/>
            <a:ext cx="8037870" cy="3657600"/>
          </a:xfrm>
        </p:spPr>
        <p:txBody>
          <a:bodyPr/>
          <a:lstStyle/>
          <a:p>
            <a:r>
              <a:rPr lang="en-US" dirty="0"/>
              <a:t>Emulsion surface treatments</a:t>
            </a:r>
          </a:p>
          <a:p>
            <a:pPr lvl="1"/>
            <a:r>
              <a:rPr lang="en-US" sz="2400" dirty="0"/>
              <a:t>Fog seals with, without rejuvenators</a:t>
            </a:r>
          </a:p>
          <a:p>
            <a:pPr lvl="1"/>
            <a:r>
              <a:rPr lang="en-US" sz="2400" dirty="0"/>
              <a:t>Chip seals with, without rejuvenators (scrubs), fibers</a:t>
            </a:r>
          </a:p>
          <a:p>
            <a:pPr lvl="1"/>
            <a:r>
              <a:rPr lang="en-US" sz="2400" dirty="0"/>
              <a:t>Micro surface with, without </a:t>
            </a:r>
            <a:r>
              <a:rPr lang="en-US" sz="2400" dirty="0" err="1"/>
              <a:t>HiMA</a:t>
            </a:r>
            <a:r>
              <a:rPr lang="en-US" sz="2400" dirty="0"/>
              <a:t>, fibers and double</a:t>
            </a:r>
          </a:p>
          <a:p>
            <a:pPr lvl="1"/>
            <a:r>
              <a:rPr lang="en-US" sz="2400" dirty="0"/>
              <a:t>Micro surface as Cape seals on chips, scrubs.</a:t>
            </a:r>
          </a:p>
          <a:p>
            <a:r>
              <a:rPr lang="en-US" dirty="0" smtClean="0"/>
              <a:t>Plant produced </a:t>
            </a:r>
            <a:r>
              <a:rPr lang="en-US" dirty="0" err="1" smtClean="0"/>
              <a:t>thinlays</a:t>
            </a:r>
            <a:endParaRPr lang="en-US" dirty="0" smtClean="0"/>
          </a:p>
          <a:p>
            <a:pPr lvl="1"/>
            <a:r>
              <a:rPr lang="en-US" sz="2400" dirty="0" smtClean="0"/>
              <a:t>4.75 DGA (virgin, 50% RAP, 5% RAS, 11% RAP + 3% RAS)</a:t>
            </a:r>
          </a:p>
          <a:p>
            <a:pPr lvl="1"/>
            <a:r>
              <a:rPr lang="en-US" sz="2400" dirty="0" smtClean="0"/>
              <a:t>DGA </a:t>
            </a:r>
            <a:r>
              <a:rPr lang="en-US" sz="2400" dirty="0" err="1" smtClean="0"/>
              <a:t>Thinlays</a:t>
            </a:r>
            <a:r>
              <a:rPr lang="en-US" sz="2400" dirty="0" smtClean="0"/>
              <a:t> over 100% RAP cold recycle (CCPR, CIR)</a:t>
            </a:r>
          </a:p>
          <a:p>
            <a:pPr lvl="1"/>
            <a:r>
              <a:rPr lang="en-US" sz="2400" dirty="0" smtClean="0"/>
              <a:t>DGA </a:t>
            </a:r>
            <a:r>
              <a:rPr lang="en-US" sz="2400" dirty="0" err="1" smtClean="0"/>
              <a:t>Thinlays</a:t>
            </a:r>
            <a:r>
              <a:rPr lang="en-US" sz="2400" dirty="0" smtClean="0"/>
              <a:t> as “HMA Capes” on chips and scrubs</a:t>
            </a:r>
          </a:p>
          <a:p>
            <a:pPr lvl="1"/>
            <a:r>
              <a:rPr lang="en-US" sz="2400" dirty="0" smtClean="0"/>
              <a:t>Open graded friction course (OGFC) surfaces (tack study)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Lee Road 159 Low Traffic Preservation</a:t>
            </a:r>
            <a:endParaRPr lang="en-US" baseline="-25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7"/>
            <a:ext cx="9141276" cy="4579403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1514908" y="3337476"/>
            <a:ext cx="3848669" cy="955344"/>
          </a:xfrm>
          <a:custGeom>
            <a:avLst/>
            <a:gdLst>
              <a:gd name="connsiteX0" fmla="*/ 0 w 3848669"/>
              <a:gd name="connsiteY0" fmla="*/ 859809 h 955344"/>
              <a:gd name="connsiteX1" fmla="*/ 3534771 w 3848669"/>
              <a:gd name="connsiteY1" fmla="*/ 0 h 955344"/>
              <a:gd name="connsiteX2" fmla="*/ 3848669 w 3848669"/>
              <a:gd name="connsiteY2" fmla="*/ 0 h 955344"/>
              <a:gd name="connsiteX3" fmla="*/ 2647666 w 3848669"/>
              <a:gd name="connsiteY3" fmla="*/ 955344 h 955344"/>
              <a:gd name="connsiteX4" fmla="*/ 0 w 3848669"/>
              <a:gd name="connsiteY4" fmla="*/ 859809 h 95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669" h="955344">
                <a:moveTo>
                  <a:pt x="0" y="859809"/>
                </a:moveTo>
                <a:lnTo>
                  <a:pt x="3534771" y="0"/>
                </a:lnTo>
                <a:lnTo>
                  <a:pt x="3848669" y="0"/>
                </a:lnTo>
                <a:lnTo>
                  <a:pt x="2647666" y="955344"/>
                </a:lnTo>
                <a:lnTo>
                  <a:pt x="0" y="859809"/>
                </a:lnTo>
                <a:close/>
              </a:path>
            </a:pathLst>
          </a:custGeom>
          <a:solidFill>
            <a:srgbClr val="00F26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720" rIns="91440" rtlCol="0" anchor="ctr" anchorCtr="0"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0k ESALs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3648" y="3337481"/>
            <a:ext cx="4885898" cy="873457"/>
          </a:xfrm>
          <a:custGeom>
            <a:avLst/>
            <a:gdLst>
              <a:gd name="connsiteX0" fmla="*/ 13648 w 4885898"/>
              <a:gd name="connsiteY0" fmla="*/ 723332 h 873457"/>
              <a:gd name="connsiteX1" fmla="*/ 4449170 w 4885898"/>
              <a:gd name="connsiteY1" fmla="*/ 13648 h 873457"/>
              <a:gd name="connsiteX2" fmla="*/ 4885898 w 4885898"/>
              <a:gd name="connsiteY2" fmla="*/ 0 h 873457"/>
              <a:gd name="connsiteX3" fmla="*/ 1146412 w 4885898"/>
              <a:gd name="connsiteY3" fmla="*/ 859809 h 873457"/>
              <a:gd name="connsiteX4" fmla="*/ 0 w 4885898"/>
              <a:gd name="connsiteY4" fmla="*/ 873457 h 873457"/>
              <a:gd name="connsiteX5" fmla="*/ 13648 w 4885898"/>
              <a:gd name="connsiteY5" fmla="*/ 723332 h 87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5898" h="873457">
                <a:moveTo>
                  <a:pt x="13648" y="723332"/>
                </a:moveTo>
                <a:lnTo>
                  <a:pt x="4449170" y="13648"/>
                </a:lnTo>
                <a:lnTo>
                  <a:pt x="4885898" y="0"/>
                </a:lnTo>
                <a:lnTo>
                  <a:pt x="1146412" y="859809"/>
                </a:lnTo>
                <a:lnTo>
                  <a:pt x="0" y="873457"/>
                </a:lnTo>
                <a:lnTo>
                  <a:pt x="13648" y="723332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66000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880k ESALs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50878"/>
            <a:ext cx="9144000" cy="47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1743075" y="3701550"/>
            <a:ext cx="2667000" cy="2138362"/>
          </a:xfrm>
          <a:custGeom>
            <a:avLst/>
            <a:gdLst>
              <a:gd name="connsiteX0" fmla="*/ 0 w 2667000"/>
              <a:gd name="connsiteY0" fmla="*/ 2133600 h 2138362"/>
              <a:gd name="connsiteX1" fmla="*/ 2143125 w 2667000"/>
              <a:gd name="connsiteY1" fmla="*/ 0 h 2138362"/>
              <a:gd name="connsiteX2" fmla="*/ 2667000 w 2667000"/>
              <a:gd name="connsiteY2" fmla="*/ 100012 h 2138362"/>
              <a:gd name="connsiteX3" fmla="*/ 1033463 w 2667000"/>
              <a:gd name="connsiteY3" fmla="*/ 2138362 h 2138362"/>
              <a:gd name="connsiteX4" fmla="*/ 0 w 2667000"/>
              <a:gd name="connsiteY4" fmla="*/ 2133600 h 21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0" h="2138362">
                <a:moveTo>
                  <a:pt x="0" y="2133600"/>
                </a:moveTo>
                <a:lnTo>
                  <a:pt x="2143125" y="0"/>
                </a:lnTo>
                <a:lnTo>
                  <a:pt x="2667000" y="100012"/>
                </a:lnTo>
                <a:lnTo>
                  <a:pt x="1033463" y="2138362"/>
                </a:lnTo>
                <a:lnTo>
                  <a:pt x="0" y="213360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ctr">
            <a:scene3d>
              <a:camera prst="orthographicFront">
                <a:rot lat="0" lon="0" rev="2880000"/>
              </a:camera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en-US" sz="1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5.6M Vehicles, 1.6M  ESALs</a:t>
            </a:r>
            <a:endParaRPr lang="en-US" sz="1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US-280 High Traffic Preservation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84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Cold Climate Sections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3040" y="1207008"/>
            <a:ext cx="6190488" cy="463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" y="2148840"/>
            <a:ext cx="3145536" cy="23622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0448" y="2130552"/>
            <a:ext cx="3145536" cy="23837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07744"/>
            <a:ext cx="9144000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21392"/>
            <a:ext cx="9144000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Cold Climate Sections</a:t>
            </a:r>
            <a:endParaRPr lang="en-US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67000" y="1107744"/>
            <a:ext cx="457200" cy="4695092"/>
            <a:chOff x="2667000" y="1107744"/>
            <a:chExt cx="457200" cy="4695092"/>
          </a:xfrm>
        </p:grpSpPr>
        <p:cxnSp>
          <p:nvCxnSpPr>
            <p:cNvPr id="11" name="Straight Connector 10"/>
            <p:cNvCxnSpPr/>
            <p:nvPr/>
          </p:nvCxnSpPr>
          <p:spPr>
            <a:xfrm flipH="1" flipV="1">
              <a:off x="2743200" y="4724400"/>
              <a:ext cx="381000" cy="107843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667000" y="4419600"/>
              <a:ext cx="76200" cy="304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667000" y="1107744"/>
              <a:ext cx="0" cy="33118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2667000" y="3200400"/>
            <a:ext cx="6248400" cy="2548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87679" y="2895600"/>
            <a:ext cx="415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710 ADT with 8% Heavy Commercial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4648200"/>
            <a:ext cx="447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16,500 ADT with 3% Heavy Commercial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223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Similar Findings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"/>
          <a:stretch/>
        </p:blipFill>
        <p:spPr>
          <a:xfrm>
            <a:off x="4530771" y="921583"/>
            <a:ext cx="4537029" cy="5852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55320" y="1653103"/>
            <a:ext cx="5852160" cy="438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2724" y="5950783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charset="0"/>
                <a:cs typeface="+mn-cs"/>
              </a:rPr>
              <a:t>SINGLE MICRO SURFACE</a:t>
            </a:r>
            <a:endParaRPr lang="en-US" sz="2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4113" y="587458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8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charset="0"/>
                <a:cs typeface="+mn-cs"/>
              </a:rPr>
              <a:t>SINGLE MICRO SURFACE + CRACK SEALING</a:t>
            </a:r>
            <a:endParaRPr lang="en-US" sz="28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8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u="sng" dirty="0" smtClean="0">
                <a:solidFill>
                  <a:prstClr val="black"/>
                </a:solidFill>
                <a:latin typeface="Arial" charset="0"/>
                <a:cs typeface="+mn-cs"/>
              </a:rPr>
              <a:t>MAP-21 Cracking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Green = “Good” (&lt; 5%)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Yellow = “Fair” (5% ≤ 20%)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Red = “Poor” (&gt; 20%)</a:t>
            </a:r>
            <a:endParaRPr lang="en-US" sz="16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70768" y="1987514"/>
            <a:ext cx="4782432" cy="1430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141901"/>
            <a:ext cx="1" cy="7537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00392" y="2141901"/>
            <a:ext cx="9232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+mn-cs"/>
              </a:rPr>
              <a:t>“Fair”</a:t>
            </a:r>
          </a:p>
          <a:p>
            <a:pPr eaLnBrk="1" hangingPunct="1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+mn-cs"/>
              </a:rPr>
              <a:t>Condition</a:t>
            </a:r>
          </a:p>
          <a:p>
            <a:pPr eaLnBrk="1" hangingPunct="1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+mn-cs"/>
              </a:rPr>
              <a:t>Improving</a:t>
            </a:r>
          </a:p>
          <a:p>
            <a:pPr eaLnBrk="1" hangingPunct="1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+mn-cs"/>
              </a:rPr>
              <a:t>Benefit at</a:t>
            </a:r>
          </a:p>
          <a:p>
            <a:pPr eaLnBrk="1" hangingPunct="1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+mn-cs"/>
              </a:rPr>
              <a:t>End of</a:t>
            </a:r>
          </a:p>
          <a:p>
            <a:pPr eaLnBrk="1" hangingPunct="1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+mn-cs"/>
              </a:rPr>
              <a:t>Year 5</a:t>
            </a:r>
            <a:endParaRPr lang="en-US" sz="14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1739485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+mn-cs"/>
              </a:rPr>
              <a:t>“Fair” Life Extending Benefit</a:t>
            </a:r>
            <a:endParaRPr lang="en-US" sz="14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6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26295"/>
            <a:ext cx="7268904" cy="4741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u="sng" dirty="0" smtClean="0">
                <a:solidFill>
                  <a:prstClr val="black"/>
                </a:solidFill>
                <a:latin typeface="Arial" charset="0"/>
                <a:cs typeface="+mn-cs"/>
              </a:rPr>
              <a:t>MAP-21 Cracking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Green = “Good” (&lt; 5%)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Yellow = “Fair” (5% ≤ 20%)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Red = “Poor” (&gt; 20%)</a:t>
            </a:r>
            <a:endParaRPr lang="en-US" sz="16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u="sng" dirty="0" smtClean="0">
                <a:solidFill>
                  <a:prstClr val="black"/>
                </a:solidFill>
                <a:latin typeface="Arial" charset="0"/>
                <a:cs typeface="+mn-cs"/>
              </a:rPr>
              <a:t>MAP-21 Cracking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Green = “Good” (&lt; 5%)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Yellow = “Fair” (5% ≤ 20%)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Red = “Poor” (&gt; 20%)</a:t>
            </a:r>
            <a:endParaRPr lang="en-US" sz="16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Presentation Outline</a:t>
            </a:r>
            <a:endParaRPr lang="en-US" sz="4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1557773"/>
            <a:ext cx="4879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cs typeface="+mn-cs"/>
              </a:rPr>
              <a:t>NRRA Workshop Summary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cs typeface="+mn-cs"/>
              </a:rPr>
              <a:t>MnROAD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– NCAT partnership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+mn-cs"/>
              </a:rPr>
              <a:t>Northern Experiment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+mn-cs"/>
              </a:rPr>
              <a:t>Southern Experiment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endParaRPr lang="en-US" sz="2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89" y="3880882"/>
            <a:ext cx="3457575" cy="2313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0" y="1555635"/>
            <a:ext cx="1905000" cy="277556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280" y="3589784"/>
            <a:ext cx="2335891" cy="3151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8" name="Picture 2" descr="Image result for very hot weath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949" y="3429000"/>
            <a:ext cx="2824460" cy="20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u="sng" dirty="0" smtClean="0">
                <a:solidFill>
                  <a:prstClr val="black"/>
                </a:solidFill>
                <a:latin typeface="Arial" charset="0"/>
                <a:cs typeface="+mn-cs"/>
              </a:rPr>
              <a:t>MAP-21 Cracking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Green = “Good” (&lt; 5%)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Yellow = “Fair” (5% ≤ 20%)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Red = “Poor” (&gt; 20%)</a:t>
            </a:r>
            <a:endParaRPr lang="en-US" sz="16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3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u="sng" dirty="0" smtClean="0">
                <a:solidFill>
                  <a:prstClr val="black"/>
                </a:solidFill>
                <a:latin typeface="Arial" charset="0"/>
                <a:cs typeface="+mn-cs"/>
              </a:rPr>
              <a:t>MAP-21 Cracking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Green = “Good” (&lt; 5%)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Yellow = “Fair” (5% ≤ 20%)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Red = “Poor” (&gt; 20%)</a:t>
            </a:r>
            <a:endParaRPr lang="en-US" sz="16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24712"/>
            <a:ext cx="7269480" cy="4745736"/>
          </a:xfrm>
          <a:prstGeom prst="rect">
            <a:avLst/>
          </a:prstGeom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Benefits = </a:t>
            </a:r>
            <a:r>
              <a:rPr lang="en-US" i="1" dirty="0" smtClean="0"/>
              <a:t>f</a:t>
            </a:r>
            <a:r>
              <a:rPr lang="en-US" dirty="0" smtClean="0"/>
              <a:t>(Pretreatment Condition)</a:t>
            </a:r>
            <a:endParaRPr lang="en-US" baseline="-25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4016" y="3759718"/>
            <a:ext cx="2654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u="sng" dirty="0" smtClean="0">
                <a:solidFill>
                  <a:prstClr val="black"/>
                </a:solidFill>
                <a:latin typeface="Arial" charset="0"/>
                <a:cs typeface="+mn-cs"/>
              </a:rPr>
              <a:t>MAP-21 Cracking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Green = “Good” (&lt; 5%)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Yellow = “Fair” (5% ≤ 20%)</a:t>
            </a:r>
          </a:p>
          <a:p>
            <a:pPr eaLnBrk="1" hangingPunct="1"/>
            <a:r>
              <a:rPr lang="en-US" sz="1600" dirty="0" smtClean="0">
                <a:solidFill>
                  <a:prstClr val="black"/>
                </a:solidFill>
                <a:latin typeface="Arial" charset="0"/>
                <a:cs typeface="+mn-cs"/>
              </a:rPr>
              <a:t>Red = “Poor” (&gt; 20%)</a:t>
            </a:r>
            <a:endParaRPr lang="en-US" sz="16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15400" cy="3657600"/>
          </a:xfrm>
        </p:spPr>
        <p:txBody>
          <a:bodyPr/>
          <a:lstStyle/>
          <a:p>
            <a:r>
              <a:rPr lang="en-US" sz="2700" dirty="0"/>
              <a:t>Value of good materials, designs, construction, inspection</a:t>
            </a:r>
          </a:p>
          <a:p>
            <a:r>
              <a:rPr lang="en-US" sz="2700" dirty="0"/>
              <a:t>Life </a:t>
            </a:r>
            <a:r>
              <a:rPr lang="en-US" sz="2700" dirty="0" err="1" smtClean="0"/>
              <a:t>extending</a:t>
            </a:r>
            <a:r>
              <a:rPr lang="en-US" sz="2700" baseline="-25000" dirty="0" err="1" smtClean="0"/>
              <a:t>x</a:t>
            </a:r>
            <a:r>
              <a:rPr lang="en-US" sz="2700" dirty="0" smtClean="0"/>
              <a:t> &amp; </a:t>
            </a:r>
            <a:r>
              <a:rPr lang="en-US" sz="2700" dirty="0"/>
              <a:t>condition </a:t>
            </a:r>
            <a:r>
              <a:rPr lang="en-US" sz="2700" dirty="0" err="1"/>
              <a:t>improving</a:t>
            </a:r>
            <a:r>
              <a:rPr lang="en-US" sz="2700" baseline="-25000" dirty="0" err="1"/>
              <a:t>y</a:t>
            </a:r>
            <a:r>
              <a:rPr lang="en-US" sz="2700" dirty="0"/>
              <a:t> preservation benefits</a:t>
            </a:r>
          </a:p>
          <a:p>
            <a:r>
              <a:rPr lang="en-US" sz="2700" dirty="0"/>
              <a:t>Measured reduction in subgrade moisture contents</a:t>
            </a:r>
          </a:p>
          <a:p>
            <a:r>
              <a:rPr lang="en-US" sz="2700" dirty="0"/>
              <a:t>Similar trends in south vs north, low vs high traffic sections</a:t>
            </a:r>
          </a:p>
          <a:p>
            <a:r>
              <a:rPr lang="en-US" sz="2700" dirty="0" smtClean="0"/>
              <a:t>Planning underway for 2019 northern CR, FDR sections</a:t>
            </a:r>
            <a:endParaRPr lang="en-US" sz="2700" dirty="0"/>
          </a:p>
          <a:p>
            <a:r>
              <a:rPr lang="en-US" sz="2700" dirty="0"/>
              <a:t>Anticipate </a:t>
            </a:r>
            <a:r>
              <a:rPr lang="en-US" sz="2700" dirty="0" smtClean="0"/>
              <a:t>long term data collection </a:t>
            </a:r>
            <a:r>
              <a:rPr lang="en-US" sz="2700" dirty="0"/>
              <a:t>for many years to </a:t>
            </a:r>
            <a:r>
              <a:rPr lang="en-US" sz="2700" dirty="0" smtClean="0"/>
              <a:t>come</a:t>
            </a:r>
          </a:p>
          <a:p>
            <a:r>
              <a:rPr lang="en-US" sz="2700" dirty="0" smtClean="0"/>
              <a:t>Support for state agency decision process implementation</a:t>
            </a:r>
          </a:p>
          <a:p>
            <a:r>
              <a:rPr lang="en-US" sz="2700" dirty="0" smtClean="0"/>
              <a:t>20 </a:t>
            </a:r>
            <a:r>
              <a:rPr lang="en-US" sz="2700" dirty="0"/>
              <a:t>US state DOTs now supporting pooled fund, more </a:t>
            </a:r>
            <a:r>
              <a:rPr lang="en-US" sz="2700" dirty="0" smtClean="0"/>
              <a:t>likely.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14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2018 Pavement Research Partnership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362200"/>
          </a:xfrm>
        </p:spPr>
        <p:txBody>
          <a:bodyPr/>
          <a:lstStyle/>
          <a:p>
            <a:r>
              <a:rPr lang="en-US" b="1" dirty="0" smtClean="0"/>
              <a:t>$100k/year for Cracking Group (CG)</a:t>
            </a:r>
          </a:p>
          <a:p>
            <a:pPr lvl="1"/>
            <a:r>
              <a:rPr lang="en-US" sz="2400" dirty="0" smtClean="0"/>
              <a:t>Alabama DOT Lead</a:t>
            </a:r>
          </a:p>
          <a:p>
            <a:pPr lvl="1"/>
            <a:r>
              <a:rPr lang="en-US" sz="2400" dirty="0" smtClean="0"/>
              <a:t>Traffic continuation at MnROAD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 and NCAT</a:t>
            </a:r>
            <a:r>
              <a:rPr lang="en-US" sz="2400" baseline="-25000" dirty="0" smtClean="0"/>
              <a:t>8</a:t>
            </a:r>
          </a:p>
          <a:p>
            <a:pPr lvl="1"/>
            <a:r>
              <a:rPr lang="en-US" sz="2400" dirty="0" smtClean="0"/>
              <a:t>Design, QC, unaged, aged array of test results</a:t>
            </a:r>
          </a:p>
          <a:p>
            <a:pPr lvl="1"/>
            <a:r>
              <a:rPr lang="en-US" sz="2400" dirty="0" smtClean="0"/>
              <a:t>Support for implementation of suitable test(s)</a:t>
            </a:r>
          </a:p>
          <a:p>
            <a:r>
              <a:rPr lang="en-US" b="1" dirty="0" smtClean="0"/>
              <a:t>$50k/year for Preservation Group (PG)</a:t>
            </a:r>
          </a:p>
          <a:p>
            <a:pPr lvl="1"/>
            <a:r>
              <a:rPr lang="en-US" sz="2400" dirty="0" smtClean="0"/>
              <a:t>Minnesota DOT Lead</a:t>
            </a:r>
          </a:p>
          <a:p>
            <a:pPr lvl="1"/>
            <a:r>
              <a:rPr lang="en-US" sz="2400" dirty="0" smtClean="0"/>
              <a:t>Data collection, management, analysis</a:t>
            </a:r>
          </a:p>
          <a:p>
            <a:pPr lvl="1"/>
            <a:r>
              <a:rPr lang="en-US" sz="2400" dirty="0" smtClean="0"/>
              <a:t>Life extending &amp; condition improving benefits</a:t>
            </a:r>
          </a:p>
          <a:p>
            <a:pPr lvl="1"/>
            <a:r>
              <a:rPr lang="en-US" sz="2400" dirty="0" smtClean="0"/>
              <a:t>Specifications, best practices, testing protocols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B009EB-43F9-4BB6-B020-1F3902DB3C92}" type="slidenum">
              <a:rPr lang="en-US" altLang="en-US" sz="12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76600" y="5973786"/>
            <a:ext cx="2667000" cy="533400"/>
            <a:chOff x="3200400" y="6019800"/>
            <a:chExt cx="2667000" cy="533400"/>
          </a:xfrm>
        </p:grpSpPr>
        <p:sp>
          <p:nvSpPr>
            <p:cNvPr id="2" name="Rectangle 1"/>
            <p:cNvSpPr/>
            <p:nvPr/>
          </p:nvSpPr>
          <p:spPr>
            <a:xfrm>
              <a:off x="3200400" y="6019800"/>
              <a:ext cx="26670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MN.IT Services Logo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6103168"/>
              <a:ext cx="2557251" cy="40401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51" y="6026968"/>
            <a:ext cx="1770160" cy="71839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Test Track Sponsor Meeting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78525" y="2940879"/>
            <a:ext cx="8305800" cy="2362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Review of MnROAD and NCAT Findings</a:t>
            </a:r>
          </a:p>
          <a:p>
            <a:r>
              <a:rPr lang="en-US" b="1" dirty="0" smtClean="0"/>
              <a:t>Tour of MnROAD / PG Sections near Milaca</a:t>
            </a:r>
          </a:p>
          <a:p>
            <a:r>
              <a:rPr lang="en-US" b="1" dirty="0" smtClean="0"/>
              <a:t>Focus on Implementation Products</a:t>
            </a:r>
          </a:p>
          <a:p>
            <a:pPr lvl="1"/>
            <a:r>
              <a:rPr lang="en-US" sz="2400" dirty="0" smtClean="0"/>
              <a:t>Best way to customize for agencies use</a:t>
            </a:r>
          </a:p>
          <a:p>
            <a:pPr lvl="1"/>
            <a:r>
              <a:rPr lang="en-US" sz="2400" dirty="0" smtClean="0"/>
              <a:t>Specifications, best practices, testing protocols, ….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30925" y="800100"/>
            <a:ext cx="8001000" cy="2362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September 25-27, 2018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Minneapolis Minnesota</a:t>
            </a:r>
          </a:p>
        </p:txBody>
      </p:sp>
    </p:spTree>
    <p:extLst>
      <p:ext uri="{BB962C8B-B14F-4D97-AF65-F5344CB8AC3E}">
        <p14:creationId xmlns:p14="http://schemas.microsoft.com/office/powerpoint/2010/main" val="23484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796" y="199383"/>
            <a:ext cx="1155128" cy="41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10" y="4928158"/>
            <a:ext cx="1866888" cy="279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10" y="1926748"/>
            <a:ext cx="891304" cy="433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360" y="2731728"/>
            <a:ext cx="504819" cy="2682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403" y="1064930"/>
            <a:ext cx="1125733" cy="8260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88" y="4415429"/>
            <a:ext cx="819893" cy="366220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5" y="5340136"/>
            <a:ext cx="1996125" cy="380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50" y="3515737"/>
            <a:ext cx="527108" cy="52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50" y="3301565"/>
            <a:ext cx="931298" cy="297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588" y="986754"/>
            <a:ext cx="765468" cy="398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365" y="2887176"/>
            <a:ext cx="825869" cy="43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396" y="5599942"/>
            <a:ext cx="788483" cy="334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65" y="4421003"/>
            <a:ext cx="1216797" cy="5111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472" y="5231516"/>
            <a:ext cx="1160492" cy="4065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8" y="2649481"/>
            <a:ext cx="699045" cy="5697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924" y="2541011"/>
            <a:ext cx="878588" cy="5219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429" y="1720603"/>
            <a:ext cx="1172112" cy="4833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476" y="4073306"/>
            <a:ext cx="1043692" cy="7013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218" y="3719532"/>
            <a:ext cx="817455" cy="4047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372" y="5804272"/>
            <a:ext cx="1461106" cy="2734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311" y="5096566"/>
            <a:ext cx="995037" cy="3576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852" y="5713791"/>
            <a:ext cx="1207320" cy="315501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235" y="5468437"/>
            <a:ext cx="682365" cy="5975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875" y="5575219"/>
            <a:ext cx="635696" cy="523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692" y="76349"/>
            <a:ext cx="1032988" cy="6197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641" y="231644"/>
            <a:ext cx="1090176" cy="771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73" y="866012"/>
            <a:ext cx="726526" cy="726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180" y="1068706"/>
            <a:ext cx="1022686" cy="446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982" y="974382"/>
            <a:ext cx="1435414" cy="422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68" y="2030165"/>
            <a:ext cx="666573" cy="3226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12" y="2834864"/>
            <a:ext cx="2106452" cy="336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264" y="4704894"/>
            <a:ext cx="1570482" cy="502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662" y="5114949"/>
            <a:ext cx="1451542" cy="275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307" y="943166"/>
            <a:ext cx="1119098" cy="6104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909" y="4259750"/>
            <a:ext cx="1492199" cy="370337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474" y="109737"/>
            <a:ext cx="974087" cy="704589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168" y="29020"/>
            <a:ext cx="1077066" cy="714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0" y="1879805"/>
            <a:ext cx="905152" cy="6004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544" y="1535804"/>
            <a:ext cx="1206506" cy="6616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24" y="1845769"/>
            <a:ext cx="1048867" cy="6344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41" y="3285754"/>
            <a:ext cx="1153265" cy="5939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2" y="1064930"/>
            <a:ext cx="1097429" cy="72796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04" y="3306303"/>
            <a:ext cx="993777" cy="72004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137" y="2228340"/>
            <a:ext cx="1435849" cy="501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5" y="4093102"/>
            <a:ext cx="1287111" cy="7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550" y="1938353"/>
            <a:ext cx="1473833" cy="43140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21" y="5896324"/>
            <a:ext cx="2052914" cy="329932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279125" y="2588717"/>
            <a:ext cx="2018938" cy="20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prstClr val="white"/>
                </a:solidFill>
                <a:latin typeface="Arial" panose="020B0604020202020204" pitchFamily="34" charset="0"/>
              </a:rPr>
              <a:t>Thank </a:t>
            </a:r>
            <a:r>
              <a:rPr lang="en-US" altLang="en-US" sz="3200" dirty="0" smtClean="0">
                <a:solidFill>
                  <a:prstClr val="white"/>
                </a:solidFill>
                <a:latin typeface="Arial" panose="020B0604020202020204" pitchFamily="34" charset="0"/>
              </a:rPr>
              <a:t>You</a:t>
            </a:r>
            <a:endParaRPr lang="en-US" altLang="en-US" sz="3200" b="1" i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31" y="164821"/>
            <a:ext cx="1421288" cy="7120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234" y="3582732"/>
            <a:ext cx="1416625" cy="555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833" y="4924311"/>
            <a:ext cx="1705963" cy="5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6905" y="3088214"/>
            <a:ext cx="4430873" cy="1600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Glenn’s Overview of NRRA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Phase 1 - Started (Feb 2016)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Phase 1 – Ending (Feb 2021)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Membership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Technical Teams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Contracts</a:t>
            </a:r>
            <a:endParaRPr lang="en-US" sz="2400" b="1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</a:pPr>
            <a:r>
              <a:rPr lang="en-US" sz="3000" b="1" dirty="0" smtClean="0">
                <a:solidFill>
                  <a:schemeClr val="bg1"/>
                </a:solidFill>
              </a:rPr>
              <a:t/>
            </a:r>
            <a:br>
              <a:rPr lang="en-US" sz="3000" b="1" dirty="0" smtClean="0">
                <a:solidFill>
                  <a:schemeClr val="bg1"/>
                </a:solidFill>
              </a:rPr>
            </a:b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0" y="1066800"/>
            <a:ext cx="5581568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NRRA Workshop Summary </a:t>
            </a:r>
            <a:br>
              <a:rPr lang="en-US" sz="3600" b="1" dirty="0">
                <a:solidFill>
                  <a:srgbClr val="FFC000"/>
                </a:solidFill>
              </a:rPr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828800"/>
            <a:ext cx="3535441" cy="23526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33589" y="1760806"/>
            <a:ext cx="3583860" cy="3250773"/>
            <a:chOff x="2700728" y="2968062"/>
            <a:chExt cx="3583860" cy="3250773"/>
          </a:xfrm>
        </p:grpSpPr>
        <p:sp>
          <p:nvSpPr>
            <p:cNvPr id="10" name="TextBox 9"/>
            <p:cNvSpPr txBox="1"/>
            <p:nvPr/>
          </p:nvSpPr>
          <p:spPr>
            <a:xfrm>
              <a:off x="2700728" y="5572504"/>
              <a:ext cx="358385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+mj-lt"/>
                </a:rPr>
                <a:t>42 </a:t>
              </a:r>
              <a:r>
                <a:rPr lang="en-US" sz="3600" dirty="0" smtClean="0">
                  <a:latin typeface="+mj-lt"/>
                </a:rPr>
                <a:t>Associates</a:t>
              </a:r>
            </a:p>
          </p:txBody>
        </p:sp>
        <p:pic>
          <p:nvPicPr>
            <p:cNvPr id="20484" name="Picture 4" descr="http://www.dot.state.mn.us/mnroad/nrra/images/CurrentMembersMap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729" y="2968062"/>
              <a:ext cx="3583859" cy="270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658835" y="1760806"/>
            <a:ext cx="4733366" cy="3657600"/>
            <a:chOff x="1976717" y="3361710"/>
            <a:chExt cx="4733366" cy="3657600"/>
          </a:xfrm>
        </p:grpSpPr>
        <p:sp>
          <p:nvSpPr>
            <p:cNvPr id="13" name="Rectangle 12"/>
            <p:cNvSpPr/>
            <p:nvPr/>
          </p:nvSpPr>
          <p:spPr>
            <a:xfrm>
              <a:off x="2514600" y="3361710"/>
              <a:ext cx="3657600" cy="3657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6717" y="3361710"/>
              <a:ext cx="4733366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76" y="490621"/>
            <a:ext cx="3014756" cy="15091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0" y="1066800"/>
            <a:ext cx="5581568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NRRA Workshop Summary </a:t>
            </a:r>
            <a:br>
              <a:rPr lang="en-US" sz="3600" b="1" dirty="0">
                <a:solidFill>
                  <a:srgbClr val="FFC000"/>
                </a:solidFill>
              </a:rPr>
            </a:b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-36871" y="2047877"/>
            <a:ext cx="8589818" cy="4470400"/>
          </a:xfrm>
        </p:spPr>
        <p:txBody>
          <a:bodyPr>
            <a:noAutofit/>
          </a:bodyPr>
          <a:lstStyle/>
          <a:p>
            <a:pPr lvl="1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sz="2133" b="1" dirty="0" smtClean="0">
                <a:solidFill>
                  <a:schemeClr val="bg1"/>
                </a:solidFill>
                <a:latin typeface="+mj-lt"/>
              </a:rPr>
              <a:t>Flexible</a:t>
            </a:r>
          </a:p>
          <a:p>
            <a:pPr lvl="2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Asphalt </a:t>
            </a:r>
            <a:r>
              <a:rPr lang="en-US" dirty="0">
                <a:solidFill>
                  <a:schemeClr val="bg1"/>
                </a:solidFill>
              </a:rPr>
              <a:t>Pavement Performance Testing</a:t>
            </a:r>
            <a:endParaRPr lang="en-US" sz="1833" b="1" dirty="0" smtClean="0">
              <a:solidFill>
                <a:schemeClr val="bg1"/>
              </a:solidFill>
              <a:latin typeface="+mj-lt"/>
            </a:endParaRPr>
          </a:p>
          <a:p>
            <a:pPr lvl="1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sz="2133" b="1" dirty="0" smtClean="0">
                <a:solidFill>
                  <a:schemeClr val="bg1"/>
                </a:solidFill>
                <a:latin typeface="+mj-lt"/>
              </a:rPr>
              <a:t>Rigid</a:t>
            </a:r>
          </a:p>
          <a:p>
            <a:pPr lvl="2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Summary </a:t>
            </a:r>
            <a:r>
              <a:rPr lang="en-US" dirty="0">
                <a:solidFill>
                  <a:schemeClr val="bg1"/>
                </a:solidFill>
              </a:rPr>
              <a:t>of CP Tech Center Study on Mechanisms of Joint </a:t>
            </a:r>
            <a:r>
              <a:rPr lang="en-US" dirty="0" smtClean="0">
                <a:solidFill>
                  <a:schemeClr val="bg1"/>
                </a:solidFill>
              </a:rPr>
              <a:t>Distress</a:t>
            </a:r>
          </a:p>
          <a:p>
            <a:pPr lvl="2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Concrete </a:t>
            </a:r>
            <a:r>
              <a:rPr lang="en-US" dirty="0">
                <a:solidFill>
                  <a:schemeClr val="bg1"/>
                </a:solidFill>
              </a:rPr>
              <a:t>Pavement Repair Product Evaluations at </a:t>
            </a:r>
            <a:r>
              <a:rPr lang="en-US" dirty="0" smtClean="0">
                <a:solidFill>
                  <a:schemeClr val="bg1"/>
                </a:solidFill>
              </a:rPr>
              <a:t>MnROAD</a:t>
            </a:r>
          </a:p>
          <a:p>
            <a:pPr lvl="2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Findings </a:t>
            </a:r>
            <a:r>
              <a:rPr lang="en-US" dirty="0">
                <a:solidFill>
                  <a:schemeClr val="bg1"/>
                </a:solidFill>
              </a:rPr>
              <a:t>From Study on Dowel Bar Anchorage in Full-depth Concrete </a:t>
            </a:r>
            <a:r>
              <a:rPr lang="en-US" dirty="0" smtClean="0">
                <a:solidFill>
                  <a:schemeClr val="bg1"/>
                </a:solidFill>
              </a:rPr>
              <a:t>Repairs</a:t>
            </a:r>
            <a:endParaRPr lang="en-US" sz="2133" b="1" dirty="0" smtClean="0">
              <a:solidFill>
                <a:schemeClr val="bg1"/>
              </a:solidFill>
              <a:latin typeface="+mj-lt"/>
            </a:endParaRPr>
          </a:p>
          <a:p>
            <a:pPr lvl="1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sz="2133" b="1" dirty="0" smtClean="0">
                <a:solidFill>
                  <a:schemeClr val="bg1"/>
                </a:solidFill>
                <a:latin typeface="+mj-lt"/>
              </a:rPr>
              <a:t>Geotechnical</a:t>
            </a:r>
          </a:p>
          <a:p>
            <a:pPr lvl="2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Pavement </a:t>
            </a:r>
            <a:r>
              <a:rPr lang="en-US" dirty="0">
                <a:solidFill>
                  <a:schemeClr val="bg1"/>
                </a:solidFill>
              </a:rPr>
              <a:t>Design Criteria for Recycled Aggregate Base and Large Stone </a:t>
            </a:r>
            <a:r>
              <a:rPr lang="en-US" dirty="0" smtClean="0">
                <a:solidFill>
                  <a:schemeClr val="bg1"/>
                </a:solidFill>
              </a:rPr>
              <a:t>Subbase</a:t>
            </a:r>
          </a:p>
          <a:p>
            <a:pPr lvl="2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Case </a:t>
            </a:r>
            <a:r>
              <a:rPr lang="en-US" dirty="0">
                <a:solidFill>
                  <a:schemeClr val="bg1"/>
                </a:solidFill>
              </a:rPr>
              <a:t>Study TDA Recycled </a:t>
            </a:r>
            <a:r>
              <a:rPr lang="en-US" dirty="0" smtClean="0">
                <a:solidFill>
                  <a:schemeClr val="bg1"/>
                </a:solidFill>
              </a:rPr>
              <a:t>Tires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lvl="1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sz="2133" b="1" dirty="0" smtClean="0">
                <a:solidFill>
                  <a:schemeClr val="bg1"/>
                </a:solidFill>
                <a:latin typeface="+mj-lt"/>
              </a:rPr>
              <a:t>Pavement Maintenance</a:t>
            </a:r>
          </a:p>
          <a:p>
            <a:pPr lvl="2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Spray Applied Rejuvenators</a:t>
            </a:r>
          </a:p>
          <a:p>
            <a:pPr lvl="2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DOT Decision Management Decision Trees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0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Benefits of the NCAT / MnROAD Partnership</a:t>
            </a:r>
            <a:br>
              <a:rPr lang="en-US" sz="3600" b="1" dirty="0" smtClean="0"/>
            </a:br>
            <a:r>
              <a:rPr lang="en-US" sz="3600" b="1" dirty="0" smtClean="0"/>
              <a:t>- National Research Initiatives -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724" y="1447800"/>
            <a:ext cx="4000167" cy="26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94" b="9830"/>
          <a:stretch>
            <a:fillRect/>
          </a:stretch>
        </p:blipFill>
        <p:spPr bwMode="auto">
          <a:xfrm>
            <a:off x="457200" y="1418480"/>
            <a:ext cx="3733800" cy="265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4300" y="5305325"/>
            <a:ext cx="8915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800" b="1" dirty="0">
                <a:solidFill>
                  <a:prstClr val="black"/>
                </a:solidFill>
              </a:rPr>
              <a:t>National Pavement Preservation Study</a:t>
            </a:r>
          </a:p>
          <a:p>
            <a:pPr algn="ctr" eaLnBrk="0" hangingPunct="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2800" b="1" dirty="0">
                <a:solidFill>
                  <a:prstClr val="black"/>
                </a:solidFill>
              </a:rPr>
              <a:t>Development of a National Cracking Test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endParaRPr lang="en-US" sz="2800" b="1" dirty="0">
              <a:solidFill>
                <a:prstClr val="black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endParaRPr lang="en-US" sz="2800" b="1" dirty="0">
              <a:solidFill>
                <a:prstClr val="black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114801"/>
            <a:ext cx="2209800" cy="1085456"/>
          </a:xfrm>
          <a:prstGeom prst="rect">
            <a:avLst/>
          </a:prstGeom>
        </p:spPr>
      </p:pic>
      <p:pic>
        <p:nvPicPr>
          <p:cNvPr id="14" name="MN.IT Services Logo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988" y="4320382"/>
            <a:ext cx="2557251" cy="4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MnROAD / NCAT Partnership History</a:t>
            </a:r>
            <a:endParaRPr lang="en-US" sz="4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31209" y="1754636"/>
            <a:ext cx="8681581" cy="4638154"/>
            <a:chOff x="328613" y="1435100"/>
            <a:chExt cx="8358187" cy="4441825"/>
          </a:xfrm>
        </p:grpSpPr>
        <p:sp>
          <p:nvSpPr>
            <p:cNvPr id="5" name="Rectangular Callout 4"/>
            <p:cNvSpPr/>
            <p:nvPr/>
          </p:nvSpPr>
          <p:spPr bwMode="auto">
            <a:xfrm>
              <a:off x="328613" y="1438275"/>
              <a:ext cx="2178050" cy="1166813"/>
            </a:xfrm>
            <a:prstGeom prst="wedgeRectCallout">
              <a:avLst>
                <a:gd name="adj1" fmla="val 31518"/>
                <a:gd name="adj2" fmla="val 163268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u="sng" dirty="0">
                  <a:solidFill>
                    <a:schemeClr val="tx1"/>
                  </a:solidFill>
                </a:rPr>
                <a:t>Summer/Fall </a:t>
              </a:r>
              <a:r>
                <a:rPr lang="en-US" b="1" u="sng" dirty="0" smtClean="0">
                  <a:solidFill>
                    <a:schemeClr val="tx1"/>
                  </a:solidFill>
                </a:rPr>
                <a:t>2012</a:t>
              </a:r>
              <a:endParaRPr lang="en-US" b="1" u="sng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Lee Road 159 (Alabama)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125"/>
            <p:cNvGrpSpPr>
              <a:grpSpLocks/>
            </p:cNvGrpSpPr>
            <p:nvPr/>
          </p:nvGrpSpPr>
          <p:grpSpPr bwMode="auto">
            <a:xfrm>
              <a:off x="1020763" y="3849688"/>
              <a:ext cx="7589837" cy="458787"/>
              <a:chOff x="315650" y="3863338"/>
              <a:chExt cx="8063728" cy="458788"/>
            </a:xfrm>
          </p:grpSpPr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15650" y="4091938"/>
                <a:ext cx="8063728" cy="0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278465" y="4093526"/>
                <a:ext cx="4572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2002270" y="3961763"/>
                <a:ext cx="0" cy="3048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2917197" y="4093526"/>
                <a:ext cx="4572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7619493" y="4091938"/>
                <a:ext cx="4572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33"/>
            <p:cNvSpPr txBox="1">
              <a:spLocks noChangeArrowheads="1"/>
            </p:cNvSpPr>
            <p:nvPr/>
          </p:nvSpPr>
          <p:spPr bwMode="auto">
            <a:xfrm>
              <a:off x="1169988" y="4651375"/>
              <a:ext cx="7159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charset="0"/>
                </a:rPr>
                <a:t>2012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779963" y="3944938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7004050" y="3960813"/>
              <a:ext cx="0" cy="304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4551363" y="4113213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6775450" y="4059238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3"/>
            <p:cNvSpPr txBox="1">
              <a:spLocks noChangeArrowheads="1"/>
            </p:cNvSpPr>
            <p:nvPr/>
          </p:nvSpPr>
          <p:spPr bwMode="auto">
            <a:xfrm>
              <a:off x="6588126" y="4629395"/>
              <a:ext cx="7318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  <a:latin typeface="Arial" charset="0"/>
                </a:rPr>
                <a:t>2017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4779963" y="3643313"/>
              <a:ext cx="0" cy="925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35"/>
            <p:cNvSpPr txBox="1">
              <a:spLocks noChangeArrowheads="1"/>
            </p:cNvSpPr>
            <p:nvPr/>
          </p:nvSpPr>
          <p:spPr bwMode="auto">
            <a:xfrm>
              <a:off x="4418013" y="4362450"/>
              <a:ext cx="715962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  <a:latin typeface="Arial" charset="0"/>
                </a:rPr>
                <a:t>2015</a:t>
              </a:r>
            </a:p>
          </p:txBody>
        </p:sp>
        <p:sp>
          <p:nvSpPr>
            <p:cNvPr id="16" name="Rectangular Callout 15"/>
            <p:cNvSpPr/>
            <p:nvPr/>
          </p:nvSpPr>
          <p:spPr bwMode="auto">
            <a:xfrm>
              <a:off x="6469063" y="1447800"/>
              <a:ext cx="2217737" cy="1085850"/>
            </a:xfrm>
            <a:prstGeom prst="wedgeRectCallout">
              <a:avLst>
                <a:gd name="adj1" fmla="val -42453"/>
                <a:gd name="adj2" fmla="val 17679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u="sng" dirty="0"/>
                <a:t>Summer </a:t>
              </a:r>
              <a:r>
                <a:rPr lang="en-US" b="1" u="sng" dirty="0" smtClean="0"/>
                <a:t>2016</a:t>
              </a:r>
              <a:endParaRPr lang="en-US" b="1" u="sng" dirty="0"/>
            </a:p>
            <a:p>
              <a:pPr algn="ctr">
                <a:defRPr/>
              </a:pPr>
              <a:r>
                <a:rPr lang="en-US" b="1" dirty="0" smtClean="0"/>
                <a:t>US – 169</a:t>
              </a:r>
            </a:p>
            <a:p>
              <a:pPr algn="ctr">
                <a:defRPr/>
              </a:pPr>
              <a:r>
                <a:rPr lang="en-US" b="1" dirty="0" smtClean="0"/>
                <a:t>CSAH – 8</a:t>
              </a:r>
            </a:p>
            <a:p>
              <a:pPr algn="ctr">
                <a:defRPr/>
              </a:pPr>
              <a:r>
                <a:rPr lang="en-US" b="1" dirty="0" smtClean="0"/>
                <a:t>(Minnesota)</a:t>
              </a:r>
              <a:endParaRPr lang="en-US" b="1" dirty="0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5400000">
              <a:off x="2379663" y="4068763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ular Callout 17"/>
            <p:cNvSpPr/>
            <p:nvPr/>
          </p:nvSpPr>
          <p:spPr bwMode="auto">
            <a:xfrm>
              <a:off x="4418013" y="1435100"/>
              <a:ext cx="1982787" cy="1073150"/>
            </a:xfrm>
            <a:prstGeom prst="wedgeRectCallout">
              <a:avLst>
                <a:gd name="adj1" fmla="val 4613"/>
                <a:gd name="adj2" fmla="val 176946"/>
              </a:avLst>
            </a:prstGeom>
            <a:solidFill>
              <a:srgbClr val="D233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u="sng" dirty="0"/>
                <a:t>Summer </a:t>
              </a:r>
              <a:r>
                <a:rPr lang="en-US" b="1" u="sng" dirty="0" smtClean="0"/>
                <a:t>2015</a:t>
              </a:r>
              <a:endParaRPr lang="en-US" b="1" u="sng" dirty="0"/>
            </a:p>
            <a:p>
              <a:pPr algn="ctr">
                <a:defRPr/>
              </a:pPr>
              <a:r>
                <a:rPr lang="en-US" b="1" dirty="0" smtClean="0"/>
                <a:t>US – 280</a:t>
              </a:r>
            </a:p>
            <a:p>
              <a:pPr algn="ctr">
                <a:defRPr/>
              </a:pPr>
              <a:r>
                <a:rPr lang="en-US" b="1" dirty="0" smtClean="0"/>
                <a:t>(Alabama)</a:t>
              </a:r>
              <a:endParaRPr lang="en-US" b="1" dirty="0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rot="5400000">
              <a:off x="1295400" y="4078288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8110538" y="3705225"/>
              <a:ext cx="0" cy="925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35"/>
            <p:cNvSpPr txBox="1">
              <a:spLocks noChangeArrowheads="1"/>
            </p:cNvSpPr>
            <p:nvPr/>
          </p:nvSpPr>
          <p:spPr bwMode="auto">
            <a:xfrm>
              <a:off x="7752556" y="4357688"/>
              <a:ext cx="71596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charset="0"/>
                </a:rPr>
                <a:t>2018</a:t>
              </a:r>
            </a:p>
          </p:txBody>
        </p:sp>
        <p:sp>
          <p:nvSpPr>
            <p:cNvPr id="22" name="TextBox 33"/>
            <p:cNvSpPr txBox="1">
              <a:spLocks noChangeArrowheads="1"/>
            </p:cNvSpPr>
            <p:nvPr/>
          </p:nvSpPr>
          <p:spPr bwMode="auto">
            <a:xfrm>
              <a:off x="2246312" y="4647786"/>
              <a:ext cx="717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  <a:latin typeface="Arial" charset="0"/>
                </a:rPr>
                <a:t>2013</a:t>
              </a:r>
            </a:p>
          </p:txBody>
        </p:sp>
        <p:sp>
          <p:nvSpPr>
            <p:cNvPr id="23" name="TextBox 33"/>
            <p:cNvSpPr txBox="1">
              <a:spLocks noChangeArrowheads="1"/>
            </p:cNvSpPr>
            <p:nvPr/>
          </p:nvSpPr>
          <p:spPr bwMode="auto">
            <a:xfrm>
              <a:off x="3320855" y="4641462"/>
              <a:ext cx="7175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  <a:latin typeface="Arial" charset="0"/>
                </a:rPr>
                <a:t>2014</a:t>
              </a:r>
            </a:p>
          </p:txBody>
        </p:sp>
        <p:sp>
          <p:nvSpPr>
            <p:cNvPr id="24" name="TextBox 33"/>
            <p:cNvSpPr txBox="1">
              <a:spLocks noChangeArrowheads="1"/>
            </p:cNvSpPr>
            <p:nvPr/>
          </p:nvSpPr>
          <p:spPr bwMode="auto">
            <a:xfrm>
              <a:off x="5553262" y="4629395"/>
              <a:ext cx="7175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FF00"/>
                </a:buClr>
                <a:buFont typeface="Arial" charset="0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1"/>
                  </a:solidFill>
                  <a:latin typeface="Arial" charset="0"/>
                </a:rPr>
                <a:t>2016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1524000" y="3657600"/>
              <a:ext cx="0" cy="925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03438" y="4779963"/>
              <a:ext cx="0" cy="6397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103438" y="5075238"/>
              <a:ext cx="6007100" cy="0"/>
            </a:xfrm>
            <a:prstGeom prst="line">
              <a:avLst/>
            </a:prstGeom>
            <a:ln w="762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410200" y="4779963"/>
              <a:ext cx="0" cy="985837"/>
            </a:xfrm>
            <a:prstGeom prst="line">
              <a:avLst/>
            </a:prstGeom>
            <a:ln w="28575">
              <a:solidFill>
                <a:srgbClr val="D233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10200" y="5419725"/>
              <a:ext cx="2700338" cy="0"/>
            </a:xfrm>
            <a:prstGeom prst="line">
              <a:avLst/>
            </a:prstGeom>
            <a:ln w="76200">
              <a:solidFill>
                <a:srgbClr val="D23318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ular Callout 30"/>
            <p:cNvSpPr/>
            <p:nvPr/>
          </p:nvSpPr>
          <p:spPr bwMode="auto">
            <a:xfrm>
              <a:off x="3886200" y="2844800"/>
              <a:ext cx="1828800" cy="889000"/>
            </a:xfrm>
            <a:prstGeom prst="wedgeRectCallout">
              <a:avLst>
                <a:gd name="adj1" fmla="val 25560"/>
                <a:gd name="adj2" fmla="val 44632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b="1" u="sng" dirty="0" smtClean="0">
                  <a:solidFill>
                    <a:schemeClr val="tx1"/>
                  </a:solidFill>
                </a:rPr>
                <a:t>2015</a:t>
              </a:r>
              <a:endParaRPr lang="en-US" b="1" u="sng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NCAT – MnROAD </a:t>
              </a:r>
              <a:r>
                <a:rPr lang="en-US" b="1" dirty="0" smtClean="0">
                  <a:solidFill>
                    <a:schemeClr val="tx1"/>
                  </a:solidFill>
                </a:rPr>
                <a:t>Partnership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4986225" y="5270500"/>
              <a:ext cx="3692524" cy="2381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529388" y="4779963"/>
              <a:ext cx="0" cy="109696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529388" y="5600700"/>
              <a:ext cx="158115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05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Arial" panose="020B0604020202020204" pitchFamily="34" charset="0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31281" eaLnBrk="1" hangingPunct="1">
              <a:spcBef>
                <a:spcPct val="0"/>
              </a:spcBef>
              <a:buClrTx/>
              <a:buNone/>
              <a:defRPr/>
            </a:pPr>
            <a:endParaRPr lang="en-US" altLang="en-US" sz="1455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37220" name="Picture 6" descr="DOT%2520SEAL-BLUE%25202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916" y="693945"/>
            <a:ext cx="1110545" cy="100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12" descr="Mississippi Department of Transportation logotyp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50" b="26250"/>
          <a:stretch>
            <a:fillRect/>
          </a:stretch>
        </p:blipFill>
        <p:spPr bwMode="auto">
          <a:xfrm>
            <a:off x="6698161" y="2664756"/>
            <a:ext cx="1806386" cy="82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7" y="873185"/>
            <a:ext cx="1534301" cy="49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85" y="2839915"/>
            <a:ext cx="2262011" cy="576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477" y="794722"/>
            <a:ext cx="1676131" cy="803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363" y="3788446"/>
            <a:ext cx="1565437" cy="947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130" y="4883959"/>
            <a:ext cx="1687070" cy="6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567" y="1895210"/>
            <a:ext cx="2413882" cy="6352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031" y="4638559"/>
            <a:ext cx="1095057" cy="995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140" y="1997081"/>
            <a:ext cx="2982534" cy="454368"/>
          </a:xfrm>
          <a:prstGeom prst="rect">
            <a:avLst/>
          </a:prstGeom>
        </p:spPr>
      </p:pic>
      <p:pic>
        <p:nvPicPr>
          <p:cNvPr id="137219" name="Picture 5" descr="FDOTLogo_Shadows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650" y="1724848"/>
            <a:ext cx="1277055" cy="11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74" y="2832542"/>
            <a:ext cx="2036308" cy="748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129" y="4789665"/>
            <a:ext cx="1676423" cy="66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87" y="3773773"/>
            <a:ext cx="3201494" cy="6584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599" y="4701652"/>
            <a:ext cx="1573655" cy="932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916" y="2788197"/>
            <a:ext cx="1045363" cy="864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126" y="1447325"/>
            <a:ext cx="2280897" cy="359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7" y="6172200"/>
            <a:ext cx="1649368" cy="5498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031" y="6031292"/>
            <a:ext cx="1493951" cy="750507"/>
          </a:xfrm>
          <a:prstGeom prst="rect">
            <a:avLst/>
          </a:prstGeom>
        </p:spPr>
      </p:pic>
      <p:pic>
        <p:nvPicPr>
          <p:cNvPr id="2050" name="Picture 2" descr="Image result for texas department transportation logo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2" y="5519607"/>
            <a:ext cx="1482693" cy="9255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7" name="Picture 19" descr="aldot color"/>
          <p:cNvPicPr>
            <a:picLocks noChangeAspect="1" noChangeArrowheads="1"/>
          </p:cNvPicPr>
          <p:nvPr/>
        </p:nvPicPr>
        <p:blipFill>
          <a:blip r:embed="rId2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503" y="558691"/>
            <a:ext cx="1495447" cy="114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265" y="3475413"/>
            <a:ext cx="1230582" cy="10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8" name="Picture 1"/>
          <p:cNvPicPr>
            <a:picLocks noChangeAspect="1"/>
          </p:cNvPicPr>
          <p:nvPr/>
        </p:nvPicPr>
        <p:blipFill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8" t="17133" r="19229" b="17873"/>
          <a:stretch>
            <a:fillRect/>
          </a:stretch>
        </p:blipFill>
        <p:spPr bwMode="auto">
          <a:xfrm>
            <a:off x="5393543" y="4843185"/>
            <a:ext cx="1807633" cy="58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0" name="Picture 3"/>
          <p:cNvPicPr>
            <a:picLocks noChangeAspect="1"/>
          </p:cNvPicPr>
          <p:nvPr/>
        </p:nvPicPr>
        <p:blipFill>
          <a:blip r:embed="rId27" cstate="email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36" y="1869428"/>
            <a:ext cx="785989" cy="79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16" b="19679"/>
          <a:stretch/>
        </p:blipFill>
        <p:spPr>
          <a:xfrm>
            <a:off x="4740779" y="5634063"/>
            <a:ext cx="1736223" cy="8429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533" y="536452"/>
            <a:ext cx="1563756" cy="863870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2436914" y="3907074"/>
            <a:ext cx="4096372" cy="1179695"/>
          </a:xfrm>
          <a:prstGeom prst="rect">
            <a:avLst/>
          </a:prstGeom>
        </p:spPr>
        <p:txBody>
          <a:bodyPr vert="horz" lIns="81280" tIns="40640" rIns="81280" bIns="4064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6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of All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6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pic>
        <p:nvPicPr>
          <p:cNvPr id="32" name="MN.IT Services Logo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15" y="4038600"/>
            <a:ext cx="1943361" cy="3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83733"/>
          </a:xfrm>
        </p:spPr>
        <p:txBody>
          <a:bodyPr>
            <a:normAutofit/>
          </a:bodyPr>
          <a:lstStyle/>
          <a:p>
            <a:pPr algn="ctr"/>
            <a:r>
              <a:rPr lang="en-US" sz="3911" b="1" dirty="0"/>
              <a:t>Common Activates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52443"/>
            <a:ext cx="8589818" cy="4470400"/>
          </a:xfrm>
        </p:spPr>
        <p:txBody>
          <a:bodyPr>
            <a:noAutofit/>
          </a:bodyPr>
          <a:lstStyle/>
          <a:p>
            <a:pPr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sz="2489" dirty="0">
                <a:solidFill>
                  <a:schemeClr val="tx2"/>
                </a:solidFill>
                <a:latin typeface="+mj-lt"/>
              </a:rPr>
              <a:t>Common Performance Monitoring</a:t>
            </a:r>
          </a:p>
          <a:p>
            <a:pPr lvl="1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sz="2133" dirty="0">
                <a:solidFill>
                  <a:schemeClr val="tx2"/>
                </a:solidFill>
                <a:latin typeface="+mj-lt"/>
              </a:rPr>
              <a:t>Dedicated Pathways Van</a:t>
            </a:r>
          </a:p>
          <a:p>
            <a:pPr lvl="2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sz="1778" dirty="0">
                <a:solidFill>
                  <a:schemeClr val="tx2"/>
                </a:solidFill>
                <a:latin typeface="+mj-lt"/>
              </a:rPr>
              <a:t>Cracking/Rutting/Ride</a:t>
            </a:r>
          </a:p>
          <a:p>
            <a:pPr lvl="1" defTabSz="406405">
              <a:tabLst>
                <a:tab pos="304804" algn="l"/>
                <a:tab pos="811399" algn="l"/>
                <a:tab pos="1624210" algn="l"/>
                <a:tab pos="2437020" algn="l"/>
                <a:tab pos="3249830" algn="l"/>
                <a:tab pos="4062640" algn="l"/>
                <a:tab pos="4875450" algn="l"/>
                <a:tab pos="5688260" algn="l"/>
                <a:tab pos="6501071" algn="l"/>
                <a:tab pos="7313881" algn="l"/>
                <a:tab pos="8126691" algn="l"/>
                <a:tab pos="8939501" algn="l"/>
              </a:tabLst>
            </a:pPr>
            <a:r>
              <a:rPr lang="en-US" sz="2133" dirty="0">
                <a:solidFill>
                  <a:schemeClr val="tx2"/>
                </a:solidFill>
              </a:rPr>
              <a:t>Deflection (FWD), …..</a:t>
            </a:r>
            <a:endParaRPr lang="en-US" sz="2133" dirty="0">
              <a:solidFill>
                <a:schemeClr val="tx2"/>
              </a:solidFill>
              <a:latin typeface="+mj-lt"/>
            </a:endParaRPr>
          </a:p>
          <a:p>
            <a:r>
              <a:rPr lang="en-US" sz="2489" dirty="0">
                <a:solidFill>
                  <a:schemeClr val="tx2"/>
                </a:solidFill>
                <a:latin typeface="+mj-lt"/>
              </a:rPr>
              <a:t>Traffic Monitoring</a:t>
            </a:r>
          </a:p>
          <a:p>
            <a:r>
              <a:rPr lang="en-US" sz="2489" dirty="0">
                <a:solidFill>
                  <a:schemeClr val="tx2"/>
                </a:solidFill>
                <a:latin typeface="+mj-lt"/>
              </a:rPr>
              <a:t>Sensor Monitoring</a:t>
            </a:r>
          </a:p>
          <a:p>
            <a:r>
              <a:rPr lang="en-US" sz="2489" dirty="0">
                <a:solidFill>
                  <a:schemeClr val="tx2"/>
                </a:solidFill>
                <a:latin typeface="+mj-lt"/>
              </a:rPr>
              <a:t>Database</a:t>
            </a:r>
          </a:p>
          <a:p>
            <a:pPr lvl="1"/>
            <a:r>
              <a:rPr lang="en-US" sz="2133" dirty="0">
                <a:solidFill>
                  <a:schemeClr val="tx2"/>
                </a:solidFill>
                <a:latin typeface="+mj-lt"/>
              </a:rPr>
              <a:t>Utilize the MnROAD common database with </a:t>
            </a:r>
            <a:r>
              <a:rPr lang="en-US" sz="2133" dirty="0" smtClean="0">
                <a:solidFill>
                  <a:schemeClr val="tx2"/>
                </a:solidFill>
                <a:latin typeface="+mj-lt"/>
              </a:rPr>
              <a:t>NCAT</a:t>
            </a:r>
          </a:p>
          <a:p>
            <a:pPr lvl="1"/>
            <a:r>
              <a:rPr lang="en-US" sz="2133" dirty="0" smtClean="0">
                <a:solidFill>
                  <a:schemeClr val="tx2"/>
                </a:solidFill>
                <a:latin typeface="+mj-lt"/>
              </a:rPr>
              <a:t>Development of a LTPP </a:t>
            </a:r>
            <a:r>
              <a:rPr lang="en-US" sz="2133" dirty="0" err="1" smtClean="0">
                <a:solidFill>
                  <a:schemeClr val="tx2"/>
                </a:solidFill>
                <a:latin typeface="+mj-lt"/>
              </a:rPr>
              <a:t>InfoPave</a:t>
            </a:r>
            <a:r>
              <a:rPr lang="en-US" sz="2133" dirty="0" smtClean="0">
                <a:solidFill>
                  <a:schemeClr val="tx2"/>
                </a:solidFill>
                <a:latin typeface="+mj-lt"/>
              </a:rPr>
              <a:t> system</a:t>
            </a:r>
            <a:endParaRPr lang="en-US" sz="2133" dirty="0">
              <a:solidFill>
                <a:schemeClr val="tx2"/>
              </a:solidFill>
              <a:latin typeface="+mj-lt"/>
            </a:endParaRPr>
          </a:p>
          <a:p>
            <a:r>
              <a:rPr lang="en-US" sz="2489" dirty="0" smtClean="0">
                <a:solidFill>
                  <a:schemeClr val="tx2"/>
                </a:solidFill>
                <a:latin typeface="+mj-lt"/>
              </a:rPr>
              <a:t>Communication / Implementation</a:t>
            </a:r>
            <a:endParaRPr lang="en-US" sz="2489" dirty="0">
              <a:solidFill>
                <a:schemeClr val="tx2"/>
              </a:solidFill>
              <a:latin typeface="+mj-lt"/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Face to Face Meetings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2X </a:t>
            </a:r>
            <a:r>
              <a:rPr lang="en-US" sz="1600" dirty="0" err="1" smtClean="0">
                <a:solidFill>
                  <a:schemeClr val="tx2"/>
                </a:solidFill>
              </a:rPr>
              <a:t>yr</a:t>
            </a:r>
            <a:r>
              <a:rPr lang="en-US" sz="1600" dirty="0" smtClean="0">
                <a:solidFill>
                  <a:schemeClr val="tx2"/>
                </a:solidFill>
              </a:rPr>
              <a:t> sponsors (North and South)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Host agencies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Website / Reporting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endParaRPr lang="en-US" sz="2133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530" y="1905000"/>
            <a:ext cx="4007088" cy="1896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36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89" y="1371600"/>
            <a:ext cx="888493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National Pavement Preservation Study</a:t>
            </a:r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6094" y="1567082"/>
            <a:ext cx="1569306" cy="323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168856" y="1981200"/>
            <a:ext cx="552165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600"/>
              </a:lnSpc>
              <a:buClrTx/>
              <a:buFont typeface="Arial" charset="0"/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</a:rPr>
              <a:t>Crack/fog seal</a:t>
            </a:r>
          </a:p>
          <a:p>
            <a:pPr marL="0" indent="0" algn="r">
              <a:lnSpc>
                <a:spcPts val="2600"/>
              </a:lnSpc>
              <a:buClrTx/>
              <a:buFont typeface="Arial" charset="0"/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</a:rPr>
              <a:t>Chip/slurry/micro</a:t>
            </a:r>
          </a:p>
          <a:p>
            <a:pPr marL="0" indent="0" algn="r">
              <a:lnSpc>
                <a:spcPts val="2600"/>
              </a:lnSpc>
              <a:buClrTx/>
              <a:buFont typeface="Arial" charset="0"/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</a:rPr>
              <a:t>Thin overlay</a:t>
            </a:r>
          </a:p>
          <a:p>
            <a:pPr marL="0" indent="0" algn="r">
              <a:lnSpc>
                <a:spcPts val="2600"/>
              </a:lnSpc>
              <a:buClrTx/>
              <a:buFont typeface="Arial" charset="0"/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</a:rPr>
              <a:t>Thick overlay</a:t>
            </a:r>
          </a:p>
          <a:p>
            <a:pPr marL="0" indent="0" algn="r">
              <a:lnSpc>
                <a:spcPts val="2600"/>
              </a:lnSpc>
              <a:buClrTx/>
              <a:buFont typeface="Arial" charset="0"/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</a:rPr>
              <a:t>Shallow mill/inlay or hot recycle + overlay</a:t>
            </a:r>
          </a:p>
          <a:p>
            <a:pPr marL="0" indent="0" algn="r">
              <a:lnSpc>
                <a:spcPts val="2600"/>
              </a:lnSpc>
              <a:buClrTx/>
              <a:buFont typeface="Arial" charset="0"/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</a:rPr>
              <a:t>Deep mill/inlay or cold recycle + overlay(s)</a:t>
            </a:r>
          </a:p>
          <a:p>
            <a:pPr marL="0" indent="0" algn="r">
              <a:lnSpc>
                <a:spcPts val="2600"/>
              </a:lnSpc>
              <a:buClrTx/>
              <a:buFont typeface="Arial" charset="0"/>
              <a:buNone/>
              <a:defRPr/>
            </a:pPr>
            <a:r>
              <a:rPr lang="en-US" sz="1700" b="1" dirty="0" smtClean="0">
                <a:solidFill>
                  <a:prstClr val="black"/>
                </a:solidFill>
              </a:rPr>
              <a:t>Reclamation + overlay(s)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14400" y="3154997"/>
            <a:ext cx="7772400" cy="20951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CATatAuburn 100708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31C00"/>
              </a:clrFrom>
              <a:clrTo>
                <a:srgbClr val="031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652" y="5890592"/>
            <a:ext cx="1676400" cy="871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40" y="6019800"/>
            <a:ext cx="1770160" cy="7183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46896" y="2049439"/>
            <a:ext cx="1905000" cy="1025857"/>
            <a:chOff x="4419600" y="2049439"/>
            <a:chExt cx="1905000" cy="1025857"/>
          </a:xfrm>
        </p:grpSpPr>
        <p:sp>
          <p:nvSpPr>
            <p:cNvPr id="5" name="Left Brace 4"/>
            <p:cNvSpPr/>
            <p:nvPr/>
          </p:nvSpPr>
          <p:spPr>
            <a:xfrm>
              <a:off x="5597856" y="2049439"/>
              <a:ext cx="533400" cy="1025857"/>
            </a:xfrm>
            <a:prstGeom prst="leftBrac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hangingPunct="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419600" y="2119952"/>
              <a:ext cx="19050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defRPr/>
              </a:pPr>
              <a:r>
                <a:rPr lang="en-US" sz="17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Select for</a:t>
              </a:r>
            </a:p>
            <a:p>
              <a:pPr eaLnBrk="1" hangingPunct="1">
                <a:defRPr/>
              </a:pPr>
              <a:r>
                <a:rPr lang="en-US" sz="17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Lowest Life</a:t>
              </a:r>
            </a:p>
            <a:p>
              <a:pPr eaLnBrk="1" hangingPunct="1">
                <a:defRPr/>
              </a:pPr>
              <a:r>
                <a:rPr lang="en-US" sz="17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Cycle Cost</a:t>
              </a:r>
              <a:endParaRPr lang="en-US" sz="17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0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5191" tIns="42595" rIns="85191" bIns="4259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0000"/>
          </a:buClr>
          <a:buSzTx/>
          <a:buFontTx/>
          <a:buChar char="•"/>
          <a:tabLst/>
          <a:defRPr kumimoji="0" lang="en-US" sz="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5191" tIns="42595" rIns="85191" bIns="42595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0000"/>
          </a:buClr>
          <a:buSzTx/>
          <a:buFontTx/>
          <a:buChar char="•"/>
          <a:tabLst/>
          <a:defRPr kumimoji="0" lang="en-US" sz="8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800" b="0" i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8489</TotalTime>
  <Words>964</Words>
  <Application>Microsoft Office PowerPoint</Application>
  <PresentationFormat>On-screen Show (4:3)</PresentationFormat>
  <Paragraphs>228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MN.IT</vt:lpstr>
      <vt:lpstr>Blank Presentation</vt:lpstr>
      <vt:lpstr>Office Theme</vt:lpstr>
      <vt:lpstr>4_Office Theme</vt:lpstr>
      <vt:lpstr>3_Office Theme</vt:lpstr>
      <vt:lpstr>9_Office Theme</vt:lpstr>
      <vt:lpstr>1_Office Theme</vt:lpstr>
      <vt:lpstr>2_Office Theme</vt:lpstr>
      <vt:lpstr>6_Office Theme</vt:lpstr>
      <vt:lpstr>5_Office Theme</vt:lpstr>
      <vt:lpstr>2018 Pavement Workshop May 23-24, 2018</vt:lpstr>
      <vt:lpstr>Presentation Outline</vt:lpstr>
      <vt:lpstr>NRRA Workshop Summary  </vt:lpstr>
      <vt:lpstr>NRRA Workshop Summary  </vt:lpstr>
      <vt:lpstr>Benefits of the NCAT / MnROAD Partnership - National Research Initiatives -</vt:lpstr>
      <vt:lpstr>MnROAD / NCAT Partnership History</vt:lpstr>
      <vt:lpstr>PowerPoint Presentation</vt:lpstr>
      <vt:lpstr>Common Activates</vt:lpstr>
      <vt:lpstr>National Pavement Preservation Study</vt:lpstr>
      <vt:lpstr>Preservation Group (PG) Experiment</vt:lpstr>
      <vt:lpstr>Preservation Options Studied</vt:lpstr>
      <vt:lpstr>Lee Road 159 Low Traffic Preservation</vt:lpstr>
      <vt:lpstr>US-280 High Traffic Preservation</vt:lpstr>
      <vt:lpstr>Cold Climate Sections</vt:lpstr>
      <vt:lpstr>Cold Climate Sections</vt:lpstr>
      <vt:lpstr>Similar Findings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Benefits = f(Pretreatment Condition)</vt:lpstr>
      <vt:lpstr>Summary</vt:lpstr>
      <vt:lpstr>2018 Pavement Research Partnership</vt:lpstr>
      <vt:lpstr>PowerPoint Presentation</vt:lpstr>
      <vt:lpstr>PowerPoint Presentation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MnDOT Presentation</dc:title>
  <dc:creator>Minnesota Department of Transportation</dc:creator>
  <cp:keywords>MnDOT;Transportation;Presentation</cp:keywords>
  <cp:lastModifiedBy>Worel, Benjamin (DOT)</cp:lastModifiedBy>
  <cp:revision>367</cp:revision>
  <cp:lastPrinted>2015-04-13T19:46:47Z</cp:lastPrinted>
  <dcterms:created xsi:type="dcterms:W3CDTF">2011-09-13T21:05:29Z</dcterms:created>
  <dcterms:modified xsi:type="dcterms:W3CDTF">2018-05-22T16:19:43Z</dcterms:modified>
</cp:coreProperties>
</file>