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iyu\MTU\To-Do\1-2018-MnDOT-MIST\MTU_Sample%20Info_TSR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TSR_500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7777777777777779E-3"/>
                  <c:y val="1.3799902857376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82-46AC-AD33-AB16A11D3F24}"/>
                </c:ext>
              </c:extLst>
            </c:dLbl>
            <c:dLbl>
              <c:idx val="3"/>
              <c:layout>
                <c:manualLayout>
                  <c:x val="0"/>
                  <c:y val="9.19993523825115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82-46AC-AD33-AB16A11D3F2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782-46AC-AD33-AB16A11D3F24}"/>
                </c:ext>
              </c:extLst>
            </c:dLbl>
            <c:dLbl>
              <c:idx val="7"/>
              <c:layout>
                <c:manualLayout>
                  <c:x val="-2.7777777777779813E-3"/>
                  <c:y val="9.19993523825115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82-46AC-AD33-AB16A11D3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8"/>
              <c:pt idx="0">
                <c:v>SPWEA440E</c:v>
              </c:pt>
              <c:pt idx="1">
                <c:v>SPWEB340C</c:v>
              </c:pt>
              <c:pt idx="2">
                <c:v>SPWEB430E</c:v>
              </c:pt>
              <c:pt idx="3">
                <c:v>SPWEB440E</c:v>
              </c:pt>
              <c:pt idx="4">
                <c:v>SPWEB450E</c:v>
              </c:pt>
              <c:pt idx="5">
                <c:v>SPWEC440E</c:v>
              </c:pt>
              <c:pt idx="6">
                <c:v>SPWED430I</c:v>
              </c:pt>
              <c:pt idx="7">
                <c:v>SPWED440E</c:v>
              </c:pt>
            </c:strLit>
          </c:cat>
          <c:val>
            <c:numRef>
              <c:f>('TSR data'!$G$3,'TSR data'!$G$14,'TSR data'!$G$25,'TSR data'!$G$36,'TSR data'!$G$47,'TSR data'!$G$58,'TSR data'!$G$69,'TSR data'!$G$80)</c:f>
              <c:numCache>
                <c:formatCode>0.00</c:formatCode>
                <c:ptCount val="8"/>
                <c:pt idx="0">
                  <c:v>0.89856272950614424</c:v>
                </c:pt>
                <c:pt idx="1">
                  <c:v>0.87487242391233466</c:v>
                </c:pt>
                <c:pt idx="2">
                  <c:v>0.98907555609490427</c:v>
                </c:pt>
                <c:pt idx="3">
                  <c:v>0.78495238381596621</c:v>
                </c:pt>
                <c:pt idx="4">
                  <c:v>0.90984783572056349</c:v>
                </c:pt>
                <c:pt idx="5">
                  <c:v>1.0091284063188739</c:v>
                </c:pt>
                <c:pt idx="6">
                  <c:v>1.3007635405020541</c:v>
                </c:pt>
                <c:pt idx="7">
                  <c:v>1.1848421414981802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82-46AC-AD33-AB16A11D3F24}"/>
            </c:ext>
          </c:extLst>
        </c:ser>
        <c:ser>
          <c:idx val="1"/>
          <c:order val="1"/>
          <c:tx>
            <c:v>TSR_3500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799902857376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782-46AC-AD33-AB16A11D3F2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782-46AC-AD33-AB16A11D3F24}"/>
                </c:ext>
              </c:extLst>
            </c:dLbl>
            <c:dLbl>
              <c:idx val="2"/>
              <c:layout>
                <c:manualLayout>
                  <c:x val="2.7777777777777779E-3"/>
                  <c:y val="1.3799902857376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782-46AC-AD33-AB16A11D3F24}"/>
                </c:ext>
              </c:extLst>
            </c:dLbl>
            <c:dLbl>
              <c:idx val="3"/>
              <c:layout>
                <c:manualLayout>
                  <c:x val="-1.0185067526415994E-16"/>
                  <c:y val="-4.1399708572130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277777777777782E-2"/>
                      <c:h val="5.74995952390697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782-46AC-AD33-AB16A11D3F24}"/>
                </c:ext>
              </c:extLst>
            </c:dLbl>
            <c:dLbl>
              <c:idx val="4"/>
              <c:layout>
                <c:manualLayout>
                  <c:x val="2.777777777777676E-3"/>
                  <c:y val="1.3799902857376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782-46AC-AD33-AB16A11D3F24}"/>
                </c:ext>
              </c:extLst>
            </c:dLbl>
            <c:dLbl>
              <c:idx val="5"/>
              <c:layout>
                <c:manualLayout>
                  <c:x val="2.7777777777778798E-3"/>
                  <c:y val="1.3799902857376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782-46AC-AD33-AB16A11D3F24}"/>
                </c:ext>
              </c:extLst>
            </c:dLbl>
            <c:dLbl>
              <c:idx val="6"/>
              <c:layout>
                <c:manualLayout>
                  <c:x val="5.5555555555555558E-3"/>
                  <c:y val="9.19993523825115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782-46AC-AD33-AB16A11D3F2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782-46AC-AD33-AB16A11D3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8"/>
              <c:pt idx="0">
                <c:v>SPWEA440E</c:v>
              </c:pt>
              <c:pt idx="1">
                <c:v>SPWEB340C</c:v>
              </c:pt>
              <c:pt idx="2">
                <c:v>SPWEB430E</c:v>
              </c:pt>
              <c:pt idx="3">
                <c:v>SPWEB440E</c:v>
              </c:pt>
              <c:pt idx="4">
                <c:v>SPWEB450E</c:v>
              </c:pt>
              <c:pt idx="5">
                <c:v>SPWEC440E</c:v>
              </c:pt>
              <c:pt idx="6">
                <c:v>SPWED430I</c:v>
              </c:pt>
              <c:pt idx="7">
                <c:v>SPWED440E</c:v>
              </c:pt>
            </c:strLit>
          </c:cat>
          <c:val>
            <c:numRef>
              <c:f>('TSR data'!$G$6,'TSR data'!$G$17,'TSR data'!$G$28,'TSR data'!$G$39,'TSR data'!$G$50,'TSR data'!$G$61,'TSR data'!$G$72,'TSR data'!$G$83)</c:f>
              <c:numCache>
                <c:formatCode>0.00</c:formatCode>
                <c:ptCount val="8"/>
                <c:pt idx="0">
                  <c:v>0.83212159895968774</c:v>
                </c:pt>
                <c:pt idx="1">
                  <c:v>0.54988952102454869</c:v>
                </c:pt>
                <c:pt idx="2">
                  <c:v>0.8358242543297707</c:v>
                </c:pt>
                <c:pt idx="3">
                  <c:v>0.80881477331259721</c:v>
                </c:pt>
                <c:pt idx="4">
                  <c:v>0.82336439535150341</c:v>
                </c:pt>
                <c:pt idx="5">
                  <c:v>0.91199663956914845</c:v>
                </c:pt>
                <c:pt idx="6">
                  <c:v>1.3623961908639906</c:v>
                </c:pt>
                <c:pt idx="7">
                  <c:v>1.2597082194467351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82-46AC-AD33-AB16A11D3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14"/>
        <c:axId val="298852880"/>
        <c:axId val="298853208"/>
      </c:barChart>
      <c:catAx>
        <c:axId val="298852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 dirty="0"/>
                  <a:t>Mix Type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8853208"/>
        <c:crosses val="autoZero"/>
        <c:auto val="1"/>
        <c:lblAlgn val="ctr"/>
        <c:lblOffset val="100"/>
        <c:noMultiLvlLbl val="0"/>
      </c:catAx>
      <c:valAx>
        <c:axId val="298853208"/>
        <c:scaling>
          <c:orientation val="minMax"/>
          <c:max val="1.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 dirty="0"/>
                  <a:t>TSR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885288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0.10411</cdr:x>
      <cdr:y>0.41807</cdr:y>
    </cdr:from>
    <cdr:to>
      <cdr:x>0.98301</cdr:x>
      <cdr:y>0.41807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875300" y="2118468"/>
          <a:ext cx="7389319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4B6F-DB54-4419-A448-3C0EAA29097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0F39-3766-411C-A315-37ED84051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7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4B6F-DB54-4419-A448-3C0EAA29097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0F39-3766-411C-A315-37ED84051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4B6F-DB54-4419-A448-3C0EAA29097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0F39-3766-411C-A315-37ED84051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5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4B6F-DB54-4419-A448-3C0EAA29097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0F39-3766-411C-A315-37ED84051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9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4B6F-DB54-4419-A448-3C0EAA29097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0F39-3766-411C-A315-37ED84051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5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4B6F-DB54-4419-A448-3C0EAA29097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0F39-3766-411C-A315-37ED84051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3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4B6F-DB54-4419-A448-3C0EAA29097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0F39-3766-411C-A315-37ED84051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4B6F-DB54-4419-A448-3C0EAA29097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0F39-3766-411C-A315-37ED84051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4B6F-DB54-4419-A448-3C0EAA29097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0F39-3766-411C-A315-37ED84051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9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4B6F-DB54-4419-A448-3C0EAA29097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0F39-3766-411C-A315-37ED84051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8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4B6F-DB54-4419-A448-3C0EAA29097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0F39-3766-411C-A315-37ED84051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3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4B6F-DB54-4419-A448-3C0EAA29097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90F39-3766-411C-A315-37ED84051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MTU MIST Results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Zhanping</a:t>
            </a:r>
            <a:r>
              <a:rPr lang="en-US" dirty="0" smtClean="0"/>
              <a:t> You</a:t>
            </a:r>
          </a:p>
          <a:p>
            <a:r>
              <a:rPr lang="en-US" dirty="0" smtClean="0"/>
              <a:t>Michigan </a:t>
            </a:r>
            <a:r>
              <a:rPr lang="en-US" dirty="0"/>
              <a:t>Technological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May </a:t>
            </a:r>
            <a:r>
              <a:rPr lang="en-US" dirty="0" smtClean="0">
                <a:solidFill>
                  <a:srgbClr val="FF0000"/>
                </a:solidFill>
              </a:rPr>
              <a:t>24</a:t>
            </a:r>
            <a:r>
              <a:rPr lang="en-US" dirty="0" smtClean="0"/>
              <a:t>, </a:t>
            </a:r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6" y="315207"/>
            <a:ext cx="3286125" cy="69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Procedures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Compaction Process</a:t>
            </a:r>
          </a:p>
          <a:p>
            <a:pPr lvl="1"/>
            <a:r>
              <a:rPr lang="en-US" dirty="0" smtClean="0"/>
              <a:t>Pre-heat samples at a temperature of 5 </a:t>
            </a:r>
            <a:r>
              <a:rPr lang="en-US" dirty="0" smtClean="0">
                <a:latin typeface="Calibri" panose="020F0502020204030204" pitchFamily="34" charset="0"/>
              </a:rPr>
              <a:t>°</a:t>
            </a:r>
            <a:r>
              <a:rPr lang="en-US" dirty="0" smtClean="0"/>
              <a:t>C </a:t>
            </a:r>
            <a:r>
              <a:rPr lang="en-US" dirty="0"/>
              <a:t>lower than</a:t>
            </a:r>
            <a:r>
              <a:rPr lang="en-US" dirty="0" smtClean="0"/>
              <a:t> the compaction temperature for 2 hours</a:t>
            </a:r>
          </a:p>
          <a:p>
            <a:pPr lvl="1"/>
            <a:r>
              <a:rPr lang="en-US" dirty="0" smtClean="0"/>
              <a:t>Quarter the samples</a:t>
            </a:r>
          </a:p>
          <a:p>
            <a:pPr lvl="1"/>
            <a:r>
              <a:rPr lang="en-US" dirty="0" smtClean="0"/>
              <a:t>Place the samples in the oven for 1 hour to reach the compaction temperature</a:t>
            </a:r>
          </a:p>
          <a:p>
            <a:pPr lvl="1"/>
            <a:r>
              <a:rPr lang="en-US" dirty="0" smtClean="0"/>
              <a:t>Molds are in the </a:t>
            </a:r>
            <a:r>
              <a:rPr lang="en-US" dirty="0"/>
              <a:t>other oven at a temperature of 5 °C </a:t>
            </a:r>
            <a:r>
              <a:rPr lang="en-US" dirty="0" smtClean="0"/>
              <a:t>higher </a:t>
            </a:r>
            <a:r>
              <a:rPr lang="en-US" dirty="0"/>
              <a:t>than the compaction temperature </a:t>
            </a:r>
            <a:endParaRPr lang="en-US" dirty="0" smtClean="0"/>
          </a:p>
          <a:p>
            <a:pPr lvl="1"/>
            <a:r>
              <a:rPr lang="en-US" dirty="0" smtClean="0"/>
              <a:t>Compact sample to design height, 63.5mm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Procedures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Gmb</a:t>
            </a:r>
            <a:r>
              <a:rPr lang="en-US" dirty="0" smtClean="0"/>
              <a:t> tests (AASHTO T166)</a:t>
            </a:r>
          </a:p>
          <a:p>
            <a:r>
              <a:rPr lang="en-US" dirty="0" smtClean="0"/>
              <a:t>MIST tests (ASTM D7870, at 55 </a:t>
            </a:r>
            <a:r>
              <a:rPr lang="en-US" dirty="0">
                <a:latin typeface="Calibri" panose="020F0502020204030204" pitchFamily="34" charset="0"/>
              </a:rPr>
              <a:t>°</a:t>
            </a:r>
            <a:r>
              <a:rPr lang="en-US" dirty="0" smtClean="0"/>
              <a:t>C, 40 psi)</a:t>
            </a:r>
          </a:p>
          <a:p>
            <a:pPr lvl="1"/>
            <a:r>
              <a:rPr lang="en-US" dirty="0"/>
              <a:t>3 samples under 500 cycles</a:t>
            </a:r>
          </a:p>
          <a:p>
            <a:pPr lvl="1"/>
            <a:r>
              <a:rPr lang="en-US" dirty="0"/>
              <a:t>3 samples under 3500 </a:t>
            </a:r>
            <a:r>
              <a:rPr lang="en-US" dirty="0" smtClean="0"/>
              <a:t>cycles</a:t>
            </a:r>
          </a:p>
          <a:p>
            <a:r>
              <a:rPr lang="en-US" dirty="0"/>
              <a:t>IDT tests (AASHTO T283)</a:t>
            </a:r>
          </a:p>
          <a:p>
            <a:endParaRPr lang="en-US" dirty="0" smtClean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37" y="4096871"/>
            <a:ext cx="5669760" cy="26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TSR Results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512302"/>
              </p:ext>
            </p:extLst>
          </p:nvPr>
        </p:nvGraphicFramePr>
        <p:xfrm>
          <a:off x="365031" y="1466850"/>
          <a:ext cx="8407494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96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TSR Results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TSR values of most of the mixes over 0.80</a:t>
            </a:r>
          </a:p>
          <a:p>
            <a:r>
              <a:rPr lang="en-US" dirty="0" smtClean="0"/>
              <a:t>Mix SPWEB340C has a low TSR value of 0.55</a:t>
            </a:r>
          </a:p>
          <a:p>
            <a:r>
              <a:rPr lang="en-US" dirty="0"/>
              <a:t>Mix </a:t>
            </a:r>
            <a:r>
              <a:rPr lang="en-US" dirty="0" smtClean="0"/>
              <a:t>SPWEB440E may be moisture susceptible </a:t>
            </a:r>
          </a:p>
          <a:p>
            <a:r>
              <a:rPr lang="en-US" dirty="0"/>
              <a:t>Mix SPWED430I and mix </a:t>
            </a:r>
            <a:r>
              <a:rPr lang="en-US" dirty="0" smtClean="0"/>
              <a:t>SPWED440E have high TSR values of greater than 1</a:t>
            </a:r>
          </a:p>
        </p:txBody>
      </p:sp>
    </p:spTree>
    <p:extLst>
      <p:ext uri="{BB962C8B-B14F-4D97-AF65-F5344CB8AC3E}">
        <p14:creationId xmlns:p14="http://schemas.microsoft.com/office/powerpoint/2010/main" val="7306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ixs</a:t>
            </a:r>
            <a:r>
              <a:rPr lang="en-US" dirty="0" smtClean="0"/>
              <a:t> </a:t>
            </a:r>
            <a:r>
              <a:rPr lang="en-US" dirty="0"/>
              <a:t>SPWED430I and </a:t>
            </a:r>
            <a:r>
              <a:rPr lang="en-US" dirty="0" smtClean="0"/>
              <a:t>SPWED440E</a:t>
            </a:r>
          </a:p>
          <a:p>
            <a:pPr lvl="1"/>
            <a:r>
              <a:rPr lang="en-US" dirty="0" smtClean="0"/>
              <a:t>Difficult to obtain required air voids percent</a:t>
            </a:r>
          </a:p>
          <a:p>
            <a:pPr lvl="1"/>
            <a:r>
              <a:rPr lang="en-US" dirty="0" smtClean="0"/>
              <a:t>Anti-stripping agent </a:t>
            </a:r>
          </a:p>
          <a:p>
            <a:r>
              <a:rPr lang="en-US" dirty="0" smtClean="0"/>
              <a:t>MIST difference between 500 cycles and 3500 cycles</a:t>
            </a:r>
          </a:p>
        </p:txBody>
      </p:sp>
    </p:spTree>
    <p:extLst>
      <p:ext uri="{BB962C8B-B14F-4D97-AF65-F5344CB8AC3E}">
        <p14:creationId xmlns:p14="http://schemas.microsoft.com/office/powerpoint/2010/main" val="36047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191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MTU MIST Results</vt:lpstr>
      <vt:lpstr>Test Procedures</vt:lpstr>
      <vt:lpstr>Test Procedures</vt:lpstr>
      <vt:lpstr>TSR Results</vt:lpstr>
      <vt:lpstr>TSR Results</vt:lpstr>
      <vt:lpstr>Discussion</vt:lpstr>
    </vt:vector>
  </TitlesOfParts>
  <Company>Michigan Technological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Rashelle Sandell</dc:creator>
  <cp:lastModifiedBy>Jack</cp:lastModifiedBy>
  <cp:revision>16</cp:revision>
  <dcterms:created xsi:type="dcterms:W3CDTF">2016-08-18T13:47:06Z</dcterms:created>
  <dcterms:modified xsi:type="dcterms:W3CDTF">2018-05-14T13:09:55Z</dcterms:modified>
</cp:coreProperties>
</file>