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63" r:id="rId2"/>
  </p:sldMasterIdLst>
  <p:notesMasterIdLst>
    <p:notesMasterId r:id="rId10"/>
  </p:notesMasterIdLst>
  <p:handoutMasterIdLst>
    <p:handoutMasterId r:id="rId11"/>
  </p:handoutMasterIdLst>
  <p:sldIdLst>
    <p:sldId id="576" r:id="rId3"/>
    <p:sldId id="577" r:id="rId4"/>
    <p:sldId id="581" r:id="rId5"/>
    <p:sldId id="598" r:id="rId6"/>
    <p:sldId id="601" r:id="rId7"/>
    <p:sldId id="600" r:id="rId8"/>
    <p:sldId id="599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9955"/>
    <a:srgbClr val="193549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44" autoAdjust="0"/>
    <p:restoredTop sz="94847" autoAdjust="0"/>
  </p:normalViewPr>
  <p:slideViewPr>
    <p:cSldViewPr snapToGrid="0">
      <p:cViewPr varScale="1">
        <p:scale>
          <a:sx n="68" d="100"/>
          <a:sy n="68" d="100"/>
        </p:scale>
        <p:origin x="31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202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7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B29AABC-A8B0-44AF-9EBB-6B931C757EC3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E4BB4CC-D38A-47C7-A599-37AA99C76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7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F58BD3-5C4E-4351-B70B-62D35DBD622F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521CC54-9700-47AB-BCA4-549EF61A8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94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3425321-9561-4605-A15F-D38B6EE6E2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A61B62C-C8EA-4827-913A-E54BB767C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3066A89-8CC7-4AFE-ACFB-555426E18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F16B7-76FF-4C7A-BC57-56720CBE07C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754B126-0DA8-4065-9A8B-2D183C722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F7D4117-C7C2-487C-87AB-D2E88B28C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E176-70CB-4F6A-99B1-6BC7B5B5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64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0723D32-E15E-479F-BB3C-3554ACF80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B82D617-F893-4436-876A-5269311852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5550AFC-7D6F-462A-97C0-0D23CF135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F16B7-76FF-4C7A-BC57-56720CBE07C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9F9F3D5-755A-4039-9490-E0F48B51F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9109882-02C3-4FA8-908F-5D446E3E7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E176-70CB-4F6A-99B1-6BC7B5B5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52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431C3E29-7329-403A-90C9-8FFFBD9DC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28EF777-93B3-4BC9-BAE8-6EFD03D6E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08EB22D-3B75-4575-93E5-56530BEAA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F16B7-76FF-4C7A-BC57-56720CBE07C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6142A1B-E87F-46C3-8393-7C5C8A2CF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DD1657A-FE4A-4C65-A196-9582C4A1D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E176-70CB-4F6A-99B1-6BC7B5B5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543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1D97-6C5F-4F61-A044-A8401EA774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5/21/2019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DB086-E1E2-4BED-A9BA-D3BD00AFB3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295400" y="2057400"/>
            <a:ext cx="6629400" cy="160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152400" y="152400"/>
            <a:ext cx="3276600" cy="1524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3124200" y="6096000"/>
            <a:ext cx="5791200" cy="6096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924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7"/>
            <a:ext cx="9144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025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9"/>
            <a:ext cx="9144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2" y="5644884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563"/>
              </a:spcAft>
              <a:buNone/>
              <a:defRPr sz="1013" baseline="0"/>
            </a:lvl1pPr>
          </a:lstStyle>
          <a:p>
            <a:r>
              <a:rPr lang="en-US" sz="1013" dirty="0" err="1" smtClean="0"/>
              <a:t>Firstname</a:t>
            </a:r>
            <a:r>
              <a:rPr lang="en-US" sz="1013" dirty="0" smtClean="0"/>
              <a:t> </a:t>
            </a:r>
            <a:r>
              <a:rPr lang="en-US" sz="1013" dirty="0" err="1" smtClean="0"/>
              <a:t>Lastname</a:t>
            </a:r>
            <a:r>
              <a:rPr lang="en-US" sz="1013" dirty="0" smtClean="0"/>
              <a:t> | Job Title</a:t>
            </a:r>
          </a:p>
          <a:p>
            <a:r>
              <a:rPr lang="en-US" sz="1013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D242C-24FB-43A0-BCB6-43756FC812F6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 mndot.gov/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8" name="MN.IT Service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9638" y="1842964"/>
            <a:ext cx="5324726" cy="84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535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7"/>
            <a:ext cx="9144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025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9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2" y="5644884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563"/>
              </a:spcAft>
              <a:buNone/>
              <a:defRPr sz="1013" baseline="0"/>
            </a:lvl1pPr>
          </a:lstStyle>
          <a:p>
            <a:r>
              <a:rPr lang="en-US" sz="1013" dirty="0" err="1" smtClean="0"/>
              <a:t>Firstname</a:t>
            </a:r>
            <a:r>
              <a:rPr lang="en-US" sz="1013" dirty="0" smtClean="0"/>
              <a:t> </a:t>
            </a:r>
            <a:r>
              <a:rPr lang="en-US" sz="1013" dirty="0" err="1" smtClean="0"/>
              <a:t>Lastname</a:t>
            </a:r>
            <a:r>
              <a:rPr lang="en-US" sz="1013" dirty="0" smtClean="0"/>
              <a:t> | Job Title</a:t>
            </a:r>
          </a:p>
          <a:p>
            <a:r>
              <a:rPr lang="en-US" sz="1013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D242C-24FB-43A0-BCB6-43756FC812F6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 mndot.gov/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" name="MN.IT Service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9640" y="1842964"/>
            <a:ext cx="5324723" cy="84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629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9144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2025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4773022"/>
            <a:ext cx="9144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2" y="5041204"/>
            <a:ext cx="4940300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013" baseline="0"/>
            </a:lvl1pPr>
          </a:lstStyle>
          <a:p>
            <a:r>
              <a:rPr lang="en-US" sz="1013" dirty="0" err="1" smtClean="0"/>
              <a:t>Firstname</a:t>
            </a:r>
            <a:r>
              <a:rPr lang="en-US" sz="1013" dirty="0" smtClean="0"/>
              <a:t> </a:t>
            </a:r>
            <a:r>
              <a:rPr lang="en-US" sz="1013" dirty="0" err="1" smtClean="0"/>
              <a:t>Lastname</a:t>
            </a:r>
            <a:r>
              <a:rPr lang="en-US" sz="1013" dirty="0" smtClean="0"/>
              <a:t> | Job Title</a:t>
            </a:r>
          </a:p>
          <a:p>
            <a:r>
              <a:rPr lang="en-US" sz="1013" dirty="0" smtClean="0"/>
              <a:t>Date</a:t>
            </a:r>
            <a:endParaRPr lang="en-US" dirty="0"/>
          </a:p>
        </p:txBody>
      </p:sp>
      <p:pic>
        <p:nvPicPr>
          <p:cNvPr id="4" name="MN.IT Services Logo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8916" y="6000575"/>
            <a:ext cx="2893869" cy="457200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90172" y="6138335"/>
            <a:ext cx="4190735" cy="365125"/>
          </a:xfrm>
          <a:prstGeom prst="rect">
            <a:avLst/>
          </a:prstGeom>
        </p:spPr>
        <p:txBody>
          <a:bodyPr anchor="b"/>
          <a:lstStyle>
            <a:lvl1pPr algn="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 mndot.gov/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9144000" cy="338073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5725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00386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628650" y="1335089"/>
            <a:ext cx="7886700" cy="48418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 mndot.gov/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517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7"/>
            <a:ext cx="9144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2025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pic>
        <p:nvPicPr>
          <p:cNvPr id="13" name="MN.IT Services Logo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422" y="705498"/>
            <a:ext cx="2893869" cy="457200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0" y="5387789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2" y="5644884"/>
            <a:ext cx="4940300" cy="440970"/>
          </a:xfrm>
        </p:spPr>
        <p:txBody>
          <a:bodyPr>
            <a:normAutofit/>
          </a:bodyPr>
          <a:lstStyle>
            <a:lvl1pPr marL="0" indent="0" algn="ctr">
              <a:buNone/>
              <a:defRPr sz="1013" baseline="0"/>
            </a:lvl1pPr>
          </a:lstStyle>
          <a:p>
            <a:r>
              <a:rPr lang="en-US" sz="1013" dirty="0" err="1" smtClean="0"/>
              <a:t>Firstname</a:t>
            </a:r>
            <a:r>
              <a:rPr lang="en-US" sz="1013" dirty="0" smtClean="0"/>
              <a:t> </a:t>
            </a:r>
            <a:r>
              <a:rPr lang="en-US" sz="1013" dirty="0" err="1" smtClean="0"/>
              <a:t>Lastname</a:t>
            </a:r>
            <a:r>
              <a:rPr lang="en-US" sz="1013" dirty="0" smtClean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9144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8CA1A9B-139F-4606-AD0A-F3253110DAE5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 mndot.gov/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65612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5D47-1752-4D84-8BFB-C2F71A34C932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 mndot.gov/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058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556E-7101-4471-A958-3911E20944AB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Optional Tagline Goes Here 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 mn.gov/websiteurl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84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8D5B101-A133-4BC4-8EC5-480D4DC23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1B3FACD-6C71-4A91-9BD0-68334EA6B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082CBF2-514C-42CE-ACD1-CA679F731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F16B7-76FF-4C7A-BC57-56720CBE07C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4686351-FDD4-445E-99E7-643781449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BE85419-6D1A-497E-AD9E-E6F058E94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E176-70CB-4F6A-99B1-6BC7B5B5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2862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7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7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8DD1-C477-482D-A126-3FBDD1778E48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 mndot.gov/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78BE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076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35281"/>
            <a:ext cx="7886700" cy="4841682"/>
          </a:xfrm>
          <a:solidFill>
            <a:schemeClr val="bg1"/>
          </a:solidFill>
        </p:spPr>
        <p:txBody>
          <a:bodyPr lIns="228600" tIns="548640" rIns="274320"/>
          <a:lstStyle>
            <a:lvl1pPr marL="192881" indent="-192881">
              <a:lnSpc>
                <a:spcPct val="100000"/>
              </a:lnSpc>
              <a:spcAft>
                <a:spcPts val="563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6"/>
            </a:lvl1pPr>
            <a:lvl2pPr marL="450056" indent="-192881">
              <a:lnSpc>
                <a:spcPct val="100000"/>
              </a:lnSpc>
              <a:spcAft>
                <a:spcPts val="563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181"/>
            </a:lvl2pPr>
            <a:lvl3pPr marL="675085" indent="-160735">
              <a:lnSpc>
                <a:spcPct val="100000"/>
              </a:lnSpc>
              <a:spcAft>
                <a:spcPts val="563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956"/>
            </a:lvl3pPr>
            <a:lvl4pPr marL="932260" indent="-160735">
              <a:lnSpc>
                <a:spcPct val="100000"/>
              </a:lnSpc>
              <a:spcAft>
                <a:spcPts val="563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956"/>
            </a:lvl4pPr>
            <a:lvl5pPr marL="1189435" indent="-160735">
              <a:lnSpc>
                <a:spcPct val="100000"/>
              </a:lnSpc>
              <a:spcAft>
                <a:spcPts val="563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956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 mndot.gov/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7675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7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7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A5BA-A5F9-4138-9E4B-FFD626F6437A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 mndot.gov/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465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385763" indent="-128588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1406">
                <a:solidFill>
                  <a:schemeClr val="bg1"/>
                </a:solidFill>
              </a:defRPr>
            </a:lvl1pPr>
            <a:lvl2pPr marL="642938" indent="-128588">
              <a:lnSpc>
                <a:spcPct val="100000"/>
              </a:lnSpc>
              <a:buClr>
                <a:schemeClr val="accent2"/>
              </a:buClr>
              <a:defRPr sz="1181">
                <a:solidFill>
                  <a:schemeClr val="bg1"/>
                </a:solidFill>
              </a:defRPr>
            </a:lvl2pPr>
            <a:lvl3pPr marL="900113" indent="-128588">
              <a:lnSpc>
                <a:spcPct val="100000"/>
              </a:lnSpc>
              <a:buClr>
                <a:schemeClr val="accent2"/>
              </a:buClr>
              <a:defRPr sz="956">
                <a:solidFill>
                  <a:schemeClr val="bg1"/>
                </a:solidFill>
              </a:defRPr>
            </a:lvl3pPr>
            <a:lvl4pPr marL="1157288" indent="-128588">
              <a:lnSpc>
                <a:spcPct val="100000"/>
              </a:lnSpc>
              <a:buClr>
                <a:schemeClr val="accent2"/>
              </a:buClr>
              <a:defRPr sz="956">
                <a:solidFill>
                  <a:schemeClr val="bg1"/>
                </a:solidFill>
              </a:defRPr>
            </a:lvl4pPr>
            <a:lvl5pPr marL="1414463" indent="-128588">
              <a:lnSpc>
                <a:spcPct val="100000"/>
              </a:lnSpc>
              <a:buClr>
                <a:schemeClr val="accent2"/>
              </a:buClr>
              <a:defRPr sz="956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8677-C648-465D-82CD-E88587B4845D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 mndot.gov/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6698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rgbClr val="003865">
              <a:alpha val="87843"/>
            </a:srgbClr>
          </a:solidFill>
        </p:spPr>
        <p:txBody>
          <a:bodyPr rIns="274320" anchor="ctr"/>
          <a:lstStyle>
            <a:lvl1pPr marL="385763" indent="-128588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642938" indent="-128588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900113" indent="-128588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1157288" indent="-128588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1414463" indent="-128588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07D7-46FB-4D7C-9C8F-0C340D091257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 mndot.gov/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81930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1" y="6356353"/>
            <a:ext cx="1018943" cy="365125"/>
          </a:xfrm>
        </p:spPr>
        <p:txBody>
          <a:bodyPr/>
          <a:lstStyle/>
          <a:p>
            <a:fld id="{66C283A4-7960-4BFD-B3A5-A2CC5BB2A473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 mndot.gov/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0" y="6356353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94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1" y="6356353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5/21/2019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Optional Tagline Goes Here 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 mndot.gov/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0" y="6356353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1838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1" y="6356353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5/21/2019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Optional Tagline Goes Here 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 mndot.gov/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0" y="6356353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63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 mndot.gov/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50" y="6356353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782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628651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1" y="6356353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5/21/2019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Optional Tagline Goes Here 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 mndot.gov/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0" y="6356353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8868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AECEF93-CEBA-4481-85FC-59C4965A7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B11FF7-7D63-433D-88EF-D1984D8F1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B795049-50E0-4A30-AF6D-7810F2D89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F16B7-76FF-4C7A-BC57-56720CBE07C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D627303-60DF-4123-B5E0-C60C3BE3D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A628730-8B05-4701-8BB2-FFBEE45E8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E176-70CB-4F6A-99B1-6BC7B5B5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9536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628651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1" y="6356353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5/21/2019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Optional Tagline Goes Here 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 mndot.gov/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0" y="6356353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827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628651" y="1366346"/>
            <a:ext cx="4676215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 mndot.gov/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50" y="6356353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054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13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3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13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6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13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9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13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 mndot.gov/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308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179611" y="1964392"/>
            <a:ext cx="1749143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101920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13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18406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534177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13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050663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966435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13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 mndot.gov/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281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9"/>
            <a:ext cx="1906858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13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3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13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6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13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9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13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EEDC6-36CA-4209-B482-2ED76AA0BF08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 mndot.gov/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712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50" y="1674774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5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013"/>
            </a:lvl1pPr>
            <a:lvl2pPr marL="257175" indent="0">
              <a:buFont typeface="Arial" panose="020B0604020202020204" pitchFamily="34" charset="0"/>
              <a:buNone/>
              <a:defRPr sz="1013"/>
            </a:lvl2pPr>
            <a:lvl3pPr marL="514350" indent="0">
              <a:buFont typeface="Arial" panose="020B0604020202020204" pitchFamily="34" charset="0"/>
              <a:buNone/>
              <a:defRPr sz="1013"/>
            </a:lvl3pPr>
            <a:lvl4pPr marL="771525" indent="0">
              <a:buFont typeface="Arial" panose="020B0604020202020204" pitchFamily="34" charset="0"/>
              <a:buNone/>
              <a:defRPr sz="1013"/>
            </a:lvl4pPr>
            <a:lvl5pPr marL="1028700" indent="0">
              <a:buFont typeface="Arial" panose="020B0604020202020204" pitchFamily="34" charset="0"/>
              <a:buNone/>
              <a:defRPr sz="1013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50" y="3939364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4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013"/>
            </a:lvl1pPr>
            <a:lvl2pPr marL="257175" indent="0">
              <a:buFont typeface="Arial" panose="020B0604020202020204" pitchFamily="34" charset="0"/>
              <a:buNone/>
              <a:defRPr sz="1013"/>
            </a:lvl2pPr>
            <a:lvl3pPr marL="514350" indent="0">
              <a:buFont typeface="Arial" panose="020B0604020202020204" pitchFamily="34" charset="0"/>
              <a:buNone/>
              <a:defRPr sz="1013"/>
            </a:lvl3pPr>
            <a:lvl4pPr marL="771525" indent="0">
              <a:buFont typeface="Arial" panose="020B0604020202020204" pitchFamily="34" charset="0"/>
              <a:buNone/>
              <a:defRPr sz="1013"/>
            </a:lvl4pPr>
            <a:lvl5pPr marL="1028700" indent="0">
              <a:buFont typeface="Arial" panose="020B0604020202020204" pitchFamily="34" charset="0"/>
              <a:buNone/>
              <a:defRPr sz="1013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5" y="1674774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5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013"/>
            </a:lvl1pPr>
            <a:lvl2pPr marL="257175" indent="0">
              <a:buFont typeface="Arial" panose="020B0604020202020204" pitchFamily="34" charset="0"/>
              <a:buNone/>
              <a:defRPr sz="1013"/>
            </a:lvl2pPr>
            <a:lvl3pPr marL="514350" indent="0">
              <a:buFont typeface="Arial" panose="020B0604020202020204" pitchFamily="34" charset="0"/>
              <a:buNone/>
              <a:defRPr sz="1013"/>
            </a:lvl3pPr>
            <a:lvl4pPr marL="771525" indent="0">
              <a:buFont typeface="Arial" panose="020B0604020202020204" pitchFamily="34" charset="0"/>
              <a:buNone/>
              <a:defRPr sz="1013"/>
            </a:lvl4pPr>
            <a:lvl5pPr marL="1028700" indent="0">
              <a:buFont typeface="Arial" panose="020B0604020202020204" pitchFamily="34" charset="0"/>
              <a:buNone/>
              <a:defRPr sz="1013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5" y="3939364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3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013"/>
            </a:lvl1pPr>
            <a:lvl2pPr marL="257175" indent="0">
              <a:buFont typeface="Arial" panose="020B0604020202020204" pitchFamily="34" charset="0"/>
              <a:buNone/>
              <a:defRPr sz="1013"/>
            </a:lvl2pPr>
            <a:lvl3pPr marL="514350" indent="0">
              <a:buFont typeface="Arial" panose="020B0604020202020204" pitchFamily="34" charset="0"/>
              <a:buNone/>
              <a:defRPr sz="1013"/>
            </a:lvl3pPr>
            <a:lvl4pPr marL="771525" indent="0">
              <a:buFont typeface="Arial" panose="020B0604020202020204" pitchFamily="34" charset="0"/>
              <a:buNone/>
              <a:defRPr sz="1013"/>
            </a:lvl4pPr>
            <a:lvl5pPr marL="1028700" indent="0">
              <a:buFont typeface="Arial" panose="020B0604020202020204" pitchFamily="34" charset="0"/>
              <a:buNone/>
              <a:defRPr sz="1013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626-CE5A-4834-975C-E7305BA2E281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 mndot.gov/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376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50" y="1674774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5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013"/>
            </a:lvl1pPr>
            <a:lvl2pPr marL="257175" indent="0">
              <a:buFont typeface="Arial" panose="020B0604020202020204" pitchFamily="34" charset="0"/>
              <a:buNone/>
              <a:defRPr sz="1013"/>
            </a:lvl2pPr>
            <a:lvl3pPr marL="514350" indent="0">
              <a:buFont typeface="Arial" panose="020B0604020202020204" pitchFamily="34" charset="0"/>
              <a:buNone/>
              <a:defRPr sz="1013"/>
            </a:lvl3pPr>
            <a:lvl4pPr marL="771525" indent="0">
              <a:buFont typeface="Arial" panose="020B0604020202020204" pitchFamily="34" charset="0"/>
              <a:buNone/>
              <a:defRPr sz="1013"/>
            </a:lvl4pPr>
            <a:lvl5pPr marL="1028700" indent="0">
              <a:buFont typeface="Arial" panose="020B0604020202020204" pitchFamily="34" charset="0"/>
              <a:buNone/>
              <a:defRPr sz="1013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50" y="3939364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4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013"/>
            </a:lvl1pPr>
            <a:lvl2pPr marL="257175" indent="0">
              <a:buFont typeface="Arial" panose="020B0604020202020204" pitchFamily="34" charset="0"/>
              <a:buNone/>
              <a:defRPr sz="1013"/>
            </a:lvl2pPr>
            <a:lvl3pPr marL="514350" indent="0">
              <a:buFont typeface="Arial" panose="020B0604020202020204" pitchFamily="34" charset="0"/>
              <a:buNone/>
              <a:defRPr sz="1013"/>
            </a:lvl3pPr>
            <a:lvl4pPr marL="771525" indent="0">
              <a:buFont typeface="Arial" panose="020B0604020202020204" pitchFamily="34" charset="0"/>
              <a:buNone/>
              <a:defRPr sz="1013"/>
            </a:lvl4pPr>
            <a:lvl5pPr marL="1028700" indent="0">
              <a:buFont typeface="Arial" panose="020B0604020202020204" pitchFamily="34" charset="0"/>
              <a:buNone/>
              <a:defRPr sz="1013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5" y="1674774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5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013"/>
            </a:lvl1pPr>
            <a:lvl2pPr marL="257175" indent="0">
              <a:buFont typeface="Arial" panose="020B0604020202020204" pitchFamily="34" charset="0"/>
              <a:buNone/>
              <a:defRPr sz="1013"/>
            </a:lvl2pPr>
            <a:lvl3pPr marL="514350" indent="0">
              <a:buFont typeface="Arial" panose="020B0604020202020204" pitchFamily="34" charset="0"/>
              <a:buNone/>
              <a:defRPr sz="1013"/>
            </a:lvl3pPr>
            <a:lvl4pPr marL="771525" indent="0">
              <a:buFont typeface="Arial" panose="020B0604020202020204" pitchFamily="34" charset="0"/>
              <a:buNone/>
              <a:defRPr sz="1013"/>
            </a:lvl4pPr>
            <a:lvl5pPr marL="1028700" indent="0">
              <a:buFont typeface="Arial" panose="020B0604020202020204" pitchFamily="34" charset="0"/>
              <a:buNone/>
              <a:defRPr sz="1013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5" y="3939364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3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013"/>
            </a:lvl1pPr>
            <a:lvl2pPr marL="257175" indent="0">
              <a:buFont typeface="Arial" panose="020B0604020202020204" pitchFamily="34" charset="0"/>
              <a:buNone/>
              <a:defRPr sz="1013"/>
            </a:lvl2pPr>
            <a:lvl3pPr marL="514350" indent="0">
              <a:buFont typeface="Arial" panose="020B0604020202020204" pitchFamily="34" charset="0"/>
              <a:buNone/>
              <a:defRPr sz="1013"/>
            </a:lvl3pPr>
            <a:lvl4pPr marL="771525" indent="0">
              <a:buFont typeface="Arial" panose="020B0604020202020204" pitchFamily="34" charset="0"/>
              <a:buNone/>
              <a:defRPr sz="1013"/>
            </a:lvl4pPr>
            <a:lvl5pPr marL="1028700" indent="0">
              <a:buFont typeface="Arial" panose="020B0604020202020204" pitchFamily="34" charset="0"/>
              <a:buNone/>
              <a:defRPr sz="1013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FB38-58F3-410A-8DA4-4B706967601F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 mndot.gov/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0123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50" y="2571731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013"/>
            </a:lvl1pPr>
            <a:lvl2pPr marL="257175" indent="0">
              <a:buFont typeface="Arial" panose="020B0604020202020204" pitchFamily="34" charset="0"/>
              <a:buNone/>
              <a:defRPr sz="1013"/>
            </a:lvl2pPr>
            <a:lvl3pPr marL="514350" indent="0">
              <a:buFont typeface="Arial" panose="020B0604020202020204" pitchFamily="34" charset="0"/>
              <a:buNone/>
              <a:defRPr sz="1013"/>
            </a:lvl3pPr>
            <a:lvl4pPr marL="771525" indent="0">
              <a:buFont typeface="Arial" panose="020B0604020202020204" pitchFamily="34" charset="0"/>
              <a:buNone/>
              <a:defRPr sz="1013"/>
            </a:lvl4pPr>
            <a:lvl5pPr marL="1028700" indent="0">
              <a:buFont typeface="Arial" panose="020B0604020202020204" pitchFamily="34" charset="0"/>
              <a:buNone/>
              <a:defRPr sz="1013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5" y="2571731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013"/>
            </a:lvl1pPr>
            <a:lvl2pPr marL="257175" indent="0">
              <a:buFont typeface="Arial" panose="020B0604020202020204" pitchFamily="34" charset="0"/>
              <a:buNone/>
              <a:defRPr sz="1013"/>
            </a:lvl2pPr>
            <a:lvl3pPr marL="514350" indent="0">
              <a:buFont typeface="Arial" panose="020B0604020202020204" pitchFamily="34" charset="0"/>
              <a:buNone/>
              <a:defRPr sz="1013"/>
            </a:lvl3pPr>
            <a:lvl4pPr marL="771525" indent="0">
              <a:buFont typeface="Arial" panose="020B0604020202020204" pitchFamily="34" charset="0"/>
              <a:buNone/>
              <a:defRPr sz="1013"/>
            </a:lvl4pPr>
            <a:lvl5pPr marL="1028700" indent="0">
              <a:buFont typeface="Arial" panose="020B0604020202020204" pitchFamily="34" charset="0"/>
              <a:buNone/>
              <a:defRPr sz="1013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19661-29C3-4FE0-9FC3-375A85A42C46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 mndot.gov/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676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50" y="2800331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8003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013"/>
            </a:lvl1pPr>
            <a:lvl2pPr marL="257175" indent="0">
              <a:buFont typeface="Arial" panose="020B0604020202020204" pitchFamily="34" charset="0"/>
              <a:buNone/>
              <a:defRPr sz="1013"/>
            </a:lvl2pPr>
            <a:lvl3pPr marL="514350" indent="0">
              <a:buFont typeface="Arial" panose="020B0604020202020204" pitchFamily="34" charset="0"/>
              <a:buNone/>
              <a:defRPr sz="1013"/>
            </a:lvl3pPr>
            <a:lvl4pPr marL="771525" indent="0">
              <a:buFont typeface="Arial" panose="020B0604020202020204" pitchFamily="34" charset="0"/>
              <a:buNone/>
              <a:defRPr sz="1013"/>
            </a:lvl4pPr>
            <a:lvl5pPr marL="1028700" indent="0">
              <a:buFont typeface="Arial" panose="020B0604020202020204" pitchFamily="34" charset="0"/>
              <a:buNone/>
              <a:defRPr sz="1013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5" y="2800331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013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8003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013"/>
            </a:lvl1pPr>
            <a:lvl2pPr marL="257175" indent="0">
              <a:buFont typeface="Arial" panose="020B0604020202020204" pitchFamily="34" charset="0"/>
              <a:buNone/>
              <a:defRPr sz="1013"/>
            </a:lvl2pPr>
            <a:lvl3pPr marL="514350" indent="0">
              <a:buFont typeface="Arial" panose="020B0604020202020204" pitchFamily="34" charset="0"/>
              <a:buNone/>
              <a:defRPr sz="1013"/>
            </a:lvl3pPr>
            <a:lvl4pPr marL="771525" indent="0">
              <a:buFont typeface="Arial" panose="020B0604020202020204" pitchFamily="34" charset="0"/>
              <a:buNone/>
              <a:defRPr sz="1013"/>
            </a:lvl4pPr>
            <a:lvl5pPr marL="1028700" indent="0">
              <a:buFont typeface="Arial" panose="020B0604020202020204" pitchFamily="34" charset="0"/>
              <a:buNone/>
              <a:defRPr sz="1013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E0EA-2D80-452F-9963-33FA7A36BC09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 mndot.gov/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9347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025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9144000" cy="6857998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53382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CDAB8FB-4C86-4DF5-BDF1-616D9ECCE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3310FF7-0644-49C9-AD79-140B84E751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AC5968A-3FA3-4E04-A5A7-AA5BC9E7A6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B5F93A6-713E-41F1-ABB5-3EFDA0C6C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F16B7-76FF-4C7A-BC57-56720CBE07C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F131372-674F-43F4-BB50-807588765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A6A6F77-FB9A-4472-9954-EBADDA072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E176-70CB-4F6A-99B1-6BC7B5B5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37757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025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9144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1024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9144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025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9144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35908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3409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1" y="6356353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5/21/2019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Optional Tagline Goes Here 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 mndot.gov/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0" y="6356353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5165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4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3" y="3211516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32590" y="504858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2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1" y="6356353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>
                <a:solidFill>
                  <a:srgbClr val="FFFFFF"/>
                </a:solidFill>
              </a:rPr>
              <a:pPr/>
              <a:t>5/21/2019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Optional Tagline Goes Here 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 mndot.gov/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0" y="6356353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076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0094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4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6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8100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11924" y="287066"/>
            <a:ext cx="2641445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83" y="3211516"/>
            <a:ext cx="2641387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32590" y="504858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2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1" y="6356353"/>
            <a:ext cx="1018943" cy="365125"/>
          </a:xfrm>
        </p:spPr>
        <p:txBody>
          <a:bodyPr/>
          <a:lstStyle/>
          <a:p>
            <a:fld id="{5D76A200-3168-4D33-A718-3974884CE863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</a:t>
            </a:r>
            <a:r>
              <a:rPr lang="en-US" dirty="0" smtClean="0">
                <a:solidFill>
                  <a:srgbClr val="003865"/>
                </a:solidFill>
              </a:rPr>
              <a:t>|</a:t>
            </a:r>
            <a:r>
              <a:rPr lang="en-US" dirty="0" smtClean="0">
                <a:solidFill>
                  <a:srgbClr val="000000"/>
                </a:solidFill>
              </a:rPr>
              <a:t>  mndot.gov/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7418350" y="6356353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5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21" y="1365206"/>
            <a:ext cx="7916772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0094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4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37213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4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3" y="3211516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34639" y="434837"/>
            <a:ext cx="5121496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2" y="691885"/>
            <a:ext cx="4725590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1" y="6356353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>
                <a:solidFill>
                  <a:srgbClr val="FFFFFF"/>
                </a:solidFill>
              </a:rPr>
              <a:pPr/>
              <a:t>5/21/2019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Optional Tagline Goes Here 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 mndot.gov/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0" y="6356353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2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4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3" y="3211516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32590" y="504858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2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1" y="6356353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>
                <a:solidFill>
                  <a:srgbClr val="FFFFFF"/>
                </a:solidFill>
              </a:rPr>
              <a:pPr/>
              <a:t>5/21/2019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Optional Tagline Goes Here 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 mndot.gov/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0" y="6356353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880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8F507C2-FBAF-452A-A7D4-60DD87A45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A03AE74-5330-4C9B-B398-41E4936341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E2C6553-3FFD-47A1-A425-F8A3C36DEB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DB41D6A-F9D0-4D08-9C63-2F643C6C93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5BF28C0B-9127-49E4-BA9D-08E6F9090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BB52CE42-C1D4-4300-9B2C-4C2C8F211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F16B7-76FF-4C7A-BC57-56720CBE07C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36282E24-7C62-4562-86C9-4829C8D6A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18F3D621-0B09-44EB-9B81-7F0034988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E176-70CB-4F6A-99B1-6BC7B5B5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9756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025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6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0094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4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644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10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2120801" algn="l"/>
              </a:tabLst>
              <a:defRPr sz="2813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19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35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1" y="6356353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>
                <a:solidFill>
                  <a:srgbClr val="FFFFFF"/>
                </a:solidFill>
              </a:rPr>
              <a:pPr/>
              <a:t>5/21/2019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Optional Tagline Goes Here 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 mndot.gov/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0" y="6356353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037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10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2120801" algn="l"/>
              </a:tabLst>
              <a:defRPr sz="2813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19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35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1" y="6356353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>
                <a:solidFill>
                  <a:srgbClr val="FFFFFF"/>
                </a:solidFill>
              </a:rPr>
              <a:pPr/>
              <a:t>5/21/2019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Optional Tagline Goes Here 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 mndot.gov/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50" y="6356353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5315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9968" y="685800"/>
            <a:ext cx="41148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1317129" algn="l"/>
                <a:tab pos="2120801" algn="l"/>
              </a:tabLst>
              <a:defRPr sz="3094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7C3B6E0-E413-4EA2-9B23-AF69A1623F89}" type="datetime1">
              <a:rPr lang="en-US" smtClean="0">
                <a:solidFill>
                  <a:srgbClr val="FFFFFF"/>
                </a:solidFill>
              </a:rPr>
              <a:pPr/>
              <a:t>5/21/2019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Optional Tagline Goes Here 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 mndot.gov/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55188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90299" y="912530"/>
            <a:ext cx="3496041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120801" algn="l"/>
              </a:tabLst>
              <a:defRPr sz="2531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158613" y="524007"/>
            <a:ext cx="1616475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6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Second Point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8251" y="3581845"/>
            <a:ext cx="1978484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6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Third Point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8A7556-21FA-4204-9DD6-1F6FDEC2C796}" type="datetime1">
              <a:rPr lang="en-US" smtClean="0">
                <a:solidFill>
                  <a:srgbClr val="FFFFFF"/>
                </a:solidFill>
              </a:rPr>
              <a:pPr/>
              <a:t>5/21/2019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Optional Tagline Goes Here 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 mndot.gov/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89345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24608" y="1609867"/>
            <a:ext cx="5694788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563"/>
              </a:spcAft>
              <a:tabLst>
                <a:tab pos="2120801" algn="l"/>
              </a:tabLst>
              <a:defRPr sz="3938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</a:t>
            </a:r>
            <a:br>
              <a:rPr lang="en-US" dirty="0" smtClean="0"/>
            </a:b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B49D9C-C4C1-46A9-AED8-599F8B47287F}" type="datetime1">
              <a:rPr lang="en-US" smtClean="0">
                <a:solidFill>
                  <a:srgbClr val="FFFFFF"/>
                </a:solidFill>
              </a:rPr>
              <a:pPr/>
              <a:t>5/21/2019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Optional Tagline Goes Here 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 mndot.gov/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94787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2120801" algn="l"/>
              </a:tabLst>
              <a:defRPr sz="3938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2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>
                <a:solidFill>
                  <a:srgbClr val="FFFFFF"/>
                </a:solidFill>
              </a:rPr>
              <a:pPr/>
              <a:t>5/21/2019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Optional Tagline Goes Here 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 mndot.gov/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328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Light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6"/>
            <a:ext cx="9144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120801" algn="l"/>
              </a:tabLst>
              <a:defRPr sz="3938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2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75E6-E45B-4C5D-981E-7C8ED0C72F5D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Here |  mndot.gov/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218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edit background picture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2120801" algn="l"/>
              </a:tabLst>
              <a:defRPr sz="3938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2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25D9D-5365-41CD-BF43-4FFFCBF4BBDA}" type="datetime1">
              <a:rPr lang="en-US" smtClean="0">
                <a:solidFill>
                  <a:srgbClr val="FFFFFF"/>
                </a:solidFill>
              </a:rPr>
              <a:pPr/>
              <a:t>5/21/2019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Optional Tagline Goes Here 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 mndot.gov/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79295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Imag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2120801" algn="l"/>
              </a:tabLst>
              <a:defRPr sz="3375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100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2500" i="0">
                <a:solidFill>
                  <a:schemeClr val="bg1"/>
                </a:solidFill>
              </a:defRPr>
            </a:lvl1pPr>
            <a:lvl2pPr marL="257175" indent="0">
              <a:buNone/>
              <a:defRPr/>
            </a:lvl2pPr>
            <a:lvl3pPr marL="514350" indent="0">
              <a:buNone/>
              <a:defRPr/>
            </a:lvl3pPr>
            <a:lvl4pPr marL="771525" indent="0">
              <a:buNone/>
              <a:defRPr/>
            </a:lvl4pPr>
            <a:lvl5pPr marL="10287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CC894EF-7DC0-4B7C-83F8-29D989AA60F6}" type="datetime1">
              <a:rPr lang="en-US" smtClean="0">
                <a:solidFill>
                  <a:srgbClr val="FFFFFF"/>
                </a:solidFill>
              </a:rPr>
              <a:pPr/>
              <a:t>5/21/2019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Optional Tagline Goes Here 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 mndot.gov/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09766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B501408-481C-45C1-88F5-A349B81D9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40DD075B-AF9B-47D6-9E0B-094C1DD41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F16B7-76FF-4C7A-BC57-56720CBE07C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16A5D574-1C91-4926-89C7-22CCF6FE1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0595984-3F9C-4BC8-81E1-7E917A65F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E176-70CB-4F6A-99B1-6BC7B5B5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93270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2120801" algn="l"/>
              </a:tabLst>
              <a:defRPr sz="3375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100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2500" i="0">
                <a:solidFill>
                  <a:schemeClr val="bg1"/>
                </a:solidFill>
              </a:defRPr>
            </a:lvl1pPr>
            <a:lvl2pPr marL="257175" indent="0">
              <a:buNone/>
              <a:defRPr/>
            </a:lvl2pPr>
            <a:lvl3pPr marL="514350" indent="0">
              <a:buNone/>
              <a:defRPr/>
            </a:lvl3pPr>
            <a:lvl4pPr marL="771525" indent="0">
              <a:buNone/>
              <a:defRPr/>
            </a:lvl4pPr>
            <a:lvl5pPr marL="10287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78DBCF0-11C3-4F19-90D9-2EE7F00784FE}" type="datetime1">
              <a:rPr lang="en-US" smtClean="0">
                <a:solidFill>
                  <a:srgbClr val="FFFFFF"/>
                </a:solidFill>
              </a:rPr>
              <a:pPr/>
              <a:t>5/21/2019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Optional Tagline Goes Here 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 mndot.gov/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04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2212736"/>
            <a:ext cx="7886700" cy="1472163"/>
          </a:xfrm>
        </p:spPr>
        <p:txBody>
          <a:bodyPr>
            <a:noAutofit/>
          </a:bodyPr>
          <a:lstStyle>
            <a:lvl1pPr algn="ctr">
              <a:tabLst>
                <a:tab pos="2120801" algn="l"/>
              </a:tabLst>
              <a:defRPr sz="3938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684897"/>
            <a:ext cx="78867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>
                <a:solidFill>
                  <a:srgbClr val="FFFFFF"/>
                </a:solidFill>
              </a:rPr>
              <a:pPr/>
              <a:t>5/21/2019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Optional Tagline Goes Here </a:t>
            </a:r>
            <a:r>
              <a:rPr lang="en-US" dirty="0" smtClean="0">
                <a:solidFill>
                  <a:srgbClr val="78BE21"/>
                </a:solidFill>
              </a:rPr>
              <a:t>|</a:t>
            </a:r>
            <a:r>
              <a:rPr lang="en-US" dirty="0" smtClean="0">
                <a:solidFill>
                  <a:srgbClr val="FFFFFF"/>
                </a:solidFill>
              </a:rPr>
              <a:t>  mndot.gov/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pic>
        <p:nvPicPr>
          <p:cNvPr id="10" name="MN.IT Services Logo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265" y="630935"/>
            <a:ext cx="2893869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371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Quote Solid Light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9144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120801" algn="l"/>
              </a:tabLst>
              <a:defRPr sz="3938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521123"/>
            <a:ext cx="78867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A75E6-E45B-4C5D-981E-7C8ED0C72F5D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>
                <a:solidFill>
                  <a:srgbClr val="000000"/>
                </a:solidFill>
              </a:rPr>
              <a:t>Optional Tagline Goes Here</a:t>
            </a:r>
            <a:r>
              <a:rPr lang="en-US" dirty="0" smtClean="0">
                <a:solidFill>
                  <a:srgbClr val="003865"/>
                </a:solidFill>
              </a:rPr>
              <a:t> |  mndot.gov/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rgbClr val="FFFFFF"/>
              </a:solidFill>
            </a:endParaRPr>
          </a:p>
        </p:txBody>
      </p:sp>
      <p:pic>
        <p:nvPicPr>
          <p:cNvPr id="11" name="MN.IT Services Logo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1265" y="630936"/>
            <a:ext cx="2893869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449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AC062D3B-8388-48A3-A9B7-8392B42C5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F16B7-76FF-4C7A-BC57-56720CBE07C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9CAFF57-F760-49DD-BAB2-4B1961D22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E149B0B-DD98-44DE-99D3-D997824CA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E176-70CB-4F6A-99B1-6BC7B5B5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654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EBCD002-5A70-4590-905C-99117A1CC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6B9AD92-C090-4A91-AA21-E124DBDFF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490FC0D-0059-4989-9633-97106EE394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F50C73C-BCA4-497B-A8E0-1AE37DC10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F16B7-76FF-4C7A-BC57-56720CBE07C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CE25C15-8D57-474D-89E2-F96238B0E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0B50DD2-F84D-4FBD-8246-05340E8D2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E176-70CB-4F6A-99B1-6BC7B5B5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390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FEAF662-59BE-4278-B9DE-F02DA7212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27C1269D-6A09-4FC2-B0F1-AB27A81651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D20B086-7B96-43D7-9865-F6E35849B3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376992B-4458-4B09-93DF-745E123EE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F16B7-76FF-4C7A-BC57-56720CBE07C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C870670-E099-43E2-9E43-AFE4AF8F4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6619E19-3B38-4FD9-8393-E9A4A876F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E176-70CB-4F6A-99B1-6BC7B5B57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0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26" Type="http://schemas.openxmlformats.org/officeDocument/2006/relationships/slideLayout" Target="../slideLayouts/slideLayout38.xml"/><Relationship Id="rId39" Type="http://schemas.openxmlformats.org/officeDocument/2006/relationships/slideLayout" Target="../slideLayouts/slideLayout51.xml"/><Relationship Id="rId3" Type="http://schemas.openxmlformats.org/officeDocument/2006/relationships/slideLayout" Target="../slideLayouts/slideLayout15.xml"/><Relationship Id="rId21" Type="http://schemas.openxmlformats.org/officeDocument/2006/relationships/slideLayout" Target="../slideLayouts/slideLayout33.xml"/><Relationship Id="rId34" Type="http://schemas.openxmlformats.org/officeDocument/2006/relationships/slideLayout" Target="../slideLayouts/slideLayout46.xml"/><Relationship Id="rId42" Type="http://schemas.openxmlformats.org/officeDocument/2006/relationships/slideLayout" Target="../slideLayouts/slideLayout54.xml"/><Relationship Id="rId47" Type="http://schemas.openxmlformats.org/officeDocument/2006/relationships/slideLayout" Target="../slideLayouts/slideLayout59.xml"/><Relationship Id="rId50" Type="http://schemas.openxmlformats.org/officeDocument/2006/relationships/slideLayout" Target="../slideLayouts/slideLayout62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5" Type="http://schemas.openxmlformats.org/officeDocument/2006/relationships/slideLayout" Target="../slideLayouts/slideLayout37.xml"/><Relationship Id="rId33" Type="http://schemas.openxmlformats.org/officeDocument/2006/relationships/slideLayout" Target="../slideLayouts/slideLayout45.xml"/><Relationship Id="rId38" Type="http://schemas.openxmlformats.org/officeDocument/2006/relationships/slideLayout" Target="../slideLayouts/slideLayout50.xml"/><Relationship Id="rId46" Type="http://schemas.openxmlformats.org/officeDocument/2006/relationships/slideLayout" Target="../slideLayouts/slideLayout58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29" Type="http://schemas.openxmlformats.org/officeDocument/2006/relationships/slideLayout" Target="../slideLayouts/slideLayout41.xml"/><Relationship Id="rId41" Type="http://schemas.openxmlformats.org/officeDocument/2006/relationships/slideLayout" Target="../slideLayouts/slideLayout53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36.xml"/><Relationship Id="rId32" Type="http://schemas.openxmlformats.org/officeDocument/2006/relationships/slideLayout" Target="../slideLayouts/slideLayout44.xml"/><Relationship Id="rId37" Type="http://schemas.openxmlformats.org/officeDocument/2006/relationships/slideLayout" Target="../slideLayouts/slideLayout49.xml"/><Relationship Id="rId40" Type="http://schemas.openxmlformats.org/officeDocument/2006/relationships/slideLayout" Target="../slideLayouts/slideLayout52.xml"/><Relationship Id="rId45" Type="http://schemas.openxmlformats.org/officeDocument/2006/relationships/slideLayout" Target="../slideLayouts/slideLayout57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slideLayout" Target="../slideLayouts/slideLayout35.xml"/><Relationship Id="rId28" Type="http://schemas.openxmlformats.org/officeDocument/2006/relationships/slideLayout" Target="../slideLayouts/slideLayout40.xml"/><Relationship Id="rId36" Type="http://schemas.openxmlformats.org/officeDocument/2006/relationships/slideLayout" Target="../slideLayouts/slideLayout48.xml"/><Relationship Id="rId49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31" Type="http://schemas.openxmlformats.org/officeDocument/2006/relationships/slideLayout" Target="../slideLayouts/slideLayout43.xml"/><Relationship Id="rId44" Type="http://schemas.openxmlformats.org/officeDocument/2006/relationships/slideLayout" Target="../slideLayouts/slideLayout56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slideLayout" Target="../slideLayouts/slideLayout34.xml"/><Relationship Id="rId27" Type="http://schemas.openxmlformats.org/officeDocument/2006/relationships/slideLayout" Target="../slideLayouts/slideLayout39.xml"/><Relationship Id="rId30" Type="http://schemas.openxmlformats.org/officeDocument/2006/relationships/slideLayout" Target="../slideLayouts/slideLayout42.xml"/><Relationship Id="rId35" Type="http://schemas.openxmlformats.org/officeDocument/2006/relationships/slideLayout" Target="../slideLayouts/slideLayout47.xml"/><Relationship Id="rId43" Type="http://schemas.openxmlformats.org/officeDocument/2006/relationships/slideLayout" Target="../slideLayouts/slideLayout55.xml"/><Relationship Id="rId48" Type="http://schemas.openxmlformats.org/officeDocument/2006/relationships/slideLayout" Target="../slideLayouts/slideLayout60.xml"/><Relationship Id="rId8" Type="http://schemas.openxmlformats.org/officeDocument/2006/relationships/slideLayout" Target="../slideLayouts/slideLayout20.xml"/><Relationship Id="rId5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5A097E52-865C-477C-9FD7-A32B048590A5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email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F9523ACC-8C4D-4A47-A462-CBD4FB1C2B00}"/>
              </a:ext>
            </a:extLst>
          </p:cNvPr>
          <p:cNvSpPr/>
          <p:nvPr userDrawn="1"/>
        </p:nvSpPr>
        <p:spPr>
          <a:xfrm>
            <a:off x="3255413" y="6340476"/>
            <a:ext cx="5888586" cy="409711"/>
          </a:xfrm>
          <a:prstGeom prst="rect">
            <a:avLst/>
          </a:prstGeom>
          <a:solidFill>
            <a:srgbClr val="19354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5B8E3A8E-9A54-49F3-A919-F3B92D6E5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4C940AB-7E09-40D2-90BD-2D4F4D4E5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A61FCD3-A7DB-4CA7-A76E-730602634F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F16B7-76FF-4C7A-BC57-56720CBE07C7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318E365-F9B5-4E31-A43C-8E69AE309D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121AB0E-CB2E-45FD-99BB-6B5DB2E4EB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EE176-70CB-4F6A-99B1-6BC7B5B5750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51D7F330-0EB2-4C21-918D-0959927A2D46}"/>
              </a:ext>
            </a:extLst>
          </p:cNvPr>
          <p:cNvSpPr txBox="1"/>
          <p:nvPr userDrawn="1"/>
        </p:nvSpPr>
        <p:spPr>
          <a:xfrm>
            <a:off x="3341141" y="6352211"/>
            <a:ext cx="6606540" cy="30008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350" b="1" i="0" dirty="0">
                <a:solidFill>
                  <a:schemeClr val="bg1"/>
                </a:solidFill>
                <a:latin typeface="Helvetica" panose="020B0604020202020204" pitchFamily="2" charset="0"/>
              </a:rPr>
              <a:t>ARRA Semi-Annual Meeting | Minneapolis, MN | October 16-19, 2017</a:t>
            </a:r>
          </a:p>
        </p:txBody>
      </p:sp>
    </p:spTree>
    <p:extLst>
      <p:ext uri="{BB962C8B-B14F-4D97-AF65-F5344CB8AC3E}">
        <p14:creationId xmlns:p14="http://schemas.microsoft.com/office/powerpoint/2010/main" val="139133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71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 Black" panose="020B0A040201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2"/>
                </a:solidFill>
              </a:defRPr>
            </a:lvl1pPr>
          </a:lstStyle>
          <a:p>
            <a:fld id="{068C556E-7101-4471-A958-3911E20944AB}" type="datetime1">
              <a:rPr lang="en-US" smtClean="0">
                <a:solidFill>
                  <a:srgbClr val="000000"/>
                </a:solidFill>
              </a:rPr>
              <a:pPr/>
              <a:t>5/21/2019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4" y="6356352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675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000000"/>
                </a:solidFill>
              </a:rPr>
              <a:t>Optional Tagline Goes Here </a:t>
            </a:r>
            <a:r>
              <a:rPr lang="en-US" smtClean="0">
                <a:solidFill>
                  <a:srgbClr val="003865"/>
                </a:solidFill>
              </a:rPr>
              <a:t>|</a:t>
            </a:r>
            <a:r>
              <a:rPr lang="en-US" smtClean="0">
                <a:solidFill>
                  <a:srgbClr val="000000"/>
                </a:solidFill>
              </a:rPr>
              <a:t> mn.gov/websiteurl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50" y="6356353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29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  <p:sldLayoutId id="2147483681" r:id="rId18"/>
    <p:sldLayoutId id="2147483682" r:id="rId19"/>
    <p:sldLayoutId id="2147483683" r:id="rId20"/>
    <p:sldLayoutId id="2147483684" r:id="rId21"/>
    <p:sldLayoutId id="2147483685" r:id="rId22"/>
    <p:sldLayoutId id="2147483686" r:id="rId23"/>
    <p:sldLayoutId id="2147483687" r:id="rId24"/>
    <p:sldLayoutId id="2147483688" r:id="rId25"/>
    <p:sldLayoutId id="2147483689" r:id="rId26"/>
    <p:sldLayoutId id="2147483690" r:id="rId27"/>
    <p:sldLayoutId id="2147483691" r:id="rId28"/>
    <p:sldLayoutId id="2147483692" r:id="rId29"/>
    <p:sldLayoutId id="2147483693" r:id="rId30"/>
    <p:sldLayoutId id="2147483694" r:id="rId31"/>
    <p:sldLayoutId id="2147483695" r:id="rId32"/>
    <p:sldLayoutId id="2147483696" r:id="rId33"/>
    <p:sldLayoutId id="2147483697" r:id="rId34"/>
    <p:sldLayoutId id="2147483698" r:id="rId35"/>
    <p:sldLayoutId id="2147483699" r:id="rId36"/>
    <p:sldLayoutId id="2147483700" r:id="rId37"/>
    <p:sldLayoutId id="2147483701" r:id="rId38"/>
    <p:sldLayoutId id="2147483702" r:id="rId39"/>
    <p:sldLayoutId id="2147483703" r:id="rId40"/>
    <p:sldLayoutId id="2147483704" r:id="rId41"/>
    <p:sldLayoutId id="2147483705" r:id="rId42"/>
    <p:sldLayoutId id="2147483706" r:id="rId43"/>
    <p:sldLayoutId id="2147483707" r:id="rId44"/>
    <p:sldLayoutId id="2147483708" r:id="rId45"/>
    <p:sldLayoutId id="2147483709" r:id="rId46"/>
    <p:sldLayoutId id="2147483710" r:id="rId47"/>
    <p:sldLayoutId id="2147483711" r:id="rId48"/>
    <p:sldLayoutId id="2147483712" r:id="rId49"/>
    <p:sldLayoutId id="2147483713" r:id="rId50"/>
  </p:sldLayoutIdLst>
  <p:timing>
    <p:tnLst>
      <p:par>
        <p:cTn id="1" dur="indefinite" restart="never" nodeType="tmRoot"/>
      </p:par>
    </p:tnLst>
  </p:timing>
  <p:hf hdr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100000"/>
        </a:lnSpc>
        <a:spcBef>
          <a:spcPts val="563"/>
        </a:spcBef>
        <a:spcAft>
          <a:spcPts val="563"/>
        </a:spcAft>
        <a:buClr>
          <a:schemeClr val="accent1"/>
        </a:buClr>
        <a:buFont typeface="Arial" panose="020B0604020202020204" pitchFamily="34" charset="0"/>
        <a:buChar char="•"/>
        <a:defRPr sz="1406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100000"/>
        </a:lnSpc>
        <a:spcBef>
          <a:spcPts val="281"/>
        </a:spcBef>
        <a:spcAft>
          <a:spcPts val="563"/>
        </a:spcAft>
        <a:buClr>
          <a:schemeClr val="accent1"/>
        </a:buClr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100000"/>
        </a:lnSpc>
        <a:spcBef>
          <a:spcPts val="281"/>
        </a:spcBef>
        <a:spcAft>
          <a:spcPts val="563"/>
        </a:spcAft>
        <a:buClr>
          <a:schemeClr val="accent1"/>
        </a:buClr>
        <a:buFont typeface="Arial" panose="020B0604020202020204" pitchFamily="34" charset="0"/>
        <a:buChar char="•"/>
        <a:defRPr sz="956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100000"/>
        </a:lnSpc>
        <a:spcBef>
          <a:spcPts val="281"/>
        </a:spcBef>
        <a:spcAft>
          <a:spcPts val="563"/>
        </a:spcAft>
        <a:buClr>
          <a:schemeClr val="accent1"/>
        </a:buClr>
        <a:buFont typeface="Arial" panose="020B0604020202020204" pitchFamily="34" charset="0"/>
        <a:buChar char="•"/>
        <a:defRPr sz="956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100000"/>
        </a:lnSpc>
        <a:spcBef>
          <a:spcPts val="281"/>
        </a:spcBef>
        <a:spcAft>
          <a:spcPts val="563"/>
        </a:spcAft>
        <a:buClr>
          <a:schemeClr val="accent1"/>
        </a:buClr>
        <a:buFont typeface="Arial" panose="020B0604020202020204" pitchFamily="34" charset="0"/>
        <a:buChar char="•"/>
        <a:defRPr sz="956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b="1" dirty="0" smtClean="0"/>
              <a:t>National Road Research Alliance</a:t>
            </a:r>
            <a:br>
              <a:rPr lang="en-US" sz="4400" b="1" dirty="0" smtClean="0"/>
            </a:br>
            <a:r>
              <a:rPr lang="en-US" sz="4400" b="1" dirty="0" smtClean="0"/>
              <a:t>Geotechnical Team Update</a:t>
            </a:r>
            <a:endParaRPr lang="en-US" sz="4400" b="1" dirty="0"/>
          </a:p>
        </p:txBody>
      </p:sp>
      <p:sp>
        <p:nvSpPr>
          <p:cNvPr id="3" name="Rectangle 2"/>
          <p:cNvSpPr/>
          <p:nvPr/>
        </p:nvSpPr>
        <p:spPr>
          <a:xfrm>
            <a:off x="1235746" y="4889499"/>
            <a:ext cx="653665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</a:rPr>
              <a:t>Terry Beaudry</a:t>
            </a:r>
          </a:p>
          <a:p>
            <a:pPr algn="ctr"/>
            <a:r>
              <a:rPr lang="en-US" sz="2800" b="1" dirty="0" smtClean="0">
                <a:solidFill>
                  <a:schemeClr val="tx2"/>
                </a:solidFill>
              </a:rPr>
              <a:t>Reclamation/Grading Engineer</a:t>
            </a:r>
            <a:endParaRPr lang="en-US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47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b="1" dirty="0" smtClean="0"/>
              <a:t>Geotechnical</a:t>
            </a:r>
            <a:br>
              <a:rPr lang="en-US" sz="4400" b="1" dirty="0" smtClean="0"/>
            </a:br>
            <a:r>
              <a:rPr lang="en-US" sz="4400" b="1" dirty="0" smtClean="0"/>
              <a:t>Team Members</a:t>
            </a:r>
            <a:endParaRPr lang="en-US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21298" y="1757524"/>
            <a:ext cx="902270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Robert Arndorfer, Wisconsin Department of Transportation</a:t>
            </a:r>
            <a:br>
              <a:rPr lang="en-US" sz="2400" dirty="0"/>
            </a:br>
            <a:r>
              <a:rPr lang="en-US" sz="2400" dirty="0"/>
              <a:t>Terry Beaudry </a:t>
            </a:r>
            <a:r>
              <a:rPr lang="en-US" sz="2400" dirty="0" smtClean="0"/>
              <a:t>Minnesota </a:t>
            </a:r>
            <a:r>
              <a:rPr lang="en-US" sz="2400" dirty="0"/>
              <a:t>Department of Transportation </a:t>
            </a:r>
            <a:br>
              <a:rPr lang="en-US" sz="2400" dirty="0"/>
            </a:br>
            <a:r>
              <a:rPr lang="en-US" sz="2400" dirty="0"/>
              <a:t>Ken Darby, Caltrans – California Department of Transportation</a:t>
            </a:r>
            <a:br>
              <a:rPr lang="en-US" sz="2400" dirty="0"/>
            </a:br>
            <a:r>
              <a:rPr lang="en-US" sz="2400" dirty="0"/>
              <a:t>Richard </a:t>
            </a:r>
            <a:r>
              <a:rPr lang="en-US" sz="2400" dirty="0" err="1"/>
              <a:t>Endres</a:t>
            </a:r>
            <a:r>
              <a:rPr lang="en-US" sz="2400" dirty="0"/>
              <a:t>, Michigan Department of Transportation</a:t>
            </a:r>
            <a:br>
              <a:rPr lang="en-US" sz="2400" dirty="0"/>
            </a:br>
            <a:r>
              <a:rPr lang="en-US" sz="2400" dirty="0"/>
              <a:t>Tom Fennessey, Missouri Department of Transportation </a:t>
            </a:r>
            <a:br>
              <a:rPr lang="en-US" sz="2400" dirty="0"/>
            </a:br>
            <a:r>
              <a:rPr lang="en-US" sz="2400" dirty="0"/>
              <a:t>Jeff Horsfall, Wisconsin Department of Transportation</a:t>
            </a:r>
            <a:br>
              <a:rPr lang="en-US" sz="2400" dirty="0"/>
            </a:br>
            <a:r>
              <a:rPr lang="en-US" sz="2400" dirty="0"/>
              <a:t>Matt </a:t>
            </a:r>
            <a:r>
              <a:rPr lang="en-US" sz="2400" dirty="0" err="1"/>
              <a:t>Kurle</a:t>
            </a:r>
            <a:r>
              <a:rPr lang="en-US" sz="2400" dirty="0"/>
              <a:t>, North Dakota Department of Transportation</a:t>
            </a:r>
            <a:br>
              <a:rPr lang="en-US" sz="2400" dirty="0"/>
            </a:br>
            <a:r>
              <a:rPr lang="en-US" sz="2400" dirty="0"/>
              <a:t>Deepak </a:t>
            </a:r>
            <a:r>
              <a:rPr lang="en-US" sz="2400" dirty="0" err="1"/>
              <a:t>Maskey</a:t>
            </a:r>
            <a:r>
              <a:rPr lang="en-US" sz="2400" dirty="0"/>
              <a:t>, </a:t>
            </a:r>
            <a:r>
              <a:rPr lang="en-US" sz="2400" dirty="0" smtClean="0"/>
              <a:t>California </a:t>
            </a:r>
            <a:r>
              <a:rPr lang="en-US" sz="2400" dirty="0"/>
              <a:t>Department of Transportation</a:t>
            </a:r>
            <a:br>
              <a:rPr lang="en-US" sz="2400" dirty="0"/>
            </a:br>
            <a:r>
              <a:rPr lang="en-US" sz="2400" dirty="0"/>
              <a:t>Kevin McLain, Missouri Department of Transportation</a:t>
            </a:r>
            <a:br>
              <a:rPr lang="en-US" sz="2400" dirty="0"/>
            </a:br>
            <a:r>
              <a:rPr lang="en-US" sz="2400" dirty="0"/>
              <a:t>Heather </a:t>
            </a:r>
            <a:r>
              <a:rPr lang="en-US" sz="2400" dirty="0" err="1"/>
              <a:t>Shoup</a:t>
            </a:r>
            <a:r>
              <a:rPr lang="en-US" sz="2400" dirty="0"/>
              <a:t>, Illinois Department of Transportation</a:t>
            </a:r>
            <a:br>
              <a:rPr lang="en-US" sz="2400" dirty="0"/>
            </a:br>
            <a:r>
              <a:rPr lang="en-US" sz="2400" strike="sngStrike" dirty="0"/>
              <a:t>John Siekmeier, Minnesota Department of Transportation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Andrew </a:t>
            </a:r>
            <a:r>
              <a:rPr lang="en-US" sz="2400" dirty="0" err="1"/>
              <a:t>Stolba</a:t>
            </a:r>
            <a:r>
              <a:rPr lang="en-US" sz="2400" dirty="0"/>
              <a:t>, Illinois Department of Transportation</a:t>
            </a:r>
            <a:br>
              <a:rPr lang="en-US" sz="2400" dirty="0"/>
            </a:br>
            <a:r>
              <a:rPr lang="en-US" sz="2400" dirty="0"/>
              <a:t>Colter </a:t>
            </a:r>
            <a:r>
              <a:rPr lang="en-US" sz="2400" dirty="0" err="1"/>
              <a:t>Schwagler</a:t>
            </a:r>
            <a:r>
              <a:rPr lang="en-US" sz="2400" dirty="0"/>
              <a:t>, North Dakota Department of Transportation</a:t>
            </a:r>
            <a:endParaRPr lang="en-US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06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/>
              <a:t>Geotechnical Update</a:t>
            </a:r>
            <a:endParaRPr lang="en-US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695456"/>
            <a:ext cx="780972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Long Term Research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Determining Pavement Design Criteria for Recycled Aggregate Base and Large Stone </a:t>
            </a:r>
            <a:r>
              <a:rPr lang="en-US" sz="2400" dirty="0" smtClean="0"/>
              <a:t>Subbase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PI: Bora Cetin Iowa State with University of Wisconsin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Start November 2017	End: October 2020</a:t>
            </a:r>
          </a:p>
        </p:txBody>
      </p:sp>
    </p:spTree>
    <p:extLst>
      <p:ext uri="{BB962C8B-B14F-4D97-AF65-F5344CB8AC3E}">
        <p14:creationId xmlns:p14="http://schemas.microsoft.com/office/powerpoint/2010/main" val="36176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/>
              <a:t>Geotechnical Update</a:t>
            </a:r>
            <a:endParaRPr lang="en-US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695456"/>
            <a:ext cx="780972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Long Term Research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Objectives/Goals: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Determine field and laboratory performance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Develop </a:t>
            </a:r>
            <a:r>
              <a:rPr lang="en-US" sz="2400" dirty="0"/>
              <a:t>a method to estimate the stiffness and permeability of </a:t>
            </a:r>
            <a:r>
              <a:rPr lang="en-US" sz="2400" dirty="0" smtClean="0"/>
              <a:t>recycled bases and large stone  </a:t>
            </a:r>
            <a:r>
              <a:rPr lang="en-US" sz="2400" dirty="0"/>
              <a:t>designs. </a:t>
            </a:r>
            <a:endParaRPr lang="en-US" sz="2400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Develop pavement </a:t>
            </a:r>
            <a:r>
              <a:rPr lang="en-US" sz="2400" dirty="0"/>
              <a:t>design and construction </a:t>
            </a:r>
            <a:r>
              <a:rPr lang="en-US" sz="2400" dirty="0" smtClean="0"/>
              <a:t>specifications </a:t>
            </a:r>
            <a:r>
              <a:rPr lang="en-US" sz="2400" dirty="0"/>
              <a:t>for roadways built with </a:t>
            </a:r>
            <a:r>
              <a:rPr lang="en-US" sz="2400" dirty="0" smtClean="0"/>
              <a:t>r</a:t>
            </a:r>
            <a:r>
              <a:rPr lang="en-US" sz="2400" dirty="0" smtClean="0">
                <a:solidFill>
                  <a:srgbClr val="003865"/>
                </a:solidFill>
              </a:rPr>
              <a:t>ecycled bases </a:t>
            </a:r>
            <a:r>
              <a:rPr lang="en-US" sz="2400" dirty="0">
                <a:solidFill>
                  <a:srgbClr val="003865"/>
                </a:solidFill>
              </a:rPr>
              <a:t>and </a:t>
            </a:r>
            <a:r>
              <a:rPr lang="en-US" sz="2400" dirty="0" smtClean="0">
                <a:solidFill>
                  <a:srgbClr val="003865"/>
                </a:solidFill>
              </a:rPr>
              <a:t>large stone  </a:t>
            </a:r>
            <a:r>
              <a:rPr lang="en-US" sz="2400" dirty="0">
                <a:solidFill>
                  <a:srgbClr val="003865"/>
                </a:solidFill>
              </a:rPr>
              <a:t>designs. </a:t>
            </a:r>
          </a:p>
        </p:txBody>
      </p:sp>
    </p:spTree>
    <p:extLst>
      <p:ext uri="{BB962C8B-B14F-4D97-AF65-F5344CB8AC3E}">
        <p14:creationId xmlns:p14="http://schemas.microsoft.com/office/powerpoint/2010/main" val="103549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rgbClr val="EEECE1"/>
                </a:solidFill>
              </a:rPr>
              <a:t>Phase 2 Research</a:t>
            </a:r>
            <a:br>
              <a:rPr lang="en-US" sz="4000" b="1" dirty="0">
                <a:solidFill>
                  <a:srgbClr val="EEECE1"/>
                </a:solidFill>
              </a:rPr>
            </a:br>
            <a:r>
              <a:rPr lang="en-US" sz="2800" b="1" dirty="0">
                <a:solidFill>
                  <a:srgbClr val="EEECE1"/>
                </a:solidFill>
              </a:rPr>
              <a:t>Geotechnical</a:t>
            </a:r>
            <a:endParaRPr lang="en-US" sz="44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484275"/>
              </p:ext>
            </p:extLst>
          </p:nvPr>
        </p:nvGraphicFramePr>
        <p:xfrm>
          <a:off x="202293" y="1504054"/>
          <a:ext cx="8739414" cy="4756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46205"/>
                <a:gridCol w="2293209"/>
              </a:tblGrid>
              <a:tr h="574316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n-lt"/>
                        </a:rPr>
                        <a:t>Project</a:t>
                      </a:r>
                      <a:endParaRPr lang="en-US" sz="20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n-lt"/>
                        </a:rPr>
                        <a:t>Contractor</a:t>
                      </a:r>
                      <a:endParaRPr lang="en-US" sz="2000" b="1" dirty="0">
                        <a:latin typeface="+mn-lt"/>
                      </a:endParaRPr>
                    </a:p>
                  </a:txBody>
                  <a:tcPr anchor="ctr"/>
                </a:tc>
              </a:tr>
              <a:tr h="120139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Mechanistic Load Restriction Decision Platform for Pavement Systems Prone to Moisture Variations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University of New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Hampshire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17806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Environmental Impacts on the Performance of Pavement Foundation Layers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Iowa State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University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0923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Permeability of Base Aggregate and Sand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University of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Wisconsin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7106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Improve material inputs into mechanistic design properties for reclaimed HMA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Roadways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Iowa State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University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385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/>
              <a:t>Geotechnical Talks Today</a:t>
            </a:r>
            <a:endParaRPr lang="en-US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3976" y="1667464"/>
            <a:ext cx="9060024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00"/>
                </a:solidFill>
              </a:rPr>
              <a:t>12:45 – 1:45</a:t>
            </a: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Talk</a:t>
            </a: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Environmental/Economic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Analysis of the use of CIR,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FDR, &amp; SFDR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 Wegman, Braun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Intertec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 Talk</a:t>
            </a: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Soil Stabilization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Dave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Rettner, American Engineering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99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22906" cy="9144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Geotechnical Talks Tomorrow</a:t>
            </a:r>
            <a:endParaRPr lang="en-US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695456"/>
            <a:ext cx="780972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00"/>
                </a:solidFill>
              </a:rPr>
              <a:t>2:15-4:15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Intelligent Compaction for Grading Materials</a:t>
            </a:r>
          </a:p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Soheil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Nazarian, Univ. of Texas, El Paso</a:t>
            </a: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Determining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Pavement Design Criteria for Recycled Aggregate Base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 Stone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Subbase</a:t>
            </a:r>
          </a:p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Bora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Cetin, Iowa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Phase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Geotechnical Research Project Preview</a:t>
            </a:r>
          </a:p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Bora Cetin, Iowa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 &amp;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Eshan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Dave, Univ. of NH</a:t>
            </a: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Enhancing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Delivery using Intelligent Compaction</a:t>
            </a:r>
          </a:p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David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White,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Ingios</a:t>
            </a:r>
            <a:endParaRPr lang="en-US" sz="28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38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.IT" id="{43004C98-5B53-4D58-92B4-D334E886AB92}" vid="{BCC84AB3-760B-4B29-9458-5FA6845EC3C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4041</TotalTime>
  <Words>248</Words>
  <Application>Microsoft Office PowerPoint</Application>
  <PresentationFormat>On-screen Show (4:3)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Black</vt:lpstr>
      <vt:lpstr>Calibri</vt:lpstr>
      <vt:lpstr>Helvetica</vt:lpstr>
      <vt:lpstr>Times New Roman</vt:lpstr>
      <vt:lpstr>Custom Design</vt:lpstr>
      <vt:lpstr>MN.IT</vt:lpstr>
      <vt:lpstr>National Road Research Alliance Geotechnical Team Update</vt:lpstr>
      <vt:lpstr>Geotechnical Team Members</vt:lpstr>
      <vt:lpstr>Geotechnical Update</vt:lpstr>
      <vt:lpstr>Geotechnical Update</vt:lpstr>
      <vt:lpstr>Phase 2 Research Geotechnical</vt:lpstr>
      <vt:lpstr>Geotechnical Talks Today</vt:lpstr>
      <vt:lpstr>Geotechnical Talks Tomorrow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Kristi Olson</dc:creator>
  <cp:lastModifiedBy>Beaudry, Terrence (DOT)</cp:lastModifiedBy>
  <cp:revision>265</cp:revision>
  <cp:lastPrinted>2019-05-20T18:22:55Z</cp:lastPrinted>
  <dcterms:created xsi:type="dcterms:W3CDTF">2017-03-15T21:48:13Z</dcterms:created>
  <dcterms:modified xsi:type="dcterms:W3CDTF">2019-05-21T20:27:56Z</dcterms:modified>
</cp:coreProperties>
</file>