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79" r:id="rId3"/>
    <p:sldId id="260" r:id="rId4"/>
    <p:sldId id="265" r:id="rId5"/>
    <p:sldId id="266" r:id="rId6"/>
    <p:sldId id="293" r:id="rId7"/>
    <p:sldId id="290" r:id="rId8"/>
    <p:sldId id="289" r:id="rId9"/>
    <p:sldId id="272" r:id="rId10"/>
    <p:sldId id="301" r:id="rId11"/>
    <p:sldId id="294" r:id="rId12"/>
    <p:sldId id="292" r:id="rId13"/>
    <p:sldId id="274" r:id="rId14"/>
    <p:sldId id="275" r:id="rId15"/>
    <p:sldId id="295" r:id="rId16"/>
    <p:sldId id="296" r:id="rId17"/>
    <p:sldId id="298" r:id="rId18"/>
    <p:sldId id="302" r:id="rId19"/>
    <p:sldId id="299" r:id="rId20"/>
    <p:sldId id="297" r:id="rId21"/>
    <p:sldId id="304" r:id="rId22"/>
    <p:sldId id="30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2" autoAdjust="0"/>
    <p:restoredTop sz="94660"/>
  </p:normalViewPr>
  <p:slideViewPr>
    <p:cSldViewPr snapToGrid="0">
      <p:cViewPr varScale="1">
        <p:scale>
          <a:sx n="84" d="100"/>
          <a:sy n="84" d="100"/>
        </p:scale>
        <p:origin x="61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284B8A-53E0-424A-B5F1-F8E45EBFEBBA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506395-7F0A-42D1-BE8C-A78887BB87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622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Good</a:t>
            </a:r>
            <a:r>
              <a:rPr lang="en-US" baseline="0" dirty="0" smtClean="0"/>
              <a:t> Morning. My name is Amy </a:t>
            </a:r>
            <a:r>
              <a:rPr lang="en-US" baseline="0" dirty="0" err="1" smtClean="0"/>
              <a:t>Beise</a:t>
            </a:r>
            <a:r>
              <a:rPr lang="en-US" baseline="0" dirty="0" smtClean="0"/>
              <a:t>. I lead the research and pavement design efforts for the North Dakota Department of Transportation. North Dakota is on of the recent state to join the NRRA and I would like to share a little bit about why we joined and the benefits that we see.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506395-7F0A-42D1-BE8C-A78887BB876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3540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Transportation</a:t>
            </a:r>
            <a:r>
              <a:rPr lang="en-US" baseline="0" dirty="0" smtClean="0"/>
              <a:t> as a whole is ever evolving and we need to adapt. Evolution can make the ways we previously have done things inefficient or even obsolete.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C4674-2917-446D-AB82-020737950C4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1842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Current practices and specifications can be blinding</a:t>
            </a:r>
          </a:p>
          <a:p>
            <a:endParaRPr lang="en-US" dirty="0" smtClean="0"/>
          </a:p>
          <a:p>
            <a:r>
              <a:rPr lang="en-US" dirty="0" smtClean="0"/>
              <a:t>Prescriptive Fixes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C4674-2917-446D-AB82-020737950C4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3146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want to learn to embrace</a:t>
            </a:r>
            <a:r>
              <a:rPr lang="en-US" baseline="0" dirty="0" smtClean="0"/>
              <a:t> emerging technology and leverage it in our favor.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C4674-2917-446D-AB82-020737950C4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879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Implementation</a:t>
            </a:r>
            <a:r>
              <a:rPr lang="en-US" baseline="0" dirty="0" smtClean="0"/>
              <a:t> is an outcome of learning and evolving.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C4674-2917-446D-AB82-020737950C4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3081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one of North Dakota’s initiatives to work towards</a:t>
            </a:r>
            <a:r>
              <a:rPr lang="en-US" baseline="0" dirty="0" smtClean="0"/>
              <a:t> implementable cost saving solutions.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C4674-2917-446D-AB82-020737950C4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0588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Where do you start.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C4674-2917-446D-AB82-020737950C4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2935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Success</a:t>
            </a:r>
            <a:r>
              <a:rPr lang="en-US" baseline="0" dirty="0" smtClean="0"/>
              <a:t>ful pilot projects drive innovation. </a:t>
            </a:r>
          </a:p>
          <a:p>
            <a:endParaRPr lang="en-US" baseline="0" dirty="0"/>
          </a:p>
          <a:p>
            <a:r>
              <a:rPr lang="en-US" baseline="0" dirty="0" smtClean="0"/>
              <a:t>Very helpful in risk adverse environments.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C4674-2917-446D-AB82-020737950C4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4601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Timing of implementation</a:t>
            </a:r>
            <a:r>
              <a:rPr lang="en-US" baseline="0" dirty="0" smtClean="0"/>
              <a:t> is everything.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want to implement because we want to and not because we are forced to. </a:t>
            </a:r>
          </a:p>
          <a:p>
            <a:r>
              <a:rPr lang="en-US" baseline="0" dirty="0" smtClean="0"/>
              <a:t>We want to take the initiative to learn and evolve so that we can get the max benefit of what we are implementing.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C4674-2917-446D-AB82-020737950C4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0342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506395-7F0A-42D1-BE8C-A78887BB876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3209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C4674-2917-446D-AB82-020737950C4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588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short answer is because we want to.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C4674-2917-446D-AB82-020737950C4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6082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C4674-2917-446D-AB82-020737950C4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8321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C4674-2917-446D-AB82-020737950C4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0311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506395-7F0A-42D1-BE8C-A78887BB876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325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More specifically we want to learn,</a:t>
            </a:r>
            <a:r>
              <a:rPr lang="en-US" baseline="0" dirty="0" smtClean="0"/>
              <a:t> we want to evolve, and we want to implement better solutions.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was the theme from the North Dakota asphalt conference this year.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506395-7F0A-42D1-BE8C-A78887BB876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796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C4674-2917-446D-AB82-020737950C4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4999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What is the common means of doing business. </a:t>
            </a:r>
            <a:r>
              <a:rPr lang="en-US" dirty="0" smtClean="0"/>
              <a:t>What are other NRRA state agency and associate members doing? How</a:t>
            </a:r>
            <a:r>
              <a:rPr lang="en-US" baseline="0" dirty="0" smtClean="0"/>
              <a:t> does it compare to North Dakota.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Short term research: Longitudinal joints and tack coats. 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C4674-2917-446D-AB82-020737950C4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47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challenges</a:t>
            </a:r>
            <a:r>
              <a:rPr lang="en-US" baseline="0" dirty="0" smtClean="0"/>
              <a:t> are other NRRA state agency members facing and how are they addressing challenges.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North Dakota Challenges: ND is a fairly large state by size but small by population. Extreme seasonal climactic changes. Winters are very long and construction seasons are relatively short.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Materials limitations: Build our roads to fit the environment.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C4674-2917-446D-AB82-020737950C4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2601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More than a pooled fund study. A network of people and resources. Contacts are different than connections.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Opportunity</a:t>
            </a:r>
            <a:r>
              <a:rPr lang="en-US" baseline="0" dirty="0" smtClean="0"/>
              <a:t> to get several people involved.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C4674-2917-446D-AB82-020737950C4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4004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Both</a:t>
            </a:r>
            <a:r>
              <a:rPr lang="en-US" baseline="0" dirty="0" smtClean="0"/>
              <a:t> learning and contributing is important. Good ideas don’t happen in a vacuum. Good ideas build off one another. Which leads me to my next point.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C4674-2917-446D-AB82-020737950C4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151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C4674-2917-446D-AB82-020737950C4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883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9975E-0E3F-48F6-A334-8DB0534AB1FB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A152E-DEDE-4A75-8C71-A5C512F66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470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9975E-0E3F-48F6-A334-8DB0534AB1FB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A152E-DEDE-4A75-8C71-A5C512F66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39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9975E-0E3F-48F6-A334-8DB0534AB1FB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A152E-DEDE-4A75-8C71-A5C512F66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956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9975E-0E3F-48F6-A334-8DB0534AB1FB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A152E-DEDE-4A75-8C71-A5C512F66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356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9975E-0E3F-48F6-A334-8DB0534AB1FB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A152E-DEDE-4A75-8C71-A5C512F66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933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9975E-0E3F-48F6-A334-8DB0534AB1FB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A152E-DEDE-4A75-8C71-A5C512F66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370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9975E-0E3F-48F6-A334-8DB0534AB1FB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A152E-DEDE-4A75-8C71-A5C512F66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974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9975E-0E3F-48F6-A334-8DB0534AB1FB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A152E-DEDE-4A75-8C71-A5C512F66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367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9975E-0E3F-48F6-A334-8DB0534AB1FB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A152E-DEDE-4A75-8C71-A5C512F66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762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9975E-0E3F-48F6-A334-8DB0534AB1FB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A152E-DEDE-4A75-8C71-A5C512F66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256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9975E-0E3F-48F6-A334-8DB0534AB1FB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A152E-DEDE-4A75-8C71-A5C512F66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329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9975E-0E3F-48F6-A334-8DB0534AB1FB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A152E-DEDE-4A75-8C71-A5C512F66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80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EB0FD16-689C-476C-8309-C7173C257513}"/>
              </a:ext>
            </a:extLst>
          </p:cNvPr>
          <p:cNvSpPr txBox="1"/>
          <p:nvPr/>
        </p:nvSpPr>
        <p:spPr>
          <a:xfrm>
            <a:off x="650631" y="239253"/>
            <a:ext cx="10990383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5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North Dakota Testimonial</a:t>
            </a:r>
            <a:endParaRPr lang="en-US" sz="85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9BCE1F0-A71E-4D4B-BE6A-A381604C28D2}"/>
              </a:ext>
            </a:extLst>
          </p:cNvPr>
          <p:cNvSpPr txBox="1"/>
          <p:nvPr/>
        </p:nvSpPr>
        <p:spPr>
          <a:xfrm>
            <a:off x="2506364" y="2698847"/>
            <a:ext cx="72789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Amy Beise, P.E. 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NDDOT Materials &amp; Research</a:t>
            </a:r>
          </a:p>
          <a:p>
            <a:pPr algn="ctr"/>
            <a:endParaRPr lang="en-US" sz="2800" dirty="0">
              <a:solidFill>
                <a:schemeClr val="bg1"/>
              </a:solidFill>
              <a:latin typeface="Tw Cen MT" panose="020B0602020104020603" pitchFamily="34" charset="0"/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May 23, 2019</a:t>
            </a:r>
            <a:endParaRPr lang="en-US" sz="28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5" t="-11528" r="350" b="25990"/>
          <a:stretch/>
        </p:blipFill>
        <p:spPr>
          <a:xfrm>
            <a:off x="97277" y="1076220"/>
            <a:ext cx="7889132" cy="5665049"/>
          </a:xfrm>
          <a:prstGeom prst="rtTriangle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97277" y="1556426"/>
            <a:ext cx="11858017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97277" y="1708826"/>
            <a:ext cx="11858017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7038" y="5743060"/>
            <a:ext cx="1848256" cy="92522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55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/>
          <p:cNvSpPr txBox="1">
            <a:spLocks/>
          </p:cNvSpPr>
          <p:nvPr/>
        </p:nvSpPr>
        <p:spPr>
          <a:xfrm>
            <a:off x="541094" y="411575"/>
            <a:ext cx="2862842" cy="62798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Tw Cen MT" panose="020B0602020104020603" pitchFamily="34" charset="0"/>
              </a:rPr>
              <a:t>EVOLVE</a:t>
            </a:r>
            <a:endParaRPr lang="en-US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215153" y="235520"/>
            <a:ext cx="3514724" cy="980095"/>
          </a:xfrm>
          <a:prstGeom prst="roundRect">
            <a:avLst/>
          </a:prstGeom>
          <a:noFill/>
          <a:ln w="1016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9447" y="285274"/>
            <a:ext cx="1759075" cy="88058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41094" y="2388638"/>
            <a:ext cx="418633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Users</a:t>
            </a:r>
          </a:p>
          <a:p>
            <a:pPr algn="ctr"/>
            <a:r>
              <a:rPr lang="en-US" sz="60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&amp;</a:t>
            </a:r>
          </a:p>
          <a:p>
            <a:pPr algn="ctr"/>
            <a:r>
              <a:rPr lang="en-US" sz="60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Needs</a:t>
            </a:r>
          </a:p>
          <a:p>
            <a:pPr algn="ctr"/>
            <a:endParaRPr lang="en-US" sz="60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28092" y="0"/>
            <a:ext cx="6363908" cy="6857999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01597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/>
          <p:cNvSpPr txBox="1">
            <a:spLocks/>
          </p:cNvSpPr>
          <p:nvPr/>
        </p:nvSpPr>
        <p:spPr>
          <a:xfrm>
            <a:off x="541094" y="411575"/>
            <a:ext cx="2862842" cy="62798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Tw Cen MT" panose="020B0602020104020603" pitchFamily="34" charset="0"/>
              </a:rPr>
              <a:t>EVOLVE</a:t>
            </a:r>
            <a:endParaRPr lang="en-US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215153" y="235520"/>
            <a:ext cx="3514724" cy="980095"/>
          </a:xfrm>
          <a:prstGeom prst="roundRect">
            <a:avLst/>
          </a:prstGeom>
          <a:noFill/>
          <a:ln w="1016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9447" y="285274"/>
            <a:ext cx="1759075" cy="88058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41094" y="1688842"/>
            <a:ext cx="4186335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New Solutions</a:t>
            </a:r>
          </a:p>
          <a:p>
            <a:pPr algn="ctr"/>
            <a:endParaRPr lang="en-US" sz="2000" dirty="0" smtClean="0">
              <a:solidFill>
                <a:schemeClr val="bg1"/>
              </a:solidFill>
              <a:latin typeface="Tw Cen MT" panose="020B0602020104020603" pitchFamily="34" charset="0"/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Tw Cen MT" panose="020B0602020104020603" pitchFamily="34" charset="0"/>
              </a:rPr>
              <a:t>v</a:t>
            </a:r>
            <a:r>
              <a:rPr lang="en-US" sz="40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s</a:t>
            </a:r>
          </a:p>
          <a:p>
            <a:pPr algn="ctr"/>
            <a:endParaRPr lang="en-US" sz="2000" dirty="0" smtClean="0">
              <a:solidFill>
                <a:schemeClr val="bg1"/>
              </a:solidFill>
              <a:latin typeface="Tw Cen MT" panose="020B0602020104020603" pitchFamily="34" charset="0"/>
            </a:endParaRPr>
          </a:p>
          <a:p>
            <a:pPr algn="ctr"/>
            <a:r>
              <a:rPr lang="en-US" sz="60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Prescriptive Fixes</a:t>
            </a:r>
          </a:p>
          <a:p>
            <a:pPr algn="ctr"/>
            <a:endParaRPr lang="en-US" sz="60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28092" y="0"/>
            <a:ext cx="6363908" cy="6857999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85999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/>
          <p:cNvSpPr txBox="1">
            <a:spLocks/>
          </p:cNvSpPr>
          <p:nvPr/>
        </p:nvSpPr>
        <p:spPr>
          <a:xfrm>
            <a:off x="541094" y="411575"/>
            <a:ext cx="2862842" cy="62798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Tw Cen MT" panose="020B0602020104020603" pitchFamily="34" charset="0"/>
              </a:rPr>
              <a:t>EVOLVE</a:t>
            </a:r>
            <a:endParaRPr lang="en-US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215153" y="235520"/>
            <a:ext cx="3514724" cy="980095"/>
          </a:xfrm>
          <a:prstGeom prst="roundRect">
            <a:avLst/>
          </a:prstGeom>
          <a:noFill/>
          <a:ln w="1016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9447" y="285274"/>
            <a:ext cx="1759075" cy="88058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41094" y="2920483"/>
            <a:ext cx="41863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Emerging Technology</a:t>
            </a:r>
            <a:endParaRPr lang="en-US" sz="60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28092" y="0"/>
            <a:ext cx="6363908" cy="2425960"/>
          </a:xfrm>
          <a:prstGeom prst="rect">
            <a:avLst/>
          </a:prstGeom>
          <a:blipFill dpi="0" rotWithShape="1">
            <a:blip r:embed="rId4"/>
            <a:srcRect/>
            <a:tile tx="0" ty="952500" sx="100000" sy="100000" flip="none" algn="b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828092" y="2433514"/>
            <a:ext cx="6363908" cy="4424485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62155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71382190-201C-4BAE-91F3-296A26671C96}"/>
              </a:ext>
            </a:extLst>
          </p:cNvPr>
          <p:cNvSpPr/>
          <p:nvPr/>
        </p:nvSpPr>
        <p:spPr>
          <a:xfrm>
            <a:off x="-7962177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1588956" y="1800064"/>
            <a:ext cx="9144000" cy="15717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0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IMPLEMENT</a:t>
            </a:r>
            <a:endParaRPr lang="en-US" sz="110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056807" y="922039"/>
            <a:ext cx="10208301" cy="3327817"/>
          </a:xfrm>
          <a:prstGeom prst="roundRect">
            <a:avLst/>
          </a:prstGeom>
          <a:noFill/>
          <a:ln w="1016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906" y="4476382"/>
            <a:ext cx="3232100" cy="161797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807872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/>
          <p:cNvSpPr txBox="1">
            <a:spLocks/>
          </p:cNvSpPr>
          <p:nvPr/>
        </p:nvSpPr>
        <p:spPr>
          <a:xfrm>
            <a:off x="541094" y="411575"/>
            <a:ext cx="2862842" cy="62798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Tw Cen MT" panose="020B0602020104020603" pitchFamily="34" charset="0"/>
              </a:rPr>
              <a:t>IMPLEMENT</a:t>
            </a:r>
            <a:endParaRPr lang="en-US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215153" y="235520"/>
            <a:ext cx="3514724" cy="980095"/>
          </a:xfrm>
          <a:prstGeom prst="roundRect">
            <a:avLst/>
          </a:prstGeom>
          <a:noFill/>
          <a:ln w="1016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9447" y="285274"/>
            <a:ext cx="1759075" cy="88058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66449" y="2062067"/>
            <a:ext cx="109542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Implementation takes Initiative</a:t>
            </a:r>
            <a:endParaRPr lang="en-US" sz="120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82162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/>
          <p:cNvSpPr txBox="1">
            <a:spLocks/>
          </p:cNvSpPr>
          <p:nvPr/>
        </p:nvSpPr>
        <p:spPr>
          <a:xfrm>
            <a:off x="541094" y="411575"/>
            <a:ext cx="2862842" cy="62798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Tw Cen MT" panose="020B0602020104020603" pitchFamily="34" charset="0"/>
              </a:rPr>
              <a:t>IMPLEMENT</a:t>
            </a:r>
            <a:endParaRPr lang="en-US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215153" y="235520"/>
            <a:ext cx="3514724" cy="980095"/>
          </a:xfrm>
          <a:prstGeom prst="roundRect">
            <a:avLst/>
          </a:prstGeom>
          <a:noFill/>
          <a:ln w="1016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9447" y="285274"/>
            <a:ext cx="1759075" cy="88058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41094" y="2920483"/>
            <a:ext cx="47680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Implementation Strategies</a:t>
            </a:r>
            <a:endParaRPr lang="en-US" sz="60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28092" y="0"/>
            <a:ext cx="6363908" cy="6858000"/>
          </a:xfrm>
          <a:prstGeom prst="rect">
            <a:avLst/>
          </a:prstGeom>
          <a:blipFill dpi="0" rotWithShape="1">
            <a:blip r:embed="rId4"/>
            <a:srcRect/>
            <a:tile tx="0" ty="952500" sx="100000" sy="100000" flip="none" algn="b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20744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/>
          <p:cNvSpPr txBox="1">
            <a:spLocks/>
          </p:cNvSpPr>
          <p:nvPr/>
        </p:nvSpPr>
        <p:spPr>
          <a:xfrm>
            <a:off x="541094" y="411575"/>
            <a:ext cx="2862842" cy="62798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Tw Cen MT" panose="020B0602020104020603" pitchFamily="34" charset="0"/>
              </a:rPr>
              <a:t>IMPLEMENT</a:t>
            </a:r>
            <a:endParaRPr lang="en-US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215153" y="235520"/>
            <a:ext cx="3514724" cy="980095"/>
          </a:xfrm>
          <a:prstGeom prst="roundRect">
            <a:avLst/>
          </a:prstGeom>
          <a:noFill/>
          <a:ln w="1016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9447" y="285274"/>
            <a:ext cx="1759075" cy="88058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41094" y="2920483"/>
            <a:ext cx="47680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Implementation Success Stories</a:t>
            </a:r>
            <a:endParaRPr lang="en-US" sz="60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28092" y="0"/>
            <a:ext cx="6363908" cy="68580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72356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/>
          <p:cNvSpPr txBox="1">
            <a:spLocks/>
          </p:cNvSpPr>
          <p:nvPr/>
        </p:nvSpPr>
        <p:spPr>
          <a:xfrm>
            <a:off x="541094" y="411575"/>
            <a:ext cx="2862842" cy="62798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Tw Cen MT" panose="020B0602020104020603" pitchFamily="34" charset="0"/>
              </a:rPr>
              <a:t>IMPLEMENT</a:t>
            </a:r>
            <a:endParaRPr lang="en-US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215153" y="235520"/>
            <a:ext cx="3514724" cy="980095"/>
          </a:xfrm>
          <a:prstGeom prst="roundRect">
            <a:avLst/>
          </a:prstGeom>
          <a:noFill/>
          <a:ln w="1016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9447" y="285274"/>
            <a:ext cx="1759075" cy="88058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584" y="1652976"/>
            <a:ext cx="10058400" cy="483113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56996" y="5179155"/>
            <a:ext cx="3354539" cy="12589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11536" y="5179156"/>
            <a:ext cx="1021517" cy="125896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533053" y="5179155"/>
            <a:ext cx="1371599" cy="1258965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904653" y="5179154"/>
            <a:ext cx="1352940" cy="125896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257592" y="5179154"/>
            <a:ext cx="1978089" cy="1258966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58212" y="5411755"/>
            <a:ext cx="251926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</a:rPr>
              <a:t>Innovators</a:t>
            </a:r>
          </a:p>
          <a:p>
            <a:pPr algn="ctr"/>
            <a:r>
              <a:rPr lang="en-US" sz="2600" b="1" dirty="0" smtClean="0">
                <a:solidFill>
                  <a:schemeClr val="bg1"/>
                </a:solidFill>
              </a:rPr>
              <a:t>2.5%</a:t>
            </a:r>
            <a:endParaRPr lang="en-US" sz="26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63493" y="5411755"/>
            <a:ext cx="251926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</a:rPr>
              <a:t>Laggards</a:t>
            </a:r>
          </a:p>
          <a:p>
            <a:pPr algn="ctr"/>
            <a:r>
              <a:rPr lang="en-US" sz="2600" b="1" dirty="0" smtClean="0">
                <a:solidFill>
                  <a:schemeClr val="bg1"/>
                </a:solidFill>
              </a:rPr>
              <a:t>16%</a:t>
            </a:r>
            <a:endParaRPr lang="en-US" sz="26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21490" y="5211700"/>
            <a:ext cx="251926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</a:rPr>
              <a:t>Late</a:t>
            </a:r>
          </a:p>
          <a:p>
            <a:pPr algn="ctr"/>
            <a:r>
              <a:rPr lang="en-US" sz="2600" b="1" dirty="0" smtClean="0">
                <a:solidFill>
                  <a:schemeClr val="bg1"/>
                </a:solidFill>
              </a:rPr>
              <a:t>Majority</a:t>
            </a:r>
          </a:p>
          <a:p>
            <a:pPr algn="ctr"/>
            <a:r>
              <a:rPr lang="en-US" sz="2600" b="1" dirty="0" smtClean="0">
                <a:solidFill>
                  <a:schemeClr val="bg1"/>
                </a:solidFill>
              </a:rPr>
              <a:t>16%</a:t>
            </a:r>
            <a:endParaRPr lang="en-US" sz="26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88228" y="5254639"/>
            <a:ext cx="25192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Early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Adapters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13.5%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70884" y="5201573"/>
            <a:ext cx="251926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</a:rPr>
              <a:t>Early</a:t>
            </a:r>
          </a:p>
          <a:p>
            <a:pPr algn="ctr"/>
            <a:r>
              <a:rPr lang="en-US" sz="2600" b="1" dirty="0" smtClean="0">
                <a:solidFill>
                  <a:schemeClr val="bg1"/>
                </a:solidFill>
              </a:rPr>
              <a:t>Majority</a:t>
            </a:r>
          </a:p>
          <a:p>
            <a:pPr algn="ctr"/>
            <a:r>
              <a:rPr lang="en-US" sz="2600" b="1" dirty="0" smtClean="0">
                <a:solidFill>
                  <a:schemeClr val="bg1"/>
                </a:solidFill>
              </a:rPr>
              <a:t>34%</a:t>
            </a:r>
            <a:endParaRPr lang="en-US" sz="2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76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 36"/>
          <p:cNvSpPr/>
          <p:nvPr/>
        </p:nvSpPr>
        <p:spPr>
          <a:xfrm flipV="1">
            <a:off x="7554685" y="1559166"/>
            <a:ext cx="4041710" cy="2257053"/>
          </a:xfrm>
          <a:custGeom>
            <a:avLst/>
            <a:gdLst>
              <a:gd name="connsiteX0" fmla="*/ 1900509 w 4041710"/>
              <a:gd name="connsiteY0" fmla="*/ 2256820 h 2257053"/>
              <a:gd name="connsiteX1" fmla="*/ 3844558 w 4041710"/>
              <a:gd name="connsiteY1" fmla="*/ 717067 h 2257053"/>
              <a:gd name="connsiteX2" fmla="*/ 3855008 w 4041710"/>
              <a:gd name="connsiteY2" fmla="*/ 606488 h 2257053"/>
              <a:gd name="connsiteX3" fmla="*/ 4041710 w 4041710"/>
              <a:gd name="connsiteY3" fmla="*/ 606488 h 2257053"/>
              <a:gd name="connsiteX4" fmla="*/ 3665376 w 4041710"/>
              <a:gd name="connsiteY4" fmla="*/ 0 h 2257053"/>
              <a:gd name="connsiteX5" fmla="*/ 3289041 w 4041710"/>
              <a:gd name="connsiteY5" fmla="*/ 606488 h 2257053"/>
              <a:gd name="connsiteX6" fmla="*/ 3485533 w 4041710"/>
              <a:gd name="connsiteY6" fmla="*/ 606488 h 2257053"/>
              <a:gd name="connsiteX7" fmla="*/ 3479637 w 4041710"/>
              <a:gd name="connsiteY7" fmla="*/ 667202 h 2257053"/>
              <a:gd name="connsiteX8" fmla="*/ 1906884 w 4041710"/>
              <a:gd name="connsiteY8" fmla="*/ 1888603 h 2257053"/>
              <a:gd name="connsiteX9" fmla="*/ 368270 w 4041710"/>
              <a:gd name="connsiteY9" fmla="*/ 470715 h 2257053"/>
              <a:gd name="connsiteX10" fmla="*/ 0 w 4041710"/>
              <a:gd name="connsiteY10" fmla="*/ 470715 h 2257053"/>
              <a:gd name="connsiteX11" fmla="*/ 1900509 w 4041710"/>
              <a:gd name="connsiteY11" fmla="*/ 2256820 h 225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41710" h="2257053">
                <a:moveTo>
                  <a:pt x="1900509" y="2256820"/>
                </a:moveTo>
                <a:cubicBezTo>
                  <a:pt x="2885300" y="2271407"/>
                  <a:pt x="3712593" y="1600982"/>
                  <a:pt x="3844558" y="717067"/>
                </a:cubicBezTo>
                <a:lnTo>
                  <a:pt x="3855008" y="606488"/>
                </a:lnTo>
                <a:lnTo>
                  <a:pt x="4041710" y="606488"/>
                </a:lnTo>
                <a:lnTo>
                  <a:pt x="3665376" y="0"/>
                </a:lnTo>
                <a:lnTo>
                  <a:pt x="3289041" y="606488"/>
                </a:lnTo>
                <a:lnTo>
                  <a:pt x="3485533" y="606488"/>
                </a:lnTo>
                <a:lnTo>
                  <a:pt x="3479637" y="667202"/>
                </a:lnTo>
                <a:cubicBezTo>
                  <a:pt x="3372398" y="1368327"/>
                  <a:pt x="2703317" y="1899952"/>
                  <a:pt x="1906884" y="1888603"/>
                </a:cubicBezTo>
                <a:cubicBezTo>
                  <a:pt x="1053249" y="1876439"/>
                  <a:pt x="368270" y="1245205"/>
                  <a:pt x="368270" y="470715"/>
                </a:cubicBezTo>
                <a:lnTo>
                  <a:pt x="0" y="470715"/>
                </a:lnTo>
                <a:cubicBezTo>
                  <a:pt x="0" y="1446127"/>
                  <a:pt x="846000" y="2241201"/>
                  <a:pt x="1900509" y="225682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/>
          <p:cNvSpPr/>
          <p:nvPr/>
        </p:nvSpPr>
        <p:spPr>
          <a:xfrm rot="10800000" flipH="1" flipV="1">
            <a:off x="4113577" y="2902547"/>
            <a:ext cx="4041710" cy="2257053"/>
          </a:xfrm>
          <a:custGeom>
            <a:avLst/>
            <a:gdLst>
              <a:gd name="connsiteX0" fmla="*/ 1900509 w 4041710"/>
              <a:gd name="connsiteY0" fmla="*/ 2256820 h 2257053"/>
              <a:gd name="connsiteX1" fmla="*/ 3844558 w 4041710"/>
              <a:gd name="connsiteY1" fmla="*/ 717067 h 2257053"/>
              <a:gd name="connsiteX2" fmla="*/ 3855008 w 4041710"/>
              <a:gd name="connsiteY2" fmla="*/ 606488 h 2257053"/>
              <a:gd name="connsiteX3" fmla="*/ 4041710 w 4041710"/>
              <a:gd name="connsiteY3" fmla="*/ 606488 h 2257053"/>
              <a:gd name="connsiteX4" fmla="*/ 3665376 w 4041710"/>
              <a:gd name="connsiteY4" fmla="*/ 0 h 2257053"/>
              <a:gd name="connsiteX5" fmla="*/ 3289041 w 4041710"/>
              <a:gd name="connsiteY5" fmla="*/ 606488 h 2257053"/>
              <a:gd name="connsiteX6" fmla="*/ 3485533 w 4041710"/>
              <a:gd name="connsiteY6" fmla="*/ 606488 h 2257053"/>
              <a:gd name="connsiteX7" fmla="*/ 3479637 w 4041710"/>
              <a:gd name="connsiteY7" fmla="*/ 667202 h 2257053"/>
              <a:gd name="connsiteX8" fmla="*/ 1906884 w 4041710"/>
              <a:gd name="connsiteY8" fmla="*/ 1888603 h 2257053"/>
              <a:gd name="connsiteX9" fmla="*/ 368270 w 4041710"/>
              <a:gd name="connsiteY9" fmla="*/ 470715 h 2257053"/>
              <a:gd name="connsiteX10" fmla="*/ 0 w 4041710"/>
              <a:gd name="connsiteY10" fmla="*/ 470715 h 2257053"/>
              <a:gd name="connsiteX11" fmla="*/ 1900509 w 4041710"/>
              <a:gd name="connsiteY11" fmla="*/ 2256820 h 225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41710" h="2257053">
                <a:moveTo>
                  <a:pt x="1900509" y="2256820"/>
                </a:moveTo>
                <a:cubicBezTo>
                  <a:pt x="2885300" y="2271407"/>
                  <a:pt x="3712593" y="1600982"/>
                  <a:pt x="3844558" y="717067"/>
                </a:cubicBezTo>
                <a:lnTo>
                  <a:pt x="3855008" y="606488"/>
                </a:lnTo>
                <a:lnTo>
                  <a:pt x="4041710" y="606488"/>
                </a:lnTo>
                <a:lnTo>
                  <a:pt x="3665376" y="0"/>
                </a:lnTo>
                <a:lnTo>
                  <a:pt x="3289041" y="606488"/>
                </a:lnTo>
                <a:lnTo>
                  <a:pt x="3485533" y="606488"/>
                </a:lnTo>
                <a:lnTo>
                  <a:pt x="3479637" y="667202"/>
                </a:lnTo>
                <a:cubicBezTo>
                  <a:pt x="3372398" y="1368327"/>
                  <a:pt x="2703317" y="1899952"/>
                  <a:pt x="1906884" y="1888603"/>
                </a:cubicBezTo>
                <a:cubicBezTo>
                  <a:pt x="1053249" y="1876439"/>
                  <a:pt x="368270" y="1245205"/>
                  <a:pt x="368270" y="470715"/>
                </a:cubicBezTo>
                <a:lnTo>
                  <a:pt x="0" y="470715"/>
                </a:lnTo>
                <a:cubicBezTo>
                  <a:pt x="0" y="1446127"/>
                  <a:pt x="846000" y="2241201"/>
                  <a:pt x="1900509" y="2256820"/>
                </a:cubicBezTo>
                <a:close/>
              </a:path>
            </a:pathLst>
          </a:cu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 flipV="1">
            <a:off x="583162" y="1493851"/>
            <a:ext cx="4041710" cy="2257053"/>
          </a:xfrm>
          <a:custGeom>
            <a:avLst/>
            <a:gdLst>
              <a:gd name="connsiteX0" fmla="*/ 1900509 w 4041710"/>
              <a:gd name="connsiteY0" fmla="*/ 2256820 h 2257053"/>
              <a:gd name="connsiteX1" fmla="*/ 3844558 w 4041710"/>
              <a:gd name="connsiteY1" fmla="*/ 717067 h 2257053"/>
              <a:gd name="connsiteX2" fmla="*/ 3855008 w 4041710"/>
              <a:gd name="connsiteY2" fmla="*/ 606488 h 2257053"/>
              <a:gd name="connsiteX3" fmla="*/ 4041710 w 4041710"/>
              <a:gd name="connsiteY3" fmla="*/ 606488 h 2257053"/>
              <a:gd name="connsiteX4" fmla="*/ 3665376 w 4041710"/>
              <a:gd name="connsiteY4" fmla="*/ 0 h 2257053"/>
              <a:gd name="connsiteX5" fmla="*/ 3289041 w 4041710"/>
              <a:gd name="connsiteY5" fmla="*/ 606488 h 2257053"/>
              <a:gd name="connsiteX6" fmla="*/ 3485533 w 4041710"/>
              <a:gd name="connsiteY6" fmla="*/ 606488 h 2257053"/>
              <a:gd name="connsiteX7" fmla="*/ 3479637 w 4041710"/>
              <a:gd name="connsiteY7" fmla="*/ 667202 h 2257053"/>
              <a:gd name="connsiteX8" fmla="*/ 1906884 w 4041710"/>
              <a:gd name="connsiteY8" fmla="*/ 1888603 h 2257053"/>
              <a:gd name="connsiteX9" fmla="*/ 368270 w 4041710"/>
              <a:gd name="connsiteY9" fmla="*/ 470715 h 2257053"/>
              <a:gd name="connsiteX10" fmla="*/ 0 w 4041710"/>
              <a:gd name="connsiteY10" fmla="*/ 470715 h 2257053"/>
              <a:gd name="connsiteX11" fmla="*/ 1900509 w 4041710"/>
              <a:gd name="connsiteY11" fmla="*/ 2256820 h 225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41710" h="2257053">
                <a:moveTo>
                  <a:pt x="1900509" y="2256820"/>
                </a:moveTo>
                <a:cubicBezTo>
                  <a:pt x="2885300" y="2271407"/>
                  <a:pt x="3712593" y="1600982"/>
                  <a:pt x="3844558" y="717067"/>
                </a:cubicBezTo>
                <a:lnTo>
                  <a:pt x="3855008" y="606488"/>
                </a:lnTo>
                <a:lnTo>
                  <a:pt x="4041710" y="606488"/>
                </a:lnTo>
                <a:lnTo>
                  <a:pt x="3665376" y="0"/>
                </a:lnTo>
                <a:lnTo>
                  <a:pt x="3289041" y="606488"/>
                </a:lnTo>
                <a:lnTo>
                  <a:pt x="3485533" y="606488"/>
                </a:lnTo>
                <a:lnTo>
                  <a:pt x="3479637" y="667202"/>
                </a:lnTo>
                <a:cubicBezTo>
                  <a:pt x="3372398" y="1368327"/>
                  <a:pt x="2703317" y="1899952"/>
                  <a:pt x="1906884" y="1888603"/>
                </a:cubicBezTo>
                <a:cubicBezTo>
                  <a:pt x="1053249" y="1876439"/>
                  <a:pt x="368270" y="1245205"/>
                  <a:pt x="368270" y="470715"/>
                </a:cubicBezTo>
                <a:lnTo>
                  <a:pt x="0" y="470715"/>
                </a:lnTo>
                <a:cubicBezTo>
                  <a:pt x="0" y="1446127"/>
                  <a:pt x="846000" y="2241201"/>
                  <a:pt x="1900509" y="2256820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7326575" y="608689"/>
            <a:ext cx="449793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 dirty="0" smtClean="0">
                <a:solidFill>
                  <a:schemeClr val="bg1"/>
                </a:solidFill>
                <a:latin typeface="Tw Cen MT" panose="020B0602020104020603" pitchFamily="34" charset="0"/>
              </a:rPr>
              <a:t>IMPLEMENT</a:t>
            </a:r>
            <a:endParaRPr lang="en-US" sz="6500" b="1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55052" y="560719"/>
            <a:ext cx="449793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 dirty="0" smtClean="0">
                <a:solidFill>
                  <a:schemeClr val="bg1"/>
                </a:solidFill>
                <a:latin typeface="Tw Cen MT" panose="020B0602020104020603" pitchFamily="34" charset="0"/>
              </a:rPr>
              <a:t>LEARN</a:t>
            </a:r>
            <a:endParaRPr lang="en-US" sz="6500" b="1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927897" y="5000125"/>
            <a:ext cx="449793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 dirty="0" smtClean="0">
                <a:solidFill>
                  <a:schemeClr val="bg1"/>
                </a:solidFill>
                <a:latin typeface="Tw Cen MT" panose="020B0602020104020603" pitchFamily="34" charset="0"/>
              </a:rPr>
              <a:t>EVOLVE</a:t>
            </a:r>
            <a:endParaRPr lang="en-US" sz="6500" b="1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0005" y="3017142"/>
            <a:ext cx="476802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State of Practice</a:t>
            </a:r>
          </a:p>
          <a:p>
            <a:pPr algn="ctr"/>
            <a:endParaRPr lang="en-US" sz="3000" dirty="0" smtClean="0">
              <a:solidFill>
                <a:schemeClr val="bg1"/>
              </a:solidFill>
              <a:latin typeface="Tw Cen MT" panose="020B0602020104020603" pitchFamily="34" charset="0"/>
            </a:endParaRPr>
          </a:p>
          <a:p>
            <a:pPr algn="ctr"/>
            <a:r>
              <a:rPr lang="en-US" sz="30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Shared Challenges</a:t>
            </a:r>
          </a:p>
          <a:p>
            <a:pPr algn="ctr"/>
            <a:endParaRPr lang="en-US" sz="3000" dirty="0" smtClean="0">
              <a:solidFill>
                <a:schemeClr val="bg1"/>
              </a:solidFill>
              <a:latin typeface="Tw Cen MT" panose="020B0602020104020603" pitchFamily="34" charset="0"/>
            </a:endParaRPr>
          </a:p>
          <a:p>
            <a:pPr algn="ctr"/>
            <a:r>
              <a:rPr lang="en-US" sz="30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Create Connections</a:t>
            </a:r>
            <a:endParaRPr lang="en-US" sz="30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85710" y="1229976"/>
            <a:ext cx="476802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New Solutions</a:t>
            </a:r>
          </a:p>
          <a:p>
            <a:pPr algn="ctr"/>
            <a:endParaRPr lang="en-US" sz="3000" dirty="0">
              <a:solidFill>
                <a:schemeClr val="bg1"/>
              </a:solidFill>
              <a:latin typeface="Tw Cen MT" panose="020B0602020104020603" pitchFamily="34" charset="0"/>
            </a:endParaRPr>
          </a:p>
          <a:p>
            <a:pPr algn="ctr"/>
            <a:r>
              <a:rPr lang="en-US" sz="30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Emerging Technologies</a:t>
            </a:r>
          </a:p>
          <a:p>
            <a:pPr algn="ctr"/>
            <a:endParaRPr lang="en-US" sz="3000" dirty="0">
              <a:solidFill>
                <a:schemeClr val="bg1"/>
              </a:solidFill>
              <a:latin typeface="Tw Cen MT" panose="020B0602020104020603" pitchFamily="34" charset="0"/>
            </a:endParaRPr>
          </a:p>
          <a:p>
            <a:pPr algn="ctr"/>
            <a:r>
              <a:rPr lang="en-US" sz="30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User Needs</a:t>
            </a:r>
            <a:endParaRPr lang="en-US" sz="30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80834" y="3017142"/>
            <a:ext cx="476802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Strategies</a:t>
            </a:r>
          </a:p>
          <a:p>
            <a:pPr algn="ctr"/>
            <a:endParaRPr lang="en-US" sz="3000" dirty="0">
              <a:solidFill>
                <a:schemeClr val="bg1"/>
              </a:solidFill>
              <a:latin typeface="Tw Cen MT" panose="020B0602020104020603" pitchFamily="34" charset="0"/>
            </a:endParaRPr>
          </a:p>
          <a:p>
            <a:pPr algn="ctr"/>
            <a:r>
              <a:rPr lang="en-US" sz="30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Successes Stories</a:t>
            </a:r>
          </a:p>
          <a:p>
            <a:pPr algn="ctr"/>
            <a:endParaRPr lang="en-US" sz="3000" dirty="0">
              <a:solidFill>
                <a:schemeClr val="bg1"/>
              </a:solidFill>
              <a:latin typeface="Tw Cen MT" panose="020B0602020104020603" pitchFamily="34" charset="0"/>
            </a:endParaRPr>
          </a:p>
          <a:p>
            <a:pPr algn="ctr"/>
            <a:r>
              <a:rPr lang="en-US" sz="30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Timing</a:t>
            </a:r>
            <a:endParaRPr lang="en-US" sz="30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220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0" grpId="0" animBg="1"/>
      <p:bldP spid="35" grpId="0" animBg="1"/>
      <p:bldP spid="45" grpId="0"/>
      <p:bldP spid="46" grpId="0"/>
      <p:bldP spid="47" grpId="0"/>
      <p:bldP spid="12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71382190-201C-4BAE-91F3-296A26671C96}"/>
              </a:ext>
            </a:extLst>
          </p:cNvPr>
          <p:cNvSpPr/>
          <p:nvPr/>
        </p:nvSpPr>
        <p:spPr>
          <a:xfrm>
            <a:off x="-7962177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1588956" y="1800064"/>
            <a:ext cx="9144000" cy="15717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0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BENEFITS</a:t>
            </a:r>
            <a:endParaRPr lang="en-US" sz="110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056807" y="922039"/>
            <a:ext cx="10208301" cy="3327817"/>
          </a:xfrm>
          <a:prstGeom prst="roundRect">
            <a:avLst/>
          </a:prstGeom>
          <a:noFill/>
          <a:ln w="1016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906" y="4476382"/>
            <a:ext cx="3232100" cy="161797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398640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71382190-201C-4BAE-91F3-296A26671C96}"/>
              </a:ext>
            </a:extLst>
          </p:cNvPr>
          <p:cNvSpPr/>
          <p:nvPr/>
        </p:nvSpPr>
        <p:spPr>
          <a:xfrm>
            <a:off x="-7962177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1588956" y="1800064"/>
            <a:ext cx="9144000" cy="15717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0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Why did North Dakota Join?</a:t>
            </a:r>
            <a:endParaRPr lang="en-US" sz="110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056807" y="922039"/>
            <a:ext cx="10208301" cy="4853530"/>
          </a:xfrm>
          <a:prstGeom prst="roundRect">
            <a:avLst/>
          </a:prstGeom>
          <a:noFill/>
          <a:ln w="1016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64014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/>
          <p:cNvSpPr txBox="1">
            <a:spLocks/>
          </p:cNvSpPr>
          <p:nvPr/>
        </p:nvSpPr>
        <p:spPr>
          <a:xfrm>
            <a:off x="541094" y="411575"/>
            <a:ext cx="2862842" cy="62798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Tw Cen MT" panose="020B0602020104020603" pitchFamily="34" charset="0"/>
              </a:rPr>
              <a:t>BENEFITS</a:t>
            </a:r>
            <a:endParaRPr lang="en-US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215153" y="235520"/>
            <a:ext cx="3514724" cy="980095"/>
          </a:xfrm>
          <a:prstGeom prst="roundRect">
            <a:avLst/>
          </a:prstGeom>
          <a:noFill/>
          <a:ln w="1016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9447" y="285274"/>
            <a:ext cx="1759075" cy="88058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41094" y="2920483"/>
            <a:ext cx="108146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Quality &amp; Economical Research</a:t>
            </a:r>
            <a:endParaRPr lang="en-US" sz="60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45447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/>
          <p:cNvSpPr txBox="1">
            <a:spLocks/>
          </p:cNvSpPr>
          <p:nvPr/>
        </p:nvSpPr>
        <p:spPr>
          <a:xfrm>
            <a:off x="541094" y="411575"/>
            <a:ext cx="2862842" cy="62798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Tw Cen MT" panose="020B0602020104020603" pitchFamily="34" charset="0"/>
              </a:rPr>
              <a:t>BENEFITS</a:t>
            </a:r>
            <a:endParaRPr lang="en-US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215153" y="235520"/>
            <a:ext cx="3514724" cy="980095"/>
          </a:xfrm>
          <a:prstGeom prst="roundRect">
            <a:avLst/>
          </a:prstGeom>
          <a:noFill/>
          <a:ln w="1016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9447" y="285274"/>
            <a:ext cx="1759075" cy="88058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41094" y="2920483"/>
            <a:ext cx="108146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Network of People and Resources</a:t>
            </a:r>
            <a:endParaRPr lang="en-US" sz="60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41356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EB0FD16-689C-476C-8309-C7173C257513}"/>
              </a:ext>
            </a:extLst>
          </p:cNvPr>
          <p:cNvSpPr txBox="1"/>
          <p:nvPr/>
        </p:nvSpPr>
        <p:spPr>
          <a:xfrm>
            <a:off x="650629" y="-133495"/>
            <a:ext cx="10990383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8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Thank You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9BCE1F0-A71E-4D4B-BE6A-A381604C28D2}"/>
              </a:ext>
            </a:extLst>
          </p:cNvPr>
          <p:cNvSpPr txBox="1"/>
          <p:nvPr/>
        </p:nvSpPr>
        <p:spPr>
          <a:xfrm>
            <a:off x="2506364" y="4755664"/>
            <a:ext cx="72789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Amy Beise, P.E. 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NDDOT Materials &amp; Research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abeise@nd.gov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701-328-6921</a:t>
            </a:r>
          </a:p>
        </p:txBody>
      </p:sp>
      <p:sp>
        <p:nvSpPr>
          <p:cNvPr id="5" name="Oval 4"/>
          <p:cNvSpPr/>
          <p:nvPr/>
        </p:nvSpPr>
        <p:spPr>
          <a:xfrm>
            <a:off x="4979960" y="1774720"/>
            <a:ext cx="2331720" cy="2980944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78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35"/>
          <p:cNvSpPr/>
          <p:nvPr/>
        </p:nvSpPr>
        <p:spPr>
          <a:xfrm rot="10800000" flipV="1">
            <a:off x="433261" y="2905407"/>
            <a:ext cx="4041710" cy="2257053"/>
          </a:xfrm>
          <a:custGeom>
            <a:avLst/>
            <a:gdLst>
              <a:gd name="connsiteX0" fmla="*/ 1900509 w 4041710"/>
              <a:gd name="connsiteY0" fmla="*/ 2256820 h 2257053"/>
              <a:gd name="connsiteX1" fmla="*/ 3844558 w 4041710"/>
              <a:gd name="connsiteY1" fmla="*/ 717067 h 2257053"/>
              <a:gd name="connsiteX2" fmla="*/ 3855008 w 4041710"/>
              <a:gd name="connsiteY2" fmla="*/ 606488 h 2257053"/>
              <a:gd name="connsiteX3" fmla="*/ 4041710 w 4041710"/>
              <a:gd name="connsiteY3" fmla="*/ 606488 h 2257053"/>
              <a:gd name="connsiteX4" fmla="*/ 3665376 w 4041710"/>
              <a:gd name="connsiteY4" fmla="*/ 0 h 2257053"/>
              <a:gd name="connsiteX5" fmla="*/ 3289041 w 4041710"/>
              <a:gd name="connsiteY5" fmla="*/ 606488 h 2257053"/>
              <a:gd name="connsiteX6" fmla="*/ 3485533 w 4041710"/>
              <a:gd name="connsiteY6" fmla="*/ 606488 h 2257053"/>
              <a:gd name="connsiteX7" fmla="*/ 3479637 w 4041710"/>
              <a:gd name="connsiteY7" fmla="*/ 667202 h 2257053"/>
              <a:gd name="connsiteX8" fmla="*/ 1906884 w 4041710"/>
              <a:gd name="connsiteY8" fmla="*/ 1888603 h 2257053"/>
              <a:gd name="connsiteX9" fmla="*/ 368270 w 4041710"/>
              <a:gd name="connsiteY9" fmla="*/ 470715 h 2257053"/>
              <a:gd name="connsiteX10" fmla="*/ 0 w 4041710"/>
              <a:gd name="connsiteY10" fmla="*/ 470715 h 2257053"/>
              <a:gd name="connsiteX11" fmla="*/ 1900509 w 4041710"/>
              <a:gd name="connsiteY11" fmla="*/ 2256820 h 225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41710" h="2257053">
                <a:moveTo>
                  <a:pt x="1900509" y="2256820"/>
                </a:moveTo>
                <a:cubicBezTo>
                  <a:pt x="2885300" y="2271407"/>
                  <a:pt x="3712593" y="1600982"/>
                  <a:pt x="3844558" y="717067"/>
                </a:cubicBezTo>
                <a:lnTo>
                  <a:pt x="3855008" y="606488"/>
                </a:lnTo>
                <a:lnTo>
                  <a:pt x="4041710" y="606488"/>
                </a:lnTo>
                <a:lnTo>
                  <a:pt x="3665376" y="0"/>
                </a:lnTo>
                <a:lnTo>
                  <a:pt x="3289041" y="606488"/>
                </a:lnTo>
                <a:lnTo>
                  <a:pt x="3485533" y="606488"/>
                </a:lnTo>
                <a:lnTo>
                  <a:pt x="3479637" y="667202"/>
                </a:lnTo>
                <a:cubicBezTo>
                  <a:pt x="3372398" y="1368327"/>
                  <a:pt x="2703317" y="1899952"/>
                  <a:pt x="1906884" y="1888603"/>
                </a:cubicBezTo>
                <a:cubicBezTo>
                  <a:pt x="1053249" y="1876439"/>
                  <a:pt x="368270" y="1245205"/>
                  <a:pt x="368270" y="470715"/>
                </a:cubicBezTo>
                <a:lnTo>
                  <a:pt x="0" y="470715"/>
                </a:lnTo>
                <a:cubicBezTo>
                  <a:pt x="0" y="1446127"/>
                  <a:pt x="846000" y="2241201"/>
                  <a:pt x="1900509" y="225682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Block Arc 38"/>
          <p:cNvSpPr/>
          <p:nvPr/>
        </p:nvSpPr>
        <p:spPr>
          <a:xfrm rot="10800000" flipV="1">
            <a:off x="4068923" y="1493851"/>
            <a:ext cx="3862873" cy="3572668"/>
          </a:xfrm>
          <a:prstGeom prst="blockArc">
            <a:avLst>
              <a:gd name="adj1" fmla="val 10800000"/>
              <a:gd name="adj2" fmla="val 21480957"/>
              <a:gd name="adj3" fmla="val 10308"/>
            </a:avLst>
          </a:prstGeom>
          <a:solidFill>
            <a:schemeClr val="bg2">
              <a:lumMod val="9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Block Arc 31"/>
          <p:cNvSpPr/>
          <p:nvPr/>
        </p:nvSpPr>
        <p:spPr>
          <a:xfrm rot="10800000">
            <a:off x="7554685" y="1589791"/>
            <a:ext cx="3862873" cy="3572668"/>
          </a:xfrm>
          <a:prstGeom prst="blockArc">
            <a:avLst>
              <a:gd name="adj1" fmla="val 10800000"/>
              <a:gd name="adj2" fmla="val 21480957"/>
              <a:gd name="adj3" fmla="val 10308"/>
            </a:avLst>
          </a:prstGeom>
          <a:solidFill>
            <a:schemeClr val="bg2">
              <a:lumMod val="9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Freeform 36"/>
          <p:cNvSpPr/>
          <p:nvPr/>
        </p:nvSpPr>
        <p:spPr>
          <a:xfrm flipV="1">
            <a:off x="7554685" y="1559166"/>
            <a:ext cx="4041710" cy="2257053"/>
          </a:xfrm>
          <a:custGeom>
            <a:avLst/>
            <a:gdLst>
              <a:gd name="connsiteX0" fmla="*/ 1900509 w 4041710"/>
              <a:gd name="connsiteY0" fmla="*/ 2256820 h 2257053"/>
              <a:gd name="connsiteX1" fmla="*/ 3844558 w 4041710"/>
              <a:gd name="connsiteY1" fmla="*/ 717067 h 2257053"/>
              <a:gd name="connsiteX2" fmla="*/ 3855008 w 4041710"/>
              <a:gd name="connsiteY2" fmla="*/ 606488 h 2257053"/>
              <a:gd name="connsiteX3" fmla="*/ 4041710 w 4041710"/>
              <a:gd name="connsiteY3" fmla="*/ 606488 h 2257053"/>
              <a:gd name="connsiteX4" fmla="*/ 3665376 w 4041710"/>
              <a:gd name="connsiteY4" fmla="*/ 0 h 2257053"/>
              <a:gd name="connsiteX5" fmla="*/ 3289041 w 4041710"/>
              <a:gd name="connsiteY5" fmla="*/ 606488 h 2257053"/>
              <a:gd name="connsiteX6" fmla="*/ 3485533 w 4041710"/>
              <a:gd name="connsiteY6" fmla="*/ 606488 h 2257053"/>
              <a:gd name="connsiteX7" fmla="*/ 3479637 w 4041710"/>
              <a:gd name="connsiteY7" fmla="*/ 667202 h 2257053"/>
              <a:gd name="connsiteX8" fmla="*/ 1906884 w 4041710"/>
              <a:gd name="connsiteY8" fmla="*/ 1888603 h 2257053"/>
              <a:gd name="connsiteX9" fmla="*/ 368270 w 4041710"/>
              <a:gd name="connsiteY9" fmla="*/ 470715 h 2257053"/>
              <a:gd name="connsiteX10" fmla="*/ 0 w 4041710"/>
              <a:gd name="connsiteY10" fmla="*/ 470715 h 2257053"/>
              <a:gd name="connsiteX11" fmla="*/ 1900509 w 4041710"/>
              <a:gd name="connsiteY11" fmla="*/ 2256820 h 225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41710" h="2257053">
                <a:moveTo>
                  <a:pt x="1900509" y="2256820"/>
                </a:moveTo>
                <a:cubicBezTo>
                  <a:pt x="2885300" y="2271407"/>
                  <a:pt x="3712593" y="1600982"/>
                  <a:pt x="3844558" y="717067"/>
                </a:cubicBezTo>
                <a:lnTo>
                  <a:pt x="3855008" y="606488"/>
                </a:lnTo>
                <a:lnTo>
                  <a:pt x="4041710" y="606488"/>
                </a:lnTo>
                <a:lnTo>
                  <a:pt x="3665376" y="0"/>
                </a:lnTo>
                <a:lnTo>
                  <a:pt x="3289041" y="606488"/>
                </a:lnTo>
                <a:lnTo>
                  <a:pt x="3485533" y="606488"/>
                </a:lnTo>
                <a:lnTo>
                  <a:pt x="3479637" y="667202"/>
                </a:lnTo>
                <a:cubicBezTo>
                  <a:pt x="3372398" y="1368327"/>
                  <a:pt x="2703317" y="1899952"/>
                  <a:pt x="1906884" y="1888603"/>
                </a:cubicBezTo>
                <a:cubicBezTo>
                  <a:pt x="1053249" y="1876439"/>
                  <a:pt x="368270" y="1245205"/>
                  <a:pt x="368270" y="470715"/>
                </a:cubicBezTo>
                <a:lnTo>
                  <a:pt x="0" y="470715"/>
                </a:lnTo>
                <a:cubicBezTo>
                  <a:pt x="0" y="1446127"/>
                  <a:pt x="846000" y="2241201"/>
                  <a:pt x="1900509" y="225682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/>
          <p:cNvSpPr/>
          <p:nvPr/>
        </p:nvSpPr>
        <p:spPr>
          <a:xfrm rot="10800000" flipH="1" flipV="1">
            <a:off x="4113577" y="2902547"/>
            <a:ext cx="4041710" cy="2257053"/>
          </a:xfrm>
          <a:custGeom>
            <a:avLst/>
            <a:gdLst>
              <a:gd name="connsiteX0" fmla="*/ 1900509 w 4041710"/>
              <a:gd name="connsiteY0" fmla="*/ 2256820 h 2257053"/>
              <a:gd name="connsiteX1" fmla="*/ 3844558 w 4041710"/>
              <a:gd name="connsiteY1" fmla="*/ 717067 h 2257053"/>
              <a:gd name="connsiteX2" fmla="*/ 3855008 w 4041710"/>
              <a:gd name="connsiteY2" fmla="*/ 606488 h 2257053"/>
              <a:gd name="connsiteX3" fmla="*/ 4041710 w 4041710"/>
              <a:gd name="connsiteY3" fmla="*/ 606488 h 2257053"/>
              <a:gd name="connsiteX4" fmla="*/ 3665376 w 4041710"/>
              <a:gd name="connsiteY4" fmla="*/ 0 h 2257053"/>
              <a:gd name="connsiteX5" fmla="*/ 3289041 w 4041710"/>
              <a:gd name="connsiteY5" fmla="*/ 606488 h 2257053"/>
              <a:gd name="connsiteX6" fmla="*/ 3485533 w 4041710"/>
              <a:gd name="connsiteY6" fmla="*/ 606488 h 2257053"/>
              <a:gd name="connsiteX7" fmla="*/ 3479637 w 4041710"/>
              <a:gd name="connsiteY7" fmla="*/ 667202 h 2257053"/>
              <a:gd name="connsiteX8" fmla="*/ 1906884 w 4041710"/>
              <a:gd name="connsiteY8" fmla="*/ 1888603 h 2257053"/>
              <a:gd name="connsiteX9" fmla="*/ 368270 w 4041710"/>
              <a:gd name="connsiteY9" fmla="*/ 470715 h 2257053"/>
              <a:gd name="connsiteX10" fmla="*/ 0 w 4041710"/>
              <a:gd name="connsiteY10" fmla="*/ 470715 h 2257053"/>
              <a:gd name="connsiteX11" fmla="*/ 1900509 w 4041710"/>
              <a:gd name="connsiteY11" fmla="*/ 2256820 h 225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41710" h="2257053">
                <a:moveTo>
                  <a:pt x="1900509" y="2256820"/>
                </a:moveTo>
                <a:cubicBezTo>
                  <a:pt x="2885300" y="2271407"/>
                  <a:pt x="3712593" y="1600982"/>
                  <a:pt x="3844558" y="717067"/>
                </a:cubicBezTo>
                <a:lnTo>
                  <a:pt x="3855008" y="606488"/>
                </a:lnTo>
                <a:lnTo>
                  <a:pt x="4041710" y="606488"/>
                </a:lnTo>
                <a:lnTo>
                  <a:pt x="3665376" y="0"/>
                </a:lnTo>
                <a:lnTo>
                  <a:pt x="3289041" y="606488"/>
                </a:lnTo>
                <a:lnTo>
                  <a:pt x="3485533" y="606488"/>
                </a:lnTo>
                <a:lnTo>
                  <a:pt x="3479637" y="667202"/>
                </a:lnTo>
                <a:cubicBezTo>
                  <a:pt x="3372398" y="1368327"/>
                  <a:pt x="2703317" y="1899952"/>
                  <a:pt x="1906884" y="1888603"/>
                </a:cubicBezTo>
                <a:cubicBezTo>
                  <a:pt x="1053249" y="1876439"/>
                  <a:pt x="368270" y="1245205"/>
                  <a:pt x="368270" y="470715"/>
                </a:cubicBezTo>
                <a:lnTo>
                  <a:pt x="0" y="470715"/>
                </a:lnTo>
                <a:cubicBezTo>
                  <a:pt x="0" y="1446127"/>
                  <a:pt x="846000" y="2241201"/>
                  <a:pt x="1900509" y="2256820"/>
                </a:cubicBezTo>
                <a:close/>
              </a:path>
            </a:pathLst>
          </a:cu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 flipV="1">
            <a:off x="583162" y="1493851"/>
            <a:ext cx="4041710" cy="2257053"/>
          </a:xfrm>
          <a:custGeom>
            <a:avLst/>
            <a:gdLst>
              <a:gd name="connsiteX0" fmla="*/ 1900509 w 4041710"/>
              <a:gd name="connsiteY0" fmla="*/ 2256820 h 2257053"/>
              <a:gd name="connsiteX1" fmla="*/ 3844558 w 4041710"/>
              <a:gd name="connsiteY1" fmla="*/ 717067 h 2257053"/>
              <a:gd name="connsiteX2" fmla="*/ 3855008 w 4041710"/>
              <a:gd name="connsiteY2" fmla="*/ 606488 h 2257053"/>
              <a:gd name="connsiteX3" fmla="*/ 4041710 w 4041710"/>
              <a:gd name="connsiteY3" fmla="*/ 606488 h 2257053"/>
              <a:gd name="connsiteX4" fmla="*/ 3665376 w 4041710"/>
              <a:gd name="connsiteY4" fmla="*/ 0 h 2257053"/>
              <a:gd name="connsiteX5" fmla="*/ 3289041 w 4041710"/>
              <a:gd name="connsiteY5" fmla="*/ 606488 h 2257053"/>
              <a:gd name="connsiteX6" fmla="*/ 3485533 w 4041710"/>
              <a:gd name="connsiteY6" fmla="*/ 606488 h 2257053"/>
              <a:gd name="connsiteX7" fmla="*/ 3479637 w 4041710"/>
              <a:gd name="connsiteY7" fmla="*/ 667202 h 2257053"/>
              <a:gd name="connsiteX8" fmla="*/ 1906884 w 4041710"/>
              <a:gd name="connsiteY8" fmla="*/ 1888603 h 2257053"/>
              <a:gd name="connsiteX9" fmla="*/ 368270 w 4041710"/>
              <a:gd name="connsiteY9" fmla="*/ 470715 h 2257053"/>
              <a:gd name="connsiteX10" fmla="*/ 0 w 4041710"/>
              <a:gd name="connsiteY10" fmla="*/ 470715 h 2257053"/>
              <a:gd name="connsiteX11" fmla="*/ 1900509 w 4041710"/>
              <a:gd name="connsiteY11" fmla="*/ 2256820 h 225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41710" h="2257053">
                <a:moveTo>
                  <a:pt x="1900509" y="2256820"/>
                </a:moveTo>
                <a:cubicBezTo>
                  <a:pt x="2885300" y="2271407"/>
                  <a:pt x="3712593" y="1600982"/>
                  <a:pt x="3844558" y="717067"/>
                </a:cubicBezTo>
                <a:lnTo>
                  <a:pt x="3855008" y="606488"/>
                </a:lnTo>
                <a:lnTo>
                  <a:pt x="4041710" y="606488"/>
                </a:lnTo>
                <a:lnTo>
                  <a:pt x="3665376" y="0"/>
                </a:lnTo>
                <a:lnTo>
                  <a:pt x="3289041" y="606488"/>
                </a:lnTo>
                <a:lnTo>
                  <a:pt x="3485533" y="606488"/>
                </a:lnTo>
                <a:lnTo>
                  <a:pt x="3479637" y="667202"/>
                </a:lnTo>
                <a:cubicBezTo>
                  <a:pt x="3372398" y="1368327"/>
                  <a:pt x="2703317" y="1899952"/>
                  <a:pt x="1906884" y="1888603"/>
                </a:cubicBezTo>
                <a:cubicBezTo>
                  <a:pt x="1053249" y="1876439"/>
                  <a:pt x="368270" y="1245205"/>
                  <a:pt x="368270" y="470715"/>
                </a:cubicBezTo>
                <a:lnTo>
                  <a:pt x="0" y="470715"/>
                </a:lnTo>
                <a:cubicBezTo>
                  <a:pt x="0" y="1446127"/>
                  <a:pt x="846000" y="2241201"/>
                  <a:pt x="1900509" y="2256820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Isosceles Triangle 41"/>
          <p:cNvSpPr/>
          <p:nvPr/>
        </p:nvSpPr>
        <p:spPr>
          <a:xfrm>
            <a:off x="433260" y="2905407"/>
            <a:ext cx="750504" cy="607303"/>
          </a:xfrm>
          <a:prstGeom prst="triangle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7326575" y="608689"/>
            <a:ext cx="449793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 dirty="0" smtClean="0">
                <a:solidFill>
                  <a:schemeClr val="bg1"/>
                </a:solidFill>
                <a:latin typeface="Tw Cen MT" panose="020B0602020104020603" pitchFamily="34" charset="0"/>
              </a:rPr>
              <a:t>IMPLEMENT</a:t>
            </a:r>
            <a:endParaRPr lang="en-US" sz="6500" b="1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55052" y="560719"/>
            <a:ext cx="449793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 dirty="0" smtClean="0">
                <a:solidFill>
                  <a:schemeClr val="bg1"/>
                </a:solidFill>
                <a:latin typeface="Tw Cen MT" panose="020B0602020104020603" pitchFamily="34" charset="0"/>
              </a:rPr>
              <a:t>LEARN</a:t>
            </a:r>
            <a:endParaRPr lang="en-US" sz="6500" b="1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927897" y="5000125"/>
            <a:ext cx="449793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 dirty="0" smtClean="0">
                <a:solidFill>
                  <a:schemeClr val="bg1"/>
                </a:solidFill>
                <a:latin typeface="Tw Cen MT" panose="020B0602020104020603" pitchFamily="34" charset="0"/>
              </a:rPr>
              <a:t>EVOLVE</a:t>
            </a:r>
            <a:endParaRPr lang="en-US" sz="6500" b="1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11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9" grpId="0" animBg="1"/>
      <p:bldP spid="32" grpId="0" animBg="1"/>
      <p:bldP spid="37" grpId="0" animBg="1"/>
      <p:bldP spid="40" grpId="0" animBg="1"/>
      <p:bldP spid="35" grpId="0" animBg="1"/>
      <p:bldP spid="42" grpId="0" animBg="1"/>
      <p:bldP spid="45" grpId="0"/>
      <p:bldP spid="46" grpId="0"/>
      <p:bldP spid="4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71382190-201C-4BAE-91F3-296A26671C96}"/>
              </a:ext>
            </a:extLst>
          </p:cNvPr>
          <p:cNvSpPr/>
          <p:nvPr/>
        </p:nvSpPr>
        <p:spPr>
          <a:xfrm>
            <a:off x="-7962177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1588956" y="1800064"/>
            <a:ext cx="9144000" cy="15717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0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LEARN</a:t>
            </a:r>
            <a:endParaRPr lang="en-US" sz="110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056807" y="922039"/>
            <a:ext cx="10208301" cy="3327817"/>
          </a:xfrm>
          <a:prstGeom prst="roundRect">
            <a:avLst/>
          </a:prstGeom>
          <a:noFill/>
          <a:ln w="1016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906" y="4476382"/>
            <a:ext cx="3232100" cy="161797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536225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/>
          <p:cNvSpPr txBox="1">
            <a:spLocks/>
          </p:cNvSpPr>
          <p:nvPr/>
        </p:nvSpPr>
        <p:spPr>
          <a:xfrm>
            <a:off x="541094" y="411575"/>
            <a:ext cx="2862842" cy="62798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Tw Cen MT" panose="020B0602020104020603" pitchFamily="34" charset="0"/>
              </a:rPr>
              <a:t>LEARN</a:t>
            </a:r>
            <a:endParaRPr lang="en-US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215153" y="235520"/>
            <a:ext cx="3514724" cy="980095"/>
          </a:xfrm>
          <a:prstGeom prst="roundRect">
            <a:avLst/>
          </a:prstGeom>
          <a:noFill/>
          <a:ln w="1016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9447" y="285274"/>
            <a:ext cx="1759075" cy="88058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41094" y="2920483"/>
            <a:ext cx="41863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State of the Practice</a:t>
            </a:r>
            <a:endParaRPr lang="en-US" sz="60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28092" y="-1"/>
            <a:ext cx="6363908" cy="6858001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43880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/>
          <p:cNvSpPr txBox="1">
            <a:spLocks/>
          </p:cNvSpPr>
          <p:nvPr/>
        </p:nvSpPr>
        <p:spPr>
          <a:xfrm>
            <a:off x="541094" y="411575"/>
            <a:ext cx="2862842" cy="62798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Tw Cen MT" panose="020B0602020104020603" pitchFamily="34" charset="0"/>
              </a:rPr>
              <a:t>LEARN</a:t>
            </a:r>
            <a:endParaRPr lang="en-US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215153" y="235520"/>
            <a:ext cx="3514724" cy="980095"/>
          </a:xfrm>
          <a:prstGeom prst="roundRect">
            <a:avLst/>
          </a:prstGeom>
          <a:noFill/>
          <a:ln w="1016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9447" y="285274"/>
            <a:ext cx="1759075" cy="88058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41094" y="2920483"/>
            <a:ext cx="41863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Shared Challenges</a:t>
            </a:r>
            <a:endParaRPr lang="en-US" sz="60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28092" y="-1"/>
            <a:ext cx="6363908" cy="6858001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02947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/>
          <p:cNvSpPr txBox="1">
            <a:spLocks/>
          </p:cNvSpPr>
          <p:nvPr/>
        </p:nvSpPr>
        <p:spPr>
          <a:xfrm>
            <a:off x="541094" y="411575"/>
            <a:ext cx="2862842" cy="62798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Tw Cen MT" panose="020B0602020104020603" pitchFamily="34" charset="0"/>
              </a:rPr>
              <a:t>LEARN</a:t>
            </a:r>
            <a:endParaRPr lang="en-US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215153" y="235520"/>
            <a:ext cx="3514724" cy="980095"/>
          </a:xfrm>
          <a:prstGeom prst="roundRect">
            <a:avLst/>
          </a:prstGeom>
          <a:noFill/>
          <a:ln w="1016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9447" y="285274"/>
            <a:ext cx="1759075" cy="88058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41094" y="2920483"/>
            <a:ext cx="41863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Create Connections</a:t>
            </a:r>
            <a:endParaRPr lang="en-US" sz="60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28092" y="-1"/>
            <a:ext cx="6363908" cy="6858001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34073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/>
          <p:cNvSpPr txBox="1">
            <a:spLocks/>
          </p:cNvSpPr>
          <p:nvPr/>
        </p:nvSpPr>
        <p:spPr>
          <a:xfrm>
            <a:off x="541094" y="411575"/>
            <a:ext cx="2862842" cy="62798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Tw Cen MT" panose="020B0602020104020603" pitchFamily="34" charset="0"/>
              </a:rPr>
              <a:t>LEARN</a:t>
            </a:r>
            <a:endParaRPr lang="en-US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215153" y="235520"/>
            <a:ext cx="3514724" cy="980095"/>
          </a:xfrm>
          <a:prstGeom prst="roundRect">
            <a:avLst/>
          </a:prstGeom>
          <a:noFill/>
          <a:ln w="1016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9447" y="285274"/>
            <a:ext cx="1759075" cy="88058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Left-Right Arrow 2"/>
          <p:cNvSpPr/>
          <p:nvPr/>
        </p:nvSpPr>
        <p:spPr>
          <a:xfrm>
            <a:off x="3729877" y="2526431"/>
            <a:ext cx="4344267" cy="2532920"/>
          </a:xfrm>
          <a:prstGeom prst="left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-35649" y="3210416"/>
            <a:ext cx="41863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Receiving</a:t>
            </a:r>
            <a:endParaRPr lang="en-US" sz="60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74144" y="3285060"/>
            <a:ext cx="41863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Contributing</a:t>
            </a:r>
            <a:endParaRPr lang="en-US" sz="60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07106" y="3210416"/>
            <a:ext cx="41863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w Cen MT" panose="020B0602020104020603" pitchFamily="34" charset="0"/>
              </a:rPr>
              <a:t>Information</a:t>
            </a:r>
            <a:endParaRPr lang="en-US" sz="6000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50906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71382190-201C-4BAE-91F3-296A26671C96}"/>
              </a:ext>
            </a:extLst>
          </p:cNvPr>
          <p:cNvSpPr/>
          <p:nvPr/>
        </p:nvSpPr>
        <p:spPr>
          <a:xfrm>
            <a:off x="-7962177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1588956" y="1800064"/>
            <a:ext cx="9144000" cy="15717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0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EVOLVE</a:t>
            </a:r>
            <a:endParaRPr lang="en-US" sz="110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056807" y="922039"/>
            <a:ext cx="10208301" cy="3327817"/>
          </a:xfrm>
          <a:prstGeom prst="roundRect">
            <a:avLst/>
          </a:prstGeom>
          <a:noFill/>
          <a:ln w="1016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906" y="4476382"/>
            <a:ext cx="3232100" cy="161797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603165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2047</TotalTime>
  <Words>547</Words>
  <Application>Microsoft Office PowerPoint</Application>
  <PresentationFormat>Widescreen</PresentationFormat>
  <Paragraphs>138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Tw Cen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Beise, Amy J.</dc:creator>
  <cp:lastModifiedBy>DOT, Exchange Train24</cp:lastModifiedBy>
  <cp:revision>105</cp:revision>
  <dcterms:created xsi:type="dcterms:W3CDTF">2019-05-02T17:19:44Z</dcterms:created>
  <dcterms:modified xsi:type="dcterms:W3CDTF">2019-05-23T11:36:31Z</dcterms:modified>
</cp:coreProperties>
</file>