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93" r:id="rId5"/>
    <p:sldId id="297" r:id="rId6"/>
    <p:sldId id="295" r:id="rId7"/>
    <p:sldId id="298" r:id="rId8"/>
    <p:sldId id="301" r:id="rId9"/>
    <p:sldId id="353" r:id="rId10"/>
    <p:sldId id="299" r:id="rId11"/>
    <p:sldId id="303" r:id="rId12"/>
    <p:sldId id="296" r:id="rId13"/>
    <p:sldId id="343" r:id="rId14"/>
    <p:sldId id="266" r:id="rId15"/>
    <p:sldId id="302" r:id="rId16"/>
    <p:sldId id="312" r:id="rId17"/>
    <p:sldId id="304" r:id="rId18"/>
    <p:sldId id="305" r:id="rId19"/>
    <p:sldId id="265" r:id="rId20"/>
    <p:sldId id="292" r:id="rId21"/>
    <p:sldId id="316" r:id="rId22"/>
    <p:sldId id="344" r:id="rId23"/>
    <p:sldId id="357" r:id="rId24"/>
    <p:sldId id="317" r:id="rId25"/>
    <p:sldId id="315" r:id="rId26"/>
    <p:sldId id="318" r:id="rId27"/>
    <p:sldId id="306" r:id="rId28"/>
    <p:sldId id="325" r:id="rId29"/>
    <p:sldId id="361" r:id="rId30"/>
    <p:sldId id="354" r:id="rId31"/>
    <p:sldId id="355" r:id="rId32"/>
    <p:sldId id="356" r:id="rId33"/>
    <p:sldId id="345" r:id="rId34"/>
    <p:sldId id="346" r:id="rId35"/>
    <p:sldId id="349" r:id="rId36"/>
    <p:sldId id="308" r:id="rId37"/>
    <p:sldId id="319" r:id="rId38"/>
    <p:sldId id="347" r:id="rId39"/>
    <p:sldId id="309" r:id="rId40"/>
    <p:sldId id="323" r:id="rId41"/>
    <p:sldId id="351" r:id="rId42"/>
    <p:sldId id="320" r:id="rId43"/>
    <p:sldId id="321" r:id="rId44"/>
    <p:sldId id="324" r:id="rId45"/>
    <p:sldId id="314" r:id="rId46"/>
    <p:sldId id="326" r:id="rId47"/>
    <p:sldId id="329" r:id="rId48"/>
    <p:sldId id="342" r:id="rId49"/>
    <p:sldId id="334" r:id="rId50"/>
    <p:sldId id="348" r:id="rId51"/>
    <p:sldId id="360" r:id="rId52"/>
    <p:sldId id="336" r:id="rId53"/>
    <p:sldId id="352" r:id="rId54"/>
    <p:sldId id="337" r:id="rId55"/>
    <p:sldId id="338" r:id="rId56"/>
    <p:sldId id="339" r:id="rId57"/>
    <p:sldId id="340" r:id="rId58"/>
    <p:sldId id="341" r:id="rId59"/>
    <p:sldId id="359" r:id="rId60"/>
    <p:sldId id="358" r:id="rId6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FFFF"/>
    <a:srgbClr val="BD9D43"/>
    <a:srgbClr val="887130"/>
    <a:srgbClr val="A78B3B"/>
    <a:srgbClr val="BC9C42"/>
    <a:srgbClr val="F0DB84"/>
    <a:srgbClr val="947B34"/>
    <a:srgbClr val="6F5C27"/>
    <a:srgbClr val="515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35" autoAdjust="0"/>
    <p:restoredTop sz="94660"/>
  </p:normalViewPr>
  <p:slideViewPr>
    <p:cSldViewPr>
      <p:cViewPr varScale="1">
        <p:scale>
          <a:sx n="87" d="100"/>
          <a:sy n="87" d="100"/>
        </p:scale>
        <p:origin x="147" y="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3B25F4-0CE4-4EFC-B7BD-4CA405BCA0A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2A61DAE-82FB-452A-A7A0-E43EDA0C7429}">
      <dgm:prSet phldrT="[Text]"/>
      <dgm:spPr/>
      <dgm:t>
        <a:bodyPr/>
        <a:lstStyle/>
        <a:p>
          <a:r>
            <a:rPr lang="en-US" dirty="0"/>
            <a:t>Spray-On</a:t>
          </a:r>
        </a:p>
        <a:p>
          <a:r>
            <a:rPr lang="en-US" dirty="0"/>
            <a:t>Product Types</a:t>
          </a:r>
        </a:p>
      </dgm:t>
    </dgm:pt>
    <dgm:pt modelId="{D1A4FBB1-25D5-4470-B842-E895FAAA1DB7}" type="parTrans" cxnId="{705C26C5-4D18-47DA-81BD-3AF73B4F9B73}">
      <dgm:prSet/>
      <dgm:spPr/>
      <dgm:t>
        <a:bodyPr/>
        <a:lstStyle/>
        <a:p>
          <a:endParaRPr lang="en-US"/>
        </a:p>
      </dgm:t>
    </dgm:pt>
    <dgm:pt modelId="{3DB7B4EE-1002-42AD-A24E-D25A0039F901}" type="sibTrans" cxnId="{705C26C5-4D18-47DA-81BD-3AF73B4F9B73}">
      <dgm:prSet/>
      <dgm:spPr/>
      <dgm:t>
        <a:bodyPr/>
        <a:lstStyle/>
        <a:p>
          <a:endParaRPr lang="en-US"/>
        </a:p>
      </dgm:t>
    </dgm:pt>
    <dgm:pt modelId="{5223CAC1-465D-492F-9510-4BE8E54B3D3E}">
      <dgm:prSet phldrT="[Text]"/>
      <dgm:spPr/>
      <dgm:t>
        <a:bodyPr/>
        <a:lstStyle/>
        <a:p>
          <a:r>
            <a:rPr lang="en-US" dirty="0"/>
            <a:t>Rejuvenators</a:t>
          </a:r>
        </a:p>
      </dgm:t>
    </dgm:pt>
    <dgm:pt modelId="{EE6D1148-3BD0-466B-A1AF-0B0BBD55656A}" type="parTrans" cxnId="{F9207151-8544-4761-8BEE-8B5A03FEA65C}">
      <dgm:prSet/>
      <dgm:spPr/>
      <dgm:t>
        <a:bodyPr/>
        <a:lstStyle/>
        <a:p>
          <a:endParaRPr lang="en-US"/>
        </a:p>
      </dgm:t>
    </dgm:pt>
    <dgm:pt modelId="{2A8072E3-5580-4676-AA47-8DDC12DD7470}" type="sibTrans" cxnId="{F9207151-8544-4761-8BEE-8B5A03FEA65C}">
      <dgm:prSet/>
      <dgm:spPr/>
      <dgm:t>
        <a:bodyPr/>
        <a:lstStyle/>
        <a:p>
          <a:endParaRPr lang="en-US"/>
        </a:p>
      </dgm:t>
    </dgm:pt>
    <dgm:pt modelId="{80F25D4F-6A6E-453D-8139-E089A7C6042D}">
      <dgm:prSet phldrT="[Text]"/>
      <dgm:spPr/>
      <dgm:t>
        <a:bodyPr/>
        <a:lstStyle/>
        <a:p>
          <a:r>
            <a:rPr lang="en-US" dirty="0"/>
            <a:t>Penetrating Petroleum Based</a:t>
          </a:r>
        </a:p>
      </dgm:t>
    </dgm:pt>
    <dgm:pt modelId="{45CA064D-3116-4F89-B932-17D8C4FA84AC}" type="parTrans" cxnId="{84349259-9BAD-4415-A373-EB079D3EFAF6}">
      <dgm:prSet/>
      <dgm:spPr/>
      <dgm:t>
        <a:bodyPr/>
        <a:lstStyle/>
        <a:p>
          <a:endParaRPr lang="en-US"/>
        </a:p>
      </dgm:t>
    </dgm:pt>
    <dgm:pt modelId="{D7A27E67-48F2-49BA-B88A-23A2A26E7BFE}" type="sibTrans" cxnId="{84349259-9BAD-4415-A373-EB079D3EFAF6}">
      <dgm:prSet/>
      <dgm:spPr/>
      <dgm:t>
        <a:bodyPr/>
        <a:lstStyle/>
        <a:p>
          <a:endParaRPr lang="en-US"/>
        </a:p>
      </dgm:t>
    </dgm:pt>
    <dgm:pt modelId="{85891EAF-6FDB-4186-AAF4-887070391BC7}">
      <dgm:prSet phldrT="[Text]"/>
      <dgm:spPr/>
      <dgm:t>
        <a:bodyPr/>
        <a:lstStyle/>
        <a:p>
          <a:r>
            <a:rPr lang="en-US" dirty="0"/>
            <a:t>Soy-Based/Polymer</a:t>
          </a:r>
        </a:p>
      </dgm:t>
    </dgm:pt>
    <dgm:pt modelId="{5249F0B2-E065-426C-A03B-9B32BACEA7A6}" type="parTrans" cxnId="{DAB8A836-F6E9-4995-8B5A-B86076F4FAE4}">
      <dgm:prSet/>
      <dgm:spPr/>
      <dgm:t>
        <a:bodyPr/>
        <a:lstStyle/>
        <a:p>
          <a:endParaRPr lang="en-US"/>
        </a:p>
      </dgm:t>
    </dgm:pt>
    <dgm:pt modelId="{91177DED-A239-4D59-B5D0-A5085A13C4F5}" type="sibTrans" cxnId="{DAB8A836-F6E9-4995-8B5A-B86076F4FAE4}">
      <dgm:prSet/>
      <dgm:spPr/>
      <dgm:t>
        <a:bodyPr/>
        <a:lstStyle/>
        <a:p>
          <a:endParaRPr lang="en-US"/>
        </a:p>
      </dgm:t>
    </dgm:pt>
    <dgm:pt modelId="{8A796711-E999-4EE7-A583-11F3F0C0561B}">
      <dgm:prSet phldrT="[Text]"/>
      <dgm:spPr/>
      <dgm:t>
        <a:bodyPr/>
        <a:lstStyle/>
        <a:p>
          <a:r>
            <a:rPr lang="en-US" dirty="0"/>
            <a:t>Sealers</a:t>
          </a:r>
        </a:p>
      </dgm:t>
    </dgm:pt>
    <dgm:pt modelId="{5E0A2118-2266-4220-B42E-28B6555BABCB}" type="parTrans" cxnId="{8F5ABF55-F046-4F0D-8D5E-4EFE645FE963}">
      <dgm:prSet/>
      <dgm:spPr/>
      <dgm:t>
        <a:bodyPr/>
        <a:lstStyle/>
        <a:p>
          <a:endParaRPr lang="en-US"/>
        </a:p>
      </dgm:t>
    </dgm:pt>
    <dgm:pt modelId="{1EE0784C-119F-4135-BE2B-BB7AB31B6A01}" type="sibTrans" cxnId="{8F5ABF55-F046-4F0D-8D5E-4EFE645FE963}">
      <dgm:prSet/>
      <dgm:spPr/>
      <dgm:t>
        <a:bodyPr/>
        <a:lstStyle/>
        <a:p>
          <a:endParaRPr lang="en-US"/>
        </a:p>
      </dgm:t>
    </dgm:pt>
    <dgm:pt modelId="{26FF4B9A-DDD6-4073-8EBA-F62BB80F46D4}">
      <dgm:prSet phldrT="[Text]"/>
      <dgm:spPr/>
      <dgm:t>
        <a:bodyPr/>
        <a:lstStyle/>
        <a:p>
          <a:r>
            <a:rPr lang="en-US" dirty="0"/>
            <a:t>Non-Penetrating Petroleum Based</a:t>
          </a:r>
        </a:p>
      </dgm:t>
    </dgm:pt>
    <dgm:pt modelId="{F114FE2F-AFD6-4DC1-86A4-33026DDDE006}" type="parTrans" cxnId="{66BBCF4D-D125-4964-BBC7-D7DAF7EF2F31}">
      <dgm:prSet/>
      <dgm:spPr/>
      <dgm:t>
        <a:bodyPr/>
        <a:lstStyle/>
        <a:p>
          <a:endParaRPr lang="en-US"/>
        </a:p>
      </dgm:t>
    </dgm:pt>
    <dgm:pt modelId="{64AC5575-207F-4AC3-8EA5-DD393A8637E8}" type="sibTrans" cxnId="{66BBCF4D-D125-4964-BBC7-D7DAF7EF2F31}">
      <dgm:prSet/>
      <dgm:spPr/>
      <dgm:t>
        <a:bodyPr/>
        <a:lstStyle/>
        <a:p>
          <a:endParaRPr lang="en-US"/>
        </a:p>
      </dgm:t>
    </dgm:pt>
    <dgm:pt modelId="{38B71B20-3F40-4653-99C4-0CEB41E657A6}" type="pres">
      <dgm:prSet presAssocID="{4D3B25F4-0CE4-4EFC-B7BD-4CA405BCA0A6}" presName="hierChild1" presStyleCnt="0">
        <dgm:presLayoutVars>
          <dgm:chPref val="1"/>
          <dgm:dir/>
          <dgm:animOne val="branch"/>
          <dgm:animLvl val="lvl"/>
          <dgm:resizeHandles/>
        </dgm:presLayoutVars>
      </dgm:prSet>
      <dgm:spPr/>
    </dgm:pt>
    <dgm:pt modelId="{F1B9DEAA-1626-47DE-938E-8A8E8A88AB08}" type="pres">
      <dgm:prSet presAssocID="{B2A61DAE-82FB-452A-A7A0-E43EDA0C7429}" presName="hierRoot1" presStyleCnt="0"/>
      <dgm:spPr/>
    </dgm:pt>
    <dgm:pt modelId="{C3EB9964-7067-410F-BD10-2ED7BA9400BB}" type="pres">
      <dgm:prSet presAssocID="{B2A61DAE-82FB-452A-A7A0-E43EDA0C7429}" presName="composite" presStyleCnt="0"/>
      <dgm:spPr/>
    </dgm:pt>
    <dgm:pt modelId="{6D537E99-EC8F-4C6B-8944-9CE6FE90B53F}" type="pres">
      <dgm:prSet presAssocID="{B2A61DAE-82FB-452A-A7A0-E43EDA0C7429}" presName="background" presStyleLbl="node0" presStyleIdx="0" presStyleCnt="1"/>
      <dgm:spPr/>
    </dgm:pt>
    <dgm:pt modelId="{2D934558-A323-4E85-8DE5-CF2C5ECB6AA3}" type="pres">
      <dgm:prSet presAssocID="{B2A61DAE-82FB-452A-A7A0-E43EDA0C7429}" presName="text" presStyleLbl="fgAcc0" presStyleIdx="0" presStyleCnt="1" custLinFactNeighborX="-36897" custLinFactNeighborY="874">
        <dgm:presLayoutVars>
          <dgm:chPref val="3"/>
        </dgm:presLayoutVars>
      </dgm:prSet>
      <dgm:spPr/>
    </dgm:pt>
    <dgm:pt modelId="{F978B883-FC8D-4F28-B1C4-A052CFFDA214}" type="pres">
      <dgm:prSet presAssocID="{B2A61DAE-82FB-452A-A7A0-E43EDA0C7429}" presName="hierChild2" presStyleCnt="0"/>
      <dgm:spPr/>
    </dgm:pt>
    <dgm:pt modelId="{2306689A-E7BC-4A62-9A19-D790E99FD478}" type="pres">
      <dgm:prSet presAssocID="{EE6D1148-3BD0-466B-A1AF-0B0BBD55656A}" presName="Name10" presStyleLbl="parChTrans1D2" presStyleIdx="0" presStyleCnt="2"/>
      <dgm:spPr/>
    </dgm:pt>
    <dgm:pt modelId="{0B6BF5AD-5223-4CBE-8B1C-160EB964D6CE}" type="pres">
      <dgm:prSet presAssocID="{5223CAC1-465D-492F-9510-4BE8E54B3D3E}" presName="hierRoot2" presStyleCnt="0"/>
      <dgm:spPr/>
    </dgm:pt>
    <dgm:pt modelId="{7F218B38-E7EF-45B9-A7BC-49BDB0B60D60}" type="pres">
      <dgm:prSet presAssocID="{5223CAC1-465D-492F-9510-4BE8E54B3D3E}" presName="composite2" presStyleCnt="0"/>
      <dgm:spPr/>
    </dgm:pt>
    <dgm:pt modelId="{33F15D8B-572C-4EF7-9FEF-C41438416F45}" type="pres">
      <dgm:prSet presAssocID="{5223CAC1-465D-492F-9510-4BE8E54B3D3E}" presName="background2" presStyleLbl="node2" presStyleIdx="0" presStyleCnt="2"/>
      <dgm:spPr/>
    </dgm:pt>
    <dgm:pt modelId="{B59EA8D9-3A4F-48A8-B254-E004B78FFB74}" type="pres">
      <dgm:prSet presAssocID="{5223CAC1-465D-492F-9510-4BE8E54B3D3E}" presName="text2" presStyleLbl="fgAcc2" presStyleIdx="0" presStyleCnt="2" custLinFactNeighborX="-31930" custLinFactNeighborY="-3894">
        <dgm:presLayoutVars>
          <dgm:chPref val="3"/>
        </dgm:presLayoutVars>
      </dgm:prSet>
      <dgm:spPr/>
    </dgm:pt>
    <dgm:pt modelId="{7AEC1953-79C2-4013-8474-244A60BC4692}" type="pres">
      <dgm:prSet presAssocID="{5223CAC1-465D-492F-9510-4BE8E54B3D3E}" presName="hierChild3" presStyleCnt="0"/>
      <dgm:spPr/>
    </dgm:pt>
    <dgm:pt modelId="{A9D63B6C-D2DE-495B-8030-9AF2B198025D}" type="pres">
      <dgm:prSet presAssocID="{45CA064D-3116-4F89-B932-17D8C4FA84AC}" presName="Name17" presStyleLbl="parChTrans1D3" presStyleIdx="0" presStyleCnt="3"/>
      <dgm:spPr/>
    </dgm:pt>
    <dgm:pt modelId="{2C3567C7-D416-4BA1-906A-AAFEAC21275E}" type="pres">
      <dgm:prSet presAssocID="{80F25D4F-6A6E-453D-8139-E089A7C6042D}" presName="hierRoot3" presStyleCnt="0"/>
      <dgm:spPr/>
    </dgm:pt>
    <dgm:pt modelId="{A9691E7E-DF50-4920-B726-1619A002A9D1}" type="pres">
      <dgm:prSet presAssocID="{80F25D4F-6A6E-453D-8139-E089A7C6042D}" presName="composite3" presStyleCnt="0"/>
      <dgm:spPr/>
    </dgm:pt>
    <dgm:pt modelId="{BEF9C26C-B7C2-4C2B-9E14-3459FFDA2099}" type="pres">
      <dgm:prSet presAssocID="{80F25D4F-6A6E-453D-8139-E089A7C6042D}" presName="background3" presStyleLbl="node3" presStyleIdx="0" presStyleCnt="3"/>
      <dgm:spPr/>
    </dgm:pt>
    <dgm:pt modelId="{67B08B93-DA6D-43AE-88CF-FC0B263BE1FE}" type="pres">
      <dgm:prSet presAssocID="{80F25D4F-6A6E-453D-8139-E089A7C6042D}" presName="text3" presStyleLbl="fgAcc3" presStyleIdx="0" presStyleCnt="3" custLinFactNeighborX="-27248" custLinFactNeighborY="-1587">
        <dgm:presLayoutVars>
          <dgm:chPref val="3"/>
        </dgm:presLayoutVars>
      </dgm:prSet>
      <dgm:spPr/>
    </dgm:pt>
    <dgm:pt modelId="{22AF3CB0-88BF-4F49-9676-851B33C4CE4D}" type="pres">
      <dgm:prSet presAssocID="{80F25D4F-6A6E-453D-8139-E089A7C6042D}" presName="hierChild4" presStyleCnt="0"/>
      <dgm:spPr/>
    </dgm:pt>
    <dgm:pt modelId="{EB3685FC-1E59-4B6E-8DAB-7C87C3A833F0}" type="pres">
      <dgm:prSet presAssocID="{5249F0B2-E065-426C-A03B-9B32BACEA7A6}" presName="Name17" presStyleLbl="parChTrans1D3" presStyleIdx="1" presStyleCnt="3"/>
      <dgm:spPr/>
    </dgm:pt>
    <dgm:pt modelId="{E41CE4CE-513A-4984-9B58-71DD7BA4FF03}" type="pres">
      <dgm:prSet presAssocID="{85891EAF-6FDB-4186-AAF4-887070391BC7}" presName="hierRoot3" presStyleCnt="0"/>
      <dgm:spPr/>
    </dgm:pt>
    <dgm:pt modelId="{F220E57F-89A2-48D9-8F77-3AAC95AAC3DD}" type="pres">
      <dgm:prSet presAssocID="{85891EAF-6FDB-4186-AAF4-887070391BC7}" presName="composite3" presStyleCnt="0"/>
      <dgm:spPr/>
    </dgm:pt>
    <dgm:pt modelId="{964C7696-D47D-4EF3-84F7-BD7FDCB9B37C}" type="pres">
      <dgm:prSet presAssocID="{85891EAF-6FDB-4186-AAF4-887070391BC7}" presName="background3" presStyleLbl="node3" presStyleIdx="1" presStyleCnt="3"/>
      <dgm:spPr/>
    </dgm:pt>
    <dgm:pt modelId="{1BC69246-F8AE-4444-9FB3-80E0F48633FC}" type="pres">
      <dgm:prSet presAssocID="{85891EAF-6FDB-4186-AAF4-887070391BC7}" presName="text3" presStyleLbl="fgAcc3" presStyleIdx="1" presStyleCnt="3" custLinFactNeighborX="-17627" custLinFactNeighborY="-437">
        <dgm:presLayoutVars>
          <dgm:chPref val="3"/>
        </dgm:presLayoutVars>
      </dgm:prSet>
      <dgm:spPr/>
    </dgm:pt>
    <dgm:pt modelId="{E47CCB32-4E0E-4E57-B7AA-376C96CF1348}" type="pres">
      <dgm:prSet presAssocID="{85891EAF-6FDB-4186-AAF4-887070391BC7}" presName="hierChild4" presStyleCnt="0"/>
      <dgm:spPr/>
    </dgm:pt>
    <dgm:pt modelId="{572D9665-22A7-472D-BE42-D2832F81EF3A}" type="pres">
      <dgm:prSet presAssocID="{5E0A2118-2266-4220-B42E-28B6555BABCB}" presName="Name10" presStyleLbl="parChTrans1D2" presStyleIdx="1" presStyleCnt="2"/>
      <dgm:spPr/>
    </dgm:pt>
    <dgm:pt modelId="{F983F039-B599-4818-A754-CD124AC1CEEB}" type="pres">
      <dgm:prSet presAssocID="{8A796711-E999-4EE7-A583-11F3F0C0561B}" presName="hierRoot2" presStyleCnt="0"/>
      <dgm:spPr/>
    </dgm:pt>
    <dgm:pt modelId="{827E5989-7721-41D0-87A5-50C486AA761A}" type="pres">
      <dgm:prSet presAssocID="{8A796711-E999-4EE7-A583-11F3F0C0561B}" presName="composite2" presStyleCnt="0"/>
      <dgm:spPr/>
    </dgm:pt>
    <dgm:pt modelId="{96F1C814-F8C3-4B07-B8D4-E643A2F2DD60}" type="pres">
      <dgm:prSet presAssocID="{8A796711-E999-4EE7-A583-11F3F0C0561B}" presName="background2" presStyleLbl="node2" presStyleIdx="1" presStyleCnt="2"/>
      <dgm:spPr/>
    </dgm:pt>
    <dgm:pt modelId="{08DB9089-CC62-4263-B089-6E8892D4AF46}" type="pres">
      <dgm:prSet presAssocID="{8A796711-E999-4EE7-A583-11F3F0C0561B}" presName="text2" presStyleLbl="fgAcc2" presStyleIdx="1" presStyleCnt="2" custLinFactNeighborX="-23404" custLinFactNeighborY="-3894">
        <dgm:presLayoutVars>
          <dgm:chPref val="3"/>
        </dgm:presLayoutVars>
      </dgm:prSet>
      <dgm:spPr/>
    </dgm:pt>
    <dgm:pt modelId="{E0EAB3AB-AF24-4885-9CA4-6B60414AB3A5}" type="pres">
      <dgm:prSet presAssocID="{8A796711-E999-4EE7-A583-11F3F0C0561B}" presName="hierChild3" presStyleCnt="0"/>
      <dgm:spPr/>
    </dgm:pt>
    <dgm:pt modelId="{1AE9B5D0-292B-403E-BE3B-20633E904DEF}" type="pres">
      <dgm:prSet presAssocID="{F114FE2F-AFD6-4DC1-86A4-33026DDDE006}" presName="Name17" presStyleLbl="parChTrans1D3" presStyleIdx="2" presStyleCnt="3"/>
      <dgm:spPr/>
    </dgm:pt>
    <dgm:pt modelId="{9C8731CD-9F75-4E52-970E-A1B78FBC79DA}" type="pres">
      <dgm:prSet presAssocID="{26FF4B9A-DDD6-4073-8EBA-F62BB80F46D4}" presName="hierRoot3" presStyleCnt="0"/>
      <dgm:spPr/>
    </dgm:pt>
    <dgm:pt modelId="{30C7E2A5-7130-4515-9C60-742CD7ABA74D}" type="pres">
      <dgm:prSet presAssocID="{26FF4B9A-DDD6-4073-8EBA-F62BB80F46D4}" presName="composite3" presStyleCnt="0"/>
      <dgm:spPr/>
    </dgm:pt>
    <dgm:pt modelId="{3ABBDFA1-DA1A-4361-B36E-A712040E4F05}" type="pres">
      <dgm:prSet presAssocID="{26FF4B9A-DDD6-4073-8EBA-F62BB80F46D4}" presName="background3" presStyleLbl="node3" presStyleIdx="2" presStyleCnt="3"/>
      <dgm:spPr/>
    </dgm:pt>
    <dgm:pt modelId="{1FD918EF-0C0D-446A-BB1C-2674502EF187}" type="pres">
      <dgm:prSet presAssocID="{26FF4B9A-DDD6-4073-8EBA-F62BB80F46D4}" presName="text3" presStyleLbl="fgAcc3" presStyleIdx="2" presStyleCnt="3">
        <dgm:presLayoutVars>
          <dgm:chPref val="3"/>
        </dgm:presLayoutVars>
      </dgm:prSet>
      <dgm:spPr/>
    </dgm:pt>
    <dgm:pt modelId="{D83FDB29-3C98-426F-96D3-A8AD01CB5580}" type="pres">
      <dgm:prSet presAssocID="{26FF4B9A-DDD6-4073-8EBA-F62BB80F46D4}" presName="hierChild4" presStyleCnt="0"/>
      <dgm:spPr/>
    </dgm:pt>
  </dgm:ptLst>
  <dgm:cxnLst>
    <dgm:cxn modelId="{DAB8A836-F6E9-4995-8B5A-B86076F4FAE4}" srcId="{5223CAC1-465D-492F-9510-4BE8E54B3D3E}" destId="{85891EAF-6FDB-4186-AAF4-887070391BC7}" srcOrd="1" destOrd="0" parTransId="{5249F0B2-E065-426C-A03B-9B32BACEA7A6}" sibTransId="{91177DED-A239-4D59-B5D0-A5085A13C4F5}"/>
    <dgm:cxn modelId="{66BBCF4D-D125-4964-BBC7-D7DAF7EF2F31}" srcId="{8A796711-E999-4EE7-A583-11F3F0C0561B}" destId="{26FF4B9A-DDD6-4073-8EBA-F62BB80F46D4}" srcOrd="0" destOrd="0" parTransId="{F114FE2F-AFD6-4DC1-86A4-33026DDDE006}" sibTransId="{64AC5575-207F-4AC3-8EA5-DD393A8637E8}"/>
    <dgm:cxn modelId="{75472350-7408-4B57-8DA4-40EF6A3B324C}" type="presOf" srcId="{5249F0B2-E065-426C-A03B-9B32BACEA7A6}" destId="{EB3685FC-1E59-4B6E-8DAB-7C87C3A833F0}" srcOrd="0" destOrd="0" presId="urn:microsoft.com/office/officeart/2005/8/layout/hierarchy1"/>
    <dgm:cxn modelId="{F9207151-8544-4761-8BEE-8B5A03FEA65C}" srcId="{B2A61DAE-82FB-452A-A7A0-E43EDA0C7429}" destId="{5223CAC1-465D-492F-9510-4BE8E54B3D3E}" srcOrd="0" destOrd="0" parTransId="{EE6D1148-3BD0-466B-A1AF-0B0BBD55656A}" sibTransId="{2A8072E3-5580-4676-AA47-8DDC12DD7470}"/>
    <dgm:cxn modelId="{F1AD0B75-80F2-46C4-86BF-5CE68B71C040}" type="presOf" srcId="{EE6D1148-3BD0-466B-A1AF-0B0BBD55656A}" destId="{2306689A-E7BC-4A62-9A19-D790E99FD478}" srcOrd="0" destOrd="0" presId="urn:microsoft.com/office/officeart/2005/8/layout/hierarchy1"/>
    <dgm:cxn modelId="{03D12975-AA40-4110-80B5-CAA2EE013B6C}" type="presOf" srcId="{B2A61DAE-82FB-452A-A7A0-E43EDA0C7429}" destId="{2D934558-A323-4E85-8DE5-CF2C5ECB6AA3}" srcOrd="0" destOrd="0" presId="urn:microsoft.com/office/officeart/2005/8/layout/hierarchy1"/>
    <dgm:cxn modelId="{8F5ABF55-F046-4F0D-8D5E-4EFE645FE963}" srcId="{B2A61DAE-82FB-452A-A7A0-E43EDA0C7429}" destId="{8A796711-E999-4EE7-A583-11F3F0C0561B}" srcOrd="1" destOrd="0" parTransId="{5E0A2118-2266-4220-B42E-28B6555BABCB}" sibTransId="{1EE0784C-119F-4135-BE2B-BB7AB31B6A01}"/>
    <dgm:cxn modelId="{CD7D2658-908E-4B39-B680-B9721732FB6C}" type="presOf" srcId="{5223CAC1-465D-492F-9510-4BE8E54B3D3E}" destId="{B59EA8D9-3A4F-48A8-B254-E004B78FFB74}" srcOrd="0" destOrd="0" presId="urn:microsoft.com/office/officeart/2005/8/layout/hierarchy1"/>
    <dgm:cxn modelId="{C4EC6F79-D6DB-4472-A419-3BD9F9C1DD7C}" type="presOf" srcId="{5E0A2118-2266-4220-B42E-28B6555BABCB}" destId="{572D9665-22A7-472D-BE42-D2832F81EF3A}" srcOrd="0" destOrd="0" presId="urn:microsoft.com/office/officeart/2005/8/layout/hierarchy1"/>
    <dgm:cxn modelId="{84349259-9BAD-4415-A373-EB079D3EFAF6}" srcId="{5223CAC1-465D-492F-9510-4BE8E54B3D3E}" destId="{80F25D4F-6A6E-453D-8139-E089A7C6042D}" srcOrd="0" destOrd="0" parTransId="{45CA064D-3116-4F89-B932-17D8C4FA84AC}" sibTransId="{D7A27E67-48F2-49BA-B88A-23A2A26E7BFE}"/>
    <dgm:cxn modelId="{690B2483-3F28-4D17-9C6C-7C1308601BC4}" type="presOf" srcId="{45CA064D-3116-4F89-B932-17D8C4FA84AC}" destId="{A9D63B6C-D2DE-495B-8030-9AF2B198025D}" srcOrd="0" destOrd="0" presId="urn:microsoft.com/office/officeart/2005/8/layout/hierarchy1"/>
    <dgm:cxn modelId="{9FEB1B8A-6618-4F17-9F12-3ADCC249E486}" type="presOf" srcId="{80F25D4F-6A6E-453D-8139-E089A7C6042D}" destId="{67B08B93-DA6D-43AE-88CF-FC0B263BE1FE}" srcOrd="0" destOrd="0" presId="urn:microsoft.com/office/officeart/2005/8/layout/hierarchy1"/>
    <dgm:cxn modelId="{4DB52699-CCEC-43B7-AA06-11D97E1DCC69}" type="presOf" srcId="{26FF4B9A-DDD6-4073-8EBA-F62BB80F46D4}" destId="{1FD918EF-0C0D-446A-BB1C-2674502EF187}" srcOrd="0" destOrd="0" presId="urn:microsoft.com/office/officeart/2005/8/layout/hierarchy1"/>
    <dgm:cxn modelId="{CB6F88AB-0E5C-42A8-B69D-5CCFE0CC3269}" type="presOf" srcId="{85891EAF-6FDB-4186-AAF4-887070391BC7}" destId="{1BC69246-F8AE-4444-9FB3-80E0F48633FC}" srcOrd="0" destOrd="0" presId="urn:microsoft.com/office/officeart/2005/8/layout/hierarchy1"/>
    <dgm:cxn modelId="{DCC033B8-D77F-406A-9CCD-4677B6745894}" type="presOf" srcId="{4D3B25F4-0CE4-4EFC-B7BD-4CA405BCA0A6}" destId="{38B71B20-3F40-4653-99C4-0CEB41E657A6}" srcOrd="0" destOrd="0" presId="urn:microsoft.com/office/officeart/2005/8/layout/hierarchy1"/>
    <dgm:cxn modelId="{898A5CB9-C8E4-4952-B27A-86FD92BEA0D5}" type="presOf" srcId="{8A796711-E999-4EE7-A583-11F3F0C0561B}" destId="{08DB9089-CC62-4263-B089-6E8892D4AF46}" srcOrd="0" destOrd="0" presId="urn:microsoft.com/office/officeart/2005/8/layout/hierarchy1"/>
    <dgm:cxn modelId="{705C26C5-4D18-47DA-81BD-3AF73B4F9B73}" srcId="{4D3B25F4-0CE4-4EFC-B7BD-4CA405BCA0A6}" destId="{B2A61DAE-82FB-452A-A7A0-E43EDA0C7429}" srcOrd="0" destOrd="0" parTransId="{D1A4FBB1-25D5-4470-B842-E895FAAA1DB7}" sibTransId="{3DB7B4EE-1002-42AD-A24E-D25A0039F901}"/>
    <dgm:cxn modelId="{83C114FF-0163-4CE7-AD40-1E25186EE825}" type="presOf" srcId="{F114FE2F-AFD6-4DC1-86A4-33026DDDE006}" destId="{1AE9B5D0-292B-403E-BE3B-20633E904DEF}" srcOrd="0" destOrd="0" presId="urn:microsoft.com/office/officeart/2005/8/layout/hierarchy1"/>
    <dgm:cxn modelId="{45C8CB4E-8983-4D9B-9152-F96CCF98B1DE}" type="presParOf" srcId="{38B71B20-3F40-4653-99C4-0CEB41E657A6}" destId="{F1B9DEAA-1626-47DE-938E-8A8E8A88AB08}" srcOrd="0" destOrd="0" presId="urn:microsoft.com/office/officeart/2005/8/layout/hierarchy1"/>
    <dgm:cxn modelId="{BD4F0839-9424-478C-BF5E-098D2EB93CF5}" type="presParOf" srcId="{F1B9DEAA-1626-47DE-938E-8A8E8A88AB08}" destId="{C3EB9964-7067-410F-BD10-2ED7BA9400BB}" srcOrd="0" destOrd="0" presId="urn:microsoft.com/office/officeart/2005/8/layout/hierarchy1"/>
    <dgm:cxn modelId="{86B33009-B0DF-461A-8D6C-6999F28606DF}" type="presParOf" srcId="{C3EB9964-7067-410F-BD10-2ED7BA9400BB}" destId="{6D537E99-EC8F-4C6B-8944-9CE6FE90B53F}" srcOrd="0" destOrd="0" presId="urn:microsoft.com/office/officeart/2005/8/layout/hierarchy1"/>
    <dgm:cxn modelId="{AE0225A6-6A2D-423F-B27D-F10E7CD4418F}" type="presParOf" srcId="{C3EB9964-7067-410F-BD10-2ED7BA9400BB}" destId="{2D934558-A323-4E85-8DE5-CF2C5ECB6AA3}" srcOrd="1" destOrd="0" presId="urn:microsoft.com/office/officeart/2005/8/layout/hierarchy1"/>
    <dgm:cxn modelId="{E0419834-2B80-4AD6-9D13-C1DB53A76CE9}" type="presParOf" srcId="{F1B9DEAA-1626-47DE-938E-8A8E8A88AB08}" destId="{F978B883-FC8D-4F28-B1C4-A052CFFDA214}" srcOrd="1" destOrd="0" presId="urn:microsoft.com/office/officeart/2005/8/layout/hierarchy1"/>
    <dgm:cxn modelId="{B2A9033A-8AC1-4E0B-BDCC-B503796AFBD3}" type="presParOf" srcId="{F978B883-FC8D-4F28-B1C4-A052CFFDA214}" destId="{2306689A-E7BC-4A62-9A19-D790E99FD478}" srcOrd="0" destOrd="0" presId="urn:microsoft.com/office/officeart/2005/8/layout/hierarchy1"/>
    <dgm:cxn modelId="{824D5797-00B3-471E-99B2-1CA7DA51FF71}" type="presParOf" srcId="{F978B883-FC8D-4F28-B1C4-A052CFFDA214}" destId="{0B6BF5AD-5223-4CBE-8B1C-160EB964D6CE}" srcOrd="1" destOrd="0" presId="urn:microsoft.com/office/officeart/2005/8/layout/hierarchy1"/>
    <dgm:cxn modelId="{F179AAF3-4CA2-4261-949B-D3230C5817D4}" type="presParOf" srcId="{0B6BF5AD-5223-4CBE-8B1C-160EB964D6CE}" destId="{7F218B38-E7EF-45B9-A7BC-49BDB0B60D60}" srcOrd="0" destOrd="0" presId="urn:microsoft.com/office/officeart/2005/8/layout/hierarchy1"/>
    <dgm:cxn modelId="{DAFEAD84-F1DE-4E3F-A205-D10E4CC49766}" type="presParOf" srcId="{7F218B38-E7EF-45B9-A7BC-49BDB0B60D60}" destId="{33F15D8B-572C-4EF7-9FEF-C41438416F45}" srcOrd="0" destOrd="0" presId="urn:microsoft.com/office/officeart/2005/8/layout/hierarchy1"/>
    <dgm:cxn modelId="{3DD3B08C-44F8-4CF0-B50C-4B8471A75390}" type="presParOf" srcId="{7F218B38-E7EF-45B9-A7BC-49BDB0B60D60}" destId="{B59EA8D9-3A4F-48A8-B254-E004B78FFB74}" srcOrd="1" destOrd="0" presId="urn:microsoft.com/office/officeart/2005/8/layout/hierarchy1"/>
    <dgm:cxn modelId="{D6EB7F62-F747-4D19-864D-FF5FCDEC5D73}" type="presParOf" srcId="{0B6BF5AD-5223-4CBE-8B1C-160EB964D6CE}" destId="{7AEC1953-79C2-4013-8474-244A60BC4692}" srcOrd="1" destOrd="0" presId="urn:microsoft.com/office/officeart/2005/8/layout/hierarchy1"/>
    <dgm:cxn modelId="{61875A6E-6D34-4368-AEB1-A1350BBB5D9A}" type="presParOf" srcId="{7AEC1953-79C2-4013-8474-244A60BC4692}" destId="{A9D63B6C-D2DE-495B-8030-9AF2B198025D}" srcOrd="0" destOrd="0" presId="urn:microsoft.com/office/officeart/2005/8/layout/hierarchy1"/>
    <dgm:cxn modelId="{1D2793BA-942F-4110-9EE9-C32D02198327}" type="presParOf" srcId="{7AEC1953-79C2-4013-8474-244A60BC4692}" destId="{2C3567C7-D416-4BA1-906A-AAFEAC21275E}" srcOrd="1" destOrd="0" presId="urn:microsoft.com/office/officeart/2005/8/layout/hierarchy1"/>
    <dgm:cxn modelId="{D2074721-3DCB-42D8-A01B-DDF926F22585}" type="presParOf" srcId="{2C3567C7-D416-4BA1-906A-AAFEAC21275E}" destId="{A9691E7E-DF50-4920-B726-1619A002A9D1}" srcOrd="0" destOrd="0" presId="urn:microsoft.com/office/officeart/2005/8/layout/hierarchy1"/>
    <dgm:cxn modelId="{E5BB6704-3086-46ED-8A6E-652B168E5437}" type="presParOf" srcId="{A9691E7E-DF50-4920-B726-1619A002A9D1}" destId="{BEF9C26C-B7C2-4C2B-9E14-3459FFDA2099}" srcOrd="0" destOrd="0" presId="urn:microsoft.com/office/officeart/2005/8/layout/hierarchy1"/>
    <dgm:cxn modelId="{026F92EB-2C87-46CF-884F-8157D14BC554}" type="presParOf" srcId="{A9691E7E-DF50-4920-B726-1619A002A9D1}" destId="{67B08B93-DA6D-43AE-88CF-FC0B263BE1FE}" srcOrd="1" destOrd="0" presId="urn:microsoft.com/office/officeart/2005/8/layout/hierarchy1"/>
    <dgm:cxn modelId="{D5D52215-7461-4ECB-A56C-F51A494DBCCF}" type="presParOf" srcId="{2C3567C7-D416-4BA1-906A-AAFEAC21275E}" destId="{22AF3CB0-88BF-4F49-9676-851B33C4CE4D}" srcOrd="1" destOrd="0" presId="urn:microsoft.com/office/officeart/2005/8/layout/hierarchy1"/>
    <dgm:cxn modelId="{66ADA945-331E-4257-BA3B-97E9498DD010}" type="presParOf" srcId="{7AEC1953-79C2-4013-8474-244A60BC4692}" destId="{EB3685FC-1E59-4B6E-8DAB-7C87C3A833F0}" srcOrd="2" destOrd="0" presId="urn:microsoft.com/office/officeart/2005/8/layout/hierarchy1"/>
    <dgm:cxn modelId="{2BAB51DB-5DD7-4745-A64F-33F7E8D8DD54}" type="presParOf" srcId="{7AEC1953-79C2-4013-8474-244A60BC4692}" destId="{E41CE4CE-513A-4984-9B58-71DD7BA4FF03}" srcOrd="3" destOrd="0" presId="urn:microsoft.com/office/officeart/2005/8/layout/hierarchy1"/>
    <dgm:cxn modelId="{BF2F7365-FB64-477A-A52E-95D8C815EFF4}" type="presParOf" srcId="{E41CE4CE-513A-4984-9B58-71DD7BA4FF03}" destId="{F220E57F-89A2-48D9-8F77-3AAC95AAC3DD}" srcOrd="0" destOrd="0" presId="urn:microsoft.com/office/officeart/2005/8/layout/hierarchy1"/>
    <dgm:cxn modelId="{B6851A5C-B4C2-44BA-A3F6-924BB2100A80}" type="presParOf" srcId="{F220E57F-89A2-48D9-8F77-3AAC95AAC3DD}" destId="{964C7696-D47D-4EF3-84F7-BD7FDCB9B37C}" srcOrd="0" destOrd="0" presId="urn:microsoft.com/office/officeart/2005/8/layout/hierarchy1"/>
    <dgm:cxn modelId="{4939FA64-9768-4099-B3F9-614914357F2B}" type="presParOf" srcId="{F220E57F-89A2-48D9-8F77-3AAC95AAC3DD}" destId="{1BC69246-F8AE-4444-9FB3-80E0F48633FC}" srcOrd="1" destOrd="0" presId="urn:microsoft.com/office/officeart/2005/8/layout/hierarchy1"/>
    <dgm:cxn modelId="{84B992D2-E219-4DAF-813A-9AC0620D722B}" type="presParOf" srcId="{E41CE4CE-513A-4984-9B58-71DD7BA4FF03}" destId="{E47CCB32-4E0E-4E57-B7AA-376C96CF1348}" srcOrd="1" destOrd="0" presId="urn:microsoft.com/office/officeart/2005/8/layout/hierarchy1"/>
    <dgm:cxn modelId="{266A93EE-E735-49CA-9406-D902654EBA7E}" type="presParOf" srcId="{F978B883-FC8D-4F28-B1C4-A052CFFDA214}" destId="{572D9665-22A7-472D-BE42-D2832F81EF3A}" srcOrd="2" destOrd="0" presId="urn:microsoft.com/office/officeart/2005/8/layout/hierarchy1"/>
    <dgm:cxn modelId="{BA1AD21E-0283-4A0D-921F-FEBCC7CDA66A}" type="presParOf" srcId="{F978B883-FC8D-4F28-B1C4-A052CFFDA214}" destId="{F983F039-B599-4818-A754-CD124AC1CEEB}" srcOrd="3" destOrd="0" presId="urn:microsoft.com/office/officeart/2005/8/layout/hierarchy1"/>
    <dgm:cxn modelId="{9B214904-A048-4770-A6E0-08D76D8E9064}" type="presParOf" srcId="{F983F039-B599-4818-A754-CD124AC1CEEB}" destId="{827E5989-7721-41D0-87A5-50C486AA761A}" srcOrd="0" destOrd="0" presId="urn:microsoft.com/office/officeart/2005/8/layout/hierarchy1"/>
    <dgm:cxn modelId="{3B858F72-7476-4FE3-8238-CB779A1DBA13}" type="presParOf" srcId="{827E5989-7721-41D0-87A5-50C486AA761A}" destId="{96F1C814-F8C3-4B07-B8D4-E643A2F2DD60}" srcOrd="0" destOrd="0" presId="urn:microsoft.com/office/officeart/2005/8/layout/hierarchy1"/>
    <dgm:cxn modelId="{22F0C948-96D0-4AC3-9EE1-6CE2E21516EF}" type="presParOf" srcId="{827E5989-7721-41D0-87A5-50C486AA761A}" destId="{08DB9089-CC62-4263-B089-6E8892D4AF46}" srcOrd="1" destOrd="0" presId="urn:microsoft.com/office/officeart/2005/8/layout/hierarchy1"/>
    <dgm:cxn modelId="{B72D225B-E0C6-46B3-A169-29AC08384770}" type="presParOf" srcId="{F983F039-B599-4818-A754-CD124AC1CEEB}" destId="{E0EAB3AB-AF24-4885-9CA4-6B60414AB3A5}" srcOrd="1" destOrd="0" presId="urn:microsoft.com/office/officeart/2005/8/layout/hierarchy1"/>
    <dgm:cxn modelId="{7A2599AD-ED20-4BC5-81D1-471DC58DC18C}" type="presParOf" srcId="{E0EAB3AB-AF24-4885-9CA4-6B60414AB3A5}" destId="{1AE9B5D0-292B-403E-BE3B-20633E904DEF}" srcOrd="0" destOrd="0" presId="urn:microsoft.com/office/officeart/2005/8/layout/hierarchy1"/>
    <dgm:cxn modelId="{D8C679EF-5F54-4145-8ACF-37FC67E6D69C}" type="presParOf" srcId="{E0EAB3AB-AF24-4885-9CA4-6B60414AB3A5}" destId="{9C8731CD-9F75-4E52-970E-A1B78FBC79DA}" srcOrd="1" destOrd="0" presId="urn:microsoft.com/office/officeart/2005/8/layout/hierarchy1"/>
    <dgm:cxn modelId="{F61DA663-3509-42E8-B84B-FEF52C046B59}" type="presParOf" srcId="{9C8731CD-9F75-4E52-970E-A1B78FBC79DA}" destId="{30C7E2A5-7130-4515-9C60-742CD7ABA74D}" srcOrd="0" destOrd="0" presId="urn:microsoft.com/office/officeart/2005/8/layout/hierarchy1"/>
    <dgm:cxn modelId="{D9D6274B-0FD3-4037-AE98-3C949C7AC3B9}" type="presParOf" srcId="{30C7E2A5-7130-4515-9C60-742CD7ABA74D}" destId="{3ABBDFA1-DA1A-4361-B36E-A712040E4F05}" srcOrd="0" destOrd="0" presId="urn:microsoft.com/office/officeart/2005/8/layout/hierarchy1"/>
    <dgm:cxn modelId="{3E151544-73C7-4B5B-AB77-76757C892B60}" type="presParOf" srcId="{30C7E2A5-7130-4515-9C60-742CD7ABA74D}" destId="{1FD918EF-0C0D-446A-BB1C-2674502EF187}" srcOrd="1" destOrd="0" presId="urn:microsoft.com/office/officeart/2005/8/layout/hierarchy1"/>
    <dgm:cxn modelId="{C9BDD243-963A-4603-BD9B-2F6F78929A2C}" type="presParOf" srcId="{9C8731CD-9F75-4E52-970E-A1B78FBC79DA}" destId="{D83FDB29-3C98-426F-96D3-A8AD01CB558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9B5D0-292B-403E-BE3B-20633E904DEF}">
      <dsp:nvSpPr>
        <dsp:cNvPr id="0" name=""/>
        <dsp:cNvSpPr/>
      </dsp:nvSpPr>
      <dsp:spPr>
        <a:xfrm>
          <a:off x="6346786" y="3115023"/>
          <a:ext cx="474060" cy="639184"/>
        </a:xfrm>
        <a:custGeom>
          <a:avLst/>
          <a:gdLst/>
          <a:ahLst/>
          <a:cxnLst/>
          <a:rect l="0" t="0" r="0" b="0"/>
          <a:pathLst>
            <a:path>
              <a:moveTo>
                <a:pt x="0" y="0"/>
              </a:moveTo>
              <a:lnTo>
                <a:pt x="0" y="451539"/>
              </a:lnTo>
              <a:lnTo>
                <a:pt x="474060" y="451539"/>
              </a:lnTo>
              <a:lnTo>
                <a:pt x="474060" y="63918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2D9665-22A7-472D-BE42-D2832F81EF3A}">
      <dsp:nvSpPr>
        <dsp:cNvPr id="0" name=""/>
        <dsp:cNvSpPr/>
      </dsp:nvSpPr>
      <dsp:spPr>
        <a:xfrm>
          <a:off x="4216719" y="1301025"/>
          <a:ext cx="2130066" cy="527771"/>
        </a:xfrm>
        <a:custGeom>
          <a:avLst/>
          <a:gdLst/>
          <a:ahLst/>
          <a:cxnLst/>
          <a:rect l="0" t="0" r="0" b="0"/>
          <a:pathLst>
            <a:path>
              <a:moveTo>
                <a:pt x="0" y="0"/>
              </a:moveTo>
              <a:lnTo>
                <a:pt x="0" y="340126"/>
              </a:lnTo>
              <a:lnTo>
                <a:pt x="2130066" y="340126"/>
              </a:lnTo>
              <a:lnTo>
                <a:pt x="2130066" y="52777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3685FC-1E59-4B6E-8DAB-7C87C3A833F0}">
      <dsp:nvSpPr>
        <dsp:cNvPr id="0" name=""/>
        <dsp:cNvSpPr/>
      </dsp:nvSpPr>
      <dsp:spPr>
        <a:xfrm>
          <a:off x="2460570" y="3115023"/>
          <a:ext cx="1527553" cy="633563"/>
        </a:xfrm>
        <a:custGeom>
          <a:avLst/>
          <a:gdLst/>
          <a:ahLst/>
          <a:cxnLst/>
          <a:rect l="0" t="0" r="0" b="0"/>
          <a:pathLst>
            <a:path>
              <a:moveTo>
                <a:pt x="0" y="0"/>
              </a:moveTo>
              <a:lnTo>
                <a:pt x="0" y="445918"/>
              </a:lnTo>
              <a:lnTo>
                <a:pt x="1527553" y="445918"/>
              </a:lnTo>
              <a:lnTo>
                <a:pt x="1527553" y="6335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D63B6C-D2DE-495B-8030-9AF2B198025D}">
      <dsp:nvSpPr>
        <dsp:cNvPr id="0" name=""/>
        <dsp:cNvSpPr/>
      </dsp:nvSpPr>
      <dsp:spPr>
        <a:xfrm>
          <a:off x="1317568" y="3115023"/>
          <a:ext cx="1143002" cy="618772"/>
        </a:xfrm>
        <a:custGeom>
          <a:avLst/>
          <a:gdLst/>
          <a:ahLst/>
          <a:cxnLst/>
          <a:rect l="0" t="0" r="0" b="0"/>
          <a:pathLst>
            <a:path>
              <a:moveTo>
                <a:pt x="1143002" y="0"/>
              </a:moveTo>
              <a:lnTo>
                <a:pt x="1143002" y="431126"/>
              </a:lnTo>
              <a:lnTo>
                <a:pt x="0" y="431126"/>
              </a:lnTo>
              <a:lnTo>
                <a:pt x="0" y="61877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06689A-E7BC-4A62-9A19-D790E99FD478}">
      <dsp:nvSpPr>
        <dsp:cNvPr id="0" name=""/>
        <dsp:cNvSpPr/>
      </dsp:nvSpPr>
      <dsp:spPr>
        <a:xfrm>
          <a:off x="2460570" y="1301025"/>
          <a:ext cx="1756149" cy="527771"/>
        </a:xfrm>
        <a:custGeom>
          <a:avLst/>
          <a:gdLst/>
          <a:ahLst/>
          <a:cxnLst/>
          <a:rect l="0" t="0" r="0" b="0"/>
          <a:pathLst>
            <a:path>
              <a:moveTo>
                <a:pt x="1756149" y="0"/>
              </a:moveTo>
              <a:lnTo>
                <a:pt x="1756149" y="340126"/>
              </a:lnTo>
              <a:lnTo>
                <a:pt x="0" y="340126"/>
              </a:lnTo>
              <a:lnTo>
                <a:pt x="0" y="52777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537E99-EC8F-4C6B-8944-9CE6FE90B53F}">
      <dsp:nvSpPr>
        <dsp:cNvPr id="0" name=""/>
        <dsp:cNvSpPr/>
      </dsp:nvSpPr>
      <dsp:spPr>
        <a:xfrm>
          <a:off x="3203942" y="14797"/>
          <a:ext cx="2025554" cy="12862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934558-A323-4E85-8DE5-CF2C5ECB6AA3}">
      <dsp:nvSpPr>
        <dsp:cNvPr id="0" name=""/>
        <dsp:cNvSpPr/>
      </dsp:nvSpPr>
      <dsp:spPr>
        <a:xfrm>
          <a:off x="3429004" y="228606"/>
          <a:ext cx="2025554" cy="12862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Spray-On</a:t>
          </a:r>
        </a:p>
        <a:p>
          <a:pPr marL="0" lvl="0" indent="0" algn="ctr" defTabSz="933450">
            <a:lnSpc>
              <a:spcPct val="90000"/>
            </a:lnSpc>
            <a:spcBef>
              <a:spcPct val="0"/>
            </a:spcBef>
            <a:spcAft>
              <a:spcPct val="35000"/>
            </a:spcAft>
            <a:buNone/>
          </a:pPr>
          <a:r>
            <a:rPr lang="en-US" sz="2100" kern="1200" dirty="0"/>
            <a:t>Product Types</a:t>
          </a:r>
        </a:p>
      </dsp:txBody>
      <dsp:txXfrm>
        <a:off x="3466676" y="266278"/>
        <a:ext cx="1950210" cy="1210883"/>
      </dsp:txXfrm>
    </dsp:sp>
    <dsp:sp modelId="{33F15D8B-572C-4EF7-9FEF-C41438416F45}">
      <dsp:nvSpPr>
        <dsp:cNvPr id="0" name=""/>
        <dsp:cNvSpPr/>
      </dsp:nvSpPr>
      <dsp:spPr>
        <a:xfrm>
          <a:off x="1447793" y="1828796"/>
          <a:ext cx="2025554" cy="12862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9EA8D9-3A4F-48A8-B254-E004B78FFB74}">
      <dsp:nvSpPr>
        <dsp:cNvPr id="0" name=""/>
        <dsp:cNvSpPr/>
      </dsp:nvSpPr>
      <dsp:spPr>
        <a:xfrm>
          <a:off x="1672855" y="2042605"/>
          <a:ext cx="2025554" cy="12862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Rejuvenators</a:t>
          </a:r>
        </a:p>
      </dsp:txBody>
      <dsp:txXfrm>
        <a:off x="1710527" y="2080277"/>
        <a:ext cx="1950210" cy="1210883"/>
      </dsp:txXfrm>
    </dsp:sp>
    <dsp:sp modelId="{BEF9C26C-B7C2-4C2B-9E14-3459FFDA2099}">
      <dsp:nvSpPr>
        <dsp:cNvPr id="0" name=""/>
        <dsp:cNvSpPr/>
      </dsp:nvSpPr>
      <dsp:spPr>
        <a:xfrm>
          <a:off x="304791" y="3733795"/>
          <a:ext cx="2025554" cy="12862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B08B93-DA6D-43AE-88CF-FC0B263BE1FE}">
      <dsp:nvSpPr>
        <dsp:cNvPr id="0" name=""/>
        <dsp:cNvSpPr/>
      </dsp:nvSpPr>
      <dsp:spPr>
        <a:xfrm>
          <a:off x="529852" y="3947604"/>
          <a:ext cx="2025554" cy="12862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Penetrating Petroleum Based</a:t>
          </a:r>
        </a:p>
      </dsp:txBody>
      <dsp:txXfrm>
        <a:off x="567524" y="3985276"/>
        <a:ext cx="1950210" cy="1210883"/>
      </dsp:txXfrm>
    </dsp:sp>
    <dsp:sp modelId="{964C7696-D47D-4EF3-84F7-BD7FDCB9B37C}">
      <dsp:nvSpPr>
        <dsp:cNvPr id="0" name=""/>
        <dsp:cNvSpPr/>
      </dsp:nvSpPr>
      <dsp:spPr>
        <a:xfrm>
          <a:off x="2975347" y="3748587"/>
          <a:ext cx="2025554" cy="12862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C69246-F8AE-4444-9FB3-80E0F48633FC}">
      <dsp:nvSpPr>
        <dsp:cNvPr id="0" name=""/>
        <dsp:cNvSpPr/>
      </dsp:nvSpPr>
      <dsp:spPr>
        <a:xfrm>
          <a:off x="3200409" y="3962395"/>
          <a:ext cx="2025554" cy="12862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Soy-Based/Polymer</a:t>
          </a:r>
        </a:p>
      </dsp:txBody>
      <dsp:txXfrm>
        <a:off x="3238081" y="4000067"/>
        <a:ext cx="1950210" cy="1210883"/>
      </dsp:txXfrm>
    </dsp:sp>
    <dsp:sp modelId="{96F1C814-F8C3-4B07-B8D4-E643A2F2DD60}">
      <dsp:nvSpPr>
        <dsp:cNvPr id="0" name=""/>
        <dsp:cNvSpPr/>
      </dsp:nvSpPr>
      <dsp:spPr>
        <a:xfrm>
          <a:off x="5334008" y="1828796"/>
          <a:ext cx="2025554" cy="12862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DB9089-CC62-4263-B089-6E8892D4AF46}">
      <dsp:nvSpPr>
        <dsp:cNvPr id="0" name=""/>
        <dsp:cNvSpPr/>
      </dsp:nvSpPr>
      <dsp:spPr>
        <a:xfrm>
          <a:off x="5559070" y="2042605"/>
          <a:ext cx="2025554" cy="12862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Sealers</a:t>
          </a:r>
        </a:p>
      </dsp:txBody>
      <dsp:txXfrm>
        <a:off x="5596742" y="2080277"/>
        <a:ext cx="1950210" cy="1210883"/>
      </dsp:txXfrm>
    </dsp:sp>
    <dsp:sp modelId="{3ABBDFA1-DA1A-4361-B36E-A712040E4F05}">
      <dsp:nvSpPr>
        <dsp:cNvPr id="0" name=""/>
        <dsp:cNvSpPr/>
      </dsp:nvSpPr>
      <dsp:spPr>
        <a:xfrm>
          <a:off x="5808069" y="3754208"/>
          <a:ext cx="2025554" cy="12862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D918EF-0C0D-446A-BB1C-2674502EF187}">
      <dsp:nvSpPr>
        <dsp:cNvPr id="0" name=""/>
        <dsp:cNvSpPr/>
      </dsp:nvSpPr>
      <dsp:spPr>
        <a:xfrm>
          <a:off x="6033131" y="3968016"/>
          <a:ext cx="2025554" cy="12862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Non-Penetrating Petroleum Based</a:t>
          </a:r>
        </a:p>
      </dsp:txBody>
      <dsp:txXfrm>
        <a:off x="6070803" y="4005688"/>
        <a:ext cx="1950210" cy="121088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aseline="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5C74E6A-5C22-4B33-A2E1-FA83E739DD85}" type="datetimeFigureOut">
              <a:rPr lang="en-US" smtClean="0"/>
              <a:t>5/20/2019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046EFE5-0842-443E-A65F-94CC265D0F9B}" type="slidenum">
              <a:rPr lang="en-US" smtClean="0"/>
              <a:t>‹#›</a:t>
            </a:fld>
            <a:endParaRPr lang="en-US"/>
          </a:p>
        </p:txBody>
      </p:sp>
    </p:spTree>
    <p:extLst>
      <p:ext uri="{BB962C8B-B14F-4D97-AF65-F5344CB8AC3E}">
        <p14:creationId xmlns:p14="http://schemas.microsoft.com/office/powerpoint/2010/main" val="2918735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5C74E6A-5C22-4B33-A2E1-FA83E739DD85}" type="datetimeFigureOut">
              <a:rPr lang="en-US" smtClean="0"/>
              <a:t>5/20/2019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046EFE5-0842-443E-A65F-94CC265D0F9B}" type="slidenum">
              <a:rPr lang="en-US" smtClean="0"/>
              <a:t>‹#›</a:t>
            </a:fld>
            <a:endParaRPr lang="en-US"/>
          </a:p>
        </p:txBody>
      </p:sp>
    </p:spTree>
    <p:extLst>
      <p:ext uri="{BB962C8B-B14F-4D97-AF65-F5344CB8AC3E}">
        <p14:creationId xmlns:p14="http://schemas.microsoft.com/office/powerpoint/2010/main" val="2317848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5C74E6A-5C22-4B33-A2E1-FA83E739DD85}" type="datetimeFigureOut">
              <a:rPr lang="en-US" smtClean="0"/>
              <a:t>5/20/2019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046EFE5-0842-443E-A65F-94CC265D0F9B}" type="slidenum">
              <a:rPr lang="en-US" smtClean="0"/>
              <a:t>‹#›</a:t>
            </a:fld>
            <a:endParaRPr lang="en-US"/>
          </a:p>
        </p:txBody>
      </p:sp>
    </p:spTree>
    <p:extLst>
      <p:ext uri="{BB962C8B-B14F-4D97-AF65-F5344CB8AC3E}">
        <p14:creationId xmlns:p14="http://schemas.microsoft.com/office/powerpoint/2010/main" val="3347254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5C74E6A-5C22-4B33-A2E1-FA83E739DD85}" type="datetimeFigureOut">
              <a:rPr lang="en-US" smtClean="0"/>
              <a:t>5/20/2019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046EFE5-0842-443E-A65F-94CC265D0F9B}" type="slidenum">
              <a:rPr lang="en-US" smtClean="0"/>
              <a:t>‹#›</a:t>
            </a:fld>
            <a:endParaRPr lang="en-US"/>
          </a:p>
        </p:txBody>
      </p:sp>
    </p:spTree>
    <p:extLst>
      <p:ext uri="{BB962C8B-B14F-4D97-AF65-F5344CB8AC3E}">
        <p14:creationId xmlns:p14="http://schemas.microsoft.com/office/powerpoint/2010/main" val="3508083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5C74E6A-5C22-4B33-A2E1-FA83E739DD85}" type="datetimeFigureOut">
              <a:rPr lang="en-US" smtClean="0"/>
              <a:t>5/20/2019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046EFE5-0842-443E-A65F-94CC265D0F9B}" type="slidenum">
              <a:rPr lang="en-US" smtClean="0"/>
              <a:t>‹#›</a:t>
            </a:fld>
            <a:endParaRPr lang="en-US"/>
          </a:p>
        </p:txBody>
      </p:sp>
    </p:spTree>
    <p:extLst>
      <p:ext uri="{BB962C8B-B14F-4D97-AF65-F5344CB8AC3E}">
        <p14:creationId xmlns:p14="http://schemas.microsoft.com/office/powerpoint/2010/main" val="48659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5C74E6A-5C22-4B33-A2E1-FA83E739DD85}" type="datetimeFigureOut">
              <a:rPr lang="en-US" smtClean="0"/>
              <a:t>5/20/2019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046EFE5-0842-443E-A65F-94CC265D0F9B}" type="slidenum">
              <a:rPr lang="en-US" smtClean="0"/>
              <a:t>‹#›</a:t>
            </a:fld>
            <a:endParaRPr lang="en-US"/>
          </a:p>
        </p:txBody>
      </p:sp>
    </p:spTree>
    <p:extLst>
      <p:ext uri="{BB962C8B-B14F-4D97-AF65-F5344CB8AC3E}">
        <p14:creationId xmlns:p14="http://schemas.microsoft.com/office/powerpoint/2010/main" val="1850917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5C74E6A-5C22-4B33-A2E1-FA83E739DD85}" type="datetimeFigureOut">
              <a:rPr lang="en-US" smtClean="0"/>
              <a:t>5/20/2019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3046EFE5-0842-443E-A65F-94CC265D0F9B}" type="slidenum">
              <a:rPr lang="en-US" smtClean="0"/>
              <a:t>‹#›</a:t>
            </a:fld>
            <a:endParaRPr lang="en-US"/>
          </a:p>
        </p:txBody>
      </p:sp>
    </p:spTree>
    <p:extLst>
      <p:ext uri="{BB962C8B-B14F-4D97-AF65-F5344CB8AC3E}">
        <p14:creationId xmlns:p14="http://schemas.microsoft.com/office/powerpoint/2010/main" val="565740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5C74E6A-5C22-4B33-A2E1-FA83E739DD85}" type="datetimeFigureOut">
              <a:rPr lang="en-US" smtClean="0"/>
              <a:t>5/20/2019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3046EFE5-0842-443E-A65F-94CC265D0F9B}" type="slidenum">
              <a:rPr lang="en-US" smtClean="0"/>
              <a:t>‹#›</a:t>
            </a:fld>
            <a:endParaRPr lang="en-US"/>
          </a:p>
        </p:txBody>
      </p:sp>
    </p:spTree>
    <p:extLst>
      <p:ext uri="{BB962C8B-B14F-4D97-AF65-F5344CB8AC3E}">
        <p14:creationId xmlns:p14="http://schemas.microsoft.com/office/powerpoint/2010/main" val="3133263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5C74E6A-5C22-4B33-A2E1-FA83E739DD85}" type="datetimeFigureOut">
              <a:rPr lang="en-US" smtClean="0"/>
              <a:t>5/20/2019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3046EFE5-0842-443E-A65F-94CC265D0F9B}" type="slidenum">
              <a:rPr lang="en-US" smtClean="0"/>
              <a:t>‹#›</a:t>
            </a:fld>
            <a:endParaRPr lang="en-US"/>
          </a:p>
        </p:txBody>
      </p:sp>
    </p:spTree>
    <p:extLst>
      <p:ext uri="{BB962C8B-B14F-4D97-AF65-F5344CB8AC3E}">
        <p14:creationId xmlns:p14="http://schemas.microsoft.com/office/powerpoint/2010/main" val="1354610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5C74E6A-5C22-4B33-A2E1-FA83E739DD85}" type="datetimeFigureOut">
              <a:rPr lang="en-US" smtClean="0"/>
              <a:t>5/20/2019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046EFE5-0842-443E-A65F-94CC265D0F9B}" type="slidenum">
              <a:rPr lang="en-US" smtClean="0"/>
              <a:t>‹#›</a:t>
            </a:fld>
            <a:endParaRPr lang="en-US"/>
          </a:p>
        </p:txBody>
      </p:sp>
    </p:spTree>
    <p:extLst>
      <p:ext uri="{BB962C8B-B14F-4D97-AF65-F5344CB8AC3E}">
        <p14:creationId xmlns:p14="http://schemas.microsoft.com/office/powerpoint/2010/main" val="4215372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5C74E6A-5C22-4B33-A2E1-FA83E739DD85}" type="datetimeFigureOut">
              <a:rPr lang="en-US" smtClean="0"/>
              <a:t>5/20/2019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046EFE5-0842-443E-A65F-94CC265D0F9B}" type="slidenum">
              <a:rPr lang="en-US" smtClean="0"/>
              <a:t>‹#›</a:t>
            </a:fld>
            <a:endParaRPr lang="en-US"/>
          </a:p>
        </p:txBody>
      </p:sp>
    </p:spTree>
    <p:extLst>
      <p:ext uri="{BB962C8B-B14F-4D97-AF65-F5344CB8AC3E}">
        <p14:creationId xmlns:p14="http://schemas.microsoft.com/office/powerpoint/2010/main" val="1193870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microsoft.com/office/2007/relationships/hdphoto" Target="../media/hdphoto3.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3.jpeg"/><Relationship Id="rId2" Type="http://schemas.openxmlformats.org/officeDocument/2006/relationships/slideLayout" Target="../slideLayouts/slideLayout2.xml"/><Relationship Id="rId16" Type="http://schemas.microsoft.com/office/2007/relationships/hdphoto" Target="../media/hdphoto2.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 name="Group 3"/>
          <p:cNvGrpSpPr/>
          <p:nvPr userDrawn="1"/>
        </p:nvGrpSpPr>
        <p:grpSpPr>
          <a:xfrm>
            <a:off x="0" y="1"/>
            <a:ext cx="9144000" cy="1600199"/>
            <a:chOff x="0" y="1"/>
            <a:chExt cx="9144000" cy="1676400"/>
          </a:xfrm>
        </p:grpSpPr>
        <p:pic>
          <p:nvPicPr>
            <p:cNvPr id="9" name="Picture 8"/>
            <p:cNvPicPr>
              <a:picLocks noChangeAspect="1"/>
            </p:cNvPicPr>
            <p:nvPr/>
          </p:nvPicPr>
          <p:blipFill rotWithShape="1">
            <a:blip r:embed="rId13">
              <a:extLst>
                <a:ext uri="{BEBA8EAE-BF5A-486C-A8C5-ECC9F3942E4B}">
                  <a14:imgProps xmlns:a14="http://schemas.microsoft.com/office/drawing/2010/main">
                    <a14:imgLayer r:embed="rId14">
                      <a14:imgEffect>
                        <a14:backgroundRemoval t="500" b="98500" l="0" r="100000"/>
                      </a14:imgEffect>
                      <a14:imgEffect>
                        <a14:colorTemperature colorTemp="6400"/>
                      </a14:imgEffect>
                      <a14:imgEffect>
                        <a14:saturation sat="48000"/>
                      </a14:imgEffect>
                    </a14:imgLayer>
                  </a14:imgProps>
                </a:ext>
                <a:ext uri="{28A0092B-C50C-407E-A947-70E740481C1C}">
                  <a14:useLocalDpi xmlns:a14="http://schemas.microsoft.com/office/drawing/2010/main" val="0"/>
                </a:ext>
              </a:extLst>
            </a:blip>
            <a:srcRect b="28866"/>
            <a:stretch/>
          </p:blipFill>
          <p:spPr>
            <a:xfrm>
              <a:off x="0" y="1"/>
              <a:ext cx="9144000" cy="1316979"/>
            </a:xfrm>
            <a:prstGeom prst="rect">
              <a:avLst/>
            </a:prstGeom>
          </p:spPr>
        </p:pic>
        <p:pic>
          <p:nvPicPr>
            <p:cNvPr id="10" name="Picture 9"/>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1636" b="33879" l="0" r="100000"/>
                      </a14:imgEffect>
                      <a14:imgEffect>
                        <a14:saturation sat="150000"/>
                      </a14:imgEffect>
                      <a14:imgEffect>
                        <a14:brightnessContrast bright="5000"/>
                      </a14:imgEffect>
                    </a14:imgLayer>
                  </a14:imgProps>
                </a:ext>
                <a:ext uri="{28A0092B-C50C-407E-A947-70E740481C1C}">
                  <a14:useLocalDpi xmlns:a14="http://schemas.microsoft.com/office/drawing/2010/main" val="0"/>
                </a:ext>
              </a:extLst>
            </a:blip>
            <a:srcRect t="13462" b="66538"/>
            <a:stretch/>
          </p:blipFill>
          <p:spPr>
            <a:xfrm>
              <a:off x="0" y="650408"/>
              <a:ext cx="9144000" cy="1025993"/>
            </a:xfrm>
            <a:prstGeom prst="rect">
              <a:avLst/>
            </a:prstGeom>
          </p:spPr>
        </p:pic>
      </p:grpSp>
      <p:pic>
        <p:nvPicPr>
          <p:cNvPr id="2" name="Picture 1"/>
          <p:cNvPicPr>
            <a:picLocks noChangeAspect="1"/>
          </p:cNvPicPr>
          <p:nvPr userDrawn="1"/>
        </p:nvPicPr>
        <p:blipFill>
          <a:blip r:embed="rId17">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315263" y="37008"/>
            <a:ext cx="785969" cy="566928"/>
          </a:xfrm>
          <a:prstGeom prst="rect">
            <a:avLst/>
          </a:prstGeom>
          <a:ln>
            <a:solidFill>
              <a:schemeClr val="tx1"/>
            </a:solidFill>
          </a:ln>
        </p:spPr>
      </p:pic>
    </p:spTree>
    <p:extLst>
      <p:ext uri="{BB962C8B-B14F-4D97-AF65-F5344CB8AC3E}">
        <p14:creationId xmlns:p14="http://schemas.microsoft.com/office/powerpoint/2010/main" val="3386385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2130425"/>
            <a:ext cx="8458200" cy="1470025"/>
          </a:xfrm>
        </p:spPr>
        <p:txBody>
          <a:bodyPr/>
          <a:lstStyle/>
          <a:p>
            <a:r>
              <a:rPr lang="en-US" dirty="0"/>
              <a:t>2019 NRRA Preventive </a:t>
            </a:r>
            <a:br>
              <a:rPr lang="en-US" dirty="0"/>
            </a:br>
            <a:r>
              <a:rPr lang="en-US" dirty="0"/>
              <a:t>Pavement Workshop</a:t>
            </a:r>
          </a:p>
        </p:txBody>
      </p:sp>
      <p:sp>
        <p:nvSpPr>
          <p:cNvPr id="5" name="Subtitle 4"/>
          <p:cNvSpPr>
            <a:spLocks noGrp="1"/>
          </p:cNvSpPr>
          <p:nvPr>
            <p:ph type="subTitle" idx="1"/>
          </p:nvPr>
        </p:nvSpPr>
        <p:spPr/>
        <p:txBody>
          <a:bodyPr/>
          <a:lstStyle/>
          <a:p>
            <a:r>
              <a:rPr lang="en-US" dirty="0"/>
              <a:t>Evaluation of Rejuvenators and Surface Sealing Products in Missouri</a:t>
            </a:r>
          </a:p>
        </p:txBody>
      </p:sp>
    </p:spTree>
    <p:extLst>
      <p:ext uri="{BB962C8B-B14F-4D97-AF65-F5344CB8AC3E}">
        <p14:creationId xmlns:p14="http://schemas.microsoft.com/office/powerpoint/2010/main" val="1140065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AF3783C9-1899-4880-A358-DD6D5ED7BF45}"/>
              </a:ext>
            </a:extLst>
          </p:cNvPr>
          <p:cNvGraphicFramePr>
            <a:graphicFrameLocks noGrp="1"/>
          </p:cNvGraphicFramePr>
          <p:nvPr>
            <p:ph idx="1"/>
            <p:extLst>
              <p:ext uri="{D42A27DB-BD31-4B8C-83A1-F6EECF244321}">
                <p14:modId xmlns:p14="http://schemas.microsoft.com/office/powerpoint/2010/main" val="506416486"/>
              </p:ext>
            </p:extLst>
          </p:nvPr>
        </p:nvGraphicFramePr>
        <p:xfrm>
          <a:off x="76200" y="1447800"/>
          <a:ext cx="89154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7666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0"/>
            <a:ext cx="8229600" cy="1143000"/>
          </a:xfrm>
        </p:spPr>
        <p:txBody>
          <a:bodyPr/>
          <a:lstStyle/>
          <a:p>
            <a:r>
              <a:rPr lang="en-US" dirty="0"/>
              <a:t>Research Goals</a:t>
            </a:r>
          </a:p>
        </p:txBody>
      </p:sp>
      <p:sp>
        <p:nvSpPr>
          <p:cNvPr id="5" name="Content Placeholder 4"/>
          <p:cNvSpPr>
            <a:spLocks noGrp="1"/>
          </p:cNvSpPr>
          <p:nvPr>
            <p:ph idx="1"/>
          </p:nvPr>
        </p:nvSpPr>
        <p:spPr>
          <a:xfrm>
            <a:off x="457200" y="2362200"/>
            <a:ext cx="8229600" cy="3886200"/>
          </a:xfrm>
        </p:spPr>
        <p:txBody>
          <a:bodyPr/>
          <a:lstStyle/>
          <a:p>
            <a:r>
              <a:rPr lang="en-US" dirty="0"/>
              <a:t>Evaluate the performance of all the different products to extend the life of an asphalt pavement in two categories.</a:t>
            </a:r>
          </a:p>
          <a:p>
            <a:pPr lvl="1">
              <a:buSzPct val="50000"/>
              <a:buFont typeface="Wingdings" panose="05000000000000000000" pitchFamily="2" charset="2"/>
              <a:buChar char="Ø"/>
            </a:pPr>
            <a:r>
              <a:rPr lang="en-US" dirty="0"/>
              <a:t>Mainline Treatments</a:t>
            </a:r>
          </a:p>
          <a:p>
            <a:pPr lvl="1">
              <a:buSzPct val="50000"/>
              <a:buFont typeface="Wingdings" panose="05000000000000000000" pitchFamily="2" charset="2"/>
              <a:buChar char="Ø"/>
            </a:pPr>
            <a:r>
              <a:rPr lang="en-US" dirty="0"/>
              <a:t>Longitudinal Joints </a:t>
            </a:r>
          </a:p>
          <a:p>
            <a:r>
              <a:rPr lang="en-US" dirty="0"/>
              <a:t>Identify appropriate testing procedures.</a:t>
            </a:r>
          </a:p>
          <a:p>
            <a:r>
              <a:rPr lang="en-US" dirty="0"/>
              <a:t>Provide a performance based specification.</a:t>
            </a:r>
          </a:p>
        </p:txBody>
      </p:sp>
    </p:spTree>
    <p:extLst>
      <p:ext uri="{BB962C8B-B14F-4D97-AF65-F5344CB8AC3E}">
        <p14:creationId xmlns:p14="http://schemas.microsoft.com/office/powerpoint/2010/main" val="3628323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47800"/>
            <a:ext cx="8229600" cy="762000"/>
          </a:xfrm>
        </p:spPr>
        <p:txBody>
          <a:bodyPr/>
          <a:lstStyle/>
          <a:p>
            <a:r>
              <a:rPr lang="en-US" dirty="0"/>
              <a:t>Product Treatment Objectives</a:t>
            </a:r>
          </a:p>
        </p:txBody>
      </p:sp>
      <p:sp>
        <p:nvSpPr>
          <p:cNvPr id="3" name="Content Placeholder 2"/>
          <p:cNvSpPr>
            <a:spLocks noGrp="1"/>
          </p:cNvSpPr>
          <p:nvPr>
            <p:ph idx="1"/>
          </p:nvPr>
        </p:nvSpPr>
        <p:spPr>
          <a:xfrm>
            <a:off x="152400" y="2133600"/>
            <a:ext cx="8839200" cy="4724400"/>
          </a:xfrm>
        </p:spPr>
        <p:txBody>
          <a:bodyPr/>
          <a:lstStyle/>
          <a:p>
            <a:r>
              <a:rPr lang="en-US" dirty="0"/>
              <a:t>Extending the pavement’s life (Mainline &amp; Joints)</a:t>
            </a:r>
          </a:p>
          <a:p>
            <a:pPr lvl="1">
              <a:buSzPct val="50000"/>
              <a:buFont typeface="Wingdings" panose="05000000000000000000" pitchFamily="2" charset="2"/>
              <a:buChar char="Ø"/>
            </a:pPr>
            <a:r>
              <a:rPr lang="en-US" dirty="0"/>
              <a:t>Improving rheological properties of the mix or binder</a:t>
            </a:r>
          </a:p>
          <a:p>
            <a:pPr lvl="1">
              <a:buSzPct val="50000"/>
              <a:buFont typeface="Wingdings" panose="05000000000000000000" pitchFamily="2" charset="2"/>
              <a:buChar char="Ø"/>
            </a:pPr>
            <a:r>
              <a:rPr lang="en-US" dirty="0"/>
              <a:t>Decreasing the permeability of the pavement</a:t>
            </a:r>
          </a:p>
          <a:p>
            <a:pPr lvl="1">
              <a:buSzPct val="50000"/>
              <a:buFont typeface="Wingdings" panose="05000000000000000000" pitchFamily="2" charset="2"/>
              <a:buChar char="Ø"/>
            </a:pPr>
            <a:r>
              <a:rPr lang="en-US" dirty="0"/>
              <a:t>Reduce the amount and severity of cracking or joint deterioration</a:t>
            </a:r>
          </a:p>
          <a:p>
            <a:pPr>
              <a:buSzPct val="100000"/>
            </a:pPr>
            <a:r>
              <a:rPr lang="en-US" dirty="0"/>
              <a:t>Maintain Pavement Integrity (Mainline Only)</a:t>
            </a:r>
          </a:p>
          <a:p>
            <a:pPr lvl="1">
              <a:buSzPct val="50000"/>
              <a:buFont typeface="Wingdings" panose="05000000000000000000" pitchFamily="2" charset="2"/>
              <a:buChar char="Ø"/>
            </a:pPr>
            <a:r>
              <a:rPr lang="en-US" dirty="0"/>
              <a:t>Maintain Friction and Durability</a:t>
            </a:r>
          </a:p>
        </p:txBody>
      </p:sp>
    </p:spTree>
    <p:extLst>
      <p:ext uri="{BB962C8B-B14F-4D97-AF65-F5344CB8AC3E}">
        <p14:creationId xmlns:p14="http://schemas.microsoft.com/office/powerpoint/2010/main" val="1013901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71600"/>
            <a:ext cx="8229600" cy="762000"/>
          </a:xfrm>
        </p:spPr>
        <p:txBody>
          <a:bodyPr/>
          <a:lstStyle/>
          <a:p>
            <a:r>
              <a:rPr lang="en-US" dirty="0"/>
              <a:t>Mainline Testing Plan</a:t>
            </a:r>
          </a:p>
        </p:txBody>
      </p:sp>
      <p:sp>
        <p:nvSpPr>
          <p:cNvPr id="3" name="Content Placeholder 2"/>
          <p:cNvSpPr>
            <a:spLocks noGrp="1"/>
          </p:cNvSpPr>
          <p:nvPr>
            <p:ph idx="1"/>
          </p:nvPr>
        </p:nvSpPr>
        <p:spPr>
          <a:xfrm>
            <a:off x="152400" y="2133600"/>
            <a:ext cx="8839200" cy="4572000"/>
          </a:xfrm>
        </p:spPr>
        <p:txBody>
          <a:bodyPr/>
          <a:lstStyle/>
          <a:p>
            <a:r>
              <a:rPr lang="en-US" dirty="0"/>
              <a:t>Evaluation of existing roadway conditions</a:t>
            </a:r>
          </a:p>
          <a:p>
            <a:pPr lvl="1">
              <a:buSzPct val="50000"/>
              <a:buFont typeface="Wingdings" panose="05000000000000000000" pitchFamily="2" charset="2"/>
              <a:buChar char="Ø"/>
            </a:pPr>
            <a:r>
              <a:rPr lang="en-US" dirty="0"/>
              <a:t>Product layout and set-up monitoring areas</a:t>
            </a:r>
          </a:p>
          <a:p>
            <a:pPr lvl="1">
              <a:buSzPct val="50000"/>
              <a:buFont typeface="Wingdings" panose="05000000000000000000" pitchFamily="2" charset="2"/>
              <a:buChar char="Ø"/>
            </a:pPr>
            <a:r>
              <a:rPr lang="en-US" dirty="0"/>
              <a:t>Pavement coring and field sampling</a:t>
            </a:r>
          </a:p>
          <a:p>
            <a:pPr lvl="1">
              <a:buSzPct val="50000"/>
              <a:buFont typeface="Wingdings" panose="05000000000000000000" pitchFamily="2" charset="2"/>
              <a:buChar char="Ø"/>
            </a:pPr>
            <a:r>
              <a:rPr lang="en-US" dirty="0"/>
              <a:t>Field permeability testing</a:t>
            </a:r>
          </a:p>
          <a:p>
            <a:pPr lvl="1">
              <a:buSzPct val="50000"/>
              <a:buFont typeface="Wingdings" panose="05000000000000000000" pitchFamily="2" charset="2"/>
              <a:buChar char="Ø"/>
            </a:pPr>
            <a:r>
              <a:rPr lang="en-US" dirty="0"/>
              <a:t>Electronic distress survey, pavement rating, and video/photos</a:t>
            </a:r>
          </a:p>
          <a:p>
            <a:pPr lvl="1">
              <a:buSzPct val="50000"/>
              <a:buFont typeface="Wingdings" panose="05000000000000000000" pitchFamily="2" charset="2"/>
              <a:buChar char="Ø"/>
            </a:pPr>
            <a:r>
              <a:rPr lang="en-US" dirty="0"/>
              <a:t>Friction testing</a:t>
            </a:r>
          </a:p>
          <a:p>
            <a:pPr>
              <a:buSzPct val="100000"/>
            </a:pPr>
            <a:r>
              <a:rPr lang="en-US" dirty="0"/>
              <a:t>Testing repeated @ 4 time intervals post application: 30 days, 6 mo., 1 year, and 2 years.</a:t>
            </a:r>
          </a:p>
        </p:txBody>
      </p:sp>
    </p:spTree>
    <p:extLst>
      <p:ext uri="{BB962C8B-B14F-4D97-AF65-F5344CB8AC3E}">
        <p14:creationId xmlns:p14="http://schemas.microsoft.com/office/powerpoint/2010/main" val="3807431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126"/>
            <a:ext cx="8229600" cy="762000"/>
          </a:xfrm>
        </p:spPr>
        <p:txBody>
          <a:bodyPr/>
          <a:lstStyle/>
          <a:p>
            <a:r>
              <a:rPr lang="en-US" dirty="0"/>
              <a:t>Missouri Site Location for Mainline</a:t>
            </a:r>
          </a:p>
        </p:txBody>
      </p:sp>
      <p:sp>
        <p:nvSpPr>
          <p:cNvPr id="3" name="Content Placeholder 2"/>
          <p:cNvSpPr>
            <a:spLocks noGrp="1"/>
          </p:cNvSpPr>
          <p:nvPr>
            <p:ph idx="1"/>
          </p:nvPr>
        </p:nvSpPr>
        <p:spPr>
          <a:xfrm>
            <a:off x="-1" y="2111760"/>
            <a:ext cx="7907183" cy="1447800"/>
          </a:xfrm>
        </p:spPr>
        <p:txBody>
          <a:bodyPr/>
          <a:lstStyle/>
          <a:p>
            <a:r>
              <a:rPr lang="en-US" sz="2800" dirty="0"/>
              <a:t>Route </a:t>
            </a:r>
            <a:r>
              <a:rPr lang="en-US" sz="2800" dirty="0" err="1"/>
              <a:t>N_St</a:t>
            </a:r>
            <a:r>
              <a:rPr lang="en-US" sz="2800" dirty="0"/>
              <a:t>. Charles County</a:t>
            </a:r>
          </a:p>
          <a:p>
            <a:pPr lvl="1">
              <a:buSzPct val="50000"/>
              <a:buFont typeface="Wingdings" panose="05000000000000000000" pitchFamily="2" charset="2"/>
              <a:buChar char="Ø"/>
            </a:pPr>
            <a:r>
              <a:rPr lang="en-US" sz="2400" dirty="0"/>
              <a:t>2-Lane Roadway; ADT = 4,500</a:t>
            </a:r>
          </a:p>
          <a:p>
            <a:pPr lvl="1">
              <a:buSzPct val="50000"/>
              <a:buFont typeface="Wingdings" panose="05000000000000000000" pitchFamily="2" charset="2"/>
              <a:buChar char="Ø"/>
            </a:pPr>
            <a:r>
              <a:rPr lang="en-US" sz="2400" dirty="0"/>
              <a:t>Surface Type - 1 ¾” BP-1 (2014)</a:t>
            </a:r>
          </a:p>
          <a:p>
            <a:pPr lvl="1">
              <a:buSzPct val="50000"/>
              <a:buFont typeface="Wingdings" panose="05000000000000000000" pitchFamily="2" charset="2"/>
              <a:buChar char="Ø"/>
            </a:pPr>
            <a:r>
              <a:rPr lang="en-US" sz="2400" dirty="0"/>
              <a:t>Avg. Thickness = 9.25”</a:t>
            </a:r>
          </a:p>
        </p:txBody>
      </p:sp>
      <p:pic>
        <p:nvPicPr>
          <p:cNvPr id="4" name="Picture 3">
            <a:extLst>
              <a:ext uri="{FF2B5EF4-FFF2-40B4-BE49-F238E27FC236}">
                <a16:creationId xmlns:a16="http://schemas.microsoft.com/office/drawing/2014/main" id="{1E7D5B5A-376F-4CC4-839F-0AD0F363BC1D}"/>
              </a:ext>
            </a:extLst>
          </p:cNvPr>
          <p:cNvPicPr>
            <a:picLocks noChangeAspect="1"/>
          </p:cNvPicPr>
          <p:nvPr/>
        </p:nvPicPr>
        <p:blipFill>
          <a:blip r:embed="rId2"/>
          <a:stretch>
            <a:fillRect/>
          </a:stretch>
        </p:blipFill>
        <p:spPr>
          <a:xfrm>
            <a:off x="5259934" y="2921540"/>
            <a:ext cx="3943722" cy="3936460"/>
          </a:xfrm>
          <a:prstGeom prst="rect">
            <a:avLst/>
          </a:prstGeom>
          <a:solidFill>
            <a:srgbClr val="FF0000"/>
          </a:solidFill>
          <a:ln>
            <a:solidFill>
              <a:schemeClr val="tx1"/>
            </a:solidFill>
          </a:ln>
        </p:spPr>
      </p:pic>
      <p:sp>
        <p:nvSpPr>
          <p:cNvPr id="7" name="Star: 5 Points 6">
            <a:extLst>
              <a:ext uri="{FF2B5EF4-FFF2-40B4-BE49-F238E27FC236}">
                <a16:creationId xmlns:a16="http://schemas.microsoft.com/office/drawing/2014/main" id="{E2AF4F27-F330-42CE-993A-7965794D2827}"/>
              </a:ext>
            </a:extLst>
          </p:cNvPr>
          <p:cNvSpPr/>
          <p:nvPr/>
        </p:nvSpPr>
        <p:spPr>
          <a:xfrm>
            <a:off x="7602383" y="4533363"/>
            <a:ext cx="304800" cy="2286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F35F3E2-1E34-4AB3-BDB9-8938FEE06984}"/>
              </a:ext>
            </a:extLst>
          </p:cNvPr>
          <p:cNvPicPr>
            <a:picLocks noChangeAspect="1"/>
          </p:cNvPicPr>
          <p:nvPr/>
        </p:nvPicPr>
        <p:blipFill>
          <a:blip r:embed="rId3"/>
          <a:stretch>
            <a:fillRect/>
          </a:stretch>
        </p:blipFill>
        <p:spPr>
          <a:xfrm>
            <a:off x="457200" y="3931868"/>
            <a:ext cx="3963461" cy="2940452"/>
          </a:xfrm>
          <a:prstGeom prst="rect">
            <a:avLst/>
          </a:prstGeom>
        </p:spPr>
      </p:pic>
    </p:spTree>
    <p:extLst>
      <p:ext uri="{BB962C8B-B14F-4D97-AF65-F5344CB8AC3E}">
        <p14:creationId xmlns:p14="http://schemas.microsoft.com/office/powerpoint/2010/main" val="64326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0AC8C3-FF8B-4F70-93EC-5326375A4669}"/>
              </a:ext>
            </a:extLst>
          </p:cNvPr>
          <p:cNvSpPr>
            <a:spLocks noGrp="1"/>
          </p:cNvSpPr>
          <p:nvPr>
            <p:ph type="title"/>
          </p:nvPr>
        </p:nvSpPr>
        <p:spPr>
          <a:xfrm>
            <a:off x="-8586" y="1371600"/>
            <a:ext cx="8229600" cy="1143000"/>
          </a:xfrm>
        </p:spPr>
        <p:txBody>
          <a:bodyPr/>
          <a:lstStyle/>
          <a:p>
            <a:r>
              <a:rPr lang="en-US" dirty="0"/>
              <a:t>Route N – Layout of Test Sections</a:t>
            </a:r>
          </a:p>
        </p:txBody>
      </p:sp>
      <p:sp>
        <p:nvSpPr>
          <p:cNvPr id="8" name="Content Placeholder 2">
            <a:extLst>
              <a:ext uri="{FF2B5EF4-FFF2-40B4-BE49-F238E27FC236}">
                <a16:creationId xmlns:a16="http://schemas.microsoft.com/office/drawing/2014/main" id="{83B8EAE1-DB5C-46FE-9A3E-DD468B2554B6}"/>
              </a:ext>
            </a:extLst>
          </p:cNvPr>
          <p:cNvSpPr>
            <a:spLocks noGrp="1"/>
          </p:cNvSpPr>
          <p:nvPr>
            <p:ph idx="1"/>
          </p:nvPr>
        </p:nvSpPr>
        <p:spPr>
          <a:xfrm>
            <a:off x="152400" y="2209800"/>
            <a:ext cx="8991600" cy="4495800"/>
          </a:xfrm>
        </p:spPr>
        <p:txBody>
          <a:bodyPr/>
          <a:lstStyle/>
          <a:p>
            <a:r>
              <a:rPr lang="en-US" dirty="0"/>
              <a:t>13 Test Sections – 11 Products &amp; 2 Control Sections</a:t>
            </a:r>
          </a:p>
          <a:p>
            <a:pPr lvl="1">
              <a:buSzPct val="75000"/>
              <a:buFont typeface="Wingdings" panose="05000000000000000000" pitchFamily="2" charset="2"/>
              <a:buChar char="Ø"/>
            </a:pPr>
            <a:r>
              <a:rPr lang="en-US" dirty="0"/>
              <a:t>8 Successful Products Applied</a:t>
            </a:r>
          </a:p>
          <a:p>
            <a:pPr lvl="1">
              <a:buSzPct val="75000"/>
              <a:buFont typeface="Wingdings" panose="05000000000000000000" pitchFamily="2" charset="2"/>
              <a:buChar char="Ø"/>
            </a:pPr>
            <a:r>
              <a:rPr lang="en-US" dirty="0"/>
              <a:t>2 Products had Equipment Issues</a:t>
            </a:r>
          </a:p>
          <a:p>
            <a:pPr lvl="1">
              <a:buSzPct val="75000"/>
              <a:buFont typeface="Wingdings" panose="05000000000000000000" pitchFamily="2" charset="2"/>
              <a:buChar char="Ø"/>
            </a:pPr>
            <a:r>
              <a:rPr lang="en-US" dirty="0"/>
              <a:t>1 Product Cancellation</a:t>
            </a:r>
          </a:p>
          <a:p>
            <a:pPr>
              <a:buSzPct val="100000"/>
            </a:pPr>
            <a:r>
              <a:rPr lang="en-US" dirty="0"/>
              <a:t>Test Section Layout</a:t>
            </a:r>
          </a:p>
          <a:p>
            <a:pPr lvl="1">
              <a:buSzPct val="75000"/>
              <a:buFont typeface="Wingdings" panose="05000000000000000000" pitchFamily="2" charset="2"/>
              <a:buChar char="Ø"/>
            </a:pPr>
            <a:r>
              <a:rPr lang="en-US" dirty="0"/>
              <a:t>Randomly Selected</a:t>
            </a:r>
          </a:p>
          <a:p>
            <a:pPr lvl="1">
              <a:buSzPct val="75000"/>
              <a:buFont typeface="Wingdings" panose="05000000000000000000" pitchFamily="2" charset="2"/>
              <a:buChar char="Ø"/>
            </a:pPr>
            <a:r>
              <a:rPr lang="en-US" dirty="0"/>
              <a:t>700 feet in Length w/ 150 feet between sections</a:t>
            </a:r>
          </a:p>
          <a:p>
            <a:pPr lvl="1">
              <a:buSzPct val="75000"/>
              <a:buFont typeface="Wingdings" panose="05000000000000000000" pitchFamily="2" charset="2"/>
              <a:buChar char="Ø"/>
            </a:pPr>
            <a:endParaRPr lang="en-US" dirty="0"/>
          </a:p>
          <a:p>
            <a:pPr lvl="1">
              <a:buSzPct val="75000"/>
              <a:buFont typeface="Wingdings" panose="05000000000000000000" pitchFamily="2" charset="2"/>
              <a:buChar char="Ø"/>
            </a:pPr>
            <a:endParaRPr lang="en-US" dirty="0"/>
          </a:p>
        </p:txBody>
      </p:sp>
    </p:spTree>
    <p:extLst>
      <p:ext uri="{BB962C8B-B14F-4D97-AF65-F5344CB8AC3E}">
        <p14:creationId xmlns:p14="http://schemas.microsoft.com/office/powerpoint/2010/main" val="4237623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0BB526-3F65-4445-A7AA-9134E81FBC11}"/>
              </a:ext>
            </a:extLst>
          </p:cNvPr>
          <p:cNvPicPr>
            <a:picLocks noChangeAspect="1"/>
          </p:cNvPicPr>
          <p:nvPr/>
        </p:nvPicPr>
        <p:blipFill>
          <a:blip r:embed="rId2"/>
          <a:stretch>
            <a:fillRect/>
          </a:stretch>
        </p:blipFill>
        <p:spPr>
          <a:xfrm>
            <a:off x="11697" y="1447800"/>
            <a:ext cx="9120606" cy="5410200"/>
          </a:xfrm>
          <a:prstGeom prst="rect">
            <a:avLst/>
          </a:prstGeom>
        </p:spPr>
      </p:pic>
    </p:spTree>
    <p:extLst>
      <p:ext uri="{BB962C8B-B14F-4D97-AF65-F5344CB8AC3E}">
        <p14:creationId xmlns:p14="http://schemas.microsoft.com/office/powerpoint/2010/main" val="3427947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189FFE3-53D8-4AB4-A8BD-9B6117071BFA}"/>
              </a:ext>
            </a:extLst>
          </p:cNvPr>
          <p:cNvGraphicFramePr>
            <a:graphicFrameLocks noGrp="1"/>
          </p:cNvGraphicFramePr>
          <p:nvPr>
            <p:extLst>
              <p:ext uri="{D42A27DB-BD31-4B8C-83A1-F6EECF244321}">
                <p14:modId xmlns:p14="http://schemas.microsoft.com/office/powerpoint/2010/main" val="83681310"/>
              </p:ext>
            </p:extLst>
          </p:nvPr>
        </p:nvGraphicFramePr>
        <p:xfrm>
          <a:off x="76200" y="95973"/>
          <a:ext cx="8991600" cy="6666053"/>
        </p:xfrm>
        <a:graphic>
          <a:graphicData uri="http://schemas.openxmlformats.org/drawingml/2006/table">
            <a:tbl>
              <a:tblPr firstRow="1" bandRow="1">
                <a:tableStyleId>{5C22544A-7EE6-4342-B048-85BDC9FD1C3A}</a:tableStyleId>
              </a:tblPr>
              <a:tblGrid>
                <a:gridCol w="2006390">
                  <a:extLst>
                    <a:ext uri="{9D8B030D-6E8A-4147-A177-3AD203B41FA5}">
                      <a16:colId xmlns:a16="http://schemas.microsoft.com/office/drawing/2014/main" val="3350843134"/>
                    </a:ext>
                  </a:extLst>
                </a:gridCol>
                <a:gridCol w="3588149">
                  <a:extLst>
                    <a:ext uri="{9D8B030D-6E8A-4147-A177-3AD203B41FA5}">
                      <a16:colId xmlns:a16="http://schemas.microsoft.com/office/drawing/2014/main" val="2725834724"/>
                    </a:ext>
                  </a:extLst>
                </a:gridCol>
                <a:gridCol w="3397061">
                  <a:extLst>
                    <a:ext uri="{9D8B030D-6E8A-4147-A177-3AD203B41FA5}">
                      <a16:colId xmlns:a16="http://schemas.microsoft.com/office/drawing/2014/main" val="4212210588"/>
                    </a:ext>
                  </a:extLst>
                </a:gridCol>
              </a:tblGrid>
              <a:tr h="548743">
                <a:tc>
                  <a:txBody>
                    <a:bodyPr/>
                    <a:lstStyle/>
                    <a:p>
                      <a:pPr algn="ctr"/>
                      <a:r>
                        <a:rPr lang="en-US" sz="2600" dirty="0"/>
                        <a:t>Test Section</a:t>
                      </a:r>
                    </a:p>
                  </a:txBody>
                  <a:tcPr anchor="ctr"/>
                </a:tc>
                <a:tc>
                  <a:txBody>
                    <a:bodyPr/>
                    <a:lstStyle/>
                    <a:p>
                      <a:pPr algn="ctr"/>
                      <a:r>
                        <a:rPr lang="en-US" sz="2600" dirty="0"/>
                        <a:t>Product Name</a:t>
                      </a:r>
                    </a:p>
                  </a:txBody>
                  <a:tcPr anchor="ctr"/>
                </a:tc>
                <a:tc>
                  <a:txBody>
                    <a:bodyPr/>
                    <a:lstStyle/>
                    <a:p>
                      <a:pPr algn="ctr"/>
                      <a:r>
                        <a:rPr lang="en-US" sz="2600" dirty="0"/>
                        <a:t>Material Supplier</a:t>
                      </a:r>
                    </a:p>
                  </a:txBody>
                  <a:tcPr anchor="ctr"/>
                </a:tc>
                <a:extLst>
                  <a:ext uri="{0D108BD9-81ED-4DB2-BD59-A6C34878D82A}">
                    <a16:rowId xmlns:a16="http://schemas.microsoft.com/office/drawing/2014/main" val="775644101"/>
                  </a:ext>
                </a:extLst>
              </a:tr>
              <a:tr h="459136">
                <a:tc>
                  <a:txBody>
                    <a:bodyPr/>
                    <a:lstStyle/>
                    <a:p>
                      <a:pPr algn="ctr"/>
                      <a:r>
                        <a:rPr lang="en-US" sz="2100" dirty="0"/>
                        <a:t>E1</a:t>
                      </a:r>
                    </a:p>
                  </a:txBody>
                  <a:tcPr anchor="ctr"/>
                </a:tc>
                <a:tc>
                  <a:txBody>
                    <a:bodyPr/>
                    <a:lstStyle/>
                    <a:p>
                      <a:pPr algn="l"/>
                      <a:r>
                        <a:rPr lang="en-US" sz="2100" dirty="0" err="1"/>
                        <a:t>Biorestor</a:t>
                      </a:r>
                      <a:r>
                        <a:rPr lang="en-US" sz="2100" dirty="0"/>
                        <a:t> Asphalt Rejuvenator</a:t>
                      </a:r>
                    </a:p>
                  </a:txBody>
                  <a:tcPr anchor="ctr"/>
                </a:tc>
                <a:tc>
                  <a:txBody>
                    <a:bodyPr/>
                    <a:lstStyle/>
                    <a:p>
                      <a:pPr algn="l"/>
                      <a:r>
                        <a:rPr lang="en-US" sz="2100" dirty="0"/>
                        <a:t>Asphalt Systems Ohio</a:t>
                      </a:r>
                    </a:p>
                  </a:txBody>
                  <a:tcPr anchor="ctr"/>
                </a:tc>
                <a:extLst>
                  <a:ext uri="{0D108BD9-81ED-4DB2-BD59-A6C34878D82A}">
                    <a16:rowId xmlns:a16="http://schemas.microsoft.com/office/drawing/2014/main" val="1591014148"/>
                  </a:ext>
                </a:extLst>
              </a:tr>
              <a:tr h="386822">
                <a:tc>
                  <a:txBody>
                    <a:bodyPr/>
                    <a:lstStyle/>
                    <a:p>
                      <a:pPr algn="ctr"/>
                      <a:r>
                        <a:rPr lang="en-US" sz="2100" dirty="0"/>
                        <a:t>E2</a:t>
                      </a:r>
                    </a:p>
                  </a:txBody>
                  <a:tcPr anchor="ctr"/>
                </a:tc>
                <a:tc>
                  <a:txBody>
                    <a:bodyPr/>
                    <a:lstStyle/>
                    <a:p>
                      <a:pPr algn="l"/>
                      <a:r>
                        <a:rPr lang="en-US" sz="2100" dirty="0" err="1"/>
                        <a:t>RavelCheck</a:t>
                      </a:r>
                      <a:endParaRPr lang="en-US" sz="2100" dirty="0"/>
                    </a:p>
                  </a:txBody>
                  <a:tcPr anchor="ctr"/>
                </a:tc>
                <a:tc>
                  <a:txBody>
                    <a:bodyPr/>
                    <a:lstStyle/>
                    <a:p>
                      <a:pPr algn="l"/>
                      <a:r>
                        <a:rPr lang="en-US" sz="2100" dirty="0"/>
                        <a:t>Unique Paving Materials</a:t>
                      </a:r>
                    </a:p>
                  </a:txBody>
                  <a:tcPr anchor="ctr"/>
                </a:tc>
                <a:extLst>
                  <a:ext uri="{0D108BD9-81ED-4DB2-BD59-A6C34878D82A}">
                    <a16:rowId xmlns:a16="http://schemas.microsoft.com/office/drawing/2014/main" val="2684704214"/>
                  </a:ext>
                </a:extLst>
              </a:tr>
              <a:tr h="432542">
                <a:tc>
                  <a:txBody>
                    <a:bodyPr/>
                    <a:lstStyle/>
                    <a:p>
                      <a:pPr algn="ctr"/>
                      <a:r>
                        <a:rPr lang="en-US" sz="2100" i="1" dirty="0"/>
                        <a:t>E3</a:t>
                      </a:r>
                    </a:p>
                  </a:txBody>
                  <a:tcPr anchor="ctr"/>
                </a:tc>
                <a:tc gridSpan="2">
                  <a:txBody>
                    <a:bodyPr/>
                    <a:lstStyle/>
                    <a:p>
                      <a:pPr algn="l"/>
                      <a:r>
                        <a:rPr lang="en-US" sz="2100" i="1" dirty="0"/>
                        <a:t>Control Section</a:t>
                      </a:r>
                    </a:p>
                  </a:txBody>
                  <a:tcPr anchor="ctr"/>
                </a:tc>
                <a:tc hMerge="1">
                  <a:txBody>
                    <a:bodyPr/>
                    <a:lstStyle/>
                    <a:p>
                      <a:endParaRPr lang="en-US" dirty="0"/>
                    </a:p>
                  </a:txBody>
                  <a:tcPr/>
                </a:tc>
                <a:extLst>
                  <a:ext uri="{0D108BD9-81ED-4DB2-BD59-A6C34878D82A}">
                    <a16:rowId xmlns:a16="http://schemas.microsoft.com/office/drawing/2014/main" val="2421192453"/>
                  </a:ext>
                </a:extLst>
              </a:tr>
              <a:tr h="456723">
                <a:tc>
                  <a:txBody>
                    <a:bodyPr/>
                    <a:lstStyle/>
                    <a:p>
                      <a:pPr algn="ctr"/>
                      <a:r>
                        <a:rPr lang="en-US" sz="2100" dirty="0"/>
                        <a:t>E4</a:t>
                      </a:r>
                    </a:p>
                  </a:txBody>
                  <a:tcPr anchor="ctr"/>
                </a:tc>
                <a:tc>
                  <a:txBody>
                    <a:bodyPr/>
                    <a:lstStyle/>
                    <a:p>
                      <a:pPr algn="l"/>
                      <a:r>
                        <a:rPr lang="en-US" sz="2100" dirty="0" err="1"/>
                        <a:t>Reclamite</a:t>
                      </a:r>
                      <a:r>
                        <a:rPr lang="en-US" sz="2100" dirty="0"/>
                        <a:t> Maltene Rejuvenator</a:t>
                      </a:r>
                    </a:p>
                  </a:txBody>
                  <a:tcPr anchor="ctr"/>
                </a:tc>
                <a:tc>
                  <a:txBody>
                    <a:bodyPr/>
                    <a:lstStyle/>
                    <a:p>
                      <a:pPr algn="l"/>
                      <a:r>
                        <a:rPr lang="en-US" sz="2100" dirty="0"/>
                        <a:t>Corrective Asphalt Materials</a:t>
                      </a:r>
                    </a:p>
                  </a:txBody>
                  <a:tcPr anchor="ctr"/>
                </a:tc>
                <a:extLst>
                  <a:ext uri="{0D108BD9-81ED-4DB2-BD59-A6C34878D82A}">
                    <a16:rowId xmlns:a16="http://schemas.microsoft.com/office/drawing/2014/main" val="481890125"/>
                  </a:ext>
                </a:extLst>
              </a:tr>
              <a:tr h="411480">
                <a:tc>
                  <a:txBody>
                    <a:bodyPr/>
                    <a:lstStyle/>
                    <a:p>
                      <a:pPr algn="ctr"/>
                      <a:r>
                        <a:rPr lang="en-US" sz="2100" i="1" dirty="0"/>
                        <a:t>E5</a:t>
                      </a:r>
                    </a:p>
                  </a:txBody>
                  <a:tcPr anchor="ctr"/>
                </a:tc>
                <a:tc gridSpan="2">
                  <a:txBody>
                    <a:bodyPr/>
                    <a:lstStyle/>
                    <a:p>
                      <a:pPr algn="l"/>
                      <a:r>
                        <a:rPr lang="en-US" sz="2100" i="1" dirty="0"/>
                        <a:t>Untreated: Equipment Issues</a:t>
                      </a:r>
                    </a:p>
                  </a:txBody>
                  <a:tcPr anchor="ctr"/>
                </a:tc>
                <a:tc hMerge="1">
                  <a:txBody>
                    <a:bodyPr/>
                    <a:lstStyle/>
                    <a:p>
                      <a:endParaRPr lang="en-US" dirty="0"/>
                    </a:p>
                  </a:txBody>
                  <a:tcPr/>
                </a:tc>
                <a:extLst>
                  <a:ext uri="{0D108BD9-81ED-4DB2-BD59-A6C34878D82A}">
                    <a16:rowId xmlns:a16="http://schemas.microsoft.com/office/drawing/2014/main" val="418010214"/>
                  </a:ext>
                </a:extLst>
              </a:tr>
              <a:tr h="457200">
                <a:tc>
                  <a:txBody>
                    <a:bodyPr/>
                    <a:lstStyle/>
                    <a:p>
                      <a:pPr algn="ctr"/>
                      <a:r>
                        <a:rPr lang="en-US" sz="2100" dirty="0"/>
                        <a:t>E6</a:t>
                      </a:r>
                    </a:p>
                  </a:txBody>
                  <a:tcPr anchor="ctr"/>
                </a:tc>
                <a:tc>
                  <a:txBody>
                    <a:bodyPr/>
                    <a:lstStyle/>
                    <a:p>
                      <a:pPr algn="l"/>
                      <a:r>
                        <a:rPr lang="en-US" sz="2100" dirty="0"/>
                        <a:t>CRF Maltene Seal</a:t>
                      </a:r>
                    </a:p>
                  </a:txBody>
                  <a:tcPr anchor="ctr"/>
                </a:tc>
                <a:tc>
                  <a:txBody>
                    <a:bodyPr/>
                    <a:lstStyle/>
                    <a:p>
                      <a:pPr algn="l"/>
                      <a:r>
                        <a:rPr lang="en-US" sz="2100" dirty="0"/>
                        <a:t>Corrective Asphalt Materials</a:t>
                      </a:r>
                    </a:p>
                  </a:txBody>
                  <a:tcPr anchor="ctr"/>
                </a:tc>
                <a:extLst>
                  <a:ext uri="{0D108BD9-81ED-4DB2-BD59-A6C34878D82A}">
                    <a16:rowId xmlns:a16="http://schemas.microsoft.com/office/drawing/2014/main" val="3160530755"/>
                  </a:ext>
                </a:extLst>
              </a:tr>
              <a:tr h="459136">
                <a:tc>
                  <a:txBody>
                    <a:bodyPr/>
                    <a:lstStyle/>
                    <a:p>
                      <a:pPr algn="ctr"/>
                      <a:r>
                        <a:rPr lang="en-US" sz="2100" i="1" dirty="0"/>
                        <a:t>E7</a:t>
                      </a:r>
                    </a:p>
                  </a:txBody>
                  <a:tcPr anchor="ctr"/>
                </a:tc>
                <a:tc gridSpan="2">
                  <a:txBody>
                    <a:bodyPr/>
                    <a:lstStyle/>
                    <a:p>
                      <a:pPr algn="l"/>
                      <a:r>
                        <a:rPr lang="en-US" sz="2100" i="1" dirty="0"/>
                        <a:t>Untreated: Equipment Issues</a:t>
                      </a:r>
                    </a:p>
                  </a:txBody>
                  <a:tcPr anchor="ctr"/>
                </a:tc>
                <a:tc hMerge="1">
                  <a:txBody>
                    <a:bodyPr/>
                    <a:lstStyle/>
                    <a:p>
                      <a:endParaRPr lang="en-US" dirty="0"/>
                    </a:p>
                  </a:txBody>
                  <a:tcPr/>
                </a:tc>
                <a:extLst>
                  <a:ext uri="{0D108BD9-81ED-4DB2-BD59-A6C34878D82A}">
                    <a16:rowId xmlns:a16="http://schemas.microsoft.com/office/drawing/2014/main" val="3081197262"/>
                  </a:ext>
                </a:extLst>
              </a:tr>
              <a:tr h="459136">
                <a:tc>
                  <a:txBody>
                    <a:bodyPr/>
                    <a:lstStyle/>
                    <a:p>
                      <a:pPr algn="ctr"/>
                      <a:r>
                        <a:rPr lang="en-US" sz="2100" dirty="0"/>
                        <a:t>W8</a:t>
                      </a:r>
                    </a:p>
                  </a:txBody>
                  <a:tcPr anchor="ctr"/>
                </a:tc>
                <a:tc>
                  <a:txBody>
                    <a:bodyPr/>
                    <a:lstStyle/>
                    <a:p>
                      <a:pPr algn="l"/>
                      <a:r>
                        <a:rPr lang="en-US" sz="2100" dirty="0"/>
                        <a:t>Onyx</a:t>
                      </a:r>
                    </a:p>
                  </a:txBody>
                  <a:tcPr anchor="ctr"/>
                </a:tc>
                <a:tc>
                  <a:txBody>
                    <a:bodyPr/>
                    <a:lstStyle/>
                    <a:p>
                      <a:pPr algn="l"/>
                      <a:r>
                        <a:rPr lang="en-US" sz="2100" dirty="0"/>
                        <a:t>Hutchens Construction</a:t>
                      </a:r>
                    </a:p>
                  </a:txBody>
                  <a:tcPr anchor="ctr"/>
                </a:tc>
                <a:extLst>
                  <a:ext uri="{0D108BD9-81ED-4DB2-BD59-A6C34878D82A}">
                    <a16:rowId xmlns:a16="http://schemas.microsoft.com/office/drawing/2014/main" val="2391912120"/>
                  </a:ext>
                </a:extLst>
              </a:tr>
              <a:tr h="459136">
                <a:tc>
                  <a:txBody>
                    <a:bodyPr/>
                    <a:lstStyle/>
                    <a:p>
                      <a:pPr algn="ctr"/>
                      <a:r>
                        <a:rPr lang="en-US" sz="2100" dirty="0"/>
                        <a:t>W9</a:t>
                      </a:r>
                    </a:p>
                  </a:txBody>
                  <a:tcPr anchor="ctr"/>
                </a:tc>
                <a:tc>
                  <a:txBody>
                    <a:bodyPr/>
                    <a:lstStyle/>
                    <a:p>
                      <a:pPr algn="l"/>
                      <a:r>
                        <a:rPr lang="en-US" sz="2100" dirty="0" err="1"/>
                        <a:t>RoadLock</a:t>
                      </a:r>
                      <a:r>
                        <a:rPr lang="en-US" sz="2100" dirty="0"/>
                        <a:t> I</a:t>
                      </a:r>
                    </a:p>
                  </a:txBody>
                  <a:tcPr anchor="ctr"/>
                </a:tc>
                <a:tc>
                  <a:txBody>
                    <a:bodyPr/>
                    <a:lstStyle/>
                    <a:p>
                      <a:pPr algn="l"/>
                      <a:r>
                        <a:rPr lang="en-US" sz="2100" dirty="0" err="1"/>
                        <a:t>BlackRoads</a:t>
                      </a:r>
                      <a:r>
                        <a:rPr lang="en-US" sz="2100" dirty="0"/>
                        <a:t> Materials</a:t>
                      </a:r>
                    </a:p>
                  </a:txBody>
                  <a:tcPr anchor="ctr"/>
                </a:tc>
                <a:extLst>
                  <a:ext uri="{0D108BD9-81ED-4DB2-BD59-A6C34878D82A}">
                    <a16:rowId xmlns:a16="http://schemas.microsoft.com/office/drawing/2014/main" val="4074528266"/>
                  </a:ext>
                </a:extLst>
              </a:tr>
              <a:tr h="459136">
                <a:tc>
                  <a:txBody>
                    <a:bodyPr/>
                    <a:lstStyle/>
                    <a:p>
                      <a:pPr algn="ctr"/>
                      <a:r>
                        <a:rPr lang="en-US" sz="2100" dirty="0"/>
                        <a:t>W10</a:t>
                      </a:r>
                    </a:p>
                  </a:txBody>
                  <a:tcPr anchor="ctr"/>
                </a:tc>
                <a:tc>
                  <a:txBody>
                    <a:bodyPr/>
                    <a:lstStyle/>
                    <a:p>
                      <a:pPr algn="l"/>
                      <a:r>
                        <a:rPr lang="en-US" sz="2100" dirty="0"/>
                        <a:t>GSB – Friction Seal</a:t>
                      </a:r>
                    </a:p>
                  </a:txBody>
                  <a:tcPr anchor="ctr"/>
                </a:tc>
                <a:tc>
                  <a:txBody>
                    <a:bodyPr/>
                    <a:lstStyle/>
                    <a:p>
                      <a:pPr algn="l"/>
                      <a:r>
                        <a:rPr lang="en-US" sz="2100" dirty="0"/>
                        <a:t>Asphalt Systems, Inc.</a:t>
                      </a:r>
                    </a:p>
                  </a:txBody>
                  <a:tcPr anchor="ctr"/>
                </a:tc>
                <a:extLst>
                  <a:ext uri="{0D108BD9-81ED-4DB2-BD59-A6C34878D82A}">
                    <a16:rowId xmlns:a16="http://schemas.microsoft.com/office/drawing/2014/main" val="4191341658"/>
                  </a:ext>
                </a:extLst>
              </a:tr>
              <a:tr h="459136">
                <a:tc>
                  <a:txBody>
                    <a:bodyPr/>
                    <a:lstStyle/>
                    <a:p>
                      <a:pPr algn="ctr"/>
                      <a:r>
                        <a:rPr lang="en-US" sz="2100" dirty="0"/>
                        <a:t>W11</a:t>
                      </a:r>
                    </a:p>
                  </a:txBody>
                  <a:tcPr anchor="ctr"/>
                </a:tc>
                <a:tc>
                  <a:txBody>
                    <a:bodyPr/>
                    <a:lstStyle/>
                    <a:p>
                      <a:pPr algn="l"/>
                      <a:r>
                        <a:rPr lang="en-US" sz="2100" dirty="0"/>
                        <a:t>MSS-P</a:t>
                      </a:r>
                    </a:p>
                  </a:txBody>
                  <a:tcPr anchor="ctr"/>
                </a:tc>
                <a:tc>
                  <a:txBody>
                    <a:bodyPr/>
                    <a:lstStyle/>
                    <a:p>
                      <a:pPr algn="l"/>
                      <a:r>
                        <a:rPr lang="en-US" sz="2100" dirty="0" err="1"/>
                        <a:t>BlackRoads</a:t>
                      </a:r>
                      <a:r>
                        <a:rPr lang="en-US" sz="2100" dirty="0"/>
                        <a:t> Materials</a:t>
                      </a:r>
                    </a:p>
                  </a:txBody>
                  <a:tcPr anchor="ctr"/>
                </a:tc>
                <a:extLst>
                  <a:ext uri="{0D108BD9-81ED-4DB2-BD59-A6C34878D82A}">
                    <a16:rowId xmlns:a16="http://schemas.microsoft.com/office/drawing/2014/main" val="2004998915"/>
                  </a:ext>
                </a:extLst>
              </a:tr>
              <a:tr h="459136">
                <a:tc>
                  <a:txBody>
                    <a:bodyPr/>
                    <a:lstStyle/>
                    <a:p>
                      <a:pPr algn="ctr"/>
                      <a:r>
                        <a:rPr lang="en-US" sz="2100" i="1" dirty="0"/>
                        <a:t>W12</a:t>
                      </a:r>
                    </a:p>
                  </a:txBody>
                  <a:tcPr anchor="ctr"/>
                </a:tc>
                <a:tc gridSpan="2">
                  <a:txBody>
                    <a:bodyPr/>
                    <a:lstStyle/>
                    <a:p>
                      <a:pPr algn="l"/>
                      <a:r>
                        <a:rPr lang="en-US" sz="2100" i="1" dirty="0"/>
                        <a:t>Control Section</a:t>
                      </a:r>
                    </a:p>
                  </a:txBody>
                  <a:tcPr anchor="ctr"/>
                </a:tc>
                <a:tc hMerge="1">
                  <a:txBody>
                    <a:bodyPr/>
                    <a:lstStyle/>
                    <a:p>
                      <a:endParaRPr lang="en-US" dirty="0"/>
                    </a:p>
                  </a:txBody>
                  <a:tcPr/>
                </a:tc>
                <a:extLst>
                  <a:ext uri="{0D108BD9-81ED-4DB2-BD59-A6C34878D82A}">
                    <a16:rowId xmlns:a16="http://schemas.microsoft.com/office/drawing/2014/main" val="1797399795"/>
                  </a:ext>
                </a:extLst>
              </a:tr>
              <a:tr h="459136">
                <a:tc>
                  <a:txBody>
                    <a:bodyPr/>
                    <a:lstStyle/>
                    <a:p>
                      <a:pPr algn="ctr"/>
                      <a:r>
                        <a:rPr lang="en-US" sz="2100" i="1" dirty="0"/>
                        <a:t>W13</a:t>
                      </a:r>
                    </a:p>
                  </a:txBody>
                  <a:tcPr anchor="ctr"/>
                </a:tc>
                <a:tc gridSpan="2">
                  <a:txBody>
                    <a:bodyPr/>
                    <a:lstStyle/>
                    <a:p>
                      <a:pPr algn="l"/>
                      <a:r>
                        <a:rPr lang="en-US" sz="2100" i="1" dirty="0"/>
                        <a:t>Untreated: Cancellation</a:t>
                      </a:r>
                    </a:p>
                  </a:txBody>
                  <a:tcPr anchor="ctr"/>
                </a:tc>
                <a:tc hMerge="1">
                  <a:txBody>
                    <a:bodyPr/>
                    <a:lstStyle/>
                    <a:p>
                      <a:endParaRPr lang="en-US" dirty="0"/>
                    </a:p>
                  </a:txBody>
                  <a:tcPr/>
                </a:tc>
                <a:extLst>
                  <a:ext uri="{0D108BD9-81ED-4DB2-BD59-A6C34878D82A}">
                    <a16:rowId xmlns:a16="http://schemas.microsoft.com/office/drawing/2014/main" val="3440358450"/>
                  </a:ext>
                </a:extLst>
              </a:tr>
            </a:tbl>
          </a:graphicData>
        </a:graphic>
      </p:graphicFrame>
    </p:spTree>
    <p:extLst>
      <p:ext uri="{BB962C8B-B14F-4D97-AF65-F5344CB8AC3E}">
        <p14:creationId xmlns:p14="http://schemas.microsoft.com/office/powerpoint/2010/main" val="629967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66525"/>
            <a:ext cx="8534400" cy="762000"/>
          </a:xfrm>
        </p:spPr>
        <p:txBody>
          <a:bodyPr/>
          <a:lstStyle/>
          <a:p>
            <a:r>
              <a:rPr lang="en-US" dirty="0"/>
              <a:t>Route N – Mainline Pavement Coring</a:t>
            </a:r>
          </a:p>
        </p:txBody>
      </p:sp>
      <p:sp>
        <p:nvSpPr>
          <p:cNvPr id="3" name="Content Placeholder 2"/>
          <p:cNvSpPr>
            <a:spLocks noGrp="1"/>
          </p:cNvSpPr>
          <p:nvPr>
            <p:ph idx="1"/>
          </p:nvPr>
        </p:nvSpPr>
        <p:spPr>
          <a:xfrm>
            <a:off x="-1" y="2218586"/>
            <a:ext cx="9144001" cy="4487013"/>
          </a:xfrm>
        </p:spPr>
        <p:txBody>
          <a:bodyPr/>
          <a:lstStyle/>
          <a:p>
            <a:r>
              <a:rPr lang="en-US" dirty="0"/>
              <a:t>Six 6-in diameter cores taken per section </a:t>
            </a:r>
            <a:r>
              <a:rPr lang="en-US" sz="2800" dirty="0"/>
              <a:t>(~80 cores)</a:t>
            </a:r>
          </a:p>
          <a:p>
            <a:pPr lvl="1">
              <a:buSzPct val="75000"/>
              <a:buFont typeface="Wingdings" panose="05000000000000000000" pitchFamily="2" charset="2"/>
              <a:buChar char="Ø"/>
            </a:pPr>
            <a:r>
              <a:rPr lang="en-US" dirty="0"/>
              <a:t>Binder properties before and 1-yr after application.</a:t>
            </a:r>
          </a:p>
          <a:p>
            <a:pPr marL="914400" lvl="2" indent="0">
              <a:buSzPct val="75000"/>
              <a:buNone/>
            </a:pPr>
            <a:endParaRPr lang="en-US" dirty="0"/>
          </a:p>
          <a:p>
            <a:pPr lvl="2">
              <a:buSzPct val="75000"/>
              <a:buFont typeface="Wingdings" panose="05000000000000000000" pitchFamily="2" charset="2"/>
              <a:buChar char="Ø"/>
            </a:pPr>
            <a:endParaRPr lang="en-US" dirty="0"/>
          </a:p>
          <a:p>
            <a:pPr lvl="1">
              <a:buSzPct val="75000"/>
              <a:buFont typeface="Wingdings" panose="05000000000000000000" pitchFamily="2" charset="2"/>
              <a:buChar char="Ø"/>
            </a:pPr>
            <a:endParaRPr lang="en-US" dirty="0"/>
          </a:p>
        </p:txBody>
      </p:sp>
      <p:pic>
        <p:nvPicPr>
          <p:cNvPr id="7" name="Picture 6">
            <a:extLst>
              <a:ext uri="{FF2B5EF4-FFF2-40B4-BE49-F238E27FC236}">
                <a16:creationId xmlns:a16="http://schemas.microsoft.com/office/drawing/2014/main" id="{272E7390-D86A-4844-BA7C-724DA0F3D2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667" r="9166" b="5555"/>
          <a:stretch/>
        </p:blipFill>
        <p:spPr>
          <a:xfrm>
            <a:off x="5430607" y="3522965"/>
            <a:ext cx="3700141" cy="3063429"/>
          </a:xfrm>
          <a:prstGeom prst="rect">
            <a:avLst/>
          </a:prstGeom>
        </p:spPr>
      </p:pic>
      <p:graphicFrame>
        <p:nvGraphicFramePr>
          <p:cNvPr id="8" name="Table 7">
            <a:extLst>
              <a:ext uri="{FF2B5EF4-FFF2-40B4-BE49-F238E27FC236}">
                <a16:creationId xmlns:a16="http://schemas.microsoft.com/office/drawing/2014/main" id="{A16BE9CC-13E6-460E-9F96-87A0227D8AF3}"/>
              </a:ext>
            </a:extLst>
          </p:cNvPr>
          <p:cNvGraphicFramePr>
            <a:graphicFrameLocks noGrp="1"/>
          </p:cNvGraphicFramePr>
          <p:nvPr>
            <p:extLst>
              <p:ext uri="{D42A27DB-BD31-4B8C-83A1-F6EECF244321}">
                <p14:modId xmlns:p14="http://schemas.microsoft.com/office/powerpoint/2010/main" val="3602664921"/>
              </p:ext>
            </p:extLst>
          </p:nvPr>
        </p:nvGraphicFramePr>
        <p:xfrm>
          <a:off x="82362" y="3493148"/>
          <a:ext cx="5240242" cy="2925766"/>
        </p:xfrm>
        <a:graphic>
          <a:graphicData uri="http://schemas.openxmlformats.org/drawingml/2006/table">
            <a:tbl>
              <a:tblPr firstRow="1" bandRow="1">
                <a:tableStyleId>{5C22544A-7EE6-4342-B048-85BDC9FD1C3A}</a:tableStyleId>
              </a:tblPr>
              <a:tblGrid>
                <a:gridCol w="2620121">
                  <a:extLst>
                    <a:ext uri="{9D8B030D-6E8A-4147-A177-3AD203B41FA5}">
                      <a16:colId xmlns:a16="http://schemas.microsoft.com/office/drawing/2014/main" val="457472568"/>
                    </a:ext>
                  </a:extLst>
                </a:gridCol>
                <a:gridCol w="2620121">
                  <a:extLst>
                    <a:ext uri="{9D8B030D-6E8A-4147-A177-3AD203B41FA5}">
                      <a16:colId xmlns:a16="http://schemas.microsoft.com/office/drawing/2014/main" val="3099298743"/>
                    </a:ext>
                  </a:extLst>
                </a:gridCol>
              </a:tblGrid>
              <a:tr h="463200">
                <a:tc>
                  <a:txBody>
                    <a:bodyPr/>
                    <a:lstStyle/>
                    <a:p>
                      <a:r>
                        <a:rPr lang="en-US" dirty="0"/>
                        <a:t>Testing</a:t>
                      </a:r>
                    </a:p>
                  </a:txBody>
                  <a:tcPr/>
                </a:tc>
                <a:tc>
                  <a:txBody>
                    <a:bodyPr/>
                    <a:lstStyle/>
                    <a:p>
                      <a:r>
                        <a:rPr lang="en-US" dirty="0"/>
                        <a:t>Test Method</a:t>
                      </a:r>
                    </a:p>
                  </a:txBody>
                  <a:tcPr/>
                </a:tc>
                <a:extLst>
                  <a:ext uri="{0D108BD9-81ED-4DB2-BD59-A6C34878D82A}">
                    <a16:rowId xmlns:a16="http://schemas.microsoft.com/office/drawing/2014/main" val="825010243"/>
                  </a:ext>
                </a:extLst>
              </a:tr>
              <a:tr h="385448">
                <a:tc>
                  <a:txBody>
                    <a:bodyPr/>
                    <a:lstStyle/>
                    <a:p>
                      <a:r>
                        <a:rPr lang="en-US" dirty="0"/>
                        <a:t>PG Grade</a:t>
                      </a:r>
                    </a:p>
                  </a:txBody>
                  <a:tcPr/>
                </a:tc>
                <a:tc>
                  <a:txBody>
                    <a:bodyPr/>
                    <a:lstStyle/>
                    <a:p>
                      <a:r>
                        <a:rPr lang="en-US" dirty="0"/>
                        <a:t>AASHTO M320</a:t>
                      </a:r>
                    </a:p>
                  </a:txBody>
                  <a:tcPr/>
                </a:tc>
                <a:extLst>
                  <a:ext uri="{0D108BD9-81ED-4DB2-BD59-A6C34878D82A}">
                    <a16:rowId xmlns:a16="http://schemas.microsoft.com/office/drawing/2014/main" val="3798167181"/>
                  </a:ext>
                </a:extLst>
              </a:tr>
              <a:tr h="385448">
                <a:tc>
                  <a:txBody>
                    <a:bodyPr/>
                    <a:lstStyle/>
                    <a:p>
                      <a:r>
                        <a:rPr lang="en-US" dirty="0"/>
                        <a:t>Asphalt Content</a:t>
                      </a:r>
                    </a:p>
                  </a:txBody>
                  <a:tcPr/>
                </a:tc>
                <a:tc>
                  <a:txBody>
                    <a:bodyPr/>
                    <a:lstStyle/>
                    <a:p>
                      <a:r>
                        <a:rPr lang="en-US" dirty="0"/>
                        <a:t>AASTHO T164</a:t>
                      </a:r>
                    </a:p>
                  </a:txBody>
                  <a:tcPr/>
                </a:tc>
                <a:extLst>
                  <a:ext uri="{0D108BD9-81ED-4DB2-BD59-A6C34878D82A}">
                    <a16:rowId xmlns:a16="http://schemas.microsoft.com/office/drawing/2014/main" val="3257232573"/>
                  </a:ext>
                </a:extLst>
              </a:tr>
              <a:tr h="385448">
                <a:tc>
                  <a:txBody>
                    <a:bodyPr/>
                    <a:lstStyle/>
                    <a:p>
                      <a:r>
                        <a:rPr lang="en-US" dirty="0"/>
                        <a:t>DSR</a:t>
                      </a:r>
                    </a:p>
                  </a:txBody>
                  <a:tcPr/>
                </a:tc>
                <a:tc>
                  <a:txBody>
                    <a:bodyPr/>
                    <a:lstStyle/>
                    <a:p>
                      <a:r>
                        <a:rPr lang="en-US" dirty="0"/>
                        <a:t>AASHTO T 315</a:t>
                      </a:r>
                    </a:p>
                  </a:txBody>
                  <a:tcPr/>
                </a:tc>
                <a:extLst>
                  <a:ext uri="{0D108BD9-81ED-4DB2-BD59-A6C34878D82A}">
                    <a16:rowId xmlns:a16="http://schemas.microsoft.com/office/drawing/2014/main" val="3833901365"/>
                  </a:ext>
                </a:extLst>
              </a:tr>
              <a:tr h="653111">
                <a:tc>
                  <a:txBody>
                    <a:bodyPr/>
                    <a:lstStyle/>
                    <a:p>
                      <a:r>
                        <a:rPr lang="en-US" dirty="0"/>
                        <a:t>Multiple Stress Creep Recovery</a:t>
                      </a:r>
                    </a:p>
                  </a:txBody>
                  <a:tcPr/>
                </a:tc>
                <a:tc>
                  <a:txBody>
                    <a:bodyPr/>
                    <a:lstStyle/>
                    <a:p>
                      <a:r>
                        <a:rPr lang="en-US" dirty="0"/>
                        <a:t>AASHTO T 350</a:t>
                      </a:r>
                    </a:p>
                  </a:txBody>
                  <a:tcPr/>
                </a:tc>
                <a:extLst>
                  <a:ext uri="{0D108BD9-81ED-4DB2-BD59-A6C34878D82A}">
                    <a16:rowId xmlns:a16="http://schemas.microsoft.com/office/drawing/2014/main" val="2971481302"/>
                  </a:ext>
                </a:extLst>
              </a:tr>
              <a:tr h="653111">
                <a:tc gridSpan="2">
                  <a:txBody>
                    <a:bodyPr/>
                    <a:lstStyle/>
                    <a:p>
                      <a:r>
                        <a:rPr lang="en-US" dirty="0"/>
                        <a:t>Note:  Penetration and Viscosity (Kinematic and </a:t>
                      </a:r>
                      <a:r>
                        <a:rPr lang="en-US" dirty="0" err="1"/>
                        <a:t>Saybolt</a:t>
                      </a:r>
                      <a:r>
                        <a:rPr lang="en-US" dirty="0"/>
                        <a:t> </a:t>
                      </a:r>
                      <a:r>
                        <a:rPr lang="en-US" dirty="0" err="1"/>
                        <a:t>Furol</a:t>
                      </a:r>
                      <a:r>
                        <a:rPr lang="en-US" dirty="0"/>
                        <a:t>) test methods were not pursued.</a:t>
                      </a:r>
                    </a:p>
                  </a:txBody>
                  <a:tcPr/>
                </a:tc>
                <a:tc hMerge="1">
                  <a:txBody>
                    <a:bodyPr/>
                    <a:lstStyle/>
                    <a:p>
                      <a:endParaRPr lang="en-US" dirty="0"/>
                    </a:p>
                  </a:txBody>
                  <a:tcPr/>
                </a:tc>
                <a:extLst>
                  <a:ext uri="{0D108BD9-81ED-4DB2-BD59-A6C34878D82A}">
                    <a16:rowId xmlns:a16="http://schemas.microsoft.com/office/drawing/2014/main" val="4113655171"/>
                  </a:ext>
                </a:extLst>
              </a:tr>
            </a:tbl>
          </a:graphicData>
        </a:graphic>
      </p:graphicFrame>
    </p:spTree>
    <p:extLst>
      <p:ext uri="{BB962C8B-B14F-4D97-AF65-F5344CB8AC3E}">
        <p14:creationId xmlns:p14="http://schemas.microsoft.com/office/powerpoint/2010/main" val="156745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CF3856E4-5FA7-45B1-856B-BE8557B836D4}"/>
              </a:ext>
            </a:extLst>
          </p:cNvPr>
          <p:cNvGraphicFramePr>
            <a:graphicFrameLocks noGrp="1"/>
          </p:cNvGraphicFramePr>
          <p:nvPr>
            <p:extLst>
              <p:ext uri="{D42A27DB-BD31-4B8C-83A1-F6EECF244321}">
                <p14:modId xmlns:p14="http://schemas.microsoft.com/office/powerpoint/2010/main" val="4166924660"/>
              </p:ext>
            </p:extLst>
          </p:nvPr>
        </p:nvGraphicFramePr>
        <p:xfrm>
          <a:off x="228600" y="0"/>
          <a:ext cx="8381999" cy="6707025"/>
        </p:xfrm>
        <a:graphic>
          <a:graphicData uri="http://schemas.openxmlformats.org/drawingml/2006/table">
            <a:tbl>
              <a:tblPr firstRow="1" bandRow="1">
                <a:tableStyleId>{5C22544A-7EE6-4342-B048-85BDC9FD1C3A}</a:tableStyleId>
              </a:tblPr>
              <a:tblGrid>
                <a:gridCol w="685800">
                  <a:extLst>
                    <a:ext uri="{9D8B030D-6E8A-4147-A177-3AD203B41FA5}">
                      <a16:colId xmlns:a16="http://schemas.microsoft.com/office/drawing/2014/main" val="4204672688"/>
                    </a:ext>
                  </a:extLst>
                </a:gridCol>
                <a:gridCol w="990600">
                  <a:extLst>
                    <a:ext uri="{9D8B030D-6E8A-4147-A177-3AD203B41FA5}">
                      <a16:colId xmlns:a16="http://schemas.microsoft.com/office/drawing/2014/main" val="747137518"/>
                    </a:ext>
                  </a:extLst>
                </a:gridCol>
                <a:gridCol w="1676400">
                  <a:extLst>
                    <a:ext uri="{9D8B030D-6E8A-4147-A177-3AD203B41FA5}">
                      <a16:colId xmlns:a16="http://schemas.microsoft.com/office/drawing/2014/main" val="2966088984"/>
                    </a:ext>
                  </a:extLst>
                </a:gridCol>
                <a:gridCol w="1536700">
                  <a:extLst>
                    <a:ext uri="{9D8B030D-6E8A-4147-A177-3AD203B41FA5}">
                      <a16:colId xmlns:a16="http://schemas.microsoft.com/office/drawing/2014/main" val="2540120339"/>
                    </a:ext>
                  </a:extLst>
                </a:gridCol>
                <a:gridCol w="1396999">
                  <a:extLst>
                    <a:ext uri="{9D8B030D-6E8A-4147-A177-3AD203B41FA5}">
                      <a16:colId xmlns:a16="http://schemas.microsoft.com/office/drawing/2014/main" val="1301295348"/>
                    </a:ext>
                  </a:extLst>
                </a:gridCol>
                <a:gridCol w="2095500">
                  <a:extLst>
                    <a:ext uri="{9D8B030D-6E8A-4147-A177-3AD203B41FA5}">
                      <a16:colId xmlns:a16="http://schemas.microsoft.com/office/drawing/2014/main" val="2291858926"/>
                    </a:ext>
                  </a:extLst>
                </a:gridCol>
              </a:tblGrid>
              <a:tr h="404463">
                <a:tc gridSpan="6">
                  <a:txBody>
                    <a:bodyPr/>
                    <a:lstStyle/>
                    <a:p>
                      <a:pPr algn="ctr"/>
                      <a:r>
                        <a:rPr lang="en-US" dirty="0"/>
                        <a:t>RTE N – AC Extraction Binder Properties – ¾” from top surface</a:t>
                      </a:r>
                    </a:p>
                  </a:txBody>
                  <a:tcPr anchor="ct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pPr algn="ctr"/>
                      <a:endParaRPr lang="en-US" dirty="0"/>
                    </a:p>
                  </a:txBody>
                  <a:tcPr anchor="ctr"/>
                </a:tc>
                <a:tc hMerge="1">
                  <a:txBody>
                    <a:bodyPr/>
                    <a:lstStyle/>
                    <a:p>
                      <a:pPr algn="ctr"/>
                      <a:endParaRPr lang="en-US" dirty="0"/>
                    </a:p>
                  </a:txBody>
                  <a:tcPr anchor="ctr"/>
                </a:tc>
                <a:extLst>
                  <a:ext uri="{0D108BD9-81ED-4DB2-BD59-A6C34878D82A}">
                    <a16:rowId xmlns:a16="http://schemas.microsoft.com/office/drawing/2014/main" val="2078096961"/>
                  </a:ext>
                </a:extLst>
              </a:tr>
              <a:tr h="404463">
                <a:tc rowSpan="2">
                  <a:txBody>
                    <a:bodyPr/>
                    <a:lstStyle/>
                    <a:p>
                      <a:pPr algn="ctr"/>
                      <a:r>
                        <a:rPr lang="en-US" b="1" dirty="0"/>
                        <a:t>ID</a:t>
                      </a:r>
                    </a:p>
                  </a:txBody>
                  <a:tcPr anchor="ctr"/>
                </a:tc>
                <a:tc gridSpan="5">
                  <a:txBody>
                    <a:bodyPr/>
                    <a:lstStyle/>
                    <a:p>
                      <a:pPr algn="ctr"/>
                      <a:r>
                        <a:rPr lang="en-US" b="1" dirty="0"/>
                        <a:t>Asphalt Characteristics </a:t>
                      </a:r>
                      <a:r>
                        <a:rPr lang="en-US" b="1" u="sng" dirty="0"/>
                        <a:t>Before</a:t>
                      </a:r>
                      <a:r>
                        <a:rPr lang="en-US" b="1" dirty="0"/>
                        <a:t> Product Application</a:t>
                      </a:r>
                    </a:p>
                  </a:txBody>
                  <a:tcPr/>
                </a:tc>
                <a:tc hMerge="1">
                  <a:txBody>
                    <a:bodyPr/>
                    <a:lstStyle/>
                    <a:p>
                      <a:endParaRPr lang="en-US" dirty="0"/>
                    </a:p>
                  </a:txBody>
                  <a:tcPr/>
                </a:tc>
                <a:tc hMerge="1">
                  <a:txBody>
                    <a:bodyPr/>
                    <a:lstStyle/>
                    <a:p>
                      <a:endParaRPr lang="en-US" dirty="0"/>
                    </a:p>
                  </a:txBody>
                  <a:tcPr/>
                </a:tc>
                <a:tc hMerge="1">
                  <a:txBody>
                    <a:bodyPr/>
                    <a:lstStyle/>
                    <a:p>
                      <a:pPr algn="ctr"/>
                      <a:endParaRPr lang="en-US" b="1" dirty="0"/>
                    </a:p>
                  </a:txBody>
                  <a:tcPr/>
                </a:tc>
                <a:tc hMerge="1">
                  <a:txBody>
                    <a:bodyPr/>
                    <a:lstStyle/>
                    <a:p>
                      <a:pPr algn="ctr"/>
                      <a:endParaRPr lang="en-US" b="1" dirty="0"/>
                    </a:p>
                  </a:txBody>
                  <a:tcPr/>
                </a:tc>
                <a:extLst>
                  <a:ext uri="{0D108BD9-81ED-4DB2-BD59-A6C34878D82A}">
                    <a16:rowId xmlns:a16="http://schemas.microsoft.com/office/drawing/2014/main" val="3011074042"/>
                  </a:ext>
                </a:extLst>
              </a:tr>
              <a:tr h="638655">
                <a:tc vMerge="1">
                  <a:txBody>
                    <a:bodyPr/>
                    <a:lstStyle/>
                    <a:p>
                      <a:pPr algn="ctr"/>
                      <a:endParaRPr lang="en-US" dirty="0"/>
                    </a:p>
                  </a:txBody>
                  <a:tcPr/>
                </a:tc>
                <a:tc>
                  <a:txBody>
                    <a:bodyPr/>
                    <a:lstStyle/>
                    <a:p>
                      <a:pPr algn="ctr"/>
                      <a:r>
                        <a:rPr lang="en-US" b="1" dirty="0"/>
                        <a:t>% AC Content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RTFO Grade </a:t>
                      </a:r>
                      <a:r>
                        <a:rPr lang="en-US" b="1" baseline="30000" dirty="0"/>
                        <a:t>o </a:t>
                      </a:r>
                      <a:r>
                        <a:rPr lang="en-US" b="1" dirty="0"/>
                        <a:t>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(G*</a:t>
                      </a:r>
                      <a:r>
                        <a:rPr lang="en-US" sz="1600" b="1" dirty="0" err="1"/>
                        <a:t>Sinƍ</a:t>
                      </a:r>
                      <a:r>
                        <a:rPr lang="en-US" sz="1600" b="1" dirty="0"/>
                        <a:t> &gt;2.2 kPa)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BBR Grade </a:t>
                      </a:r>
                      <a:r>
                        <a:rPr lang="en-US" b="1" baseline="30000" dirty="0"/>
                        <a:t>o </a:t>
                      </a:r>
                      <a:r>
                        <a:rPr lang="en-US" b="1" dirty="0"/>
                        <a:t>C</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Jnr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(3.2 kPa)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MSCR Grade</a:t>
                      </a:r>
                    </a:p>
                  </a:txBody>
                  <a:tcPr anchor="ctr"/>
                </a:tc>
                <a:extLst>
                  <a:ext uri="{0D108BD9-81ED-4DB2-BD59-A6C34878D82A}">
                    <a16:rowId xmlns:a16="http://schemas.microsoft.com/office/drawing/2014/main" val="3425724245"/>
                  </a:ext>
                </a:extLst>
              </a:tr>
              <a:tr h="404463">
                <a:tc>
                  <a:txBody>
                    <a:bodyPr/>
                    <a:lstStyle/>
                    <a:p>
                      <a:pPr algn="ctr"/>
                      <a:r>
                        <a:rPr lang="en-US" dirty="0"/>
                        <a:t>E1</a:t>
                      </a:r>
                    </a:p>
                  </a:txBody>
                  <a:tcPr/>
                </a:tc>
                <a:tc>
                  <a:txBody>
                    <a:bodyPr/>
                    <a:lstStyle/>
                    <a:p>
                      <a:pPr algn="ctr"/>
                      <a:r>
                        <a:rPr lang="en-US" dirty="0"/>
                        <a:t>4.4 %</a:t>
                      </a:r>
                    </a:p>
                  </a:txBody>
                  <a:tcPr anchor="ctr"/>
                </a:tc>
                <a:tc>
                  <a:txBody>
                    <a:bodyPr/>
                    <a:lstStyle/>
                    <a:p>
                      <a:pPr algn="ctr"/>
                      <a:r>
                        <a:rPr lang="en-US" dirty="0"/>
                        <a:t>82.9</a:t>
                      </a:r>
                    </a:p>
                  </a:txBody>
                  <a:tcPr anchor="ctr"/>
                </a:tc>
                <a:tc>
                  <a:txBody>
                    <a:bodyPr/>
                    <a:lstStyle/>
                    <a:p>
                      <a:pPr algn="ctr"/>
                      <a:r>
                        <a:rPr lang="en-US" dirty="0"/>
                        <a:t>-21.44</a:t>
                      </a:r>
                    </a:p>
                  </a:txBody>
                  <a:tcPr anchor="ctr"/>
                </a:tc>
                <a:tc>
                  <a:txBody>
                    <a:bodyPr/>
                    <a:lstStyle/>
                    <a:p>
                      <a:pPr algn="ctr"/>
                      <a:r>
                        <a:rPr lang="en-US" dirty="0"/>
                        <a:t>0.2</a:t>
                      </a:r>
                    </a:p>
                  </a:txBody>
                  <a:tcPr anchor="ctr"/>
                </a:tc>
                <a:tc rowSpan="13">
                  <a:txBody>
                    <a:bodyPr/>
                    <a:lstStyle/>
                    <a:p>
                      <a:pPr algn="ctr"/>
                      <a:r>
                        <a:rPr lang="en-US" sz="5400" dirty="0"/>
                        <a:t>64 – 22 E</a:t>
                      </a:r>
                    </a:p>
                  </a:txBody>
                  <a:tcPr vert="vert" anchor="ctr"/>
                </a:tc>
                <a:extLst>
                  <a:ext uri="{0D108BD9-81ED-4DB2-BD59-A6C34878D82A}">
                    <a16:rowId xmlns:a16="http://schemas.microsoft.com/office/drawing/2014/main" val="3599500990"/>
                  </a:ext>
                </a:extLst>
              </a:tr>
              <a:tr h="4044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E2</a:t>
                      </a:r>
                    </a:p>
                  </a:txBody>
                  <a:tcPr/>
                </a:tc>
                <a:tc>
                  <a:txBody>
                    <a:bodyPr/>
                    <a:lstStyle/>
                    <a:p>
                      <a:pPr algn="ctr"/>
                      <a:r>
                        <a:rPr lang="en-US" dirty="0"/>
                        <a:t>4.6 %</a:t>
                      </a:r>
                    </a:p>
                  </a:txBody>
                  <a:tcPr anchor="ctr"/>
                </a:tc>
                <a:tc>
                  <a:txBody>
                    <a:bodyPr/>
                    <a:lstStyle/>
                    <a:p>
                      <a:pPr algn="ctr"/>
                      <a:r>
                        <a:rPr lang="en-US" dirty="0"/>
                        <a:t>85.6</a:t>
                      </a:r>
                    </a:p>
                  </a:txBody>
                  <a:tcPr anchor="ctr"/>
                </a:tc>
                <a:tc>
                  <a:txBody>
                    <a:bodyPr/>
                    <a:lstStyle/>
                    <a:p>
                      <a:pPr algn="ctr"/>
                      <a:r>
                        <a:rPr lang="en-US" dirty="0"/>
                        <a:t>-18.60</a:t>
                      </a:r>
                    </a:p>
                  </a:txBody>
                  <a:tcPr anchor="ctr"/>
                </a:tc>
                <a:tc>
                  <a:txBody>
                    <a:bodyPr/>
                    <a:lstStyle/>
                    <a:p>
                      <a:pPr algn="ctr"/>
                      <a:r>
                        <a:rPr lang="en-US" dirty="0"/>
                        <a:t>0.1</a:t>
                      </a:r>
                    </a:p>
                  </a:txBody>
                  <a:tcPr anchor="ctr"/>
                </a:tc>
                <a:tc vMerge="1">
                  <a:txBody>
                    <a:bodyPr/>
                    <a:lstStyle/>
                    <a:p>
                      <a:pPr algn="ctr"/>
                      <a:endParaRPr lang="en-US" dirty="0"/>
                    </a:p>
                  </a:txBody>
                  <a:tcPr anchor="ctr"/>
                </a:tc>
                <a:extLst>
                  <a:ext uri="{0D108BD9-81ED-4DB2-BD59-A6C34878D82A}">
                    <a16:rowId xmlns:a16="http://schemas.microsoft.com/office/drawing/2014/main" val="4070132603"/>
                  </a:ext>
                </a:extLst>
              </a:tr>
              <a:tr h="404463">
                <a:tc>
                  <a:txBody>
                    <a:bodyPr/>
                    <a:lstStyle/>
                    <a:p>
                      <a:pPr algn="ctr"/>
                      <a:r>
                        <a:rPr lang="en-US" dirty="0"/>
                        <a:t>E3</a:t>
                      </a:r>
                    </a:p>
                  </a:txBody>
                  <a:tcPr/>
                </a:tc>
                <a:tc>
                  <a:txBody>
                    <a:bodyPr/>
                    <a:lstStyle/>
                    <a:p>
                      <a:pPr algn="ctr"/>
                      <a:r>
                        <a:rPr lang="en-US" dirty="0"/>
                        <a:t>5.4 %</a:t>
                      </a:r>
                    </a:p>
                  </a:txBody>
                  <a:tcPr anchor="ctr"/>
                </a:tc>
                <a:tc>
                  <a:txBody>
                    <a:bodyPr/>
                    <a:lstStyle/>
                    <a:p>
                      <a:pPr algn="ctr"/>
                      <a:r>
                        <a:rPr lang="en-US" dirty="0"/>
                        <a:t>85.7</a:t>
                      </a:r>
                    </a:p>
                  </a:txBody>
                  <a:tcPr anchor="ctr"/>
                </a:tc>
                <a:tc>
                  <a:txBody>
                    <a:bodyPr/>
                    <a:lstStyle/>
                    <a:p>
                      <a:pPr algn="ctr"/>
                      <a:r>
                        <a:rPr lang="en-US" dirty="0"/>
                        <a:t>-18.07</a:t>
                      </a:r>
                    </a:p>
                  </a:txBody>
                  <a:tcPr anchor="ctr"/>
                </a:tc>
                <a:tc>
                  <a:txBody>
                    <a:bodyPr/>
                    <a:lstStyle/>
                    <a:p>
                      <a:pPr algn="ctr"/>
                      <a:r>
                        <a:rPr lang="en-US" dirty="0"/>
                        <a:t>0.1</a:t>
                      </a:r>
                    </a:p>
                  </a:txBody>
                  <a:tcPr anchor="ctr"/>
                </a:tc>
                <a:tc vMerge="1">
                  <a:txBody>
                    <a:bodyPr/>
                    <a:lstStyle/>
                    <a:p>
                      <a:pPr algn="ctr"/>
                      <a:endParaRPr lang="en-US" dirty="0"/>
                    </a:p>
                  </a:txBody>
                  <a:tcPr anchor="ctr"/>
                </a:tc>
                <a:extLst>
                  <a:ext uri="{0D108BD9-81ED-4DB2-BD59-A6C34878D82A}">
                    <a16:rowId xmlns:a16="http://schemas.microsoft.com/office/drawing/2014/main" val="3932779589"/>
                  </a:ext>
                </a:extLst>
              </a:tr>
              <a:tr h="404463">
                <a:tc>
                  <a:txBody>
                    <a:bodyPr/>
                    <a:lstStyle/>
                    <a:p>
                      <a:pPr algn="ctr"/>
                      <a:r>
                        <a:rPr lang="en-US" dirty="0"/>
                        <a:t>E4</a:t>
                      </a:r>
                    </a:p>
                  </a:txBody>
                  <a:tcPr/>
                </a:tc>
                <a:tc>
                  <a:txBody>
                    <a:bodyPr/>
                    <a:lstStyle/>
                    <a:p>
                      <a:pPr algn="ctr"/>
                      <a:r>
                        <a:rPr lang="en-US" dirty="0"/>
                        <a:t>4.5 %</a:t>
                      </a:r>
                    </a:p>
                  </a:txBody>
                  <a:tcPr anchor="ctr"/>
                </a:tc>
                <a:tc>
                  <a:txBody>
                    <a:bodyPr/>
                    <a:lstStyle/>
                    <a:p>
                      <a:pPr algn="ctr"/>
                      <a:r>
                        <a:rPr lang="en-US" dirty="0"/>
                        <a:t>85.8</a:t>
                      </a:r>
                    </a:p>
                  </a:txBody>
                  <a:tcPr anchor="ctr"/>
                </a:tc>
                <a:tc>
                  <a:txBody>
                    <a:bodyPr/>
                    <a:lstStyle/>
                    <a:p>
                      <a:pPr algn="ctr"/>
                      <a:r>
                        <a:rPr lang="en-US" dirty="0"/>
                        <a:t>-17.57</a:t>
                      </a:r>
                    </a:p>
                  </a:txBody>
                  <a:tcPr anchor="ctr"/>
                </a:tc>
                <a:tc>
                  <a:txBody>
                    <a:bodyPr/>
                    <a:lstStyle/>
                    <a:p>
                      <a:pPr algn="ctr"/>
                      <a:r>
                        <a:rPr lang="en-US" dirty="0"/>
                        <a:t>0.1</a:t>
                      </a:r>
                    </a:p>
                  </a:txBody>
                  <a:tcPr anchor="ctr"/>
                </a:tc>
                <a:tc vMerge="1">
                  <a:txBody>
                    <a:bodyPr/>
                    <a:lstStyle/>
                    <a:p>
                      <a:pPr algn="ctr"/>
                      <a:endParaRPr lang="en-US" dirty="0"/>
                    </a:p>
                  </a:txBody>
                  <a:tcPr anchor="ctr"/>
                </a:tc>
                <a:extLst>
                  <a:ext uri="{0D108BD9-81ED-4DB2-BD59-A6C34878D82A}">
                    <a16:rowId xmlns:a16="http://schemas.microsoft.com/office/drawing/2014/main" val="1154844407"/>
                  </a:ext>
                </a:extLst>
              </a:tr>
              <a:tr h="404463">
                <a:tc>
                  <a:txBody>
                    <a:bodyPr/>
                    <a:lstStyle/>
                    <a:p>
                      <a:pPr algn="ctr"/>
                      <a:r>
                        <a:rPr lang="en-US" dirty="0"/>
                        <a:t>E5</a:t>
                      </a:r>
                    </a:p>
                  </a:txBody>
                  <a:tcPr/>
                </a:tc>
                <a:tc>
                  <a:txBody>
                    <a:bodyPr/>
                    <a:lstStyle/>
                    <a:p>
                      <a:pPr algn="ctr"/>
                      <a:r>
                        <a:rPr lang="en-US" dirty="0"/>
                        <a:t>5.0 %</a:t>
                      </a:r>
                    </a:p>
                  </a:txBody>
                  <a:tcPr anchor="ctr"/>
                </a:tc>
                <a:tc>
                  <a:txBody>
                    <a:bodyPr/>
                    <a:lstStyle/>
                    <a:p>
                      <a:pPr algn="ctr"/>
                      <a:r>
                        <a:rPr lang="en-US" dirty="0"/>
                        <a:t>85.0</a:t>
                      </a:r>
                    </a:p>
                  </a:txBody>
                  <a:tcPr anchor="ctr"/>
                </a:tc>
                <a:tc>
                  <a:txBody>
                    <a:bodyPr/>
                    <a:lstStyle/>
                    <a:p>
                      <a:pPr algn="ctr"/>
                      <a:r>
                        <a:rPr lang="en-US" dirty="0"/>
                        <a:t>-14.50</a:t>
                      </a:r>
                    </a:p>
                  </a:txBody>
                  <a:tcPr anchor="ctr"/>
                </a:tc>
                <a:tc>
                  <a:txBody>
                    <a:bodyPr/>
                    <a:lstStyle/>
                    <a:p>
                      <a:pPr algn="ctr"/>
                      <a:r>
                        <a:rPr lang="en-US" dirty="0"/>
                        <a:t>0.2</a:t>
                      </a:r>
                    </a:p>
                  </a:txBody>
                  <a:tcPr anchor="ctr"/>
                </a:tc>
                <a:tc vMerge="1">
                  <a:txBody>
                    <a:bodyPr/>
                    <a:lstStyle/>
                    <a:p>
                      <a:pPr algn="ctr"/>
                      <a:endParaRPr lang="en-US" dirty="0"/>
                    </a:p>
                  </a:txBody>
                  <a:tcPr anchor="ctr"/>
                </a:tc>
                <a:extLst>
                  <a:ext uri="{0D108BD9-81ED-4DB2-BD59-A6C34878D82A}">
                    <a16:rowId xmlns:a16="http://schemas.microsoft.com/office/drawing/2014/main" val="974335841"/>
                  </a:ext>
                </a:extLst>
              </a:tr>
              <a:tr h="404463">
                <a:tc>
                  <a:txBody>
                    <a:bodyPr/>
                    <a:lstStyle/>
                    <a:p>
                      <a:pPr algn="ctr"/>
                      <a:r>
                        <a:rPr lang="en-US" dirty="0"/>
                        <a:t>E6</a:t>
                      </a:r>
                    </a:p>
                  </a:txBody>
                  <a:tcPr/>
                </a:tc>
                <a:tc>
                  <a:txBody>
                    <a:bodyPr/>
                    <a:lstStyle/>
                    <a:p>
                      <a:pPr algn="ctr"/>
                      <a:r>
                        <a:rPr lang="en-US" dirty="0"/>
                        <a:t>4.4 %</a:t>
                      </a:r>
                    </a:p>
                  </a:txBody>
                  <a:tcPr anchor="ctr"/>
                </a:tc>
                <a:tc>
                  <a:txBody>
                    <a:bodyPr/>
                    <a:lstStyle/>
                    <a:p>
                      <a:pPr algn="ctr"/>
                      <a:r>
                        <a:rPr lang="en-US" dirty="0"/>
                        <a:t>87.5</a:t>
                      </a:r>
                    </a:p>
                  </a:txBody>
                  <a:tcPr anchor="ctr"/>
                </a:tc>
                <a:tc>
                  <a:txBody>
                    <a:bodyPr/>
                    <a:lstStyle/>
                    <a:p>
                      <a:pPr algn="ctr"/>
                      <a:r>
                        <a:rPr lang="en-US" dirty="0"/>
                        <a:t>-16.83</a:t>
                      </a:r>
                    </a:p>
                  </a:txBody>
                  <a:tcPr anchor="ctr"/>
                </a:tc>
                <a:tc>
                  <a:txBody>
                    <a:bodyPr/>
                    <a:lstStyle/>
                    <a:p>
                      <a:pPr algn="ctr"/>
                      <a:r>
                        <a:rPr lang="en-US" dirty="0"/>
                        <a:t>0.1</a:t>
                      </a:r>
                    </a:p>
                  </a:txBody>
                  <a:tcPr anchor="ctr"/>
                </a:tc>
                <a:tc vMerge="1">
                  <a:txBody>
                    <a:bodyPr/>
                    <a:lstStyle/>
                    <a:p>
                      <a:pPr algn="ctr"/>
                      <a:endParaRPr lang="en-US" dirty="0"/>
                    </a:p>
                  </a:txBody>
                  <a:tcPr anchor="ctr"/>
                </a:tc>
                <a:extLst>
                  <a:ext uri="{0D108BD9-81ED-4DB2-BD59-A6C34878D82A}">
                    <a16:rowId xmlns:a16="http://schemas.microsoft.com/office/drawing/2014/main" val="3430485435"/>
                  </a:ext>
                </a:extLst>
              </a:tr>
              <a:tr h="404463">
                <a:tc>
                  <a:txBody>
                    <a:bodyPr/>
                    <a:lstStyle/>
                    <a:p>
                      <a:pPr algn="ctr"/>
                      <a:r>
                        <a:rPr lang="en-US" dirty="0"/>
                        <a:t>E7</a:t>
                      </a:r>
                    </a:p>
                  </a:txBody>
                  <a:tcPr/>
                </a:tc>
                <a:tc>
                  <a:txBody>
                    <a:bodyPr/>
                    <a:lstStyle/>
                    <a:p>
                      <a:pPr algn="ctr"/>
                      <a:r>
                        <a:rPr lang="en-US" dirty="0"/>
                        <a:t>4.4 %</a:t>
                      </a:r>
                    </a:p>
                  </a:txBody>
                  <a:tcPr anchor="ctr"/>
                </a:tc>
                <a:tc>
                  <a:txBody>
                    <a:bodyPr/>
                    <a:lstStyle/>
                    <a:p>
                      <a:pPr algn="ctr"/>
                      <a:r>
                        <a:rPr lang="en-US" dirty="0"/>
                        <a:t>86.2</a:t>
                      </a:r>
                    </a:p>
                  </a:txBody>
                  <a:tcPr anchor="ctr"/>
                </a:tc>
                <a:tc>
                  <a:txBody>
                    <a:bodyPr/>
                    <a:lstStyle/>
                    <a:p>
                      <a:pPr algn="ctr"/>
                      <a:r>
                        <a:rPr lang="en-US" dirty="0"/>
                        <a:t>-18.11</a:t>
                      </a:r>
                    </a:p>
                  </a:txBody>
                  <a:tcPr anchor="ctr"/>
                </a:tc>
                <a:tc>
                  <a:txBody>
                    <a:bodyPr/>
                    <a:lstStyle/>
                    <a:p>
                      <a:pPr algn="ctr"/>
                      <a:r>
                        <a:rPr lang="en-US" dirty="0"/>
                        <a:t>0.1</a:t>
                      </a:r>
                    </a:p>
                  </a:txBody>
                  <a:tcPr anchor="ctr"/>
                </a:tc>
                <a:tc vMerge="1">
                  <a:txBody>
                    <a:bodyPr/>
                    <a:lstStyle/>
                    <a:p>
                      <a:pPr algn="ctr"/>
                      <a:endParaRPr lang="en-US" dirty="0"/>
                    </a:p>
                  </a:txBody>
                  <a:tcPr anchor="ctr"/>
                </a:tc>
                <a:extLst>
                  <a:ext uri="{0D108BD9-81ED-4DB2-BD59-A6C34878D82A}">
                    <a16:rowId xmlns:a16="http://schemas.microsoft.com/office/drawing/2014/main" val="93112274"/>
                  </a:ext>
                </a:extLst>
              </a:tr>
              <a:tr h="404463">
                <a:tc>
                  <a:txBody>
                    <a:bodyPr/>
                    <a:lstStyle/>
                    <a:p>
                      <a:pPr algn="ctr"/>
                      <a:r>
                        <a:rPr lang="en-US" dirty="0"/>
                        <a:t>E8</a:t>
                      </a:r>
                    </a:p>
                  </a:txBody>
                  <a:tcPr/>
                </a:tc>
                <a:tc>
                  <a:txBody>
                    <a:bodyPr/>
                    <a:lstStyle/>
                    <a:p>
                      <a:pPr algn="ctr"/>
                      <a:r>
                        <a:rPr lang="en-US" dirty="0"/>
                        <a:t>4.6 %</a:t>
                      </a:r>
                    </a:p>
                  </a:txBody>
                  <a:tcPr anchor="ctr"/>
                </a:tc>
                <a:tc>
                  <a:txBody>
                    <a:bodyPr/>
                    <a:lstStyle/>
                    <a:p>
                      <a:pPr algn="ctr"/>
                      <a:r>
                        <a:rPr lang="en-US" dirty="0"/>
                        <a:t>81.8</a:t>
                      </a:r>
                    </a:p>
                  </a:txBody>
                  <a:tcPr anchor="ctr"/>
                </a:tc>
                <a:tc>
                  <a:txBody>
                    <a:bodyPr/>
                    <a:lstStyle/>
                    <a:p>
                      <a:pPr algn="ctr"/>
                      <a:r>
                        <a:rPr lang="en-US" dirty="0"/>
                        <a:t>-19.95</a:t>
                      </a:r>
                    </a:p>
                  </a:txBody>
                  <a:tcPr anchor="ctr"/>
                </a:tc>
                <a:tc>
                  <a:txBody>
                    <a:bodyPr/>
                    <a:lstStyle/>
                    <a:p>
                      <a:pPr algn="ctr"/>
                      <a:r>
                        <a:rPr lang="en-US" dirty="0"/>
                        <a:t>0.2</a:t>
                      </a:r>
                    </a:p>
                  </a:txBody>
                  <a:tcPr anchor="ctr"/>
                </a:tc>
                <a:tc vMerge="1">
                  <a:txBody>
                    <a:bodyPr/>
                    <a:lstStyle/>
                    <a:p>
                      <a:pPr algn="ctr"/>
                      <a:endParaRPr lang="en-US" dirty="0"/>
                    </a:p>
                  </a:txBody>
                  <a:tcPr anchor="ctr"/>
                </a:tc>
                <a:extLst>
                  <a:ext uri="{0D108BD9-81ED-4DB2-BD59-A6C34878D82A}">
                    <a16:rowId xmlns:a16="http://schemas.microsoft.com/office/drawing/2014/main" val="1706347085"/>
                  </a:ext>
                </a:extLst>
              </a:tr>
              <a:tr h="404463">
                <a:tc>
                  <a:txBody>
                    <a:bodyPr/>
                    <a:lstStyle/>
                    <a:p>
                      <a:pPr algn="ctr"/>
                      <a:r>
                        <a:rPr lang="en-US" dirty="0"/>
                        <a:t>W9</a:t>
                      </a:r>
                    </a:p>
                  </a:txBody>
                  <a:tcPr/>
                </a:tc>
                <a:tc>
                  <a:txBody>
                    <a:bodyPr/>
                    <a:lstStyle/>
                    <a:p>
                      <a:pPr algn="ctr"/>
                      <a:r>
                        <a:rPr lang="en-US" dirty="0"/>
                        <a:t>7.6 %</a:t>
                      </a:r>
                    </a:p>
                  </a:txBody>
                  <a:tcPr anchor="ctr"/>
                </a:tc>
                <a:tc>
                  <a:txBody>
                    <a:bodyPr/>
                    <a:lstStyle/>
                    <a:p>
                      <a:pPr algn="ctr"/>
                      <a:r>
                        <a:rPr lang="en-US" dirty="0"/>
                        <a:t>83.4</a:t>
                      </a:r>
                    </a:p>
                  </a:txBody>
                  <a:tcPr anchor="ctr"/>
                </a:tc>
                <a:tc>
                  <a:txBody>
                    <a:bodyPr/>
                    <a:lstStyle/>
                    <a:p>
                      <a:pPr algn="ctr"/>
                      <a:r>
                        <a:rPr lang="en-US" dirty="0"/>
                        <a:t>-19.30</a:t>
                      </a:r>
                    </a:p>
                  </a:txBody>
                  <a:tcPr anchor="ctr"/>
                </a:tc>
                <a:tc>
                  <a:txBody>
                    <a:bodyPr/>
                    <a:lstStyle/>
                    <a:p>
                      <a:pPr algn="ctr"/>
                      <a:r>
                        <a:rPr lang="en-US" dirty="0"/>
                        <a:t>0.2</a:t>
                      </a:r>
                    </a:p>
                  </a:txBody>
                  <a:tcPr anchor="ctr"/>
                </a:tc>
                <a:tc vMerge="1">
                  <a:txBody>
                    <a:bodyPr/>
                    <a:lstStyle/>
                    <a:p>
                      <a:pPr algn="ctr"/>
                      <a:endParaRPr lang="en-US" dirty="0"/>
                    </a:p>
                  </a:txBody>
                  <a:tcPr anchor="ctr"/>
                </a:tc>
                <a:extLst>
                  <a:ext uri="{0D108BD9-81ED-4DB2-BD59-A6C34878D82A}">
                    <a16:rowId xmlns:a16="http://schemas.microsoft.com/office/drawing/2014/main" val="2841175768"/>
                  </a:ext>
                </a:extLst>
              </a:tr>
              <a:tr h="404463">
                <a:tc>
                  <a:txBody>
                    <a:bodyPr/>
                    <a:lstStyle/>
                    <a:p>
                      <a:pPr algn="ctr"/>
                      <a:r>
                        <a:rPr lang="en-US" dirty="0"/>
                        <a:t>W10</a:t>
                      </a:r>
                    </a:p>
                  </a:txBody>
                  <a:tcPr/>
                </a:tc>
                <a:tc>
                  <a:txBody>
                    <a:bodyPr/>
                    <a:lstStyle/>
                    <a:p>
                      <a:pPr algn="ctr"/>
                      <a:r>
                        <a:rPr lang="en-US" dirty="0"/>
                        <a:t>5.6 %</a:t>
                      </a:r>
                    </a:p>
                  </a:txBody>
                  <a:tcPr anchor="ctr"/>
                </a:tc>
                <a:tc>
                  <a:txBody>
                    <a:bodyPr/>
                    <a:lstStyle/>
                    <a:p>
                      <a:pPr algn="ctr"/>
                      <a:r>
                        <a:rPr lang="en-US" dirty="0"/>
                        <a:t>82.3</a:t>
                      </a:r>
                    </a:p>
                  </a:txBody>
                  <a:tcPr anchor="ctr"/>
                </a:tc>
                <a:tc>
                  <a:txBody>
                    <a:bodyPr/>
                    <a:lstStyle/>
                    <a:p>
                      <a:pPr algn="ctr"/>
                      <a:r>
                        <a:rPr lang="en-US" dirty="0"/>
                        <a:t>-17.80</a:t>
                      </a:r>
                    </a:p>
                  </a:txBody>
                  <a:tcPr anchor="ctr"/>
                </a:tc>
                <a:tc>
                  <a:txBody>
                    <a:bodyPr/>
                    <a:lstStyle/>
                    <a:p>
                      <a:pPr algn="ctr"/>
                      <a:r>
                        <a:rPr lang="en-US" dirty="0"/>
                        <a:t>0.3</a:t>
                      </a:r>
                    </a:p>
                  </a:txBody>
                  <a:tcPr anchor="ctr"/>
                </a:tc>
                <a:tc vMerge="1">
                  <a:txBody>
                    <a:bodyPr/>
                    <a:lstStyle/>
                    <a:p>
                      <a:pPr algn="ctr"/>
                      <a:endParaRPr lang="en-US" dirty="0"/>
                    </a:p>
                  </a:txBody>
                  <a:tcPr anchor="ctr"/>
                </a:tc>
                <a:extLst>
                  <a:ext uri="{0D108BD9-81ED-4DB2-BD59-A6C34878D82A}">
                    <a16:rowId xmlns:a16="http://schemas.microsoft.com/office/drawing/2014/main" val="1479069503"/>
                  </a:ext>
                </a:extLst>
              </a:tr>
              <a:tr h="404463">
                <a:tc>
                  <a:txBody>
                    <a:bodyPr/>
                    <a:lstStyle/>
                    <a:p>
                      <a:pPr algn="ctr"/>
                      <a:r>
                        <a:rPr lang="en-US" dirty="0"/>
                        <a:t>W11</a:t>
                      </a:r>
                    </a:p>
                  </a:txBody>
                  <a:tcPr/>
                </a:tc>
                <a:tc>
                  <a:txBody>
                    <a:bodyPr/>
                    <a:lstStyle/>
                    <a:p>
                      <a:pPr algn="ctr"/>
                      <a:r>
                        <a:rPr lang="en-US" dirty="0"/>
                        <a:t>4.2 %</a:t>
                      </a:r>
                    </a:p>
                  </a:txBody>
                  <a:tcPr anchor="ctr"/>
                </a:tc>
                <a:tc>
                  <a:txBody>
                    <a:bodyPr/>
                    <a:lstStyle/>
                    <a:p>
                      <a:pPr algn="ctr"/>
                      <a:r>
                        <a:rPr lang="en-US" dirty="0"/>
                        <a:t>84.2</a:t>
                      </a:r>
                    </a:p>
                  </a:txBody>
                  <a:tcPr anchor="ctr"/>
                </a:tc>
                <a:tc>
                  <a:txBody>
                    <a:bodyPr/>
                    <a:lstStyle/>
                    <a:p>
                      <a:pPr algn="ctr"/>
                      <a:r>
                        <a:rPr lang="en-US" dirty="0"/>
                        <a:t>-19.50</a:t>
                      </a:r>
                    </a:p>
                  </a:txBody>
                  <a:tcPr anchor="ctr"/>
                </a:tc>
                <a:tc>
                  <a:txBody>
                    <a:bodyPr/>
                    <a:lstStyle/>
                    <a:p>
                      <a:pPr algn="ctr"/>
                      <a:r>
                        <a:rPr lang="en-US" dirty="0"/>
                        <a:t>0.2</a:t>
                      </a:r>
                    </a:p>
                  </a:txBody>
                  <a:tcPr anchor="ctr"/>
                </a:tc>
                <a:tc vMerge="1">
                  <a:txBody>
                    <a:bodyPr/>
                    <a:lstStyle/>
                    <a:p>
                      <a:pPr algn="ctr"/>
                      <a:endParaRPr lang="en-US" dirty="0"/>
                    </a:p>
                  </a:txBody>
                  <a:tcPr anchor="ctr"/>
                </a:tc>
                <a:extLst>
                  <a:ext uri="{0D108BD9-81ED-4DB2-BD59-A6C34878D82A}">
                    <a16:rowId xmlns:a16="http://schemas.microsoft.com/office/drawing/2014/main" val="776026508"/>
                  </a:ext>
                </a:extLst>
              </a:tr>
              <a:tr h="404463">
                <a:tc>
                  <a:txBody>
                    <a:bodyPr/>
                    <a:lstStyle/>
                    <a:p>
                      <a:pPr algn="ctr"/>
                      <a:r>
                        <a:rPr lang="en-US" dirty="0"/>
                        <a:t>W12</a:t>
                      </a:r>
                    </a:p>
                  </a:txBody>
                  <a:tcPr/>
                </a:tc>
                <a:tc>
                  <a:txBody>
                    <a:bodyPr/>
                    <a:lstStyle/>
                    <a:p>
                      <a:pPr algn="ctr"/>
                      <a:r>
                        <a:rPr lang="en-US" dirty="0"/>
                        <a:t>4.9 %</a:t>
                      </a:r>
                    </a:p>
                  </a:txBody>
                  <a:tcPr anchor="ctr"/>
                </a:tc>
                <a:tc>
                  <a:txBody>
                    <a:bodyPr/>
                    <a:lstStyle/>
                    <a:p>
                      <a:pPr algn="ctr"/>
                      <a:r>
                        <a:rPr lang="en-US" dirty="0"/>
                        <a:t>85.4</a:t>
                      </a:r>
                    </a:p>
                  </a:txBody>
                  <a:tcPr anchor="ctr"/>
                </a:tc>
                <a:tc>
                  <a:txBody>
                    <a:bodyPr/>
                    <a:lstStyle/>
                    <a:p>
                      <a:pPr algn="ctr"/>
                      <a:r>
                        <a:rPr lang="en-US" dirty="0"/>
                        <a:t>-17.61</a:t>
                      </a:r>
                    </a:p>
                  </a:txBody>
                  <a:tcPr anchor="ctr"/>
                </a:tc>
                <a:tc>
                  <a:txBody>
                    <a:bodyPr/>
                    <a:lstStyle/>
                    <a:p>
                      <a:pPr algn="ctr"/>
                      <a:r>
                        <a:rPr lang="en-US" dirty="0"/>
                        <a:t>0.2</a:t>
                      </a:r>
                    </a:p>
                  </a:txBody>
                  <a:tcPr anchor="ctr"/>
                </a:tc>
                <a:tc vMerge="1">
                  <a:txBody>
                    <a:bodyPr/>
                    <a:lstStyle/>
                    <a:p>
                      <a:pPr algn="ctr"/>
                      <a:endParaRPr lang="en-US" dirty="0"/>
                    </a:p>
                  </a:txBody>
                  <a:tcPr anchor="ctr"/>
                </a:tc>
                <a:extLst>
                  <a:ext uri="{0D108BD9-81ED-4DB2-BD59-A6C34878D82A}">
                    <a16:rowId xmlns:a16="http://schemas.microsoft.com/office/drawing/2014/main" val="241807047"/>
                  </a:ext>
                </a:extLst>
              </a:tr>
              <a:tr h="404463">
                <a:tc>
                  <a:txBody>
                    <a:bodyPr/>
                    <a:lstStyle/>
                    <a:p>
                      <a:pPr algn="ctr"/>
                      <a:r>
                        <a:rPr lang="en-US" dirty="0"/>
                        <a:t>W13</a:t>
                      </a:r>
                    </a:p>
                  </a:txBody>
                  <a:tcPr/>
                </a:tc>
                <a:tc>
                  <a:txBody>
                    <a:bodyPr/>
                    <a:lstStyle/>
                    <a:p>
                      <a:pPr algn="ctr"/>
                      <a:r>
                        <a:rPr lang="en-US" dirty="0"/>
                        <a:t>5.5 %</a:t>
                      </a:r>
                    </a:p>
                  </a:txBody>
                  <a:tcPr anchor="ctr"/>
                </a:tc>
                <a:tc>
                  <a:txBody>
                    <a:bodyPr/>
                    <a:lstStyle/>
                    <a:p>
                      <a:pPr algn="ctr"/>
                      <a:r>
                        <a:rPr lang="en-US" dirty="0"/>
                        <a:t>87.2</a:t>
                      </a:r>
                    </a:p>
                  </a:txBody>
                  <a:tcPr anchor="ctr"/>
                </a:tc>
                <a:tc>
                  <a:txBody>
                    <a:bodyPr/>
                    <a:lstStyle/>
                    <a:p>
                      <a:pPr algn="ctr"/>
                      <a:r>
                        <a:rPr lang="en-US" dirty="0"/>
                        <a:t>-17.90</a:t>
                      </a:r>
                    </a:p>
                  </a:txBody>
                  <a:tcPr anchor="ctr"/>
                </a:tc>
                <a:tc>
                  <a:txBody>
                    <a:bodyPr/>
                    <a:lstStyle/>
                    <a:p>
                      <a:pPr algn="ctr"/>
                      <a:r>
                        <a:rPr lang="en-US" dirty="0"/>
                        <a:t>0.1</a:t>
                      </a:r>
                    </a:p>
                  </a:txBody>
                  <a:tcPr anchor="ctr"/>
                </a:tc>
                <a:tc vMerge="1">
                  <a:txBody>
                    <a:bodyPr/>
                    <a:lstStyle/>
                    <a:p>
                      <a:pPr algn="ctr"/>
                      <a:endParaRPr lang="en-US" dirty="0"/>
                    </a:p>
                  </a:txBody>
                  <a:tcPr anchor="ctr"/>
                </a:tc>
                <a:extLst>
                  <a:ext uri="{0D108BD9-81ED-4DB2-BD59-A6C34878D82A}">
                    <a16:rowId xmlns:a16="http://schemas.microsoft.com/office/drawing/2014/main" val="1109521590"/>
                  </a:ext>
                </a:extLst>
              </a:tr>
            </a:tbl>
          </a:graphicData>
        </a:graphic>
      </p:graphicFrame>
    </p:spTree>
    <p:extLst>
      <p:ext uri="{BB962C8B-B14F-4D97-AF65-F5344CB8AC3E}">
        <p14:creationId xmlns:p14="http://schemas.microsoft.com/office/powerpoint/2010/main" val="2412867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524000"/>
            <a:ext cx="8229600" cy="1143000"/>
          </a:xfrm>
        </p:spPr>
        <p:txBody>
          <a:bodyPr/>
          <a:lstStyle/>
          <a:p>
            <a:r>
              <a:rPr lang="en-US" dirty="0" err="1"/>
              <a:t>MoDOT</a:t>
            </a:r>
            <a:r>
              <a:rPr lang="en-US" dirty="0"/>
              <a:t> Direction</a:t>
            </a:r>
          </a:p>
        </p:txBody>
      </p:sp>
      <p:sp>
        <p:nvSpPr>
          <p:cNvPr id="3" name="Content Placeholder 2"/>
          <p:cNvSpPr>
            <a:spLocks noGrp="1"/>
          </p:cNvSpPr>
          <p:nvPr>
            <p:ph sz="half" idx="2"/>
          </p:nvPr>
        </p:nvSpPr>
        <p:spPr>
          <a:xfrm>
            <a:off x="4972354" y="2504872"/>
            <a:ext cx="4163540" cy="4221163"/>
          </a:xfrm>
        </p:spPr>
        <p:txBody>
          <a:bodyPr/>
          <a:lstStyle/>
          <a:p>
            <a:r>
              <a:rPr lang="en-US" dirty="0"/>
              <a:t>2006 </a:t>
            </a:r>
            <a:r>
              <a:rPr lang="en-US" dirty="0" err="1"/>
              <a:t>MoDOT</a:t>
            </a:r>
            <a:r>
              <a:rPr lang="en-US" dirty="0"/>
              <a:t> Funding In</a:t>
            </a:r>
          </a:p>
          <a:p>
            <a:r>
              <a:rPr lang="en-US" dirty="0"/>
              <a:t> Preservation Mode</a:t>
            </a:r>
          </a:p>
          <a:p>
            <a:pPr lvl="1"/>
            <a:r>
              <a:rPr lang="en-US" dirty="0"/>
              <a:t>Asset Management Plan</a:t>
            </a:r>
          </a:p>
          <a:p>
            <a:pPr lvl="1"/>
            <a:r>
              <a:rPr lang="en-US" dirty="0"/>
              <a:t>Keeping Treatments on a Routine Cycle</a:t>
            </a:r>
          </a:p>
          <a:p>
            <a:r>
              <a:rPr lang="en-US" dirty="0"/>
              <a:t>Limited Rehabilitation &amp; Reconstruction</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32" r="9637"/>
          <a:stretch/>
        </p:blipFill>
        <p:spPr bwMode="auto">
          <a:xfrm>
            <a:off x="0" y="2514600"/>
            <a:ext cx="4972354"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7121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B63BC-C83E-4F2E-9403-A0DE4ADE178C}"/>
              </a:ext>
            </a:extLst>
          </p:cNvPr>
          <p:cNvPicPr>
            <a:picLocks noChangeAspect="1"/>
          </p:cNvPicPr>
          <p:nvPr/>
        </p:nvPicPr>
        <p:blipFill rotWithShape="1">
          <a:blip r:embed="rId2"/>
          <a:srcRect b="20000"/>
          <a:stretch/>
        </p:blipFill>
        <p:spPr>
          <a:xfrm>
            <a:off x="3336702" y="4901956"/>
            <a:ext cx="2895600" cy="1694142"/>
          </a:xfrm>
          <a:prstGeom prst="rect">
            <a:avLst/>
          </a:prstGeom>
        </p:spPr>
      </p:pic>
      <p:sp>
        <p:nvSpPr>
          <p:cNvPr id="7" name="Title 1">
            <a:extLst>
              <a:ext uri="{FF2B5EF4-FFF2-40B4-BE49-F238E27FC236}">
                <a16:creationId xmlns:a16="http://schemas.microsoft.com/office/drawing/2014/main" id="{A2079426-EF23-4B24-AF67-290886F8E196}"/>
              </a:ext>
            </a:extLst>
          </p:cNvPr>
          <p:cNvSpPr>
            <a:spLocks noGrp="1"/>
          </p:cNvSpPr>
          <p:nvPr>
            <p:ph type="title"/>
          </p:nvPr>
        </p:nvSpPr>
        <p:spPr>
          <a:xfrm>
            <a:off x="152400" y="1430647"/>
            <a:ext cx="8839200" cy="762000"/>
          </a:xfrm>
        </p:spPr>
        <p:txBody>
          <a:bodyPr/>
          <a:lstStyle/>
          <a:p>
            <a:r>
              <a:rPr lang="en-US" dirty="0" err="1"/>
              <a:t>Rte</a:t>
            </a:r>
            <a:r>
              <a:rPr lang="en-US" dirty="0"/>
              <a:t> N – Mix Design w/ Typical RAP/RAS Incorporation</a:t>
            </a:r>
          </a:p>
        </p:txBody>
      </p:sp>
      <p:graphicFrame>
        <p:nvGraphicFramePr>
          <p:cNvPr id="6" name="Table 5">
            <a:extLst>
              <a:ext uri="{FF2B5EF4-FFF2-40B4-BE49-F238E27FC236}">
                <a16:creationId xmlns:a16="http://schemas.microsoft.com/office/drawing/2014/main" id="{97266ADE-9F49-43E6-A6B5-D599D79A007F}"/>
              </a:ext>
            </a:extLst>
          </p:cNvPr>
          <p:cNvGraphicFramePr>
            <a:graphicFrameLocks noGrp="1"/>
          </p:cNvGraphicFramePr>
          <p:nvPr>
            <p:extLst>
              <p:ext uri="{D42A27DB-BD31-4B8C-83A1-F6EECF244321}">
                <p14:modId xmlns:p14="http://schemas.microsoft.com/office/powerpoint/2010/main" val="2426040265"/>
              </p:ext>
            </p:extLst>
          </p:nvPr>
        </p:nvGraphicFramePr>
        <p:xfrm>
          <a:off x="114837" y="2895600"/>
          <a:ext cx="6096000" cy="2006356"/>
        </p:xfrm>
        <a:graphic>
          <a:graphicData uri="http://schemas.openxmlformats.org/drawingml/2006/table">
            <a:tbl>
              <a:tblPr firstRow="1" bandRow="1">
                <a:tableStyleId>{5C22544A-7EE6-4342-B048-85BDC9FD1C3A}</a:tableStyleId>
              </a:tblPr>
              <a:tblGrid>
                <a:gridCol w="3810000">
                  <a:extLst>
                    <a:ext uri="{9D8B030D-6E8A-4147-A177-3AD203B41FA5}">
                      <a16:colId xmlns:a16="http://schemas.microsoft.com/office/drawing/2014/main" val="4293067966"/>
                    </a:ext>
                  </a:extLst>
                </a:gridCol>
                <a:gridCol w="2286000">
                  <a:extLst>
                    <a:ext uri="{9D8B030D-6E8A-4147-A177-3AD203B41FA5}">
                      <a16:colId xmlns:a16="http://schemas.microsoft.com/office/drawing/2014/main" val="2740947661"/>
                    </a:ext>
                  </a:extLst>
                </a:gridCol>
              </a:tblGrid>
              <a:tr h="403929">
                <a:tc gridSpan="2">
                  <a:txBody>
                    <a:bodyPr/>
                    <a:lstStyle/>
                    <a:p>
                      <a:pPr algn="ctr"/>
                      <a:r>
                        <a:rPr lang="en-US" sz="2400" dirty="0"/>
                        <a:t>2014 BP-1 Mix Composition</a:t>
                      </a:r>
                    </a:p>
                  </a:txBody>
                  <a:tcPr/>
                </a:tc>
                <a:tc hMerge="1">
                  <a:txBody>
                    <a:bodyPr/>
                    <a:lstStyle/>
                    <a:p>
                      <a:endParaRPr lang="en-US" sz="2400" dirty="0"/>
                    </a:p>
                  </a:txBody>
                  <a:tcPr/>
                </a:tc>
                <a:extLst>
                  <a:ext uri="{0D108BD9-81ED-4DB2-BD59-A6C34878D82A}">
                    <a16:rowId xmlns:a16="http://schemas.microsoft.com/office/drawing/2014/main" val="587044739"/>
                  </a:ext>
                </a:extLst>
              </a:tr>
              <a:tr h="403929">
                <a:tc>
                  <a:txBody>
                    <a:bodyPr/>
                    <a:lstStyle/>
                    <a:p>
                      <a:pPr algn="l"/>
                      <a:r>
                        <a:rPr lang="en-US" sz="2400" dirty="0"/>
                        <a:t>Min. Aggregate</a:t>
                      </a:r>
                    </a:p>
                  </a:txBody>
                  <a:tcPr anchor="ctr"/>
                </a:tc>
                <a:tc>
                  <a:txBody>
                    <a:bodyPr/>
                    <a:lstStyle/>
                    <a:p>
                      <a:pPr algn="ctr"/>
                      <a:r>
                        <a:rPr lang="en-US" sz="2400" dirty="0"/>
                        <a:t>95.1 %</a:t>
                      </a:r>
                    </a:p>
                  </a:txBody>
                  <a:tcPr anchor="ctr"/>
                </a:tc>
                <a:extLst>
                  <a:ext uri="{0D108BD9-81ED-4DB2-BD59-A6C34878D82A}">
                    <a16:rowId xmlns:a16="http://schemas.microsoft.com/office/drawing/2014/main" val="845205910"/>
                  </a:ext>
                </a:extLst>
              </a:tr>
              <a:tr h="403929">
                <a:tc>
                  <a:txBody>
                    <a:bodyPr/>
                    <a:lstStyle/>
                    <a:p>
                      <a:pPr algn="l"/>
                      <a:r>
                        <a:rPr lang="en-US" sz="2400" dirty="0"/>
                        <a:t>Virgin Asphalt</a:t>
                      </a:r>
                    </a:p>
                  </a:txBody>
                  <a:tcPr anchor="ctr"/>
                </a:tc>
                <a:tc>
                  <a:txBody>
                    <a:bodyPr/>
                    <a:lstStyle/>
                    <a:p>
                      <a:pPr algn="ctr"/>
                      <a:r>
                        <a:rPr lang="en-US" sz="2400" dirty="0"/>
                        <a:t>3.2 %</a:t>
                      </a:r>
                    </a:p>
                  </a:txBody>
                  <a:tcPr anchor="ctr"/>
                </a:tc>
                <a:extLst>
                  <a:ext uri="{0D108BD9-81ED-4DB2-BD59-A6C34878D82A}">
                    <a16:rowId xmlns:a16="http://schemas.microsoft.com/office/drawing/2014/main" val="2226817497"/>
                  </a:ext>
                </a:extLst>
              </a:tr>
              <a:tr h="634756">
                <a:tc>
                  <a:txBody>
                    <a:bodyPr/>
                    <a:lstStyle/>
                    <a:p>
                      <a:pPr algn="l"/>
                      <a:r>
                        <a:rPr lang="en-US" sz="2400" dirty="0"/>
                        <a:t>Total AC w/ RAP &amp; Shingles</a:t>
                      </a:r>
                    </a:p>
                  </a:txBody>
                  <a:tcPr anchor="ctr"/>
                </a:tc>
                <a:tc>
                  <a:txBody>
                    <a:bodyPr/>
                    <a:lstStyle/>
                    <a:p>
                      <a:pPr algn="ctr"/>
                      <a:r>
                        <a:rPr lang="en-US" sz="2400" dirty="0"/>
                        <a:t>4.9 %</a:t>
                      </a:r>
                    </a:p>
                  </a:txBody>
                  <a:tcPr anchor="ctr"/>
                </a:tc>
                <a:extLst>
                  <a:ext uri="{0D108BD9-81ED-4DB2-BD59-A6C34878D82A}">
                    <a16:rowId xmlns:a16="http://schemas.microsoft.com/office/drawing/2014/main" val="755742004"/>
                  </a:ext>
                </a:extLst>
              </a:tr>
            </a:tbl>
          </a:graphicData>
        </a:graphic>
      </p:graphicFrame>
    </p:spTree>
    <p:extLst>
      <p:ext uri="{BB962C8B-B14F-4D97-AF65-F5344CB8AC3E}">
        <p14:creationId xmlns:p14="http://schemas.microsoft.com/office/powerpoint/2010/main" val="1513354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439013"/>
            <a:ext cx="8229600" cy="762000"/>
          </a:xfrm>
        </p:spPr>
        <p:txBody>
          <a:bodyPr/>
          <a:lstStyle/>
          <a:p>
            <a:r>
              <a:rPr lang="en-US" dirty="0"/>
              <a:t>Route N Field Permeability Tests</a:t>
            </a:r>
          </a:p>
        </p:txBody>
      </p:sp>
      <p:sp>
        <p:nvSpPr>
          <p:cNvPr id="3" name="Content Placeholder 2"/>
          <p:cNvSpPr>
            <a:spLocks noGrp="1"/>
          </p:cNvSpPr>
          <p:nvPr>
            <p:ph idx="1"/>
          </p:nvPr>
        </p:nvSpPr>
        <p:spPr>
          <a:xfrm>
            <a:off x="38100" y="2133600"/>
            <a:ext cx="8763000" cy="4410813"/>
          </a:xfrm>
        </p:spPr>
        <p:txBody>
          <a:bodyPr/>
          <a:lstStyle/>
          <a:p>
            <a:r>
              <a:rPr lang="en-US" dirty="0"/>
              <a:t>Keeping Hot Mix Asphalt Impermeable</a:t>
            </a:r>
          </a:p>
          <a:p>
            <a:pPr lvl="1">
              <a:buSzPct val="75000"/>
              <a:buFont typeface="Wingdings" panose="05000000000000000000" pitchFamily="2" charset="2"/>
              <a:buChar char="Ø"/>
            </a:pPr>
            <a:r>
              <a:rPr lang="en-US" dirty="0"/>
              <a:t>Minimize moisture infiltration</a:t>
            </a:r>
          </a:p>
          <a:p>
            <a:pPr lvl="1">
              <a:buSzPct val="75000"/>
              <a:buFont typeface="Wingdings" panose="05000000000000000000" pitchFamily="2" charset="2"/>
              <a:buChar char="Ø"/>
            </a:pPr>
            <a:r>
              <a:rPr lang="en-US" dirty="0"/>
              <a:t>Increase in-situ density</a:t>
            </a:r>
          </a:p>
          <a:p>
            <a:pPr>
              <a:buSzPct val="100000"/>
            </a:pPr>
            <a:r>
              <a:rPr lang="en-US" dirty="0"/>
              <a:t>Internal Spec - </a:t>
            </a:r>
            <a:r>
              <a:rPr lang="en-US" dirty="0" err="1"/>
              <a:t>MoDOT</a:t>
            </a:r>
            <a:r>
              <a:rPr lang="en-US" dirty="0"/>
              <a:t> TM 83</a:t>
            </a:r>
          </a:p>
        </p:txBody>
      </p:sp>
      <p:sp>
        <p:nvSpPr>
          <p:cNvPr id="6" name="TextBox 5">
            <a:extLst>
              <a:ext uri="{FF2B5EF4-FFF2-40B4-BE49-F238E27FC236}">
                <a16:creationId xmlns:a16="http://schemas.microsoft.com/office/drawing/2014/main" id="{BAC67804-64B0-4C39-9755-08CC60DD45EE}"/>
              </a:ext>
            </a:extLst>
          </p:cNvPr>
          <p:cNvSpPr txBox="1"/>
          <p:nvPr/>
        </p:nvSpPr>
        <p:spPr>
          <a:xfrm>
            <a:off x="457200" y="4339006"/>
            <a:ext cx="4918143" cy="1384995"/>
          </a:xfrm>
          <a:prstGeom prst="rect">
            <a:avLst/>
          </a:prstGeom>
          <a:noFill/>
        </p:spPr>
        <p:txBody>
          <a:bodyPr wrap="square" rtlCol="0">
            <a:spAutoFit/>
          </a:bodyPr>
          <a:lstStyle/>
          <a:p>
            <a:r>
              <a:rPr lang="en-US" sz="2800" dirty="0"/>
              <a:t>Conducted @ time zero (prior to treatment), 30-days, 6 months, 1 year, and 2 year intervals</a:t>
            </a:r>
          </a:p>
        </p:txBody>
      </p:sp>
      <p:pic>
        <p:nvPicPr>
          <p:cNvPr id="7" name="Picture 6">
            <a:extLst>
              <a:ext uri="{FF2B5EF4-FFF2-40B4-BE49-F238E27FC236}">
                <a16:creationId xmlns:a16="http://schemas.microsoft.com/office/drawing/2014/main" id="{DB39973B-4561-498C-9077-32170C1588A2}"/>
              </a:ext>
            </a:extLst>
          </p:cNvPr>
          <p:cNvPicPr>
            <a:picLocks noChangeAspect="1"/>
          </p:cNvPicPr>
          <p:nvPr/>
        </p:nvPicPr>
        <p:blipFill>
          <a:blip r:embed="rId2"/>
          <a:stretch>
            <a:fillRect/>
          </a:stretch>
        </p:blipFill>
        <p:spPr>
          <a:xfrm>
            <a:off x="6498535" y="2593970"/>
            <a:ext cx="2607365" cy="4264030"/>
          </a:xfrm>
          <a:prstGeom prst="rect">
            <a:avLst/>
          </a:prstGeom>
        </p:spPr>
      </p:pic>
    </p:spTree>
    <p:extLst>
      <p:ext uri="{BB962C8B-B14F-4D97-AF65-F5344CB8AC3E}">
        <p14:creationId xmlns:p14="http://schemas.microsoft.com/office/powerpoint/2010/main" val="293508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71600"/>
            <a:ext cx="8229600" cy="762000"/>
          </a:xfrm>
        </p:spPr>
        <p:txBody>
          <a:bodyPr/>
          <a:lstStyle/>
          <a:p>
            <a:r>
              <a:rPr lang="en-US" dirty="0"/>
              <a:t>Route N Mainline Visual Surveys</a:t>
            </a:r>
          </a:p>
        </p:txBody>
      </p:sp>
      <p:sp>
        <p:nvSpPr>
          <p:cNvPr id="3" name="Content Placeholder 2"/>
          <p:cNvSpPr>
            <a:spLocks noGrp="1"/>
          </p:cNvSpPr>
          <p:nvPr>
            <p:ph idx="1"/>
          </p:nvPr>
        </p:nvSpPr>
        <p:spPr>
          <a:xfrm>
            <a:off x="152400" y="2218586"/>
            <a:ext cx="8763000" cy="4487013"/>
          </a:xfrm>
        </p:spPr>
        <p:txBody>
          <a:bodyPr/>
          <a:lstStyle/>
          <a:p>
            <a:r>
              <a:rPr lang="en-US" dirty="0"/>
              <a:t>Electronic Distress Surveys</a:t>
            </a:r>
          </a:p>
          <a:p>
            <a:r>
              <a:rPr lang="en-US" dirty="0"/>
              <a:t>Photos and Video Footage</a:t>
            </a:r>
          </a:p>
          <a:p>
            <a:r>
              <a:rPr lang="en-US" dirty="0"/>
              <a:t>Condition Index (~PASER)</a:t>
            </a:r>
          </a:p>
        </p:txBody>
      </p:sp>
      <p:pic>
        <p:nvPicPr>
          <p:cNvPr id="4" name="Picture 3">
            <a:extLst>
              <a:ext uri="{FF2B5EF4-FFF2-40B4-BE49-F238E27FC236}">
                <a16:creationId xmlns:a16="http://schemas.microsoft.com/office/drawing/2014/main" id="{714D657D-AA4A-475D-BB4F-1588F40548BB}"/>
              </a:ext>
            </a:extLst>
          </p:cNvPr>
          <p:cNvPicPr>
            <a:picLocks noChangeAspect="1"/>
          </p:cNvPicPr>
          <p:nvPr/>
        </p:nvPicPr>
        <p:blipFill>
          <a:blip r:embed="rId2"/>
          <a:stretch>
            <a:fillRect/>
          </a:stretch>
        </p:blipFill>
        <p:spPr>
          <a:xfrm>
            <a:off x="5181600" y="2218587"/>
            <a:ext cx="3581400" cy="4639413"/>
          </a:xfrm>
          <a:prstGeom prst="rect">
            <a:avLst/>
          </a:prstGeom>
        </p:spPr>
      </p:pic>
      <p:sp>
        <p:nvSpPr>
          <p:cNvPr id="6" name="TextBox 5">
            <a:extLst>
              <a:ext uri="{FF2B5EF4-FFF2-40B4-BE49-F238E27FC236}">
                <a16:creationId xmlns:a16="http://schemas.microsoft.com/office/drawing/2014/main" id="{BAC67804-64B0-4C39-9755-08CC60DD45EE}"/>
              </a:ext>
            </a:extLst>
          </p:cNvPr>
          <p:cNvSpPr txBox="1"/>
          <p:nvPr/>
        </p:nvSpPr>
        <p:spPr>
          <a:xfrm>
            <a:off x="263457" y="4594060"/>
            <a:ext cx="4800600" cy="1815882"/>
          </a:xfrm>
          <a:prstGeom prst="rect">
            <a:avLst/>
          </a:prstGeom>
          <a:noFill/>
        </p:spPr>
        <p:txBody>
          <a:bodyPr wrap="square" rtlCol="0">
            <a:spAutoFit/>
          </a:bodyPr>
          <a:lstStyle/>
          <a:p>
            <a:r>
              <a:rPr lang="en-US" sz="2800" dirty="0"/>
              <a:t>Conducted @ time zero (prior to treatment), 30-days, 6 months, 1 year, and 2 year intervals</a:t>
            </a:r>
          </a:p>
        </p:txBody>
      </p:sp>
    </p:spTree>
    <p:extLst>
      <p:ext uri="{BB962C8B-B14F-4D97-AF65-F5344CB8AC3E}">
        <p14:creationId xmlns:p14="http://schemas.microsoft.com/office/powerpoint/2010/main" val="407606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71600"/>
            <a:ext cx="8229600" cy="762000"/>
          </a:xfrm>
        </p:spPr>
        <p:txBody>
          <a:bodyPr/>
          <a:lstStyle/>
          <a:p>
            <a:r>
              <a:rPr lang="en-US" dirty="0"/>
              <a:t>Route N Mainline Friction Testing</a:t>
            </a:r>
          </a:p>
        </p:txBody>
      </p:sp>
      <p:sp>
        <p:nvSpPr>
          <p:cNvPr id="3" name="Content Placeholder 2"/>
          <p:cNvSpPr>
            <a:spLocks noGrp="1"/>
          </p:cNvSpPr>
          <p:nvPr>
            <p:ph idx="1"/>
          </p:nvPr>
        </p:nvSpPr>
        <p:spPr>
          <a:xfrm>
            <a:off x="152400" y="2218586"/>
            <a:ext cx="8763000" cy="4487013"/>
          </a:xfrm>
        </p:spPr>
        <p:txBody>
          <a:bodyPr/>
          <a:lstStyle/>
          <a:p>
            <a:r>
              <a:rPr lang="en-US" dirty="0"/>
              <a:t>Maintaining frictional properties paramount!</a:t>
            </a:r>
          </a:p>
          <a:p>
            <a:pPr lvl="1">
              <a:buSzPct val="75000"/>
              <a:buFont typeface="Wingdings" panose="05000000000000000000" pitchFamily="2" charset="2"/>
              <a:buChar char="Ø"/>
            </a:pPr>
            <a:r>
              <a:rPr lang="en-US" dirty="0"/>
              <a:t>ASTM E274 – FN 40R</a:t>
            </a:r>
          </a:p>
          <a:p>
            <a:pPr lvl="1">
              <a:buSzPct val="75000"/>
              <a:buFont typeface="Wingdings" panose="05000000000000000000" pitchFamily="2" charset="2"/>
              <a:buChar char="Ø"/>
            </a:pPr>
            <a:r>
              <a:rPr lang="en-US" dirty="0"/>
              <a:t>One friction test per 200 feet (~ 3 tests per section)</a:t>
            </a:r>
          </a:p>
          <a:p>
            <a:pPr lvl="1">
              <a:buSzPct val="75000"/>
              <a:buFont typeface="Wingdings" panose="05000000000000000000" pitchFamily="2" charset="2"/>
              <a:buChar char="Ø"/>
            </a:pPr>
            <a:r>
              <a:rPr lang="en-US" dirty="0"/>
              <a:t>Testing results are provided as a comparison only.</a:t>
            </a:r>
          </a:p>
        </p:txBody>
      </p:sp>
      <p:pic>
        <p:nvPicPr>
          <p:cNvPr id="5" name="Picture 4">
            <a:extLst>
              <a:ext uri="{FF2B5EF4-FFF2-40B4-BE49-F238E27FC236}">
                <a16:creationId xmlns:a16="http://schemas.microsoft.com/office/drawing/2014/main" id="{BBA06542-31EC-4FFA-8CB6-0E108D2CF0C2}"/>
              </a:ext>
            </a:extLst>
          </p:cNvPr>
          <p:cNvPicPr>
            <a:picLocks noChangeAspect="1"/>
          </p:cNvPicPr>
          <p:nvPr/>
        </p:nvPicPr>
        <p:blipFill rotWithShape="1">
          <a:blip r:embed="rId2"/>
          <a:srcRect l="10475"/>
          <a:stretch/>
        </p:blipFill>
        <p:spPr>
          <a:xfrm>
            <a:off x="4345020" y="4572000"/>
            <a:ext cx="4800600" cy="2274651"/>
          </a:xfrm>
          <a:prstGeom prst="rect">
            <a:avLst/>
          </a:prstGeom>
        </p:spPr>
      </p:pic>
      <p:sp>
        <p:nvSpPr>
          <p:cNvPr id="7" name="TextBox 6">
            <a:extLst>
              <a:ext uri="{FF2B5EF4-FFF2-40B4-BE49-F238E27FC236}">
                <a16:creationId xmlns:a16="http://schemas.microsoft.com/office/drawing/2014/main" id="{2394FDA0-1C88-4D71-BC03-A4D1C30A1A73}"/>
              </a:ext>
            </a:extLst>
          </p:cNvPr>
          <p:cNvSpPr txBox="1"/>
          <p:nvPr/>
        </p:nvSpPr>
        <p:spPr>
          <a:xfrm>
            <a:off x="263457" y="4594060"/>
            <a:ext cx="4081563" cy="1815882"/>
          </a:xfrm>
          <a:prstGeom prst="rect">
            <a:avLst/>
          </a:prstGeom>
          <a:noFill/>
        </p:spPr>
        <p:txBody>
          <a:bodyPr wrap="square" rtlCol="0">
            <a:spAutoFit/>
          </a:bodyPr>
          <a:lstStyle/>
          <a:p>
            <a:r>
              <a:rPr lang="en-US" sz="2800" dirty="0"/>
              <a:t>Conducted @ time zero (prior to treatment), 30-days, 6 months, 1 year, and 2 year intervals</a:t>
            </a:r>
          </a:p>
        </p:txBody>
      </p:sp>
    </p:spTree>
    <p:extLst>
      <p:ext uri="{BB962C8B-B14F-4D97-AF65-F5344CB8AC3E}">
        <p14:creationId xmlns:p14="http://schemas.microsoft.com/office/powerpoint/2010/main" val="414802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0AC8C3-FF8B-4F70-93EC-5326375A4669}"/>
              </a:ext>
            </a:extLst>
          </p:cNvPr>
          <p:cNvSpPr>
            <a:spLocks noGrp="1"/>
          </p:cNvSpPr>
          <p:nvPr>
            <p:ph type="title"/>
          </p:nvPr>
        </p:nvSpPr>
        <p:spPr>
          <a:xfrm>
            <a:off x="22698" y="1295400"/>
            <a:ext cx="8229600" cy="762000"/>
          </a:xfrm>
        </p:spPr>
        <p:txBody>
          <a:bodyPr/>
          <a:lstStyle/>
          <a:p>
            <a:r>
              <a:rPr lang="en-US" dirty="0" err="1"/>
              <a:t>Rte</a:t>
            </a:r>
            <a:r>
              <a:rPr lang="en-US" dirty="0"/>
              <a:t> N – Existing Conditions</a:t>
            </a:r>
          </a:p>
        </p:txBody>
      </p:sp>
      <p:sp>
        <p:nvSpPr>
          <p:cNvPr id="8" name="Content Placeholder 2">
            <a:extLst>
              <a:ext uri="{FF2B5EF4-FFF2-40B4-BE49-F238E27FC236}">
                <a16:creationId xmlns:a16="http://schemas.microsoft.com/office/drawing/2014/main" id="{83B8EAE1-DB5C-46FE-9A3E-DD468B2554B6}"/>
              </a:ext>
            </a:extLst>
          </p:cNvPr>
          <p:cNvSpPr>
            <a:spLocks noGrp="1"/>
          </p:cNvSpPr>
          <p:nvPr>
            <p:ph idx="1"/>
          </p:nvPr>
        </p:nvSpPr>
        <p:spPr>
          <a:xfrm>
            <a:off x="129702" y="1976642"/>
            <a:ext cx="8991600" cy="1676400"/>
          </a:xfrm>
        </p:spPr>
        <p:txBody>
          <a:bodyPr/>
          <a:lstStyle/>
          <a:p>
            <a:r>
              <a:rPr lang="en-US" dirty="0"/>
              <a:t>Existing surface was 4 years old</a:t>
            </a:r>
          </a:p>
          <a:p>
            <a:pPr lvl="1">
              <a:buSzPct val="75000"/>
              <a:buFont typeface="Wingdings" panose="05000000000000000000" pitchFamily="2" charset="2"/>
              <a:buChar char="Ø"/>
            </a:pPr>
            <a:r>
              <a:rPr lang="en-US" dirty="0"/>
              <a:t>Minor block cracking and longitudinal cracking present</a:t>
            </a:r>
          </a:p>
          <a:p>
            <a:pPr lvl="1">
              <a:buSzPct val="75000"/>
              <a:buFont typeface="Wingdings" panose="05000000000000000000" pitchFamily="2" charset="2"/>
              <a:buChar char="Ø"/>
            </a:pPr>
            <a:r>
              <a:rPr lang="en-US" dirty="0"/>
              <a:t>Initial distress surveys are completed; but not compiled</a:t>
            </a:r>
          </a:p>
        </p:txBody>
      </p:sp>
      <p:pic>
        <p:nvPicPr>
          <p:cNvPr id="2" name="Picture 1">
            <a:extLst>
              <a:ext uri="{FF2B5EF4-FFF2-40B4-BE49-F238E27FC236}">
                <a16:creationId xmlns:a16="http://schemas.microsoft.com/office/drawing/2014/main" id="{C98244B5-AE73-4D85-ABFC-987D0F5659B2}"/>
              </a:ext>
            </a:extLst>
          </p:cNvPr>
          <p:cNvPicPr>
            <a:picLocks noChangeAspect="1"/>
          </p:cNvPicPr>
          <p:nvPr/>
        </p:nvPicPr>
        <p:blipFill>
          <a:blip r:embed="rId2"/>
          <a:stretch>
            <a:fillRect/>
          </a:stretch>
        </p:blipFill>
        <p:spPr>
          <a:xfrm>
            <a:off x="22699" y="3653042"/>
            <a:ext cx="4320702" cy="3204957"/>
          </a:xfrm>
          <a:prstGeom prst="rect">
            <a:avLst/>
          </a:prstGeom>
        </p:spPr>
      </p:pic>
      <p:pic>
        <p:nvPicPr>
          <p:cNvPr id="3" name="Picture 2">
            <a:extLst>
              <a:ext uri="{FF2B5EF4-FFF2-40B4-BE49-F238E27FC236}">
                <a16:creationId xmlns:a16="http://schemas.microsoft.com/office/drawing/2014/main" id="{1DF1387F-2F41-40CE-81BF-73A45C9B42DD}"/>
              </a:ext>
            </a:extLst>
          </p:cNvPr>
          <p:cNvPicPr>
            <a:picLocks noChangeAspect="1"/>
          </p:cNvPicPr>
          <p:nvPr/>
        </p:nvPicPr>
        <p:blipFill>
          <a:blip r:embed="rId3"/>
          <a:stretch>
            <a:fillRect/>
          </a:stretch>
        </p:blipFill>
        <p:spPr>
          <a:xfrm>
            <a:off x="4625502" y="3626800"/>
            <a:ext cx="4320702" cy="3231199"/>
          </a:xfrm>
          <a:prstGeom prst="rect">
            <a:avLst/>
          </a:prstGeom>
        </p:spPr>
      </p:pic>
    </p:spTree>
    <p:extLst>
      <p:ext uri="{BB962C8B-B14F-4D97-AF65-F5344CB8AC3E}">
        <p14:creationId xmlns:p14="http://schemas.microsoft.com/office/powerpoint/2010/main" val="2485875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0AC8C3-FF8B-4F70-93EC-5326375A4669}"/>
              </a:ext>
            </a:extLst>
          </p:cNvPr>
          <p:cNvSpPr>
            <a:spLocks noGrp="1"/>
          </p:cNvSpPr>
          <p:nvPr>
            <p:ph type="title"/>
          </p:nvPr>
        </p:nvSpPr>
        <p:spPr>
          <a:xfrm>
            <a:off x="-76200" y="1447800"/>
            <a:ext cx="8991600" cy="762000"/>
          </a:xfrm>
        </p:spPr>
        <p:txBody>
          <a:bodyPr/>
          <a:lstStyle/>
          <a:p>
            <a:r>
              <a:rPr lang="en-US" dirty="0" err="1"/>
              <a:t>Rte</a:t>
            </a:r>
            <a:r>
              <a:rPr lang="en-US" dirty="0"/>
              <a:t> N – Construction of Test Sections</a:t>
            </a:r>
          </a:p>
        </p:txBody>
      </p:sp>
      <p:sp>
        <p:nvSpPr>
          <p:cNvPr id="8" name="Content Placeholder 2">
            <a:extLst>
              <a:ext uri="{FF2B5EF4-FFF2-40B4-BE49-F238E27FC236}">
                <a16:creationId xmlns:a16="http://schemas.microsoft.com/office/drawing/2014/main" id="{83B8EAE1-DB5C-46FE-9A3E-DD468B2554B6}"/>
              </a:ext>
            </a:extLst>
          </p:cNvPr>
          <p:cNvSpPr>
            <a:spLocks noGrp="1"/>
          </p:cNvSpPr>
          <p:nvPr>
            <p:ph idx="1"/>
          </p:nvPr>
        </p:nvSpPr>
        <p:spPr>
          <a:xfrm>
            <a:off x="0" y="2199861"/>
            <a:ext cx="9139136" cy="4174787"/>
          </a:xfrm>
        </p:spPr>
        <p:txBody>
          <a:bodyPr/>
          <a:lstStyle/>
          <a:p>
            <a:r>
              <a:rPr lang="en-US" dirty="0"/>
              <a:t>Application Rate – For product comparisons</a:t>
            </a:r>
          </a:p>
          <a:p>
            <a:r>
              <a:rPr lang="en-US" dirty="0"/>
              <a:t>Sampling of 1 gallon container for lab testing</a:t>
            </a:r>
          </a:p>
          <a:p>
            <a:r>
              <a:rPr lang="en-US" dirty="0"/>
              <a:t>Documenting construction processes</a:t>
            </a:r>
          </a:p>
          <a:p>
            <a:pPr lvl="1">
              <a:buSzPct val="75000"/>
              <a:buFont typeface="Wingdings" panose="05000000000000000000" pitchFamily="2" charset="2"/>
              <a:buChar char="Ø"/>
            </a:pPr>
            <a:r>
              <a:rPr lang="en-US" dirty="0"/>
              <a:t>One pass vs two pass operations</a:t>
            </a:r>
          </a:p>
          <a:p>
            <a:pPr lvl="1">
              <a:buSzPct val="75000"/>
              <a:buFont typeface="Wingdings" panose="05000000000000000000" pitchFamily="2" charset="2"/>
              <a:buChar char="Ø"/>
            </a:pPr>
            <a:r>
              <a:rPr lang="en-US" dirty="0"/>
              <a:t>Blotter material used</a:t>
            </a:r>
          </a:p>
          <a:p>
            <a:pPr lvl="1">
              <a:buSzPct val="75000"/>
              <a:buFont typeface="Wingdings" panose="05000000000000000000" pitchFamily="2" charset="2"/>
              <a:buChar char="Ø"/>
            </a:pPr>
            <a:r>
              <a:rPr lang="en-US" dirty="0"/>
              <a:t>Traffic issues or anomalies</a:t>
            </a:r>
          </a:p>
          <a:p>
            <a:pPr marL="0" indent="0">
              <a:buNone/>
            </a:pPr>
            <a:endParaRPr lang="en-US" dirty="0"/>
          </a:p>
        </p:txBody>
      </p:sp>
    </p:spTree>
    <p:extLst>
      <p:ext uri="{BB962C8B-B14F-4D97-AF65-F5344CB8AC3E}">
        <p14:creationId xmlns:p14="http://schemas.microsoft.com/office/powerpoint/2010/main" val="751715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0AC8C3-FF8B-4F70-93EC-5326375A4669}"/>
              </a:ext>
            </a:extLst>
          </p:cNvPr>
          <p:cNvSpPr>
            <a:spLocks noGrp="1"/>
          </p:cNvSpPr>
          <p:nvPr>
            <p:ph type="title"/>
          </p:nvPr>
        </p:nvSpPr>
        <p:spPr>
          <a:xfrm>
            <a:off x="-76200" y="1447800"/>
            <a:ext cx="8991600" cy="762000"/>
          </a:xfrm>
        </p:spPr>
        <p:txBody>
          <a:bodyPr/>
          <a:lstStyle/>
          <a:p>
            <a:r>
              <a:rPr lang="en-US" dirty="0" err="1"/>
              <a:t>Rte</a:t>
            </a:r>
            <a:r>
              <a:rPr lang="en-US" dirty="0"/>
              <a:t> N – Equipment Types</a:t>
            </a:r>
          </a:p>
        </p:txBody>
      </p:sp>
      <p:pic>
        <p:nvPicPr>
          <p:cNvPr id="6" name="Picture 5">
            <a:extLst>
              <a:ext uri="{FF2B5EF4-FFF2-40B4-BE49-F238E27FC236}">
                <a16:creationId xmlns:a16="http://schemas.microsoft.com/office/drawing/2014/main" id="{32BD1542-2A3E-4064-BEA0-7D51B54FED50}"/>
              </a:ext>
            </a:extLst>
          </p:cNvPr>
          <p:cNvPicPr>
            <a:picLocks noChangeAspect="1"/>
          </p:cNvPicPr>
          <p:nvPr/>
        </p:nvPicPr>
        <p:blipFill>
          <a:blip r:embed="rId2"/>
          <a:stretch>
            <a:fillRect/>
          </a:stretch>
        </p:blipFill>
        <p:spPr>
          <a:xfrm>
            <a:off x="0" y="2514600"/>
            <a:ext cx="3676650" cy="3714750"/>
          </a:xfrm>
          <a:prstGeom prst="rect">
            <a:avLst/>
          </a:prstGeom>
        </p:spPr>
      </p:pic>
      <p:pic>
        <p:nvPicPr>
          <p:cNvPr id="9" name="Picture 8">
            <a:extLst>
              <a:ext uri="{FF2B5EF4-FFF2-40B4-BE49-F238E27FC236}">
                <a16:creationId xmlns:a16="http://schemas.microsoft.com/office/drawing/2014/main" id="{B436E914-5DA9-4A50-9CAC-FFFB063C5BC6}"/>
              </a:ext>
            </a:extLst>
          </p:cNvPr>
          <p:cNvPicPr>
            <a:picLocks noChangeAspect="1"/>
          </p:cNvPicPr>
          <p:nvPr/>
        </p:nvPicPr>
        <p:blipFill>
          <a:blip r:embed="rId3"/>
          <a:stretch>
            <a:fillRect/>
          </a:stretch>
        </p:blipFill>
        <p:spPr>
          <a:xfrm>
            <a:off x="3810000" y="2648901"/>
            <a:ext cx="5170723" cy="3199449"/>
          </a:xfrm>
          <a:prstGeom prst="rect">
            <a:avLst/>
          </a:prstGeom>
        </p:spPr>
      </p:pic>
      <p:pic>
        <p:nvPicPr>
          <p:cNvPr id="10" name="Picture 9">
            <a:extLst>
              <a:ext uri="{FF2B5EF4-FFF2-40B4-BE49-F238E27FC236}">
                <a16:creationId xmlns:a16="http://schemas.microsoft.com/office/drawing/2014/main" id="{EF06A78E-10A7-4605-A6EF-64AED013F048}"/>
              </a:ext>
            </a:extLst>
          </p:cNvPr>
          <p:cNvPicPr>
            <a:picLocks noChangeAspect="1"/>
          </p:cNvPicPr>
          <p:nvPr/>
        </p:nvPicPr>
        <p:blipFill>
          <a:blip r:embed="rId4"/>
          <a:stretch>
            <a:fillRect/>
          </a:stretch>
        </p:blipFill>
        <p:spPr>
          <a:xfrm>
            <a:off x="1066800" y="2514600"/>
            <a:ext cx="6240616" cy="4127457"/>
          </a:xfrm>
          <a:prstGeom prst="rect">
            <a:avLst/>
          </a:prstGeom>
        </p:spPr>
      </p:pic>
    </p:spTree>
    <p:extLst>
      <p:ext uri="{BB962C8B-B14F-4D97-AF65-F5344CB8AC3E}">
        <p14:creationId xmlns:p14="http://schemas.microsoft.com/office/powerpoint/2010/main" val="245606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0AC8C3-FF8B-4F70-93EC-5326375A4669}"/>
              </a:ext>
            </a:extLst>
          </p:cNvPr>
          <p:cNvSpPr>
            <a:spLocks noGrp="1"/>
          </p:cNvSpPr>
          <p:nvPr>
            <p:ph type="title"/>
          </p:nvPr>
        </p:nvSpPr>
        <p:spPr>
          <a:xfrm>
            <a:off x="-76200" y="1447800"/>
            <a:ext cx="8991600" cy="762000"/>
          </a:xfrm>
        </p:spPr>
        <p:txBody>
          <a:bodyPr/>
          <a:lstStyle/>
          <a:p>
            <a:r>
              <a:rPr lang="en-US" dirty="0" err="1"/>
              <a:t>Rte</a:t>
            </a:r>
            <a:r>
              <a:rPr lang="en-US" dirty="0"/>
              <a:t> N – Residual Application Rates</a:t>
            </a:r>
          </a:p>
        </p:txBody>
      </p:sp>
      <p:pic>
        <p:nvPicPr>
          <p:cNvPr id="5" name="Picture 4">
            <a:extLst>
              <a:ext uri="{FF2B5EF4-FFF2-40B4-BE49-F238E27FC236}">
                <a16:creationId xmlns:a16="http://schemas.microsoft.com/office/drawing/2014/main" id="{E419BC7E-FE2F-4A5D-8D05-C915CC3CF2DC}"/>
              </a:ext>
            </a:extLst>
          </p:cNvPr>
          <p:cNvPicPr>
            <a:picLocks noChangeAspect="1"/>
          </p:cNvPicPr>
          <p:nvPr/>
        </p:nvPicPr>
        <p:blipFill>
          <a:blip r:embed="rId2"/>
          <a:stretch>
            <a:fillRect/>
          </a:stretch>
        </p:blipFill>
        <p:spPr>
          <a:xfrm>
            <a:off x="533400" y="2438400"/>
            <a:ext cx="7239000" cy="4095750"/>
          </a:xfrm>
          <a:prstGeom prst="rect">
            <a:avLst/>
          </a:prstGeom>
        </p:spPr>
      </p:pic>
    </p:spTree>
    <p:extLst>
      <p:ext uri="{BB962C8B-B14F-4D97-AF65-F5344CB8AC3E}">
        <p14:creationId xmlns:p14="http://schemas.microsoft.com/office/powerpoint/2010/main" val="1630432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0AC8C3-FF8B-4F70-93EC-5326375A4669}"/>
              </a:ext>
            </a:extLst>
          </p:cNvPr>
          <p:cNvSpPr>
            <a:spLocks noGrp="1"/>
          </p:cNvSpPr>
          <p:nvPr>
            <p:ph type="title"/>
          </p:nvPr>
        </p:nvSpPr>
        <p:spPr>
          <a:xfrm>
            <a:off x="0" y="1447800"/>
            <a:ext cx="8991600" cy="762000"/>
          </a:xfrm>
        </p:spPr>
        <p:txBody>
          <a:bodyPr/>
          <a:lstStyle/>
          <a:p>
            <a:r>
              <a:rPr lang="en-US" dirty="0" err="1"/>
              <a:t>Rte</a:t>
            </a:r>
            <a:r>
              <a:rPr lang="en-US" dirty="0"/>
              <a:t> N – Blotter Material</a:t>
            </a:r>
          </a:p>
        </p:txBody>
      </p:sp>
      <p:pic>
        <p:nvPicPr>
          <p:cNvPr id="2" name="Picture 1">
            <a:extLst>
              <a:ext uri="{FF2B5EF4-FFF2-40B4-BE49-F238E27FC236}">
                <a16:creationId xmlns:a16="http://schemas.microsoft.com/office/drawing/2014/main" id="{BF880C69-0D2C-4008-9521-E04D10298B16}"/>
              </a:ext>
            </a:extLst>
          </p:cNvPr>
          <p:cNvPicPr>
            <a:picLocks noChangeAspect="1"/>
          </p:cNvPicPr>
          <p:nvPr/>
        </p:nvPicPr>
        <p:blipFill rotWithShape="1">
          <a:blip r:embed="rId2"/>
          <a:srcRect t="48328"/>
          <a:stretch/>
        </p:blipFill>
        <p:spPr>
          <a:xfrm>
            <a:off x="102137" y="4648201"/>
            <a:ext cx="3886200" cy="2318517"/>
          </a:xfrm>
          <a:prstGeom prst="rect">
            <a:avLst/>
          </a:prstGeom>
        </p:spPr>
      </p:pic>
      <p:graphicFrame>
        <p:nvGraphicFramePr>
          <p:cNvPr id="8" name="Table 7">
            <a:extLst>
              <a:ext uri="{FF2B5EF4-FFF2-40B4-BE49-F238E27FC236}">
                <a16:creationId xmlns:a16="http://schemas.microsoft.com/office/drawing/2014/main" id="{745963F4-7592-4E5D-8D28-6CF538F65290}"/>
              </a:ext>
            </a:extLst>
          </p:cNvPr>
          <p:cNvGraphicFramePr>
            <a:graphicFrameLocks noGrp="1"/>
          </p:cNvGraphicFramePr>
          <p:nvPr>
            <p:extLst>
              <p:ext uri="{D42A27DB-BD31-4B8C-83A1-F6EECF244321}">
                <p14:modId xmlns:p14="http://schemas.microsoft.com/office/powerpoint/2010/main" val="3558898717"/>
              </p:ext>
            </p:extLst>
          </p:nvPr>
        </p:nvGraphicFramePr>
        <p:xfrm>
          <a:off x="5715000" y="2819400"/>
          <a:ext cx="3048000" cy="333756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1984191359"/>
                    </a:ext>
                  </a:extLst>
                </a:gridCol>
                <a:gridCol w="1524000">
                  <a:extLst>
                    <a:ext uri="{9D8B030D-6E8A-4147-A177-3AD203B41FA5}">
                      <a16:colId xmlns:a16="http://schemas.microsoft.com/office/drawing/2014/main" val="3397119541"/>
                    </a:ext>
                  </a:extLst>
                </a:gridCol>
              </a:tblGrid>
              <a:tr h="370840">
                <a:tc>
                  <a:txBody>
                    <a:bodyPr/>
                    <a:lstStyle/>
                    <a:p>
                      <a:pPr algn="ctr"/>
                      <a:r>
                        <a:rPr lang="en-US" dirty="0"/>
                        <a:t>Sieve Size</a:t>
                      </a:r>
                    </a:p>
                  </a:txBody>
                  <a:tcPr anchor="ctr"/>
                </a:tc>
                <a:tc>
                  <a:txBody>
                    <a:bodyPr/>
                    <a:lstStyle/>
                    <a:p>
                      <a:pPr algn="ctr"/>
                      <a:r>
                        <a:rPr lang="en-US" dirty="0"/>
                        <a:t>% Passing</a:t>
                      </a:r>
                    </a:p>
                  </a:txBody>
                  <a:tcPr anchor="ctr"/>
                </a:tc>
                <a:extLst>
                  <a:ext uri="{0D108BD9-81ED-4DB2-BD59-A6C34878D82A}">
                    <a16:rowId xmlns:a16="http://schemas.microsoft.com/office/drawing/2014/main" val="3708929521"/>
                  </a:ext>
                </a:extLst>
              </a:tr>
              <a:tr h="370840">
                <a:tc>
                  <a:txBody>
                    <a:bodyPr/>
                    <a:lstStyle/>
                    <a:p>
                      <a:pPr algn="ctr"/>
                      <a:r>
                        <a:rPr lang="en-US" dirty="0"/>
                        <a:t>3/8”</a:t>
                      </a:r>
                    </a:p>
                  </a:txBody>
                  <a:tcPr anchor="ctr"/>
                </a:tc>
                <a:tc>
                  <a:txBody>
                    <a:bodyPr/>
                    <a:lstStyle/>
                    <a:p>
                      <a:pPr algn="ctr"/>
                      <a:r>
                        <a:rPr lang="en-US" dirty="0"/>
                        <a:t>100</a:t>
                      </a:r>
                    </a:p>
                  </a:txBody>
                  <a:tcPr anchor="ctr"/>
                </a:tc>
                <a:extLst>
                  <a:ext uri="{0D108BD9-81ED-4DB2-BD59-A6C34878D82A}">
                    <a16:rowId xmlns:a16="http://schemas.microsoft.com/office/drawing/2014/main" val="2031248086"/>
                  </a:ext>
                </a:extLst>
              </a:tr>
              <a:tr h="370840">
                <a:tc>
                  <a:txBody>
                    <a:bodyPr/>
                    <a:lstStyle/>
                    <a:p>
                      <a:pPr algn="ctr"/>
                      <a:r>
                        <a:rPr lang="en-US" dirty="0"/>
                        <a:t>No. 4</a:t>
                      </a:r>
                    </a:p>
                  </a:txBody>
                  <a:tcPr anchor="ctr"/>
                </a:tc>
                <a:tc>
                  <a:txBody>
                    <a:bodyPr/>
                    <a:lstStyle/>
                    <a:p>
                      <a:pPr algn="ctr"/>
                      <a:r>
                        <a:rPr lang="en-US" dirty="0"/>
                        <a:t>99</a:t>
                      </a:r>
                    </a:p>
                  </a:txBody>
                  <a:tcPr anchor="ctr"/>
                </a:tc>
                <a:extLst>
                  <a:ext uri="{0D108BD9-81ED-4DB2-BD59-A6C34878D82A}">
                    <a16:rowId xmlns:a16="http://schemas.microsoft.com/office/drawing/2014/main" val="2527637143"/>
                  </a:ext>
                </a:extLst>
              </a:tr>
              <a:tr h="370840">
                <a:tc>
                  <a:txBody>
                    <a:bodyPr/>
                    <a:lstStyle/>
                    <a:p>
                      <a:pPr algn="ctr"/>
                      <a:r>
                        <a:rPr lang="en-US" dirty="0"/>
                        <a:t>No. 8</a:t>
                      </a:r>
                    </a:p>
                  </a:txBody>
                  <a:tcPr anchor="ctr"/>
                </a:tc>
                <a:tc>
                  <a:txBody>
                    <a:bodyPr/>
                    <a:lstStyle/>
                    <a:p>
                      <a:pPr algn="ctr"/>
                      <a:r>
                        <a:rPr lang="en-US" dirty="0"/>
                        <a:t>61-69</a:t>
                      </a:r>
                    </a:p>
                  </a:txBody>
                  <a:tcPr anchor="ctr"/>
                </a:tc>
                <a:extLst>
                  <a:ext uri="{0D108BD9-81ED-4DB2-BD59-A6C34878D82A}">
                    <a16:rowId xmlns:a16="http://schemas.microsoft.com/office/drawing/2014/main" val="3670511036"/>
                  </a:ext>
                </a:extLst>
              </a:tr>
              <a:tr h="370840">
                <a:tc>
                  <a:txBody>
                    <a:bodyPr/>
                    <a:lstStyle/>
                    <a:p>
                      <a:pPr algn="ctr"/>
                      <a:r>
                        <a:rPr lang="en-US" dirty="0"/>
                        <a:t>#16</a:t>
                      </a:r>
                    </a:p>
                  </a:txBody>
                  <a:tcPr anchor="ctr"/>
                </a:tc>
                <a:tc>
                  <a:txBody>
                    <a:bodyPr/>
                    <a:lstStyle/>
                    <a:p>
                      <a:pPr algn="ctr"/>
                      <a:r>
                        <a:rPr lang="en-US" dirty="0"/>
                        <a:t>28-36</a:t>
                      </a:r>
                    </a:p>
                  </a:txBody>
                  <a:tcPr anchor="ctr"/>
                </a:tc>
                <a:extLst>
                  <a:ext uri="{0D108BD9-81ED-4DB2-BD59-A6C34878D82A}">
                    <a16:rowId xmlns:a16="http://schemas.microsoft.com/office/drawing/2014/main" val="1017970908"/>
                  </a:ext>
                </a:extLst>
              </a:tr>
              <a:tr h="370840">
                <a:tc>
                  <a:txBody>
                    <a:bodyPr/>
                    <a:lstStyle/>
                    <a:p>
                      <a:pPr algn="ctr"/>
                      <a:r>
                        <a:rPr lang="en-US" dirty="0"/>
                        <a:t>#30</a:t>
                      </a:r>
                    </a:p>
                  </a:txBody>
                  <a:tcPr anchor="ctr"/>
                </a:tc>
                <a:tc>
                  <a:txBody>
                    <a:bodyPr/>
                    <a:lstStyle/>
                    <a:p>
                      <a:pPr algn="ctr"/>
                      <a:r>
                        <a:rPr lang="en-US" dirty="0"/>
                        <a:t>11-19</a:t>
                      </a:r>
                    </a:p>
                  </a:txBody>
                  <a:tcPr anchor="ctr"/>
                </a:tc>
                <a:extLst>
                  <a:ext uri="{0D108BD9-81ED-4DB2-BD59-A6C34878D82A}">
                    <a16:rowId xmlns:a16="http://schemas.microsoft.com/office/drawing/2014/main" val="2098805937"/>
                  </a:ext>
                </a:extLst>
              </a:tr>
              <a:tr h="370840">
                <a:tc>
                  <a:txBody>
                    <a:bodyPr/>
                    <a:lstStyle/>
                    <a:p>
                      <a:pPr algn="ctr"/>
                      <a:r>
                        <a:rPr lang="en-US" dirty="0"/>
                        <a:t>#50</a:t>
                      </a:r>
                    </a:p>
                  </a:txBody>
                  <a:tcPr anchor="ctr"/>
                </a:tc>
                <a:tc>
                  <a:txBody>
                    <a:bodyPr/>
                    <a:lstStyle/>
                    <a:p>
                      <a:pPr algn="ctr"/>
                      <a:r>
                        <a:rPr lang="en-US" dirty="0"/>
                        <a:t>5-11</a:t>
                      </a:r>
                    </a:p>
                  </a:txBody>
                  <a:tcPr anchor="ctr"/>
                </a:tc>
                <a:extLst>
                  <a:ext uri="{0D108BD9-81ED-4DB2-BD59-A6C34878D82A}">
                    <a16:rowId xmlns:a16="http://schemas.microsoft.com/office/drawing/2014/main" val="2324516412"/>
                  </a:ext>
                </a:extLst>
              </a:tr>
              <a:tr h="370840">
                <a:tc>
                  <a:txBody>
                    <a:bodyPr/>
                    <a:lstStyle/>
                    <a:p>
                      <a:pPr algn="ctr"/>
                      <a:r>
                        <a:rPr lang="en-US" dirty="0"/>
                        <a:t>#100</a:t>
                      </a:r>
                    </a:p>
                  </a:txBody>
                  <a:tcPr anchor="ctr"/>
                </a:tc>
                <a:tc>
                  <a:txBody>
                    <a:bodyPr/>
                    <a:lstStyle/>
                    <a:p>
                      <a:pPr algn="ctr"/>
                      <a:r>
                        <a:rPr lang="en-US" dirty="0"/>
                        <a:t>5-9</a:t>
                      </a:r>
                    </a:p>
                  </a:txBody>
                  <a:tcPr anchor="ctr"/>
                </a:tc>
                <a:extLst>
                  <a:ext uri="{0D108BD9-81ED-4DB2-BD59-A6C34878D82A}">
                    <a16:rowId xmlns:a16="http://schemas.microsoft.com/office/drawing/2014/main" val="2800044817"/>
                  </a:ext>
                </a:extLst>
              </a:tr>
              <a:tr h="370840">
                <a:tc>
                  <a:txBody>
                    <a:bodyPr/>
                    <a:lstStyle/>
                    <a:p>
                      <a:pPr algn="ctr"/>
                      <a:r>
                        <a:rPr lang="en-US" dirty="0"/>
                        <a:t>#200</a:t>
                      </a:r>
                    </a:p>
                  </a:txBody>
                  <a:tcPr anchor="ctr"/>
                </a:tc>
                <a:tc>
                  <a:txBody>
                    <a:bodyPr/>
                    <a:lstStyle/>
                    <a:p>
                      <a:pPr algn="ctr"/>
                      <a:r>
                        <a:rPr lang="en-US" dirty="0"/>
                        <a:t>4-8</a:t>
                      </a:r>
                    </a:p>
                  </a:txBody>
                  <a:tcPr anchor="ctr"/>
                </a:tc>
                <a:extLst>
                  <a:ext uri="{0D108BD9-81ED-4DB2-BD59-A6C34878D82A}">
                    <a16:rowId xmlns:a16="http://schemas.microsoft.com/office/drawing/2014/main" val="3518600286"/>
                  </a:ext>
                </a:extLst>
              </a:tr>
            </a:tbl>
          </a:graphicData>
        </a:graphic>
      </p:graphicFrame>
      <p:pic>
        <p:nvPicPr>
          <p:cNvPr id="3" name="Picture 2">
            <a:extLst>
              <a:ext uri="{FF2B5EF4-FFF2-40B4-BE49-F238E27FC236}">
                <a16:creationId xmlns:a16="http://schemas.microsoft.com/office/drawing/2014/main" id="{BC008361-A923-4B68-9CD5-34C1713C57A0}"/>
              </a:ext>
            </a:extLst>
          </p:cNvPr>
          <p:cNvPicPr>
            <a:picLocks noChangeAspect="1"/>
          </p:cNvPicPr>
          <p:nvPr/>
        </p:nvPicPr>
        <p:blipFill>
          <a:blip r:embed="rId3"/>
          <a:stretch>
            <a:fillRect/>
          </a:stretch>
        </p:blipFill>
        <p:spPr>
          <a:xfrm>
            <a:off x="102137" y="2083594"/>
            <a:ext cx="4718343" cy="2690812"/>
          </a:xfrm>
          <a:prstGeom prst="rect">
            <a:avLst/>
          </a:prstGeom>
        </p:spPr>
      </p:pic>
    </p:spTree>
    <p:extLst>
      <p:ext uri="{BB962C8B-B14F-4D97-AF65-F5344CB8AC3E}">
        <p14:creationId xmlns:p14="http://schemas.microsoft.com/office/powerpoint/2010/main" val="3070340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0AC8C3-FF8B-4F70-93EC-5326375A4669}"/>
              </a:ext>
            </a:extLst>
          </p:cNvPr>
          <p:cNvSpPr>
            <a:spLocks noGrp="1"/>
          </p:cNvSpPr>
          <p:nvPr>
            <p:ph type="title"/>
          </p:nvPr>
        </p:nvSpPr>
        <p:spPr>
          <a:xfrm>
            <a:off x="0" y="1447800"/>
            <a:ext cx="8991600" cy="762000"/>
          </a:xfrm>
        </p:spPr>
        <p:txBody>
          <a:bodyPr/>
          <a:lstStyle/>
          <a:p>
            <a:r>
              <a:rPr lang="en-US" dirty="0" err="1"/>
              <a:t>Rte</a:t>
            </a:r>
            <a:r>
              <a:rPr lang="en-US" dirty="0"/>
              <a:t> N – Surface Prep</a:t>
            </a:r>
          </a:p>
        </p:txBody>
      </p:sp>
      <p:pic>
        <p:nvPicPr>
          <p:cNvPr id="3" name="Picture 2">
            <a:extLst>
              <a:ext uri="{FF2B5EF4-FFF2-40B4-BE49-F238E27FC236}">
                <a16:creationId xmlns:a16="http://schemas.microsoft.com/office/drawing/2014/main" id="{C7743FB1-A133-4CA1-9017-9D1E9A6B2B56}"/>
              </a:ext>
            </a:extLst>
          </p:cNvPr>
          <p:cNvPicPr>
            <a:picLocks noChangeAspect="1"/>
          </p:cNvPicPr>
          <p:nvPr/>
        </p:nvPicPr>
        <p:blipFill>
          <a:blip r:embed="rId2"/>
          <a:stretch>
            <a:fillRect/>
          </a:stretch>
        </p:blipFill>
        <p:spPr>
          <a:xfrm>
            <a:off x="-12879" y="2476501"/>
            <a:ext cx="4197120" cy="4343400"/>
          </a:xfrm>
          <a:prstGeom prst="rect">
            <a:avLst/>
          </a:prstGeom>
        </p:spPr>
      </p:pic>
      <p:sp>
        <p:nvSpPr>
          <p:cNvPr id="6" name="Content Placeholder 2">
            <a:extLst>
              <a:ext uri="{FF2B5EF4-FFF2-40B4-BE49-F238E27FC236}">
                <a16:creationId xmlns:a16="http://schemas.microsoft.com/office/drawing/2014/main" id="{98A6376F-17A7-4A10-ADB3-2AA6D959386C}"/>
              </a:ext>
            </a:extLst>
          </p:cNvPr>
          <p:cNvSpPr>
            <a:spLocks noGrp="1"/>
          </p:cNvSpPr>
          <p:nvPr>
            <p:ph idx="1"/>
          </p:nvPr>
        </p:nvSpPr>
        <p:spPr>
          <a:xfrm>
            <a:off x="4345832" y="2362200"/>
            <a:ext cx="4798168" cy="4174787"/>
          </a:xfrm>
        </p:spPr>
        <p:txBody>
          <a:bodyPr/>
          <a:lstStyle/>
          <a:p>
            <a:r>
              <a:rPr lang="en-US" dirty="0"/>
              <a:t>Surface was swept by </a:t>
            </a:r>
            <a:r>
              <a:rPr lang="en-US" dirty="0" err="1"/>
              <a:t>MoDOT</a:t>
            </a:r>
            <a:r>
              <a:rPr lang="en-US" dirty="0"/>
              <a:t> maintenance prior to product applications.</a:t>
            </a:r>
          </a:p>
          <a:p>
            <a:r>
              <a:rPr lang="en-US" dirty="0"/>
              <a:t>One contractor chose to further clean the pavement. </a:t>
            </a:r>
          </a:p>
          <a:p>
            <a:pPr marL="0" indent="0">
              <a:buNone/>
            </a:pPr>
            <a:endParaRPr lang="en-US" dirty="0"/>
          </a:p>
        </p:txBody>
      </p:sp>
    </p:spTree>
    <p:extLst>
      <p:ext uri="{BB962C8B-B14F-4D97-AF65-F5344CB8AC3E}">
        <p14:creationId xmlns:p14="http://schemas.microsoft.com/office/powerpoint/2010/main" val="4178606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89377" y="1447800"/>
            <a:ext cx="8763000" cy="762000"/>
          </a:xfrm>
        </p:spPr>
        <p:txBody>
          <a:bodyPr/>
          <a:lstStyle/>
          <a:p>
            <a:r>
              <a:rPr lang="en-US" dirty="0"/>
              <a:t>Primary Failure Modes for Asphalt</a:t>
            </a:r>
          </a:p>
        </p:txBody>
      </p:sp>
      <p:pic>
        <p:nvPicPr>
          <p:cNvPr id="1028" name="Picture 4" descr="Overview photo of a runway showing block cracking over a large area of the runway surface.            The block cracking is noticable on the pavement as a pattern of rectangular pieces of pavement where the visible longitudinal and transverse cracks have defined the borders of the           pavement rectangles.  The majority of the cracks in the photo have been sea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3897630"/>
            <a:ext cx="3947160" cy="296037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894380"/>
            <a:ext cx="3940492" cy="2963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 y="3148771"/>
            <a:ext cx="2438400" cy="707886"/>
          </a:xfrm>
          <a:prstGeom prst="rect">
            <a:avLst/>
          </a:prstGeom>
          <a:noFill/>
        </p:spPr>
        <p:txBody>
          <a:bodyPr wrap="square" rtlCol="0">
            <a:spAutoFit/>
          </a:bodyPr>
          <a:lstStyle/>
          <a:p>
            <a:r>
              <a:rPr lang="en-US" sz="4000" dirty="0"/>
              <a:t>Cracking</a:t>
            </a:r>
          </a:p>
        </p:txBody>
      </p:sp>
      <p:sp>
        <p:nvSpPr>
          <p:cNvPr id="8" name="TextBox 7"/>
          <p:cNvSpPr txBox="1"/>
          <p:nvPr/>
        </p:nvSpPr>
        <p:spPr>
          <a:xfrm>
            <a:off x="7064297" y="3077753"/>
            <a:ext cx="2268166" cy="707886"/>
          </a:xfrm>
          <a:prstGeom prst="rect">
            <a:avLst/>
          </a:prstGeom>
          <a:noFill/>
        </p:spPr>
        <p:txBody>
          <a:bodyPr wrap="square" rtlCol="0">
            <a:spAutoFit/>
          </a:bodyPr>
          <a:lstStyle/>
          <a:p>
            <a:r>
              <a:rPr lang="en-US" sz="4000" dirty="0"/>
              <a:t>Rutting</a:t>
            </a:r>
          </a:p>
        </p:txBody>
      </p:sp>
      <p:sp>
        <p:nvSpPr>
          <p:cNvPr id="7" name="Left Arrow 6"/>
          <p:cNvSpPr/>
          <p:nvPr/>
        </p:nvSpPr>
        <p:spPr>
          <a:xfrm>
            <a:off x="1981200" y="3331216"/>
            <a:ext cx="762000" cy="361998"/>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p:cNvSpPr/>
          <p:nvPr/>
        </p:nvSpPr>
        <p:spPr>
          <a:xfrm rot="10800000">
            <a:off x="6264218" y="3312213"/>
            <a:ext cx="785488" cy="381001"/>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43200" y="3426680"/>
            <a:ext cx="3521018" cy="14160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1981200" y="2286000"/>
            <a:ext cx="4349212" cy="1499639"/>
            <a:chOff x="1981200" y="2286000"/>
            <a:chExt cx="4349212" cy="1499639"/>
          </a:xfrm>
        </p:grpSpPr>
        <p:sp>
          <p:nvSpPr>
            <p:cNvPr id="9" name="Rectangle 8"/>
            <p:cNvSpPr/>
            <p:nvPr/>
          </p:nvSpPr>
          <p:spPr>
            <a:xfrm>
              <a:off x="2971800" y="2286000"/>
              <a:ext cx="335861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RAP &amp; RAS</a:t>
              </a:r>
            </a:p>
          </p:txBody>
        </p:sp>
        <p:sp>
          <p:nvSpPr>
            <p:cNvPr id="16" name="Left Arrow 15"/>
            <p:cNvSpPr/>
            <p:nvPr/>
          </p:nvSpPr>
          <p:spPr>
            <a:xfrm>
              <a:off x="1981200" y="3209330"/>
              <a:ext cx="2049780" cy="57630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0918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0AC8C3-FF8B-4F70-93EC-5326375A4669}"/>
              </a:ext>
            </a:extLst>
          </p:cNvPr>
          <p:cNvSpPr>
            <a:spLocks noGrp="1"/>
          </p:cNvSpPr>
          <p:nvPr>
            <p:ph type="title"/>
          </p:nvPr>
        </p:nvSpPr>
        <p:spPr>
          <a:xfrm>
            <a:off x="-76200" y="1447800"/>
            <a:ext cx="8991600" cy="762000"/>
          </a:xfrm>
        </p:spPr>
        <p:txBody>
          <a:bodyPr/>
          <a:lstStyle/>
          <a:p>
            <a:r>
              <a:rPr lang="en-US" dirty="0" err="1"/>
              <a:t>Rte</a:t>
            </a:r>
            <a:r>
              <a:rPr lang="en-US" dirty="0"/>
              <a:t> N – Construction of Test Sections</a:t>
            </a:r>
          </a:p>
        </p:txBody>
      </p:sp>
      <p:graphicFrame>
        <p:nvGraphicFramePr>
          <p:cNvPr id="9" name="Table 8">
            <a:extLst>
              <a:ext uri="{FF2B5EF4-FFF2-40B4-BE49-F238E27FC236}">
                <a16:creationId xmlns:a16="http://schemas.microsoft.com/office/drawing/2014/main" id="{F24AE7AF-9C48-418C-90FD-1CF5A3A974A5}"/>
              </a:ext>
            </a:extLst>
          </p:cNvPr>
          <p:cNvGraphicFramePr>
            <a:graphicFrameLocks noGrp="1"/>
          </p:cNvGraphicFramePr>
          <p:nvPr>
            <p:extLst>
              <p:ext uri="{D42A27DB-BD31-4B8C-83A1-F6EECF244321}">
                <p14:modId xmlns:p14="http://schemas.microsoft.com/office/powerpoint/2010/main" val="2020504443"/>
              </p:ext>
            </p:extLst>
          </p:nvPr>
        </p:nvGraphicFramePr>
        <p:xfrm>
          <a:off x="36442" y="1266014"/>
          <a:ext cx="9071116" cy="5558856"/>
        </p:xfrm>
        <a:graphic>
          <a:graphicData uri="http://schemas.openxmlformats.org/drawingml/2006/table">
            <a:tbl>
              <a:tblPr firstRow="1" bandRow="1">
                <a:tableStyleId>{5C22544A-7EE6-4342-B048-85BDC9FD1C3A}</a:tableStyleId>
              </a:tblPr>
              <a:tblGrid>
                <a:gridCol w="838201">
                  <a:extLst>
                    <a:ext uri="{9D8B030D-6E8A-4147-A177-3AD203B41FA5}">
                      <a16:colId xmlns:a16="http://schemas.microsoft.com/office/drawing/2014/main" val="3350843134"/>
                    </a:ext>
                  </a:extLst>
                </a:gridCol>
                <a:gridCol w="2133599">
                  <a:extLst>
                    <a:ext uri="{9D8B030D-6E8A-4147-A177-3AD203B41FA5}">
                      <a16:colId xmlns:a16="http://schemas.microsoft.com/office/drawing/2014/main" val="2725834724"/>
                    </a:ext>
                  </a:extLst>
                </a:gridCol>
                <a:gridCol w="1981200">
                  <a:extLst>
                    <a:ext uri="{9D8B030D-6E8A-4147-A177-3AD203B41FA5}">
                      <a16:colId xmlns:a16="http://schemas.microsoft.com/office/drawing/2014/main" val="4212210588"/>
                    </a:ext>
                  </a:extLst>
                </a:gridCol>
                <a:gridCol w="1295400">
                  <a:extLst>
                    <a:ext uri="{9D8B030D-6E8A-4147-A177-3AD203B41FA5}">
                      <a16:colId xmlns:a16="http://schemas.microsoft.com/office/drawing/2014/main" val="3767973078"/>
                    </a:ext>
                  </a:extLst>
                </a:gridCol>
                <a:gridCol w="1295400">
                  <a:extLst>
                    <a:ext uri="{9D8B030D-6E8A-4147-A177-3AD203B41FA5}">
                      <a16:colId xmlns:a16="http://schemas.microsoft.com/office/drawing/2014/main" val="1137091994"/>
                    </a:ext>
                  </a:extLst>
                </a:gridCol>
                <a:gridCol w="1527316">
                  <a:extLst>
                    <a:ext uri="{9D8B030D-6E8A-4147-A177-3AD203B41FA5}">
                      <a16:colId xmlns:a16="http://schemas.microsoft.com/office/drawing/2014/main" val="2680609967"/>
                    </a:ext>
                  </a:extLst>
                </a:gridCol>
              </a:tblGrid>
              <a:tr h="567665">
                <a:tc>
                  <a:txBody>
                    <a:bodyPr/>
                    <a:lstStyle/>
                    <a:p>
                      <a:pPr algn="ctr"/>
                      <a:r>
                        <a:rPr lang="en-US" sz="2400" dirty="0"/>
                        <a:t>ID</a:t>
                      </a:r>
                    </a:p>
                  </a:txBody>
                  <a:tcPr anchor="ctr"/>
                </a:tc>
                <a:tc>
                  <a:txBody>
                    <a:bodyPr/>
                    <a:lstStyle/>
                    <a:p>
                      <a:pPr algn="ctr"/>
                      <a:r>
                        <a:rPr lang="en-US" sz="2400" dirty="0"/>
                        <a:t>Product Name</a:t>
                      </a:r>
                    </a:p>
                  </a:txBody>
                  <a:tcPr anchor="ctr"/>
                </a:tc>
                <a:tc>
                  <a:txBody>
                    <a:bodyPr/>
                    <a:lstStyle/>
                    <a:p>
                      <a:pPr algn="ctr"/>
                      <a:r>
                        <a:rPr lang="en-US" sz="2400" dirty="0"/>
                        <a:t>Residual Application Rate (gal/yd2)</a:t>
                      </a:r>
                    </a:p>
                  </a:txBody>
                  <a:tcPr anchor="ctr"/>
                </a:tc>
                <a:tc>
                  <a:txBody>
                    <a:bodyPr/>
                    <a:lstStyle/>
                    <a:p>
                      <a:pPr algn="ctr"/>
                      <a:r>
                        <a:rPr lang="en-US" sz="2400" dirty="0"/>
                        <a:t>No. of Passes</a:t>
                      </a:r>
                    </a:p>
                  </a:txBody>
                  <a:tcPr anchor="ctr"/>
                </a:tc>
                <a:tc>
                  <a:txBody>
                    <a:bodyPr/>
                    <a:lstStyle/>
                    <a:p>
                      <a:pPr algn="ctr"/>
                      <a:r>
                        <a:rPr lang="en-US" sz="2400" dirty="0"/>
                        <a:t>Blotter Material</a:t>
                      </a:r>
                    </a:p>
                  </a:txBody>
                  <a:tcPr anchor="ctr"/>
                </a:tc>
                <a:tc>
                  <a:txBody>
                    <a:bodyPr/>
                    <a:lstStyle/>
                    <a:p>
                      <a:pPr algn="ctr"/>
                      <a:r>
                        <a:rPr lang="en-US" sz="2400" dirty="0"/>
                        <a:t>Visually Filled Cracks?</a:t>
                      </a:r>
                    </a:p>
                  </a:txBody>
                  <a:tcPr anchor="ctr"/>
                </a:tc>
                <a:extLst>
                  <a:ext uri="{0D108BD9-81ED-4DB2-BD59-A6C34878D82A}">
                    <a16:rowId xmlns:a16="http://schemas.microsoft.com/office/drawing/2014/main" val="775644101"/>
                  </a:ext>
                </a:extLst>
              </a:tr>
              <a:tr h="474968">
                <a:tc>
                  <a:txBody>
                    <a:bodyPr/>
                    <a:lstStyle/>
                    <a:p>
                      <a:pPr algn="ctr"/>
                      <a:r>
                        <a:rPr lang="en-US" sz="2000" dirty="0"/>
                        <a:t>E1</a:t>
                      </a:r>
                    </a:p>
                  </a:txBody>
                  <a:tcPr anchor="ctr"/>
                </a:tc>
                <a:tc>
                  <a:txBody>
                    <a:bodyPr/>
                    <a:lstStyle/>
                    <a:p>
                      <a:pPr algn="l"/>
                      <a:r>
                        <a:rPr lang="en-US" sz="2000" dirty="0" err="1"/>
                        <a:t>Biorestor</a:t>
                      </a:r>
                      <a:r>
                        <a:rPr lang="en-US" sz="2000" dirty="0"/>
                        <a:t> Asphalt Rejuvenator</a:t>
                      </a:r>
                    </a:p>
                  </a:txBody>
                  <a:tcPr anchor="ctr"/>
                </a:tc>
                <a:tc>
                  <a:txBody>
                    <a:bodyPr/>
                    <a:lstStyle/>
                    <a:p>
                      <a:pPr algn="ctr"/>
                      <a:r>
                        <a:rPr lang="en-US" sz="2000" dirty="0"/>
                        <a:t>0.01</a:t>
                      </a:r>
                    </a:p>
                  </a:txBody>
                  <a:tcPr anchor="ctr"/>
                </a:tc>
                <a:tc>
                  <a:txBody>
                    <a:bodyPr/>
                    <a:lstStyle/>
                    <a:p>
                      <a:pPr algn="ctr"/>
                      <a:r>
                        <a:rPr lang="en-US" sz="2000" dirty="0"/>
                        <a:t>1</a:t>
                      </a:r>
                    </a:p>
                  </a:txBody>
                  <a:tcPr anchor="ctr"/>
                </a:tc>
                <a:tc>
                  <a:txBody>
                    <a:bodyPr/>
                    <a:lstStyle/>
                    <a:p>
                      <a:pPr algn="ctr"/>
                      <a:r>
                        <a:rPr lang="en-US" sz="2000" dirty="0"/>
                        <a:t>None</a:t>
                      </a:r>
                    </a:p>
                  </a:txBody>
                  <a:tcPr anchor="ctr"/>
                </a:tc>
                <a:tc>
                  <a:txBody>
                    <a:bodyPr/>
                    <a:lstStyle/>
                    <a:p>
                      <a:pPr algn="ctr"/>
                      <a:r>
                        <a:rPr lang="en-US" sz="2000" dirty="0"/>
                        <a:t>No</a:t>
                      </a:r>
                    </a:p>
                  </a:txBody>
                  <a:tcPr anchor="ctr"/>
                </a:tc>
                <a:extLst>
                  <a:ext uri="{0D108BD9-81ED-4DB2-BD59-A6C34878D82A}">
                    <a16:rowId xmlns:a16="http://schemas.microsoft.com/office/drawing/2014/main" val="1591014148"/>
                  </a:ext>
                </a:extLst>
              </a:tr>
              <a:tr h="474968">
                <a:tc>
                  <a:txBody>
                    <a:bodyPr/>
                    <a:lstStyle/>
                    <a:p>
                      <a:pPr algn="ctr"/>
                      <a:r>
                        <a:rPr lang="en-US" sz="2000" dirty="0"/>
                        <a:t>E2</a:t>
                      </a:r>
                    </a:p>
                  </a:txBody>
                  <a:tcPr anchor="ctr"/>
                </a:tc>
                <a:tc>
                  <a:txBody>
                    <a:bodyPr/>
                    <a:lstStyle/>
                    <a:p>
                      <a:pPr algn="l"/>
                      <a:r>
                        <a:rPr lang="en-US" sz="2000" dirty="0" err="1"/>
                        <a:t>RavelCheck</a:t>
                      </a:r>
                      <a:endParaRPr lang="en-US" sz="2000" dirty="0"/>
                    </a:p>
                  </a:txBody>
                  <a:tcPr anchor="ctr"/>
                </a:tc>
                <a:tc>
                  <a:txBody>
                    <a:bodyPr/>
                    <a:lstStyle/>
                    <a:p>
                      <a:pPr algn="ctr"/>
                      <a:r>
                        <a:rPr lang="en-US" sz="2000" dirty="0"/>
                        <a:t>0.04</a:t>
                      </a:r>
                    </a:p>
                  </a:txBody>
                  <a:tcPr anchor="ctr"/>
                </a:tc>
                <a:tc>
                  <a:txBody>
                    <a:bodyPr/>
                    <a:lstStyle/>
                    <a:p>
                      <a:pPr algn="ctr"/>
                      <a:r>
                        <a:rPr lang="en-US" sz="2000" dirty="0"/>
                        <a:t>1</a:t>
                      </a:r>
                    </a:p>
                  </a:txBody>
                  <a:tcPr anchor="ctr"/>
                </a:tc>
                <a:tc>
                  <a:txBody>
                    <a:bodyPr/>
                    <a:lstStyle/>
                    <a:p>
                      <a:pPr algn="ctr"/>
                      <a:r>
                        <a:rPr lang="en-US" sz="2000" dirty="0"/>
                        <a:t>None</a:t>
                      </a:r>
                    </a:p>
                  </a:txBody>
                  <a:tcPr anchor="ctr"/>
                </a:tc>
                <a:tc>
                  <a:txBody>
                    <a:bodyPr/>
                    <a:lstStyle/>
                    <a:p>
                      <a:pPr algn="ctr"/>
                      <a:r>
                        <a:rPr lang="en-US" sz="2000" dirty="0"/>
                        <a:t>Yes</a:t>
                      </a:r>
                    </a:p>
                  </a:txBody>
                  <a:tcPr anchor="ctr"/>
                </a:tc>
                <a:extLst>
                  <a:ext uri="{0D108BD9-81ED-4DB2-BD59-A6C34878D82A}">
                    <a16:rowId xmlns:a16="http://schemas.microsoft.com/office/drawing/2014/main" val="2684704214"/>
                  </a:ext>
                </a:extLst>
              </a:tr>
              <a:tr h="472472">
                <a:tc>
                  <a:txBody>
                    <a:bodyPr/>
                    <a:lstStyle/>
                    <a:p>
                      <a:pPr algn="ctr"/>
                      <a:r>
                        <a:rPr lang="en-US" sz="2000" dirty="0"/>
                        <a:t>E4</a:t>
                      </a:r>
                    </a:p>
                  </a:txBody>
                  <a:tcPr anchor="ctr"/>
                </a:tc>
                <a:tc>
                  <a:txBody>
                    <a:bodyPr/>
                    <a:lstStyle/>
                    <a:p>
                      <a:pPr algn="l"/>
                      <a:r>
                        <a:rPr lang="en-US" sz="2000" dirty="0" err="1"/>
                        <a:t>Reclamite</a:t>
                      </a:r>
                      <a:r>
                        <a:rPr lang="en-US" sz="2000" dirty="0"/>
                        <a:t> Maltene Rejuvenator</a:t>
                      </a:r>
                    </a:p>
                  </a:txBody>
                  <a:tcPr anchor="ctr"/>
                </a:tc>
                <a:tc>
                  <a:txBody>
                    <a:bodyPr/>
                    <a:lstStyle/>
                    <a:p>
                      <a:pPr algn="ctr"/>
                      <a:r>
                        <a:rPr lang="en-US" sz="2000" dirty="0"/>
                        <a:t>0.02</a:t>
                      </a:r>
                    </a:p>
                  </a:txBody>
                  <a:tcPr anchor="ctr"/>
                </a:tc>
                <a:tc>
                  <a:txBody>
                    <a:bodyPr/>
                    <a:lstStyle/>
                    <a:p>
                      <a:pPr algn="ctr"/>
                      <a:r>
                        <a:rPr lang="en-US" sz="2000" dirty="0"/>
                        <a:t>1</a:t>
                      </a:r>
                    </a:p>
                  </a:txBody>
                  <a:tcPr anchor="ctr"/>
                </a:tc>
                <a:tc>
                  <a:txBody>
                    <a:bodyPr/>
                    <a:lstStyle/>
                    <a:p>
                      <a:pPr algn="ctr"/>
                      <a:r>
                        <a:rPr lang="en-US" sz="2000" dirty="0"/>
                        <a:t>Yes</a:t>
                      </a:r>
                    </a:p>
                  </a:txBody>
                  <a:tcPr anchor="ctr"/>
                </a:tc>
                <a:tc>
                  <a:txBody>
                    <a:bodyPr/>
                    <a:lstStyle/>
                    <a:p>
                      <a:pPr algn="ctr"/>
                      <a:r>
                        <a:rPr lang="en-US" sz="2000" dirty="0"/>
                        <a:t>Yes</a:t>
                      </a:r>
                    </a:p>
                  </a:txBody>
                  <a:tcPr anchor="ctr"/>
                </a:tc>
                <a:extLst>
                  <a:ext uri="{0D108BD9-81ED-4DB2-BD59-A6C34878D82A}">
                    <a16:rowId xmlns:a16="http://schemas.microsoft.com/office/drawing/2014/main" val="481890125"/>
                  </a:ext>
                </a:extLst>
              </a:tr>
              <a:tr h="593216">
                <a:tc>
                  <a:txBody>
                    <a:bodyPr/>
                    <a:lstStyle/>
                    <a:p>
                      <a:pPr algn="ctr"/>
                      <a:r>
                        <a:rPr lang="en-US" sz="2000" dirty="0"/>
                        <a:t>E6</a:t>
                      </a:r>
                    </a:p>
                  </a:txBody>
                  <a:tcPr anchor="ctr"/>
                </a:tc>
                <a:tc>
                  <a:txBody>
                    <a:bodyPr/>
                    <a:lstStyle/>
                    <a:p>
                      <a:pPr algn="l"/>
                      <a:r>
                        <a:rPr lang="en-US" sz="2000" dirty="0"/>
                        <a:t>CRF Maltene Seal</a:t>
                      </a:r>
                    </a:p>
                  </a:txBody>
                  <a:tcPr anchor="ctr"/>
                </a:tc>
                <a:tc>
                  <a:txBody>
                    <a:bodyPr/>
                    <a:lstStyle/>
                    <a:p>
                      <a:pPr algn="ctr"/>
                      <a:r>
                        <a:rPr lang="en-US" sz="2000" dirty="0"/>
                        <a:t>0.08</a:t>
                      </a:r>
                    </a:p>
                  </a:txBody>
                  <a:tcPr anchor="ctr"/>
                </a:tc>
                <a:tc>
                  <a:txBody>
                    <a:bodyPr/>
                    <a:lstStyle/>
                    <a:p>
                      <a:pPr algn="ctr"/>
                      <a:r>
                        <a:rPr lang="en-US" sz="2000" dirty="0"/>
                        <a:t>1</a:t>
                      </a:r>
                    </a:p>
                  </a:txBody>
                  <a:tcPr anchor="ctr"/>
                </a:tc>
                <a:tc>
                  <a:txBody>
                    <a:bodyPr/>
                    <a:lstStyle/>
                    <a:p>
                      <a:pPr algn="ctr"/>
                      <a:r>
                        <a:rPr lang="en-US" sz="2000" dirty="0"/>
                        <a:t>Yes</a:t>
                      </a:r>
                    </a:p>
                  </a:txBody>
                  <a:tcPr anchor="ctr"/>
                </a:tc>
                <a:tc>
                  <a:txBody>
                    <a:bodyPr/>
                    <a:lstStyle/>
                    <a:p>
                      <a:pPr algn="ctr"/>
                      <a:r>
                        <a:rPr lang="en-US" sz="2000" dirty="0"/>
                        <a:t>Yes</a:t>
                      </a:r>
                    </a:p>
                  </a:txBody>
                  <a:tcPr anchor="ctr"/>
                </a:tc>
                <a:extLst>
                  <a:ext uri="{0D108BD9-81ED-4DB2-BD59-A6C34878D82A}">
                    <a16:rowId xmlns:a16="http://schemas.microsoft.com/office/drawing/2014/main" val="3160530755"/>
                  </a:ext>
                </a:extLst>
              </a:tr>
              <a:tr h="474968">
                <a:tc>
                  <a:txBody>
                    <a:bodyPr/>
                    <a:lstStyle/>
                    <a:p>
                      <a:pPr algn="ctr"/>
                      <a:r>
                        <a:rPr lang="en-US" sz="2000" dirty="0"/>
                        <a:t>W8</a:t>
                      </a:r>
                    </a:p>
                  </a:txBody>
                  <a:tcPr anchor="ctr"/>
                </a:tc>
                <a:tc>
                  <a:txBody>
                    <a:bodyPr/>
                    <a:lstStyle/>
                    <a:p>
                      <a:pPr algn="l"/>
                      <a:r>
                        <a:rPr lang="en-US" sz="2000" dirty="0"/>
                        <a:t>Onyx</a:t>
                      </a:r>
                    </a:p>
                  </a:txBody>
                  <a:tcPr anchor="ctr"/>
                </a:tc>
                <a:tc>
                  <a:txBody>
                    <a:bodyPr/>
                    <a:lstStyle/>
                    <a:p>
                      <a:pPr algn="ctr"/>
                      <a:r>
                        <a:rPr lang="en-US" sz="2000" dirty="0"/>
                        <a:t>0.12</a:t>
                      </a:r>
                    </a:p>
                  </a:txBody>
                  <a:tcPr anchor="ctr"/>
                </a:tc>
                <a:tc>
                  <a:txBody>
                    <a:bodyPr/>
                    <a:lstStyle/>
                    <a:p>
                      <a:pPr algn="ctr"/>
                      <a:r>
                        <a:rPr lang="en-US" sz="2000" dirty="0"/>
                        <a:t>1</a:t>
                      </a:r>
                    </a:p>
                  </a:txBody>
                  <a:tcPr anchor="ctr"/>
                </a:tc>
                <a:tc>
                  <a:txBody>
                    <a:bodyPr/>
                    <a:lstStyle/>
                    <a:p>
                      <a:pPr algn="ctr"/>
                      <a:r>
                        <a:rPr lang="en-US" sz="2000" dirty="0"/>
                        <a:t>None</a:t>
                      </a:r>
                    </a:p>
                  </a:txBody>
                  <a:tcPr anchor="ctr"/>
                </a:tc>
                <a:tc>
                  <a:txBody>
                    <a:bodyPr/>
                    <a:lstStyle/>
                    <a:p>
                      <a:pPr algn="ctr"/>
                      <a:r>
                        <a:rPr lang="en-US" sz="2000" dirty="0"/>
                        <a:t>Yes</a:t>
                      </a:r>
                    </a:p>
                  </a:txBody>
                  <a:tcPr anchor="ctr"/>
                </a:tc>
                <a:extLst>
                  <a:ext uri="{0D108BD9-81ED-4DB2-BD59-A6C34878D82A}">
                    <a16:rowId xmlns:a16="http://schemas.microsoft.com/office/drawing/2014/main" val="2391912120"/>
                  </a:ext>
                </a:extLst>
              </a:tr>
              <a:tr h="474968">
                <a:tc>
                  <a:txBody>
                    <a:bodyPr/>
                    <a:lstStyle/>
                    <a:p>
                      <a:pPr algn="ctr"/>
                      <a:r>
                        <a:rPr lang="en-US" sz="2000" dirty="0"/>
                        <a:t>W9</a:t>
                      </a:r>
                    </a:p>
                  </a:txBody>
                  <a:tcPr anchor="ctr"/>
                </a:tc>
                <a:tc>
                  <a:txBody>
                    <a:bodyPr/>
                    <a:lstStyle/>
                    <a:p>
                      <a:pPr algn="l"/>
                      <a:r>
                        <a:rPr lang="en-US" sz="2000" dirty="0" err="1"/>
                        <a:t>RoadLock</a:t>
                      </a:r>
                      <a:r>
                        <a:rPr lang="en-US" sz="2000" dirty="0"/>
                        <a:t> I</a:t>
                      </a:r>
                    </a:p>
                  </a:txBody>
                  <a:tcPr anchor="ctr"/>
                </a:tc>
                <a:tc>
                  <a:txBody>
                    <a:bodyPr/>
                    <a:lstStyle/>
                    <a:p>
                      <a:pPr algn="ctr"/>
                      <a:r>
                        <a:rPr lang="en-US" sz="2000" dirty="0"/>
                        <a:t>0.07</a:t>
                      </a:r>
                    </a:p>
                  </a:txBody>
                  <a:tcPr anchor="ctr"/>
                </a:tc>
                <a:tc>
                  <a:txBody>
                    <a:bodyPr/>
                    <a:lstStyle/>
                    <a:p>
                      <a:pPr algn="ctr"/>
                      <a:r>
                        <a:rPr lang="en-US" sz="2000" dirty="0"/>
                        <a:t>2</a:t>
                      </a:r>
                    </a:p>
                  </a:txBody>
                  <a:tcPr anchor="ctr"/>
                </a:tc>
                <a:tc>
                  <a:txBody>
                    <a:bodyPr/>
                    <a:lstStyle/>
                    <a:p>
                      <a:pPr algn="ctr"/>
                      <a:r>
                        <a:rPr lang="en-US" sz="2000" dirty="0"/>
                        <a:t>None</a:t>
                      </a:r>
                    </a:p>
                  </a:txBody>
                  <a:tcPr anchor="ctr"/>
                </a:tc>
                <a:tc>
                  <a:txBody>
                    <a:bodyPr/>
                    <a:lstStyle/>
                    <a:p>
                      <a:pPr algn="ctr"/>
                      <a:r>
                        <a:rPr lang="en-US" sz="2000" dirty="0"/>
                        <a:t>Yes</a:t>
                      </a:r>
                    </a:p>
                  </a:txBody>
                  <a:tcPr anchor="ctr"/>
                </a:tc>
                <a:extLst>
                  <a:ext uri="{0D108BD9-81ED-4DB2-BD59-A6C34878D82A}">
                    <a16:rowId xmlns:a16="http://schemas.microsoft.com/office/drawing/2014/main" val="4074528266"/>
                  </a:ext>
                </a:extLst>
              </a:tr>
              <a:tr h="474968">
                <a:tc>
                  <a:txBody>
                    <a:bodyPr/>
                    <a:lstStyle/>
                    <a:p>
                      <a:pPr algn="ctr"/>
                      <a:r>
                        <a:rPr lang="en-US" sz="2000" dirty="0"/>
                        <a:t>W10</a:t>
                      </a:r>
                    </a:p>
                  </a:txBody>
                  <a:tcPr anchor="ctr"/>
                </a:tc>
                <a:tc>
                  <a:txBody>
                    <a:bodyPr/>
                    <a:lstStyle/>
                    <a:p>
                      <a:pPr algn="l"/>
                      <a:r>
                        <a:rPr lang="en-US" sz="2000" dirty="0"/>
                        <a:t>GSB – Friction Seal</a:t>
                      </a:r>
                    </a:p>
                  </a:txBody>
                  <a:tcPr anchor="ctr"/>
                </a:tc>
                <a:tc>
                  <a:txBody>
                    <a:bodyPr/>
                    <a:lstStyle/>
                    <a:p>
                      <a:pPr algn="ctr"/>
                      <a:r>
                        <a:rPr lang="en-US" sz="2000" dirty="0"/>
                        <a:t>0.16</a:t>
                      </a:r>
                    </a:p>
                  </a:txBody>
                  <a:tcPr anchor="ctr"/>
                </a:tc>
                <a:tc>
                  <a:txBody>
                    <a:bodyPr/>
                    <a:lstStyle/>
                    <a:p>
                      <a:pPr algn="ctr"/>
                      <a:r>
                        <a:rPr lang="en-US" sz="2000" dirty="0"/>
                        <a:t>1</a:t>
                      </a:r>
                    </a:p>
                  </a:txBody>
                  <a:tcPr anchor="ctr"/>
                </a:tc>
                <a:tc>
                  <a:txBody>
                    <a:bodyPr/>
                    <a:lstStyle/>
                    <a:p>
                      <a:pPr algn="ctr"/>
                      <a:r>
                        <a:rPr lang="en-US" sz="2000" dirty="0"/>
                        <a:t>Yes</a:t>
                      </a:r>
                    </a:p>
                  </a:txBody>
                  <a:tcPr anchor="ctr"/>
                </a:tc>
                <a:tc>
                  <a:txBody>
                    <a:bodyPr/>
                    <a:lstStyle/>
                    <a:p>
                      <a:pPr algn="ctr"/>
                      <a:r>
                        <a:rPr lang="en-US" sz="2000" dirty="0"/>
                        <a:t>Partial</a:t>
                      </a:r>
                    </a:p>
                  </a:txBody>
                  <a:tcPr anchor="ctr"/>
                </a:tc>
                <a:extLst>
                  <a:ext uri="{0D108BD9-81ED-4DB2-BD59-A6C34878D82A}">
                    <a16:rowId xmlns:a16="http://schemas.microsoft.com/office/drawing/2014/main" val="4191341658"/>
                  </a:ext>
                </a:extLst>
              </a:tr>
              <a:tr h="474968">
                <a:tc>
                  <a:txBody>
                    <a:bodyPr/>
                    <a:lstStyle/>
                    <a:p>
                      <a:pPr algn="ctr"/>
                      <a:r>
                        <a:rPr lang="en-US" sz="2000" dirty="0"/>
                        <a:t>W11</a:t>
                      </a:r>
                    </a:p>
                  </a:txBody>
                  <a:tcPr anchor="ctr"/>
                </a:tc>
                <a:tc>
                  <a:txBody>
                    <a:bodyPr/>
                    <a:lstStyle/>
                    <a:p>
                      <a:pPr algn="l"/>
                      <a:r>
                        <a:rPr lang="en-US" sz="2000" dirty="0"/>
                        <a:t>MSS-P</a:t>
                      </a:r>
                    </a:p>
                  </a:txBody>
                  <a:tcPr anchor="ctr"/>
                </a:tc>
                <a:tc>
                  <a:txBody>
                    <a:bodyPr/>
                    <a:lstStyle/>
                    <a:p>
                      <a:pPr algn="ctr"/>
                      <a:r>
                        <a:rPr lang="en-US" sz="2000" dirty="0"/>
                        <a:t>0.08</a:t>
                      </a:r>
                    </a:p>
                  </a:txBody>
                  <a:tcPr anchor="ctr"/>
                </a:tc>
                <a:tc>
                  <a:txBody>
                    <a:bodyPr/>
                    <a:lstStyle/>
                    <a:p>
                      <a:pPr algn="ctr"/>
                      <a:r>
                        <a:rPr lang="en-US" sz="2000" dirty="0"/>
                        <a:t>2</a:t>
                      </a:r>
                    </a:p>
                  </a:txBody>
                  <a:tcPr anchor="ctr"/>
                </a:tc>
                <a:tc>
                  <a:txBody>
                    <a:bodyPr/>
                    <a:lstStyle/>
                    <a:p>
                      <a:pPr algn="ctr"/>
                      <a:r>
                        <a:rPr lang="en-US" sz="2000" dirty="0"/>
                        <a:t>None</a:t>
                      </a:r>
                    </a:p>
                  </a:txBody>
                  <a:tcPr anchor="ctr"/>
                </a:tc>
                <a:tc>
                  <a:txBody>
                    <a:bodyPr/>
                    <a:lstStyle/>
                    <a:p>
                      <a:pPr algn="ctr"/>
                      <a:r>
                        <a:rPr lang="en-US" sz="2000" dirty="0"/>
                        <a:t>Yes</a:t>
                      </a:r>
                    </a:p>
                  </a:txBody>
                  <a:tcPr anchor="ctr"/>
                </a:tc>
                <a:extLst>
                  <a:ext uri="{0D108BD9-81ED-4DB2-BD59-A6C34878D82A}">
                    <a16:rowId xmlns:a16="http://schemas.microsoft.com/office/drawing/2014/main" val="2004998915"/>
                  </a:ext>
                </a:extLst>
              </a:tr>
            </a:tbl>
          </a:graphicData>
        </a:graphic>
      </p:graphicFrame>
    </p:spTree>
    <p:extLst>
      <p:ext uri="{BB962C8B-B14F-4D97-AF65-F5344CB8AC3E}">
        <p14:creationId xmlns:p14="http://schemas.microsoft.com/office/powerpoint/2010/main" val="3551729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0AC8C3-FF8B-4F70-93EC-5326375A4669}"/>
              </a:ext>
            </a:extLst>
          </p:cNvPr>
          <p:cNvSpPr>
            <a:spLocks noGrp="1"/>
          </p:cNvSpPr>
          <p:nvPr>
            <p:ph type="title"/>
          </p:nvPr>
        </p:nvSpPr>
        <p:spPr>
          <a:xfrm>
            <a:off x="152400" y="1451448"/>
            <a:ext cx="8991600" cy="762000"/>
          </a:xfrm>
        </p:spPr>
        <p:txBody>
          <a:bodyPr/>
          <a:lstStyle/>
          <a:p>
            <a:r>
              <a:rPr lang="en-US" dirty="0" err="1"/>
              <a:t>Rte</a:t>
            </a:r>
            <a:r>
              <a:rPr lang="en-US" dirty="0"/>
              <a:t> N – Construction of Test Sections</a:t>
            </a:r>
          </a:p>
        </p:txBody>
      </p:sp>
      <p:pic>
        <p:nvPicPr>
          <p:cNvPr id="2" name="Picture 1">
            <a:extLst>
              <a:ext uri="{FF2B5EF4-FFF2-40B4-BE49-F238E27FC236}">
                <a16:creationId xmlns:a16="http://schemas.microsoft.com/office/drawing/2014/main" id="{BB46F1FD-71CD-4D6F-B5F5-03A2161C4386}"/>
              </a:ext>
            </a:extLst>
          </p:cNvPr>
          <p:cNvPicPr>
            <a:picLocks noChangeAspect="1"/>
          </p:cNvPicPr>
          <p:nvPr/>
        </p:nvPicPr>
        <p:blipFill rotWithShape="1">
          <a:blip r:embed="rId2"/>
          <a:srcRect l="45303"/>
          <a:stretch/>
        </p:blipFill>
        <p:spPr>
          <a:xfrm>
            <a:off x="914400" y="2304646"/>
            <a:ext cx="2756038" cy="3771900"/>
          </a:xfrm>
          <a:prstGeom prst="rect">
            <a:avLst/>
          </a:prstGeom>
        </p:spPr>
      </p:pic>
      <p:sp>
        <p:nvSpPr>
          <p:cNvPr id="3" name="TextBox 2">
            <a:extLst>
              <a:ext uri="{FF2B5EF4-FFF2-40B4-BE49-F238E27FC236}">
                <a16:creationId xmlns:a16="http://schemas.microsoft.com/office/drawing/2014/main" id="{63B2581E-0A50-4383-BB8F-782DE2154C6F}"/>
              </a:ext>
            </a:extLst>
          </p:cNvPr>
          <p:cNvSpPr txBox="1"/>
          <p:nvPr/>
        </p:nvSpPr>
        <p:spPr>
          <a:xfrm>
            <a:off x="1092740" y="6154772"/>
            <a:ext cx="3555460" cy="369332"/>
          </a:xfrm>
          <a:prstGeom prst="rect">
            <a:avLst/>
          </a:prstGeom>
          <a:noFill/>
        </p:spPr>
        <p:txBody>
          <a:bodyPr wrap="square" rtlCol="0">
            <a:spAutoFit/>
          </a:bodyPr>
          <a:lstStyle/>
          <a:p>
            <a:r>
              <a:rPr lang="en-US" dirty="0"/>
              <a:t>Visually filled cracks </a:t>
            </a:r>
          </a:p>
        </p:txBody>
      </p:sp>
      <p:pic>
        <p:nvPicPr>
          <p:cNvPr id="4" name="Picture 3">
            <a:extLst>
              <a:ext uri="{FF2B5EF4-FFF2-40B4-BE49-F238E27FC236}">
                <a16:creationId xmlns:a16="http://schemas.microsoft.com/office/drawing/2014/main" id="{E56764DF-869B-4E33-9042-DAF75BD8BD17}"/>
              </a:ext>
            </a:extLst>
          </p:cNvPr>
          <p:cNvPicPr>
            <a:picLocks noChangeAspect="1"/>
          </p:cNvPicPr>
          <p:nvPr/>
        </p:nvPicPr>
        <p:blipFill>
          <a:blip r:embed="rId3"/>
          <a:stretch>
            <a:fillRect/>
          </a:stretch>
        </p:blipFill>
        <p:spPr>
          <a:xfrm>
            <a:off x="4267201" y="2304646"/>
            <a:ext cx="2846852" cy="3771900"/>
          </a:xfrm>
          <a:prstGeom prst="rect">
            <a:avLst/>
          </a:prstGeom>
        </p:spPr>
      </p:pic>
      <p:sp>
        <p:nvSpPr>
          <p:cNvPr id="8" name="TextBox 7">
            <a:extLst>
              <a:ext uri="{FF2B5EF4-FFF2-40B4-BE49-F238E27FC236}">
                <a16:creationId xmlns:a16="http://schemas.microsoft.com/office/drawing/2014/main" id="{D86655D0-34F0-49A1-AB4A-46C59269BBAB}"/>
              </a:ext>
            </a:extLst>
          </p:cNvPr>
          <p:cNvSpPr txBox="1"/>
          <p:nvPr/>
        </p:nvSpPr>
        <p:spPr>
          <a:xfrm>
            <a:off x="4419600" y="6154772"/>
            <a:ext cx="2694453" cy="369332"/>
          </a:xfrm>
          <a:prstGeom prst="rect">
            <a:avLst/>
          </a:prstGeom>
          <a:noFill/>
        </p:spPr>
        <p:txBody>
          <a:bodyPr wrap="square" rtlCol="0">
            <a:spAutoFit/>
          </a:bodyPr>
          <a:lstStyle/>
          <a:p>
            <a:r>
              <a:rPr lang="en-US" dirty="0"/>
              <a:t>Visually unfilled cracks</a:t>
            </a:r>
          </a:p>
        </p:txBody>
      </p:sp>
    </p:spTree>
    <p:extLst>
      <p:ext uri="{BB962C8B-B14F-4D97-AF65-F5344CB8AC3E}">
        <p14:creationId xmlns:p14="http://schemas.microsoft.com/office/powerpoint/2010/main" val="4276237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D20676F-A048-4665-8FF6-B17E87B5BA27}"/>
              </a:ext>
            </a:extLst>
          </p:cNvPr>
          <p:cNvSpPr>
            <a:spLocks noGrp="1"/>
          </p:cNvSpPr>
          <p:nvPr>
            <p:ph type="title"/>
          </p:nvPr>
        </p:nvSpPr>
        <p:spPr>
          <a:xfrm>
            <a:off x="152400" y="1451448"/>
            <a:ext cx="8991600" cy="762000"/>
          </a:xfrm>
        </p:spPr>
        <p:txBody>
          <a:bodyPr/>
          <a:lstStyle/>
          <a:p>
            <a:r>
              <a:rPr lang="en-US" dirty="0" err="1"/>
              <a:t>Rte</a:t>
            </a:r>
            <a:r>
              <a:rPr lang="en-US" dirty="0"/>
              <a:t> N – Permeability Results</a:t>
            </a:r>
          </a:p>
        </p:txBody>
      </p:sp>
      <p:sp>
        <p:nvSpPr>
          <p:cNvPr id="11" name="Content Placeholder 4">
            <a:extLst>
              <a:ext uri="{FF2B5EF4-FFF2-40B4-BE49-F238E27FC236}">
                <a16:creationId xmlns:a16="http://schemas.microsoft.com/office/drawing/2014/main" id="{AC37993B-90C1-47FE-A249-49B3549FD30B}"/>
              </a:ext>
            </a:extLst>
          </p:cNvPr>
          <p:cNvSpPr>
            <a:spLocks noGrp="1"/>
          </p:cNvSpPr>
          <p:nvPr>
            <p:ph idx="1"/>
          </p:nvPr>
        </p:nvSpPr>
        <p:spPr>
          <a:xfrm>
            <a:off x="457200" y="2362200"/>
            <a:ext cx="8229600" cy="3886200"/>
          </a:xfrm>
        </p:spPr>
        <p:txBody>
          <a:bodyPr/>
          <a:lstStyle/>
          <a:p>
            <a:r>
              <a:rPr lang="en-US" dirty="0"/>
              <a:t>Existing Pavement was already impermeable</a:t>
            </a:r>
          </a:p>
          <a:p>
            <a:pPr lvl="1">
              <a:buSzPct val="75000"/>
              <a:buFont typeface="Wingdings" panose="05000000000000000000" pitchFamily="2" charset="2"/>
              <a:buChar char="Ø"/>
            </a:pPr>
            <a:r>
              <a:rPr lang="en-US" dirty="0"/>
              <a:t>Permeability results on existing pavement were already less than 0.5 ft/day; which makes the test method inadequate for comparison.</a:t>
            </a:r>
          </a:p>
          <a:p>
            <a:pPr lvl="1">
              <a:buSzPct val="75000"/>
              <a:buFont typeface="Wingdings" panose="05000000000000000000" pitchFamily="2" charset="2"/>
              <a:buChar char="Ø"/>
            </a:pPr>
            <a:r>
              <a:rPr lang="en-US" dirty="0"/>
              <a:t>1-month permeability was inconclusive.</a:t>
            </a:r>
          </a:p>
          <a:p>
            <a:pPr lvl="1">
              <a:buSzPct val="75000"/>
              <a:buFont typeface="Wingdings" panose="05000000000000000000" pitchFamily="2" charset="2"/>
              <a:buChar char="Ø"/>
            </a:pPr>
            <a:r>
              <a:rPr lang="en-US" dirty="0"/>
              <a:t>1-year and 2-year permeability may be </a:t>
            </a:r>
          </a:p>
          <a:p>
            <a:pPr marL="457200" lvl="1" indent="0">
              <a:buSzPct val="75000"/>
              <a:buNone/>
            </a:pPr>
            <a:r>
              <a:rPr lang="en-US" dirty="0"/>
              <a:t>    conducted. </a:t>
            </a:r>
          </a:p>
        </p:txBody>
      </p:sp>
      <p:pic>
        <p:nvPicPr>
          <p:cNvPr id="12" name="Picture 11">
            <a:extLst>
              <a:ext uri="{FF2B5EF4-FFF2-40B4-BE49-F238E27FC236}">
                <a16:creationId xmlns:a16="http://schemas.microsoft.com/office/drawing/2014/main" id="{14A68718-FD17-4A6A-8AAD-E39170A5791E}"/>
              </a:ext>
            </a:extLst>
          </p:cNvPr>
          <p:cNvPicPr>
            <a:picLocks noChangeAspect="1"/>
          </p:cNvPicPr>
          <p:nvPr/>
        </p:nvPicPr>
        <p:blipFill>
          <a:blip r:embed="rId2"/>
          <a:stretch>
            <a:fillRect/>
          </a:stretch>
        </p:blipFill>
        <p:spPr>
          <a:xfrm>
            <a:off x="7315200" y="3871245"/>
            <a:ext cx="1828800" cy="2986755"/>
          </a:xfrm>
          <a:prstGeom prst="rect">
            <a:avLst/>
          </a:prstGeom>
        </p:spPr>
      </p:pic>
    </p:spTree>
    <p:extLst>
      <p:ext uri="{BB962C8B-B14F-4D97-AF65-F5344CB8AC3E}">
        <p14:creationId xmlns:p14="http://schemas.microsoft.com/office/powerpoint/2010/main" val="2001883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557FD2CD-98F4-4A31-8FF1-1AED5189D566}"/>
              </a:ext>
            </a:extLst>
          </p:cNvPr>
          <p:cNvSpPr>
            <a:spLocks noGrp="1"/>
          </p:cNvSpPr>
          <p:nvPr>
            <p:ph idx="1"/>
          </p:nvPr>
        </p:nvSpPr>
        <p:spPr>
          <a:xfrm>
            <a:off x="4267200" y="2362200"/>
            <a:ext cx="4849238" cy="3886200"/>
          </a:xfrm>
        </p:spPr>
        <p:txBody>
          <a:bodyPr/>
          <a:lstStyle/>
          <a:p>
            <a:pPr marL="457200" lvl="1" indent="0">
              <a:buSzPct val="75000"/>
              <a:buNone/>
            </a:pPr>
            <a:r>
              <a:rPr lang="en-US" dirty="0"/>
              <a:t>Asphaltenes – Insoluble in n-pentane.  Bodying agent.  “The heavy stuff”</a:t>
            </a:r>
          </a:p>
          <a:p>
            <a:pPr marL="457200" lvl="1" indent="0">
              <a:buSzPct val="75000"/>
              <a:buNone/>
            </a:pPr>
            <a:endParaRPr lang="en-US" dirty="0"/>
          </a:p>
          <a:p>
            <a:pPr marL="457200" lvl="1" indent="0">
              <a:buSzPct val="75000"/>
              <a:buNone/>
            </a:pPr>
            <a:r>
              <a:rPr lang="en-US" dirty="0"/>
              <a:t>Maltenes -  Soluble and highly reactive materials.  “The good stuff”</a:t>
            </a:r>
          </a:p>
          <a:p>
            <a:pPr lvl="1">
              <a:buSzPct val="75000"/>
              <a:buFont typeface="Wingdings" panose="05000000000000000000" pitchFamily="2" charset="2"/>
              <a:buChar char="Ø"/>
            </a:pPr>
            <a:endParaRPr lang="en-US" dirty="0"/>
          </a:p>
        </p:txBody>
      </p:sp>
      <p:sp>
        <p:nvSpPr>
          <p:cNvPr id="7" name="Title 1">
            <a:extLst>
              <a:ext uri="{FF2B5EF4-FFF2-40B4-BE49-F238E27FC236}">
                <a16:creationId xmlns:a16="http://schemas.microsoft.com/office/drawing/2014/main" id="{B00AC8C3-FF8B-4F70-93EC-5326375A4669}"/>
              </a:ext>
            </a:extLst>
          </p:cNvPr>
          <p:cNvSpPr>
            <a:spLocks noGrp="1"/>
          </p:cNvSpPr>
          <p:nvPr>
            <p:ph type="title"/>
          </p:nvPr>
        </p:nvSpPr>
        <p:spPr>
          <a:xfrm>
            <a:off x="22698" y="1447800"/>
            <a:ext cx="8892702" cy="762000"/>
          </a:xfrm>
        </p:spPr>
        <p:txBody>
          <a:bodyPr/>
          <a:lstStyle/>
          <a:p>
            <a:r>
              <a:rPr lang="en-US" dirty="0"/>
              <a:t>Route N – Chemical Components</a:t>
            </a:r>
          </a:p>
        </p:txBody>
      </p:sp>
      <p:pic>
        <p:nvPicPr>
          <p:cNvPr id="2" name="Picture 1">
            <a:extLst>
              <a:ext uri="{FF2B5EF4-FFF2-40B4-BE49-F238E27FC236}">
                <a16:creationId xmlns:a16="http://schemas.microsoft.com/office/drawing/2014/main" id="{826D8F20-0367-4E8C-99C0-C4042FB6795B}"/>
              </a:ext>
            </a:extLst>
          </p:cNvPr>
          <p:cNvPicPr>
            <a:picLocks noChangeAspect="1"/>
          </p:cNvPicPr>
          <p:nvPr/>
        </p:nvPicPr>
        <p:blipFill>
          <a:blip r:embed="rId2"/>
          <a:stretch>
            <a:fillRect/>
          </a:stretch>
        </p:blipFill>
        <p:spPr>
          <a:xfrm>
            <a:off x="27562" y="2362200"/>
            <a:ext cx="4696837" cy="3491745"/>
          </a:xfrm>
          <a:prstGeom prst="rect">
            <a:avLst/>
          </a:prstGeom>
        </p:spPr>
      </p:pic>
      <p:pic>
        <p:nvPicPr>
          <p:cNvPr id="3" name="Picture 2">
            <a:extLst>
              <a:ext uri="{FF2B5EF4-FFF2-40B4-BE49-F238E27FC236}">
                <a16:creationId xmlns:a16="http://schemas.microsoft.com/office/drawing/2014/main" id="{C18AF9B0-E809-4DE8-A62D-4386FEFA8CF1}"/>
              </a:ext>
            </a:extLst>
          </p:cNvPr>
          <p:cNvPicPr>
            <a:picLocks noChangeAspect="1"/>
          </p:cNvPicPr>
          <p:nvPr/>
        </p:nvPicPr>
        <p:blipFill rotWithShape="1">
          <a:blip r:embed="rId3"/>
          <a:srcRect l="914" t="1" r="5926" b="947"/>
          <a:stretch/>
        </p:blipFill>
        <p:spPr>
          <a:xfrm>
            <a:off x="1104210" y="2774572"/>
            <a:ext cx="7240377" cy="2667000"/>
          </a:xfrm>
          <a:prstGeom prst="rect">
            <a:avLst/>
          </a:prstGeom>
        </p:spPr>
      </p:pic>
    </p:spTree>
    <p:extLst>
      <p:ext uri="{BB962C8B-B14F-4D97-AF65-F5344CB8AC3E}">
        <p14:creationId xmlns:p14="http://schemas.microsoft.com/office/powerpoint/2010/main" val="238866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DF5EDD-9F37-490D-B14C-3DAC2901E7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52" r="12491"/>
          <a:stretch/>
        </p:blipFill>
        <p:spPr>
          <a:xfrm rot="5400000">
            <a:off x="-275371" y="2305283"/>
            <a:ext cx="4828086" cy="4277347"/>
          </a:xfrm>
          <a:prstGeom prst="rect">
            <a:avLst/>
          </a:prstGeom>
        </p:spPr>
      </p:pic>
      <p:sp>
        <p:nvSpPr>
          <p:cNvPr id="12" name="Content Placeholder 2">
            <a:extLst>
              <a:ext uri="{FF2B5EF4-FFF2-40B4-BE49-F238E27FC236}">
                <a16:creationId xmlns:a16="http://schemas.microsoft.com/office/drawing/2014/main" id="{D2ECE0D8-8216-40DF-B8D7-DFE076E69D09}"/>
              </a:ext>
            </a:extLst>
          </p:cNvPr>
          <p:cNvSpPr>
            <a:spLocks noGrp="1"/>
          </p:cNvSpPr>
          <p:nvPr>
            <p:ph idx="1"/>
          </p:nvPr>
        </p:nvSpPr>
        <p:spPr>
          <a:xfrm>
            <a:off x="-1" y="0"/>
            <a:ext cx="9167611" cy="2057400"/>
          </a:xfrm>
          <a:solidFill>
            <a:schemeClr val="bg1"/>
          </a:solidFill>
        </p:spPr>
        <p:txBody>
          <a:bodyPr/>
          <a:lstStyle/>
          <a:p>
            <a:r>
              <a:rPr lang="en-US" sz="2800" dirty="0"/>
              <a:t>Modified ASTM D2006 – Determination of Chemical Components in Asphalt and non-Asphalt Rejuvenators</a:t>
            </a:r>
          </a:p>
          <a:p>
            <a:pPr lvl="1">
              <a:buSzPct val="75000"/>
              <a:buFont typeface="Wingdings" panose="05000000000000000000" pitchFamily="2" charset="2"/>
              <a:buChar char="Ø"/>
            </a:pPr>
            <a:r>
              <a:rPr lang="en-US" sz="2400" dirty="0"/>
              <a:t>Allows us to check individual asphalt components</a:t>
            </a:r>
          </a:p>
          <a:p>
            <a:pPr lvl="1">
              <a:buSzPct val="75000"/>
              <a:buFont typeface="Wingdings" panose="05000000000000000000" pitchFamily="2" charset="2"/>
              <a:buChar char="Ø"/>
            </a:pPr>
            <a:r>
              <a:rPr lang="en-US" sz="2400" dirty="0"/>
              <a:t>Relationship between components and performance- TBD</a:t>
            </a:r>
          </a:p>
          <a:p>
            <a:pPr marL="0" indent="0">
              <a:buNone/>
            </a:pPr>
            <a:endParaRPr lang="en-US" dirty="0"/>
          </a:p>
        </p:txBody>
      </p:sp>
      <p:grpSp>
        <p:nvGrpSpPr>
          <p:cNvPr id="2" name="Group 1">
            <a:extLst>
              <a:ext uri="{FF2B5EF4-FFF2-40B4-BE49-F238E27FC236}">
                <a16:creationId xmlns:a16="http://schemas.microsoft.com/office/drawing/2014/main" id="{372AD5FA-2EC5-4C5B-A11B-7D9BF133DD49}"/>
              </a:ext>
            </a:extLst>
          </p:cNvPr>
          <p:cNvGrpSpPr/>
          <p:nvPr/>
        </p:nvGrpSpPr>
        <p:grpSpPr>
          <a:xfrm>
            <a:off x="4277346" y="1876858"/>
            <a:ext cx="3994748" cy="4981142"/>
            <a:chOff x="4277346" y="1876858"/>
            <a:chExt cx="3994748" cy="4981142"/>
          </a:xfrm>
        </p:grpSpPr>
        <p:pic>
          <p:nvPicPr>
            <p:cNvPr id="5" name="Picture 4">
              <a:extLst>
                <a:ext uri="{FF2B5EF4-FFF2-40B4-BE49-F238E27FC236}">
                  <a16:creationId xmlns:a16="http://schemas.microsoft.com/office/drawing/2014/main" id="{229BFE8C-6191-40B6-930D-AC815ECB41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852" b="24814"/>
            <a:stretch/>
          </p:blipFill>
          <p:spPr>
            <a:xfrm rot="5400000">
              <a:off x="4785294" y="3371200"/>
              <a:ext cx="4981142" cy="1992458"/>
            </a:xfrm>
            <a:prstGeom prst="rect">
              <a:avLst/>
            </a:prstGeom>
          </p:spPr>
        </p:pic>
        <p:sp>
          <p:nvSpPr>
            <p:cNvPr id="6" name="Arrow: Right 5">
              <a:extLst>
                <a:ext uri="{FF2B5EF4-FFF2-40B4-BE49-F238E27FC236}">
                  <a16:creationId xmlns:a16="http://schemas.microsoft.com/office/drawing/2014/main" id="{39EAFDD3-E8A8-4322-B7BB-E8D6BD159095}"/>
                </a:ext>
              </a:extLst>
            </p:cNvPr>
            <p:cNvSpPr/>
            <p:nvPr/>
          </p:nvSpPr>
          <p:spPr>
            <a:xfrm>
              <a:off x="4277346" y="3717373"/>
              <a:ext cx="1992458"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301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7E2C2D78-0CB5-46A3-BD1F-42CAC9787F8D}"/>
              </a:ext>
            </a:extLst>
          </p:cNvPr>
          <p:cNvGraphicFramePr>
            <a:graphicFrameLocks noGrp="1"/>
          </p:cNvGraphicFramePr>
          <p:nvPr>
            <p:extLst>
              <p:ext uri="{D42A27DB-BD31-4B8C-83A1-F6EECF244321}">
                <p14:modId xmlns:p14="http://schemas.microsoft.com/office/powerpoint/2010/main" val="2241445975"/>
              </p:ext>
            </p:extLst>
          </p:nvPr>
        </p:nvGraphicFramePr>
        <p:xfrm>
          <a:off x="-6626" y="0"/>
          <a:ext cx="9131030" cy="5353050"/>
        </p:xfrm>
        <a:graphic>
          <a:graphicData uri="http://schemas.openxmlformats.org/drawingml/2006/table">
            <a:tbl>
              <a:tblPr firstRow="1" bandRow="1">
                <a:tableStyleId>{5C22544A-7EE6-4342-B048-85BDC9FD1C3A}</a:tableStyleId>
              </a:tblPr>
              <a:tblGrid>
                <a:gridCol w="692426">
                  <a:extLst>
                    <a:ext uri="{9D8B030D-6E8A-4147-A177-3AD203B41FA5}">
                      <a16:colId xmlns:a16="http://schemas.microsoft.com/office/drawing/2014/main" val="2518312066"/>
                    </a:ext>
                  </a:extLst>
                </a:gridCol>
                <a:gridCol w="1330828">
                  <a:extLst>
                    <a:ext uri="{9D8B030D-6E8A-4147-A177-3AD203B41FA5}">
                      <a16:colId xmlns:a16="http://schemas.microsoft.com/office/drawing/2014/main" val="2835774033"/>
                    </a:ext>
                  </a:extLst>
                </a:gridCol>
                <a:gridCol w="961815">
                  <a:extLst>
                    <a:ext uri="{9D8B030D-6E8A-4147-A177-3AD203B41FA5}">
                      <a16:colId xmlns:a16="http://schemas.microsoft.com/office/drawing/2014/main" val="3457774124"/>
                    </a:ext>
                  </a:extLst>
                </a:gridCol>
                <a:gridCol w="961815">
                  <a:extLst>
                    <a:ext uri="{9D8B030D-6E8A-4147-A177-3AD203B41FA5}">
                      <a16:colId xmlns:a16="http://schemas.microsoft.com/office/drawing/2014/main" val="4213476184"/>
                    </a:ext>
                  </a:extLst>
                </a:gridCol>
                <a:gridCol w="1263763">
                  <a:extLst>
                    <a:ext uri="{9D8B030D-6E8A-4147-A177-3AD203B41FA5}">
                      <a16:colId xmlns:a16="http://schemas.microsoft.com/office/drawing/2014/main" val="736897836"/>
                    </a:ext>
                  </a:extLst>
                </a:gridCol>
                <a:gridCol w="1272979">
                  <a:extLst>
                    <a:ext uri="{9D8B030D-6E8A-4147-A177-3AD203B41FA5}">
                      <a16:colId xmlns:a16="http://schemas.microsoft.com/office/drawing/2014/main" val="2561809686"/>
                    </a:ext>
                  </a:extLst>
                </a:gridCol>
                <a:gridCol w="1143000">
                  <a:extLst>
                    <a:ext uri="{9D8B030D-6E8A-4147-A177-3AD203B41FA5}">
                      <a16:colId xmlns:a16="http://schemas.microsoft.com/office/drawing/2014/main" val="3102589585"/>
                    </a:ext>
                  </a:extLst>
                </a:gridCol>
                <a:gridCol w="762000">
                  <a:extLst>
                    <a:ext uri="{9D8B030D-6E8A-4147-A177-3AD203B41FA5}">
                      <a16:colId xmlns:a16="http://schemas.microsoft.com/office/drawing/2014/main" val="3005296730"/>
                    </a:ext>
                  </a:extLst>
                </a:gridCol>
                <a:gridCol w="742404">
                  <a:extLst>
                    <a:ext uri="{9D8B030D-6E8A-4147-A177-3AD203B41FA5}">
                      <a16:colId xmlns:a16="http://schemas.microsoft.com/office/drawing/2014/main" val="4033229539"/>
                    </a:ext>
                  </a:extLst>
                </a:gridCol>
              </a:tblGrid>
              <a:tr h="819150">
                <a:tc>
                  <a:txBody>
                    <a:bodyPr/>
                    <a:lstStyle/>
                    <a:p>
                      <a:pPr algn="ctr"/>
                      <a:r>
                        <a:rPr lang="en-US" sz="1800" dirty="0"/>
                        <a:t>ID</a:t>
                      </a:r>
                    </a:p>
                  </a:txBody>
                  <a:tcPr anchor="ctr"/>
                </a:tc>
                <a:tc>
                  <a:txBody>
                    <a:bodyPr/>
                    <a:lstStyle/>
                    <a:p>
                      <a:pPr algn="ctr"/>
                      <a:r>
                        <a:rPr lang="en-US" sz="1800" dirty="0"/>
                        <a:t>Product</a:t>
                      </a:r>
                    </a:p>
                  </a:txBody>
                  <a:tcPr anchor="ctr"/>
                </a:tc>
                <a:tc>
                  <a:txBody>
                    <a:bodyPr/>
                    <a:lstStyle/>
                    <a:p>
                      <a:pPr algn="ctr"/>
                      <a:r>
                        <a:rPr lang="en-US" sz="1800" dirty="0"/>
                        <a:t>Asphalt-</a:t>
                      </a:r>
                      <a:r>
                        <a:rPr lang="en-US" sz="1800" dirty="0" err="1"/>
                        <a:t>enes</a:t>
                      </a:r>
                      <a:r>
                        <a:rPr lang="en-US" sz="1800" dirty="0"/>
                        <a:t> %</a:t>
                      </a:r>
                    </a:p>
                  </a:txBody>
                  <a:tcPr anchor="ctr"/>
                </a:tc>
                <a:tc>
                  <a:txBody>
                    <a:bodyPr/>
                    <a:lstStyle/>
                    <a:p>
                      <a:pPr algn="ctr"/>
                      <a:r>
                        <a:rPr lang="en-US" sz="1800" dirty="0"/>
                        <a:t>Polar Comp.</a:t>
                      </a:r>
                    </a:p>
                  </a:txBody>
                  <a:tcPr anchor="ctr"/>
                </a:tc>
                <a:tc>
                  <a:txBody>
                    <a:bodyPr/>
                    <a:lstStyle/>
                    <a:p>
                      <a:pPr algn="ctr"/>
                      <a:r>
                        <a:rPr lang="en-US" sz="1800" dirty="0"/>
                        <a:t>First </a:t>
                      </a:r>
                      <a:r>
                        <a:rPr lang="en-US" sz="1800" dirty="0" err="1"/>
                        <a:t>Acidaffins</a:t>
                      </a:r>
                      <a:endParaRPr lang="en-US" sz="1800" dirty="0"/>
                    </a:p>
                  </a:txBody>
                  <a:tcPr anchor="ctr"/>
                </a:tc>
                <a:tc>
                  <a:txBody>
                    <a:bodyPr/>
                    <a:lstStyle/>
                    <a:p>
                      <a:pPr algn="ctr"/>
                      <a:r>
                        <a:rPr lang="en-US" sz="1800" dirty="0"/>
                        <a:t>Second </a:t>
                      </a:r>
                      <a:r>
                        <a:rPr lang="en-US" sz="1800" dirty="0" err="1"/>
                        <a:t>Acidaffins</a:t>
                      </a:r>
                      <a:endParaRPr lang="en-US" sz="1800" dirty="0"/>
                    </a:p>
                  </a:txBody>
                  <a:tcPr anchor="ctr"/>
                </a:tc>
                <a:tc>
                  <a:txBody>
                    <a:bodyPr/>
                    <a:lstStyle/>
                    <a:p>
                      <a:pPr algn="ctr"/>
                      <a:r>
                        <a:rPr lang="en-US" sz="1800" dirty="0"/>
                        <a:t>Saturates</a:t>
                      </a:r>
                    </a:p>
                  </a:txBody>
                  <a:tcPr anchor="ctr"/>
                </a:tc>
                <a:tc>
                  <a:txBody>
                    <a:bodyPr/>
                    <a:lstStyle/>
                    <a:p>
                      <a:pPr algn="ctr"/>
                      <a:r>
                        <a:rPr lang="en-US" sz="1800" dirty="0"/>
                        <a:t>MDR Ratio</a:t>
                      </a:r>
                    </a:p>
                  </a:txBody>
                  <a:tcPr anchor="ctr"/>
                </a:tc>
                <a:tc>
                  <a:txBody>
                    <a:bodyPr/>
                    <a:lstStyle/>
                    <a:p>
                      <a:pPr algn="ctr"/>
                      <a:r>
                        <a:rPr lang="en-US" sz="1800" dirty="0"/>
                        <a:t>PC/S</a:t>
                      </a:r>
                    </a:p>
                    <a:p>
                      <a:pPr algn="ctr"/>
                      <a:r>
                        <a:rPr lang="en-US" sz="1800" dirty="0"/>
                        <a:t> Ratio</a:t>
                      </a:r>
                    </a:p>
                  </a:txBody>
                  <a:tcPr anchor="ctr"/>
                </a:tc>
                <a:extLst>
                  <a:ext uri="{0D108BD9-81ED-4DB2-BD59-A6C34878D82A}">
                    <a16:rowId xmlns:a16="http://schemas.microsoft.com/office/drawing/2014/main" val="977245006"/>
                  </a:ext>
                </a:extLst>
              </a:tr>
              <a:tr h="457200">
                <a:tc>
                  <a:txBody>
                    <a:bodyPr/>
                    <a:lstStyle/>
                    <a:p>
                      <a:pPr algn="ctr"/>
                      <a:r>
                        <a:rPr lang="en-US" sz="1800" dirty="0"/>
                        <a:t>E1</a:t>
                      </a:r>
                    </a:p>
                  </a:txBody>
                  <a:tcPr anchor="ctr"/>
                </a:tc>
                <a:tc>
                  <a:txBody>
                    <a:bodyPr/>
                    <a:lstStyle/>
                    <a:p>
                      <a:pPr algn="ctr"/>
                      <a:r>
                        <a:rPr lang="en-US" sz="1800" dirty="0" err="1"/>
                        <a:t>Biorestor</a:t>
                      </a:r>
                      <a:endParaRPr lang="en-US" sz="1800" dirty="0"/>
                    </a:p>
                  </a:txBody>
                  <a:tcPr anchor="ctr"/>
                </a:tc>
                <a:tc>
                  <a:txBody>
                    <a:bodyPr/>
                    <a:lstStyle/>
                    <a:p>
                      <a:pPr algn="ctr"/>
                      <a:r>
                        <a:rPr lang="en-US" sz="1800" dirty="0"/>
                        <a:t>&lt; 0.1</a:t>
                      </a:r>
                    </a:p>
                  </a:txBody>
                  <a:tcPr anchor="ctr"/>
                </a:tc>
                <a:tc>
                  <a:txBody>
                    <a:bodyPr/>
                    <a:lstStyle/>
                    <a:p>
                      <a:pPr algn="ctr"/>
                      <a:r>
                        <a:rPr lang="en-US" sz="1800" dirty="0"/>
                        <a:t>89.8</a:t>
                      </a:r>
                    </a:p>
                  </a:txBody>
                  <a:tcPr anchor="ctr"/>
                </a:tc>
                <a:tc gridSpan="2">
                  <a:txBody>
                    <a:bodyPr/>
                    <a:lstStyle/>
                    <a:p>
                      <a:pPr algn="ctr"/>
                      <a:r>
                        <a:rPr lang="en-US" sz="1800" dirty="0"/>
                        <a:t>10.2 (Combined)</a:t>
                      </a:r>
                    </a:p>
                  </a:txBody>
                  <a:tcPr anchor="ctr"/>
                </a:tc>
                <a:tc hMerge="1">
                  <a:txBody>
                    <a:bodyPr/>
                    <a:lstStyle/>
                    <a:p>
                      <a:endParaRPr lang="en-US" dirty="0"/>
                    </a:p>
                  </a:txBody>
                  <a:tcPr/>
                </a:tc>
                <a:tc>
                  <a:txBody>
                    <a:bodyPr/>
                    <a:lstStyle/>
                    <a:p>
                      <a:pPr algn="ctr"/>
                      <a:r>
                        <a:rPr lang="en-US" sz="1800" dirty="0"/>
                        <a:t>N/A</a:t>
                      </a:r>
                    </a:p>
                  </a:txBody>
                  <a:tcPr anchor="ctr"/>
                </a:tc>
                <a:tc>
                  <a:txBody>
                    <a:bodyPr/>
                    <a:lstStyle/>
                    <a:p>
                      <a:pPr algn="ctr"/>
                      <a:r>
                        <a:rPr lang="en-US" sz="1800" dirty="0"/>
                        <a:t>N/A</a:t>
                      </a:r>
                    </a:p>
                  </a:txBody>
                  <a:tcPr anchor="ctr"/>
                </a:tc>
                <a:tc>
                  <a:txBody>
                    <a:bodyPr/>
                    <a:lstStyle/>
                    <a:p>
                      <a:pPr algn="ctr"/>
                      <a:r>
                        <a:rPr lang="en-US" sz="1800" dirty="0"/>
                        <a:t>N/A</a:t>
                      </a:r>
                    </a:p>
                  </a:txBody>
                  <a:tcPr anchor="ctr"/>
                </a:tc>
                <a:extLst>
                  <a:ext uri="{0D108BD9-81ED-4DB2-BD59-A6C34878D82A}">
                    <a16:rowId xmlns:a16="http://schemas.microsoft.com/office/drawing/2014/main" val="1065418286"/>
                  </a:ext>
                </a:extLst>
              </a:tr>
              <a:tr h="400050">
                <a:tc>
                  <a:txBody>
                    <a:bodyPr/>
                    <a:lstStyle/>
                    <a:p>
                      <a:pPr algn="ctr"/>
                      <a:r>
                        <a:rPr lang="en-US" sz="1800" dirty="0"/>
                        <a:t>E2</a:t>
                      </a:r>
                    </a:p>
                  </a:txBody>
                  <a:tcPr anchor="ctr"/>
                </a:tc>
                <a:tc>
                  <a:txBody>
                    <a:bodyPr/>
                    <a:lstStyle/>
                    <a:p>
                      <a:pPr algn="ctr"/>
                      <a:r>
                        <a:rPr lang="en-US" sz="1800" dirty="0" err="1"/>
                        <a:t>RavelCheck</a:t>
                      </a:r>
                      <a:endParaRPr lang="en-US" sz="1800" dirty="0"/>
                    </a:p>
                  </a:txBody>
                  <a:tcPr anchor="ctr"/>
                </a:tc>
                <a:tc>
                  <a:txBody>
                    <a:bodyPr/>
                    <a:lstStyle/>
                    <a:p>
                      <a:pPr algn="ctr"/>
                      <a:r>
                        <a:rPr lang="en-US" sz="1800" dirty="0"/>
                        <a:t>23.0</a:t>
                      </a:r>
                    </a:p>
                  </a:txBody>
                  <a:tcPr anchor="ctr"/>
                </a:tc>
                <a:tc>
                  <a:txBody>
                    <a:bodyPr/>
                    <a:lstStyle/>
                    <a:p>
                      <a:pPr algn="ctr"/>
                      <a:r>
                        <a:rPr lang="en-US" sz="1800" dirty="0"/>
                        <a:t>42.0</a:t>
                      </a:r>
                    </a:p>
                  </a:txBody>
                  <a:tcPr anchor="ctr"/>
                </a:tc>
                <a:tc>
                  <a:txBody>
                    <a:bodyPr/>
                    <a:lstStyle/>
                    <a:p>
                      <a:pPr algn="ctr"/>
                      <a:r>
                        <a:rPr lang="en-US" sz="1800" dirty="0"/>
                        <a:t>2.1</a:t>
                      </a:r>
                    </a:p>
                  </a:txBody>
                  <a:tcPr anchor="ctr"/>
                </a:tc>
                <a:tc>
                  <a:txBody>
                    <a:bodyPr/>
                    <a:lstStyle/>
                    <a:p>
                      <a:pPr algn="ctr"/>
                      <a:r>
                        <a:rPr lang="en-US" sz="1800" dirty="0"/>
                        <a:t>20.3</a:t>
                      </a:r>
                    </a:p>
                  </a:txBody>
                  <a:tcPr anchor="ctr"/>
                </a:tc>
                <a:tc>
                  <a:txBody>
                    <a:bodyPr/>
                    <a:lstStyle/>
                    <a:p>
                      <a:pPr algn="ctr"/>
                      <a:r>
                        <a:rPr lang="en-US" sz="1800" dirty="0"/>
                        <a:t>12.2</a:t>
                      </a:r>
                    </a:p>
                  </a:txBody>
                  <a:tcPr anchor="ctr"/>
                </a:tc>
                <a:tc>
                  <a:txBody>
                    <a:bodyPr/>
                    <a:lstStyle/>
                    <a:p>
                      <a:pPr algn="ctr"/>
                      <a:r>
                        <a:rPr lang="en-US" sz="1800" dirty="0"/>
                        <a:t>1.4</a:t>
                      </a:r>
                    </a:p>
                  </a:txBody>
                  <a:tcPr anchor="ctr"/>
                </a:tc>
                <a:tc>
                  <a:txBody>
                    <a:bodyPr/>
                    <a:lstStyle/>
                    <a:p>
                      <a:pPr algn="ctr"/>
                      <a:r>
                        <a:rPr lang="en-US" sz="1800" dirty="0"/>
                        <a:t>3.4</a:t>
                      </a:r>
                    </a:p>
                  </a:txBody>
                  <a:tcPr anchor="ctr"/>
                </a:tc>
                <a:extLst>
                  <a:ext uri="{0D108BD9-81ED-4DB2-BD59-A6C34878D82A}">
                    <a16:rowId xmlns:a16="http://schemas.microsoft.com/office/drawing/2014/main" val="2239983027"/>
                  </a:ext>
                </a:extLst>
              </a:tr>
              <a:tr h="381000">
                <a:tc>
                  <a:txBody>
                    <a:bodyPr/>
                    <a:lstStyle/>
                    <a:p>
                      <a:pPr algn="ctr"/>
                      <a:r>
                        <a:rPr lang="en-US" sz="1800" dirty="0"/>
                        <a:t>E4</a:t>
                      </a:r>
                    </a:p>
                  </a:txBody>
                  <a:tcPr anchor="ctr"/>
                </a:tc>
                <a:tc>
                  <a:txBody>
                    <a:bodyPr/>
                    <a:lstStyle/>
                    <a:p>
                      <a:pPr algn="ctr"/>
                      <a:r>
                        <a:rPr lang="en-US" sz="1800" dirty="0" err="1"/>
                        <a:t>Reclamite</a:t>
                      </a:r>
                      <a:r>
                        <a:rPr lang="en-US" sz="1800" dirty="0"/>
                        <a:t> Maltene Rejuvenator</a:t>
                      </a:r>
                    </a:p>
                  </a:txBody>
                  <a:tcPr anchor="ctr"/>
                </a:tc>
                <a:tc>
                  <a:txBody>
                    <a:bodyPr/>
                    <a:lstStyle/>
                    <a:p>
                      <a:pPr algn="ctr"/>
                      <a:r>
                        <a:rPr lang="en-US" sz="1800" dirty="0"/>
                        <a:t>1.8</a:t>
                      </a:r>
                    </a:p>
                  </a:txBody>
                  <a:tcPr anchor="ctr"/>
                </a:tc>
                <a:tc>
                  <a:txBody>
                    <a:bodyPr/>
                    <a:lstStyle/>
                    <a:p>
                      <a:pPr algn="ctr"/>
                      <a:r>
                        <a:rPr lang="en-US" sz="1800" dirty="0"/>
                        <a:t>27.2</a:t>
                      </a:r>
                    </a:p>
                  </a:txBody>
                  <a:tcPr anchor="ctr"/>
                </a:tc>
                <a:tc>
                  <a:txBody>
                    <a:bodyPr/>
                    <a:lstStyle/>
                    <a:p>
                      <a:pPr algn="ctr"/>
                      <a:r>
                        <a:rPr lang="en-US" sz="1800" dirty="0"/>
                        <a:t>4.1</a:t>
                      </a:r>
                    </a:p>
                  </a:txBody>
                  <a:tcPr anchor="ctr"/>
                </a:tc>
                <a:tc>
                  <a:txBody>
                    <a:bodyPr/>
                    <a:lstStyle/>
                    <a:p>
                      <a:pPr algn="ctr"/>
                      <a:r>
                        <a:rPr lang="en-US" sz="1800" dirty="0"/>
                        <a:t>31.4</a:t>
                      </a:r>
                    </a:p>
                  </a:txBody>
                  <a:tcPr anchor="ctr"/>
                </a:tc>
                <a:tc>
                  <a:txBody>
                    <a:bodyPr/>
                    <a:lstStyle/>
                    <a:p>
                      <a:pPr algn="ctr"/>
                      <a:r>
                        <a:rPr lang="en-US" sz="1800" dirty="0"/>
                        <a:t>19.9</a:t>
                      </a:r>
                    </a:p>
                  </a:txBody>
                  <a:tcPr anchor="ctr"/>
                </a:tc>
                <a:tc>
                  <a:txBody>
                    <a:bodyPr/>
                    <a:lstStyle/>
                    <a:p>
                      <a:pPr algn="ctr"/>
                      <a:r>
                        <a:rPr lang="en-US" sz="1800" dirty="0"/>
                        <a:t>1.4</a:t>
                      </a:r>
                    </a:p>
                  </a:txBody>
                  <a:tcPr anchor="ctr"/>
                </a:tc>
                <a:tc>
                  <a:txBody>
                    <a:bodyPr/>
                    <a:lstStyle/>
                    <a:p>
                      <a:pPr algn="ctr"/>
                      <a:r>
                        <a:rPr lang="en-US" sz="1800" dirty="0"/>
                        <a:t>5.2</a:t>
                      </a:r>
                    </a:p>
                  </a:txBody>
                  <a:tcPr anchor="ctr"/>
                </a:tc>
                <a:extLst>
                  <a:ext uri="{0D108BD9-81ED-4DB2-BD59-A6C34878D82A}">
                    <a16:rowId xmlns:a16="http://schemas.microsoft.com/office/drawing/2014/main" val="2709140193"/>
                  </a:ext>
                </a:extLst>
              </a:tr>
              <a:tr h="381000">
                <a:tc>
                  <a:txBody>
                    <a:bodyPr/>
                    <a:lstStyle/>
                    <a:p>
                      <a:pPr algn="ctr"/>
                      <a:r>
                        <a:rPr lang="en-US" sz="1800" dirty="0"/>
                        <a:t>E6</a:t>
                      </a:r>
                    </a:p>
                  </a:txBody>
                  <a:tcPr anchor="ctr"/>
                </a:tc>
                <a:tc>
                  <a:txBody>
                    <a:bodyPr/>
                    <a:lstStyle/>
                    <a:p>
                      <a:pPr algn="ctr"/>
                      <a:r>
                        <a:rPr lang="en-US" sz="1800" dirty="0"/>
                        <a:t>CRF Maltene Seal</a:t>
                      </a:r>
                    </a:p>
                  </a:txBody>
                  <a:tcPr anchor="ctr"/>
                </a:tc>
                <a:tc>
                  <a:txBody>
                    <a:bodyPr/>
                    <a:lstStyle/>
                    <a:p>
                      <a:pPr algn="ctr"/>
                      <a:r>
                        <a:rPr lang="en-US" sz="1800" dirty="0"/>
                        <a:t>0.24</a:t>
                      </a:r>
                    </a:p>
                  </a:txBody>
                  <a:tcPr anchor="ctr"/>
                </a:tc>
                <a:tc>
                  <a:txBody>
                    <a:bodyPr/>
                    <a:lstStyle/>
                    <a:p>
                      <a:pPr algn="ctr"/>
                      <a:r>
                        <a:rPr lang="en-US" sz="1800" dirty="0"/>
                        <a:t>36.0</a:t>
                      </a:r>
                    </a:p>
                  </a:txBody>
                  <a:tcPr anchor="ctr"/>
                </a:tc>
                <a:tc>
                  <a:txBody>
                    <a:bodyPr/>
                    <a:lstStyle/>
                    <a:p>
                      <a:pPr algn="ctr"/>
                      <a:r>
                        <a:rPr lang="en-US" sz="1800" dirty="0"/>
                        <a:t>11.4</a:t>
                      </a:r>
                    </a:p>
                  </a:txBody>
                  <a:tcPr anchor="ctr"/>
                </a:tc>
                <a:tc>
                  <a:txBody>
                    <a:bodyPr/>
                    <a:lstStyle/>
                    <a:p>
                      <a:pPr algn="ctr"/>
                      <a:r>
                        <a:rPr lang="en-US" sz="1800" dirty="0"/>
                        <a:t>32.6</a:t>
                      </a:r>
                    </a:p>
                  </a:txBody>
                  <a:tcPr anchor="ctr"/>
                </a:tc>
                <a:tc>
                  <a:txBody>
                    <a:bodyPr/>
                    <a:lstStyle/>
                    <a:p>
                      <a:pPr algn="ctr"/>
                      <a:r>
                        <a:rPr lang="en-US" sz="1800" dirty="0"/>
                        <a:t>19.9</a:t>
                      </a:r>
                    </a:p>
                  </a:txBody>
                  <a:tcPr anchor="ctr"/>
                </a:tc>
                <a:tc>
                  <a:txBody>
                    <a:bodyPr/>
                    <a:lstStyle/>
                    <a:p>
                      <a:pPr algn="ctr"/>
                      <a:r>
                        <a:rPr lang="en-US" sz="1800" dirty="0"/>
                        <a:t>0.9</a:t>
                      </a:r>
                    </a:p>
                  </a:txBody>
                  <a:tcPr anchor="ctr"/>
                </a:tc>
                <a:tc>
                  <a:txBody>
                    <a:bodyPr/>
                    <a:lstStyle/>
                    <a:p>
                      <a:pPr algn="ctr"/>
                      <a:r>
                        <a:rPr lang="en-US" sz="1800" dirty="0"/>
                        <a:t>1.8</a:t>
                      </a:r>
                    </a:p>
                  </a:txBody>
                  <a:tcPr anchor="ctr"/>
                </a:tc>
                <a:extLst>
                  <a:ext uri="{0D108BD9-81ED-4DB2-BD59-A6C34878D82A}">
                    <a16:rowId xmlns:a16="http://schemas.microsoft.com/office/drawing/2014/main" val="1549418128"/>
                  </a:ext>
                </a:extLst>
              </a:tr>
              <a:tr h="445770">
                <a:tc>
                  <a:txBody>
                    <a:bodyPr/>
                    <a:lstStyle/>
                    <a:p>
                      <a:pPr algn="ctr"/>
                      <a:r>
                        <a:rPr lang="en-US" sz="1800" dirty="0"/>
                        <a:t>W8</a:t>
                      </a:r>
                    </a:p>
                  </a:txBody>
                  <a:tcPr anchor="ctr"/>
                </a:tc>
                <a:tc>
                  <a:txBody>
                    <a:bodyPr/>
                    <a:lstStyle/>
                    <a:p>
                      <a:pPr algn="ctr"/>
                      <a:r>
                        <a:rPr lang="en-US" sz="1800" dirty="0"/>
                        <a:t>Onyx</a:t>
                      </a:r>
                    </a:p>
                  </a:txBody>
                  <a:tcPr anchor="ctr"/>
                </a:tc>
                <a:tc>
                  <a:txBody>
                    <a:bodyPr/>
                    <a:lstStyle/>
                    <a:p>
                      <a:pPr algn="ctr"/>
                      <a:r>
                        <a:rPr lang="en-US" sz="1800" dirty="0"/>
                        <a:t>34.9</a:t>
                      </a:r>
                    </a:p>
                  </a:txBody>
                  <a:tcPr anchor="ctr"/>
                </a:tc>
                <a:tc>
                  <a:txBody>
                    <a:bodyPr/>
                    <a:lstStyle/>
                    <a:p>
                      <a:pPr algn="ctr"/>
                      <a:r>
                        <a:rPr lang="en-US" sz="1800" dirty="0"/>
                        <a:t>33.9</a:t>
                      </a:r>
                    </a:p>
                  </a:txBody>
                  <a:tcPr anchor="ctr"/>
                </a:tc>
                <a:tc>
                  <a:txBody>
                    <a:bodyPr/>
                    <a:lstStyle/>
                    <a:p>
                      <a:pPr algn="ctr"/>
                      <a:r>
                        <a:rPr lang="en-US" sz="1800" dirty="0"/>
                        <a:t>5.0</a:t>
                      </a:r>
                    </a:p>
                  </a:txBody>
                  <a:tcPr anchor="ctr"/>
                </a:tc>
                <a:tc>
                  <a:txBody>
                    <a:bodyPr/>
                    <a:lstStyle/>
                    <a:p>
                      <a:pPr algn="ctr"/>
                      <a:r>
                        <a:rPr lang="en-US" sz="1800" dirty="0"/>
                        <a:t>17.7</a:t>
                      </a:r>
                    </a:p>
                  </a:txBody>
                  <a:tcPr anchor="ctr"/>
                </a:tc>
                <a:tc>
                  <a:txBody>
                    <a:bodyPr/>
                    <a:lstStyle/>
                    <a:p>
                      <a:pPr algn="ctr"/>
                      <a:r>
                        <a:rPr lang="en-US" sz="1800" dirty="0"/>
                        <a:t>8.5</a:t>
                      </a:r>
                    </a:p>
                  </a:txBody>
                  <a:tcPr anchor="ctr"/>
                </a:tc>
                <a:tc>
                  <a:txBody>
                    <a:bodyPr/>
                    <a:lstStyle/>
                    <a:p>
                      <a:pPr algn="ctr"/>
                      <a:r>
                        <a:rPr lang="en-US" sz="1800" dirty="0"/>
                        <a:t>1.5</a:t>
                      </a:r>
                    </a:p>
                  </a:txBody>
                  <a:tcPr anchor="ctr"/>
                </a:tc>
                <a:tc>
                  <a:txBody>
                    <a:bodyPr/>
                    <a:lstStyle/>
                    <a:p>
                      <a:pPr algn="ctr"/>
                      <a:r>
                        <a:rPr lang="en-US" sz="1800" dirty="0"/>
                        <a:t>4.0</a:t>
                      </a:r>
                    </a:p>
                  </a:txBody>
                  <a:tcPr anchor="ctr"/>
                </a:tc>
                <a:extLst>
                  <a:ext uri="{0D108BD9-81ED-4DB2-BD59-A6C34878D82A}">
                    <a16:rowId xmlns:a16="http://schemas.microsoft.com/office/drawing/2014/main" val="3857517692"/>
                  </a:ext>
                </a:extLst>
              </a:tr>
              <a:tr h="381000">
                <a:tc>
                  <a:txBody>
                    <a:bodyPr/>
                    <a:lstStyle/>
                    <a:p>
                      <a:pPr algn="ctr"/>
                      <a:r>
                        <a:rPr lang="en-US" sz="1800" dirty="0"/>
                        <a:t>W9</a:t>
                      </a:r>
                    </a:p>
                  </a:txBody>
                  <a:tcPr anchor="ctr"/>
                </a:tc>
                <a:tc>
                  <a:txBody>
                    <a:bodyPr/>
                    <a:lstStyle/>
                    <a:p>
                      <a:pPr algn="ctr"/>
                      <a:r>
                        <a:rPr lang="en-US" sz="1800" dirty="0" err="1"/>
                        <a:t>RoadLock</a:t>
                      </a:r>
                      <a:r>
                        <a:rPr lang="en-US" sz="1800" dirty="0"/>
                        <a:t> I</a:t>
                      </a:r>
                    </a:p>
                  </a:txBody>
                  <a:tcPr anchor="ctr"/>
                </a:tc>
                <a:tc>
                  <a:txBody>
                    <a:bodyPr/>
                    <a:lstStyle/>
                    <a:p>
                      <a:pPr algn="ctr"/>
                      <a:r>
                        <a:rPr lang="en-US" sz="1800" dirty="0"/>
                        <a:t>33.6</a:t>
                      </a:r>
                    </a:p>
                  </a:txBody>
                  <a:tcPr anchor="ctr"/>
                </a:tc>
                <a:tc>
                  <a:txBody>
                    <a:bodyPr/>
                    <a:lstStyle/>
                    <a:p>
                      <a:pPr algn="ctr"/>
                      <a:r>
                        <a:rPr lang="en-US" sz="1800" dirty="0"/>
                        <a:t>36.0</a:t>
                      </a:r>
                    </a:p>
                  </a:txBody>
                  <a:tcPr anchor="ctr"/>
                </a:tc>
                <a:tc>
                  <a:txBody>
                    <a:bodyPr/>
                    <a:lstStyle/>
                    <a:p>
                      <a:pPr algn="ctr"/>
                      <a:r>
                        <a:rPr lang="en-US" sz="1800" dirty="0"/>
                        <a:t>10.4</a:t>
                      </a:r>
                    </a:p>
                  </a:txBody>
                  <a:tcPr anchor="ctr"/>
                </a:tc>
                <a:tc>
                  <a:txBody>
                    <a:bodyPr/>
                    <a:lstStyle/>
                    <a:p>
                      <a:pPr algn="ctr"/>
                      <a:r>
                        <a:rPr lang="en-US" sz="1800" dirty="0"/>
                        <a:t>18.2</a:t>
                      </a:r>
                    </a:p>
                  </a:txBody>
                  <a:tcPr anchor="ctr"/>
                </a:tc>
                <a:tc>
                  <a:txBody>
                    <a:bodyPr/>
                    <a:lstStyle/>
                    <a:p>
                      <a:pPr algn="ctr"/>
                      <a:r>
                        <a:rPr lang="en-US" sz="1800" dirty="0"/>
                        <a:t>7.4</a:t>
                      </a:r>
                    </a:p>
                  </a:txBody>
                  <a:tcPr anchor="ctr"/>
                </a:tc>
                <a:tc>
                  <a:txBody>
                    <a:bodyPr/>
                    <a:lstStyle/>
                    <a:p>
                      <a:pPr algn="ctr"/>
                      <a:r>
                        <a:rPr lang="en-US" sz="1800" dirty="0"/>
                        <a:t>1.8</a:t>
                      </a:r>
                    </a:p>
                  </a:txBody>
                  <a:tcPr anchor="ctr"/>
                </a:tc>
                <a:tc>
                  <a:txBody>
                    <a:bodyPr/>
                    <a:lstStyle/>
                    <a:p>
                      <a:pPr algn="ctr"/>
                      <a:r>
                        <a:rPr lang="en-US" sz="1800" dirty="0"/>
                        <a:t>4.9</a:t>
                      </a:r>
                    </a:p>
                  </a:txBody>
                  <a:tcPr anchor="ctr"/>
                </a:tc>
                <a:extLst>
                  <a:ext uri="{0D108BD9-81ED-4DB2-BD59-A6C34878D82A}">
                    <a16:rowId xmlns:a16="http://schemas.microsoft.com/office/drawing/2014/main" val="260828916"/>
                  </a:ext>
                </a:extLst>
              </a:tr>
              <a:tr h="331470">
                <a:tc>
                  <a:txBody>
                    <a:bodyPr/>
                    <a:lstStyle/>
                    <a:p>
                      <a:pPr algn="ctr"/>
                      <a:r>
                        <a:rPr lang="en-US" sz="1800" dirty="0"/>
                        <a:t>W10</a:t>
                      </a:r>
                    </a:p>
                  </a:txBody>
                  <a:tcPr anchor="ctr"/>
                </a:tc>
                <a:tc>
                  <a:txBody>
                    <a:bodyPr/>
                    <a:lstStyle/>
                    <a:p>
                      <a:pPr algn="ctr"/>
                      <a:r>
                        <a:rPr lang="en-US" sz="1800" dirty="0"/>
                        <a:t>GSB – Friction Seal</a:t>
                      </a:r>
                    </a:p>
                  </a:txBody>
                  <a:tcPr anchor="ctr"/>
                </a:tc>
                <a:tc>
                  <a:txBody>
                    <a:bodyPr/>
                    <a:lstStyle/>
                    <a:p>
                      <a:pPr algn="ctr"/>
                      <a:r>
                        <a:rPr lang="en-US" sz="1800" dirty="0"/>
                        <a:t>16.7</a:t>
                      </a:r>
                    </a:p>
                  </a:txBody>
                  <a:tcPr anchor="ctr"/>
                </a:tc>
                <a:tc>
                  <a:txBody>
                    <a:bodyPr/>
                    <a:lstStyle/>
                    <a:p>
                      <a:pPr algn="ctr"/>
                      <a:r>
                        <a:rPr lang="en-US" sz="1800" dirty="0"/>
                        <a:t>49.0</a:t>
                      </a:r>
                    </a:p>
                  </a:txBody>
                  <a:tcPr anchor="ctr"/>
                </a:tc>
                <a:tc>
                  <a:txBody>
                    <a:bodyPr/>
                    <a:lstStyle/>
                    <a:p>
                      <a:pPr algn="ctr"/>
                      <a:r>
                        <a:rPr lang="en-US" sz="1800" dirty="0"/>
                        <a:t>2.5</a:t>
                      </a:r>
                    </a:p>
                  </a:txBody>
                  <a:tcPr anchor="ctr"/>
                </a:tc>
                <a:tc>
                  <a:txBody>
                    <a:bodyPr/>
                    <a:lstStyle/>
                    <a:p>
                      <a:pPr algn="ctr"/>
                      <a:r>
                        <a:rPr lang="en-US" sz="1800" dirty="0"/>
                        <a:t>22.3</a:t>
                      </a:r>
                    </a:p>
                  </a:txBody>
                  <a:tcPr anchor="ctr"/>
                </a:tc>
                <a:tc>
                  <a:txBody>
                    <a:bodyPr/>
                    <a:lstStyle/>
                    <a:p>
                      <a:pPr algn="ctr"/>
                      <a:r>
                        <a:rPr lang="en-US" sz="1800" dirty="0"/>
                        <a:t>9.6</a:t>
                      </a:r>
                    </a:p>
                  </a:txBody>
                  <a:tcPr anchor="ctr"/>
                </a:tc>
                <a:tc>
                  <a:txBody>
                    <a:bodyPr/>
                    <a:lstStyle/>
                    <a:p>
                      <a:pPr algn="ctr"/>
                      <a:r>
                        <a:rPr lang="en-US" sz="1800" dirty="0"/>
                        <a:t>1.6</a:t>
                      </a:r>
                    </a:p>
                  </a:txBody>
                  <a:tcPr anchor="ctr"/>
                </a:tc>
                <a:tc>
                  <a:txBody>
                    <a:bodyPr/>
                    <a:lstStyle/>
                    <a:p>
                      <a:pPr algn="ctr"/>
                      <a:r>
                        <a:rPr lang="en-US" sz="1800" dirty="0"/>
                        <a:t>5.1</a:t>
                      </a:r>
                    </a:p>
                  </a:txBody>
                  <a:tcPr anchor="ctr"/>
                </a:tc>
                <a:extLst>
                  <a:ext uri="{0D108BD9-81ED-4DB2-BD59-A6C34878D82A}">
                    <a16:rowId xmlns:a16="http://schemas.microsoft.com/office/drawing/2014/main" val="2772377423"/>
                  </a:ext>
                </a:extLst>
              </a:tr>
              <a:tr h="381000">
                <a:tc>
                  <a:txBody>
                    <a:bodyPr/>
                    <a:lstStyle/>
                    <a:p>
                      <a:pPr algn="ctr"/>
                      <a:r>
                        <a:rPr lang="en-US" sz="1800" dirty="0"/>
                        <a:t>W11</a:t>
                      </a:r>
                    </a:p>
                  </a:txBody>
                  <a:tcPr anchor="ctr"/>
                </a:tc>
                <a:tc>
                  <a:txBody>
                    <a:bodyPr/>
                    <a:lstStyle/>
                    <a:p>
                      <a:pPr algn="ctr"/>
                      <a:r>
                        <a:rPr lang="en-US" sz="1800" dirty="0"/>
                        <a:t>MSS-P</a:t>
                      </a:r>
                    </a:p>
                  </a:txBody>
                  <a:tcPr anchor="ctr"/>
                </a:tc>
                <a:tc>
                  <a:txBody>
                    <a:bodyPr/>
                    <a:lstStyle/>
                    <a:p>
                      <a:pPr algn="ctr"/>
                      <a:r>
                        <a:rPr lang="en-US" sz="1800" dirty="0"/>
                        <a:t>36.1</a:t>
                      </a:r>
                    </a:p>
                  </a:txBody>
                  <a:tcPr anchor="ctr"/>
                </a:tc>
                <a:tc>
                  <a:txBody>
                    <a:bodyPr/>
                    <a:lstStyle/>
                    <a:p>
                      <a:pPr algn="ctr"/>
                      <a:r>
                        <a:rPr lang="en-US" sz="1800" dirty="0"/>
                        <a:t>35.7</a:t>
                      </a:r>
                    </a:p>
                  </a:txBody>
                  <a:tcPr anchor="ctr"/>
                </a:tc>
                <a:tc>
                  <a:txBody>
                    <a:bodyPr/>
                    <a:lstStyle/>
                    <a:p>
                      <a:pPr algn="ctr"/>
                      <a:r>
                        <a:rPr lang="en-US" sz="1800" dirty="0"/>
                        <a:t>2.6</a:t>
                      </a:r>
                    </a:p>
                  </a:txBody>
                  <a:tcPr anchor="ctr"/>
                </a:tc>
                <a:tc>
                  <a:txBody>
                    <a:bodyPr/>
                    <a:lstStyle/>
                    <a:p>
                      <a:pPr algn="ctr"/>
                      <a:r>
                        <a:rPr lang="en-US" sz="1800" dirty="0"/>
                        <a:t>18.0</a:t>
                      </a:r>
                    </a:p>
                  </a:txBody>
                  <a:tcPr anchor="ctr"/>
                </a:tc>
                <a:tc>
                  <a:txBody>
                    <a:bodyPr/>
                    <a:lstStyle/>
                    <a:p>
                      <a:pPr algn="ctr"/>
                      <a:r>
                        <a:rPr lang="en-US" sz="1800" dirty="0"/>
                        <a:t>7.7</a:t>
                      </a:r>
                    </a:p>
                  </a:txBody>
                  <a:tcPr anchor="ctr"/>
                </a:tc>
                <a:tc>
                  <a:txBody>
                    <a:bodyPr/>
                    <a:lstStyle/>
                    <a:p>
                      <a:pPr algn="ctr"/>
                      <a:r>
                        <a:rPr lang="en-US" sz="1800" dirty="0"/>
                        <a:t>1.5</a:t>
                      </a:r>
                    </a:p>
                  </a:txBody>
                  <a:tcPr anchor="ctr"/>
                </a:tc>
                <a:tc>
                  <a:txBody>
                    <a:bodyPr/>
                    <a:lstStyle/>
                    <a:p>
                      <a:pPr algn="ctr"/>
                      <a:r>
                        <a:rPr lang="en-US" sz="1800" dirty="0"/>
                        <a:t>4.7</a:t>
                      </a:r>
                    </a:p>
                  </a:txBody>
                  <a:tcPr anchor="ctr"/>
                </a:tc>
                <a:extLst>
                  <a:ext uri="{0D108BD9-81ED-4DB2-BD59-A6C34878D82A}">
                    <a16:rowId xmlns:a16="http://schemas.microsoft.com/office/drawing/2014/main" val="2985767715"/>
                  </a:ext>
                </a:extLst>
              </a:tr>
            </a:tbl>
          </a:graphicData>
        </a:graphic>
      </p:graphicFrame>
      <p:grpSp>
        <p:nvGrpSpPr>
          <p:cNvPr id="19" name="Group 18">
            <a:extLst>
              <a:ext uri="{FF2B5EF4-FFF2-40B4-BE49-F238E27FC236}">
                <a16:creationId xmlns:a16="http://schemas.microsoft.com/office/drawing/2014/main" id="{F6FF4022-3C30-4A6B-9248-3D0146BD0AA8}"/>
              </a:ext>
            </a:extLst>
          </p:cNvPr>
          <p:cNvGrpSpPr/>
          <p:nvPr/>
        </p:nvGrpSpPr>
        <p:grpSpPr>
          <a:xfrm>
            <a:off x="-6626" y="789006"/>
            <a:ext cx="8385801" cy="6068492"/>
            <a:chOff x="-6626" y="789006"/>
            <a:chExt cx="8385801" cy="6068492"/>
          </a:xfrm>
        </p:grpSpPr>
        <p:sp>
          <p:nvSpPr>
            <p:cNvPr id="10" name="Star: 5 Points 9">
              <a:extLst>
                <a:ext uri="{FF2B5EF4-FFF2-40B4-BE49-F238E27FC236}">
                  <a16:creationId xmlns:a16="http://schemas.microsoft.com/office/drawing/2014/main" id="{C4DB354E-1DA7-4988-BE12-6F96A9032D59}"/>
                </a:ext>
              </a:extLst>
            </p:cNvPr>
            <p:cNvSpPr/>
            <p:nvPr/>
          </p:nvSpPr>
          <p:spPr>
            <a:xfrm>
              <a:off x="8077200" y="2651934"/>
              <a:ext cx="301975" cy="308484"/>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64F4F444-D8F0-463C-B058-8398A482E4CC}"/>
                </a:ext>
              </a:extLst>
            </p:cNvPr>
            <p:cNvPicPr>
              <a:picLocks noChangeAspect="1"/>
            </p:cNvPicPr>
            <p:nvPr/>
          </p:nvPicPr>
          <p:blipFill rotWithShape="1">
            <a:blip r:embed="rId2"/>
            <a:srcRect l="914" t="1" r="5926" b="947"/>
            <a:stretch/>
          </p:blipFill>
          <p:spPr>
            <a:xfrm>
              <a:off x="-6626" y="5337810"/>
              <a:ext cx="4038600" cy="1519688"/>
            </a:xfrm>
            <a:prstGeom prst="rect">
              <a:avLst/>
            </a:prstGeom>
          </p:spPr>
        </p:pic>
        <p:sp>
          <p:nvSpPr>
            <p:cNvPr id="16" name="Star: 5 Points 15">
              <a:extLst>
                <a:ext uri="{FF2B5EF4-FFF2-40B4-BE49-F238E27FC236}">
                  <a16:creationId xmlns:a16="http://schemas.microsoft.com/office/drawing/2014/main" id="{23875446-7F8C-48EB-8D36-2858DD9A773B}"/>
                </a:ext>
              </a:extLst>
            </p:cNvPr>
            <p:cNvSpPr/>
            <p:nvPr/>
          </p:nvSpPr>
          <p:spPr>
            <a:xfrm>
              <a:off x="2666999" y="2639055"/>
              <a:ext cx="301975" cy="308484"/>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tar: 5 Points 16">
              <a:extLst>
                <a:ext uri="{FF2B5EF4-FFF2-40B4-BE49-F238E27FC236}">
                  <a16:creationId xmlns:a16="http://schemas.microsoft.com/office/drawing/2014/main" id="{5A621E50-E5F0-41D6-BB6C-F72088C5A042}"/>
                </a:ext>
              </a:extLst>
            </p:cNvPr>
            <p:cNvSpPr/>
            <p:nvPr/>
          </p:nvSpPr>
          <p:spPr>
            <a:xfrm>
              <a:off x="2667000" y="1828800"/>
              <a:ext cx="301975" cy="308484"/>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3C315E94-75AD-44CA-8BAC-6F8C3CA1F0E3}"/>
                </a:ext>
              </a:extLst>
            </p:cNvPr>
            <p:cNvPicPr>
              <a:picLocks noChangeAspect="1"/>
            </p:cNvPicPr>
            <p:nvPr/>
          </p:nvPicPr>
          <p:blipFill>
            <a:blip r:embed="rId3"/>
            <a:stretch>
              <a:fillRect/>
            </a:stretch>
          </p:blipFill>
          <p:spPr>
            <a:xfrm>
              <a:off x="2667000" y="789006"/>
              <a:ext cx="371888" cy="308484"/>
            </a:xfrm>
            <a:prstGeom prst="rect">
              <a:avLst/>
            </a:prstGeom>
          </p:spPr>
        </p:pic>
      </p:grpSp>
    </p:spTree>
    <p:extLst>
      <p:ext uri="{BB962C8B-B14F-4D97-AF65-F5344CB8AC3E}">
        <p14:creationId xmlns:p14="http://schemas.microsoft.com/office/powerpoint/2010/main" val="163656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A893F28-2FC1-4517-8DEE-01BA57290D1A}"/>
              </a:ext>
            </a:extLst>
          </p:cNvPr>
          <p:cNvGraphicFramePr>
            <a:graphicFrameLocks noGrp="1"/>
          </p:cNvGraphicFramePr>
          <p:nvPr>
            <p:ph idx="1"/>
            <p:extLst>
              <p:ext uri="{D42A27DB-BD31-4B8C-83A1-F6EECF244321}">
                <p14:modId xmlns:p14="http://schemas.microsoft.com/office/powerpoint/2010/main" val="3472285469"/>
              </p:ext>
            </p:extLst>
          </p:nvPr>
        </p:nvGraphicFramePr>
        <p:xfrm>
          <a:off x="-12969" y="-89122"/>
          <a:ext cx="9156969" cy="6947122"/>
        </p:xfrm>
        <a:graphic>
          <a:graphicData uri="http://schemas.openxmlformats.org/drawingml/2006/table">
            <a:tbl>
              <a:tblPr firstRow="1" bandRow="1">
                <a:tableStyleId>{5C22544A-7EE6-4342-B048-85BDC9FD1C3A}</a:tableStyleId>
              </a:tblPr>
              <a:tblGrid>
                <a:gridCol w="1079769">
                  <a:extLst>
                    <a:ext uri="{9D8B030D-6E8A-4147-A177-3AD203B41FA5}">
                      <a16:colId xmlns:a16="http://schemas.microsoft.com/office/drawing/2014/main" val="208624586"/>
                    </a:ext>
                  </a:extLst>
                </a:gridCol>
                <a:gridCol w="3124200">
                  <a:extLst>
                    <a:ext uri="{9D8B030D-6E8A-4147-A177-3AD203B41FA5}">
                      <a16:colId xmlns:a16="http://schemas.microsoft.com/office/drawing/2014/main" val="3193299721"/>
                    </a:ext>
                  </a:extLst>
                </a:gridCol>
                <a:gridCol w="2286000">
                  <a:extLst>
                    <a:ext uri="{9D8B030D-6E8A-4147-A177-3AD203B41FA5}">
                      <a16:colId xmlns:a16="http://schemas.microsoft.com/office/drawing/2014/main" val="3079270920"/>
                    </a:ext>
                  </a:extLst>
                </a:gridCol>
                <a:gridCol w="2667000">
                  <a:extLst>
                    <a:ext uri="{9D8B030D-6E8A-4147-A177-3AD203B41FA5}">
                      <a16:colId xmlns:a16="http://schemas.microsoft.com/office/drawing/2014/main" val="1341365934"/>
                    </a:ext>
                  </a:extLst>
                </a:gridCol>
              </a:tblGrid>
              <a:tr h="565134">
                <a:tc gridSpan="4">
                  <a:txBody>
                    <a:bodyPr/>
                    <a:lstStyle/>
                    <a:p>
                      <a:pPr algn="ctr"/>
                      <a:r>
                        <a:rPr lang="en-US" sz="3200" dirty="0"/>
                        <a:t>Route N – Friction Results</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283581687"/>
                  </a:ext>
                </a:extLst>
              </a:tr>
              <a:tr h="487540">
                <a:tc>
                  <a:txBody>
                    <a:bodyPr/>
                    <a:lstStyle/>
                    <a:p>
                      <a:pPr algn="ctr"/>
                      <a:r>
                        <a:rPr lang="en-US" sz="2000" dirty="0"/>
                        <a:t>ID</a:t>
                      </a:r>
                    </a:p>
                  </a:txBody>
                  <a:tcPr anchor="ctr"/>
                </a:tc>
                <a:tc>
                  <a:txBody>
                    <a:bodyPr/>
                    <a:lstStyle/>
                    <a:p>
                      <a:pPr algn="ctr"/>
                      <a:r>
                        <a:rPr lang="en-US" sz="2000" dirty="0"/>
                        <a:t>Product</a:t>
                      </a:r>
                    </a:p>
                  </a:txBody>
                  <a:tcPr anchor="ctr"/>
                </a:tc>
                <a:tc>
                  <a:txBody>
                    <a:bodyPr/>
                    <a:lstStyle/>
                    <a:p>
                      <a:pPr algn="ctr"/>
                      <a:r>
                        <a:rPr lang="en-US" sz="2000" dirty="0"/>
                        <a:t>7- Day % Decrease</a:t>
                      </a:r>
                    </a:p>
                  </a:txBody>
                  <a:tcPr anchor="ctr"/>
                </a:tc>
                <a:tc>
                  <a:txBody>
                    <a:bodyPr/>
                    <a:lstStyle/>
                    <a:p>
                      <a:pPr algn="ctr"/>
                      <a:r>
                        <a:rPr lang="en-US" sz="2000" dirty="0"/>
                        <a:t>2-month % Decrease</a:t>
                      </a:r>
                    </a:p>
                  </a:txBody>
                  <a:tcPr anchor="ctr"/>
                </a:tc>
                <a:extLst>
                  <a:ext uri="{0D108BD9-81ED-4DB2-BD59-A6C34878D82A}">
                    <a16:rowId xmlns:a16="http://schemas.microsoft.com/office/drawing/2014/main" val="108770644"/>
                  </a:ext>
                </a:extLst>
              </a:tr>
              <a:tr h="684109">
                <a:tc>
                  <a:txBody>
                    <a:bodyPr/>
                    <a:lstStyle/>
                    <a:p>
                      <a:pPr algn="ctr"/>
                      <a:r>
                        <a:rPr lang="en-US" sz="2100" dirty="0"/>
                        <a:t>E1</a:t>
                      </a:r>
                    </a:p>
                  </a:txBody>
                  <a:tcPr anchor="ctr"/>
                </a:tc>
                <a:tc>
                  <a:txBody>
                    <a:bodyPr/>
                    <a:lstStyle/>
                    <a:p>
                      <a:pPr algn="l"/>
                      <a:r>
                        <a:rPr lang="en-US" sz="2000" dirty="0" err="1"/>
                        <a:t>Biorestor</a:t>
                      </a:r>
                      <a:r>
                        <a:rPr lang="en-US" sz="2000" dirty="0"/>
                        <a:t> Asphalt Rejuvenator</a:t>
                      </a:r>
                    </a:p>
                  </a:txBody>
                  <a:tcPr anchor="ctr"/>
                </a:tc>
                <a:tc>
                  <a:txBody>
                    <a:bodyPr/>
                    <a:lstStyle/>
                    <a:p>
                      <a:pPr algn="ctr"/>
                      <a:r>
                        <a:rPr lang="en-US" dirty="0"/>
                        <a:t>-17.2</a:t>
                      </a:r>
                    </a:p>
                  </a:txBody>
                  <a:tcPr anchor="ctr"/>
                </a:tc>
                <a:tc>
                  <a:txBody>
                    <a:bodyPr/>
                    <a:lstStyle/>
                    <a:p>
                      <a:pPr algn="ctr"/>
                      <a:r>
                        <a:rPr lang="en-US" dirty="0"/>
                        <a:t>-2.9</a:t>
                      </a:r>
                    </a:p>
                  </a:txBody>
                  <a:tcPr anchor="ctr"/>
                </a:tc>
                <a:extLst>
                  <a:ext uri="{0D108BD9-81ED-4DB2-BD59-A6C34878D82A}">
                    <a16:rowId xmlns:a16="http://schemas.microsoft.com/office/drawing/2014/main" val="194709619"/>
                  </a:ext>
                </a:extLst>
              </a:tr>
              <a:tr h="401542">
                <a:tc>
                  <a:txBody>
                    <a:bodyPr/>
                    <a:lstStyle/>
                    <a:p>
                      <a:pPr algn="ctr"/>
                      <a:r>
                        <a:rPr lang="en-US" sz="2100" dirty="0"/>
                        <a:t>E2</a:t>
                      </a:r>
                    </a:p>
                  </a:txBody>
                  <a:tcPr anchor="ctr"/>
                </a:tc>
                <a:tc>
                  <a:txBody>
                    <a:bodyPr/>
                    <a:lstStyle/>
                    <a:p>
                      <a:pPr algn="l"/>
                      <a:r>
                        <a:rPr lang="en-US" sz="2000" dirty="0" err="1"/>
                        <a:t>RavelCheck</a:t>
                      </a:r>
                      <a:endParaRPr lang="en-US" sz="2000" dirty="0"/>
                    </a:p>
                  </a:txBody>
                  <a:tcPr anchor="ctr"/>
                </a:tc>
                <a:tc>
                  <a:txBody>
                    <a:bodyPr/>
                    <a:lstStyle/>
                    <a:p>
                      <a:pPr algn="ctr"/>
                      <a:r>
                        <a:rPr lang="en-US" dirty="0"/>
                        <a:t>-47.5</a:t>
                      </a:r>
                    </a:p>
                  </a:txBody>
                  <a:tcPr anchor="ctr"/>
                </a:tc>
                <a:tc>
                  <a:txBody>
                    <a:bodyPr/>
                    <a:lstStyle/>
                    <a:p>
                      <a:pPr algn="ctr"/>
                      <a:r>
                        <a:rPr lang="en-US" dirty="0"/>
                        <a:t>-27.5</a:t>
                      </a:r>
                    </a:p>
                  </a:txBody>
                  <a:tcPr anchor="ctr"/>
                </a:tc>
                <a:extLst>
                  <a:ext uri="{0D108BD9-81ED-4DB2-BD59-A6C34878D82A}">
                    <a16:rowId xmlns:a16="http://schemas.microsoft.com/office/drawing/2014/main" val="3798160446"/>
                  </a:ext>
                </a:extLst>
              </a:tr>
              <a:tr h="684109">
                <a:tc>
                  <a:txBody>
                    <a:bodyPr/>
                    <a:lstStyle/>
                    <a:p>
                      <a:pPr algn="ctr"/>
                      <a:r>
                        <a:rPr lang="en-US" sz="2100" dirty="0"/>
                        <a:t>E4</a:t>
                      </a:r>
                    </a:p>
                  </a:txBody>
                  <a:tcPr anchor="ctr"/>
                </a:tc>
                <a:tc>
                  <a:txBody>
                    <a:bodyPr/>
                    <a:lstStyle/>
                    <a:p>
                      <a:r>
                        <a:rPr lang="en-US" sz="2000" dirty="0" err="1"/>
                        <a:t>Reclamite</a:t>
                      </a:r>
                      <a:r>
                        <a:rPr lang="en-US" sz="2000" dirty="0"/>
                        <a:t> Maltene Rejuvenator</a:t>
                      </a:r>
                    </a:p>
                  </a:txBody>
                  <a:tcPr anchor="ctr"/>
                </a:tc>
                <a:tc>
                  <a:txBody>
                    <a:bodyPr/>
                    <a:lstStyle/>
                    <a:p>
                      <a:pPr algn="ctr"/>
                      <a:r>
                        <a:rPr lang="en-US" dirty="0"/>
                        <a:t>-13.2</a:t>
                      </a:r>
                    </a:p>
                  </a:txBody>
                  <a:tcPr anchor="ctr"/>
                </a:tc>
                <a:tc>
                  <a:txBody>
                    <a:bodyPr/>
                    <a:lstStyle/>
                    <a:p>
                      <a:pPr algn="ctr"/>
                      <a:r>
                        <a:rPr lang="en-US" dirty="0"/>
                        <a:t>-2.0</a:t>
                      </a:r>
                    </a:p>
                  </a:txBody>
                  <a:tcPr anchor="ctr"/>
                </a:tc>
                <a:extLst>
                  <a:ext uri="{0D108BD9-81ED-4DB2-BD59-A6C34878D82A}">
                    <a16:rowId xmlns:a16="http://schemas.microsoft.com/office/drawing/2014/main" val="4128711408"/>
                  </a:ext>
                </a:extLst>
              </a:tr>
              <a:tr h="499114">
                <a:tc>
                  <a:txBody>
                    <a:bodyPr/>
                    <a:lstStyle/>
                    <a:p>
                      <a:pPr algn="ctr"/>
                      <a:r>
                        <a:rPr lang="en-US" sz="2100" dirty="0"/>
                        <a:t>E6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CRF Maltene Seal</a:t>
                      </a:r>
                    </a:p>
                  </a:txBody>
                  <a:tcPr anchor="ctr"/>
                </a:tc>
                <a:tc>
                  <a:txBody>
                    <a:bodyPr/>
                    <a:lstStyle/>
                    <a:p>
                      <a:pPr algn="ctr"/>
                      <a:r>
                        <a:rPr lang="en-US" dirty="0"/>
                        <a:t>-16.1</a:t>
                      </a:r>
                    </a:p>
                  </a:txBody>
                  <a:tcPr anchor="ctr"/>
                </a:tc>
                <a:tc>
                  <a:txBody>
                    <a:bodyPr/>
                    <a:lstStyle/>
                    <a:p>
                      <a:pPr algn="ctr"/>
                      <a:r>
                        <a:rPr lang="en-US" dirty="0"/>
                        <a:t>-23.6</a:t>
                      </a:r>
                    </a:p>
                  </a:txBody>
                  <a:tcPr anchor="ctr"/>
                </a:tc>
                <a:extLst>
                  <a:ext uri="{0D108BD9-81ED-4DB2-BD59-A6C34878D82A}">
                    <a16:rowId xmlns:a16="http://schemas.microsoft.com/office/drawing/2014/main" val="646596051"/>
                  </a:ext>
                </a:extLst>
              </a:tr>
              <a:tr h="401542">
                <a:tc>
                  <a:txBody>
                    <a:bodyPr/>
                    <a:lstStyle/>
                    <a:p>
                      <a:pPr algn="ctr"/>
                      <a:r>
                        <a:rPr lang="en-US" sz="2100"/>
                        <a:t>W8</a:t>
                      </a:r>
                      <a:endParaRPr lang="en-US" sz="2100" dirty="0"/>
                    </a:p>
                  </a:txBody>
                  <a:tcPr anchor="ctr"/>
                </a:tc>
                <a:tc>
                  <a:txBody>
                    <a:bodyPr/>
                    <a:lstStyle/>
                    <a:p>
                      <a:pPr algn="l"/>
                      <a:r>
                        <a:rPr lang="en-US" sz="2000" dirty="0"/>
                        <a:t>Onyx</a:t>
                      </a:r>
                    </a:p>
                  </a:txBody>
                  <a:tcPr anchor="ctr"/>
                </a:tc>
                <a:tc>
                  <a:txBody>
                    <a:bodyPr/>
                    <a:lstStyle/>
                    <a:p>
                      <a:pPr algn="ctr"/>
                      <a:r>
                        <a:rPr lang="en-US" dirty="0"/>
                        <a:t>-30.6</a:t>
                      </a:r>
                    </a:p>
                  </a:txBody>
                  <a:tcPr anchor="ctr"/>
                </a:tc>
                <a:tc>
                  <a:txBody>
                    <a:bodyPr/>
                    <a:lstStyle/>
                    <a:p>
                      <a:pPr algn="ctr"/>
                      <a:r>
                        <a:rPr lang="en-US" dirty="0"/>
                        <a:t>-27.5</a:t>
                      </a:r>
                    </a:p>
                  </a:txBody>
                  <a:tcPr anchor="ctr"/>
                </a:tc>
                <a:extLst>
                  <a:ext uri="{0D108BD9-81ED-4DB2-BD59-A6C34878D82A}">
                    <a16:rowId xmlns:a16="http://schemas.microsoft.com/office/drawing/2014/main" val="3749409531"/>
                  </a:ext>
                </a:extLst>
              </a:tr>
              <a:tr h="563863">
                <a:tc>
                  <a:txBody>
                    <a:bodyPr/>
                    <a:lstStyle/>
                    <a:p>
                      <a:pPr algn="ctr"/>
                      <a:r>
                        <a:rPr lang="en-US" sz="2100" dirty="0"/>
                        <a:t>W9</a:t>
                      </a:r>
                    </a:p>
                  </a:txBody>
                  <a:tcPr anchor="ctr"/>
                </a:tc>
                <a:tc>
                  <a:txBody>
                    <a:bodyPr/>
                    <a:lstStyle/>
                    <a:p>
                      <a:pPr algn="l"/>
                      <a:r>
                        <a:rPr lang="en-US" sz="2000" dirty="0" err="1"/>
                        <a:t>RoadLock</a:t>
                      </a:r>
                      <a:r>
                        <a:rPr lang="en-US" sz="2000" dirty="0"/>
                        <a:t> I</a:t>
                      </a:r>
                    </a:p>
                  </a:txBody>
                  <a:tcPr anchor="ctr"/>
                </a:tc>
                <a:tc>
                  <a:txBody>
                    <a:bodyPr/>
                    <a:lstStyle/>
                    <a:p>
                      <a:pPr algn="ctr"/>
                      <a:r>
                        <a:rPr lang="en-US" dirty="0"/>
                        <a:t>-60.5</a:t>
                      </a:r>
                    </a:p>
                  </a:txBody>
                  <a:tcPr anchor="ctr"/>
                </a:tc>
                <a:tc>
                  <a:txBody>
                    <a:bodyPr/>
                    <a:lstStyle/>
                    <a:p>
                      <a:pPr algn="ctr"/>
                      <a:r>
                        <a:rPr lang="en-US" dirty="0"/>
                        <a:t>-48.5</a:t>
                      </a:r>
                    </a:p>
                  </a:txBody>
                  <a:tcPr anchor="ctr"/>
                </a:tc>
                <a:extLst>
                  <a:ext uri="{0D108BD9-81ED-4DB2-BD59-A6C34878D82A}">
                    <a16:rowId xmlns:a16="http://schemas.microsoft.com/office/drawing/2014/main" val="3935209678"/>
                  </a:ext>
                </a:extLst>
              </a:tr>
              <a:tr h="401542">
                <a:tc>
                  <a:txBody>
                    <a:bodyPr/>
                    <a:lstStyle/>
                    <a:p>
                      <a:pPr algn="ctr"/>
                      <a:r>
                        <a:rPr lang="en-US" sz="2100" dirty="0"/>
                        <a:t>W10</a:t>
                      </a:r>
                    </a:p>
                  </a:txBody>
                  <a:tcPr anchor="ctr"/>
                </a:tc>
                <a:tc>
                  <a:txBody>
                    <a:bodyPr/>
                    <a:lstStyle/>
                    <a:p>
                      <a:pPr algn="l"/>
                      <a:r>
                        <a:rPr lang="en-US" sz="2000"/>
                        <a:t>GSB – Friction Seal</a:t>
                      </a:r>
                      <a:endParaRPr lang="en-US" sz="2000" dirty="0"/>
                    </a:p>
                  </a:txBody>
                  <a:tcPr anchor="ctr"/>
                </a:tc>
                <a:tc>
                  <a:txBody>
                    <a:bodyPr/>
                    <a:lstStyle/>
                    <a:p>
                      <a:pPr algn="ctr"/>
                      <a:r>
                        <a:rPr lang="en-US" dirty="0"/>
                        <a:t>-7.9</a:t>
                      </a:r>
                    </a:p>
                  </a:txBody>
                  <a:tcPr anchor="ctr"/>
                </a:tc>
                <a:tc>
                  <a:txBody>
                    <a:bodyPr/>
                    <a:lstStyle/>
                    <a:p>
                      <a:pPr algn="ctr"/>
                      <a:r>
                        <a:rPr lang="en-US" dirty="0"/>
                        <a:t>+2.7</a:t>
                      </a:r>
                    </a:p>
                  </a:txBody>
                  <a:tcPr anchor="ctr"/>
                </a:tc>
                <a:extLst>
                  <a:ext uri="{0D108BD9-81ED-4DB2-BD59-A6C34878D82A}">
                    <a16:rowId xmlns:a16="http://schemas.microsoft.com/office/drawing/2014/main" val="2331376126"/>
                  </a:ext>
                </a:extLst>
              </a:tr>
              <a:tr h="488954">
                <a:tc>
                  <a:txBody>
                    <a:bodyPr/>
                    <a:lstStyle/>
                    <a:p>
                      <a:pPr algn="ctr"/>
                      <a:r>
                        <a:rPr lang="en-US" sz="2100"/>
                        <a:t>W11</a:t>
                      </a:r>
                      <a:endParaRPr lang="en-US" sz="2100" dirty="0"/>
                    </a:p>
                  </a:txBody>
                  <a:tcPr anchor="ctr"/>
                </a:tc>
                <a:tc>
                  <a:txBody>
                    <a:bodyPr/>
                    <a:lstStyle/>
                    <a:p>
                      <a:pPr algn="l"/>
                      <a:r>
                        <a:rPr lang="en-US" sz="2000"/>
                        <a:t>MSS-P</a:t>
                      </a:r>
                      <a:endParaRPr lang="en-US" sz="2000" dirty="0"/>
                    </a:p>
                  </a:txBody>
                  <a:tcPr anchor="ctr"/>
                </a:tc>
                <a:tc>
                  <a:txBody>
                    <a:bodyPr/>
                    <a:lstStyle/>
                    <a:p>
                      <a:pPr algn="ctr"/>
                      <a:r>
                        <a:rPr lang="en-US" dirty="0"/>
                        <a:t>-56.2</a:t>
                      </a:r>
                    </a:p>
                  </a:txBody>
                  <a:tcPr anchor="ctr"/>
                </a:tc>
                <a:tc>
                  <a:txBody>
                    <a:bodyPr/>
                    <a:lstStyle/>
                    <a:p>
                      <a:pPr algn="ctr"/>
                      <a:r>
                        <a:rPr lang="en-US" dirty="0"/>
                        <a:t>-43.1</a:t>
                      </a:r>
                    </a:p>
                  </a:txBody>
                  <a:tcPr anchor="ctr"/>
                </a:tc>
                <a:extLst>
                  <a:ext uri="{0D108BD9-81ED-4DB2-BD59-A6C34878D82A}">
                    <a16:rowId xmlns:a16="http://schemas.microsoft.com/office/drawing/2014/main" val="2866911423"/>
                  </a:ext>
                </a:extLst>
              </a:tr>
              <a:tr h="713853">
                <a:tc>
                  <a:txBody>
                    <a:bodyPr/>
                    <a:lstStyle/>
                    <a:p>
                      <a:pPr algn="ctr"/>
                      <a:r>
                        <a:rPr lang="en-US" sz="2100" i="1" dirty="0"/>
                        <a:t>E3, W12</a:t>
                      </a:r>
                    </a:p>
                  </a:txBody>
                  <a:tcPr anchor="ctr"/>
                </a:tc>
                <a:tc>
                  <a:txBody>
                    <a:bodyPr/>
                    <a:lstStyle/>
                    <a:p>
                      <a:r>
                        <a:rPr lang="en-US" sz="2000" dirty="0"/>
                        <a:t>Control Sections</a:t>
                      </a:r>
                    </a:p>
                  </a:txBody>
                  <a:tcPr anchor="ctr"/>
                </a:tc>
                <a:tc>
                  <a:txBody>
                    <a:bodyPr/>
                    <a:lstStyle/>
                    <a:p>
                      <a:pPr algn="ctr"/>
                      <a:r>
                        <a:rPr lang="en-US" dirty="0"/>
                        <a:t>-0.9 and -3.6</a:t>
                      </a:r>
                    </a:p>
                  </a:txBody>
                  <a:tcPr anchor="ctr"/>
                </a:tc>
                <a:tc>
                  <a:txBody>
                    <a:bodyPr/>
                    <a:lstStyle/>
                    <a:p>
                      <a:pPr algn="ctr"/>
                      <a:r>
                        <a:rPr lang="en-US" dirty="0"/>
                        <a:t>+5.4 and +1.1</a:t>
                      </a:r>
                    </a:p>
                  </a:txBody>
                  <a:tcPr anchor="ctr"/>
                </a:tc>
                <a:extLst>
                  <a:ext uri="{0D108BD9-81ED-4DB2-BD59-A6C34878D82A}">
                    <a16:rowId xmlns:a16="http://schemas.microsoft.com/office/drawing/2014/main" val="533394902"/>
                  </a:ext>
                </a:extLst>
              </a:tr>
              <a:tr h="960491">
                <a:tc>
                  <a:txBody>
                    <a:bodyPr/>
                    <a:lstStyle/>
                    <a:p>
                      <a:pPr algn="ctr"/>
                      <a:r>
                        <a:rPr lang="en-US" sz="2100" i="1" dirty="0"/>
                        <a:t>E5, E7, &amp; W13</a:t>
                      </a:r>
                    </a:p>
                  </a:txBody>
                  <a:tcPr anchor="ctr"/>
                </a:tc>
                <a:tc>
                  <a:txBody>
                    <a:bodyPr/>
                    <a:lstStyle/>
                    <a:p>
                      <a:r>
                        <a:rPr lang="en-US" sz="2000" dirty="0"/>
                        <a:t>Products Not Placed</a:t>
                      </a:r>
                    </a:p>
                  </a:txBody>
                  <a:tcPr anchor="ctr"/>
                </a:tc>
                <a:tc>
                  <a:txBody>
                    <a:bodyPr/>
                    <a:lstStyle/>
                    <a:p>
                      <a:pPr algn="ctr"/>
                      <a:r>
                        <a:rPr lang="en-US" dirty="0"/>
                        <a:t>-3.6, -2.0, +1.4</a:t>
                      </a:r>
                    </a:p>
                  </a:txBody>
                  <a:tcPr anchor="ctr"/>
                </a:tc>
                <a:tc>
                  <a:txBody>
                    <a:bodyPr/>
                    <a:lstStyle/>
                    <a:p>
                      <a:pPr algn="ctr"/>
                      <a:r>
                        <a:rPr lang="en-US" dirty="0"/>
                        <a:t>-3.0, -4.2, +5.8</a:t>
                      </a:r>
                    </a:p>
                  </a:txBody>
                  <a:tcPr anchor="ctr"/>
                </a:tc>
                <a:extLst>
                  <a:ext uri="{0D108BD9-81ED-4DB2-BD59-A6C34878D82A}">
                    <a16:rowId xmlns:a16="http://schemas.microsoft.com/office/drawing/2014/main" val="3023609321"/>
                  </a:ext>
                </a:extLst>
              </a:tr>
            </a:tbl>
          </a:graphicData>
        </a:graphic>
      </p:graphicFrame>
      <p:sp>
        <p:nvSpPr>
          <p:cNvPr id="11" name="Freeform: Shape 10">
            <a:extLst>
              <a:ext uri="{FF2B5EF4-FFF2-40B4-BE49-F238E27FC236}">
                <a16:creationId xmlns:a16="http://schemas.microsoft.com/office/drawing/2014/main" id="{F6BE3A35-018B-48DF-9F6D-5ED9E2E11108}"/>
              </a:ext>
            </a:extLst>
          </p:cNvPr>
          <p:cNvSpPr/>
          <p:nvPr/>
        </p:nvSpPr>
        <p:spPr>
          <a:xfrm>
            <a:off x="242714" y="3644140"/>
            <a:ext cx="8167190" cy="699260"/>
          </a:xfrm>
          <a:custGeom>
            <a:avLst/>
            <a:gdLst>
              <a:gd name="connsiteX0" fmla="*/ 1985 w 8167190"/>
              <a:gd name="connsiteY0" fmla="*/ 245280 h 567851"/>
              <a:gd name="connsiteX1" fmla="*/ 66379 w 8167190"/>
              <a:gd name="connsiteY1" fmla="*/ 219522 h 567851"/>
              <a:gd name="connsiteX2" fmla="*/ 105016 w 8167190"/>
              <a:gd name="connsiteY2" fmla="*/ 206643 h 567851"/>
              <a:gd name="connsiteX3" fmla="*/ 375472 w 8167190"/>
              <a:gd name="connsiteY3" fmla="*/ 193764 h 567851"/>
              <a:gd name="connsiteX4" fmla="*/ 439866 w 8167190"/>
              <a:gd name="connsiteY4" fmla="*/ 180885 h 567851"/>
              <a:gd name="connsiteX5" fmla="*/ 1405782 w 8167190"/>
              <a:gd name="connsiteY5" fmla="*/ 155128 h 567851"/>
              <a:gd name="connsiteX6" fmla="*/ 1869421 w 8167190"/>
              <a:gd name="connsiteY6" fmla="*/ 142249 h 567851"/>
              <a:gd name="connsiteX7" fmla="*/ 2513365 w 8167190"/>
              <a:gd name="connsiteY7" fmla="*/ 129370 h 567851"/>
              <a:gd name="connsiteX8" fmla="*/ 3092914 w 8167190"/>
              <a:gd name="connsiteY8" fmla="*/ 103612 h 567851"/>
              <a:gd name="connsiteX9" fmla="*/ 3170187 w 8167190"/>
              <a:gd name="connsiteY9" fmla="*/ 90733 h 567851"/>
              <a:gd name="connsiteX10" fmla="*/ 4226255 w 8167190"/>
              <a:gd name="connsiteY10" fmla="*/ 77854 h 567851"/>
              <a:gd name="connsiteX11" fmla="*/ 4406559 w 8167190"/>
              <a:gd name="connsiteY11" fmla="*/ 52097 h 567851"/>
              <a:gd name="connsiteX12" fmla="*/ 4586863 w 8167190"/>
              <a:gd name="connsiteY12" fmla="*/ 64975 h 567851"/>
              <a:gd name="connsiteX13" fmla="*/ 4792925 w 8167190"/>
              <a:gd name="connsiteY13" fmla="*/ 52097 h 567851"/>
              <a:gd name="connsiteX14" fmla="*/ 4805804 w 8167190"/>
              <a:gd name="connsiteY14" fmla="*/ 581 h 567851"/>
              <a:gd name="connsiteX15" fmla="*/ 4818683 w 8167190"/>
              <a:gd name="connsiteY15" fmla="*/ 39218 h 567851"/>
              <a:gd name="connsiteX16" fmla="*/ 5359596 w 8167190"/>
              <a:gd name="connsiteY16" fmla="*/ 52097 h 567851"/>
              <a:gd name="connsiteX17" fmla="*/ 5565658 w 8167190"/>
              <a:gd name="connsiteY17" fmla="*/ 77854 h 567851"/>
              <a:gd name="connsiteX18" fmla="*/ 6428542 w 8167190"/>
              <a:gd name="connsiteY18" fmla="*/ 103612 h 567851"/>
              <a:gd name="connsiteX19" fmla="*/ 6802030 w 8167190"/>
              <a:gd name="connsiteY19" fmla="*/ 129370 h 567851"/>
              <a:gd name="connsiteX20" fmla="*/ 7613399 w 8167190"/>
              <a:gd name="connsiteY20" fmla="*/ 142249 h 567851"/>
              <a:gd name="connsiteX21" fmla="*/ 7716430 w 8167190"/>
              <a:gd name="connsiteY21" fmla="*/ 155128 h 567851"/>
              <a:gd name="connsiteX22" fmla="*/ 7909613 w 8167190"/>
              <a:gd name="connsiteY22" fmla="*/ 155128 h 567851"/>
              <a:gd name="connsiteX23" fmla="*/ 7961128 w 8167190"/>
              <a:gd name="connsiteY23" fmla="*/ 193764 h 567851"/>
              <a:gd name="connsiteX24" fmla="*/ 8012644 w 8167190"/>
              <a:gd name="connsiteY24" fmla="*/ 206643 h 567851"/>
              <a:gd name="connsiteX25" fmla="*/ 8051280 w 8167190"/>
              <a:gd name="connsiteY25" fmla="*/ 219522 h 567851"/>
              <a:gd name="connsiteX26" fmla="*/ 8077038 w 8167190"/>
              <a:gd name="connsiteY26" fmla="*/ 296795 h 567851"/>
              <a:gd name="connsiteX27" fmla="*/ 8167190 w 8167190"/>
              <a:gd name="connsiteY27" fmla="*/ 386947 h 567851"/>
              <a:gd name="connsiteX28" fmla="*/ 8128554 w 8167190"/>
              <a:gd name="connsiteY28" fmla="*/ 464221 h 567851"/>
              <a:gd name="connsiteX29" fmla="*/ 8089917 w 8167190"/>
              <a:gd name="connsiteY29" fmla="*/ 502857 h 567851"/>
              <a:gd name="connsiteX30" fmla="*/ 7999765 w 8167190"/>
              <a:gd name="connsiteY30" fmla="*/ 515736 h 567851"/>
              <a:gd name="connsiteX31" fmla="*/ 5436869 w 8167190"/>
              <a:gd name="connsiteY31" fmla="*/ 528615 h 567851"/>
              <a:gd name="connsiteX32" fmla="*/ 4921714 w 8167190"/>
              <a:gd name="connsiteY32" fmla="*/ 554373 h 567851"/>
              <a:gd name="connsiteX33" fmla="*/ 4277771 w 8167190"/>
              <a:gd name="connsiteY33" fmla="*/ 528615 h 567851"/>
              <a:gd name="connsiteX34" fmla="*/ 4136103 w 8167190"/>
              <a:gd name="connsiteY34" fmla="*/ 515736 h 567851"/>
              <a:gd name="connsiteX35" fmla="*/ 3955799 w 8167190"/>
              <a:gd name="connsiteY35" fmla="*/ 502857 h 567851"/>
              <a:gd name="connsiteX36" fmla="*/ 3260340 w 8167190"/>
              <a:gd name="connsiteY36" fmla="*/ 477099 h 567851"/>
              <a:gd name="connsiteX37" fmla="*/ 3028520 w 8167190"/>
              <a:gd name="connsiteY37" fmla="*/ 464221 h 567851"/>
              <a:gd name="connsiteX38" fmla="*/ 2822458 w 8167190"/>
              <a:gd name="connsiteY38" fmla="*/ 477099 h 567851"/>
              <a:gd name="connsiteX39" fmla="*/ 1959573 w 8167190"/>
              <a:gd name="connsiteY39" fmla="*/ 502857 h 567851"/>
              <a:gd name="connsiteX40" fmla="*/ 1753511 w 8167190"/>
              <a:gd name="connsiteY40" fmla="*/ 541494 h 567851"/>
              <a:gd name="connsiteX41" fmla="*/ 1676238 w 8167190"/>
              <a:gd name="connsiteY41" fmla="*/ 567252 h 567851"/>
              <a:gd name="connsiteX42" fmla="*/ 1495934 w 8167190"/>
              <a:gd name="connsiteY42" fmla="*/ 541494 h 567851"/>
              <a:gd name="connsiteX43" fmla="*/ 1418661 w 8167190"/>
              <a:gd name="connsiteY43" fmla="*/ 515736 h 567851"/>
              <a:gd name="connsiteX44" fmla="*/ 813354 w 8167190"/>
              <a:gd name="connsiteY44" fmla="*/ 489978 h 567851"/>
              <a:gd name="connsiteX45" fmla="*/ 478503 w 8167190"/>
              <a:gd name="connsiteY45" fmla="*/ 477099 h 567851"/>
              <a:gd name="connsiteX46" fmla="*/ 362593 w 8167190"/>
              <a:gd name="connsiteY46" fmla="*/ 451342 h 567851"/>
              <a:gd name="connsiteX47" fmla="*/ 182289 w 8167190"/>
              <a:gd name="connsiteY47" fmla="*/ 438463 h 567851"/>
              <a:gd name="connsiteX48" fmla="*/ 105016 w 8167190"/>
              <a:gd name="connsiteY48" fmla="*/ 412705 h 567851"/>
              <a:gd name="connsiteX49" fmla="*/ 27742 w 8167190"/>
              <a:gd name="connsiteY49" fmla="*/ 374068 h 567851"/>
              <a:gd name="connsiteX50" fmla="*/ 1985 w 8167190"/>
              <a:gd name="connsiteY50" fmla="*/ 335432 h 567851"/>
              <a:gd name="connsiteX51" fmla="*/ 14863 w 8167190"/>
              <a:gd name="connsiteY51" fmla="*/ 258159 h 567851"/>
              <a:gd name="connsiteX52" fmla="*/ 1985 w 8167190"/>
              <a:gd name="connsiteY52" fmla="*/ 245280 h 5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167190" h="567851">
                <a:moveTo>
                  <a:pt x="1985" y="245280"/>
                </a:moveTo>
                <a:cubicBezTo>
                  <a:pt x="10571" y="238840"/>
                  <a:pt x="44733" y="227639"/>
                  <a:pt x="66379" y="219522"/>
                </a:cubicBezTo>
                <a:cubicBezTo>
                  <a:pt x="79090" y="214755"/>
                  <a:pt x="91487" y="207770"/>
                  <a:pt x="105016" y="206643"/>
                </a:cubicBezTo>
                <a:cubicBezTo>
                  <a:pt x="194958" y="199148"/>
                  <a:pt x="285320" y="198057"/>
                  <a:pt x="375472" y="193764"/>
                </a:cubicBezTo>
                <a:cubicBezTo>
                  <a:pt x="396937" y="189471"/>
                  <a:pt x="418274" y="184484"/>
                  <a:pt x="439866" y="180885"/>
                </a:cubicBezTo>
                <a:cubicBezTo>
                  <a:pt x="760695" y="127413"/>
                  <a:pt x="1060774" y="161763"/>
                  <a:pt x="1405782" y="155128"/>
                </a:cubicBezTo>
                <a:lnTo>
                  <a:pt x="1869421" y="142249"/>
                </a:lnTo>
                <a:lnTo>
                  <a:pt x="2513365" y="129370"/>
                </a:lnTo>
                <a:cubicBezTo>
                  <a:pt x="2784063" y="90698"/>
                  <a:pt x="2471047" y="131879"/>
                  <a:pt x="3092914" y="103612"/>
                </a:cubicBezTo>
                <a:cubicBezTo>
                  <a:pt x="3119000" y="102426"/>
                  <a:pt x="3144081" y="91326"/>
                  <a:pt x="3170187" y="90733"/>
                </a:cubicBezTo>
                <a:cubicBezTo>
                  <a:pt x="3522145" y="82734"/>
                  <a:pt x="3874232" y="82147"/>
                  <a:pt x="4226255" y="77854"/>
                </a:cubicBezTo>
                <a:cubicBezTo>
                  <a:pt x="4285706" y="65964"/>
                  <a:pt x="4345368" y="52097"/>
                  <a:pt x="4406559" y="52097"/>
                </a:cubicBezTo>
                <a:cubicBezTo>
                  <a:pt x="4466813" y="52097"/>
                  <a:pt x="4526762" y="60682"/>
                  <a:pt x="4586863" y="64975"/>
                </a:cubicBezTo>
                <a:cubicBezTo>
                  <a:pt x="4655550" y="60682"/>
                  <a:pt x="4726900" y="71516"/>
                  <a:pt x="4792925" y="52097"/>
                </a:cubicBezTo>
                <a:cubicBezTo>
                  <a:pt x="4809906" y="47103"/>
                  <a:pt x="4789972" y="8497"/>
                  <a:pt x="4805804" y="581"/>
                </a:cubicBezTo>
                <a:cubicBezTo>
                  <a:pt x="4817946" y="-5490"/>
                  <a:pt x="4805166" y="37961"/>
                  <a:pt x="4818683" y="39218"/>
                </a:cubicBezTo>
                <a:cubicBezTo>
                  <a:pt x="4998263" y="55923"/>
                  <a:pt x="5179292" y="47804"/>
                  <a:pt x="5359596" y="52097"/>
                </a:cubicBezTo>
                <a:cubicBezTo>
                  <a:pt x="5445484" y="80725"/>
                  <a:pt x="5408813" y="71972"/>
                  <a:pt x="5565658" y="77854"/>
                </a:cubicBezTo>
                <a:lnTo>
                  <a:pt x="6428542" y="103612"/>
                </a:lnTo>
                <a:cubicBezTo>
                  <a:pt x="6593782" y="127218"/>
                  <a:pt x="6546001" y="123346"/>
                  <a:pt x="6802030" y="129370"/>
                </a:cubicBezTo>
                <a:lnTo>
                  <a:pt x="7613399" y="142249"/>
                </a:lnTo>
                <a:cubicBezTo>
                  <a:pt x="7647743" y="146542"/>
                  <a:pt x="7681819" y="155128"/>
                  <a:pt x="7716430" y="155128"/>
                </a:cubicBezTo>
                <a:cubicBezTo>
                  <a:pt x="7952868" y="155128"/>
                  <a:pt x="7730466" y="125270"/>
                  <a:pt x="7909613" y="155128"/>
                </a:cubicBezTo>
                <a:cubicBezTo>
                  <a:pt x="7926785" y="168007"/>
                  <a:pt x="7941930" y="184165"/>
                  <a:pt x="7961128" y="193764"/>
                </a:cubicBezTo>
                <a:cubicBezTo>
                  <a:pt x="7976960" y="201680"/>
                  <a:pt x="7995625" y="201780"/>
                  <a:pt x="8012644" y="206643"/>
                </a:cubicBezTo>
                <a:cubicBezTo>
                  <a:pt x="8025697" y="210372"/>
                  <a:pt x="8038401" y="215229"/>
                  <a:pt x="8051280" y="219522"/>
                </a:cubicBezTo>
                <a:cubicBezTo>
                  <a:pt x="8059866" y="245280"/>
                  <a:pt x="8057839" y="277596"/>
                  <a:pt x="8077038" y="296795"/>
                </a:cubicBezTo>
                <a:lnTo>
                  <a:pt x="8167190" y="386947"/>
                </a:lnTo>
                <a:cubicBezTo>
                  <a:pt x="8154283" y="425668"/>
                  <a:pt x="8156292" y="430935"/>
                  <a:pt x="8128554" y="464221"/>
                </a:cubicBezTo>
                <a:cubicBezTo>
                  <a:pt x="8116894" y="478213"/>
                  <a:pt x="8106828" y="496093"/>
                  <a:pt x="8089917" y="502857"/>
                </a:cubicBezTo>
                <a:cubicBezTo>
                  <a:pt x="8061732" y="514131"/>
                  <a:pt x="8030119" y="515441"/>
                  <a:pt x="7999765" y="515736"/>
                </a:cubicBezTo>
                <a:lnTo>
                  <a:pt x="5436869" y="528615"/>
                </a:lnTo>
                <a:cubicBezTo>
                  <a:pt x="5234912" y="569007"/>
                  <a:pt x="5326836" y="554373"/>
                  <a:pt x="4921714" y="554373"/>
                </a:cubicBezTo>
                <a:cubicBezTo>
                  <a:pt x="4803129" y="554373"/>
                  <a:pt x="4433192" y="538977"/>
                  <a:pt x="4277771" y="528615"/>
                </a:cubicBezTo>
                <a:cubicBezTo>
                  <a:pt x="4230459" y="525461"/>
                  <a:pt x="4183369" y="519517"/>
                  <a:pt x="4136103" y="515736"/>
                </a:cubicBezTo>
                <a:lnTo>
                  <a:pt x="3955799" y="502857"/>
                </a:lnTo>
                <a:cubicBezTo>
                  <a:pt x="3708136" y="420303"/>
                  <a:pt x="3951389" y="497129"/>
                  <a:pt x="3260340" y="477099"/>
                </a:cubicBezTo>
                <a:cubicBezTo>
                  <a:pt x="3182980" y="474857"/>
                  <a:pt x="3105793" y="468514"/>
                  <a:pt x="3028520" y="464221"/>
                </a:cubicBezTo>
                <a:cubicBezTo>
                  <a:pt x="2959833" y="468514"/>
                  <a:pt x="2891255" y="475264"/>
                  <a:pt x="2822458" y="477099"/>
                </a:cubicBezTo>
                <a:cubicBezTo>
                  <a:pt x="1949497" y="500377"/>
                  <a:pt x="2324694" y="457216"/>
                  <a:pt x="1959573" y="502857"/>
                </a:cubicBezTo>
                <a:cubicBezTo>
                  <a:pt x="1841370" y="542258"/>
                  <a:pt x="1909316" y="525913"/>
                  <a:pt x="1753511" y="541494"/>
                </a:cubicBezTo>
                <a:cubicBezTo>
                  <a:pt x="1727753" y="550080"/>
                  <a:pt x="1703020" y="571716"/>
                  <a:pt x="1676238" y="567252"/>
                </a:cubicBezTo>
                <a:cubicBezTo>
                  <a:pt x="1564825" y="548683"/>
                  <a:pt x="1624876" y="557612"/>
                  <a:pt x="1495934" y="541494"/>
                </a:cubicBezTo>
                <a:lnTo>
                  <a:pt x="1418661" y="515736"/>
                </a:lnTo>
                <a:cubicBezTo>
                  <a:pt x="1199984" y="442843"/>
                  <a:pt x="1404694" y="506874"/>
                  <a:pt x="813354" y="489978"/>
                </a:cubicBezTo>
                <a:lnTo>
                  <a:pt x="478503" y="477099"/>
                </a:lnTo>
                <a:cubicBezTo>
                  <a:pt x="449026" y="469730"/>
                  <a:pt x="390825" y="454314"/>
                  <a:pt x="362593" y="451342"/>
                </a:cubicBezTo>
                <a:cubicBezTo>
                  <a:pt x="302670" y="445034"/>
                  <a:pt x="242390" y="442756"/>
                  <a:pt x="182289" y="438463"/>
                </a:cubicBezTo>
                <a:cubicBezTo>
                  <a:pt x="156531" y="429877"/>
                  <a:pt x="127607" y="427766"/>
                  <a:pt x="105016" y="412705"/>
                </a:cubicBezTo>
                <a:cubicBezTo>
                  <a:pt x="55083" y="379417"/>
                  <a:pt x="81063" y="391842"/>
                  <a:pt x="27742" y="374068"/>
                </a:cubicBezTo>
                <a:cubicBezTo>
                  <a:pt x="19156" y="361189"/>
                  <a:pt x="3694" y="350815"/>
                  <a:pt x="1985" y="335432"/>
                </a:cubicBezTo>
                <a:cubicBezTo>
                  <a:pt x="-899" y="309479"/>
                  <a:pt x="11170" y="284010"/>
                  <a:pt x="14863" y="258159"/>
                </a:cubicBezTo>
                <a:cubicBezTo>
                  <a:pt x="15470" y="253909"/>
                  <a:pt x="-6601" y="251720"/>
                  <a:pt x="1985" y="245280"/>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Freeform: Shape 11">
            <a:extLst>
              <a:ext uri="{FF2B5EF4-FFF2-40B4-BE49-F238E27FC236}">
                <a16:creationId xmlns:a16="http://schemas.microsoft.com/office/drawing/2014/main" id="{A92B12F8-8F54-4026-AEFB-C84A82E73584}"/>
              </a:ext>
            </a:extLst>
          </p:cNvPr>
          <p:cNvSpPr/>
          <p:nvPr/>
        </p:nvSpPr>
        <p:spPr>
          <a:xfrm>
            <a:off x="7513" y="4551810"/>
            <a:ext cx="8167190" cy="699260"/>
          </a:xfrm>
          <a:custGeom>
            <a:avLst/>
            <a:gdLst>
              <a:gd name="connsiteX0" fmla="*/ 1985 w 8167190"/>
              <a:gd name="connsiteY0" fmla="*/ 245280 h 567851"/>
              <a:gd name="connsiteX1" fmla="*/ 66379 w 8167190"/>
              <a:gd name="connsiteY1" fmla="*/ 219522 h 567851"/>
              <a:gd name="connsiteX2" fmla="*/ 105016 w 8167190"/>
              <a:gd name="connsiteY2" fmla="*/ 206643 h 567851"/>
              <a:gd name="connsiteX3" fmla="*/ 375472 w 8167190"/>
              <a:gd name="connsiteY3" fmla="*/ 193764 h 567851"/>
              <a:gd name="connsiteX4" fmla="*/ 439866 w 8167190"/>
              <a:gd name="connsiteY4" fmla="*/ 180885 h 567851"/>
              <a:gd name="connsiteX5" fmla="*/ 1405782 w 8167190"/>
              <a:gd name="connsiteY5" fmla="*/ 155128 h 567851"/>
              <a:gd name="connsiteX6" fmla="*/ 1869421 w 8167190"/>
              <a:gd name="connsiteY6" fmla="*/ 142249 h 567851"/>
              <a:gd name="connsiteX7" fmla="*/ 2513365 w 8167190"/>
              <a:gd name="connsiteY7" fmla="*/ 129370 h 567851"/>
              <a:gd name="connsiteX8" fmla="*/ 3092914 w 8167190"/>
              <a:gd name="connsiteY8" fmla="*/ 103612 h 567851"/>
              <a:gd name="connsiteX9" fmla="*/ 3170187 w 8167190"/>
              <a:gd name="connsiteY9" fmla="*/ 90733 h 567851"/>
              <a:gd name="connsiteX10" fmla="*/ 4226255 w 8167190"/>
              <a:gd name="connsiteY10" fmla="*/ 77854 h 567851"/>
              <a:gd name="connsiteX11" fmla="*/ 4406559 w 8167190"/>
              <a:gd name="connsiteY11" fmla="*/ 52097 h 567851"/>
              <a:gd name="connsiteX12" fmla="*/ 4586863 w 8167190"/>
              <a:gd name="connsiteY12" fmla="*/ 64975 h 567851"/>
              <a:gd name="connsiteX13" fmla="*/ 4792925 w 8167190"/>
              <a:gd name="connsiteY13" fmla="*/ 52097 h 567851"/>
              <a:gd name="connsiteX14" fmla="*/ 4805804 w 8167190"/>
              <a:gd name="connsiteY14" fmla="*/ 581 h 567851"/>
              <a:gd name="connsiteX15" fmla="*/ 4818683 w 8167190"/>
              <a:gd name="connsiteY15" fmla="*/ 39218 h 567851"/>
              <a:gd name="connsiteX16" fmla="*/ 5359596 w 8167190"/>
              <a:gd name="connsiteY16" fmla="*/ 52097 h 567851"/>
              <a:gd name="connsiteX17" fmla="*/ 5565658 w 8167190"/>
              <a:gd name="connsiteY17" fmla="*/ 77854 h 567851"/>
              <a:gd name="connsiteX18" fmla="*/ 6428542 w 8167190"/>
              <a:gd name="connsiteY18" fmla="*/ 103612 h 567851"/>
              <a:gd name="connsiteX19" fmla="*/ 6802030 w 8167190"/>
              <a:gd name="connsiteY19" fmla="*/ 129370 h 567851"/>
              <a:gd name="connsiteX20" fmla="*/ 7613399 w 8167190"/>
              <a:gd name="connsiteY20" fmla="*/ 142249 h 567851"/>
              <a:gd name="connsiteX21" fmla="*/ 7716430 w 8167190"/>
              <a:gd name="connsiteY21" fmla="*/ 155128 h 567851"/>
              <a:gd name="connsiteX22" fmla="*/ 7909613 w 8167190"/>
              <a:gd name="connsiteY22" fmla="*/ 155128 h 567851"/>
              <a:gd name="connsiteX23" fmla="*/ 7961128 w 8167190"/>
              <a:gd name="connsiteY23" fmla="*/ 193764 h 567851"/>
              <a:gd name="connsiteX24" fmla="*/ 8012644 w 8167190"/>
              <a:gd name="connsiteY24" fmla="*/ 206643 h 567851"/>
              <a:gd name="connsiteX25" fmla="*/ 8051280 w 8167190"/>
              <a:gd name="connsiteY25" fmla="*/ 219522 h 567851"/>
              <a:gd name="connsiteX26" fmla="*/ 8077038 w 8167190"/>
              <a:gd name="connsiteY26" fmla="*/ 296795 h 567851"/>
              <a:gd name="connsiteX27" fmla="*/ 8167190 w 8167190"/>
              <a:gd name="connsiteY27" fmla="*/ 386947 h 567851"/>
              <a:gd name="connsiteX28" fmla="*/ 8128554 w 8167190"/>
              <a:gd name="connsiteY28" fmla="*/ 464221 h 567851"/>
              <a:gd name="connsiteX29" fmla="*/ 8089917 w 8167190"/>
              <a:gd name="connsiteY29" fmla="*/ 502857 h 567851"/>
              <a:gd name="connsiteX30" fmla="*/ 7999765 w 8167190"/>
              <a:gd name="connsiteY30" fmla="*/ 515736 h 567851"/>
              <a:gd name="connsiteX31" fmla="*/ 5436869 w 8167190"/>
              <a:gd name="connsiteY31" fmla="*/ 528615 h 567851"/>
              <a:gd name="connsiteX32" fmla="*/ 4921714 w 8167190"/>
              <a:gd name="connsiteY32" fmla="*/ 554373 h 567851"/>
              <a:gd name="connsiteX33" fmla="*/ 4277771 w 8167190"/>
              <a:gd name="connsiteY33" fmla="*/ 528615 h 567851"/>
              <a:gd name="connsiteX34" fmla="*/ 4136103 w 8167190"/>
              <a:gd name="connsiteY34" fmla="*/ 515736 h 567851"/>
              <a:gd name="connsiteX35" fmla="*/ 3955799 w 8167190"/>
              <a:gd name="connsiteY35" fmla="*/ 502857 h 567851"/>
              <a:gd name="connsiteX36" fmla="*/ 3260340 w 8167190"/>
              <a:gd name="connsiteY36" fmla="*/ 477099 h 567851"/>
              <a:gd name="connsiteX37" fmla="*/ 3028520 w 8167190"/>
              <a:gd name="connsiteY37" fmla="*/ 464221 h 567851"/>
              <a:gd name="connsiteX38" fmla="*/ 2822458 w 8167190"/>
              <a:gd name="connsiteY38" fmla="*/ 477099 h 567851"/>
              <a:gd name="connsiteX39" fmla="*/ 1959573 w 8167190"/>
              <a:gd name="connsiteY39" fmla="*/ 502857 h 567851"/>
              <a:gd name="connsiteX40" fmla="*/ 1753511 w 8167190"/>
              <a:gd name="connsiteY40" fmla="*/ 541494 h 567851"/>
              <a:gd name="connsiteX41" fmla="*/ 1676238 w 8167190"/>
              <a:gd name="connsiteY41" fmla="*/ 567252 h 567851"/>
              <a:gd name="connsiteX42" fmla="*/ 1495934 w 8167190"/>
              <a:gd name="connsiteY42" fmla="*/ 541494 h 567851"/>
              <a:gd name="connsiteX43" fmla="*/ 1418661 w 8167190"/>
              <a:gd name="connsiteY43" fmla="*/ 515736 h 567851"/>
              <a:gd name="connsiteX44" fmla="*/ 813354 w 8167190"/>
              <a:gd name="connsiteY44" fmla="*/ 489978 h 567851"/>
              <a:gd name="connsiteX45" fmla="*/ 478503 w 8167190"/>
              <a:gd name="connsiteY45" fmla="*/ 477099 h 567851"/>
              <a:gd name="connsiteX46" fmla="*/ 362593 w 8167190"/>
              <a:gd name="connsiteY46" fmla="*/ 451342 h 567851"/>
              <a:gd name="connsiteX47" fmla="*/ 182289 w 8167190"/>
              <a:gd name="connsiteY47" fmla="*/ 438463 h 567851"/>
              <a:gd name="connsiteX48" fmla="*/ 105016 w 8167190"/>
              <a:gd name="connsiteY48" fmla="*/ 412705 h 567851"/>
              <a:gd name="connsiteX49" fmla="*/ 27742 w 8167190"/>
              <a:gd name="connsiteY49" fmla="*/ 374068 h 567851"/>
              <a:gd name="connsiteX50" fmla="*/ 1985 w 8167190"/>
              <a:gd name="connsiteY50" fmla="*/ 335432 h 567851"/>
              <a:gd name="connsiteX51" fmla="*/ 14863 w 8167190"/>
              <a:gd name="connsiteY51" fmla="*/ 258159 h 567851"/>
              <a:gd name="connsiteX52" fmla="*/ 1985 w 8167190"/>
              <a:gd name="connsiteY52" fmla="*/ 245280 h 56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167190" h="567851">
                <a:moveTo>
                  <a:pt x="1985" y="245280"/>
                </a:moveTo>
                <a:cubicBezTo>
                  <a:pt x="10571" y="238840"/>
                  <a:pt x="44733" y="227639"/>
                  <a:pt x="66379" y="219522"/>
                </a:cubicBezTo>
                <a:cubicBezTo>
                  <a:pt x="79090" y="214755"/>
                  <a:pt x="91487" y="207770"/>
                  <a:pt x="105016" y="206643"/>
                </a:cubicBezTo>
                <a:cubicBezTo>
                  <a:pt x="194958" y="199148"/>
                  <a:pt x="285320" y="198057"/>
                  <a:pt x="375472" y="193764"/>
                </a:cubicBezTo>
                <a:cubicBezTo>
                  <a:pt x="396937" y="189471"/>
                  <a:pt x="418274" y="184484"/>
                  <a:pt x="439866" y="180885"/>
                </a:cubicBezTo>
                <a:cubicBezTo>
                  <a:pt x="760695" y="127413"/>
                  <a:pt x="1060774" y="161763"/>
                  <a:pt x="1405782" y="155128"/>
                </a:cubicBezTo>
                <a:lnTo>
                  <a:pt x="1869421" y="142249"/>
                </a:lnTo>
                <a:lnTo>
                  <a:pt x="2513365" y="129370"/>
                </a:lnTo>
                <a:cubicBezTo>
                  <a:pt x="2784063" y="90698"/>
                  <a:pt x="2471047" y="131879"/>
                  <a:pt x="3092914" y="103612"/>
                </a:cubicBezTo>
                <a:cubicBezTo>
                  <a:pt x="3119000" y="102426"/>
                  <a:pt x="3144081" y="91326"/>
                  <a:pt x="3170187" y="90733"/>
                </a:cubicBezTo>
                <a:cubicBezTo>
                  <a:pt x="3522145" y="82734"/>
                  <a:pt x="3874232" y="82147"/>
                  <a:pt x="4226255" y="77854"/>
                </a:cubicBezTo>
                <a:cubicBezTo>
                  <a:pt x="4285706" y="65964"/>
                  <a:pt x="4345368" y="52097"/>
                  <a:pt x="4406559" y="52097"/>
                </a:cubicBezTo>
                <a:cubicBezTo>
                  <a:pt x="4466813" y="52097"/>
                  <a:pt x="4526762" y="60682"/>
                  <a:pt x="4586863" y="64975"/>
                </a:cubicBezTo>
                <a:cubicBezTo>
                  <a:pt x="4655550" y="60682"/>
                  <a:pt x="4726900" y="71516"/>
                  <a:pt x="4792925" y="52097"/>
                </a:cubicBezTo>
                <a:cubicBezTo>
                  <a:pt x="4809906" y="47103"/>
                  <a:pt x="4789972" y="8497"/>
                  <a:pt x="4805804" y="581"/>
                </a:cubicBezTo>
                <a:cubicBezTo>
                  <a:pt x="4817946" y="-5490"/>
                  <a:pt x="4805166" y="37961"/>
                  <a:pt x="4818683" y="39218"/>
                </a:cubicBezTo>
                <a:cubicBezTo>
                  <a:pt x="4998263" y="55923"/>
                  <a:pt x="5179292" y="47804"/>
                  <a:pt x="5359596" y="52097"/>
                </a:cubicBezTo>
                <a:cubicBezTo>
                  <a:pt x="5445484" y="80725"/>
                  <a:pt x="5408813" y="71972"/>
                  <a:pt x="5565658" y="77854"/>
                </a:cubicBezTo>
                <a:lnTo>
                  <a:pt x="6428542" y="103612"/>
                </a:lnTo>
                <a:cubicBezTo>
                  <a:pt x="6593782" y="127218"/>
                  <a:pt x="6546001" y="123346"/>
                  <a:pt x="6802030" y="129370"/>
                </a:cubicBezTo>
                <a:lnTo>
                  <a:pt x="7613399" y="142249"/>
                </a:lnTo>
                <a:cubicBezTo>
                  <a:pt x="7647743" y="146542"/>
                  <a:pt x="7681819" y="155128"/>
                  <a:pt x="7716430" y="155128"/>
                </a:cubicBezTo>
                <a:cubicBezTo>
                  <a:pt x="7952868" y="155128"/>
                  <a:pt x="7730466" y="125270"/>
                  <a:pt x="7909613" y="155128"/>
                </a:cubicBezTo>
                <a:cubicBezTo>
                  <a:pt x="7926785" y="168007"/>
                  <a:pt x="7941930" y="184165"/>
                  <a:pt x="7961128" y="193764"/>
                </a:cubicBezTo>
                <a:cubicBezTo>
                  <a:pt x="7976960" y="201680"/>
                  <a:pt x="7995625" y="201780"/>
                  <a:pt x="8012644" y="206643"/>
                </a:cubicBezTo>
                <a:cubicBezTo>
                  <a:pt x="8025697" y="210372"/>
                  <a:pt x="8038401" y="215229"/>
                  <a:pt x="8051280" y="219522"/>
                </a:cubicBezTo>
                <a:cubicBezTo>
                  <a:pt x="8059866" y="245280"/>
                  <a:pt x="8057839" y="277596"/>
                  <a:pt x="8077038" y="296795"/>
                </a:cubicBezTo>
                <a:lnTo>
                  <a:pt x="8167190" y="386947"/>
                </a:lnTo>
                <a:cubicBezTo>
                  <a:pt x="8154283" y="425668"/>
                  <a:pt x="8156292" y="430935"/>
                  <a:pt x="8128554" y="464221"/>
                </a:cubicBezTo>
                <a:cubicBezTo>
                  <a:pt x="8116894" y="478213"/>
                  <a:pt x="8106828" y="496093"/>
                  <a:pt x="8089917" y="502857"/>
                </a:cubicBezTo>
                <a:cubicBezTo>
                  <a:pt x="8061732" y="514131"/>
                  <a:pt x="8030119" y="515441"/>
                  <a:pt x="7999765" y="515736"/>
                </a:cubicBezTo>
                <a:lnTo>
                  <a:pt x="5436869" y="528615"/>
                </a:lnTo>
                <a:cubicBezTo>
                  <a:pt x="5234912" y="569007"/>
                  <a:pt x="5326836" y="554373"/>
                  <a:pt x="4921714" y="554373"/>
                </a:cubicBezTo>
                <a:cubicBezTo>
                  <a:pt x="4803129" y="554373"/>
                  <a:pt x="4433192" y="538977"/>
                  <a:pt x="4277771" y="528615"/>
                </a:cubicBezTo>
                <a:cubicBezTo>
                  <a:pt x="4230459" y="525461"/>
                  <a:pt x="4183369" y="519517"/>
                  <a:pt x="4136103" y="515736"/>
                </a:cubicBezTo>
                <a:lnTo>
                  <a:pt x="3955799" y="502857"/>
                </a:lnTo>
                <a:cubicBezTo>
                  <a:pt x="3708136" y="420303"/>
                  <a:pt x="3951389" y="497129"/>
                  <a:pt x="3260340" y="477099"/>
                </a:cubicBezTo>
                <a:cubicBezTo>
                  <a:pt x="3182980" y="474857"/>
                  <a:pt x="3105793" y="468514"/>
                  <a:pt x="3028520" y="464221"/>
                </a:cubicBezTo>
                <a:cubicBezTo>
                  <a:pt x="2959833" y="468514"/>
                  <a:pt x="2891255" y="475264"/>
                  <a:pt x="2822458" y="477099"/>
                </a:cubicBezTo>
                <a:cubicBezTo>
                  <a:pt x="1949497" y="500377"/>
                  <a:pt x="2324694" y="457216"/>
                  <a:pt x="1959573" y="502857"/>
                </a:cubicBezTo>
                <a:cubicBezTo>
                  <a:pt x="1841370" y="542258"/>
                  <a:pt x="1909316" y="525913"/>
                  <a:pt x="1753511" y="541494"/>
                </a:cubicBezTo>
                <a:cubicBezTo>
                  <a:pt x="1727753" y="550080"/>
                  <a:pt x="1703020" y="571716"/>
                  <a:pt x="1676238" y="567252"/>
                </a:cubicBezTo>
                <a:cubicBezTo>
                  <a:pt x="1564825" y="548683"/>
                  <a:pt x="1624876" y="557612"/>
                  <a:pt x="1495934" y="541494"/>
                </a:cubicBezTo>
                <a:lnTo>
                  <a:pt x="1418661" y="515736"/>
                </a:lnTo>
                <a:cubicBezTo>
                  <a:pt x="1199984" y="442843"/>
                  <a:pt x="1404694" y="506874"/>
                  <a:pt x="813354" y="489978"/>
                </a:cubicBezTo>
                <a:lnTo>
                  <a:pt x="478503" y="477099"/>
                </a:lnTo>
                <a:cubicBezTo>
                  <a:pt x="449026" y="469730"/>
                  <a:pt x="390825" y="454314"/>
                  <a:pt x="362593" y="451342"/>
                </a:cubicBezTo>
                <a:cubicBezTo>
                  <a:pt x="302670" y="445034"/>
                  <a:pt x="242390" y="442756"/>
                  <a:pt x="182289" y="438463"/>
                </a:cubicBezTo>
                <a:cubicBezTo>
                  <a:pt x="156531" y="429877"/>
                  <a:pt x="127607" y="427766"/>
                  <a:pt x="105016" y="412705"/>
                </a:cubicBezTo>
                <a:cubicBezTo>
                  <a:pt x="55083" y="379417"/>
                  <a:pt x="81063" y="391842"/>
                  <a:pt x="27742" y="374068"/>
                </a:cubicBezTo>
                <a:cubicBezTo>
                  <a:pt x="19156" y="361189"/>
                  <a:pt x="3694" y="350815"/>
                  <a:pt x="1985" y="335432"/>
                </a:cubicBezTo>
                <a:cubicBezTo>
                  <a:pt x="-899" y="309479"/>
                  <a:pt x="11170" y="284010"/>
                  <a:pt x="14863" y="258159"/>
                </a:cubicBezTo>
                <a:cubicBezTo>
                  <a:pt x="15470" y="253909"/>
                  <a:pt x="-6601" y="251720"/>
                  <a:pt x="1985" y="245280"/>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Star: 5 Points 12">
            <a:extLst>
              <a:ext uri="{FF2B5EF4-FFF2-40B4-BE49-F238E27FC236}">
                <a16:creationId xmlns:a16="http://schemas.microsoft.com/office/drawing/2014/main" id="{D1171643-6D39-48DD-BB6B-D2BF01D23523}"/>
              </a:ext>
            </a:extLst>
          </p:cNvPr>
          <p:cNvSpPr/>
          <p:nvPr/>
        </p:nvSpPr>
        <p:spPr>
          <a:xfrm>
            <a:off x="8610600" y="1066800"/>
            <a:ext cx="435897" cy="4572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25C88D90-41E9-4C02-84E2-3EC55855C929}"/>
              </a:ext>
            </a:extLst>
          </p:cNvPr>
          <p:cNvSpPr/>
          <p:nvPr/>
        </p:nvSpPr>
        <p:spPr>
          <a:xfrm>
            <a:off x="8577248" y="4196324"/>
            <a:ext cx="435897" cy="4572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2FCB1F8E-B7F2-4A8F-8EBD-F9E242BBA31A}"/>
              </a:ext>
            </a:extLst>
          </p:cNvPr>
          <p:cNvSpPr/>
          <p:nvPr/>
        </p:nvSpPr>
        <p:spPr>
          <a:xfrm>
            <a:off x="8610600" y="2204476"/>
            <a:ext cx="435897" cy="4572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2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0AC8C3-FF8B-4F70-93EC-5326375A4669}"/>
              </a:ext>
            </a:extLst>
          </p:cNvPr>
          <p:cNvSpPr>
            <a:spLocks noGrp="1"/>
          </p:cNvSpPr>
          <p:nvPr>
            <p:ph type="title"/>
          </p:nvPr>
        </p:nvSpPr>
        <p:spPr>
          <a:xfrm>
            <a:off x="-152400" y="1447800"/>
            <a:ext cx="8229600" cy="762000"/>
          </a:xfrm>
        </p:spPr>
        <p:txBody>
          <a:bodyPr/>
          <a:lstStyle/>
          <a:p>
            <a:r>
              <a:rPr lang="en-US" dirty="0" err="1"/>
              <a:t>RoadLock</a:t>
            </a:r>
            <a:r>
              <a:rPr lang="en-US" dirty="0"/>
              <a:t> I and MSS-P – Unacceptable Friction Loss</a:t>
            </a:r>
          </a:p>
        </p:txBody>
      </p:sp>
      <p:pic>
        <p:nvPicPr>
          <p:cNvPr id="4" name="Picture 3">
            <a:extLst>
              <a:ext uri="{FF2B5EF4-FFF2-40B4-BE49-F238E27FC236}">
                <a16:creationId xmlns:a16="http://schemas.microsoft.com/office/drawing/2014/main" id="{DA994EEA-A047-4CB3-9C37-C48ECC7A0D37}"/>
              </a:ext>
            </a:extLst>
          </p:cNvPr>
          <p:cNvPicPr>
            <a:picLocks noChangeAspect="1"/>
          </p:cNvPicPr>
          <p:nvPr/>
        </p:nvPicPr>
        <p:blipFill>
          <a:blip r:embed="rId2"/>
          <a:stretch>
            <a:fillRect/>
          </a:stretch>
        </p:blipFill>
        <p:spPr>
          <a:xfrm>
            <a:off x="149180" y="3352800"/>
            <a:ext cx="4559186" cy="3429000"/>
          </a:xfrm>
          <a:prstGeom prst="rect">
            <a:avLst/>
          </a:prstGeom>
        </p:spPr>
      </p:pic>
      <p:sp>
        <p:nvSpPr>
          <p:cNvPr id="5" name="TextBox 4">
            <a:extLst>
              <a:ext uri="{FF2B5EF4-FFF2-40B4-BE49-F238E27FC236}">
                <a16:creationId xmlns:a16="http://schemas.microsoft.com/office/drawing/2014/main" id="{FA4F57EF-3926-4B1A-9B72-90F56A9000CA}"/>
              </a:ext>
            </a:extLst>
          </p:cNvPr>
          <p:cNvSpPr txBox="1"/>
          <p:nvPr/>
        </p:nvSpPr>
        <p:spPr>
          <a:xfrm>
            <a:off x="4842521" y="3223052"/>
            <a:ext cx="4286454" cy="3539430"/>
          </a:xfrm>
          <a:prstGeom prst="rect">
            <a:avLst/>
          </a:prstGeom>
          <a:noFill/>
        </p:spPr>
        <p:txBody>
          <a:bodyPr wrap="square" rtlCol="0">
            <a:spAutoFit/>
          </a:bodyPr>
          <a:lstStyle/>
          <a:p>
            <a:r>
              <a:rPr lang="en-US" sz="2800" dirty="0"/>
              <a:t>All products in the Westbound lane were chip sealed by an overzealous maintenance crew.  </a:t>
            </a:r>
          </a:p>
          <a:p>
            <a:r>
              <a:rPr lang="en-US" sz="2800" dirty="0"/>
              <a:t>W8 – Onyx and W10 – GSB Friction Seal test sections were also covered during the chip sealing process.</a:t>
            </a:r>
          </a:p>
        </p:txBody>
      </p:sp>
    </p:spTree>
    <p:extLst>
      <p:ext uri="{BB962C8B-B14F-4D97-AF65-F5344CB8AC3E}">
        <p14:creationId xmlns:p14="http://schemas.microsoft.com/office/powerpoint/2010/main" val="3108384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8463F6-A823-40C1-B851-A85BFE8496B1}"/>
              </a:ext>
            </a:extLst>
          </p:cNvPr>
          <p:cNvPicPr>
            <a:picLocks noChangeAspect="1"/>
          </p:cNvPicPr>
          <p:nvPr/>
        </p:nvPicPr>
        <p:blipFill>
          <a:blip r:embed="rId2"/>
          <a:stretch>
            <a:fillRect/>
          </a:stretch>
        </p:blipFill>
        <p:spPr>
          <a:xfrm>
            <a:off x="2511370" y="2969480"/>
            <a:ext cx="4403021" cy="3717726"/>
          </a:xfrm>
          <a:prstGeom prst="rect">
            <a:avLst/>
          </a:prstGeom>
        </p:spPr>
      </p:pic>
      <p:pic>
        <p:nvPicPr>
          <p:cNvPr id="2" name="Picture 1">
            <a:extLst>
              <a:ext uri="{FF2B5EF4-FFF2-40B4-BE49-F238E27FC236}">
                <a16:creationId xmlns:a16="http://schemas.microsoft.com/office/drawing/2014/main" id="{0509C610-983E-47C2-AB47-3A5EAF7048DD}"/>
              </a:ext>
            </a:extLst>
          </p:cNvPr>
          <p:cNvPicPr>
            <a:picLocks noChangeAspect="1"/>
          </p:cNvPicPr>
          <p:nvPr/>
        </p:nvPicPr>
        <p:blipFill>
          <a:blip r:embed="rId3"/>
          <a:stretch>
            <a:fillRect/>
          </a:stretch>
        </p:blipFill>
        <p:spPr>
          <a:xfrm>
            <a:off x="2462690" y="2753307"/>
            <a:ext cx="4500380" cy="3981106"/>
          </a:xfrm>
          <a:prstGeom prst="rect">
            <a:avLst/>
          </a:prstGeom>
        </p:spPr>
      </p:pic>
      <p:pic>
        <p:nvPicPr>
          <p:cNvPr id="3" name="Picture 2">
            <a:extLst>
              <a:ext uri="{FF2B5EF4-FFF2-40B4-BE49-F238E27FC236}">
                <a16:creationId xmlns:a16="http://schemas.microsoft.com/office/drawing/2014/main" id="{1AA9E72A-4630-410E-A3F4-4FE4B89396D5}"/>
              </a:ext>
            </a:extLst>
          </p:cNvPr>
          <p:cNvPicPr>
            <a:picLocks noChangeAspect="1"/>
          </p:cNvPicPr>
          <p:nvPr/>
        </p:nvPicPr>
        <p:blipFill>
          <a:blip r:embed="rId4"/>
          <a:stretch>
            <a:fillRect/>
          </a:stretch>
        </p:blipFill>
        <p:spPr>
          <a:xfrm>
            <a:off x="168980" y="2775341"/>
            <a:ext cx="4403020" cy="3926026"/>
          </a:xfrm>
          <a:prstGeom prst="rect">
            <a:avLst/>
          </a:prstGeom>
        </p:spPr>
      </p:pic>
      <p:pic>
        <p:nvPicPr>
          <p:cNvPr id="4" name="Picture 3">
            <a:extLst>
              <a:ext uri="{FF2B5EF4-FFF2-40B4-BE49-F238E27FC236}">
                <a16:creationId xmlns:a16="http://schemas.microsoft.com/office/drawing/2014/main" id="{52AA0BB1-EDD7-463D-B5EC-C4FD3BA46694}"/>
              </a:ext>
            </a:extLst>
          </p:cNvPr>
          <p:cNvPicPr>
            <a:picLocks noChangeAspect="1"/>
          </p:cNvPicPr>
          <p:nvPr/>
        </p:nvPicPr>
        <p:blipFill>
          <a:blip r:embed="rId5"/>
          <a:stretch>
            <a:fillRect/>
          </a:stretch>
        </p:blipFill>
        <p:spPr>
          <a:xfrm>
            <a:off x="4489582" y="2742293"/>
            <a:ext cx="4601669" cy="3926027"/>
          </a:xfrm>
          <a:prstGeom prst="rect">
            <a:avLst/>
          </a:prstGeom>
        </p:spPr>
      </p:pic>
      <p:sp>
        <p:nvSpPr>
          <p:cNvPr id="10" name="Title 1">
            <a:extLst>
              <a:ext uri="{FF2B5EF4-FFF2-40B4-BE49-F238E27FC236}">
                <a16:creationId xmlns:a16="http://schemas.microsoft.com/office/drawing/2014/main" id="{C12C626F-0C0B-4548-85F0-C26BDA1D8108}"/>
              </a:ext>
            </a:extLst>
          </p:cNvPr>
          <p:cNvSpPr>
            <a:spLocks noGrp="1"/>
          </p:cNvSpPr>
          <p:nvPr>
            <p:ph type="title"/>
          </p:nvPr>
        </p:nvSpPr>
        <p:spPr>
          <a:xfrm>
            <a:off x="-22961" y="1295400"/>
            <a:ext cx="9114212" cy="1524000"/>
          </a:xfrm>
        </p:spPr>
        <p:txBody>
          <a:bodyPr/>
          <a:lstStyle/>
          <a:p>
            <a:r>
              <a:rPr lang="en-US" dirty="0"/>
              <a:t>Expressions of losing the entire westbound test sections</a:t>
            </a:r>
          </a:p>
        </p:txBody>
      </p:sp>
    </p:spTree>
    <p:extLst>
      <p:ext uri="{BB962C8B-B14F-4D97-AF65-F5344CB8AC3E}">
        <p14:creationId xmlns:p14="http://schemas.microsoft.com/office/powerpoint/2010/main" val="329178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0AC8C3-FF8B-4F70-93EC-5326375A4669}"/>
              </a:ext>
            </a:extLst>
          </p:cNvPr>
          <p:cNvSpPr>
            <a:spLocks noGrp="1"/>
          </p:cNvSpPr>
          <p:nvPr>
            <p:ph type="title"/>
          </p:nvPr>
        </p:nvSpPr>
        <p:spPr>
          <a:xfrm>
            <a:off x="22698" y="1371600"/>
            <a:ext cx="8229600" cy="762000"/>
          </a:xfrm>
        </p:spPr>
        <p:txBody>
          <a:bodyPr/>
          <a:lstStyle/>
          <a:p>
            <a:r>
              <a:rPr lang="en-US" dirty="0"/>
              <a:t>Route N – 1 year Findings</a:t>
            </a:r>
          </a:p>
        </p:txBody>
      </p:sp>
      <p:sp>
        <p:nvSpPr>
          <p:cNvPr id="6" name="Content Placeholder 2">
            <a:extLst>
              <a:ext uri="{FF2B5EF4-FFF2-40B4-BE49-F238E27FC236}">
                <a16:creationId xmlns:a16="http://schemas.microsoft.com/office/drawing/2014/main" id="{25FE3EB0-3FF9-42D6-947E-8BED92BB1666}"/>
              </a:ext>
            </a:extLst>
          </p:cNvPr>
          <p:cNvSpPr>
            <a:spLocks noGrp="1"/>
          </p:cNvSpPr>
          <p:nvPr>
            <p:ph idx="1"/>
          </p:nvPr>
        </p:nvSpPr>
        <p:spPr>
          <a:xfrm>
            <a:off x="22698" y="2133600"/>
            <a:ext cx="9098604" cy="4648200"/>
          </a:xfrm>
        </p:spPr>
        <p:txBody>
          <a:bodyPr/>
          <a:lstStyle/>
          <a:p>
            <a:r>
              <a:rPr lang="en-US" dirty="0"/>
              <a:t>Friction loss varies between products </a:t>
            </a:r>
          </a:p>
          <a:p>
            <a:pPr lvl="1">
              <a:buSzPct val="75000"/>
              <a:buFont typeface="Wingdings" panose="05000000000000000000" pitchFamily="2" charset="2"/>
              <a:buChar char="Ø"/>
            </a:pPr>
            <a:r>
              <a:rPr lang="en-US" dirty="0"/>
              <a:t>Low, Moderate, and High friction loss were encountered</a:t>
            </a:r>
          </a:p>
          <a:p>
            <a:pPr>
              <a:buSzPct val="100000"/>
            </a:pPr>
            <a:r>
              <a:rPr lang="en-US" dirty="0"/>
              <a:t>Permeability testing was inadequate to determine product’s ability to densify/seal the surface.</a:t>
            </a:r>
          </a:p>
          <a:p>
            <a:pPr>
              <a:buSzPct val="100000"/>
            </a:pPr>
            <a:r>
              <a:rPr lang="en-US" dirty="0"/>
              <a:t>Distress survey results – To be determined</a:t>
            </a:r>
          </a:p>
          <a:p>
            <a:pPr>
              <a:buSzPct val="100000"/>
            </a:pPr>
            <a:r>
              <a:rPr lang="en-US" dirty="0"/>
              <a:t>Extracted asphalt properties vs Performance</a:t>
            </a:r>
          </a:p>
          <a:p>
            <a:pPr marL="0" indent="0">
              <a:buSzPct val="100000"/>
              <a:buNone/>
            </a:pPr>
            <a:r>
              <a:rPr lang="en-US" dirty="0"/>
              <a:t>	 – To be determined</a:t>
            </a:r>
          </a:p>
        </p:txBody>
      </p:sp>
    </p:spTree>
    <p:extLst>
      <p:ext uri="{BB962C8B-B14F-4D97-AF65-F5344CB8AC3E}">
        <p14:creationId xmlns:p14="http://schemas.microsoft.com/office/powerpoint/2010/main" val="2389708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4188" y="1447800"/>
            <a:ext cx="8229600" cy="1143000"/>
          </a:xfrm>
        </p:spPr>
        <p:txBody>
          <a:bodyPr/>
          <a:lstStyle/>
          <a:p>
            <a:r>
              <a:rPr lang="en-US" dirty="0"/>
              <a:t>Why Rejuvenators and Sealers?</a:t>
            </a:r>
          </a:p>
        </p:txBody>
      </p:sp>
      <p:sp>
        <p:nvSpPr>
          <p:cNvPr id="2" name="Content Placeholder 1"/>
          <p:cNvSpPr>
            <a:spLocks noGrp="1"/>
          </p:cNvSpPr>
          <p:nvPr>
            <p:ph idx="1"/>
          </p:nvPr>
        </p:nvSpPr>
        <p:spPr>
          <a:xfrm>
            <a:off x="457200" y="5638800"/>
            <a:ext cx="8229600" cy="990600"/>
          </a:xfrm>
        </p:spPr>
        <p:txBody>
          <a:bodyPr/>
          <a:lstStyle/>
          <a:p>
            <a:pPr marL="0" indent="0">
              <a:buNone/>
            </a:pPr>
            <a:r>
              <a:rPr lang="en-US" sz="2800" dirty="0"/>
              <a:t>Many miles of pavement that is relatively new, smooth, and rut resistant…just cracked or joint deterioration!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188" y="2438400"/>
            <a:ext cx="4238369" cy="2994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99" y="2438400"/>
            <a:ext cx="3993399" cy="2994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5043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5" y="1395152"/>
            <a:ext cx="9144000" cy="685800"/>
          </a:xfrm>
        </p:spPr>
        <p:txBody>
          <a:bodyPr/>
          <a:lstStyle/>
          <a:p>
            <a:r>
              <a:rPr lang="en-US" dirty="0"/>
              <a:t>Longitudinal Joints Issues</a:t>
            </a:r>
          </a:p>
        </p:txBody>
      </p:sp>
      <p:pic>
        <p:nvPicPr>
          <p:cNvPr id="12" name="Picture 11">
            <a:extLst>
              <a:ext uri="{FF2B5EF4-FFF2-40B4-BE49-F238E27FC236}">
                <a16:creationId xmlns:a16="http://schemas.microsoft.com/office/drawing/2014/main" id="{029DBBF7-F2BC-4435-8778-942B8EFBF679}"/>
              </a:ext>
            </a:extLst>
          </p:cNvPr>
          <p:cNvPicPr>
            <a:picLocks noChangeAspect="1"/>
          </p:cNvPicPr>
          <p:nvPr/>
        </p:nvPicPr>
        <p:blipFill>
          <a:blip r:embed="rId2"/>
          <a:stretch>
            <a:fillRect/>
          </a:stretch>
        </p:blipFill>
        <p:spPr>
          <a:xfrm>
            <a:off x="3890675" y="3385035"/>
            <a:ext cx="5233870" cy="3494590"/>
          </a:xfrm>
          <a:prstGeom prst="rect">
            <a:avLst/>
          </a:prstGeom>
        </p:spPr>
      </p:pic>
      <p:pic>
        <p:nvPicPr>
          <p:cNvPr id="13" name="Picture 12">
            <a:extLst>
              <a:ext uri="{FF2B5EF4-FFF2-40B4-BE49-F238E27FC236}">
                <a16:creationId xmlns:a16="http://schemas.microsoft.com/office/drawing/2014/main" id="{99845473-4A3F-447D-8B08-57F3D9B7DE89}"/>
              </a:ext>
            </a:extLst>
          </p:cNvPr>
          <p:cNvPicPr>
            <a:picLocks noChangeAspect="1"/>
          </p:cNvPicPr>
          <p:nvPr/>
        </p:nvPicPr>
        <p:blipFill>
          <a:blip r:embed="rId3"/>
          <a:stretch>
            <a:fillRect/>
          </a:stretch>
        </p:blipFill>
        <p:spPr>
          <a:xfrm>
            <a:off x="19455" y="3376405"/>
            <a:ext cx="2952345" cy="3503220"/>
          </a:xfrm>
          <a:prstGeom prst="rect">
            <a:avLst/>
          </a:prstGeom>
        </p:spPr>
      </p:pic>
      <p:sp>
        <p:nvSpPr>
          <p:cNvPr id="14" name="Content Placeholder 2">
            <a:extLst>
              <a:ext uri="{FF2B5EF4-FFF2-40B4-BE49-F238E27FC236}">
                <a16:creationId xmlns:a16="http://schemas.microsoft.com/office/drawing/2014/main" id="{4E31C3E1-4AC9-4E18-9106-67F250244F1B}"/>
              </a:ext>
            </a:extLst>
          </p:cNvPr>
          <p:cNvSpPr>
            <a:spLocks noGrp="1"/>
          </p:cNvSpPr>
          <p:nvPr>
            <p:ph idx="1"/>
          </p:nvPr>
        </p:nvSpPr>
        <p:spPr>
          <a:xfrm>
            <a:off x="132945" y="2080952"/>
            <a:ext cx="8991600" cy="4805158"/>
          </a:xfrm>
        </p:spPr>
        <p:txBody>
          <a:bodyPr/>
          <a:lstStyle/>
          <a:p>
            <a:r>
              <a:rPr lang="en-US" dirty="0"/>
              <a:t>Low density issues at construction joints</a:t>
            </a:r>
          </a:p>
          <a:p>
            <a:r>
              <a:rPr lang="en-US" dirty="0"/>
              <a:t>Find a cost effective treatment to fix joint </a:t>
            </a:r>
            <a:r>
              <a:rPr lang="en-US" dirty="0" err="1"/>
              <a:t>ravelling</a:t>
            </a:r>
            <a:endParaRPr lang="en-US" dirty="0"/>
          </a:p>
        </p:txBody>
      </p:sp>
    </p:spTree>
    <p:extLst>
      <p:ext uri="{BB962C8B-B14F-4D97-AF65-F5344CB8AC3E}">
        <p14:creationId xmlns:p14="http://schemas.microsoft.com/office/powerpoint/2010/main" val="18184294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2126"/>
            <a:ext cx="9144000" cy="762000"/>
          </a:xfrm>
        </p:spPr>
        <p:txBody>
          <a:bodyPr/>
          <a:lstStyle/>
          <a:p>
            <a:r>
              <a:rPr lang="en-US" dirty="0"/>
              <a:t>Route 30 and Route 52 </a:t>
            </a:r>
            <a:br>
              <a:rPr lang="en-US" dirty="0"/>
            </a:br>
            <a:r>
              <a:rPr lang="en-US" dirty="0"/>
              <a:t>Longitudinal Joint Test Sections</a:t>
            </a:r>
          </a:p>
        </p:txBody>
      </p:sp>
      <p:pic>
        <p:nvPicPr>
          <p:cNvPr id="4" name="Picture 3">
            <a:extLst>
              <a:ext uri="{FF2B5EF4-FFF2-40B4-BE49-F238E27FC236}">
                <a16:creationId xmlns:a16="http://schemas.microsoft.com/office/drawing/2014/main" id="{1E7D5B5A-376F-4CC4-839F-0AD0F363BC1D}"/>
              </a:ext>
            </a:extLst>
          </p:cNvPr>
          <p:cNvPicPr>
            <a:picLocks noChangeAspect="1"/>
          </p:cNvPicPr>
          <p:nvPr/>
        </p:nvPicPr>
        <p:blipFill>
          <a:blip r:embed="rId2"/>
          <a:stretch>
            <a:fillRect/>
          </a:stretch>
        </p:blipFill>
        <p:spPr>
          <a:xfrm>
            <a:off x="5259934" y="2921540"/>
            <a:ext cx="3943722" cy="3936460"/>
          </a:xfrm>
          <a:prstGeom prst="rect">
            <a:avLst/>
          </a:prstGeom>
          <a:solidFill>
            <a:srgbClr val="FF0000"/>
          </a:solidFill>
          <a:ln>
            <a:solidFill>
              <a:schemeClr val="tx1"/>
            </a:solidFill>
          </a:ln>
        </p:spPr>
      </p:pic>
      <p:sp>
        <p:nvSpPr>
          <p:cNvPr id="5" name="Content Placeholder 2">
            <a:extLst>
              <a:ext uri="{FF2B5EF4-FFF2-40B4-BE49-F238E27FC236}">
                <a16:creationId xmlns:a16="http://schemas.microsoft.com/office/drawing/2014/main" id="{C0BE231F-C8C9-4E07-8D70-D87438471D22}"/>
              </a:ext>
            </a:extLst>
          </p:cNvPr>
          <p:cNvSpPr txBox="1">
            <a:spLocks/>
          </p:cNvSpPr>
          <p:nvPr/>
        </p:nvSpPr>
        <p:spPr>
          <a:xfrm>
            <a:off x="12970" y="3120148"/>
            <a:ext cx="6629400" cy="149887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a:t>Long. Joint – Route 30_Jefferson</a:t>
            </a:r>
          </a:p>
          <a:p>
            <a:pPr lvl="1">
              <a:buSzPct val="50000"/>
              <a:buFont typeface="Wingdings" panose="05000000000000000000" pitchFamily="2" charset="2"/>
              <a:buChar char="Ø"/>
            </a:pPr>
            <a:r>
              <a:rPr lang="en-US" sz="2400" dirty="0"/>
              <a:t>4-Lane Roadway; ADT = 12,000</a:t>
            </a:r>
          </a:p>
          <a:p>
            <a:pPr lvl="1">
              <a:buSzPct val="50000"/>
              <a:buFont typeface="Wingdings" panose="05000000000000000000" pitchFamily="2" charset="2"/>
              <a:buChar char="Ø"/>
            </a:pPr>
            <a:r>
              <a:rPr lang="en-US" sz="2400" dirty="0"/>
              <a:t>Surface Type - 1 ¼” SP095 (2012)</a:t>
            </a:r>
          </a:p>
          <a:p>
            <a:pPr marL="0" indent="0">
              <a:buSzPct val="100000"/>
              <a:buNone/>
            </a:pPr>
            <a:endParaRPr lang="en-US" sz="2800" dirty="0"/>
          </a:p>
        </p:txBody>
      </p:sp>
      <p:sp>
        <p:nvSpPr>
          <p:cNvPr id="6" name="Content Placeholder 2">
            <a:extLst>
              <a:ext uri="{FF2B5EF4-FFF2-40B4-BE49-F238E27FC236}">
                <a16:creationId xmlns:a16="http://schemas.microsoft.com/office/drawing/2014/main" id="{70AB5150-FD6A-40E7-8796-4EE4C114F8B3}"/>
              </a:ext>
            </a:extLst>
          </p:cNvPr>
          <p:cNvSpPr txBox="1">
            <a:spLocks/>
          </p:cNvSpPr>
          <p:nvPr/>
        </p:nvSpPr>
        <p:spPr>
          <a:xfrm>
            <a:off x="12970" y="4817626"/>
            <a:ext cx="6629400" cy="149887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a:t>Long. Joint – Route 52_Morgan</a:t>
            </a:r>
          </a:p>
          <a:p>
            <a:pPr lvl="1">
              <a:buSzPct val="50000"/>
              <a:buFont typeface="Wingdings" panose="05000000000000000000" pitchFamily="2" charset="2"/>
              <a:buChar char="Ø"/>
            </a:pPr>
            <a:r>
              <a:rPr lang="en-US" sz="2400" dirty="0"/>
              <a:t>2-Lane Roadway; ADT = 4,300</a:t>
            </a:r>
          </a:p>
          <a:p>
            <a:pPr lvl="1">
              <a:buSzPct val="50000"/>
              <a:buFont typeface="Wingdings" panose="05000000000000000000" pitchFamily="2" charset="2"/>
              <a:buChar char="Ø"/>
            </a:pPr>
            <a:r>
              <a:rPr lang="en-US" sz="2400" dirty="0"/>
              <a:t>Surface Type - 1 ¾” SP125 (2017)</a:t>
            </a:r>
          </a:p>
          <a:p>
            <a:pPr marL="0" indent="0">
              <a:buSzPct val="100000"/>
              <a:buNone/>
            </a:pPr>
            <a:endParaRPr lang="en-US" sz="2800" dirty="0"/>
          </a:p>
        </p:txBody>
      </p:sp>
      <p:sp>
        <p:nvSpPr>
          <p:cNvPr id="8" name="Star: 5 Points 7">
            <a:extLst>
              <a:ext uri="{FF2B5EF4-FFF2-40B4-BE49-F238E27FC236}">
                <a16:creationId xmlns:a16="http://schemas.microsoft.com/office/drawing/2014/main" id="{80206D35-207D-4BF3-8FB0-A487818337B5}"/>
              </a:ext>
            </a:extLst>
          </p:cNvPr>
          <p:cNvSpPr/>
          <p:nvPr/>
        </p:nvSpPr>
        <p:spPr>
          <a:xfrm>
            <a:off x="7899670" y="4775470"/>
            <a:ext cx="304800" cy="2286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BD860C01-C738-48DA-913B-4DFB699EA057}"/>
              </a:ext>
            </a:extLst>
          </p:cNvPr>
          <p:cNvSpPr/>
          <p:nvPr/>
        </p:nvSpPr>
        <p:spPr>
          <a:xfrm>
            <a:off x="6934200" y="4648200"/>
            <a:ext cx="304800" cy="2286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758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71600"/>
            <a:ext cx="8229600" cy="762000"/>
          </a:xfrm>
        </p:spPr>
        <p:txBody>
          <a:bodyPr/>
          <a:lstStyle/>
          <a:p>
            <a:r>
              <a:rPr lang="en-US" dirty="0"/>
              <a:t>Centerline Joint Testing Plan</a:t>
            </a:r>
          </a:p>
        </p:txBody>
      </p:sp>
      <p:sp>
        <p:nvSpPr>
          <p:cNvPr id="3" name="Content Placeholder 2"/>
          <p:cNvSpPr>
            <a:spLocks noGrp="1"/>
          </p:cNvSpPr>
          <p:nvPr>
            <p:ph idx="1"/>
          </p:nvPr>
        </p:nvSpPr>
        <p:spPr>
          <a:xfrm>
            <a:off x="152400" y="2133600"/>
            <a:ext cx="8839200" cy="4572000"/>
          </a:xfrm>
        </p:spPr>
        <p:txBody>
          <a:bodyPr/>
          <a:lstStyle/>
          <a:p>
            <a:r>
              <a:rPr lang="en-US" dirty="0"/>
              <a:t>Evaluation of existing roadway conditions</a:t>
            </a:r>
          </a:p>
          <a:p>
            <a:pPr lvl="1">
              <a:buSzPct val="50000"/>
              <a:buFont typeface="Wingdings" panose="05000000000000000000" pitchFamily="2" charset="2"/>
              <a:buChar char="Ø"/>
            </a:pPr>
            <a:r>
              <a:rPr lang="en-US" dirty="0"/>
              <a:t>Product layout and set-up monitoring areas</a:t>
            </a:r>
          </a:p>
          <a:p>
            <a:pPr lvl="1">
              <a:buSzPct val="50000"/>
              <a:buFont typeface="Wingdings" panose="05000000000000000000" pitchFamily="2" charset="2"/>
              <a:buChar char="Ø"/>
            </a:pPr>
            <a:r>
              <a:rPr lang="en-US" dirty="0"/>
              <a:t>Field permeability testing</a:t>
            </a:r>
          </a:p>
          <a:p>
            <a:pPr lvl="1">
              <a:buSzPct val="50000"/>
              <a:buFont typeface="Wingdings" panose="05000000000000000000" pitchFamily="2" charset="2"/>
              <a:buChar char="Ø"/>
            </a:pPr>
            <a:r>
              <a:rPr lang="en-US" dirty="0"/>
              <a:t>Modified electronic distress survey and video/photos</a:t>
            </a:r>
          </a:p>
          <a:p>
            <a:pPr lvl="1">
              <a:buSzPct val="50000"/>
              <a:buFont typeface="Wingdings" panose="05000000000000000000" pitchFamily="2" charset="2"/>
              <a:buChar char="Ø"/>
            </a:pPr>
            <a:r>
              <a:rPr lang="en-US" dirty="0"/>
              <a:t>Field sampling for laboratory testing</a:t>
            </a:r>
          </a:p>
          <a:p>
            <a:pPr lvl="1">
              <a:buSzPct val="50000"/>
              <a:buFont typeface="Wingdings" panose="05000000000000000000" pitchFamily="2" charset="2"/>
              <a:buChar char="Ø"/>
            </a:pPr>
            <a:r>
              <a:rPr lang="en-US" dirty="0"/>
              <a:t>Paint stripe retro-reflectivity</a:t>
            </a:r>
          </a:p>
          <a:p>
            <a:pPr>
              <a:buSzPct val="100000"/>
            </a:pPr>
            <a:r>
              <a:rPr lang="en-US" dirty="0"/>
              <a:t>All testing repeated @ 4 time intervals post application for comparisons.</a:t>
            </a:r>
          </a:p>
        </p:txBody>
      </p:sp>
    </p:spTree>
    <p:extLst>
      <p:ext uri="{BB962C8B-B14F-4D97-AF65-F5344CB8AC3E}">
        <p14:creationId xmlns:p14="http://schemas.microsoft.com/office/powerpoint/2010/main" val="3566905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0AC8C3-FF8B-4F70-93EC-5326375A4669}"/>
              </a:ext>
            </a:extLst>
          </p:cNvPr>
          <p:cNvSpPr>
            <a:spLocks noGrp="1"/>
          </p:cNvSpPr>
          <p:nvPr>
            <p:ph type="title"/>
          </p:nvPr>
        </p:nvSpPr>
        <p:spPr>
          <a:xfrm>
            <a:off x="0" y="1447800"/>
            <a:ext cx="8991600" cy="1143000"/>
          </a:xfrm>
        </p:spPr>
        <p:txBody>
          <a:bodyPr/>
          <a:lstStyle/>
          <a:p>
            <a:r>
              <a:rPr lang="en-US" sz="4000" dirty="0" err="1"/>
              <a:t>Rte</a:t>
            </a:r>
            <a:r>
              <a:rPr lang="en-US" sz="4000" dirty="0"/>
              <a:t> 30 &amp; 52 – Layout of Test Sections</a:t>
            </a:r>
          </a:p>
        </p:txBody>
      </p:sp>
      <p:sp>
        <p:nvSpPr>
          <p:cNvPr id="8" name="Content Placeholder 2">
            <a:extLst>
              <a:ext uri="{FF2B5EF4-FFF2-40B4-BE49-F238E27FC236}">
                <a16:creationId xmlns:a16="http://schemas.microsoft.com/office/drawing/2014/main" id="{83B8EAE1-DB5C-46FE-9A3E-DD468B2554B6}"/>
              </a:ext>
            </a:extLst>
          </p:cNvPr>
          <p:cNvSpPr>
            <a:spLocks noGrp="1"/>
          </p:cNvSpPr>
          <p:nvPr>
            <p:ph idx="1"/>
          </p:nvPr>
        </p:nvSpPr>
        <p:spPr>
          <a:xfrm>
            <a:off x="152400" y="2209800"/>
            <a:ext cx="8991600" cy="4495800"/>
          </a:xfrm>
        </p:spPr>
        <p:txBody>
          <a:bodyPr/>
          <a:lstStyle/>
          <a:p>
            <a:r>
              <a:rPr lang="en-US" dirty="0"/>
              <a:t>11 Total Test Sections – 7 Different Products &amp; 2 Control Sections</a:t>
            </a:r>
          </a:p>
          <a:p>
            <a:pPr lvl="1">
              <a:buSzPct val="75000"/>
              <a:buFont typeface="Wingdings" panose="05000000000000000000" pitchFamily="2" charset="2"/>
              <a:buChar char="Ø"/>
            </a:pPr>
            <a:r>
              <a:rPr lang="en-US" dirty="0"/>
              <a:t>5 products applied on Route 52</a:t>
            </a:r>
          </a:p>
          <a:p>
            <a:pPr lvl="1">
              <a:buSzPct val="75000"/>
              <a:buFont typeface="Wingdings" panose="05000000000000000000" pitchFamily="2" charset="2"/>
              <a:buChar char="Ø"/>
            </a:pPr>
            <a:r>
              <a:rPr lang="en-US" dirty="0"/>
              <a:t>4 products applied on Route 30</a:t>
            </a:r>
          </a:p>
          <a:p>
            <a:pPr lvl="1">
              <a:buSzPct val="75000"/>
              <a:buFont typeface="Wingdings" panose="05000000000000000000" pitchFamily="2" charset="2"/>
              <a:buChar char="Ø"/>
            </a:pPr>
            <a:endParaRPr lang="en-US" dirty="0"/>
          </a:p>
          <a:p>
            <a:pPr>
              <a:buSzPct val="100000"/>
            </a:pPr>
            <a:r>
              <a:rPr lang="en-US" dirty="0"/>
              <a:t>Test Section Layout</a:t>
            </a:r>
          </a:p>
          <a:p>
            <a:pPr lvl="1">
              <a:buSzPct val="75000"/>
              <a:buFont typeface="Wingdings" panose="05000000000000000000" pitchFamily="2" charset="2"/>
              <a:buChar char="Ø"/>
            </a:pPr>
            <a:r>
              <a:rPr lang="en-US" dirty="0"/>
              <a:t>Randomly Selected</a:t>
            </a:r>
          </a:p>
          <a:p>
            <a:pPr lvl="1">
              <a:buSzPct val="75000"/>
              <a:buFont typeface="Wingdings" panose="05000000000000000000" pitchFamily="2" charset="2"/>
              <a:buChar char="Ø"/>
            </a:pPr>
            <a:r>
              <a:rPr lang="en-US" dirty="0"/>
              <a:t>700 feet in Length w/ 150 feet between sections</a:t>
            </a:r>
          </a:p>
          <a:p>
            <a:pPr marL="457200" lvl="1" indent="0">
              <a:buSzPct val="75000"/>
              <a:buNone/>
            </a:pPr>
            <a:endParaRPr lang="en-US" dirty="0"/>
          </a:p>
          <a:p>
            <a:pPr lvl="1">
              <a:buSzPct val="75000"/>
              <a:buFont typeface="Wingdings" panose="05000000000000000000" pitchFamily="2" charset="2"/>
              <a:buChar char="Ø"/>
            </a:pPr>
            <a:endParaRPr lang="en-US" dirty="0"/>
          </a:p>
        </p:txBody>
      </p:sp>
    </p:spTree>
    <p:extLst>
      <p:ext uri="{BB962C8B-B14F-4D97-AF65-F5344CB8AC3E}">
        <p14:creationId xmlns:p14="http://schemas.microsoft.com/office/powerpoint/2010/main" val="1094679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57E5C0-195A-4B33-BE26-D4385D789D51}"/>
              </a:ext>
            </a:extLst>
          </p:cNvPr>
          <p:cNvPicPr>
            <a:picLocks noChangeAspect="1"/>
          </p:cNvPicPr>
          <p:nvPr/>
        </p:nvPicPr>
        <p:blipFill rotWithShape="1">
          <a:blip r:embed="rId2"/>
          <a:srcRect b="10617"/>
          <a:stretch/>
        </p:blipFill>
        <p:spPr>
          <a:xfrm>
            <a:off x="1723931" y="0"/>
            <a:ext cx="7403969" cy="3688080"/>
          </a:xfrm>
          <a:prstGeom prst="rect">
            <a:avLst/>
          </a:prstGeom>
        </p:spPr>
      </p:pic>
      <p:graphicFrame>
        <p:nvGraphicFramePr>
          <p:cNvPr id="6" name="Table 5">
            <a:extLst>
              <a:ext uri="{FF2B5EF4-FFF2-40B4-BE49-F238E27FC236}">
                <a16:creationId xmlns:a16="http://schemas.microsoft.com/office/drawing/2014/main" id="{39DFD8E7-8979-40E0-95AC-B8029EF7848C}"/>
              </a:ext>
            </a:extLst>
          </p:cNvPr>
          <p:cNvGraphicFramePr>
            <a:graphicFrameLocks noGrp="1"/>
          </p:cNvGraphicFramePr>
          <p:nvPr>
            <p:extLst>
              <p:ext uri="{D42A27DB-BD31-4B8C-83A1-F6EECF244321}">
                <p14:modId xmlns:p14="http://schemas.microsoft.com/office/powerpoint/2010/main" val="81192053"/>
              </p:ext>
            </p:extLst>
          </p:nvPr>
        </p:nvGraphicFramePr>
        <p:xfrm>
          <a:off x="0" y="3668864"/>
          <a:ext cx="9144000" cy="3169920"/>
        </p:xfrm>
        <a:graphic>
          <a:graphicData uri="http://schemas.openxmlformats.org/drawingml/2006/table">
            <a:tbl>
              <a:tblPr firstRow="1" bandRow="1">
                <a:tableStyleId>{5C22544A-7EE6-4342-B048-85BDC9FD1C3A}</a:tableStyleId>
              </a:tblPr>
              <a:tblGrid>
                <a:gridCol w="1734337">
                  <a:extLst>
                    <a:ext uri="{9D8B030D-6E8A-4147-A177-3AD203B41FA5}">
                      <a16:colId xmlns:a16="http://schemas.microsoft.com/office/drawing/2014/main" val="3350843134"/>
                    </a:ext>
                  </a:extLst>
                </a:gridCol>
                <a:gridCol w="3812164">
                  <a:extLst>
                    <a:ext uri="{9D8B030D-6E8A-4147-A177-3AD203B41FA5}">
                      <a16:colId xmlns:a16="http://schemas.microsoft.com/office/drawing/2014/main" val="2725834724"/>
                    </a:ext>
                  </a:extLst>
                </a:gridCol>
                <a:gridCol w="3597499">
                  <a:extLst>
                    <a:ext uri="{9D8B030D-6E8A-4147-A177-3AD203B41FA5}">
                      <a16:colId xmlns:a16="http://schemas.microsoft.com/office/drawing/2014/main" val="4212210588"/>
                    </a:ext>
                  </a:extLst>
                </a:gridCol>
              </a:tblGrid>
              <a:tr h="222361">
                <a:tc>
                  <a:txBody>
                    <a:bodyPr/>
                    <a:lstStyle/>
                    <a:p>
                      <a:pPr algn="ctr"/>
                      <a:r>
                        <a:rPr lang="en-US" sz="2000" dirty="0"/>
                        <a:t>Test Section</a:t>
                      </a:r>
                    </a:p>
                  </a:txBody>
                  <a:tcPr anchor="ctr"/>
                </a:tc>
                <a:tc>
                  <a:txBody>
                    <a:bodyPr/>
                    <a:lstStyle/>
                    <a:p>
                      <a:pPr algn="ctr"/>
                      <a:r>
                        <a:rPr lang="en-US" sz="2000" dirty="0"/>
                        <a:t>Product Name</a:t>
                      </a:r>
                    </a:p>
                  </a:txBody>
                  <a:tcPr anchor="ctr"/>
                </a:tc>
                <a:tc>
                  <a:txBody>
                    <a:bodyPr/>
                    <a:lstStyle/>
                    <a:p>
                      <a:pPr algn="ctr"/>
                      <a:r>
                        <a:rPr lang="en-US" sz="2000" dirty="0"/>
                        <a:t>Material Supplier</a:t>
                      </a:r>
                    </a:p>
                  </a:txBody>
                  <a:tcPr anchor="ctr"/>
                </a:tc>
                <a:extLst>
                  <a:ext uri="{0D108BD9-81ED-4DB2-BD59-A6C34878D82A}">
                    <a16:rowId xmlns:a16="http://schemas.microsoft.com/office/drawing/2014/main" val="775644101"/>
                  </a:ext>
                </a:extLst>
              </a:tr>
              <a:tr h="300813">
                <a:tc>
                  <a:txBody>
                    <a:bodyPr/>
                    <a:lstStyle/>
                    <a:p>
                      <a:pPr algn="ctr"/>
                      <a:r>
                        <a:rPr lang="en-US" sz="2000" dirty="0"/>
                        <a:t>W1</a:t>
                      </a:r>
                    </a:p>
                  </a:txBody>
                  <a:tcPr anchor="ctr"/>
                </a:tc>
                <a:tc>
                  <a:txBody>
                    <a:bodyPr/>
                    <a:lstStyle/>
                    <a:p>
                      <a:pPr algn="l"/>
                      <a:r>
                        <a:rPr lang="en-US" sz="2000" dirty="0" err="1"/>
                        <a:t>Biorestor</a:t>
                      </a:r>
                      <a:r>
                        <a:rPr lang="en-US" sz="2000" dirty="0"/>
                        <a:t> Asphalt Rejuvenator</a:t>
                      </a:r>
                    </a:p>
                  </a:txBody>
                  <a:tcPr anchor="ctr"/>
                </a:tc>
                <a:tc>
                  <a:txBody>
                    <a:bodyPr/>
                    <a:lstStyle/>
                    <a:p>
                      <a:pPr algn="l"/>
                      <a:r>
                        <a:rPr lang="en-US" sz="2000" dirty="0"/>
                        <a:t>Asphalt Systems Ohio</a:t>
                      </a:r>
                    </a:p>
                  </a:txBody>
                  <a:tcPr anchor="ctr"/>
                </a:tc>
                <a:extLst>
                  <a:ext uri="{0D108BD9-81ED-4DB2-BD59-A6C34878D82A}">
                    <a16:rowId xmlns:a16="http://schemas.microsoft.com/office/drawing/2014/main" val="1591014148"/>
                  </a:ext>
                </a:extLst>
              </a:tr>
              <a:tr h="300813">
                <a:tc>
                  <a:txBody>
                    <a:bodyPr/>
                    <a:lstStyle/>
                    <a:p>
                      <a:pPr algn="ctr"/>
                      <a:r>
                        <a:rPr lang="en-US" sz="2000" dirty="0"/>
                        <a:t>W2</a:t>
                      </a:r>
                    </a:p>
                  </a:txBody>
                  <a:tcPr anchor="ctr"/>
                </a:tc>
                <a:tc>
                  <a:txBody>
                    <a:bodyPr/>
                    <a:lstStyle/>
                    <a:p>
                      <a:pPr algn="l"/>
                      <a:r>
                        <a:rPr lang="en-US" sz="2000" dirty="0"/>
                        <a:t>LCJ 100</a:t>
                      </a:r>
                    </a:p>
                  </a:txBody>
                  <a:tcPr anchor="ctr"/>
                </a:tc>
                <a:tc>
                  <a:txBody>
                    <a:bodyPr/>
                    <a:lstStyle/>
                    <a:p>
                      <a:pPr algn="l"/>
                      <a:r>
                        <a:rPr lang="en-US" sz="2000" dirty="0"/>
                        <a:t>Black Roads</a:t>
                      </a:r>
                    </a:p>
                  </a:txBody>
                  <a:tcPr anchor="ctr"/>
                </a:tc>
                <a:extLst>
                  <a:ext uri="{0D108BD9-81ED-4DB2-BD59-A6C34878D82A}">
                    <a16:rowId xmlns:a16="http://schemas.microsoft.com/office/drawing/2014/main" val="2684704214"/>
                  </a:ext>
                </a:extLst>
              </a:tr>
              <a:tr h="299232">
                <a:tc>
                  <a:txBody>
                    <a:bodyPr/>
                    <a:lstStyle/>
                    <a:p>
                      <a:pPr algn="ctr"/>
                      <a:r>
                        <a:rPr lang="en-US" sz="2000" dirty="0"/>
                        <a:t>W3</a:t>
                      </a:r>
                    </a:p>
                  </a:txBody>
                  <a:tcPr anchor="ctr"/>
                </a:tc>
                <a:tc>
                  <a:txBody>
                    <a:bodyPr/>
                    <a:lstStyle/>
                    <a:p>
                      <a:pPr algn="l"/>
                      <a:r>
                        <a:rPr lang="en-US" sz="2000" dirty="0"/>
                        <a:t>Ravel Check</a:t>
                      </a:r>
                    </a:p>
                  </a:txBody>
                  <a:tcPr anchor="ctr"/>
                </a:tc>
                <a:tc>
                  <a:txBody>
                    <a:bodyPr/>
                    <a:lstStyle/>
                    <a:p>
                      <a:pPr algn="l"/>
                      <a:r>
                        <a:rPr lang="en-US" sz="2000" dirty="0"/>
                        <a:t>Unique Paving Materials</a:t>
                      </a:r>
                    </a:p>
                  </a:txBody>
                  <a:tcPr anchor="ctr"/>
                </a:tc>
                <a:extLst>
                  <a:ext uri="{0D108BD9-81ED-4DB2-BD59-A6C34878D82A}">
                    <a16:rowId xmlns:a16="http://schemas.microsoft.com/office/drawing/2014/main" val="481890125"/>
                  </a:ext>
                </a:extLst>
              </a:tr>
              <a:tr h="375703">
                <a:tc>
                  <a:txBody>
                    <a:bodyPr/>
                    <a:lstStyle/>
                    <a:p>
                      <a:pPr algn="ctr"/>
                      <a:r>
                        <a:rPr lang="en-US" sz="2000" dirty="0"/>
                        <a:t>W4</a:t>
                      </a:r>
                    </a:p>
                  </a:txBody>
                  <a:tcPr anchor="ctr"/>
                </a:tc>
                <a:tc gridSpan="2">
                  <a:txBody>
                    <a:bodyPr/>
                    <a:lstStyle/>
                    <a:p>
                      <a:pPr algn="l"/>
                      <a:r>
                        <a:rPr lang="en-US" sz="2000" dirty="0"/>
                        <a:t>Weather Issues – Invalid Tet Section</a:t>
                      </a:r>
                    </a:p>
                  </a:txBody>
                  <a:tcPr anchor="ctr"/>
                </a:tc>
                <a:tc hMerge="1">
                  <a:txBody>
                    <a:bodyPr/>
                    <a:lstStyle/>
                    <a:p>
                      <a:pPr algn="l"/>
                      <a:endParaRPr lang="en-US" sz="2000" dirty="0"/>
                    </a:p>
                  </a:txBody>
                  <a:tcPr anchor="ctr"/>
                </a:tc>
                <a:extLst>
                  <a:ext uri="{0D108BD9-81ED-4DB2-BD59-A6C34878D82A}">
                    <a16:rowId xmlns:a16="http://schemas.microsoft.com/office/drawing/2014/main" val="3160530755"/>
                  </a:ext>
                </a:extLst>
              </a:tr>
              <a:tr h="375703">
                <a:tc>
                  <a:txBody>
                    <a:bodyPr/>
                    <a:lstStyle/>
                    <a:p>
                      <a:pPr algn="ctr"/>
                      <a:r>
                        <a:rPr lang="en-US" sz="2000" dirty="0"/>
                        <a:t>W5</a:t>
                      </a:r>
                    </a:p>
                  </a:txBody>
                  <a:tcPr anchor="ctr"/>
                </a:tc>
                <a:tc>
                  <a:txBody>
                    <a:bodyPr/>
                    <a:lstStyle/>
                    <a:p>
                      <a:pPr algn="l"/>
                      <a:r>
                        <a:rPr lang="en-US" sz="2000" dirty="0"/>
                        <a:t>RPE</a:t>
                      </a:r>
                    </a:p>
                  </a:txBody>
                  <a:tcPr anchor="ctr"/>
                </a:tc>
                <a:tc>
                  <a:txBody>
                    <a:bodyPr/>
                    <a:lstStyle/>
                    <a:p>
                      <a:pPr algn="l"/>
                      <a:r>
                        <a:rPr lang="en-US" sz="2000" dirty="0"/>
                        <a:t>Asphalt Materials, Inc.</a:t>
                      </a:r>
                    </a:p>
                  </a:txBody>
                  <a:tcPr anchor="ctr"/>
                </a:tc>
                <a:extLst>
                  <a:ext uri="{0D108BD9-81ED-4DB2-BD59-A6C34878D82A}">
                    <a16:rowId xmlns:a16="http://schemas.microsoft.com/office/drawing/2014/main" val="3503437951"/>
                  </a:ext>
                </a:extLst>
              </a:tr>
              <a:tr h="375703">
                <a:tc>
                  <a:txBody>
                    <a:bodyPr/>
                    <a:lstStyle/>
                    <a:p>
                      <a:pPr algn="ctr"/>
                      <a:r>
                        <a:rPr lang="en-US" sz="2000" dirty="0"/>
                        <a:t>W6</a:t>
                      </a:r>
                    </a:p>
                  </a:txBody>
                  <a:tcPr anchor="ctr"/>
                </a:tc>
                <a:tc gridSpan="2">
                  <a:txBody>
                    <a:bodyPr/>
                    <a:lstStyle/>
                    <a:p>
                      <a:pPr algn="l"/>
                      <a:r>
                        <a:rPr lang="en-US" sz="2000" dirty="0"/>
                        <a:t>Control</a:t>
                      </a:r>
                    </a:p>
                  </a:txBody>
                  <a:tcPr anchor="ctr"/>
                </a:tc>
                <a:tc hMerge="1">
                  <a:txBody>
                    <a:bodyPr/>
                    <a:lstStyle/>
                    <a:p>
                      <a:pPr algn="l"/>
                      <a:endParaRPr lang="en-US" sz="2000" dirty="0"/>
                    </a:p>
                  </a:txBody>
                  <a:tcPr anchor="ctr"/>
                </a:tc>
                <a:extLst>
                  <a:ext uri="{0D108BD9-81ED-4DB2-BD59-A6C34878D82A}">
                    <a16:rowId xmlns:a16="http://schemas.microsoft.com/office/drawing/2014/main" val="1307269589"/>
                  </a:ext>
                </a:extLst>
              </a:tr>
              <a:tr h="375703">
                <a:tc>
                  <a:txBody>
                    <a:bodyPr/>
                    <a:lstStyle/>
                    <a:p>
                      <a:pPr algn="ctr"/>
                      <a:r>
                        <a:rPr lang="en-US" sz="2000" dirty="0"/>
                        <a:t>W7</a:t>
                      </a:r>
                    </a:p>
                  </a:txBody>
                  <a:tcPr anchor="ctr"/>
                </a:tc>
                <a:tc>
                  <a:txBody>
                    <a:bodyPr/>
                    <a:lstStyle/>
                    <a:p>
                      <a:pPr algn="l"/>
                      <a:r>
                        <a:rPr lang="en-US" sz="2000" dirty="0"/>
                        <a:t>Joint Bond</a:t>
                      </a:r>
                    </a:p>
                  </a:txBody>
                  <a:tcPr anchor="ctr"/>
                </a:tc>
                <a:tc>
                  <a:txBody>
                    <a:bodyPr/>
                    <a:lstStyle/>
                    <a:p>
                      <a:pPr algn="l"/>
                      <a:r>
                        <a:rPr lang="en-US" sz="2000" dirty="0"/>
                        <a:t>Corrective Asphalt Materials</a:t>
                      </a:r>
                    </a:p>
                  </a:txBody>
                  <a:tcPr anchor="ctr"/>
                </a:tc>
                <a:extLst>
                  <a:ext uri="{0D108BD9-81ED-4DB2-BD59-A6C34878D82A}">
                    <a16:rowId xmlns:a16="http://schemas.microsoft.com/office/drawing/2014/main" val="4043379962"/>
                  </a:ext>
                </a:extLst>
              </a:tr>
            </a:tbl>
          </a:graphicData>
        </a:graphic>
      </p:graphicFrame>
      <p:sp>
        <p:nvSpPr>
          <p:cNvPr id="5" name="TextBox 4">
            <a:extLst>
              <a:ext uri="{FF2B5EF4-FFF2-40B4-BE49-F238E27FC236}">
                <a16:creationId xmlns:a16="http://schemas.microsoft.com/office/drawing/2014/main" id="{30BA2D8D-11A7-447A-92BE-D2750F114DD2}"/>
              </a:ext>
            </a:extLst>
          </p:cNvPr>
          <p:cNvSpPr txBox="1"/>
          <p:nvPr/>
        </p:nvSpPr>
        <p:spPr>
          <a:xfrm>
            <a:off x="-7513" y="0"/>
            <a:ext cx="1965101" cy="2123658"/>
          </a:xfrm>
          <a:prstGeom prst="rect">
            <a:avLst/>
          </a:prstGeom>
          <a:solidFill>
            <a:schemeClr val="accent1">
              <a:tint val="20000"/>
            </a:schemeClr>
          </a:solidFill>
        </p:spPr>
        <p:txBody>
          <a:bodyPr wrap="square" rtlCol="0">
            <a:spAutoFit/>
          </a:bodyPr>
          <a:lstStyle/>
          <a:p>
            <a:r>
              <a:rPr lang="en-US" sz="4400" dirty="0" err="1"/>
              <a:t>Rte</a:t>
            </a:r>
            <a:r>
              <a:rPr lang="en-US" sz="4400" dirty="0"/>
              <a:t> 52</a:t>
            </a:r>
          </a:p>
          <a:p>
            <a:r>
              <a:rPr lang="en-US" sz="4400" dirty="0"/>
              <a:t>Morgan County</a:t>
            </a:r>
          </a:p>
        </p:txBody>
      </p:sp>
    </p:spTree>
    <p:extLst>
      <p:ext uri="{BB962C8B-B14F-4D97-AF65-F5344CB8AC3E}">
        <p14:creationId xmlns:p14="http://schemas.microsoft.com/office/powerpoint/2010/main" val="28780419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9DFD8E7-8979-40E0-95AC-B8029EF7848C}"/>
              </a:ext>
            </a:extLst>
          </p:cNvPr>
          <p:cNvGraphicFramePr>
            <a:graphicFrameLocks noGrp="1"/>
          </p:cNvGraphicFramePr>
          <p:nvPr>
            <p:extLst>
              <p:ext uri="{D42A27DB-BD31-4B8C-83A1-F6EECF244321}">
                <p14:modId xmlns:p14="http://schemas.microsoft.com/office/powerpoint/2010/main" val="835327246"/>
              </p:ext>
            </p:extLst>
          </p:nvPr>
        </p:nvGraphicFramePr>
        <p:xfrm>
          <a:off x="9052" y="3581400"/>
          <a:ext cx="9144000" cy="3169920"/>
        </p:xfrm>
        <a:graphic>
          <a:graphicData uri="http://schemas.openxmlformats.org/drawingml/2006/table">
            <a:tbl>
              <a:tblPr firstRow="1" bandRow="1">
                <a:tableStyleId>{5C22544A-7EE6-4342-B048-85BDC9FD1C3A}</a:tableStyleId>
              </a:tblPr>
              <a:tblGrid>
                <a:gridCol w="1734337">
                  <a:extLst>
                    <a:ext uri="{9D8B030D-6E8A-4147-A177-3AD203B41FA5}">
                      <a16:colId xmlns:a16="http://schemas.microsoft.com/office/drawing/2014/main" val="3350843134"/>
                    </a:ext>
                  </a:extLst>
                </a:gridCol>
                <a:gridCol w="3812164">
                  <a:extLst>
                    <a:ext uri="{9D8B030D-6E8A-4147-A177-3AD203B41FA5}">
                      <a16:colId xmlns:a16="http://schemas.microsoft.com/office/drawing/2014/main" val="2725834724"/>
                    </a:ext>
                  </a:extLst>
                </a:gridCol>
                <a:gridCol w="3597499">
                  <a:extLst>
                    <a:ext uri="{9D8B030D-6E8A-4147-A177-3AD203B41FA5}">
                      <a16:colId xmlns:a16="http://schemas.microsoft.com/office/drawing/2014/main" val="4212210588"/>
                    </a:ext>
                  </a:extLst>
                </a:gridCol>
              </a:tblGrid>
              <a:tr h="222361">
                <a:tc>
                  <a:txBody>
                    <a:bodyPr/>
                    <a:lstStyle/>
                    <a:p>
                      <a:pPr algn="ctr"/>
                      <a:r>
                        <a:rPr lang="en-US" sz="2000" dirty="0"/>
                        <a:t>Test Section</a:t>
                      </a:r>
                    </a:p>
                  </a:txBody>
                  <a:tcPr anchor="ctr"/>
                </a:tc>
                <a:tc>
                  <a:txBody>
                    <a:bodyPr/>
                    <a:lstStyle/>
                    <a:p>
                      <a:pPr algn="l"/>
                      <a:r>
                        <a:rPr lang="en-US" sz="2000" dirty="0"/>
                        <a:t>Product Name</a:t>
                      </a:r>
                    </a:p>
                  </a:txBody>
                  <a:tcPr anchor="ctr"/>
                </a:tc>
                <a:tc>
                  <a:txBody>
                    <a:bodyPr/>
                    <a:lstStyle/>
                    <a:p>
                      <a:pPr algn="l"/>
                      <a:r>
                        <a:rPr lang="en-US" sz="2000" dirty="0"/>
                        <a:t>Material Supplier</a:t>
                      </a:r>
                    </a:p>
                  </a:txBody>
                  <a:tcPr anchor="ctr"/>
                </a:tc>
                <a:extLst>
                  <a:ext uri="{0D108BD9-81ED-4DB2-BD59-A6C34878D82A}">
                    <a16:rowId xmlns:a16="http://schemas.microsoft.com/office/drawing/2014/main" val="775644101"/>
                  </a:ext>
                </a:extLst>
              </a:tr>
              <a:tr h="300813">
                <a:tc>
                  <a:txBody>
                    <a:bodyPr/>
                    <a:lstStyle/>
                    <a:p>
                      <a:pPr algn="ctr"/>
                      <a:r>
                        <a:rPr lang="en-US" sz="2000" dirty="0"/>
                        <a:t>Control</a:t>
                      </a:r>
                    </a:p>
                  </a:txBody>
                  <a:tcPr anchor="ctr"/>
                </a:tc>
                <a:tc gridSpan="2">
                  <a:txBody>
                    <a:bodyPr/>
                    <a:lstStyle/>
                    <a:p>
                      <a:pPr algn="l"/>
                      <a:r>
                        <a:rPr lang="en-US" sz="2000" dirty="0"/>
                        <a:t>Control</a:t>
                      </a:r>
                    </a:p>
                  </a:txBody>
                  <a:tcPr anchor="ctr"/>
                </a:tc>
                <a:tc hMerge="1">
                  <a:txBody>
                    <a:bodyPr/>
                    <a:lstStyle/>
                    <a:p>
                      <a:pPr algn="l"/>
                      <a:endParaRPr lang="en-US" sz="2000" dirty="0"/>
                    </a:p>
                  </a:txBody>
                  <a:tcPr anchor="ctr"/>
                </a:tc>
                <a:extLst>
                  <a:ext uri="{0D108BD9-81ED-4DB2-BD59-A6C34878D82A}">
                    <a16:rowId xmlns:a16="http://schemas.microsoft.com/office/drawing/2014/main" val="1591014148"/>
                  </a:ext>
                </a:extLst>
              </a:tr>
              <a:tr h="300813">
                <a:tc>
                  <a:txBody>
                    <a:bodyPr/>
                    <a:lstStyle/>
                    <a:p>
                      <a:pPr algn="ctr"/>
                      <a:r>
                        <a:rPr lang="en-US" sz="2000" dirty="0"/>
                        <a:t>E1</a:t>
                      </a:r>
                    </a:p>
                  </a:txBody>
                  <a:tcPr anchor="ctr"/>
                </a:tc>
                <a:tc>
                  <a:txBody>
                    <a:bodyPr/>
                    <a:lstStyle/>
                    <a:p>
                      <a:pPr algn="l"/>
                      <a:r>
                        <a:rPr lang="en-US" sz="2000" dirty="0" err="1"/>
                        <a:t>Biorestor</a:t>
                      </a:r>
                      <a:endParaRPr lang="en-US" sz="2000" dirty="0"/>
                    </a:p>
                  </a:txBody>
                  <a:tcPr anchor="ctr"/>
                </a:tc>
                <a:tc>
                  <a:txBody>
                    <a:bodyPr/>
                    <a:lstStyle/>
                    <a:p>
                      <a:pPr algn="l"/>
                      <a:r>
                        <a:rPr lang="en-US" sz="2000" dirty="0"/>
                        <a:t>Asphalt Systems Ohio</a:t>
                      </a:r>
                    </a:p>
                  </a:txBody>
                  <a:tcPr anchor="ctr"/>
                </a:tc>
                <a:extLst>
                  <a:ext uri="{0D108BD9-81ED-4DB2-BD59-A6C34878D82A}">
                    <a16:rowId xmlns:a16="http://schemas.microsoft.com/office/drawing/2014/main" val="2684704214"/>
                  </a:ext>
                </a:extLst>
              </a:tr>
              <a:tr h="299232">
                <a:tc>
                  <a:txBody>
                    <a:bodyPr/>
                    <a:lstStyle/>
                    <a:p>
                      <a:pPr algn="ctr"/>
                      <a:r>
                        <a:rPr lang="en-US" sz="2000" dirty="0"/>
                        <a:t>E2</a:t>
                      </a:r>
                    </a:p>
                  </a:txBody>
                  <a:tcPr anchor="ctr"/>
                </a:tc>
                <a:tc>
                  <a:txBody>
                    <a:bodyPr/>
                    <a:lstStyle/>
                    <a:p>
                      <a:pPr algn="l"/>
                      <a:r>
                        <a:rPr lang="en-US" sz="2000" dirty="0" err="1"/>
                        <a:t>Ravelcheck</a:t>
                      </a:r>
                      <a:endParaRPr lang="en-US" sz="2000" dirty="0"/>
                    </a:p>
                  </a:txBody>
                  <a:tcPr anchor="ctr"/>
                </a:tc>
                <a:tc>
                  <a:txBody>
                    <a:bodyPr/>
                    <a:lstStyle/>
                    <a:p>
                      <a:pPr algn="l"/>
                      <a:r>
                        <a:rPr lang="en-US" sz="2000" dirty="0"/>
                        <a:t>Unique Paving Materials</a:t>
                      </a:r>
                    </a:p>
                  </a:txBody>
                  <a:tcPr anchor="ctr"/>
                </a:tc>
                <a:extLst>
                  <a:ext uri="{0D108BD9-81ED-4DB2-BD59-A6C34878D82A}">
                    <a16:rowId xmlns:a16="http://schemas.microsoft.com/office/drawing/2014/main" val="481890125"/>
                  </a:ext>
                </a:extLst>
              </a:tr>
              <a:tr h="375703">
                <a:tc>
                  <a:txBody>
                    <a:bodyPr/>
                    <a:lstStyle/>
                    <a:p>
                      <a:pPr algn="ctr"/>
                      <a:r>
                        <a:rPr lang="en-US" sz="2000" dirty="0"/>
                        <a:t>E3</a:t>
                      </a:r>
                    </a:p>
                  </a:txBody>
                  <a:tcPr anchor="ctr"/>
                </a:tc>
                <a:tc>
                  <a:txBody>
                    <a:bodyPr/>
                    <a:lstStyle/>
                    <a:p>
                      <a:pPr algn="l"/>
                      <a:r>
                        <a:rPr lang="en-US" sz="2000" dirty="0"/>
                        <a:t>CRF Maltene Seal</a:t>
                      </a:r>
                    </a:p>
                  </a:txBody>
                  <a:tcPr anchor="ctr"/>
                </a:tc>
                <a:tc>
                  <a:txBody>
                    <a:bodyPr/>
                    <a:lstStyle/>
                    <a:p>
                      <a:pPr algn="l"/>
                      <a:r>
                        <a:rPr lang="en-US" sz="2000" dirty="0"/>
                        <a:t>Corrective Asphalt Materials</a:t>
                      </a:r>
                    </a:p>
                  </a:txBody>
                  <a:tcPr anchor="ctr"/>
                </a:tc>
                <a:extLst>
                  <a:ext uri="{0D108BD9-81ED-4DB2-BD59-A6C34878D82A}">
                    <a16:rowId xmlns:a16="http://schemas.microsoft.com/office/drawing/2014/main" val="3160530755"/>
                  </a:ext>
                </a:extLst>
              </a:tr>
              <a:tr h="375703">
                <a:tc>
                  <a:txBody>
                    <a:bodyPr/>
                    <a:lstStyle/>
                    <a:p>
                      <a:pPr algn="ctr"/>
                      <a:r>
                        <a:rPr lang="en-US" sz="2000" dirty="0"/>
                        <a:t>E4</a:t>
                      </a:r>
                    </a:p>
                  </a:txBody>
                  <a:tcPr anchor="ctr"/>
                </a:tc>
                <a:tc>
                  <a:txBody>
                    <a:bodyPr/>
                    <a:lstStyle/>
                    <a:p>
                      <a:pPr algn="l"/>
                      <a:r>
                        <a:rPr lang="en-US" sz="2000" dirty="0"/>
                        <a:t>RPE</a:t>
                      </a:r>
                    </a:p>
                  </a:txBody>
                  <a:tcPr anchor="ctr"/>
                </a:tc>
                <a:tc>
                  <a:txBody>
                    <a:bodyPr/>
                    <a:lstStyle/>
                    <a:p>
                      <a:pPr algn="l"/>
                      <a:r>
                        <a:rPr lang="en-US" sz="2000" dirty="0"/>
                        <a:t>Asphalt Materials, Inc.</a:t>
                      </a:r>
                    </a:p>
                  </a:txBody>
                  <a:tcPr anchor="ctr"/>
                </a:tc>
                <a:extLst>
                  <a:ext uri="{0D108BD9-81ED-4DB2-BD59-A6C34878D82A}">
                    <a16:rowId xmlns:a16="http://schemas.microsoft.com/office/drawing/2014/main" val="3503437951"/>
                  </a:ext>
                </a:extLst>
              </a:tr>
              <a:tr h="375703">
                <a:tc>
                  <a:txBody>
                    <a:bodyPr/>
                    <a:lstStyle/>
                    <a:p>
                      <a:pPr algn="ctr"/>
                      <a:r>
                        <a:rPr lang="en-US" sz="2000" dirty="0"/>
                        <a:t>E5</a:t>
                      </a:r>
                    </a:p>
                  </a:txBody>
                  <a:tcPr anchor="ctr"/>
                </a:tc>
                <a:tc gridSpan="2">
                  <a:txBody>
                    <a:bodyPr/>
                    <a:lstStyle/>
                    <a:p>
                      <a:pPr algn="l"/>
                      <a:r>
                        <a:rPr lang="en-US" sz="2000" dirty="0"/>
                        <a:t>No Product Applied</a:t>
                      </a:r>
                    </a:p>
                  </a:txBody>
                  <a:tcPr anchor="ctr"/>
                </a:tc>
                <a:tc hMerge="1">
                  <a:txBody>
                    <a:bodyPr/>
                    <a:lstStyle/>
                    <a:p>
                      <a:pPr algn="l"/>
                      <a:endParaRPr lang="en-US" sz="2000" dirty="0"/>
                    </a:p>
                  </a:txBody>
                  <a:tcPr anchor="ctr"/>
                </a:tc>
                <a:extLst>
                  <a:ext uri="{0D108BD9-81ED-4DB2-BD59-A6C34878D82A}">
                    <a16:rowId xmlns:a16="http://schemas.microsoft.com/office/drawing/2014/main" val="1307269589"/>
                  </a:ext>
                </a:extLst>
              </a:tr>
              <a:tr h="375703">
                <a:tc>
                  <a:txBody>
                    <a:bodyPr/>
                    <a:lstStyle/>
                    <a:p>
                      <a:pPr algn="ctr"/>
                      <a:r>
                        <a:rPr lang="en-US" sz="2000" dirty="0"/>
                        <a:t>E6</a:t>
                      </a:r>
                    </a:p>
                  </a:txBody>
                  <a:tcPr anchor="ctr"/>
                </a:tc>
                <a:tc gridSpan="2">
                  <a:txBody>
                    <a:bodyPr/>
                    <a:lstStyle/>
                    <a:p>
                      <a:pPr algn="l"/>
                      <a:r>
                        <a:rPr lang="en-US" sz="2000" dirty="0"/>
                        <a:t>No Product Applied</a:t>
                      </a:r>
                    </a:p>
                  </a:txBody>
                  <a:tcPr anchor="ctr"/>
                </a:tc>
                <a:tc hMerge="1">
                  <a:txBody>
                    <a:bodyPr/>
                    <a:lstStyle/>
                    <a:p>
                      <a:pPr algn="l"/>
                      <a:endParaRPr lang="en-US" sz="2000" dirty="0"/>
                    </a:p>
                  </a:txBody>
                  <a:tcPr anchor="ctr"/>
                </a:tc>
                <a:extLst>
                  <a:ext uri="{0D108BD9-81ED-4DB2-BD59-A6C34878D82A}">
                    <a16:rowId xmlns:a16="http://schemas.microsoft.com/office/drawing/2014/main" val="4043379962"/>
                  </a:ext>
                </a:extLst>
              </a:tr>
            </a:tbl>
          </a:graphicData>
        </a:graphic>
      </p:graphicFrame>
      <p:pic>
        <p:nvPicPr>
          <p:cNvPr id="2" name="Picture 1">
            <a:extLst>
              <a:ext uri="{FF2B5EF4-FFF2-40B4-BE49-F238E27FC236}">
                <a16:creationId xmlns:a16="http://schemas.microsoft.com/office/drawing/2014/main" id="{FE884955-AFB4-492E-9880-7C305F263E47}"/>
              </a:ext>
            </a:extLst>
          </p:cNvPr>
          <p:cNvPicPr>
            <a:picLocks noChangeAspect="1"/>
          </p:cNvPicPr>
          <p:nvPr/>
        </p:nvPicPr>
        <p:blipFill>
          <a:blip r:embed="rId2"/>
          <a:stretch>
            <a:fillRect/>
          </a:stretch>
        </p:blipFill>
        <p:spPr>
          <a:xfrm>
            <a:off x="2438400" y="0"/>
            <a:ext cx="6689501" cy="3688080"/>
          </a:xfrm>
          <a:prstGeom prst="rect">
            <a:avLst/>
          </a:prstGeom>
        </p:spPr>
      </p:pic>
      <p:sp>
        <p:nvSpPr>
          <p:cNvPr id="7" name="TextBox 6">
            <a:extLst>
              <a:ext uri="{FF2B5EF4-FFF2-40B4-BE49-F238E27FC236}">
                <a16:creationId xmlns:a16="http://schemas.microsoft.com/office/drawing/2014/main" id="{744B51DB-226C-4FE2-B9CD-C36DD92CEE7E}"/>
              </a:ext>
            </a:extLst>
          </p:cNvPr>
          <p:cNvSpPr txBox="1"/>
          <p:nvPr/>
        </p:nvSpPr>
        <p:spPr>
          <a:xfrm>
            <a:off x="-7513" y="0"/>
            <a:ext cx="2642315" cy="2123658"/>
          </a:xfrm>
          <a:prstGeom prst="rect">
            <a:avLst/>
          </a:prstGeom>
          <a:solidFill>
            <a:schemeClr val="accent1">
              <a:tint val="20000"/>
            </a:schemeClr>
          </a:solidFill>
        </p:spPr>
        <p:txBody>
          <a:bodyPr wrap="square" rtlCol="0">
            <a:spAutoFit/>
          </a:bodyPr>
          <a:lstStyle/>
          <a:p>
            <a:r>
              <a:rPr lang="en-US" sz="4400" dirty="0" err="1"/>
              <a:t>Rte</a:t>
            </a:r>
            <a:r>
              <a:rPr lang="en-US" sz="4400" dirty="0"/>
              <a:t> 30</a:t>
            </a:r>
          </a:p>
          <a:p>
            <a:r>
              <a:rPr lang="en-US" sz="4400" dirty="0"/>
              <a:t>Jefferson County</a:t>
            </a:r>
          </a:p>
        </p:txBody>
      </p:sp>
    </p:spTree>
    <p:extLst>
      <p:ext uri="{BB962C8B-B14F-4D97-AF65-F5344CB8AC3E}">
        <p14:creationId xmlns:p14="http://schemas.microsoft.com/office/powerpoint/2010/main" val="29156976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0AC8C3-FF8B-4F70-93EC-5326375A4669}"/>
              </a:ext>
            </a:extLst>
          </p:cNvPr>
          <p:cNvSpPr>
            <a:spLocks noGrp="1"/>
          </p:cNvSpPr>
          <p:nvPr>
            <p:ph type="title"/>
          </p:nvPr>
        </p:nvSpPr>
        <p:spPr>
          <a:xfrm>
            <a:off x="36443" y="1447800"/>
            <a:ext cx="8229600" cy="762000"/>
          </a:xfrm>
        </p:spPr>
        <p:txBody>
          <a:bodyPr/>
          <a:lstStyle/>
          <a:p>
            <a:r>
              <a:rPr lang="en-US" dirty="0" err="1"/>
              <a:t>Rte</a:t>
            </a:r>
            <a:r>
              <a:rPr lang="en-US" dirty="0"/>
              <a:t> 52 – Existing Conditions</a:t>
            </a:r>
          </a:p>
        </p:txBody>
      </p:sp>
      <p:pic>
        <p:nvPicPr>
          <p:cNvPr id="4" name="Picture 3">
            <a:extLst>
              <a:ext uri="{FF2B5EF4-FFF2-40B4-BE49-F238E27FC236}">
                <a16:creationId xmlns:a16="http://schemas.microsoft.com/office/drawing/2014/main" id="{A3643A1C-BD88-4394-92A9-C5BEBA083F95}"/>
              </a:ext>
            </a:extLst>
          </p:cNvPr>
          <p:cNvPicPr>
            <a:picLocks noChangeAspect="1"/>
          </p:cNvPicPr>
          <p:nvPr/>
        </p:nvPicPr>
        <p:blipFill rotWithShape="1">
          <a:blip r:embed="rId2"/>
          <a:srcRect l="15017" t="28571"/>
          <a:stretch/>
        </p:blipFill>
        <p:spPr>
          <a:xfrm>
            <a:off x="22698" y="2923963"/>
            <a:ext cx="6530502" cy="3934037"/>
          </a:xfrm>
          <a:prstGeom prst="rect">
            <a:avLst/>
          </a:prstGeom>
        </p:spPr>
      </p:pic>
      <p:sp>
        <p:nvSpPr>
          <p:cNvPr id="9" name="Content Placeholder 2">
            <a:extLst>
              <a:ext uri="{FF2B5EF4-FFF2-40B4-BE49-F238E27FC236}">
                <a16:creationId xmlns:a16="http://schemas.microsoft.com/office/drawing/2014/main" id="{47D1958A-C483-48B6-9669-294B2A29BE3B}"/>
              </a:ext>
            </a:extLst>
          </p:cNvPr>
          <p:cNvSpPr>
            <a:spLocks noGrp="1"/>
          </p:cNvSpPr>
          <p:nvPr>
            <p:ph idx="1"/>
          </p:nvPr>
        </p:nvSpPr>
        <p:spPr>
          <a:xfrm>
            <a:off x="152400" y="2209800"/>
            <a:ext cx="8839200" cy="1219200"/>
          </a:xfrm>
        </p:spPr>
        <p:txBody>
          <a:bodyPr/>
          <a:lstStyle/>
          <a:p>
            <a:r>
              <a:rPr lang="en-US" dirty="0"/>
              <a:t>Placed in 2017 w/ typical joint condition</a:t>
            </a:r>
          </a:p>
          <a:p>
            <a:pPr marL="457200" lvl="1" indent="0">
              <a:buSzPct val="75000"/>
              <a:buNone/>
            </a:pPr>
            <a:endParaRPr lang="en-US" dirty="0"/>
          </a:p>
          <a:p>
            <a:pPr lvl="1">
              <a:buSzPct val="75000"/>
              <a:buFont typeface="Wingdings" panose="05000000000000000000" pitchFamily="2" charset="2"/>
              <a:buChar char="Ø"/>
            </a:pPr>
            <a:endParaRPr lang="en-US" dirty="0"/>
          </a:p>
        </p:txBody>
      </p:sp>
    </p:spTree>
    <p:extLst>
      <p:ext uri="{BB962C8B-B14F-4D97-AF65-F5344CB8AC3E}">
        <p14:creationId xmlns:p14="http://schemas.microsoft.com/office/powerpoint/2010/main" val="21278587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0AC8C3-FF8B-4F70-93EC-5326375A4669}"/>
              </a:ext>
            </a:extLst>
          </p:cNvPr>
          <p:cNvSpPr>
            <a:spLocks noGrp="1"/>
          </p:cNvSpPr>
          <p:nvPr>
            <p:ph type="title"/>
          </p:nvPr>
        </p:nvSpPr>
        <p:spPr>
          <a:xfrm>
            <a:off x="22698" y="1371600"/>
            <a:ext cx="8229600" cy="762000"/>
          </a:xfrm>
        </p:spPr>
        <p:txBody>
          <a:bodyPr/>
          <a:lstStyle/>
          <a:p>
            <a:r>
              <a:rPr lang="en-US" dirty="0" err="1"/>
              <a:t>Rte</a:t>
            </a:r>
            <a:r>
              <a:rPr lang="en-US" dirty="0"/>
              <a:t> 30 – Existing Conditions</a:t>
            </a:r>
          </a:p>
        </p:txBody>
      </p:sp>
      <p:sp>
        <p:nvSpPr>
          <p:cNvPr id="9" name="Content Placeholder 2">
            <a:extLst>
              <a:ext uri="{FF2B5EF4-FFF2-40B4-BE49-F238E27FC236}">
                <a16:creationId xmlns:a16="http://schemas.microsoft.com/office/drawing/2014/main" id="{47D1958A-C483-48B6-9669-294B2A29BE3B}"/>
              </a:ext>
            </a:extLst>
          </p:cNvPr>
          <p:cNvSpPr>
            <a:spLocks noGrp="1"/>
          </p:cNvSpPr>
          <p:nvPr>
            <p:ph idx="1"/>
          </p:nvPr>
        </p:nvSpPr>
        <p:spPr>
          <a:xfrm>
            <a:off x="152400" y="2209800"/>
            <a:ext cx="8839200" cy="685800"/>
          </a:xfrm>
        </p:spPr>
        <p:txBody>
          <a:bodyPr/>
          <a:lstStyle/>
          <a:p>
            <a:r>
              <a:rPr lang="en-US" dirty="0"/>
              <a:t>Placed in 2012 with good joint construction</a:t>
            </a:r>
          </a:p>
          <a:p>
            <a:pPr marL="457200" lvl="1" indent="0">
              <a:buSzPct val="75000"/>
              <a:buNone/>
            </a:pPr>
            <a:endParaRPr lang="en-US" dirty="0"/>
          </a:p>
          <a:p>
            <a:pPr lvl="1">
              <a:buSzPct val="75000"/>
              <a:buFont typeface="Wingdings" panose="05000000000000000000" pitchFamily="2" charset="2"/>
              <a:buChar char="Ø"/>
            </a:pPr>
            <a:endParaRPr lang="en-US" dirty="0"/>
          </a:p>
        </p:txBody>
      </p:sp>
      <p:pic>
        <p:nvPicPr>
          <p:cNvPr id="2" name="Picture 1">
            <a:extLst>
              <a:ext uri="{FF2B5EF4-FFF2-40B4-BE49-F238E27FC236}">
                <a16:creationId xmlns:a16="http://schemas.microsoft.com/office/drawing/2014/main" id="{134CC5EF-4FD4-4E03-A890-F632CAF27457}"/>
              </a:ext>
            </a:extLst>
          </p:cNvPr>
          <p:cNvPicPr>
            <a:picLocks noChangeAspect="1"/>
          </p:cNvPicPr>
          <p:nvPr/>
        </p:nvPicPr>
        <p:blipFill>
          <a:blip r:embed="rId2"/>
          <a:stretch>
            <a:fillRect/>
          </a:stretch>
        </p:blipFill>
        <p:spPr>
          <a:xfrm>
            <a:off x="22698" y="3093396"/>
            <a:ext cx="6660452" cy="3764604"/>
          </a:xfrm>
          <a:prstGeom prst="rect">
            <a:avLst/>
          </a:prstGeom>
        </p:spPr>
      </p:pic>
    </p:spTree>
    <p:extLst>
      <p:ext uri="{BB962C8B-B14F-4D97-AF65-F5344CB8AC3E}">
        <p14:creationId xmlns:p14="http://schemas.microsoft.com/office/powerpoint/2010/main" val="26542350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0AC8C3-FF8B-4F70-93EC-5326375A4669}"/>
              </a:ext>
            </a:extLst>
          </p:cNvPr>
          <p:cNvSpPr>
            <a:spLocks noGrp="1"/>
          </p:cNvSpPr>
          <p:nvPr>
            <p:ph type="title"/>
          </p:nvPr>
        </p:nvSpPr>
        <p:spPr>
          <a:xfrm>
            <a:off x="22698" y="1371600"/>
            <a:ext cx="8229600" cy="762000"/>
          </a:xfrm>
        </p:spPr>
        <p:txBody>
          <a:bodyPr/>
          <a:lstStyle/>
          <a:p>
            <a:r>
              <a:rPr lang="en-US" dirty="0"/>
              <a:t>Different Application Methods</a:t>
            </a:r>
          </a:p>
        </p:txBody>
      </p:sp>
      <p:pic>
        <p:nvPicPr>
          <p:cNvPr id="5" name="Picture 4">
            <a:extLst>
              <a:ext uri="{FF2B5EF4-FFF2-40B4-BE49-F238E27FC236}">
                <a16:creationId xmlns:a16="http://schemas.microsoft.com/office/drawing/2014/main" id="{B2F73D6D-ACB6-43BE-B0ED-A5D4231000CD}"/>
              </a:ext>
            </a:extLst>
          </p:cNvPr>
          <p:cNvPicPr>
            <a:picLocks noChangeAspect="1"/>
          </p:cNvPicPr>
          <p:nvPr/>
        </p:nvPicPr>
        <p:blipFill>
          <a:blip r:embed="rId2"/>
          <a:stretch>
            <a:fillRect/>
          </a:stretch>
        </p:blipFill>
        <p:spPr>
          <a:xfrm>
            <a:off x="16072" y="2113722"/>
            <a:ext cx="4591050" cy="3057525"/>
          </a:xfrm>
          <a:prstGeom prst="rect">
            <a:avLst/>
          </a:prstGeom>
        </p:spPr>
      </p:pic>
      <p:pic>
        <p:nvPicPr>
          <p:cNvPr id="6" name="Picture 5">
            <a:extLst>
              <a:ext uri="{FF2B5EF4-FFF2-40B4-BE49-F238E27FC236}">
                <a16:creationId xmlns:a16="http://schemas.microsoft.com/office/drawing/2014/main" id="{09CC157B-757E-49EE-A5C8-385B2BD00F22}"/>
              </a:ext>
            </a:extLst>
          </p:cNvPr>
          <p:cNvPicPr>
            <a:picLocks noChangeAspect="1"/>
          </p:cNvPicPr>
          <p:nvPr/>
        </p:nvPicPr>
        <p:blipFill>
          <a:blip r:embed="rId3"/>
          <a:stretch>
            <a:fillRect/>
          </a:stretch>
        </p:blipFill>
        <p:spPr>
          <a:xfrm>
            <a:off x="4571999" y="2155430"/>
            <a:ext cx="4511537" cy="3057525"/>
          </a:xfrm>
          <a:prstGeom prst="rect">
            <a:avLst/>
          </a:prstGeom>
        </p:spPr>
      </p:pic>
      <p:pic>
        <p:nvPicPr>
          <p:cNvPr id="8" name="Picture 7">
            <a:extLst>
              <a:ext uri="{FF2B5EF4-FFF2-40B4-BE49-F238E27FC236}">
                <a16:creationId xmlns:a16="http://schemas.microsoft.com/office/drawing/2014/main" id="{6617FC32-633F-44DD-925B-1111DD2BD133}"/>
              </a:ext>
            </a:extLst>
          </p:cNvPr>
          <p:cNvPicPr>
            <a:picLocks noChangeAspect="1"/>
          </p:cNvPicPr>
          <p:nvPr/>
        </p:nvPicPr>
        <p:blipFill>
          <a:blip r:embed="rId4"/>
          <a:stretch>
            <a:fillRect/>
          </a:stretch>
        </p:blipFill>
        <p:spPr>
          <a:xfrm>
            <a:off x="2019298" y="4221408"/>
            <a:ext cx="5105400" cy="2636592"/>
          </a:xfrm>
          <a:prstGeom prst="rect">
            <a:avLst/>
          </a:prstGeom>
        </p:spPr>
      </p:pic>
    </p:spTree>
    <p:extLst>
      <p:ext uri="{BB962C8B-B14F-4D97-AF65-F5344CB8AC3E}">
        <p14:creationId xmlns:p14="http://schemas.microsoft.com/office/powerpoint/2010/main" val="224105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0AC8C3-FF8B-4F70-93EC-5326375A4669}"/>
              </a:ext>
            </a:extLst>
          </p:cNvPr>
          <p:cNvSpPr>
            <a:spLocks noGrp="1"/>
          </p:cNvSpPr>
          <p:nvPr>
            <p:ph type="title"/>
          </p:nvPr>
        </p:nvSpPr>
        <p:spPr>
          <a:xfrm>
            <a:off x="-9939" y="1371600"/>
            <a:ext cx="8991600" cy="762000"/>
          </a:xfrm>
        </p:spPr>
        <p:txBody>
          <a:bodyPr/>
          <a:lstStyle/>
          <a:p>
            <a:r>
              <a:rPr lang="en-US" dirty="0" err="1"/>
              <a:t>Rte</a:t>
            </a:r>
            <a:r>
              <a:rPr lang="en-US" dirty="0"/>
              <a:t> 52– Construction of Test Sections</a:t>
            </a:r>
          </a:p>
        </p:txBody>
      </p:sp>
      <p:graphicFrame>
        <p:nvGraphicFramePr>
          <p:cNvPr id="6" name="Table 5">
            <a:extLst>
              <a:ext uri="{FF2B5EF4-FFF2-40B4-BE49-F238E27FC236}">
                <a16:creationId xmlns:a16="http://schemas.microsoft.com/office/drawing/2014/main" id="{A37AAB7A-191F-4997-AFA8-18F59A57E759}"/>
              </a:ext>
            </a:extLst>
          </p:cNvPr>
          <p:cNvGraphicFramePr>
            <a:graphicFrameLocks noGrp="1"/>
          </p:cNvGraphicFramePr>
          <p:nvPr>
            <p:extLst>
              <p:ext uri="{D42A27DB-BD31-4B8C-83A1-F6EECF244321}">
                <p14:modId xmlns:p14="http://schemas.microsoft.com/office/powerpoint/2010/main" val="2449164759"/>
              </p:ext>
            </p:extLst>
          </p:nvPr>
        </p:nvGraphicFramePr>
        <p:xfrm>
          <a:off x="-9939" y="2090671"/>
          <a:ext cx="9144001" cy="4724399"/>
        </p:xfrm>
        <a:graphic>
          <a:graphicData uri="http://schemas.openxmlformats.org/drawingml/2006/table">
            <a:tbl>
              <a:tblPr firstRow="1" bandRow="1">
                <a:tableStyleId>{5C22544A-7EE6-4342-B048-85BDC9FD1C3A}</a:tableStyleId>
              </a:tblPr>
              <a:tblGrid>
                <a:gridCol w="952500">
                  <a:extLst>
                    <a:ext uri="{9D8B030D-6E8A-4147-A177-3AD203B41FA5}">
                      <a16:colId xmlns:a16="http://schemas.microsoft.com/office/drawing/2014/main" val="3350843134"/>
                    </a:ext>
                  </a:extLst>
                </a:gridCol>
                <a:gridCol w="2988880">
                  <a:extLst>
                    <a:ext uri="{9D8B030D-6E8A-4147-A177-3AD203B41FA5}">
                      <a16:colId xmlns:a16="http://schemas.microsoft.com/office/drawing/2014/main" val="2725834724"/>
                    </a:ext>
                  </a:extLst>
                </a:gridCol>
                <a:gridCol w="2128345">
                  <a:extLst>
                    <a:ext uri="{9D8B030D-6E8A-4147-A177-3AD203B41FA5}">
                      <a16:colId xmlns:a16="http://schemas.microsoft.com/office/drawing/2014/main" val="207140294"/>
                    </a:ext>
                  </a:extLst>
                </a:gridCol>
                <a:gridCol w="3074276">
                  <a:extLst>
                    <a:ext uri="{9D8B030D-6E8A-4147-A177-3AD203B41FA5}">
                      <a16:colId xmlns:a16="http://schemas.microsoft.com/office/drawing/2014/main" val="2663263338"/>
                    </a:ext>
                  </a:extLst>
                </a:gridCol>
              </a:tblGrid>
              <a:tr h="1038351">
                <a:tc>
                  <a:txBody>
                    <a:bodyPr/>
                    <a:lstStyle/>
                    <a:p>
                      <a:pPr algn="ctr"/>
                      <a:r>
                        <a:rPr lang="en-US" sz="2000" dirty="0"/>
                        <a:t>ID</a:t>
                      </a:r>
                    </a:p>
                  </a:txBody>
                  <a:tcPr anchor="ctr"/>
                </a:tc>
                <a:tc>
                  <a:txBody>
                    <a:bodyPr/>
                    <a:lstStyle/>
                    <a:p>
                      <a:pPr algn="ctr"/>
                      <a:r>
                        <a:rPr lang="en-US" sz="2000" dirty="0"/>
                        <a:t>Product Name</a:t>
                      </a:r>
                    </a:p>
                  </a:txBody>
                  <a:tcPr anchor="ctr"/>
                </a:tc>
                <a:tc>
                  <a:txBody>
                    <a:bodyPr/>
                    <a:lstStyle/>
                    <a:p>
                      <a:pPr algn="ctr"/>
                      <a:r>
                        <a:rPr lang="en-US" sz="2000" dirty="0"/>
                        <a:t>Field Application Rates (gal/yd2)</a:t>
                      </a:r>
                    </a:p>
                  </a:txBody>
                  <a:tcPr anchor="ctr"/>
                </a:tc>
                <a:tc>
                  <a:txBody>
                    <a:bodyPr/>
                    <a:lstStyle/>
                    <a:p>
                      <a:pPr algn="ctr"/>
                      <a:r>
                        <a:rPr lang="en-US" sz="2000" dirty="0"/>
                        <a:t>Visual - Fill/Seal Crack </a:t>
                      </a:r>
                    </a:p>
                  </a:txBody>
                  <a:tcPr anchor="ctr"/>
                </a:tc>
                <a:extLst>
                  <a:ext uri="{0D108BD9-81ED-4DB2-BD59-A6C34878D82A}">
                    <a16:rowId xmlns:a16="http://schemas.microsoft.com/office/drawing/2014/main" val="775644101"/>
                  </a:ext>
                </a:extLst>
              </a:tr>
              <a:tr h="764726">
                <a:tc>
                  <a:txBody>
                    <a:bodyPr/>
                    <a:lstStyle/>
                    <a:p>
                      <a:pPr algn="ctr"/>
                      <a:r>
                        <a:rPr lang="en-US" sz="2000" dirty="0"/>
                        <a:t>W1</a:t>
                      </a:r>
                    </a:p>
                  </a:txBody>
                  <a:tcPr anchor="ctr"/>
                </a:tc>
                <a:tc>
                  <a:txBody>
                    <a:bodyPr/>
                    <a:lstStyle/>
                    <a:p>
                      <a:pPr algn="l"/>
                      <a:r>
                        <a:rPr lang="en-US" sz="2000" dirty="0" err="1"/>
                        <a:t>Biorestor</a:t>
                      </a:r>
                      <a:r>
                        <a:rPr lang="en-US" sz="2000" dirty="0"/>
                        <a:t> Asphalt Rejuvenator</a:t>
                      </a:r>
                    </a:p>
                  </a:txBody>
                  <a:tcPr anchor="ctr"/>
                </a:tc>
                <a:tc>
                  <a:txBody>
                    <a:bodyPr/>
                    <a:lstStyle/>
                    <a:p>
                      <a:pPr algn="ctr"/>
                      <a:r>
                        <a:rPr lang="en-US" sz="2000" dirty="0"/>
                        <a:t>0.04</a:t>
                      </a:r>
                    </a:p>
                  </a:txBody>
                  <a:tcPr anchor="ctr"/>
                </a:tc>
                <a:tc>
                  <a:txBody>
                    <a:bodyPr/>
                    <a:lstStyle/>
                    <a:p>
                      <a:pPr algn="l"/>
                      <a:r>
                        <a:rPr lang="en-US" sz="2000"/>
                        <a:t>Not filled/Not sealed</a:t>
                      </a:r>
                      <a:endParaRPr lang="en-US" sz="2000" dirty="0"/>
                    </a:p>
                  </a:txBody>
                  <a:tcPr anchor="ctr"/>
                </a:tc>
                <a:extLst>
                  <a:ext uri="{0D108BD9-81ED-4DB2-BD59-A6C34878D82A}">
                    <a16:rowId xmlns:a16="http://schemas.microsoft.com/office/drawing/2014/main" val="1591014148"/>
                  </a:ext>
                </a:extLst>
              </a:tr>
              <a:tr h="486887">
                <a:tc>
                  <a:txBody>
                    <a:bodyPr/>
                    <a:lstStyle/>
                    <a:p>
                      <a:pPr algn="ctr"/>
                      <a:r>
                        <a:rPr lang="en-US" sz="2000" dirty="0"/>
                        <a:t>W2</a:t>
                      </a:r>
                    </a:p>
                  </a:txBody>
                  <a:tcPr anchor="ctr"/>
                </a:tc>
                <a:tc>
                  <a:txBody>
                    <a:bodyPr/>
                    <a:lstStyle/>
                    <a:p>
                      <a:pPr algn="l"/>
                      <a:r>
                        <a:rPr lang="en-US" sz="2000" dirty="0"/>
                        <a:t>LCJ 100</a:t>
                      </a:r>
                    </a:p>
                  </a:txBody>
                  <a:tcPr anchor="ctr"/>
                </a:tc>
                <a:tc>
                  <a:txBody>
                    <a:bodyPr/>
                    <a:lstStyle/>
                    <a:p>
                      <a:pPr algn="ctr"/>
                      <a:r>
                        <a:rPr lang="en-US" sz="2000" dirty="0"/>
                        <a:t>0.13</a:t>
                      </a:r>
                    </a:p>
                  </a:txBody>
                  <a:tcPr anchor="ctr"/>
                </a:tc>
                <a:tc>
                  <a:txBody>
                    <a:bodyPr/>
                    <a:lstStyle/>
                    <a:p>
                      <a:pPr algn="l"/>
                      <a:r>
                        <a:rPr lang="en-US" sz="2000" dirty="0"/>
                        <a:t>Partially filled/Not sealed</a:t>
                      </a:r>
                    </a:p>
                  </a:txBody>
                  <a:tcPr anchor="ctr"/>
                </a:tc>
                <a:extLst>
                  <a:ext uri="{0D108BD9-81ED-4DB2-BD59-A6C34878D82A}">
                    <a16:rowId xmlns:a16="http://schemas.microsoft.com/office/drawing/2014/main" val="2684704214"/>
                  </a:ext>
                </a:extLst>
              </a:tr>
              <a:tr h="486887">
                <a:tc>
                  <a:txBody>
                    <a:bodyPr/>
                    <a:lstStyle/>
                    <a:p>
                      <a:pPr algn="ctr"/>
                      <a:r>
                        <a:rPr lang="en-US" sz="2000" dirty="0"/>
                        <a:t>W3</a:t>
                      </a:r>
                    </a:p>
                  </a:txBody>
                  <a:tcPr anchor="ctr"/>
                </a:tc>
                <a:tc>
                  <a:txBody>
                    <a:bodyPr/>
                    <a:lstStyle/>
                    <a:p>
                      <a:pPr algn="l"/>
                      <a:r>
                        <a:rPr lang="en-US" sz="2000" dirty="0"/>
                        <a:t>Ravel Check</a:t>
                      </a:r>
                    </a:p>
                  </a:txBody>
                  <a:tcPr anchor="ctr"/>
                </a:tc>
                <a:tc>
                  <a:txBody>
                    <a:bodyPr/>
                    <a:lstStyle/>
                    <a:p>
                      <a:pPr algn="ctr"/>
                      <a:r>
                        <a:rPr lang="en-US" sz="2000" dirty="0"/>
                        <a:t>0.10</a:t>
                      </a:r>
                    </a:p>
                  </a:txBody>
                  <a:tcPr anchor="ctr"/>
                </a:tc>
                <a:tc>
                  <a:txBody>
                    <a:bodyPr/>
                    <a:lstStyle/>
                    <a:p>
                      <a:pPr algn="l"/>
                      <a:r>
                        <a:rPr lang="en-US" sz="2000" dirty="0"/>
                        <a:t>Partially filled/Not sealed</a:t>
                      </a:r>
                    </a:p>
                  </a:txBody>
                  <a:tcPr anchor="ctr"/>
                </a:tc>
                <a:extLst>
                  <a:ext uri="{0D108BD9-81ED-4DB2-BD59-A6C34878D82A}">
                    <a16:rowId xmlns:a16="http://schemas.microsoft.com/office/drawing/2014/main" val="481890125"/>
                  </a:ext>
                </a:extLst>
              </a:tr>
              <a:tr h="486887">
                <a:tc>
                  <a:txBody>
                    <a:bodyPr/>
                    <a:lstStyle/>
                    <a:p>
                      <a:pPr algn="ctr"/>
                      <a:r>
                        <a:rPr lang="en-US" sz="2000" dirty="0"/>
                        <a:t>W4</a:t>
                      </a:r>
                    </a:p>
                  </a:txBody>
                  <a:tcPr anchor="ctr"/>
                </a:tc>
                <a:tc gridSpan="3">
                  <a:txBody>
                    <a:bodyPr/>
                    <a:lstStyle/>
                    <a:p>
                      <a:pPr algn="l"/>
                      <a:r>
                        <a:rPr lang="en-US" sz="2000" dirty="0"/>
                        <a:t>Weather Issues – Invalid Tet Section and Moved to W7</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60530755"/>
                  </a:ext>
                </a:extLst>
              </a:tr>
              <a:tr h="486887">
                <a:tc>
                  <a:txBody>
                    <a:bodyPr/>
                    <a:lstStyle/>
                    <a:p>
                      <a:pPr algn="ctr"/>
                      <a:r>
                        <a:rPr lang="en-US" sz="2000" dirty="0"/>
                        <a:t>W5</a:t>
                      </a:r>
                    </a:p>
                  </a:txBody>
                  <a:tcPr anchor="ctr"/>
                </a:tc>
                <a:tc>
                  <a:txBody>
                    <a:bodyPr/>
                    <a:lstStyle/>
                    <a:p>
                      <a:pPr algn="l"/>
                      <a:r>
                        <a:rPr lang="en-US" sz="2000" dirty="0"/>
                        <a:t>RPE</a:t>
                      </a:r>
                    </a:p>
                  </a:txBody>
                  <a:tcPr anchor="ctr"/>
                </a:tc>
                <a:tc>
                  <a:txBody>
                    <a:bodyPr/>
                    <a:lstStyle/>
                    <a:p>
                      <a:pPr algn="ctr"/>
                      <a:r>
                        <a:rPr lang="en-US" sz="2000" dirty="0"/>
                        <a:t>0.15</a:t>
                      </a:r>
                    </a:p>
                  </a:txBody>
                  <a:tcPr anchor="ctr"/>
                </a:tc>
                <a:tc>
                  <a:txBody>
                    <a:bodyPr/>
                    <a:lstStyle/>
                    <a:p>
                      <a:pPr algn="l"/>
                      <a:r>
                        <a:rPr lang="en-US" sz="2000" dirty="0"/>
                        <a:t>Partially filled/Not sealed</a:t>
                      </a:r>
                    </a:p>
                  </a:txBody>
                  <a:tcPr anchor="ctr"/>
                </a:tc>
                <a:extLst>
                  <a:ext uri="{0D108BD9-81ED-4DB2-BD59-A6C34878D82A}">
                    <a16:rowId xmlns:a16="http://schemas.microsoft.com/office/drawing/2014/main" val="3503437951"/>
                  </a:ext>
                </a:extLst>
              </a:tr>
              <a:tr h="486887">
                <a:tc>
                  <a:txBody>
                    <a:bodyPr/>
                    <a:lstStyle/>
                    <a:p>
                      <a:pPr algn="ctr"/>
                      <a:r>
                        <a:rPr lang="en-US" sz="2000" dirty="0"/>
                        <a:t>W6</a:t>
                      </a:r>
                    </a:p>
                  </a:txBody>
                  <a:tcPr anchor="ctr"/>
                </a:tc>
                <a:tc gridSpan="3">
                  <a:txBody>
                    <a:bodyPr/>
                    <a:lstStyle/>
                    <a:p>
                      <a:pPr algn="l"/>
                      <a:r>
                        <a:rPr lang="en-US" sz="2000" dirty="0"/>
                        <a:t>Control</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07269589"/>
                  </a:ext>
                </a:extLst>
              </a:tr>
              <a:tr h="486887">
                <a:tc>
                  <a:txBody>
                    <a:bodyPr/>
                    <a:lstStyle/>
                    <a:p>
                      <a:pPr algn="ctr"/>
                      <a:r>
                        <a:rPr lang="en-US" sz="2000" dirty="0"/>
                        <a:t>W7</a:t>
                      </a:r>
                    </a:p>
                  </a:txBody>
                  <a:tcPr anchor="ctr"/>
                </a:tc>
                <a:tc>
                  <a:txBody>
                    <a:bodyPr/>
                    <a:lstStyle/>
                    <a:p>
                      <a:pPr algn="l"/>
                      <a:r>
                        <a:rPr lang="en-US" sz="2000" dirty="0"/>
                        <a:t>Joint Bond</a:t>
                      </a:r>
                    </a:p>
                  </a:txBody>
                  <a:tcPr anchor="ctr"/>
                </a:tc>
                <a:tc>
                  <a:txBody>
                    <a:bodyPr/>
                    <a:lstStyle/>
                    <a:p>
                      <a:pPr algn="ctr"/>
                      <a:r>
                        <a:rPr lang="en-US" sz="2000" dirty="0"/>
                        <a:t>0.12</a:t>
                      </a:r>
                    </a:p>
                  </a:txBody>
                  <a:tcPr anchor="ctr"/>
                </a:tc>
                <a:tc>
                  <a:txBody>
                    <a:bodyPr/>
                    <a:lstStyle/>
                    <a:p>
                      <a:pPr algn="l"/>
                      <a:r>
                        <a:rPr lang="en-US" sz="2000" dirty="0"/>
                        <a:t>Partially filled/Not sealed</a:t>
                      </a:r>
                    </a:p>
                  </a:txBody>
                  <a:tcPr anchor="ctr"/>
                </a:tc>
                <a:extLst>
                  <a:ext uri="{0D108BD9-81ED-4DB2-BD59-A6C34878D82A}">
                    <a16:rowId xmlns:a16="http://schemas.microsoft.com/office/drawing/2014/main" val="4043379962"/>
                  </a:ext>
                </a:extLst>
              </a:tr>
            </a:tbl>
          </a:graphicData>
        </a:graphic>
      </p:graphicFrame>
    </p:spTree>
    <p:extLst>
      <p:ext uri="{BB962C8B-B14F-4D97-AF65-F5344CB8AC3E}">
        <p14:creationId xmlns:p14="http://schemas.microsoft.com/office/powerpoint/2010/main" val="1083469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524000"/>
            <a:ext cx="8458200" cy="914400"/>
          </a:xfrm>
        </p:spPr>
        <p:txBody>
          <a:bodyPr/>
          <a:lstStyle/>
          <a:p>
            <a:r>
              <a:rPr lang="en-US" dirty="0"/>
              <a:t>Need for Inexpensive Treatments</a:t>
            </a:r>
          </a:p>
        </p:txBody>
      </p:sp>
      <p:sp>
        <p:nvSpPr>
          <p:cNvPr id="6" name="Content Placeholder 5"/>
          <p:cNvSpPr>
            <a:spLocks noGrp="1"/>
          </p:cNvSpPr>
          <p:nvPr>
            <p:ph sz="half" idx="2"/>
          </p:nvPr>
        </p:nvSpPr>
        <p:spPr>
          <a:xfrm>
            <a:off x="3505200" y="2514599"/>
            <a:ext cx="5638800" cy="3886201"/>
          </a:xfrm>
        </p:spPr>
        <p:txBody>
          <a:bodyPr/>
          <a:lstStyle/>
          <a:p>
            <a:r>
              <a:rPr lang="en-US" dirty="0"/>
              <a:t>Spray on Applications that are:</a:t>
            </a:r>
          </a:p>
          <a:p>
            <a:pPr lvl="1">
              <a:buSzPct val="50000"/>
              <a:buFont typeface="Wingdings" panose="05000000000000000000" pitchFamily="2" charset="2"/>
              <a:buChar char="Ø"/>
            </a:pPr>
            <a:r>
              <a:rPr lang="en-US" dirty="0"/>
              <a:t>Inexpensive – Less than $1.50 yd</a:t>
            </a:r>
            <a:r>
              <a:rPr lang="en-US" baseline="30000" dirty="0"/>
              <a:t>2</a:t>
            </a:r>
          </a:p>
          <a:p>
            <a:pPr lvl="1">
              <a:buSzPct val="50000"/>
              <a:buFont typeface="Wingdings" panose="05000000000000000000" pitchFamily="2" charset="2"/>
              <a:buChar char="Ø"/>
            </a:pPr>
            <a:r>
              <a:rPr lang="en-US" dirty="0"/>
              <a:t>Maintains Friction</a:t>
            </a:r>
          </a:p>
          <a:p>
            <a:pPr lvl="1">
              <a:buSzPct val="50000"/>
              <a:buFont typeface="Wingdings" panose="05000000000000000000" pitchFamily="2" charset="2"/>
              <a:buChar char="Ø"/>
            </a:pPr>
            <a:r>
              <a:rPr lang="en-US" dirty="0"/>
              <a:t>Open to competition with different suppliers and applicators</a:t>
            </a:r>
          </a:p>
          <a:p>
            <a:pPr lvl="1">
              <a:buSzPct val="50000"/>
              <a:buFont typeface="Wingdings" panose="05000000000000000000" pitchFamily="2" charset="2"/>
              <a:buChar char="Ø"/>
            </a:pPr>
            <a:r>
              <a:rPr lang="en-US" dirty="0"/>
              <a:t>Effective – Actually work – reduces the amount and severity of block cracking and joint deterioration</a:t>
            </a:r>
          </a:p>
        </p:txBody>
      </p:sp>
      <p:pic>
        <p:nvPicPr>
          <p:cNvPr id="5" name="Picture 4">
            <a:extLst>
              <a:ext uri="{FF2B5EF4-FFF2-40B4-BE49-F238E27FC236}">
                <a16:creationId xmlns:a16="http://schemas.microsoft.com/office/drawing/2014/main" id="{2C4FD5A1-BF41-4059-926E-5F25C552DEDE}"/>
              </a:ext>
            </a:extLst>
          </p:cNvPr>
          <p:cNvPicPr>
            <a:picLocks noChangeAspect="1"/>
          </p:cNvPicPr>
          <p:nvPr/>
        </p:nvPicPr>
        <p:blipFill>
          <a:blip r:embed="rId2"/>
          <a:stretch>
            <a:fillRect/>
          </a:stretch>
        </p:blipFill>
        <p:spPr>
          <a:xfrm>
            <a:off x="0" y="3276600"/>
            <a:ext cx="3790736" cy="2819400"/>
          </a:xfrm>
          <a:prstGeom prst="rect">
            <a:avLst/>
          </a:prstGeom>
        </p:spPr>
      </p:pic>
    </p:spTree>
    <p:extLst>
      <p:ext uri="{BB962C8B-B14F-4D97-AF65-F5344CB8AC3E}">
        <p14:creationId xmlns:p14="http://schemas.microsoft.com/office/powerpoint/2010/main" val="6722599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0AC8C3-FF8B-4F70-93EC-5326375A4669}"/>
              </a:ext>
            </a:extLst>
          </p:cNvPr>
          <p:cNvSpPr>
            <a:spLocks noGrp="1"/>
          </p:cNvSpPr>
          <p:nvPr>
            <p:ph type="title"/>
          </p:nvPr>
        </p:nvSpPr>
        <p:spPr>
          <a:xfrm>
            <a:off x="-9939" y="1371600"/>
            <a:ext cx="8991600" cy="762000"/>
          </a:xfrm>
        </p:spPr>
        <p:txBody>
          <a:bodyPr/>
          <a:lstStyle/>
          <a:p>
            <a:r>
              <a:rPr lang="en-US" dirty="0" err="1"/>
              <a:t>Rte</a:t>
            </a:r>
            <a:r>
              <a:rPr lang="en-US" dirty="0"/>
              <a:t> 30 – Construction of Test Sections</a:t>
            </a:r>
          </a:p>
        </p:txBody>
      </p:sp>
      <p:graphicFrame>
        <p:nvGraphicFramePr>
          <p:cNvPr id="6" name="Table 5">
            <a:extLst>
              <a:ext uri="{FF2B5EF4-FFF2-40B4-BE49-F238E27FC236}">
                <a16:creationId xmlns:a16="http://schemas.microsoft.com/office/drawing/2014/main" id="{A37AAB7A-191F-4997-AFA8-18F59A57E759}"/>
              </a:ext>
            </a:extLst>
          </p:cNvPr>
          <p:cNvGraphicFramePr>
            <a:graphicFrameLocks noGrp="1"/>
          </p:cNvGraphicFramePr>
          <p:nvPr>
            <p:extLst>
              <p:ext uri="{D42A27DB-BD31-4B8C-83A1-F6EECF244321}">
                <p14:modId xmlns:p14="http://schemas.microsoft.com/office/powerpoint/2010/main" val="3312529873"/>
              </p:ext>
            </p:extLst>
          </p:nvPr>
        </p:nvGraphicFramePr>
        <p:xfrm>
          <a:off x="1295400" y="2667000"/>
          <a:ext cx="5968562" cy="3263738"/>
        </p:xfrm>
        <a:graphic>
          <a:graphicData uri="http://schemas.openxmlformats.org/drawingml/2006/table">
            <a:tbl>
              <a:tblPr firstRow="1" bandRow="1">
                <a:tableStyleId>{5C22544A-7EE6-4342-B048-85BDC9FD1C3A}</a:tableStyleId>
              </a:tblPr>
              <a:tblGrid>
                <a:gridCol w="936625">
                  <a:extLst>
                    <a:ext uri="{9D8B030D-6E8A-4147-A177-3AD203B41FA5}">
                      <a16:colId xmlns:a16="http://schemas.microsoft.com/office/drawing/2014/main" val="3350843134"/>
                    </a:ext>
                  </a:extLst>
                </a:gridCol>
                <a:gridCol w="2939065">
                  <a:extLst>
                    <a:ext uri="{9D8B030D-6E8A-4147-A177-3AD203B41FA5}">
                      <a16:colId xmlns:a16="http://schemas.microsoft.com/office/drawing/2014/main" val="2725834724"/>
                    </a:ext>
                  </a:extLst>
                </a:gridCol>
                <a:gridCol w="2092872">
                  <a:extLst>
                    <a:ext uri="{9D8B030D-6E8A-4147-A177-3AD203B41FA5}">
                      <a16:colId xmlns:a16="http://schemas.microsoft.com/office/drawing/2014/main" val="207140294"/>
                    </a:ext>
                  </a:extLst>
                </a:gridCol>
              </a:tblGrid>
              <a:tr h="1038351">
                <a:tc>
                  <a:txBody>
                    <a:bodyPr/>
                    <a:lstStyle/>
                    <a:p>
                      <a:pPr algn="ctr"/>
                      <a:r>
                        <a:rPr lang="en-US" sz="2000" dirty="0"/>
                        <a:t>ID</a:t>
                      </a:r>
                    </a:p>
                  </a:txBody>
                  <a:tcPr anchor="ctr"/>
                </a:tc>
                <a:tc>
                  <a:txBody>
                    <a:bodyPr/>
                    <a:lstStyle/>
                    <a:p>
                      <a:pPr algn="ctr"/>
                      <a:r>
                        <a:rPr lang="en-US" sz="2000" dirty="0"/>
                        <a:t>Product Name</a:t>
                      </a:r>
                    </a:p>
                  </a:txBody>
                  <a:tcPr anchor="ctr"/>
                </a:tc>
                <a:tc>
                  <a:txBody>
                    <a:bodyPr/>
                    <a:lstStyle/>
                    <a:p>
                      <a:pPr algn="ctr"/>
                      <a:r>
                        <a:rPr lang="en-US" sz="2000" dirty="0"/>
                        <a:t>Residual Application Rates (gal/yd2)</a:t>
                      </a:r>
                    </a:p>
                  </a:txBody>
                  <a:tcPr anchor="ctr"/>
                </a:tc>
                <a:extLst>
                  <a:ext uri="{0D108BD9-81ED-4DB2-BD59-A6C34878D82A}">
                    <a16:rowId xmlns:a16="http://schemas.microsoft.com/office/drawing/2014/main" val="775644101"/>
                  </a:ext>
                </a:extLst>
              </a:tr>
              <a:tr h="764726">
                <a:tc>
                  <a:txBody>
                    <a:bodyPr/>
                    <a:lstStyle/>
                    <a:p>
                      <a:pPr algn="ctr"/>
                      <a:r>
                        <a:rPr lang="en-US" sz="2000" dirty="0"/>
                        <a:t>E1</a:t>
                      </a:r>
                    </a:p>
                  </a:txBody>
                  <a:tcPr anchor="ctr"/>
                </a:tc>
                <a:tc>
                  <a:txBody>
                    <a:bodyPr/>
                    <a:lstStyle/>
                    <a:p>
                      <a:pPr algn="l"/>
                      <a:r>
                        <a:rPr lang="en-US" sz="2000" dirty="0" err="1"/>
                        <a:t>Biorestor</a:t>
                      </a:r>
                      <a:endParaRPr lang="en-US" sz="2000" dirty="0"/>
                    </a:p>
                  </a:txBody>
                  <a:tcPr anchor="ctr"/>
                </a:tc>
                <a:tc>
                  <a:txBody>
                    <a:bodyPr/>
                    <a:lstStyle/>
                    <a:p>
                      <a:pPr algn="l"/>
                      <a:r>
                        <a:rPr lang="en-US" sz="2000" dirty="0"/>
                        <a:t>0.01</a:t>
                      </a:r>
                    </a:p>
                  </a:txBody>
                  <a:tcPr anchor="ctr"/>
                </a:tc>
                <a:extLst>
                  <a:ext uri="{0D108BD9-81ED-4DB2-BD59-A6C34878D82A}">
                    <a16:rowId xmlns:a16="http://schemas.microsoft.com/office/drawing/2014/main" val="1591014148"/>
                  </a:ext>
                </a:extLst>
              </a:tr>
              <a:tr h="486887">
                <a:tc>
                  <a:txBody>
                    <a:bodyPr/>
                    <a:lstStyle/>
                    <a:p>
                      <a:pPr algn="ctr"/>
                      <a:r>
                        <a:rPr lang="en-US" sz="2000" dirty="0"/>
                        <a:t>E2</a:t>
                      </a:r>
                    </a:p>
                  </a:txBody>
                  <a:tcPr anchor="ctr"/>
                </a:tc>
                <a:tc>
                  <a:txBody>
                    <a:bodyPr/>
                    <a:lstStyle/>
                    <a:p>
                      <a:pPr algn="l"/>
                      <a:r>
                        <a:rPr lang="en-US" sz="2000" dirty="0" err="1"/>
                        <a:t>Ravelcheck</a:t>
                      </a:r>
                      <a:endParaRPr lang="en-US" sz="2000" dirty="0"/>
                    </a:p>
                  </a:txBody>
                  <a:tcPr anchor="ctr"/>
                </a:tc>
                <a:tc>
                  <a:txBody>
                    <a:bodyPr/>
                    <a:lstStyle/>
                    <a:p>
                      <a:pPr algn="l"/>
                      <a:r>
                        <a:rPr lang="en-US" sz="2000" dirty="0"/>
                        <a:t>0.04</a:t>
                      </a:r>
                    </a:p>
                  </a:txBody>
                  <a:tcPr anchor="ctr"/>
                </a:tc>
                <a:extLst>
                  <a:ext uri="{0D108BD9-81ED-4DB2-BD59-A6C34878D82A}">
                    <a16:rowId xmlns:a16="http://schemas.microsoft.com/office/drawing/2014/main" val="2684704214"/>
                  </a:ext>
                </a:extLst>
              </a:tr>
              <a:tr h="486887">
                <a:tc>
                  <a:txBody>
                    <a:bodyPr/>
                    <a:lstStyle/>
                    <a:p>
                      <a:pPr algn="ctr"/>
                      <a:r>
                        <a:rPr lang="en-US" sz="2000" dirty="0"/>
                        <a:t>E3</a:t>
                      </a:r>
                    </a:p>
                  </a:txBody>
                  <a:tcPr anchor="ctr"/>
                </a:tc>
                <a:tc>
                  <a:txBody>
                    <a:bodyPr/>
                    <a:lstStyle/>
                    <a:p>
                      <a:pPr algn="l"/>
                      <a:r>
                        <a:rPr lang="en-US" sz="2000" dirty="0"/>
                        <a:t>CRF Maltene Seal</a:t>
                      </a:r>
                    </a:p>
                  </a:txBody>
                  <a:tcPr anchor="ctr"/>
                </a:tc>
                <a:tc>
                  <a:txBody>
                    <a:bodyPr/>
                    <a:lstStyle/>
                    <a:p>
                      <a:pPr algn="l"/>
                      <a:r>
                        <a:rPr lang="en-US" sz="2000" dirty="0"/>
                        <a:t>0.11</a:t>
                      </a:r>
                    </a:p>
                  </a:txBody>
                  <a:tcPr anchor="ctr"/>
                </a:tc>
                <a:extLst>
                  <a:ext uri="{0D108BD9-81ED-4DB2-BD59-A6C34878D82A}">
                    <a16:rowId xmlns:a16="http://schemas.microsoft.com/office/drawing/2014/main" val="481890125"/>
                  </a:ext>
                </a:extLst>
              </a:tr>
              <a:tr h="486887">
                <a:tc>
                  <a:txBody>
                    <a:bodyPr/>
                    <a:lstStyle/>
                    <a:p>
                      <a:pPr algn="ctr"/>
                      <a:r>
                        <a:rPr lang="en-US" sz="2000" dirty="0"/>
                        <a:t>E4</a:t>
                      </a:r>
                    </a:p>
                  </a:txBody>
                  <a:tcPr anchor="ctr"/>
                </a:tc>
                <a:tc>
                  <a:txBody>
                    <a:bodyPr/>
                    <a:lstStyle/>
                    <a:p>
                      <a:pPr algn="l"/>
                      <a:r>
                        <a:rPr lang="en-US" sz="2000" dirty="0"/>
                        <a:t>RPE</a:t>
                      </a:r>
                    </a:p>
                  </a:txBody>
                  <a:tcPr anchor="ctr"/>
                </a:tc>
                <a:tc>
                  <a:txBody>
                    <a:bodyPr/>
                    <a:lstStyle/>
                    <a:p>
                      <a:r>
                        <a:rPr lang="en-US" dirty="0"/>
                        <a:t>0.04</a:t>
                      </a:r>
                    </a:p>
                  </a:txBody>
                  <a:tcPr/>
                </a:tc>
                <a:extLst>
                  <a:ext uri="{0D108BD9-81ED-4DB2-BD59-A6C34878D82A}">
                    <a16:rowId xmlns:a16="http://schemas.microsoft.com/office/drawing/2014/main" val="3160530755"/>
                  </a:ext>
                </a:extLst>
              </a:tr>
            </a:tbl>
          </a:graphicData>
        </a:graphic>
      </p:graphicFrame>
    </p:spTree>
    <p:extLst>
      <p:ext uri="{BB962C8B-B14F-4D97-AF65-F5344CB8AC3E}">
        <p14:creationId xmlns:p14="http://schemas.microsoft.com/office/powerpoint/2010/main" val="9374587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0E8CA6D-95B9-4A3A-8146-8F6BCF35C8BB}"/>
              </a:ext>
            </a:extLst>
          </p:cNvPr>
          <p:cNvGraphicFramePr>
            <a:graphicFrameLocks noGrp="1"/>
          </p:cNvGraphicFramePr>
          <p:nvPr>
            <p:extLst>
              <p:ext uri="{D42A27DB-BD31-4B8C-83A1-F6EECF244321}">
                <p14:modId xmlns:p14="http://schemas.microsoft.com/office/powerpoint/2010/main" val="2111325240"/>
              </p:ext>
            </p:extLst>
          </p:nvPr>
        </p:nvGraphicFramePr>
        <p:xfrm>
          <a:off x="71473" y="2362200"/>
          <a:ext cx="9001053" cy="4351288"/>
        </p:xfrm>
        <a:graphic>
          <a:graphicData uri="http://schemas.openxmlformats.org/drawingml/2006/table">
            <a:tbl>
              <a:tblPr firstRow="1" bandRow="1">
                <a:tableStyleId>{5C22544A-7EE6-4342-B048-85BDC9FD1C3A}</a:tableStyleId>
              </a:tblPr>
              <a:tblGrid>
                <a:gridCol w="690202">
                  <a:extLst>
                    <a:ext uri="{9D8B030D-6E8A-4147-A177-3AD203B41FA5}">
                      <a16:colId xmlns:a16="http://schemas.microsoft.com/office/drawing/2014/main" val="2518312066"/>
                    </a:ext>
                  </a:extLst>
                </a:gridCol>
                <a:gridCol w="1326554">
                  <a:extLst>
                    <a:ext uri="{9D8B030D-6E8A-4147-A177-3AD203B41FA5}">
                      <a16:colId xmlns:a16="http://schemas.microsoft.com/office/drawing/2014/main" val="2835774033"/>
                    </a:ext>
                  </a:extLst>
                </a:gridCol>
                <a:gridCol w="958726">
                  <a:extLst>
                    <a:ext uri="{9D8B030D-6E8A-4147-A177-3AD203B41FA5}">
                      <a16:colId xmlns:a16="http://schemas.microsoft.com/office/drawing/2014/main" val="3457774124"/>
                    </a:ext>
                  </a:extLst>
                </a:gridCol>
                <a:gridCol w="958726">
                  <a:extLst>
                    <a:ext uri="{9D8B030D-6E8A-4147-A177-3AD203B41FA5}">
                      <a16:colId xmlns:a16="http://schemas.microsoft.com/office/drawing/2014/main" val="4213476184"/>
                    </a:ext>
                  </a:extLst>
                </a:gridCol>
                <a:gridCol w="1259704">
                  <a:extLst>
                    <a:ext uri="{9D8B030D-6E8A-4147-A177-3AD203B41FA5}">
                      <a16:colId xmlns:a16="http://schemas.microsoft.com/office/drawing/2014/main" val="736897836"/>
                    </a:ext>
                  </a:extLst>
                </a:gridCol>
                <a:gridCol w="1184190">
                  <a:extLst>
                    <a:ext uri="{9D8B030D-6E8A-4147-A177-3AD203B41FA5}">
                      <a16:colId xmlns:a16="http://schemas.microsoft.com/office/drawing/2014/main" val="2561809686"/>
                    </a:ext>
                  </a:extLst>
                </a:gridCol>
                <a:gridCol w="1123378">
                  <a:extLst>
                    <a:ext uri="{9D8B030D-6E8A-4147-A177-3AD203B41FA5}">
                      <a16:colId xmlns:a16="http://schemas.microsoft.com/office/drawing/2014/main" val="3102589585"/>
                    </a:ext>
                  </a:extLst>
                </a:gridCol>
                <a:gridCol w="759553">
                  <a:extLst>
                    <a:ext uri="{9D8B030D-6E8A-4147-A177-3AD203B41FA5}">
                      <a16:colId xmlns:a16="http://schemas.microsoft.com/office/drawing/2014/main" val="3005296730"/>
                    </a:ext>
                  </a:extLst>
                </a:gridCol>
                <a:gridCol w="740020">
                  <a:extLst>
                    <a:ext uri="{9D8B030D-6E8A-4147-A177-3AD203B41FA5}">
                      <a16:colId xmlns:a16="http://schemas.microsoft.com/office/drawing/2014/main" val="4033229539"/>
                    </a:ext>
                  </a:extLst>
                </a:gridCol>
              </a:tblGrid>
              <a:tr h="983770">
                <a:tc>
                  <a:txBody>
                    <a:bodyPr/>
                    <a:lstStyle/>
                    <a:p>
                      <a:pPr algn="ctr"/>
                      <a:r>
                        <a:rPr lang="en-US" sz="1800" dirty="0"/>
                        <a:t>ID</a:t>
                      </a:r>
                    </a:p>
                  </a:txBody>
                  <a:tcPr anchor="ctr"/>
                </a:tc>
                <a:tc>
                  <a:txBody>
                    <a:bodyPr/>
                    <a:lstStyle/>
                    <a:p>
                      <a:pPr algn="ctr"/>
                      <a:r>
                        <a:rPr lang="en-US" sz="1800" dirty="0"/>
                        <a:t>Product</a:t>
                      </a:r>
                    </a:p>
                  </a:txBody>
                  <a:tcPr anchor="ctr"/>
                </a:tc>
                <a:tc>
                  <a:txBody>
                    <a:bodyPr/>
                    <a:lstStyle/>
                    <a:p>
                      <a:pPr algn="ctr"/>
                      <a:r>
                        <a:rPr lang="en-US" sz="1800" dirty="0"/>
                        <a:t>Asphalt-</a:t>
                      </a:r>
                      <a:r>
                        <a:rPr lang="en-US" sz="1800" dirty="0" err="1"/>
                        <a:t>enes</a:t>
                      </a:r>
                      <a:r>
                        <a:rPr lang="en-US" sz="1800" dirty="0"/>
                        <a:t> %</a:t>
                      </a:r>
                    </a:p>
                  </a:txBody>
                  <a:tcPr anchor="ctr"/>
                </a:tc>
                <a:tc>
                  <a:txBody>
                    <a:bodyPr/>
                    <a:lstStyle/>
                    <a:p>
                      <a:pPr algn="ctr"/>
                      <a:r>
                        <a:rPr lang="en-US" sz="1800" dirty="0"/>
                        <a:t>Polar Comp.</a:t>
                      </a:r>
                    </a:p>
                  </a:txBody>
                  <a:tcPr anchor="ctr"/>
                </a:tc>
                <a:tc>
                  <a:txBody>
                    <a:bodyPr/>
                    <a:lstStyle/>
                    <a:p>
                      <a:pPr algn="ctr"/>
                      <a:r>
                        <a:rPr lang="en-US" sz="1800" dirty="0"/>
                        <a:t>First </a:t>
                      </a:r>
                      <a:r>
                        <a:rPr lang="en-US" sz="1800" dirty="0" err="1"/>
                        <a:t>Acidaffins</a:t>
                      </a:r>
                      <a:endParaRPr lang="en-US" sz="1800" dirty="0"/>
                    </a:p>
                  </a:txBody>
                  <a:tcPr anchor="ctr"/>
                </a:tc>
                <a:tc>
                  <a:txBody>
                    <a:bodyPr/>
                    <a:lstStyle/>
                    <a:p>
                      <a:pPr algn="ctr"/>
                      <a:r>
                        <a:rPr lang="en-US" sz="1800" dirty="0"/>
                        <a:t>Second </a:t>
                      </a:r>
                      <a:r>
                        <a:rPr lang="en-US" sz="1800" dirty="0" err="1"/>
                        <a:t>Acidaffins</a:t>
                      </a:r>
                      <a:endParaRPr lang="en-US" sz="1800" dirty="0"/>
                    </a:p>
                  </a:txBody>
                  <a:tcPr anchor="ctr"/>
                </a:tc>
                <a:tc>
                  <a:txBody>
                    <a:bodyPr/>
                    <a:lstStyle/>
                    <a:p>
                      <a:pPr algn="ctr"/>
                      <a:r>
                        <a:rPr lang="en-US" sz="1800" dirty="0"/>
                        <a:t>Saturates</a:t>
                      </a:r>
                    </a:p>
                  </a:txBody>
                  <a:tcPr anchor="ctr"/>
                </a:tc>
                <a:tc>
                  <a:txBody>
                    <a:bodyPr/>
                    <a:lstStyle/>
                    <a:p>
                      <a:pPr algn="ctr"/>
                      <a:r>
                        <a:rPr lang="en-US" sz="1800" dirty="0"/>
                        <a:t>MDR Ratio</a:t>
                      </a:r>
                    </a:p>
                  </a:txBody>
                  <a:tcPr anchor="ctr"/>
                </a:tc>
                <a:tc>
                  <a:txBody>
                    <a:bodyPr/>
                    <a:lstStyle/>
                    <a:p>
                      <a:pPr algn="ctr"/>
                      <a:r>
                        <a:rPr lang="en-US" sz="1800" dirty="0"/>
                        <a:t>PC/S</a:t>
                      </a:r>
                    </a:p>
                    <a:p>
                      <a:pPr algn="ctr"/>
                      <a:r>
                        <a:rPr lang="en-US" sz="1800" dirty="0"/>
                        <a:t> Ratio</a:t>
                      </a:r>
                    </a:p>
                  </a:txBody>
                  <a:tcPr anchor="ctr"/>
                </a:tc>
                <a:extLst>
                  <a:ext uri="{0D108BD9-81ED-4DB2-BD59-A6C34878D82A}">
                    <a16:rowId xmlns:a16="http://schemas.microsoft.com/office/drawing/2014/main" val="977245006"/>
                  </a:ext>
                </a:extLst>
              </a:tr>
              <a:tr h="552863">
                <a:tc>
                  <a:txBody>
                    <a:bodyPr/>
                    <a:lstStyle/>
                    <a:p>
                      <a:pPr algn="ctr"/>
                      <a:r>
                        <a:rPr lang="en-US" sz="2000" dirty="0"/>
                        <a:t>W1</a:t>
                      </a:r>
                    </a:p>
                  </a:txBody>
                  <a:tcPr anchor="ctr"/>
                </a:tc>
                <a:tc>
                  <a:txBody>
                    <a:bodyPr/>
                    <a:lstStyle/>
                    <a:p>
                      <a:pPr algn="ctr"/>
                      <a:r>
                        <a:rPr lang="en-US" sz="2000" dirty="0" err="1"/>
                        <a:t>Biorestor</a:t>
                      </a:r>
                      <a:r>
                        <a:rPr lang="en-US" sz="2000" dirty="0"/>
                        <a:t> Asphalt</a:t>
                      </a:r>
                    </a:p>
                  </a:txBody>
                  <a:tcPr anchor="ctr"/>
                </a:tc>
                <a:tc>
                  <a:txBody>
                    <a:bodyPr/>
                    <a:lstStyle/>
                    <a:p>
                      <a:pPr algn="ctr"/>
                      <a:r>
                        <a:rPr lang="en-US" sz="2000" dirty="0"/>
                        <a:t>&lt; 0.1</a:t>
                      </a:r>
                    </a:p>
                  </a:txBody>
                  <a:tcPr anchor="ctr"/>
                </a:tc>
                <a:tc>
                  <a:txBody>
                    <a:bodyPr/>
                    <a:lstStyle/>
                    <a:p>
                      <a:pPr algn="ctr"/>
                      <a:r>
                        <a:rPr lang="en-US" sz="2000" dirty="0"/>
                        <a:t>92.5</a:t>
                      </a:r>
                    </a:p>
                  </a:txBody>
                  <a:tcPr anchor="ctr"/>
                </a:tc>
                <a:tc gridSpan="2">
                  <a:txBody>
                    <a:bodyPr/>
                    <a:lstStyle/>
                    <a:p>
                      <a:pPr algn="ctr"/>
                      <a:r>
                        <a:rPr lang="en-US" sz="2000" dirty="0"/>
                        <a:t>7.4 (Combined)</a:t>
                      </a:r>
                    </a:p>
                  </a:txBody>
                  <a:tcPr anchor="ctr"/>
                </a:tc>
                <a:tc hMerge="1">
                  <a:txBody>
                    <a:bodyPr/>
                    <a:lstStyle/>
                    <a:p>
                      <a:endParaRPr lang="en-US" dirty="0"/>
                    </a:p>
                  </a:txBody>
                  <a:tcPr/>
                </a:tc>
                <a:tc>
                  <a:txBody>
                    <a:bodyPr/>
                    <a:lstStyle/>
                    <a:p>
                      <a:pPr algn="ctr"/>
                      <a:r>
                        <a:rPr lang="en-US" sz="2000" dirty="0"/>
                        <a:t>N/A</a:t>
                      </a:r>
                    </a:p>
                  </a:txBody>
                  <a:tcPr anchor="ctr"/>
                </a:tc>
                <a:tc>
                  <a:txBody>
                    <a:bodyPr/>
                    <a:lstStyle/>
                    <a:p>
                      <a:pPr algn="ctr"/>
                      <a:r>
                        <a:rPr lang="en-US" sz="2000" dirty="0"/>
                        <a:t>N/A</a:t>
                      </a:r>
                    </a:p>
                  </a:txBody>
                  <a:tcPr anchor="ctr"/>
                </a:tc>
                <a:tc>
                  <a:txBody>
                    <a:bodyPr/>
                    <a:lstStyle/>
                    <a:p>
                      <a:pPr algn="ctr"/>
                      <a:r>
                        <a:rPr lang="en-US" sz="2000" dirty="0"/>
                        <a:t>N/A</a:t>
                      </a:r>
                    </a:p>
                  </a:txBody>
                  <a:tcPr anchor="ctr"/>
                </a:tc>
                <a:extLst>
                  <a:ext uri="{0D108BD9-81ED-4DB2-BD59-A6C34878D82A}">
                    <a16:rowId xmlns:a16="http://schemas.microsoft.com/office/drawing/2014/main" val="1065418286"/>
                  </a:ext>
                </a:extLst>
              </a:tr>
              <a:tr h="529722">
                <a:tc>
                  <a:txBody>
                    <a:bodyPr/>
                    <a:lstStyle/>
                    <a:p>
                      <a:pPr algn="ctr"/>
                      <a:r>
                        <a:rPr lang="en-US" sz="2000" dirty="0"/>
                        <a:t>W2</a:t>
                      </a:r>
                    </a:p>
                  </a:txBody>
                  <a:tcPr anchor="ctr"/>
                </a:tc>
                <a:tc>
                  <a:txBody>
                    <a:bodyPr/>
                    <a:lstStyle/>
                    <a:p>
                      <a:pPr algn="ctr"/>
                      <a:r>
                        <a:rPr lang="en-US" sz="2000" dirty="0"/>
                        <a:t>LCJ 100</a:t>
                      </a:r>
                    </a:p>
                  </a:txBody>
                  <a:tcPr anchor="ctr"/>
                </a:tc>
                <a:tc>
                  <a:txBody>
                    <a:bodyPr/>
                    <a:lstStyle/>
                    <a:p>
                      <a:pPr algn="ctr"/>
                      <a:r>
                        <a:rPr lang="en-US" sz="2000" dirty="0"/>
                        <a:t>37.1</a:t>
                      </a:r>
                    </a:p>
                  </a:txBody>
                  <a:tcPr anchor="ctr"/>
                </a:tc>
                <a:tc>
                  <a:txBody>
                    <a:bodyPr/>
                    <a:lstStyle/>
                    <a:p>
                      <a:pPr algn="ctr"/>
                      <a:r>
                        <a:rPr lang="en-US" sz="2000" dirty="0"/>
                        <a:t>35.3</a:t>
                      </a:r>
                    </a:p>
                  </a:txBody>
                  <a:tcPr anchor="ctr"/>
                </a:tc>
                <a:tc>
                  <a:txBody>
                    <a:bodyPr/>
                    <a:lstStyle/>
                    <a:p>
                      <a:pPr algn="ctr"/>
                      <a:r>
                        <a:rPr lang="en-US" sz="2000" dirty="0"/>
                        <a:t>0.91</a:t>
                      </a:r>
                    </a:p>
                  </a:txBody>
                  <a:tcPr anchor="ctr"/>
                </a:tc>
                <a:tc>
                  <a:txBody>
                    <a:bodyPr/>
                    <a:lstStyle/>
                    <a:p>
                      <a:pPr algn="ctr"/>
                      <a:r>
                        <a:rPr lang="en-US" sz="2000" dirty="0"/>
                        <a:t>19.9</a:t>
                      </a:r>
                    </a:p>
                  </a:txBody>
                  <a:tcPr anchor="ctr"/>
                </a:tc>
                <a:tc>
                  <a:txBody>
                    <a:bodyPr/>
                    <a:lstStyle/>
                    <a:p>
                      <a:pPr algn="ctr"/>
                      <a:r>
                        <a:rPr lang="en-US" sz="2000" dirty="0"/>
                        <a:t>6.8</a:t>
                      </a:r>
                    </a:p>
                  </a:txBody>
                  <a:tcPr anchor="ctr"/>
                </a:tc>
                <a:tc>
                  <a:txBody>
                    <a:bodyPr/>
                    <a:lstStyle/>
                    <a:p>
                      <a:pPr algn="ctr"/>
                      <a:r>
                        <a:rPr lang="en-US" sz="2000" dirty="0"/>
                        <a:t>1.4</a:t>
                      </a:r>
                    </a:p>
                  </a:txBody>
                  <a:tcPr anchor="ctr"/>
                </a:tc>
                <a:tc>
                  <a:txBody>
                    <a:bodyPr/>
                    <a:lstStyle/>
                    <a:p>
                      <a:pPr algn="ctr"/>
                      <a:r>
                        <a:rPr lang="en-US" sz="2000" dirty="0"/>
                        <a:t>5.2</a:t>
                      </a:r>
                    </a:p>
                  </a:txBody>
                  <a:tcPr anchor="ctr"/>
                </a:tc>
                <a:extLst>
                  <a:ext uri="{0D108BD9-81ED-4DB2-BD59-A6C34878D82A}">
                    <a16:rowId xmlns:a16="http://schemas.microsoft.com/office/drawing/2014/main" val="2239983027"/>
                  </a:ext>
                </a:extLst>
              </a:tr>
              <a:tr h="983770">
                <a:tc>
                  <a:txBody>
                    <a:bodyPr/>
                    <a:lstStyle/>
                    <a:p>
                      <a:pPr algn="ctr"/>
                      <a:r>
                        <a:rPr lang="en-US" sz="2000" dirty="0"/>
                        <a:t>W3</a:t>
                      </a:r>
                    </a:p>
                  </a:txBody>
                  <a:tcPr anchor="ctr"/>
                </a:tc>
                <a:tc>
                  <a:txBody>
                    <a:bodyPr/>
                    <a:lstStyle/>
                    <a:p>
                      <a:pPr algn="ctr"/>
                      <a:r>
                        <a:rPr lang="en-US" sz="2000" dirty="0"/>
                        <a:t>Ravel Check</a:t>
                      </a:r>
                    </a:p>
                  </a:txBody>
                  <a:tcPr anchor="ctr"/>
                </a:tc>
                <a:tc>
                  <a:txBody>
                    <a:bodyPr/>
                    <a:lstStyle/>
                    <a:p>
                      <a:pPr algn="ctr"/>
                      <a:r>
                        <a:rPr lang="en-US" sz="2000" dirty="0"/>
                        <a:t>21.9</a:t>
                      </a:r>
                    </a:p>
                  </a:txBody>
                  <a:tcPr anchor="ctr"/>
                </a:tc>
                <a:tc>
                  <a:txBody>
                    <a:bodyPr/>
                    <a:lstStyle/>
                    <a:p>
                      <a:pPr algn="ctr"/>
                      <a:r>
                        <a:rPr lang="en-US" sz="2000" dirty="0"/>
                        <a:t>40.5</a:t>
                      </a:r>
                    </a:p>
                  </a:txBody>
                  <a:tcPr anchor="ctr"/>
                </a:tc>
                <a:tc>
                  <a:txBody>
                    <a:bodyPr/>
                    <a:lstStyle/>
                    <a:p>
                      <a:pPr algn="ctr"/>
                      <a:r>
                        <a:rPr lang="en-US" sz="2000" dirty="0"/>
                        <a:t>3.2</a:t>
                      </a:r>
                    </a:p>
                  </a:txBody>
                  <a:tcPr anchor="ctr"/>
                </a:tc>
                <a:tc>
                  <a:txBody>
                    <a:bodyPr/>
                    <a:lstStyle/>
                    <a:p>
                      <a:pPr algn="ctr"/>
                      <a:r>
                        <a:rPr lang="en-US" sz="2000" dirty="0"/>
                        <a:t>22.7</a:t>
                      </a:r>
                    </a:p>
                  </a:txBody>
                  <a:tcPr anchor="ctr"/>
                </a:tc>
                <a:tc>
                  <a:txBody>
                    <a:bodyPr/>
                    <a:lstStyle/>
                    <a:p>
                      <a:pPr algn="ctr"/>
                      <a:r>
                        <a:rPr lang="en-US" sz="2000" dirty="0"/>
                        <a:t>11.6</a:t>
                      </a:r>
                    </a:p>
                  </a:txBody>
                  <a:tcPr anchor="ctr"/>
                </a:tc>
                <a:tc>
                  <a:txBody>
                    <a:bodyPr/>
                    <a:lstStyle/>
                    <a:p>
                      <a:pPr algn="ctr"/>
                      <a:r>
                        <a:rPr lang="en-US" sz="2000" dirty="0"/>
                        <a:t>1.3</a:t>
                      </a:r>
                    </a:p>
                  </a:txBody>
                  <a:tcPr anchor="ctr"/>
                </a:tc>
                <a:tc>
                  <a:txBody>
                    <a:bodyPr/>
                    <a:lstStyle/>
                    <a:p>
                      <a:pPr algn="ctr"/>
                      <a:r>
                        <a:rPr lang="en-US" sz="2000" dirty="0"/>
                        <a:t>3.5</a:t>
                      </a:r>
                    </a:p>
                  </a:txBody>
                  <a:tcPr anchor="ctr"/>
                </a:tc>
                <a:extLst>
                  <a:ext uri="{0D108BD9-81ED-4DB2-BD59-A6C34878D82A}">
                    <a16:rowId xmlns:a16="http://schemas.microsoft.com/office/drawing/2014/main" val="2709140193"/>
                  </a:ext>
                </a:extLst>
              </a:tr>
              <a:tr h="312488">
                <a:tc>
                  <a:txBody>
                    <a:bodyPr/>
                    <a:lstStyle/>
                    <a:p>
                      <a:pPr algn="ctr"/>
                      <a:r>
                        <a:rPr lang="en-US" sz="2000" dirty="0"/>
                        <a:t>W5</a:t>
                      </a:r>
                    </a:p>
                  </a:txBody>
                  <a:tcPr anchor="ctr"/>
                </a:tc>
                <a:tc>
                  <a:txBody>
                    <a:bodyPr/>
                    <a:lstStyle/>
                    <a:p>
                      <a:pPr algn="ctr"/>
                      <a:r>
                        <a:rPr lang="en-US" sz="2000" dirty="0"/>
                        <a:t>RPE</a:t>
                      </a:r>
                    </a:p>
                  </a:txBody>
                  <a:tcPr anchor="ctr"/>
                </a:tc>
                <a:tc>
                  <a:txBody>
                    <a:bodyPr/>
                    <a:lstStyle/>
                    <a:p>
                      <a:pPr algn="ctr"/>
                      <a:r>
                        <a:rPr lang="en-US" sz="2000" dirty="0"/>
                        <a:t>13.4</a:t>
                      </a:r>
                    </a:p>
                  </a:txBody>
                  <a:tcPr anchor="ctr"/>
                </a:tc>
                <a:tc>
                  <a:txBody>
                    <a:bodyPr/>
                    <a:lstStyle/>
                    <a:p>
                      <a:pPr algn="ctr"/>
                      <a:r>
                        <a:rPr lang="en-US" sz="2000" dirty="0"/>
                        <a:t>41.8</a:t>
                      </a:r>
                    </a:p>
                  </a:txBody>
                  <a:tcPr anchor="ctr"/>
                </a:tc>
                <a:tc>
                  <a:txBody>
                    <a:bodyPr/>
                    <a:lstStyle/>
                    <a:p>
                      <a:pPr algn="ctr"/>
                      <a:r>
                        <a:rPr lang="en-US" sz="2000" dirty="0"/>
                        <a:t>9.9</a:t>
                      </a:r>
                    </a:p>
                  </a:txBody>
                  <a:tcPr anchor="ctr"/>
                </a:tc>
                <a:tc>
                  <a:txBody>
                    <a:bodyPr/>
                    <a:lstStyle/>
                    <a:p>
                      <a:pPr algn="ctr"/>
                      <a:r>
                        <a:rPr lang="en-US" sz="2000" dirty="0"/>
                        <a:t>22.6</a:t>
                      </a:r>
                    </a:p>
                  </a:txBody>
                  <a:tcPr anchor="ctr"/>
                </a:tc>
                <a:tc>
                  <a:txBody>
                    <a:bodyPr/>
                    <a:lstStyle/>
                    <a:p>
                      <a:pPr algn="ctr"/>
                      <a:r>
                        <a:rPr lang="en-US" sz="2000" dirty="0"/>
                        <a:t>12.3</a:t>
                      </a:r>
                    </a:p>
                  </a:txBody>
                  <a:tcPr anchor="ctr"/>
                </a:tc>
                <a:tc>
                  <a:txBody>
                    <a:bodyPr/>
                    <a:lstStyle/>
                    <a:p>
                      <a:pPr algn="ctr"/>
                      <a:r>
                        <a:rPr lang="en-US" sz="2000" dirty="0"/>
                        <a:t>1.5</a:t>
                      </a:r>
                    </a:p>
                  </a:txBody>
                  <a:tcPr anchor="ctr"/>
                </a:tc>
                <a:tc>
                  <a:txBody>
                    <a:bodyPr/>
                    <a:lstStyle/>
                    <a:p>
                      <a:pPr algn="ctr"/>
                      <a:r>
                        <a:rPr lang="en-US" sz="2000" dirty="0"/>
                        <a:t>3.4</a:t>
                      </a:r>
                    </a:p>
                  </a:txBody>
                  <a:tcPr anchor="ctr"/>
                </a:tc>
                <a:extLst>
                  <a:ext uri="{0D108BD9-81ED-4DB2-BD59-A6C34878D82A}">
                    <a16:rowId xmlns:a16="http://schemas.microsoft.com/office/drawing/2014/main" val="3857517692"/>
                  </a:ext>
                </a:extLst>
              </a:tr>
              <a:tr h="756746">
                <a:tc>
                  <a:txBody>
                    <a:bodyPr/>
                    <a:lstStyle/>
                    <a:p>
                      <a:pPr algn="ctr"/>
                      <a:r>
                        <a:rPr lang="en-US" sz="2000" dirty="0"/>
                        <a:t>W7</a:t>
                      </a:r>
                    </a:p>
                  </a:txBody>
                  <a:tcPr anchor="ctr"/>
                </a:tc>
                <a:tc>
                  <a:txBody>
                    <a:bodyPr/>
                    <a:lstStyle/>
                    <a:p>
                      <a:pPr algn="ctr"/>
                      <a:r>
                        <a:rPr lang="en-US" sz="2000" dirty="0"/>
                        <a:t>Joint Bond</a:t>
                      </a:r>
                    </a:p>
                  </a:txBody>
                  <a:tcPr anchor="ctr"/>
                </a:tc>
                <a:tc>
                  <a:txBody>
                    <a:bodyPr/>
                    <a:lstStyle/>
                    <a:p>
                      <a:pPr algn="ctr"/>
                      <a:r>
                        <a:rPr lang="en-US" sz="2000" dirty="0"/>
                        <a:t>2.0</a:t>
                      </a:r>
                    </a:p>
                  </a:txBody>
                  <a:tcPr anchor="ctr"/>
                </a:tc>
                <a:tc>
                  <a:txBody>
                    <a:bodyPr/>
                    <a:lstStyle/>
                    <a:p>
                      <a:pPr algn="ctr"/>
                      <a:r>
                        <a:rPr lang="en-US" sz="2000" dirty="0"/>
                        <a:t>22.9</a:t>
                      </a:r>
                    </a:p>
                  </a:txBody>
                  <a:tcPr anchor="ctr"/>
                </a:tc>
                <a:tc>
                  <a:txBody>
                    <a:bodyPr/>
                    <a:lstStyle/>
                    <a:p>
                      <a:pPr algn="ctr"/>
                      <a:r>
                        <a:rPr lang="en-US" sz="2000" dirty="0"/>
                        <a:t>12.6</a:t>
                      </a:r>
                    </a:p>
                  </a:txBody>
                  <a:tcPr anchor="ctr"/>
                </a:tc>
                <a:tc>
                  <a:txBody>
                    <a:bodyPr/>
                    <a:lstStyle/>
                    <a:p>
                      <a:pPr algn="ctr"/>
                      <a:r>
                        <a:rPr lang="en-US" sz="2000" dirty="0"/>
                        <a:t>41.3</a:t>
                      </a:r>
                    </a:p>
                  </a:txBody>
                  <a:tcPr anchor="ctr"/>
                </a:tc>
                <a:tc>
                  <a:txBody>
                    <a:bodyPr/>
                    <a:lstStyle/>
                    <a:p>
                      <a:pPr algn="ctr"/>
                      <a:r>
                        <a:rPr lang="en-US" sz="2000" dirty="0"/>
                        <a:t>21.1</a:t>
                      </a:r>
                    </a:p>
                  </a:txBody>
                  <a:tcPr anchor="ctr"/>
                </a:tc>
                <a:tc>
                  <a:txBody>
                    <a:bodyPr/>
                    <a:lstStyle/>
                    <a:p>
                      <a:pPr algn="ctr"/>
                      <a:r>
                        <a:rPr lang="en-US" sz="2000" dirty="0"/>
                        <a:t>0.6</a:t>
                      </a:r>
                    </a:p>
                  </a:txBody>
                  <a:tcPr anchor="ctr"/>
                </a:tc>
                <a:tc>
                  <a:txBody>
                    <a:bodyPr/>
                    <a:lstStyle/>
                    <a:p>
                      <a:pPr algn="ctr"/>
                      <a:r>
                        <a:rPr lang="en-US" sz="2000" dirty="0"/>
                        <a:t>1.1</a:t>
                      </a:r>
                    </a:p>
                  </a:txBody>
                  <a:tcPr anchor="ctr"/>
                </a:tc>
                <a:extLst>
                  <a:ext uri="{0D108BD9-81ED-4DB2-BD59-A6C34878D82A}">
                    <a16:rowId xmlns:a16="http://schemas.microsoft.com/office/drawing/2014/main" val="2772377423"/>
                  </a:ext>
                </a:extLst>
              </a:tr>
            </a:tbl>
          </a:graphicData>
        </a:graphic>
      </p:graphicFrame>
      <p:sp>
        <p:nvSpPr>
          <p:cNvPr id="10" name="Title 1">
            <a:extLst>
              <a:ext uri="{FF2B5EF4-FFF2-40B4-BE49-F238E27FC236}">
                <a16:creationId xmlns:a16="http://schemas.microsoft.com/office/drawing/2014/main" id="{3549CF75-F4AB-41E8-8121-E53C4A28BD41}"/>
              </a:ext>
            </a:extLst>
          </p:cNvPr>
          <p:cNvSpPr>
            <a:spLocks noGrp="1"/>
          </p:cNvSpPr>
          <p:nvPr>
            <p:ph type="title"/>
          </p:nvPr>
        </p:nvSpPr>
        <p:spPr>
          <a:xfrm>
            <a:off x="51081" y="1524000"/>
            <a:ext cx="8229600" cy="762000"/>
          </a:xfrm>
        </p:spPr>
        <p:txBody>
          <a:bodyPr/>
          <a:lstStyle/>
          <a:p>
            <a:r>
              <a:rPr lang="en-US" dirty="0" err="1"/>
              <a:t>Rte</a:t>
            </a:r>
            <a:r>
              <a:rPr lang="en-US" dirty="0"/>
              <a:t> 52 – Chemical Properties</a:t>
            </a:r>
          </a:p>
        </p:txBody>
      </p:sp>
      <p:grpSp>
        <p:nvGrpSpPr>
          <p:cNvPr id="3" name="Group 2">
            <a:extLst>
              <a:ext uri="{FF2B5EF4-FFF2-40B4-BE49-F238E27FC236}">
                <a16:creationId xmlns:a16="http://schemas.microsoft.com/office/drawing/2014/main" id="{CA9961F4-2BB1-45B2-BE71-CCBD94C22C64}"/>
              </a:ext>
            </a:extLst>
          </p:cNvPr>
          <p:cNvGrpSpPr/>
          <p:nvPr/>
        </p:nvGrpSpPr>
        <p:grpSpPr>
          <a:xfrm>
            <a:off x="2743200" y="3429000"/>
            <a:ext cx="5689881" cy="2971800"/>
            <a:chOff x="2743200" y="3429000"/>
            <a:chExt cx="5689881" cy="2971800"/>
          </a:xfrm>
        </p:grpSpPr>
        <p:sp>
          <p:nvSpPr>
            <p:cNvPr id="2" name="Star: 5 Points 1">
              <a:extLst>
                <a:ext uri="{FF2B5EF4-FFF2-40B4-BE49-F238E27FC236}">
                  <a16:creationId xmlns:a16="http://schemas.microsoft.com/office/drawing/2014/main" id="{F81463E1-DDDC-4178-987C-7481DC6E6ADB}"/>
                </a:ext>
              </a:extLst>
            </p:cNvPr>
            <p:cNvSpPr/>
            <p:nvPr/>
          </p:nvSpPr>
          <p:spPr>
            <a:xfrm>
              <a:off x="2895600" y="3429000"/>
              <a:ext cx="304800" cy="3048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1E9D29FB-1533-4179-9CC7-567984C76AAC}"/>
                </a:ext>
              </a:extLst>
            </p:cNvPr>
            <p:cNvSpPr/>
            <p:nvPr/>
          </p:nvSpPr>
          <p:spPr>
            <a:xfrm>
              <a:off x="2743200" y="6096000"/>
              <a:ext cx="304800" cy="3048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32F6BDEB-C6CF-40A9-923E-A970EE40A747}"/>
                </a:ext>
              </a:extLst>
            </p:cNvPr>
            <p:cNvSpPr/>
            <p:nvPr/>
          </p:nvSpPr>
          <p:spPr>
            <a:xfrm>
              <a:off x="8128281" y="6096000"/>
              <a:ext cx="304800" cy="30480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065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0AC8C3-FF8B-4F70-93EC-5326375A4669}"/>
              </a:ext>
            </a:extLst>
          </p:cNvPr>
          <p:cNvSpPr>
            <a:spLocks noGrp="1"/>
          </p:cNvSpPr>
          <p:nvPr>
            <p:ph type="title"/>
          </p:nvPr>
        </p:nvSpPr>
        <p:spPr>
          <a:xfrm>
            <a:off x="10732" y="1447800"/>
            <a:ext cx="8229600" cy="762000"/>
          </a:xfrm>
        </p:spPr>
        <p:txBody>
          <a:bodyPr/>
          <a:lstStyle/>
          <a:p>
            <a:r>
              <a:rPr lang="en-US" dirty="0"/>
              <a:t>Route 52 – Permeability Results</a:t>
            </a:r>
          </a:p>
        </p:txBody>
      </p:sp>
      <p:graphicFrame>
        <p:nvGraphicFramePr>
          <p:cNvPr id="2" name="Table 1">
            <a:extLst>
              <a:ext uri="{FF2B5EF4-FFF2-40B4-BE49-F238E27FC236}">
                <a16:creationId xmlns:a16="http://schemas.microsoft.com/office/drawing/2014/main" id="{4DF6D18F-A2AE-4ABE-8F15-9E7CB0FF7AE6}"/>
              </a:ext>
            </a:extLst>
          </p:cNvPr>
          <p:cNvGraphicFramePr>
            <a:graphicFrameLocks noGrp="1"/>
          </p:cNvGraphicFramePr>
          <p:nvPr>
            <p:extLst>
              <p:ext uri="{D42A27DB-BD31-4B8C-83A1-F6EECF244321}">
                <p14:modId xmlns:p14="http://schemas.microsoft.com/office/powerpoint/2010/main" val="3213610544"/>
              </p:ext>
            </p:extLst>
          </p:nvPr>
        </p:nvGraphicFramePr>
        <p:xfrm>
          <a:off x="571499" y="2286000"/>
          <a:ext cx="8001001" cy="4480560"/>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1865978863"/>
                    </a:ext>
                  </a:extLst>
                </a:gridCol>
                <a:gridCol w="2057400">
                  <a:extLst>
                    <a:ext uri="{9D8B030D-6E8A-4147-A177-3AD203B41FA5}">
                      <a16:colId xmlns:a16="http://schemas.microsoft.com/office/drawing/2014/main" val="2530424276"/>
                    </a:ext>
                  </a:extLst>
                </a:gridCol>
                <a:gridCol w="2286000">
                  <a:extLst>
                    <a:ext uri="{9D8B030D-6E8A-4147-A177-3AD203B41FA5}">
                      <a16:colId xmlns:a16="http://schemas.microsoft.com/office/drawing/2014/main" val="3078871448"/>
                    </a:ext>
                  </a:extLst>
                </a:gridCol>
                <a:gridCol w="2286001">
                  <a:extLst>
                    <a:ext uri="{9D8B030D-6E8A-4147-A177-3AD203B41FA5}">
                      <a16:colId xmlns:a16="http://schemas.microsoft.com/office/drawing/2014/main" val="4179791557"/>
                    </a:ext>
                  </a:extLst>
                </a:gridCol>
              </a:tblGrid>
              <a:tr h="370840">
                <a:tc>
                  <a:txBody>
                    <a:bodyPr/>
                    <a:lstStyle/>
                    <a:p>
                      <a:pPr algn="ctr"/>
                      <a:r>
                        <a:rPr lang="en-US" sz="2800" dirty="0"/>
                        <a:t>ID</a:t>
                      </a:r>
                    </a:p>
                  </a:txBody>
                  <a:tcPr anchor="ctr"/>
                </a:tc>
                <a:tc>
                  <a:txBody>
                    <a:bodyPr/>
                    <a:lstStyle/>
                    <a:p>
                      <a:pPr algn="ctr"/>
                      <a:r>
                        <a:rPr lang="en-US" sz="2800" dirty="0"/>
                        <a:t>Product</a:t>
                      </a:r>
                    </a:p>
                    <a:p>
                      <a:pPr algn="ctr"/>
                      <a:endParaRPr lang="en-US" sz="2800" dirty="0"/>
                    </a:p>
                  </a:txBody>
                  <a:tcPr anchor="ctr"/>
                </a:tc>
                <a:tc>
                  <a:txBody>
                    <a:bodyPr/>
                    <a:lstStyle/>
                    <a:p>
                      <a:pPr algn="ctr"/>
                      <a:r>
                        <a:rPr lang="en-US" sz="2800" dirty="0"/>
                        <a:t>Permeability</a:t>
                      </a:r>
                    </a:p>
                    <a:p>
                      <a:pPr algn="ctr"/>
                      <a:r>
                        <a:rPr lang="en-US" sz="2800" dirty="0"/>
                        <a:t>Prior to Appl.</a:t>
                      </a:r>
                    </a:p>
                    <a:p>
                      <a:pPr algn="ctr"/>
                      <a:r>
                        <a:rPr lang="en-US" sz="2800" dirty="0"/>
                        <a:t>(ft/day)</a:t>
                      </a:r>
                    </a:p>
                  </a:txBody>
                  <a:tcPr anchor="ctr"/>
                </a:tc>
                <a:tc>
                  <a:txBody>
                    <a:bodyPr/>
                    <a:lstStyle/>
                    <a:p>
                      <a:pPr algn="ctr"/>
                      <a:r>
                        <a:rPr lang="en-US" sz="2800" dirty="0"/>
                        <a:t>Permeability; 30 days after</a:t>
                      </a:r>
                    </a:p>
                    <a:p>
                      <a:pPr algn="ctr"/>
                      <a:r>
                        <a:rPr lang="en-US" sz="2800" dirty="0"/>
                        <a:t>(ft/day)</a:t>
                      </a:r>
                    </a:p>
                  </a:txBody>
                  <a:tcPr anchor="ctr"/>
                </a:tc>
                <a:extLst>
                  <a:ext uri="{0D108BD9-81ED-4DB2-BD59-A6C34878D82A}">
                    <a16:rowId xmlns:a16="http://schemas.microsoft.com/office/drawing/2014/main" val="2503979947"/>
                  </a:ext>
                </a:extLst>
              </a:tr>
              <a:tr h="370840">
                <a:tc>
                  <a:txBody>
                    <a:bodyPr/>
                    <a:lstStyle/>
                    <a:p>
                      <a:pPr algn="l"/>
                      <a:r>
                        <a:rPr lang="en-US" sz="2800" dirty="0"/>
                        <a:t>W1</a:t>
                      </a:r>
                    </a:p>
                  </a:txBody>
                  <a:tcPr anchor="ctr"/>
                </a:tc>
                <a:tc>
                  <a:txBody>
                    <a:bodyPr/>
                    <a:lstStyle/>
                    <a:p>
                      <a:pPr algn="l"/>
                      <a:r>
                        <a:rPr lang="en-US" sz="2800" dirty="0" err="1"/>
                        <a:t>Biorestor</a:t>
                      </a:r>
                      <a:endParaRPr lang="en-US" sz="2800" dirty="0"/>
                    </a:p>
                  </a:txBody>
                  <a:tcPr anchor="ctr"/>
                </a:tc>
                <a:tc>
                  <a:txBody>
                    <a:bodyPr/>
                    <a:lstStyle/>
                    <a:p>
                      <a:pPr algn="ctr"/>
                      <a:r>
                        <a:rPr lang="en-US" sz="2800" dirty="0"/>
                        <a:t>1.8</a:t>
                      </a:r>
                    </a:p>
                  </a:txBody>
                  <a:tcPr/>
                </a:tc>
                <a:tc>
                  <a:txBody>
                    <a:bodyPr/>
                    <a:lstStyle/>
                    <a:p>
                      <a:pPr algn="ctr"/>
                      <a:r>
                        <a:rPr lang="en-US" sz="2800" dirty="0"/>
                        <a:t>1.6</a:t>
                      </a:r>
                    </a:p>
                  </a:txBody>
                  <a:tcPr/>
                </a:tc>
                <a:extLst>
                  <a:ext uri="{0D108BD9-81ED-4DB2-BD59-A6C34878D82A}">
                    <a16:rowId xmlns:a16="http://schemas.microsoft.com/office/drawing/2014/main" val="1163415245"/>
                  </a:ext>
                </a:extLst>
              </a:tr>
              <a:tr h="370840">
                <a:tc>
                  <a:txBody>
                    <a:bodyPr/>
                    <a:lstStyle/>
                    <a:p>
                      <a:pPr algn="l"/>
                      <a:r>
                        <a:rPr lang="en-US" sz="2800" dirty="0"/>
                        <a:t>W2</a:t>
                      </a:r>
                    </a:p>
                  </a:txBody>
                  <a:tcPr anchor="ctr"/>
                </a:tc>
                <a:tc>
                  <a:txBody>
                    <a:bodyPr/>
                    <a:lstStyle/>
                    <a:p>
                      <a:pPr algn="l"/>
                      <a:r>
                        <a:rPr lang="en-US" sz="2800" dirty="0"/>
                        <a:t>LCJ 100</a:t>
                      </a:r>
                    </a:p>
                  </a:txBody>
                  <a:tcPr anchor="ctr"/>
                </a:tc>
                <a:tc>
                  <a:txBody>
                    <a:bodyPr/>
                    <a:lstStyle/>
                    <a:p>
                      <a:pPr algn="ctr"/>
                      <a:r>
                        <a:rPr lang="en-US" sz="2800" dirty="0"/>
                        <a:t>0.7</a:t>
                      </a:r>
                    </a:p>
                  </a:txBody>
                  <a:tcPr/>
                </a:tc>
                <a:tc>
                  <a:txBody>
                    <a:bodyPr/>
                    <a:lstStyle/>
                    <a:p>
                      <a:pPr algn="ctr"/>
                      <a:r>
                        <a:rPr lang="en-US" sz="2800" dirty="0"/>
                        <a:t>0.3</a:t>
                      </a:r>
                    </a:p>
                  </a:txBody>
                  <a:tcPr/>
                </a:tc>
                <a:extLst>
                  <a:ext uri="{0D108BD9-81ED-4DB2-BD59-A6C34878D82A}">
                    <a16:rowId xmlns:a16="http://schemas.microsoft.com/office/drawing/2014/main" val="3311022691"/>
                  </a:ext>
                </a:extLst>
              </a:tr>
              <a:tr h="370840">
                <a:tc>
                  <a:txBody>
                    <a:bodyPr/>
                    <a:lstStyle/>
                    <a:p>
                      <a:pPr algn="l"/>
                      <a:r>
                        <a:rPr lang="en-US" sz="2800" dirty="0"/>
                        <a:t>W3</a:t>
                      </a:r>
                    </a:p>
                  </a:txBody>
                  <a:tcPr anchor="ctr"/>
                </a:tc>
                <a:tc>
                  <a:txBody>
                    <a:bodyPr/>
                    <a:lstStyle/>
                    <a:p>
                      <a:pPr algn="l"/>
                      <a:r>
                        <a:rPr lang="en-US" sz="2800" dirty="0"/>
                        <a:t>Ravel Check</a:t>
                      </a:r>
                    </a:p>
                  </a:txBody>
                  <a:tcPr anchor="ctr"/>
                </a:tc>
                <a:tc>
                  <a:txBody>
                    <a:bodyPr/>
                    <a:lstStyle/>
                    <a:p>
                      <a:pPr algn="ctr"/>
                      <a:r>
                        <a:rPr lang="en-US" sz="2800" dirty="0"/>
                        <a:t>2.3</a:t>
                      </a:r>
                    </a:p>
                  </a:txBody>
                  <a:tcPr/>
                </a:tc>
                <a:tc>
                  <a:txBody>
                    <a:bodyPr/>
                    <a:lstStyle/>
                    <a:p>
                      <a:pPr algn="ctr"/>
                      <a:r>
                        <a:rPr lang="en-US" sz="2800" dirty="0"/>
                        <a:t>0.4</a:t>
                      </a:r>
                    </a:p>
                  </a:txBody>
                  <a:tcPr/>
                </a:tc>
                <a:extLst>
                  <a:ext uri="{0D108BD9-81ED-4DB2-BD59-A6C34878D82A}">
                    <a16:rowId xmlns:a16="http://schemas.microsoft.com/office/drawing/2014/main" val="1875585205"/>
                  </a:ext>
                </a:extLst>
              </a:tr>
              <a:tr h="370840">
                <a:tc>
                  <a:txBody>
                    <a:bodyPr/>
                    <a:lstStyle/>
                    <a:p>
                      <a:pPr algn="l"/>
                      <a:r>
                        <a:rPr lang="en-US" sz="2800" dirty="0"/>
                        <a:t>W5</a:t>
                      </a:r>
                    </a:p>
                  </a:txBody>
                  <a:tcPr anchor="ctr"/>
                </a:tc>
                <a:tc>
                  <a:txBody>
                    <a:bodyPr/>
                    <a:lstStyle/>
                    <a:p>
                      <a:pPr algn="l"/>
                      <a:r>
                        <a:rPr lang="en-US" sz="2800" dirty="0"/>
                        <a:t>RPE</a:t>
                      </a:r>
                    </a:p>
                  </a:txBody>
                  <a:tcPr anchor="ctr"/>
                </a:tc>
                <a:tc>
                  <a:txBody>
                    <a:bodyPr/>
                    <a:lstStyle/>
                    <a:p>
                      <a:pPr algn="ctr"/>
                      <a:r>
                        <a:rPr lang="en-US" sz="2800" dirty="0"/>
                        <a:t>1.6</a:t>
                      </a:r>
                    </a:p>
                  </a:txBody>
                  <a:tcPr/>
                </a:tc>
                <a:tc>
                  <a:txBody>
                    <a:bodyPr/>
                    <a:lstStyle/>
                    <a:p>
                      <a:pPr algn="ctr"/>
                      <a:r>
                        <a:rPr lang="en-US" sz="2800" dirty="0"/>
                        <a:t>1.0</a:t>
                      </a:r>
                    </a:p>
                  </a:txBody>
                  <a:tcPr/>
                </a:tc>
                <a:extLst>
                  <a:ext uri="{0D108BD9-81ED-4DB2-BD59-A6C34878D82A}">
                    <a16:rowId xmlns:a16="http://schemas.microsoft.com/office/drawing/2014/main" val="4068759766"/>
                  </a:ext>
                </a:extLst>
              </a:tr>
              <a:tr h="370840">
                <a:tc>
                  <a:txBody>
                    <a:bodyPr/>
                    <a:lstStyle/>
                    <a:p>
                      <a:pPr algn="l"/>
                      <a:r>
                        <a:rPr lang="en-US" sz="2800" dirty="0"/>
                        <a:t>W7</a:t>
                      </a:r>
                    </a:p>
                  </a:txBody>
                  <a:tcPr anchor="ctr"/>
                </a:tc>
                <a:tc>
                  <a:txBody>
                    <a:bodyPr/>
                    <a:lstStyle/>
                    <a:p>
                      <a:pPr algn="l"/>
                      <a:r>
                        <a:rPr lang="en-US" sz="2800" dirty="0"/>
                        <a:t>Joint Bond</a:t>
                      </a:r>
                    </a:p>
                  </a:txBody>
                  <a:tcPr anchor="ctr"/>
                </a:tc>
                <a:tc>
                  <a:txBody>
                    <a:bodyPr/>
                    <a:lstStyle/>
                    <a:p>
                      <a:pPr algn="ctr"/>
                      <a:r>
                        <a:rPr lang="en-US" sz="2800" dirty="0"/>
                        <a:t>0.1</a:t>
                      </a:r>
                    </a:p>
                  </a:txBody>
                  <a:tcPr/>
                </a:tc>
                <a:tc>
                  <a:txBody>
                    <a:bodyPr/>
                    <a:lstStyle/>
                    <a:p>
                      <a:pPr algn="ctr"/>
                      <a:r>
                        <a:rPr lang="en-US" sz="2800" dirty="0"/>
                        <a:t>0.2</a:t>
                      </a:r>
                    </a:p>
                  </a:txBody>
                  <a:tcPr/>
                </a:tc>
                <a:extLst>
                  <a:ext uri="{0D108BD9-81ED-4DB2-BD59-A6C34878D82A}">
                    <a16:rowId xmlns:a16="http://schemas.microsoft.com/office/drawing/2014/main" val="2577085035"/>
                  </a:ext>
                </a:extLst>
              </a:tr>
              <a:tr h="370840">
                <a:tc gridSpan="2">
                  <a:txBody>
                    <a:bodyPr/>
                    <a:lstStyle/>
                    <a:p>
                      <a:pPr algn="ctr"/>
                      <a:r>
                        <a:rPr lang="en-US" sz="2800" dirty="0"/>
                        <a:t>Control</a:t>
                      </a:r>
                    </a:p>
                  </a:txBody>
                  <a:tcPr anchor="ctr"/>
                </a:tc>
                <a:tc hMerge="1">
                  <a:txBody>
                    <a:bodyPr/>
                    <a:lstStyle/>
                    <a:p>
                      <a:pPr algn="l"/>
                      <a:endParaRPr lang="en-US" sz="2800" dirty="0"/>
                    </a:p>
                  </a:txBody>
                  <a:tcPr anchor="ctr"/>
                </a:tc>
                <a:tc>
                  <a:txBody>
                    <a:bodyPr/>
                    <a:lstStyle/>
                    <a:p>
                      <a:pPr algn="ctr"/>
                      <a:r>
                        <a:rPr lang="en-US" sz="2800" dirty="0"/>
                        <a:t>0.45</a:t>
                      </a:r>
                    </a:p>
                  </a:txBody>
                  <a:tcPr/>
                </a:tc>
                <a:tc>
                  <a:txBody>
                    <a:bodyPr/>
                    <a:lstStyle/>
                    <a:p>
                      <a:pPr algn="ctr"/>
                      <a:r>
                        <a:rPr lang="en-US" sz="2800" dirty="0"/>
                        <a:t>0.40</a:t>
                      </a:r>
                    </a:p>
                  </a:txBody>
                  <a:tcPr/>
                </a:tc>
                <a:extLst>
                  <a:ext uri="{0D108BD9-81ED-4DB2-BD59-A6C34878D82A}">
                    <a16:rowId xmlns:a16="http://schemas.microsoft.com/office/drawing/2014/main" val="1692621349"/>
                  </a:ext>
                </a:extLst>
              </a:tr>
            </a:tbl>
          </a:graphicData>
        </a:graphic>
      </p:graphicFrame>
    </p:spTree>
    <p:extLst>
      <p:ext uri="{BB962C8B-B14F-4D97-AF65-F5344CB8AC3E}">
        <p14:creationId xmlns:p14="http://schemas.microsoft.com/office/powerpoint/2010/main" val="6413197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8463F6-A823-40C1-B851-A85BFE8496B1}"/>
              </a:ext>
            </a:extLst>
          </p:cNvPr>
          <p:cNvPicPr>
            <a:picLocks noChangeAspect="1"/>
          </p:cNvPicPr>
          <p:nvPr/>
        </p:nvPicPr>
        <p:blipFill>
          <a:blip r:embed="rId2"/>
          <a:stretch>
            <a:fillRect/>
          </a:stretch>
        </p:blipFill>
        <p:spPr>
          <a:xfrm>
            <a:off x="1580392" y="2183401"/>
            <a:ext cx="5334000" cy="4503805"/>
          </a:xfrm>
          <a:prstGeom prst="rect">
            <a:avLst/>
          </a:prstGeom>
        </p:spPr>
      </p:pic>
      <p:sp>
        <p:nvSpPr>
          <p:cNvPr id="7" name="Title 1">
            <a:extLst>
              <a:ext uri="{FF2B5EF4-FFF2-40B4-BE49-F238E27FC236}">
                <a16:creationId xmlns:a16="http://schemas.microsoft.com/office/drawing/2014/main" id="{B00AC8C3-FF8B-4F70-93EC-5326375A4669}"/>
              </a:ext>
            </a:extLst>
          </p:cNvPr>
          <p:cNvSpPr>
            <a:spLocks noGrp="1"/>
          </p:cNvSpPr>
          <p:nvPr>
            <p:ph type="title"/>
          </p:nvPr>
        </p:nvSpPr>
        <p:spPr>
          <a:xfrm>
            <a:off x="22698" y="1295400"/>
            <a:ext cx="8968902" cy="762000"/>
          </a:xfrm>
        </p:spPr>
        <p:txBody>
          <a:bodyPr/>
          <a:lstStyle/>
          <a:p>
            <a:r>
              <a:rPr lang="en-US" dirty="0"/>
              <a:t>Route 30 &amp; 52 – Retro-reflectivity</a:t>
            </a:r>
          </a:p>
        </p:txBody>
      </p:sp>
      <p:pic>
        <p:nvPicPr>
          <p:cNvPr id="2" name="Picture 1">
            <a:extLst>
              <a:ext uri="{FF2B5EF4-FFF2-40B4-BE49-F238E27FC236}">
                <a16:creationId xmlns:a16="http://schemas.microsoft.com/office/drawing/2014/main" id="{0509C610-983E-47C2-AB47-3A5EAF7048DD}"/>
              </a:ext>
            </a:extLst>
          </p:cNvPr>
          <p:cNvPicPr>
            <a:picLocks noChangeAspect="1"/>
          </p:cNvPicPr>
          <p:nvPr/>
        </p:nvPicPr>
        <p:blipFill>
          <a:blip r:embed="rId3"/>
          <a:stretch>
            <a:fillRect/>
          </a:stretch>
        </p:blipFill>
        <p:spPr>
          <a:xfrm>
            <a:off x="1580392" y="2157597"/>
            <a:ext cx="5149596" cy="4555412"/>
          </a:xfrm>
          <a:prstGeom prst="rect">
            <a:avLst/>
          </a:prstGeom>
        </p:spPr>
      </p:pic>
      <p:pic>
        <p:nvPicPr>
          <p:cNvPr id="3" name="Picture 2">
            <a:extLst>
              <a:ext uri="{FF2B5EF4-FFF2-40B4-BE49-F238E27FC236}">
                <a16:creationId xmlns:a16="http://schemas.microsoft.com/office/drawing/2014/main" id="{1AA9E72A-4630-410E-A3F4-4FE4B89396D5}"/>
              </a:ext>
            </a:extLst>
          </p:cNvPr>
          <p:cNvPicPr>
            <a:picLocks noChangeAspect="1"/>
          </p:cNvPicPr>
          <p:nvPr/>
        </p:nvPicPr>
        <p:blipFill>
          <a:blip r:embed="rId4"/>
          <a:stretch>
            <a:fillRect/>
          </a:stretch>
        </p:blipFill>
        <p:spPr>
          <a:xfrm>
            <a:off x="52749" y="2286000"/>
            <a:ext cx="4403020" cy="3926026"/>
          </a:xfrm>
          <a:prstGeom prst="rect">
            <a:avLst/>
          </a:prstGeom>
        </p:spPr>
      </p:pic>
      <p:pic>
        <p:nvPicPr>
          <p:cNvPr id="4" name="Picture 3">
            <a:extLst>
              <a:ext uri="{FF2B5EF4-FFF2-40B4-BE49-F238E27FC236}">
                <a16:creationId xmlns:a16="http://schemas.microsoft.com/office/drawing/2014/main" id="{52AA0BB1-EDD7-463D-B5EC-C4FD3BA46694}"/>
              </a:ext>
            </a:extLst>
          </p:cNvPr>
          <p:cNvPicPr>
            <a:picLocks noChangeAspect="1"/>
          </p:cNvPicPr>
          <p:nvPr/>
        </p:nvPicPr>
        <p:blipFill>
          <a:blip r:embed="rId5"/>
          <a:stretch>
            <a:fillRect/>
          </a:stretch>
        </p:blipFill>
        <p:spPr>
          <a:xfrm>
            <a:off x="4489582" y="2286000"/>
            <a:ext cx="4601669" cy="3926027"/>
          </a:xfrm>
          <a:prstGeom prst="rect">
            <a:avLst/>
          </a:prstGeom>
        </p:spPr>
      </p:pic>
    </p:spTree>
    <p:extLst>
      <p:ext uri="{BB962C8B-B14F-4D97-AF65-F5344CB8AC3E}">
        <p14:creationId xmlns:p14="http://schemas.microsoft.com/office/powerpoint/2010/main" val="43720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0AC8C3-FF8B-4F70-93EC-5326375A4669}"/>
              </a:ext>
            </a:extLst>
          </p:cNvPr>
          <p:cNvSpPr>
            <a:spLocks noGrp="1"/>
          </p:cNvSpPr>
          <p:nvPr>
            <p:ph type="title"/>
          </p:nvPr>
        </p:nvSpPr>
        <p:spPr>
          <a:xfrm>
            <a:off x="22698" y="1295400"/>
            <a:ext cx="8229600" cy="762000"/>
          </a:xfrm>
        </p:spPr>
        <p:txBody>
          <a:bodyPr/>
          <a:lstStyle/>
          <a:p>
            <a:r>
              <a:rPr lang="en-US" dirty="0"/>
              <a:t>Route 52 – 1 year Findings</a:t>
            </a:r>
          </a:p>
        </p:txBody>
      </p:sp>
      <p:sp>
        <p:nvSpPr>
          <p:cNvPr id="6" name="Content Placeholder 2">
            <a:extLst>
              <a:ext uri="{FF2B5EF4-FFF2-40B4-BE49-F238E27FC236}">
                <a16:creationId xmlns:a16="http://schemas.microsoft.com/office/drawing/2014/main" id="{25FE3EB0-3FF9-42D6-947E-8BED92BB1666}"/>
              </a:ext>
            </a:extLst>
          </p:cNvPr>
          <p:cNvSpPr>
            <a:spLocks noGrp="1"/>
          </p:cNvSpPr>
          <p:nvPr>
            <p:ph idx="1"/>
          </p:nvPr>
        </p:nvSpPr>
        <p:spPr>
          <a:xfrm>
            <a:off x="129702" y="1976642"/>
            <a:ext cx="8991600" cy="4805158"/>
          </a:xfrm>
        </p:spPr>
        <p:txBody>
          <a:bodyPr/>
          <a:lstStyle/>
          <a:p>
            <a:endParaRPr lang="en-US" dirty="0"/>
          </a:p>
          <a:p>
            <a:pPr marL="457200" lvl="1" indent="0">
              <a:buSzPct val="75000"/>
              <a:buNone/>
            </a:pPr>
            <a:endParaRPr lang="en-US" dirty="0"/>
          </a:p>
        </p:txBody>
      </p:sp>
      <p:sp>
        <p:nvSpPr>
          <p:cNvPr id="4" name="Content Placeholder 2">
            <a:extLst>
              <a:ext uri="{FF2B5EF4-FFF2-40B4-BE49-F238E27FC236}">
                <a16:creationId xmlns:a16="http://schemas.microsoft.com/office/drawing/2014/main" id="{824E8CEB-DC78-4F31-95E9-498A9303C26E}"/>
              </a:ext>
            </a:extLst>
          </p:cNvPr>
          <p:cNvSpPr txBox="1">
            <a:spLocks/>
          </p:cNvSpPr>
          <p:nvPr/>
        </p:nvSpPr>
        <p:spPr>
          <a:xfrm>
            <a:off x="22698" y="2133600"/>
            <a:ext cx="9098604" cy="4648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SzPct val="100000"/>
            </a:pPr>
            <a:r>
              <a:rPr lang="en-US" dirty="0"/>
              <a:t>Permeability testing was inadequate to determine product’s ability to densify/seal the surface.</a:t>
            </a:r>
          </a:p>
          <a:p>
            <a:pPr>
              <a:buSzPct val="100000"/>
            </a:pPr>
            <a:r>
              <a:rPr lang="en-US" dirty="0"/>
              <a:t>Retro-reflectivity results are a bust</a:t>
            </a:r>
          </a:p>
          <a:p>
            <a:pPr>
              <a:buSzPct val="100000"/>
            </a:pPr>
            <a:r>
              <a:rPr lang="en-US" dirty="0"/>
              <a:t>Distress survey results – To be determined</a:t>
            </a:r>
          </a:p>
          <a:p>
            <a:pPr>
              <a:buSzPct val="100000"/>
            </a:pPr>
            <a:r>
              <a:rPr lang="en-US" dirty="0"/>
              <a:t>Product components vs Performance</a:t>
            </a:r>
          </a:p>
          <a:p>
            <a:pPr marL="0" indent="0">
              <a:buSzPct val="100000"/>
              <a:buFont typeface="Arial" panose="020B0604020202020204" pitchFamily="34" charset="0"/>
              <a:buNone/>
            </a:pPr>
            <a:r>
              <a:rPr lang="en-US" dirty="0"/>
              <a:t>	 – To be determined</a:t>
            </a:r>
          </a:p>
        </p:txBody>
      </p:sp>
    </p:spTree>
    <p:extLst>
      <p:ext uri="{BB962C8B-B14F-4D97-AF65-F5344CB8AC3E}">
        <p14:creationId xmlns:p14="http://schemas.microsoft.com/office/powerpoint/2010/main" val="41908378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0AC8C3-FF8B-4F70-93EC-5326375A4669}"/>
              </a:ext>
            </a:extLst>
          </p:cNvPr>
          <p:cNvSpPr>
            <a:spLocks noGrp="1"/>
          </p:cNvSpPr>
          <p:nvPr>
            <p:ph type="title"/>
          </p:nvPr>
        </p:nvSpPr>
        <p:spPr>
          <a:xfrm>
            <a:off x="479898" y="1371600"/>
            <a:ext cx="8229600" cy="762000"/>
          </a:xfrm>
        </p:spPr>
        <p:txBody>
          <a:bodyPr/>
          <a:lstStyle/>
          <a:p>
            <a:r>
              <a:rPr lang="en-US" dirty="0"/>
              <a:t>Interim Summary and Conclusions</a:t>
            </a:r>
          </a:p>
        </p:txBody>
      </p:sp>
      <p:sp>
        <p:nvSpPr>
          <p:cNvPr id="4" name="Content Placeholder 2">
            <a:extLst>
              <a:ext uri="{FF2B5EF4-FFF2-40B4-BE49-F238E27FC236}">
                <a16:creationId xmlns:a16="http://schemas.microsoft.com/office/drawing/2014/main" id="{8867097A-6D60-481A-BB78-2A83731E5EA4}"/>
              </a:ext>
            </a:extLst>
          </p:cNvPr>
          <p:cNvSpPr txBox="1">
            <a:spLocks/>
          </p:cNvSpPr>
          <p:nvPr/>
        </p:nvSpPr>
        <p:spPr>
          <a:xfrm>
            <a:off x="45396" y="2057400"/>
            <a:ext cx="9098604" cy="4648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SzPct val="100000"/>
            </a:pPr>
            <a:r>
              <a:rPr lang="en-US" dirty="0"/>
              <a:t>Successfully modified ASTM D2006-70 to determine individual chemical components of asphalt and non-asphalt rejuvenators. </a:t>
            </a:r>
          </a:p>
          <a:p>
            <a:pPr>
              <a:buSzPct val="100000"/>
            </a:pPr>
            <a:r>
              <a:rPr lang="en-US" dirty="0"/>
              <a:t>Field Permeability testing by </a:t>
            </a:r>
            <a:r>
              <a:rPr lang="en-US" dirty="0" err="1"/>
              <a:t>MoDOT</a:t>
            </a:r>
            <a:r>
              <a:rPr lang="en-US" dirty="0"/>
              <a:t> TM-83 was inadequate in determining sealing/densification of the asphalt surface.</a:t>
            </a:r>
          </a:p>
          <a:p>
            <a:pPr>
              <a:buSzPct val="100000"/>
            </a:pPr>
            <a:r>
              <a:rPr lang="en-US" dirty="0"/>
              <a:t>More friction loss was shown with surface sealing products compared to rejuvenator products.</a:t>
            </a:r>
          </a:p>
          <a:p>
            <a:pPr>
              <a:buSzPct val="100000"/>
            </a:pPr>
            <a:endParaRPr lang="en-US" dirty="0"/>
          </a:p>
        </p:txBody>
      </p:sp>
    </p:spTree>
    <p:extLst>
      <p:ext uri="{BB962C8B-B14F-4D97-AF65-F5344CB8AC3E}">
        <p14:creationId xmlns:p14="http://schemas.microsoft.com/office/powerpoint/2010/main" val="35122880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0AC8C3-FF8B-4F70-93EC-5326375A4669}"/>
              </a:ext>
            </a:extLst>
          </p:cNvPr>
          <p:cNvSpPr>
            <a:spLocks noGrp="1"/>
          </p:cNvSpPr>
          <p:nvPr>
            <p:ph type="title"/>
          </p:nvPr>
        </p:nvSpPr>
        <p:spPr>
          <a:xfrm>
            <a:off x="479898" y="1295400"/>
            <a:ext cx="8229600" cy="762000"/>
          </a:xfrm>
        </p:spPr>
        <p:txBody>
          <a:bodyPr/>
          <a:lstStyle/>
          <a:p>
            <a:r>
              <a:rPr lang="en-US" dirty="0"/>
              <a:t>Future Considerations</a:t>
            </a:r>
          </a:p>
        </p:txBody>
      </p:sp>
      <p:sp>
        <p:nvSpPr>
          <p:cNvPr id="4" name="Content Placeholder 2">
            <a:extLst>
              <a:ext uri="{FF2B5EF4-FFF2-40B4-BE49-F238E27FC236}">
                <a16:creationId xmlns:a16="http://schemas.microsoft.com/office/drawing/2014/main" id="{8867097A-6D60-481A-BB78-2A83731E5EA4}"/>
              </a:ext>
            </a:extLst>
          </p:cNvPr>
          <p:cNvSpPr txBox="1">
            <a:spLocks/>
          </p:cNvSpPr>
          <p:nvPr/>
        </p:nvSpPr>
        <p:spPr>
          <a:xfrm>
            <a:off x="45396" y="2133600"/>
            <a:ext cx="9098604" cy="43434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SzPct val="100000"/>
            </a:pPr>
            <a:r>
              <a:rPr lang="en-US" dirty="0"/>
              <a:t>Incorporating rejuvenators within new asphalt mixtures should be a higher priority in lieu of spray on applications.</a:t>
            </a:r>
          </a:p>
          <a:p>
            <a:pPr>
              <a:buSzPct val="100000"/>
            </a:pPr>
            <a:r>
              <a:rPr lang="en-US" dirty="0"/>
              <a:t>Spray on rejuvenator/sealer products should be considered in combination PM treatments.</a:t>
            </a:r>
          </a:p>
          <a:p>
            <a:pPr>
              <a:buSzPct val="100000"/>
            </a:pPr>
            <a:endParaRPr lang="en-US" dirty="0"/>
          </a:p>
        </p:txBody>
      </p:sp>
    </p:spTree>
    <p:extLst>
      <p:ext uri="{BB962C8B-B14F-4D97-AF65-F5344CB8AC3E}">
        <p14:creationId xmlns:p14="http://schemas.microsoft.com/office/powerpoint/2010/main" val="8430507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BD34CC-4715-40D4-B376-25C448EBF4CE}"/>
              </a:ext>
            </a:extLst>
          </p:cNvPr>
          <p:cNvPicPr>
            <a:picLocks noChangeAspect="1"/>
          </p:cNvPicPr>
          <p:nvPr/>
        </p:nvPicPr>
        <p:blipFill>
          <a:blip r:embed="rId2"/>
          <a:stretch>
            <a:fillRect/>
          </a:stretch>
        </p:blipFill>
        <p:spPr>
          <a:xfrm>
            <a:off x="2743200" y="2133600"/>
            <a:ext cx="3388267" cy="4488287"/>
          </a:xfrm>
          <a:prstGeom prst="rect">
            <a:avLst/>
          </a:prstGeom>
        </p:spPr>
      </p:pic>
      <p:sp>
        <p:nvSpPr>
          <p:cNvPr id="8" name="Title 1">
            <a:extLst>
              <a:ext uri="{FF2B5EF4-FFF2-40B4-BE49-F238E27FC236}">
                <a16:creationId xmlns:a16="http://schemas.microsoft.com/office/drawing/2014/main" id="{40C92031-4434-4149-8D89-5DBBC87C20B7}"/>
              </a:ext>
            </a:extLst>
          </p:cNvPr>
          <p:cNvSpPr>
            <a:spLocks noGrp="1"/>
          </p:cNvSpPr>
          <p:nvPr>
            <p:ph type="title"/>
          </p:nvPr>
        </p:nvSpPr>
        <p:spPr>
          <a:xfrm>
            <a:off x="479898" y="1371600"/>
            <a:ext cx="8229600" cy="762000"/>
          </a:xfrm>
        </p:spPr>
        <p:txBody>
          <a:bodyPr/>
          <a:lstStyle/>
          <a:p>
            <a:r>
              <a:rPr lang="en-US" dirty="0"/>
              <a:t>Questions?</a:t>
            </a:r>
          </a:p>
        </p:txBody>
      </p:sp>
    </p:spTree>
    <p:extLst>
      <p:ext uri="{BB962C8B-B14F-4D97-AF65-F5344CB8AC3E}">
        <p14:creationId xmlns:p14="http://schemas.microsoft.com/office/powerpoint/2010/main" val="4164071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248" y="1560349"/>
            <a:ext cx="8229600" cy="1143000"/>
          </a:xfrm>
        </p:spPr>
        <p:txBody>
          <a:bodyPr/>
          <a:lstStyle/>
          <a:p>
            <a:r>
              <a:rPr lang="en-US" dirty="0" err="1"/>
              <a:t>MoDOT</a:t>
            </a:r>
            <a:r>
              <a:rPr lang="en-US" dirty="0"/>
              <a:t> Experiences Since 2014</a:t>
            </a:r>
          </a:p>
        </p:txBody>
      </p:sp>
      <p:sp>
        <p:nvSpPr>
          <p:cNvPr id="7" name="Text Placeholder 6">
            <a:extLst>
              <a:ext uri="{FF2B5EF4-FFF2-40B4-BE49-F238E27FC236}">
                <a16:creationId xmlns:a16="http://schemas.microsoft.com/office/drawing/2014/main" id="{76422C4D-85C7-4767-9406-DE85B1F89450}"/>
              </a:ext>
            </a:extLst>
          </p:cNvPr>
          <p:cNvSpPr>
            <a:spLocks noGrp="1"/>
          </p:cNvSpPr>
          <p:nvPr>
            <p:ph type="body" idx="1"/>
          </p:nvPr>
        </p:nvSpPr>
        <p:spPr>
          <a:xfrm>
            <a:off x="300004" y="2480936"/>
            <a:ext cx="4174754" cy="639762"/>
          </a:xfrm>
        </p:spPr>
        <p:txBody>
          <a:bodyPr/>
          <a:lstStyle/>
          <a:p>
            <a:r>
              <a:rPr lang="en-US" dirty="0"/>
              <a:t>Onyx® – Mastic Sealer</a:t>
            </a:r>
          </a:p>
        </p:txBody>
      </p:sp>
      <p:sp>
        <p:nvSpPr>
          <p:cNvPr id="9" name="Text Placeholder 8">
            <a:extLst>
              <a:ext uri="{FF2B5EF4-FFF2-40B4-BE49-F238E27FC236}">
                <a16:creationId xmlns:a16="http://schemas.microsoft.com/office/drawing/2014/main" id="{7CD3DCAD-18E1-4030-B4BD-9B91863C97BF}"/>
              </a:ext>
            </a:extLst>
          </p:cNvPr>
          <p:cNvSpPr>
            <a:spLocks noGrp="1"/>
          </p:cNvSpPr>
          <p:nvPr>
            <p:ph type="body" sz="quarter" idx="3"/>
          </p:nvPr>
        </p:nvSpPr>
        <p:spPr>
          <a:xfrm>
            <a:off x="4836268" y="2635087"/>
            <a:ext cx="4041775" cy="639762"/>
          </a:xfrm>
        </p:spPr>
        <p:txBody>
          <a:bodyPr/>
          <a:lstStyle/>
          <a:p>
            <a:r>
              <a:rPr lang="en-US" dirty="0"/>
              <a:t>CRF® – Maltene-based Rejuvenator</a:t>
            </a:r>
          </a:p>
        </p:txBody>
      </p:sp>
      <p:pic>
        <p:nvPicPr>
          <p:cNvPr id="5" name="Picture 4">
            <a:extLst>
              <a:ext uri="{FF2B5EF4-FFF2-40B4-BE49-F238E27FC236}">
                <a16:creationId xmlns:a16="http://schemas.microsoft.com/office/drawing/2014/main" id="{2C4FD5A1-BF41-4059-926E-5F25C552DEDE}"/>
              </a:ext>
            </a:extLst>
          </p:cNvPr>
          <p:cNvPicPr>
            <a:picLocks noChangeAspect="1"/>
          </p:cNvPicPr>
          <p:nvPr/>
        </p:nvPicPr>
        <p:blipFill>
          <a:blip r:embed="rId2"/>
          <a:stretch>
            <a:fillRect/>
          </a:stretch>
        </p:blipFill>
        <p:spPr>
          <a:xfrm>
            <a:off x="137248" y="3429000"/>
            <a:ext cx="4434752" cy="3298394"/>
          </a:xfrm>
          <a:prstGeom prst="rect">
            <a:avLst/>
          </a:prstGeom>
        </p:spPr>
      </p:pic>
      <p:pic>
        <p:nvPicPr>
          <p:cNvPr id="11" name="Picture 10">
            <a:extLst>
              <a:ext uri="{FF2B5EF4-FFF2-40B4-BE49-F238E27FC236}">
                <a16:creationId xmlns:a16="http://schemas.microsoft.com/office/drawing/2014/main" id="{42883A13-AA9C-427F-8B99-9E30F9C52859}"/>
              </a:ext>
            </a:extLst>
          </p:cNvPr>
          <p:cNvPicPr>
            <a:picLocks noChangeAspect="1"/>
          </p:cNvPicPr>
          <p:nvPr/>
        </p:nvPicPr>
        <p:blipFill>
          <a:blip r:embed="rId3"/>
          <a:stretch>
            <a:fillRect/>
          </a:stretch>
        </p:blipFill>
        <p:spPr>
          <a:xfrm>
            <a:off x="4836268" y="3429000"/>
            <a:ext cx="3919492" cy="3319471"/>
          </a:xfrm>
          <a:prstGeom prst="rect">
            <a:avLst/>
          </a:prstGeom>
        </p:spPr>
      </p:pic>
    </p:spTree>
    <p:extLst>
      <p:ext uri="{BB962C8B-B14F-4D97-AF65-F5344CB8AC3E}">
        <p14:creationId xmlns:p14="http://schemas.microsoft.com/office/powerpoint/2010/main" val="63778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0"/>
            <a:ext cx="8229600" cy="1143000"/>
          </a:xfrm>
        </p:spPr>
        <p:txBody>
          <a:bodyPr/>
          <a:lstStyle/>
          <a:p>
            <a:r>
              <a:rPr lang="en-US" dirty="0"/>
              <a:t>Pains of Proprietary Products™</a:t>
            </a:r>
          </a:p>
        </p:txBody>
      </p:sp>
      <p:sp>
        <p:nvSpPr>
          <p:cNvPr id="6" name="Content Placeholder 5"/>
          <p:cNvSpPr>
            <a:spLocks noGrp="1"/>
          </p:cNvSpPr>
          <p:nvPr>
            <p:ph sz="half" idx="2"/>
          </p:nvPr>
        </p:nvSpPr>
        <p:spPr>
          <a:xfrm>
            <a:off x="3232826" y="2514600"/>
            <a:ext cx="5911174" cy="4343400"/>
          </a:xfrm>
        </p:spPr>
        <p:txBody>
          <a:bodyPr/>
          <a:lstStyle/>
          <a:p>
            <a:r>
              <a:rPr lang="en-US" dirty="0"/>
              <a:t>Everyone has a product that works better than the rest!</a:t>
            </a:r>
          </a:p>
          <a:p>
            <a:r>
              <a:rPr lang="en-US" dirty="0"/>
              <a:t>State Agency restrictions from using proprietary products.</a:t>
            </a:r>
          </a:p>
          <a:p>
            <a:r>
              <a:rPr lang="en-US" dirty="0"/>
              <a:t>Very difficult to prove or disprove effectiveness.</a:t>
            </a:r>
          </a:p>
          <a:p>
            <a:r>
              <a:rPr lang="en-US" dirty="0"/>
              <a:t>A need for a performance specification that </a:t>
            </a:r>
            <a:r>
              <a:rPr lang="en-US" u="sng" dirty="0"/>
              <a:t>only</a:t>
            </a:r>
            <a:r>
              <a:rPr lang="en-US" dirty="0"/>
              <a:t> allows the effective products.</a:t>
            </a:r>
          </a:p>
          <a:p>
            <a:endParaRPr lang="en-US" dirty="0"/>
          </a:p>
        </p:txBody>
      </p:sp>
      <p:pic>
        <p:nvPicPr>
          <p:cNvPr id="3" name="Picture 2">
            <a:extLst>
              <a:ext uri="{FF2B5EF4-FFF2-40B4-BE49-F238E27FC236}">
                <a16:creationId xmlns:a16="http://schemas.microsoft.com/office/drawing/2014/main" id="{9FE07E0E-5E44-4BC5-9EB9-ABA928EC3FDF}"/>
              </a:ext>
            </a:extLst>
          </p:cNvPr>
          <p:cNvPicPr>
            <a:picLocks noChangeAspect="1"/>
          </p:cNvPicPr>
          <p:nvPr/>
        </p:nvPicPr>
        <p:blipFill>
          <a:blip r:embed="rId2"/>
          <a:stretch>
            <a:fillRect/>
          </a:stretch>
        </p:blipFill>
        <p:spPr>
          <a:xfrm>
            <a:off x="228600" y="2388257"/>
            <a:ext cx="2775626" cy="4393543"/>
          </a:xfrm>
          <a:prstGeom prst="rect">
            <a:avLst/>
          </a:prstGeom>
        </p:spPr>
      </p:pic>
    </p:spTree>
    <p:extLst>
      <p:ext uri="{BB962C8B-B14F-4D97-AF65-F5344CB8AC3E}">
        <p14:creationId xmlns:p14="http://schemas.microsoft.com/office/powerpoint/2010/main" val="3354328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1" y="1676400"/>
            <a:ext cx="3581400" cy="584775"/>
          </a:xfrm>
          <a:prstGeom prst="rect">
            <a:avLst/>
          </a:prstGeom>
          <a:noFill/>
          <a:ln w="25400">
            <a:solidFill>
              <a:schemeClr val="accent1">
                <a:shade val="50000"/>
              </a:schemeClr>
            </a:solidFill>
          </a:ln>
        </p:spPr>
        <p:txBody>
          <a:bodyPr wrap="square" rtlCol="0">
            <a:spAutoFit/>
          </a:bodyPr>
          <a:lstStyle/>
          <a:p>
            <a:r>
              <a:rPr lang="en-US" sz="3200" b="1" dirty="0" err="1">
                <a:solidFill>
                  <a:schemeClr val="accent2">
                    <a:lumMod val="75000"/>
                  </a:schemeClr>
                </a:solidFill>
              </a:rPr>
              <a:t>RoadLock</a:t>
            </a:r>
            <a:r>
              <a:rPr lang="en-US" sz="3200" b="1" dirty="0">
                <a:solidFill>
                  <a:schemeClr val="accent2">
                    <a:lumMod val="75000"/>
                  </a:schemeClr>
                </a:solidFill>
              </a:rPr>
              <a:t>® I, II, &amp; III</a:t>
            </a:r>
          </a:p>
        </p:txBody>
      </p:sp>
      <p:sp>
        <p:nvSpPr>
          <p:cNvPr id="6" name="TextBox 5"/>
          <p:cNvSpPr txBox="1"/>
          <p:nvPr/>
        </p:nvSpPr>
        <p:spPr>
          <a:xfrm>
            <a:off x="179151" y="2430903"/>
            <a:ext cx="3276600" cy="584775"/>
          </a:xfrm>
          <a:prstGeom prst="rect">
            <a:avLst/>
          </a:prstGeom>
          <a:noFill/>
          <a:ln w="25400">
            <a:solidFill>
              <a:schemeClr val="accent1">
                <a:shade val="50000"/>
              </a:schemeClr>
            </a:solidFill>
          </a:ln>
        </p:spPr>
        <p:txBody>
          <a:bodyPr wrap="square" rtlCol="0">
            <a:spAutoFit/>
          </a:bodyPr>
          <a:lstStyle/>
          <a:p>
            <a:r>
              <a:rPr lang="en-US" sz="3200" b="1" dirty="0">
                <a:solidFill>
                  <a:schemeClr val="accent2">
                    <a:lumMod val="75000"/>
                  </a:schemeClr>
                </a:solidFill>
              </a:rPr>
              <a:t>GSB Friction Seal® </a:t>
            </a:r>
          </a:p>
        </p:txBody>
      </p:sp>
      <p:sp>
        <p:nvSpPr>
          <p:cNvPr id="7" name="TextBox 6"/>
          <p:cNvSpPr txBox="1"/>
          <p:nvPr/>
        </p:nvSpPr>
        <p:spPr>
          <a:xfrm>
            <a:off x="208334" y="3190672"/>
            <a:ext cx="1729902" cy="584775"/>
          </a:xfrm>
          <a:prstGeom prst="rect">
            <a:avLst/>
          </a:prstGeom>
          <a:noFill/>
          <a:ln w="25400">
            <a:solidFill>
              <a:schemeClr val="accent1">
                <a:shade val="50000"/>
              </a:schemeClr>
            </a:solidFill>
          </a:ln>
        </p:spPr>
        <p:txBody>
          <a:bodyPr wrap="square" rtlCol="0">
            <a:spAutoFit/>
          </a:bodyPr>
          <a:lstStyle/>
          <a:p>
            <a:r>
              <a:rPr lang="en-US" sz="3200" b="1" dirty="0">
                <a:solidFill>
                  <a:schemeClr val="accent2">
                    <a:lumMod val="75000"/>
                  </a:schemeClr>
                </a:solidFill>
              </a:rPr>
              <a:t>Onyx® </a:t>
            </a:r>
          </a:p>
        </p:txBody>
      </p:sp>
      <p:sp>
        <p:nvSpPr>
          <p:cNvPr id="8" name="TextBox 7"/>
          <p:cNvSpPr txBox="1"/>
          <p:nvPr/>
        </p:nvSpPr>
        <p:spPr>
          <a:xfrm>
            <a:off x="225358" y="3938690"/>
            <a:ext cx="1729902" cy="584775"/>
          </a:xfrm>
          <a:prstGeom prst="rect">
            <a:avLst/>
          </a:prstGeom>
          <a:noFill/>
          <a:ln w="25400">
            <a:solidFill>
              <a:schemeClr val="accent1">
                <a:shade val="50000"/>
              </a:schemeClr>
            </a:solidFill>
          </a:ln>
        </p:spPr>
        <p:txBody>
          <a:bodyPr wrap="square" rtlCol="0">
            <a:spAutoFit/>
          </a:bodyPr>
          <a:lstStyle/>
          <a:p>
            <a:r>
              <a:rPr lang="en-US" sz="3200" b="1" dirty="0">
                <a:solidFill>
                  <a:schemeClr val="accent2">
                    <a:lumMod val="75000"/>
                  </a:schemeClr>
                </a:solidFill>
              </a:rPr>
              <a:t>CRF® </a:t>
            </a:r>
          </a:p>
        </p:txBody>
      </p:sp>
      <p:sp>
        <p:nvSpPr>
          <p:cNvPr id="9" name="TextBox 8"/>
          <p:cNvSpPr txBox="1"/>
          <p:nvPr/>
        </p:nvSpPr>
        <p:spPr>
          <a:xfrm>
            <a:off x="247245" y="4676525"/>
            <a:ext cx="1729902" cy="584775"/>
          </a:xfrm>
          <a:prstGeom prst="rect">
            <a:avLst/>
          </a:prstGeom>
          <a:noFill/>
          <a:ln w="25400">
            <a:solidFill>
              <a:schemeClr val="accent1">
                <a:shade val="50000"/>
              </a:schemeClr>
            </a:solidFill>
          </a:ln>
        </p:spPr>
        <p:txBody>
          <a:bodyPr wrap="square" rtlCol="0">
            <a:spAutoFit/>
          </a:bodyPr>
          <a:lstStyle/>
          <a:p>
            <a:r>
              <a:rPr lang="en-US" sz="3200" b="1" dirty="0">
                <a:solidFill>
                  <a:schemeClr val="accent2">
                    <a:lumMod val="75000"/>
                  </a:schemeClr>
                </a:solidFill>
              </a:rPr>
              <a:t>MSS-P® </a:t>
            </a:r>
          </a:p>
        </p:txBody>
      </p:sp>
      <p:sp>
        <p:nvSpPr>
          <p:cNvPr id="10" name="TextBox 9"/>
          <p:cNvSpPr txBox="1"/>
          <p:nvPr/>
        </p:nvSpPr>
        <p:spPr>
          <a:xfrm>
            <a:off x="247245" y="5436294"/>
            <a:ext cx="2059835" cy="584775"/>
          </a:xfrm>
          <a:prstGeom prst="rect">
            <a:avLst/>
          </a:prstGeom>
          <a:noFill/>
          <a:ln w="25400">
            <a:solidFill>
              <a:schemeClr val="accent1">
                <a:shade val="50000"/>
              </a:schemeClr>
            </a:solidFill>
          </a:ln>
        </p:spPr>
        <p:txBody>
          <a:bodyPr wrap="square" rtlCol="0">
            <a:spAutoFit/>
          </a:bodyPr>
          <a:lstStyle/>
          <a:p>
            <a:r>
              <a:rPr lang="en-US" sz="3200" b="1" dirty="0" err="1">
                <a:solidFill>
                  <a:schemeClr val="accent2">
                    <a:lumMod val="75000"/>
                  </a:schemeClr>
                </a:solidFill>
              </a:rPr>
              <a:t>Reclamite</a:t>
            </a:r>
            <a:r>
              <a:rPr lang="en-US" sz="3200" b="1" dirty="0">
                <a:solidFill>
                  <a:schemeClr val="accent2">
                    <a:lumMod val="75000"/>
                  </a:schemeClr>
                </a:solidFill>
              </a:rPr>
              <a:t>® </a:t>
            </a:r>
          </a:p>
        </p:txBody>
      </p:sp>
      <p:sp>
        <p:nvSpPr>
          <p:cNvPr id="11" name="TextBox 10"/>
          <p:cNvSpPr txBox="1"/>
          <p:nvPr/>
        </p:nvSpPr>
        <p:spPr>
          <a:xfrm>
            <a:off x="231032" y="6152446"/>
            <a:ext cx="2388951" cy="584775"/>
          </a:xfrm>
          <a:prstGeom prst="rect">
            <a:avLst/>
          </a:prstGeom>
          <a:noFill/>
          <a:ln w="25400">
            <a:solidFill>
              <a:schemeClr val="accent1">
                <a:shade val="50000"/>
              </a:schemeClr>
            </a:solidFill>
          </a:ln>
        </p:spPr>
        <p:txBody>
          <a:bodyPr wrap="square" rtlCol="0">
            <a:spAutoFit/>
          </a:bodyPr>
          <a:lstStyle/>
          <a:p>
            <a:r>
              <a:rPr lang="en-US" sz="3200" b="1" dirty="0" err="1">
                <a:solidFill>
                  <a:schemeClr val="accent2">
                    <a:lumMod val="75000"/>
                  </a:schemeClr>
                </a:solidFill>
              </a:rPr>
              <a:t>RavelCheck</a:t>
            </a:r>
            <a:r>
              <a:rPr lang="en-US" sz="3200" b="1" dirty="0">
                <a:solidFill>
                  <a:schemeClr val="accent2">
                    <a:lumMod val="75000"/>
                  </a:schemeClr>
                </a:solidFill>
              </a:rPr>
              <a:t>® </a:t>
            </a:r>
          </a:p>
        </p:txBody>
      </p:sp>
      <p:sp>
        <p:nvSpPr>
          <p:cNvPr id="12" name="TextBox 11"/>
          <p:cNvSpPr txBox="1"/>
          <p:nvPr/>
        </p:nvSpPr>
        <p:spPr>
          <a:xfrm>
            <a:off x="3748392" y="2430903"/>
            <a:ext cx="1246858" cy="584775"/>
          </a:xfrm>
          <a:prstGeom prst="rect">
            <a:avLst/>
          </a:prstGeom>
          <a:noFill/>
          <a:ln w="25400">
            <a:solidFill>
              <a:schemeClr val="accent1">
                <a:shade val="50000"/>
              </a:schemeClr>
            </a:solidFill>
          </a:ln>
        </p:spPr>
        <p:txBody>
          <a:bodyPr wrap="square" rtlCol="0">
            <a:spAutoFit/>
          </a:bodyPr>
          <a:lstStyle/>
          <a:p>
            <a:r>
              <a:rPr lang="en-US" sz="3200" b="1" dirty="0">
                <a:solidFill>
                  <a:schemeClr val="accent2">
                    <a:lumMod val="75000"/>
                  </a:schemeClr>
                </a:solidFill>
              </a:rPr>
              <a:t>RPE®</a:t>
            </a:r>
          </a:p>
        </p:txBody>
      </p:sp>
      <p:sp>
        <p:nvSpPr>
          <p:cNvPr id="13" name="TextBox 12"/>
          <p:cNvSpPr txBox="1"/>
          <p:nvPr/>
        </p:nvSpPr>
        <p:spPr>
          <a:xfrm>
            <a:off x="5287891" y="2396550"/>
            <a:ext cx="3276600" cy="584775"/>
          </a:xfrm>
          <a:prstGeom prst="rect">
            <a:avLst/>
          </a:prstGeom>
          <a:noFill/>
          <a:ln w="25400">
            <a:solidFill>
              <a:schemeClr val="accent1">
                <a:shade val="50000"/>
              </a:schemeClr>
            </a:solidFill>
          </a:ln>
        </p:spPr>
        <p:txBody>
          <a:bodyPr wrap="square" rtlCol="0">
            <a:spAutoFit/>
          </a:bodyPr>
          <a:lstStyle/>
          <a:p>
            <a:r>
              <a:rPr lang="en-US" sz="3200" b="1" dirty="0" err="1">
                <a:solidFill>
                  <a:schemeClr val="accent2">
                    <a:lumMod val="75000"/>
                  </a:schemeClr>
                </a:solidFill>
              </a:rPr>
              <a:t>Biorestor</a:t>
            </a:r>
            <a:r>
              <a:rPr lang="en-US" sz="3200" b="1" dirty="0">
                <a:solidFill>
                  <a:schemeClr val="accent2">
                    <a:lumMod val="75000"/>
                  </a:schemeClr>
                </a:solidFill>
              </a:rPr>
              <a:t>®</a:t>
            </a:r>
          </a:p>
        </p:txBody>
      </p:sp>
      <p:sp>
        <p:nvSpPr>
          <p:cNvPr id="14" name="TextBox 13"/>
          <p:cNvSpPr txBox="1"/>
          <p:nvPr/>
        </p:nvSpPr>
        <p:spPr>
          <a:xfrm>
            <a:off x="5410200" y="3193459"/>
            <a:ext cx="3276600" cy="584775"/>
          </a:xfrm>
          <a:prstGeom prst="rect">
            <a:avLst/>
          </a:prstGeom>
          <a:noFill/>
          <a:ln w="25400">
            <a:solidFill>
              <a:schemeClr val="accent1">
                <a:shade val="50000"/>
              </a:schemeClr>
            </a:solidFill>
          </a:ln>
        </p:spPr>
        <p:txBody>
          <a:bodyPr wrap="square" rtlCol="0">
            <a:spAutoFit/>
          </a:bodyPr>
          <a:lstStyle/>
          <a:p>
            <a:r>
              <a:rPr lang="en-US" sz="3200" b="1" dirty="0" err="1">
                <a:solidFill>
                  <a:schemeClr val="accent2">
                    <a:lumMod val="75000"/>
                  </a:schemeClr>
                </a:solidFill>
              </a:rPr>
              <a:t>Rhyno-Tite</a:t>
            </a:r>
            <a:r>
              <a:rPr lang="en-US" sz="3200" b="1" dirty="0">
                <a:solidFill>
                  <a:schemeClr val="accent2">
                    <a:lumMod val="75000"/>
                  </a:schemeClr>
                </a:solidFill>
              </a:rPr>
              <a:t>®</a:t>
            </a:r>
          </a:p>
        </p:txBody>
      </p:sp>
      <p:sp>
        <p:nvSpPr>
          <p:cNvPr id="15" name="TextBox 14"/>
          <p:cNvSpPr txBox="1"/>
          <p:nvPr/>
        </p:nvSpPr>
        <p:spPr>
          <a:xfrm>
            <a:off x="5441004" y="3938690"/>
            <a:ext cx="3276600" cy="584775"/>
          </a:xfrm>
          <a:prstGeom prst="rect">
            <a:avLst/>
          </a:prstGeom>
          <a:noFill/>
          <a:ln w="25400">
            <a:solidFill>
              <a:schemeClr val="accent1">
                <a:shade val="50000"/>
              </a:schemeClr>
            </a:solidFill>
          </a:ln>
        </p:spPr>
        <p:txBody>
          <a:bodyPr wrap="square" rtlCol="0">
            <a:spAutoFit/>
          </a:bodyPr>
          <a:lstStyle/>
          <a:p>
            <a:r>
              <a:rPr lang="en-US" sz="3200" b="1" dirty="0">
                <a:solidFill>
                  <a:schemeClr val="accent2">
                    <a:lumMod val="75000"/>
                  </a:schemeClr>
                </a:solidFill>
              </a:rPr>
              <a:t>Replay®</a:t>
            </a:r>
          </a:p>
        </p:txBody>
      </p:sp>
      <p:sp>
        <p:nvSpPr>
          <p:cNvPr id="16" name="TextBox 15"/>
          <p:cNvSpPr txBox="1"/>
          <p:nvPr/>
        </p:nvSpPr>
        <p:spPr>
          <a:xfrm>
            <a:off x="5441004" y="4710237"/>
            <a:ext cx="3276600" cy="584775"/>
          </a:xfrm>
          <a:prstGeom prst="rect">
            <a:avLst/>
          </a:prstGeom>
          <a:noFill/>
          <a:ln w="25400">
            <a:solidFill>
              <a:schemeClr val="accent1">
                <a:shade val="50000"/>
              </a:schemeClr>
            </a:solidFill>
          </a:ln>
        </p:spPr>
        <p:txBody>
          <a:bodyPr wrap="square" rtlCol="0">
            <a:spAutoFit/>
          </a:bodyPr>
          <a:lstStyle/>
          <a:p>
            <a:r>
              <a:rPr lang="en-US" sz="3200" b="1" dirty="0" err="1">
                <a:solidFill>
                  <a:schemeClr val="accent2">
                    <a:lumMod val="75000"/>
                  </a:schemeClr>
                </a:solidFill>
              </a:rPr>
              <a:t>Fiberlock</a:t>
            </a:r>
            <a:r>
              <a:rPr lang="en-US" sz="3200" b="1" dirty="0">
                <a:solidFill>
                  <a:schemeClr val="accent2">
                    <a:lumMod val="75000"/>
                  </a:schemeClr>
                </a:solidFill>
              </a:rPr>
              <a:t>®</a:t>
            </a:r>
          </a:p>
        </p:txBody>
      </p:sp>
      <p:sp>
        <p:nvSpPr>
          <p:cNvPr id="17" name="TextBox 16"/>
          <p:cNvSpPr txBox="1"/>
          <p:nvPr/>
        </p:nvSpPr>
        <p:spPr>
          <a:xfrm>
            <a:off x="5441004" y="5405997"/>
            <a:ext cx="3276600" cy="584775"/>
          </a:xfrm>
          <a:prstGeom prst="rect">
            <a:avLst/>
          </a:prstGeom>
          <a:noFill/>
          <a:ln w="25400">
            <a:solidFill>
              <a:schemeClr val="accent1">
                <a:shade val="50000"/>
              </a:schemeClr>
            </a:solidFill>
          </a:ln>
        </p:spPr>
        <p:txBody>
          <a:bodyPr wrap="square" rtlCol="0">
            <a:spAutoFit/>
          </a:bodyPr>
          <a:lstStyle/>
          <a:p>
            <a:r>
              <a:rPr lang="en-US" sz="3200" b="1" dirty="0" err="1">
                <a:solidFill>
                  <a:schemeClr val="accent2">
                    <a:lumMod val="75000"/>
                  </a:schemeClr>
                </a:solidFill>
              </a:rPr>
              <a:t>Jointbond</a:t>
            </a:r>
            <a:r>
              <a:rPr lang="en-US" sz="3200" b="1" dirty="0">
                <a:solidFill>
                  <a:schemeClr val="accent2">
                    <a:lumMod val="75000"/>
                  </a:schemeClr>
                </a:solidFill>
              </a:rPr>
              <a:t>®</a:t>
            </a:r>
          </a:p>
        </p:txBody>
      </p:sp>
      <p:sp>
        <p:nvSpPr>
          <p:cNvPr id="18" name="TextBox 17"/>
          <p:cNvSpPr txBox="1"/>
          <p:nvPr/>
        </p:nvSpPr>
        <p:spPr>
          <a:xfrm>
            <a:off x="5441004" y="6159446"/>
            <a:ext cx="3276600" cy="584775"/>
          </a:xfrm>
          <a:prstGeom prst="rect">
            <a:avLst/>
          </a:prstGeom>
          <a:noFill/>
          <a:ln w="25400">
            <a:solidFill>
              <a:schemeClr val="accent1">
                <a:shade val="50000"/>
              </a:schemeClr>
            </a:solidFill>
          </a:ln>
        </p:spPr>
        <p:txBody>
          <a:bodyPr wrap="square" rtlCol="0">
            <a:spAutoFit/>
          </a:bodyPr>
          <a:lstStyle/>
          <a:p>
            <a:r>
              <a:rPr lang="en-US" sz="3200" b="1" dirty="0">
                <a:solidFill>
                  <a:schemeClr val="accent2">
                    <a:lumMod val="75000"/>
                  </a:schemeClr>
                </a:solidFill>
              </a:rPr>
              <a:t>LCJ-100®</a:t>
            </a:r>
          </a:p>
        </p:txBody>
      </p:sp>
      <p:sp>
        <p:nvSpPr>
          <p:cNvPr id="19" name="TextBox 18"/>
          <p:cNvSpPr txBox="1"/>
          <p:nvPr/>
        </p:nvSpPr>
        <p:spPr>
          <a:xfrm>
            <a:off x="5470237" y="1676400"/>
            <a:ext cx="3276600" cy="584775"/>
          </a:xfrm>
          <a:prstGeom prst="rect">
            <a:avLst/>
          </a:prstGeom>
          <a:noFill/>
          <a:ln w="25400">
            <a:solidFill>
              <a:schemeClr val="accent1">
                <a:shade val="50000"/>
              </a:schemeClr>
            </a:solidFill>
          </a:ln>
        </p:spPr>
        <p:txBody>
          <a:bodyPr wrap="square" rtlCol="0">
            <a:spAutoFit/>
          </a:bodyPr>
          <a:lstStyle/>
          <a:p>
            <a:r>
              <a:rPr lang="en-US" sz="3200" b="1" dirty="0">
                <a:solidFill>
                  <a:schemeClr val="accent2">
                    <a:lumMod val="75000"/>
                  </a:schemeClr>
                </a:solidFill>
              </a:rPr>
              <a:t>ANOVA 1815®</a:t>
            </a:r>
          </a:p>
        </p:txBody>
      </p:sp>
      <p:sp>
        <p:nvSpPr>
          <p:cNvPr id="22" name="TextBox 21"/>
          <p:cNvSpPr txBox="1"/>
          <p:nvPr/>
        </p:nvSpPr>
        <p:spPr>
          <a:xfrm>
            <a:off x="3858640" y="1676400"/>
            <a:ext cx="1551560" cy="584775"/>
          </a:xfrm>
          <a:prstGeom prst="rect">
            <a:avLst/>
          </a:prstGeom>
          <a:noFill/>
          <a:ln w="25400">
            <a:solidFill>
              <a:schemeClr val="accent1">
                <a:shade val="50000"/>
              </a:schemeClr>
            </a:solidFill>
          </a:ln>
        </p:spPr>
        <p:txBody>
          <a:bodyPr wrap="square" rtlCol="0">
            <a:spAutoFit/>
          </a:bodyPr>
          <a:lstStyle/>
          <a:p>
            <a:r>
              <a:rPr lang="en-US" sz="3200" b="1" dirty="0">
                <a:solidFill>
                  <a:schemeClr val="accent2">
                    <a:lumMod val="75000"/>
                  </a:schemeClr>
                </a:solidFill>
              </a:rPr>
              <a:t>J-Band®</a:t>
            </a:r>
          </a:p>
        </p:txBody>
      </p:sp>
      <p:pic>
        <p:nvPicPr>
          <p:cNvPr id="20" name="Picture 19">
            <a:extLst>
              <a:ext uri="{FF2B5EF4-FFF2-40B4-BE49-F238E27FC236}">
                <a16:creationId xmlns:a16="http://schemas.microsoft.com/office/drawing/2014/main" id="{5E25FDDA-36E4-401A-A112-9EABDED1837A}"/>
              </a:ext>
            </a:extLst>
          </p:cNvPr>
          <p:cNvPicPr>
            <a:picLocks noChangeAspect="1"/>
          </p:cNvPicPr>
          <p:nvPr/>
        </p:nvPicPr>
        <p:blipFill>
          <a:blip r:embed="rId2"/>
          <a:stretch>
            <a:fillRect/>
          </a:stretch>
        </p:blipFill>
        <p:spPr>
          <a:xfrm>
            <a:off x="2315186" y="3380486"/>
            <a:ext cx="2921725" cy="2488235"/>
          </a:xfrm>
          <a:prstGeom prst="rect">
            <a:avLst/>
          </a:prstGeom>
        </p:spPr>
      </p:pic>
      <p:pic>
        <p:nvPicPr>
          <p:cNvPr id="21" name="Picture 20">
            <a:extLst>
              <a:ext uri="{FF2B5EF4-FFF2-40B4-BE49-F238E27FC236}">
                <a16:creationId xmlns:a16="http://schemas.microsoft.com/office/drawing/2014/main" id="{D4ADDC87-E440-4D10-A729-032228EF3EE7}"/>
              </a:ext>
            </a:extLst>
          </p:cNvPr>
          <p:cNvPicPr>
            <a:picLocks noChangeAspect="1"/>
          </p:cNvPicPr>
          <p:nvPr/>
        </p:nvPicPr>
        <p:blipFill>
          <a:blip r:embed="rId3"/>
          <a:stretch>
            <a:fillRect/>
          </a:stretch>
        </p:blipFill>
        <p:spPr>
          <a:xfrm>
            <a:off x="1294592" y="2429849"/>
            <a:ext cx="5175115" cy="3285915"/>
          </a:xfrm>
          <a:prstGeom prst="rect">
            <a:avLst/>
          </a:prstGeom>
        </p:spPr>
      </p:pic>
    </p:spTree>
    <p:extLst>
      <p:ext uri="{BB962C8B-B14F-4D97-AF65-F5344CB8AC3E}">
        <p14:creationId xmlns:p14="http://schemas.microsoft.com/office/powerpoint/2010/main" val="384363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676400"/>
            <a:ext cx="7772400" cy="1470025"/>
          </a:xfrm>
        </p:spPr>
        <p:txBody>
          <a:bodyPr/>
          <a:lstStyle/>
          <a:p>
            <a:r>
              <a:rPr lang="en-US" dirty="0" err="1"/>
              <a:t>MoDOT</a:t>
            </a:r>
            <a:r>
              <a:rPr lang="en-US" dirty="0"/>
              <a:t> Research – TR201720</a:t>
            </a:r>
            <a:br>
              <a:rPr lang="en-US" dirty="0"/>
            </a:br>
            <a:r>
              <a:rPr lang="en-US" dirty="0"/>
              <a:t>Evaluation of Rejuvenators and Surface Sealing Products to Extend Asphalt Pavement Life</a:t>
            </a:r>
          </a:p>
        </p:txBody>
      </p:sp>
      <p:sp>
        <p:nvSpPr>
          <p:cNvPr id="3" name="Title 3">
            <a:extLst>
              <a:ext uri="{FF2B5EF4-FFF2-40B4-BE49-F238E27FC236}">
                <a16:creationId xmlns:a16="http://schemas.microsoft.com/office/drawing/2014/main" id="{A050C2A4-949B-471A-BA3B-8371B5ACD805}"/>
              </a:ext>
            </a:extLst>
          </p:cNvPr>
          <p:cNvSpPr txBox="1">
            <a:spLocks/>
          </p:cNvSpPr>
          <p:nvPr/>
        </p:nvSpPr>
        <p:spPr>
          <a:xfrm>
            <a:off x="609600" y="4572000"/>
            <a:ext cx="7772400" cy="1470025"/>
          </a:xfrm>
          <a:prstGeom prst="rect">
            <a:avLst/>
          </a:prstGeom>
        </p:spPr>
        <p:txBody>
          <a:bodyPr/>
          <a:lstStyle>
            <a:lvl1pPr algn="ctr" defTabSz="914400" rtl="0" eaLnBrk="1" latinLnBrk="0" hangingPunct="1">
              <a:spcBef>
                <a:spcPct val="0"/>
              </a:spcBef>
              <a:buNone/>
              <a:defRPr sz="4400" kern="1200" baseline="0">
                <a:solidFill>
                  <a:schemeClr val="tx1"/>
                </a:solidFill>
                <a:latin typeface="+mj-lt"/>
                <a:ea typeface="+mj-ea"/>
                <a:cs typeface="+mj-cs"/>
              </a:defRPr>
            </a:lvl1pPr>
          </a:lstStyle>
          <a:p>
            <a:r>
              <a:rPr lang="en-US" dirty="0"/>
              <a:t>Contract To:</a:t>
            </a:r>
          </a:p>
          <a:p>
            <a:r>
              <a:rPr lang="en-US" dirty="0"/>
              <a:t>Applied Research Associates, Inc. </a:t>
            </a:r>
          </a:p>
          <a:p>
            <a:endParaRPr lang="en-US" dirty="0"/>
          </a:p>
        </p:txBody>
      </p:sp>
      <p:pic>
        <p:nvPicPr>
          <p:cNvPr id="2" name="Picture 1">
            <a:extLst>
              <a:ext uri="{FF2B5EF4-FFF2-40B4-BE49-F238E27FC236}">
                <a16:creationId xmlns:a16="http://schemas.microsoft.com/office/drawing/2014/main" id="{629356D9-8208-44BF-AF6A-B70B1CFEC3C8}"/>
              </a:ext>
            </a:extLst>
          </p:cNvPr>
          <p:cNvPicPr>
            <a:picLocks noChangeAspect="1"/>
          </p:cNvPicPr>
          <p:nvPr/>
        </p:nvPicPr>
        <p:blipFill>
          <a:blip r:embed="rId2"/>
          <a:stretch>
            <a:fillRect/>
          </a:stretch>
        </p:blipFill>
        <p:spPr>
          <a:xfrm>
            <a:off x="3429000" y="6042025"/>
            <a:ext cx="1809750" cy="771525"/>
          </a:xfrm>
          <a:prstGeom prst="rect">
            <a:avLst/>
          </a:prstGeom>
        </p:spPr>
      </p:pic>
    </p:spTree>
    <p:extLst>
      <p:ext uri="{BB962C8B-B14F-4D97-AF65-F5344CB8AC3E}">
        <p14:creationId xmlns:p14="http://schemas.microsoft.com/office/powerpoint/2010/main" val="17293538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2E768DCED1D6448A091109D595D4951" ma:contentTypeVersion="0" ma:contentTypeDescription="Create a new document." ma:contentTypeScope="" ma:versionID="81031fcb19074d2cf5115af26be01119">
  <xsd:schema xmlns:xsd="http://www.w3.org/2001/XMLSchema" xmlns:xs="http://www.w3.org/2001/XMLSchema" xmlns:p="http://schemas.microsoft.com/office/2006/metadata/properties" targetNamespace="http://schemas.microsoft.com/office/2006/metadata/properties" ma:root="true" ma:fieldsID="6834f8c0c0eabdc6c42b2f987c760c0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8D931B-4235-4087-9612-0060D67AF3DE}">
  <ds:schemaRefs>
    <ds:schemaRef ds:uri="http://www.w3.org/XML/1998/namespace"/>
    <ds:schemaRef ds:uri="http://schemas.microsoft.com/office/infopath/2007/PartnerControls"/>
    <ds:schemaRef ds:uri="http://purl.org/dc/term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2DC18CC5-44ED-456B-8390-3AEBA41719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C931331-5A3E-4982-ADE0-4FD76B569C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Civic</Template>
  <TotalTime>21957</TotalTime>
  <Words>2230</Words>
  <Application>Microsoft Office PowerPoint</Application>
  <PresentationFormat>On-screen Show (4:3)</PresentationFormat>
  <Paragraphs>708</Paragraphs>
  <Slides>57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Calibri</vt:lpstr>
      <vt:lpstr>Wingdings</vt:lpstr>
      <vt:lpstr>Office Theme</vt:lpstr>
      <vt:lpstr>2019 NRRA Preventive  Pavement Workshop</vt:lpstr>
      <vt:lpstr>MoDOT Direction</vt:lpstr>
      <vt:lpstr>Primary Failure Modes for Asphalt</vt:lpstr>
      <vt:lpstr>Why Rejuvenators and Sealers?</vt:lpstr>
      <vt:lpstr>Need for Inexpensive Treatments</vt:lpstr>
      <vt:lpstr>MoDOT Experiences Since 2014</vt:lpstr>
      <vt:lpstr>Pains of Proprietary Products™</vt:lpstr>
      <vt:lpstr>PowerPoint Presentation</vt:lpstr>
      <vt:lpstr>MoDOT Research – TR201720 Evaluation of Rejuvenators and Surface Sealing Products to Extend Asphalt Pavement Life</vt:lpstr>
      <vt:lpstr>PowerPoint Presentation</vt:lpstr>
      <vt:lpstr>Research Goals</vt:lpstr>
      <vt:lpstr>Product Treatment Objectives</vt:lpstr>
      <vt:lpstr>Mainline Testing Plan</vt:lpstr>
      <vt:lpstr>Missouri Site Location for Mainline</vt:lpstr>
      <vt:lpstr>Route N – Layout of Test Sections</vt:lpstr>
      <vt:lpstr>PowerPoint Presentation</vt:lpstr>
      <vt:lpstr>PowerPoint Presentation</vt:lpstr>
      <vt:lpstr>Route N – Mainline Pavement Coring</vt:lpstr>
      <vt:lpstr>PowerPoint Presentation</vt:lpstr>
      <vt:lpstr>Rte N – Mix Design w/ Typical RAP/RAS Incorporation</vt:lpstr>
      <vt:lpstr>Route N Field Permeability Tests</vt:lpstr>
      <vt:lpstr>Route N Mainline Visual Surveys</vt:lpstr>
      <vt:lpstr>Route N Mainline Friction Testing</vt:lpstr>
      <vt:lpstr>Rte N – Existing Conditions</vt:lpstr>
      <vt:lpstr>Rte N – Construction of Test Sections</vt:lpstr>
      <vt:lpstr>Rte N – Equipment Types</vt:lpstr>
      <vt:lpstr>Rte N – Residual Application Rates</vt:lpstr>
      <vt:lpstr>Rte N – Blotter Material</vt:lpstr>
      <vt:lpstr>Rte N – Surface Prep</vt:lpstr>
      <vt:lpstr>Rte N – Construction of Test Sections</vt:lpstr>
      <vt:lpstr>Rte N – Construction of Test Sections</vt:lpstr>
      <vt:lpstr>Rte N – Permeability Results</vt:lpstr>
      <vt:lpstr>Route N – Chemical Components</vt:lpstr>
      <vt:lpstr>PowerPoint Presentation</vt:lpstr>
      <vt:lpstr>PowerPoint Presentation</vt:lpstr>
      <vt:lpstr>PowerPoint Presentation</vt:lpstr>
      <vt:lpstr>RoadLock I and MSS-P – Unacceptable Friction Loss</vt:lpstr>
      <vt:lpstr>Expressions of losing the entire westbound test sections</vt:lpstr>
      <vt:lpstr>Route N – 1 year Findings</vt:lpstr>
      <vt:lpstr>Longitudinal Joints Issues</vt:lpstr>
      <vt:lpstr>Route 30 and Route 52  Longitudinal Joint Test Sections</vt:lpstr>
      <vt:lpstr>Centerline Joint Testing Plan</vt:lpstr>
      <vt:lpstr>Rte 30 &amp; 52 – Layout of Test Sections</vt:lpstr>
      <vt:lpstr>PowerPoint Presentation</vt:lpstr>
      <vt:lpstr>PowerPoint Presentation</vt:lpstr>
      <vt:lpstr>Rte 52 – Existing Conditions</vt:lpstr>
      <vt:lpstr>Rte 30 – Existing Conditions</vt:lpstr>
      <vt:lpstr>Different Application Methods</vt:lpstr>
      <vt:lpstr>Rte 52– Construction of Test Sections</vt:lpstr>
      <vt:lpstr>Rte 30 – Construction of Test Sections</vt:lpstr>
      <vt:lpstr>Rte 52 – Chemical Properties</vt:lpstr>
      <vt:lpstr>Route 52 – Permeability Results</vt:lpstr>
      <vt:lpstr>Route 30 &amp; 52 – Retro-reflectivity</vt:lpstr>
      <vt:lpstr>Route 52 – 1 year Findings</vt:lpstr>
      <vt:lpstr>Interim Summary and Conclusions</vt:lpstr>
      <vt:lpstr>Future Considerations</vt:lpstr>
      <vt:lpstr>Questions?</vt:lpstr>
    </vt:vector>
  </TitlesOfParts>
  <Company>MoDOT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T. Denkler</dc:creator>
  <cp:lastModifiedBy>Jason Blomberg</cp:lastModifiedBy>
  <cp:revision>489</cp:revision>
  <cp:lastPrinted>2019-05-13T15:09:43Z</cp:lastPrinted>
  <dcterms:created xsi:type="dcterms:W3CDTF">2016-03-21T20:36:30Z</dcterms:created>
  <dcterms:modified xsi:type="dcterms:W3CDTF">2019-05-20T15:48:12Z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0x01010042E768DCED1D6448A091109D595D4951</vt:lpwstr>
  </property>
</Properties>
</file>