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  <p:sldMasterId id="2147484027" r:id="rId2"/>
    <p:sldMasterId id="2147484077" r:id="rId3"/>
    <p:sldMasterId id="2147484128" r:id="rId4"/>
  </p:sldMasterIdLst>
  <p:notesMasterIdLst>
    <p:notesMasterId r:id="rId56"/>
  </p:notesMasterIdLst>
  <p:handoutMasterIdLst>
    <p:handoutMasterId r:id="rId57"/>
  </p:handoutMasterIdLst>
  <p:sldIdLst>
    <p:sldId id="354" r:id="rId5"/>
    <p:sldId id="358" r:id="rId6"/>
    <p:sldId id="405" r:id="rId7"/>
    <p:sldId id="357" r:id="rId8"/>
    <p:sldId id="454" r:id="rId9"/>
    <p:sldId id="359" r:id="rId10"/>
    <p:sldId id="461" r:id="rId11"/>
    <p:sldId id="462" r:id="rId12"/>
    <p:sldId id="406" r:id="rId13"/>
    <p:sldId id="412" r:id="rId14"/>
    <p:sldId id="413" r:id="rId15"/>
    <p:sldId id="414" r:id="rId16"/>
    <p:sldId id="415" r:id="rId17"/>
    <p:sldId id="407" r:id="rId18"/>
    <p:sldId id="479" r:id="rId19"/>
    <p:sldId id="482" r:id="rId20"/>
    <p:sldId id="484" r:id="rId21"/>
    <p:sldId id="408" r:id="rId22"/>
    <p:sldId id="409" r:id="rId23"/>
    <p:sldId id="411" r:id="rId24"/>
    <p:sldId id="416" r:id="rId25"/>
    <p:sldId id="417" r:id="rId26"/>
    <p:sldId id="418" r:id="rId27"/>
    <p:sldId id="420" r:id="rId28"/>
    <p:sldId id="419" r:id="rId29"/>
    <p:sldId id="485" r:id="rId30"/>
    <p:sldId id="486" r:id="rId31"/>
    <p:sldId id="421" r:id="rId32"/>
    <p:sldId id="495" r:id="rId33"/>
    <p:sldId id="459" r:id="rId34"/>
    <p:sldId id="425" r:id="rId35"/>
    <p:sldId id="427" r:id="rId36"/>
    <p:sldId id="501" r:id="rId37"/>
    <p:sldId id="431" r:id="rId38"/>
    <p:sldId id="463" r:id="rId39"/>
    <p:sldId id="435" r:id="rId40"/>
    <p:sldId id="464" r:id="rId41"/>
    <p:sldId id="465" r:id="rId42"/>
    <p:sldId id="466" r:id="rId43"/>
    <p:sldId id="446" r:id="rId44"/>
    <p:sldId id="447" r:id="rId45"/>
    <p:sldId id="448" r:id="rId46"/>
    <p:sldId id="450" r:id="rId47"/>
    <p:sldId id="451" r:id="rId48"/>
    <p:sldId id="452" r:id="rId49"/>
    <p:sldId id="467" r:id="rId50"/>
    <p:sldId id="496" r:id="rId51"/>
    <p:sldId id="504" r:id="rId52"/>
    <p:sldId id="502" r:id="rId53"/>
    <p:sldId id="503" r:id="rId54"/>
    <p:sldId id="500" r:id="rId5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9900"/>
    <a:srgbClr val="003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5" autoAdjust="0"/>
  </p:normalViewPr>
  <p:slideViewPr>
    <p:cSldViewPr>
      <p:cViewPr>
        <p:scale>
          <a:sx n="130" d="100"/>
          <a:sy n="130" d="100"/>
        </p:scale>
        <p:origin x="390" y="-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AD\MRL\SECTIONS\RESEARCH\Concrete\Concrete%20Researchers\Tom%20Burnham\0000%20-%20Statewide%20Whitetopping%20Project%20Review\0%20-Phase%201%20-%201993-2014\Performance%20Curves%20updated%202018\CSAH22_Nowthen_PerfomanceCurv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ysClr val="windowText" lastClr="000000"/>
                </a:solidFill>
              </a:rPr>
              <a:t>CSAH 22</a:t>
            </a:r>
            <a:r>
              <a:rPr lang="en-US" sz="1800" b="1" baseline="0">
                <a:solidFill>
                  <a:sysClr val="windowText" lastClr="000000"/>
                </a:solidFill>
              </a:rPr>
              <a:t> Nowthen </a:t>
            </a:r>
            <a:endParaRPr lang="en-US" sz="1800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40928921198283053"/>
          <c:y val="3.28947368421052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466424905841994"/>
          <c:y val="0.13380230880230881"/>
          <c:w val="0.80007991538371137"/>
          <c:h val="0.70036578486899659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5875">
                <a:solidFill>
                  <a:srgbClr val="000000"/>
                </a:solidFill>
              </a:ln>
              <a:effectLst/>
            </c:spPr>
          </c:marker>
          <c:xVal>
            <c:numRef>
              <c:f>Sheet1!$C$2:$C$9</c:f>
              <c:numCache>
                <c:formatCode>0.0</c:formatCode>
                <c:ptCount val="8"/>
                <c:pt idx="0" formatCode="General">
                  <c:v>0</c:v>
                </c:pt>
                <c:pt idx="1">
                  <c:v>4.0027397260273974</c:v>
                </c:pt>
                <c:pt idx="2">
                  <c:v>4.4219178082191783</c:v>
                </c:pt>
                <c:pt idx="3">
                  <c:v>5.0054794520547947</c:v>
                </c:pt>
                <c:pt idx="4">
                  <c:v>6.0054794520547947</c:v>
                </c:pt>
                <c:pt idx="5">
                  <c:v>6.4027397260273968</c:v>
                </c:pt>
                <c:pt idx="6">
                  <c:v>7.4</c:v>
                </c:pt>
                <c:pt idx="7">
                  <c:v>7.1698630136986301</c:v>
                </c:pt>
              </c:numCache>
            </c:numRef>
          </c:xVal>
          <c:yVal>
            <c:numRef>
              <c:f>Sheet1!$D$2:$D$9</c:f>
              <c:numCache>
                <c:formatCode>General</c:formatCode>
                <c:ptCount val="8"/>
                <c:pt idx="0">
                  <c:v>54.4</c:v>
                </c:pt>
                <c:pt idx="1">
                  <c:v>66.900000000000006</c:v>
                </c:pt>
                <c:pt idx="2">
                  <c:v>70.7</c:v>
                </c:pt>
                <c:pt idx="3">
                  <c:v>68.7</c:v>
                </c:pt>
                <c:pt idx="4">
                  <c:v>74.349999999999994</c:v>
                </c:pt>
                <c:pt idx="5">
                  <c:v>84.5</c:v>
                </c:pt>
                <c:pt idx="6">
                  <c:v>92</c:v>
                </c:pt>
                <c:pt idx="7">
                  <c:v>90.4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4898096"/>
        <c:axId val="384896920"/>
      </c:scatterChart>
      <c:valAx>
        <c:axId val="384898096"/>
        <c:scaling>
          <c:orientation val="minMax"/>
          <c:max val="25"/>
          <c:min val="0"/>
        </c:scaling>
        <c:delete val="0"/>
        <c:axPos val="b"/>
        <c:majorGridlines>
          <c:spPr>
            <a:ln w="6350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ysClr val="windowText" lastClr="000000"/>
                    </a:solidFill>
                  </a:rPr>
                  <a:t>Age</a:t>
                </a:r>
                <a:r>
                  <a:rPr lang="en-US" sz="1400" b="1" baseline="0">
                    <a:solidFill>
                      <a:sysClr val="windowText" lastClr="000000"/>
                    </a:solidFill>
                  </a:rPr>
                  <a:t> (yrs.)</a:t>
                </a:r>
                <a:endParaRPr lang="en-US" sz="1400" b="1">
                  <a:solidFill>
                    <a:sysClr val="windowText" lastClr="000000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896920"/>
        <c:crosses val="autoZero"/>
        <c:crossBetween val="midCat"/>
        <c:majorUnit val="2"/>
      </c:valAx>
      <c:valAx>
        <c:axId val="384896920"/>
        <c:scaling>
          <c:orientation val="minMax"/>
          <c:max val="300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ysClr val="windowText" lastClr="000000"/>
                    </a:solidFill>
                  </a:rPr>
                  <a:t>IRI(in/mi)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898096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2C236C2-1153-42F6-AD55-1F564B495E48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FCBD664-94C8-4A9D-BFAC-4B4741B09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31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E24B8D7-6966-431A-8AD7-1C003631EBF0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3D4929B-8F6F-4236-BD36-497C1E7C1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55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98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7" y="1842964"/>
            <a:ext cx="5324726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68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9144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4262718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875"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 sz="1575"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8677-C648-465D-82CD-E88587B4845D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46738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7" y="1842964"/>
            <a:ext cx="5324726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50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9" y="1842964"/>
            <a:ext cx="5324723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6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9144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773020"/>
            <a:ext cx="9144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041204"/>
            <a:ext cx="4940300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5" y="6000575"/>
            <a:ext cx="2893869" cy="4572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171" y="6138333"/>
            <a:ext cx="4190735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33807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695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386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628650" y="1335089"/>
            <a:ext cx="7886700" cy="4841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876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pic>
        <p:nvPicPr>
          <p:cNvPr id="13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22" y="705498"/>
            <a:ext cx="2893869" cy="4572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440970"/>
          </a:xfrm>
        </p:spPr>
        <p:txBody>
          <a:bodyPr>
            <a:normAutofit/>
          </a:bodyPr>
          <a:lstStyle>
            <a:lvl1pPr marL="0" indent="0" algn="ctr"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9144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8CA1A9B-139F-4606-AD0A-F3253110DAE5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76253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361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8BE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006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5281"/>
            <a:ext cx="7886700" cy="4841682"/>
          </a:xfrm>
          <a:solidFill>
            <a:schemeClr val="bg1"/>
          </a:solidFill>
        </p:spPr>
        <p:txBody>
          <a:bodyPr lIns="228600" tIns="548640" rIns="274320"/>
          <a:lstStyle>
            <a:lvl1pPr marL="2571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/>
            </a:lvl1pPr>
            <a:lvl2pPr marL="6000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/>
            </a:lvl2pPr>
            <a:lvl3pPr marL="9001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3pPr>
            <a:lvl4pPr marL="12430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4pPr>
            <a:lvl5pPr marL="15859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86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A5BA-A5F9-4138-9E4B-FFD626F6437A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32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9144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4262718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875"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 sz="1575"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8677-C648-465D-82CD-E88587B4845D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978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9144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4262718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7D7-46FB-4D7C-9C8F-0C340D091257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02176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9144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4262718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7D7-46FB-4D7C-9C8F-0C340D091257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7059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/>
          <a:p>
            <a:fld id="{66C283A4-7960-4BFD-B3A5-A2CC5BB2A473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411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616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769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49" y="6356351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523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4676215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164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4676215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74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4676215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49" y="6356351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81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981899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6290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734632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66173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64515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96056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994398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25939" y="4341161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79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179610" y="1964392"/>
            <a:ext cx="1749143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101919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18406" y="1964392"/>
            <a:ext cx="1738398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534177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050663" y="1964392"/>
            <a:ext cx="1738398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966434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57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/>
          <a:p>
            <a:fld id="{66C283A4-7960-4BFD-B3A5-A2CC5BB2A473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23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981899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6290" y="4345147"/>
            <a:ext cx="1906858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734632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66173" y="4345147"/>
            <a:ext cx="1906858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64515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96056" y="4345147"/>
            <a:ext cx="1906858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994398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25939" y="4341161"/>
            <a:ext cx="1906858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DC6-36CA-4209-B482-2ED76AA0BF08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67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67477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4749" y="393936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57413" y="3939362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167477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49854" y="393936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02517" y="3939361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9626-CE5A-4834-975C-E7305BA2E281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911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67477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4749" y="393936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57413" y="3939362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167477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49854" y="393936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02517" y="393936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B38-58F3-410A-8DA4-4B706967601F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78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2571730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25717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2571730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25717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9661-29C3-4FE0-9FC3-375A85A42C46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2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2800329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2800330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2800329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2800330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E0EA-2D80-452F-9963-33FA7A36BC09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24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7698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9144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6728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9144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9144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1193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1524000" y="2233263"/>
            <a:ext cx="6096000" cy="29667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04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1524000" y="2233263"/>
            <a:ext cx="6096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2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969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6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09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3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2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21" y="1365204"/>
            <a:ext cx="7916772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572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6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0" y="6356351"/>
            <a:ext cx="1018943" cy="365125"/>
          </a:xfrm>
        </p:spPr>
        <p:txBody>
          <a:bodyPr/>
          <a:lstStyle/>
          <a:p>
            <a:fld id="{5D76A200-3168-4D33-A718-3974884CE863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7418349" y="6356351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16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921" y="1365204"/>
            <a:ext cx="7916772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3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2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7291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39" y="434837"/>
            <a:ext cx="5121496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691883"/>
            <a:ext cx="4725590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03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6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16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21" y="1365204"/>
            <a:ext cx="7916772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3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2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17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650165" y="601818"/>
            <a:ext cx="78867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40802" y="1438508"/>
            <a:ext cx="7116184" cy="221909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0802" y="4126417"/>
            <a:ext cx="7116184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23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650165" y="601818"/>
            <a:ext cx="78867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040802" y="1438508"/>
            <a:ext cx="7116184" cy="221909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0802" y="4126417"/>
            <a:ext cx="7116184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87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9968" y="685800"/>
            <a:ext cx="41148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1756172" algn="l"/>
                <a:tab pos="2827735" algn="l"/>
              </a:tabLst>
              <a:defRPr sz="4125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C3B6E0-E413-4EA2-9B23-AF69A1623F8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6856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53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90298" y="912530"/>
            <a:ext cx="3496041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375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58612" y="524007"/>
            <a:ext cx="1616475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8251" y="3581845"/>
            <a:ext cx="1978484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A7556-21FA-4204-9DD6-1F6FDEC2C796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9260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24607" y="1609867"/>
            <a:ext cx="5694788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750"/>
              </a:spcAft>
              <a:tabLst>
                <a:tab pos="2827735" algn="l"/>
              </a:tabLst>
              <a:defRPr sz="525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B49D9C-C4C1-46A9-AED8-599F8B47287F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6397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9686"/>
            <a:ext cx="7886700" cy="1340989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0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866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6"/>
            <a:ext cx="9144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0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75E6-E45B-4C5D-981E-7C8ED0C72F5D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Here | 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437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9686"/>
            <a:ext cx="7886700" cy="1340989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0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01551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8104" y="624469"/>
            <a:ext cx="3898746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54099" y="0"/>
            <a:ext cx="2989660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894EF-7DC0-4B7C-83F8-29D989AA60F6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60086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8104" y="624469"/>
            <a:ext cx="3898746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54099" y="0"/>
            <a:ext cx="2989660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DBCF0-11C3-4F19-90D9-2EE7F00784FE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0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212734"/>
            <a:ext cx="7886700" cy="147216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684897"/>
            <a:ext cx="78867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0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64" y="630935"/>
            <a:ext cx="289386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59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9144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521123"/>
            <a:ext cx="78867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</a:t>
            </a:r>
            <a:r>
              <a:rPr lang="en-US" dirty="0" smtClean="0">
                <a:solidFill>
                  <a:srgbClr val="003865"/>
                </a:solidFill>
              </a:rPr>
              <a:t> | 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1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64" y="630936"/>
            <a:ext cx="289386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09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7" y="1842964"/>
            <a:ext cx="5324726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81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49" y="6356351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9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9" y="1842964"/>
            <a:ext cx="5324723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35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9144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773020"/>
            <a:ext cx="9144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041204"/>
            <a:ext cx="4940300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5" y="6000575"/>
            <a:ext cx="2893869" cy="4572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171" y="6138333"/>
            <a:ext cx="4190735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33807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031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386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628650" y="1335089"/>
            <a:ext cx="7886700" cy="4841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896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pic>
        <p:nvPicPr>
          <p:cNvPr id="13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22" y="705498"/>
            <a:ext cx="2893869" cy="4572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440970"/>
          </a:xfrm>
        </p:spPr>
        <p:txBody>
          <a:bodyPr>
            <a:normAutofit/>
          </a:bodyPr>
          <a:lstStyle>
            <a:lvl1pPr marL="0" indent="0" algn="ctr"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9144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8CA1A9B-139F-4606-AD0A-F3253110DAE5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218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97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8BE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86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5281"/>
            <a:ext cx="7886700" cy="4841682"/>
          </a:xfrm>
          <a:solidFill>
            <a:schemeClr val="bg1"/>
          </a:solidFill>
        </p:spPr>
        <p:txBody>
          <a:bodyPr lIns="228600" tIns="548640" rIns="274320"/>
          <a:lstStyle>
            <a:lvl1pPr marL="2571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/>
            </a:lvl1pPr>
            <a:lvl2pPr marL="6000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/>
            </a:lvl2pPr>
            <a:lvl3pPr marL="9001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3pPr>
            <a:lvl4pPr marL="12430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4pPr>
            <a:lvl5pPr marL="15859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17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A5BA-A5F9-4138-9E4B-FFD626F6437A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31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9144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4262718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875"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 sz="1575"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8677-C648-465D-82CD-E88587B4845D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7050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9144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4262718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7D7-46FB-4D7C-9C8F-0C340D091257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480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4676215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704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/>
          <a:p>
            <a:fld id="{66C283A4-7960-4BFD-B3A5-A2CC5BB2A473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19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831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67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49" y="6356351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965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4676215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4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4676215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26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4676215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49" y="6356351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30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981899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6290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734632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66173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64515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96056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994398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25939" y="4341161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817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179610" y="1964392"/>
            <a:ext cx="1749143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101919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18406" y="1964392"/>
            <a:ext cx="1738398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534177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050663" y="1964392"/>
            <a:ext cx="1738398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966434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09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981899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6290" y="4345147"/>
            <a:ext cx="1906858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734632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66173" y="4345147"/>
            <a:ext cx="1906858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64515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96056" y="4345147"/>
            <a:ext cx="1906858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994398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25939" y="4341161"/>
            <a:ext cx="1906858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DC6-36CA-4209-B482-2ED76AA0BF08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74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4676215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47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67477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4749" y="393936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57413" y="3939362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167477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49854" y="393936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02517" y="3939361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9626-CE5A-4834-975C-E7305BA2E281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955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67477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4749" y="393936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57413" y="3939362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167477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49854" y="393936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02517" y="393936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B38-58F3-410A-8DA4-4B706967601F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318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2571730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25717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2571730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25717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9661-29C3-4FE0-9FC3-375A85A42C46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243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2800329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2800330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2800329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2800330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E0EA-2D80-452F-9963-33FA7A36BC09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74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3701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9144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9764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9144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9144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742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1524000" y="2233263"/>
            <a:ext cx="6096000" cy="29667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1524000" y="2233263"/>
            <a:ext cx="6096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174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6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259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4676215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49" y="6356351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48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3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2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21" y="1365204"/>
            <a:ext cx="7916772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98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6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0" y="6356351"/>
            <a:ext cx="1018943" cy="365125"/>
          </a:xfrm>
        </p:spPr>
        <p:txBody>
          <a:bodyPr/>
          <a:lstStyle/>
          <a:p>
            <a:fld id="{5D76A200-3168-4D33-A718-3974884CE863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7418349" y="6356351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6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921" y="1365204"/>
            <a:ext cx="7916772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3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2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615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39" y="434837"/>
            <a:ext cx="5121496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691883"/>
            <a:ext cx="4725590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827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6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742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21" y="1365204"/>
            <a:ext cx="7916772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3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2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29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650165" y="601818"/>
            <a:ext cx="78867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40802" y="1438508"/>
            <a:ext cx="7116184" cy="221909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0802" y="4126417"/>
            <a:ext cx="7116184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777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650165" y="601818"/>
            <a:ext cx="78867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040802" y="1438508"/>
            <a:ext cx="7116184" cy="221909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0802" y="4126417"/>
            <a:ext cx="7116184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2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9968" y="685800"/>
            <a:ext cx="41148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1756172" algn="l"/>
                <a:tab pos="2827735" algn="l"/>
              </a:tabLst>
              <a:defRPr sz="4125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C3B6E0-E413-4EA2-9B23-AF69A1623F8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9740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90298" y="912530"/>
            <a:ext cx="3496041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375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58612" y="524007"/>
            <a:ext cx="1616475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8251" y="3581845"/>
            <a:ext cx="1978484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A7556-21FA-4204-9DD6-1F6FDEC2C796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3878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981899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6290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734632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66173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64515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96056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994398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25939" y="4341161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167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24607" y="1609867"/>
            <a:ext cx="5694788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750"/>
              </a:spcAft>
              <a:tabLst>
                <a:tab pos="2827735" algn="l"/>
              </a:tabLst>
              <a:defRPr sz="525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B49D9C-C4C1-46A9-AED8-599F8B47287F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070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9686"/>
            <a:ext cx="7886700" cy="1340989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0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5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6"/>
            <a:ext cx="9144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0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75E6-E45B-4C5D-981E-7C8ED0C72F5D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Here | 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00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9686"/>
            <a:ext cx="7886700" cy="1340989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0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3877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8104" y="624469"/>
            <a:ext cx="3898746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54099" y="0"/>
            <a:ext cx="2989660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894EF-7DC0-4B7C-83F8-29D989AA60F6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32033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8104" y="624469"/>
            <a:ext cx="3898746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54099" y="0"/>
            <a:ext cx="2989660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DBCF0-11C3-4F19-90D9-2EE7F00784FE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83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212734"/>
            <a:ext cx="7886700" cy="147216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684897"/>
            <a:ext cx="78867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0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64" y="630935"/>
            <a:ext cx="289386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56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9144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521123"/>
            <a:ext cx="78867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</a:t>
            </a:r>
            <a:r>
              <a:rPr lang="en-US" dirty="0" smtClean="0">
                <a:solidFill>
                  <a:srgbClr val="003865"/>
                </a:solidFill>
              </a:rPr>
              <a:t> | 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1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64" y="630936"/>
            <a:ext cx="289386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40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9" y="1842964"/>
            <a:ext cx="5324723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62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179610" y="1964392"/>
            <a:ext cx="1749143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101919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18406" y="1964392"/>
            <a:ext cx="1738398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534177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050663" y="1964392"/>
            <a:ext cx="1738398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966434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03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981899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6290" y="4345147"/>
            <a:ext cx="1906858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734632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66173" y="4345147"/>
            <a:ext cx="1906858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64515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96056" y="4345147"/>
            <a:ext cx="1906858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994398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25939" y="4341161"/>
            <a:ext cx="1906858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DC6-36CA-4209-B482-2ED76AA0BF08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50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67477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4749" y="393936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57413" y="3939362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167477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49854" y="393936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02517" y="3939361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9626-CE5A-4834-975C-E7305BA2E281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739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67477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4749" y="393936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57413" y="3939362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167477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49854" y="393936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02517" y="393936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B38-58F3-410A-8DA4-4B706967601F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68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2571730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25717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2571730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25717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9661-29C3-4FE0-9FC3-375A85A42C46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976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2800329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2800330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2800329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2800330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E0EA-2D80-452F-9963-33FA7A36BC09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94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2357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9144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2290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9144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9144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7149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1524000" y="2233263"/>
            <a:ext cx="6096000" cy="29667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10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9144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773020"/>
            <a:ext cx="9144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041204"/>
            <a:ext cx="4940300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5" y="6000575"/>
            <a:ext cx="2893869" cy="4572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171" y="6138333"/>
            <a:ext cx="4190735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33807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1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1524000" y="2233263"/>
            <a:ext cx="6096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14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6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27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3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2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21" y="1365204"/>
            <a:ext cx="7916772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995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6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0" y="6356351"/>
            <a:ext cx="1018943" cy="365125"/>
          </a:xfrm>
        </p:spPr>
        <p:txBody>
          <a:bodyPr/>
          <a:lstStyle/>
          <a:p>
            <a:fld id="{5D76A200-3168-4D33-A718-3974884CE863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7418349" y="6356351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5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921" y="1365204"/>
            <a:ext cx="7916772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3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2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66139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39" y="434837"/>
            <a:ext cx="5121496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691883"/>
            <a:ext cx="4725590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04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6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04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21" y="1365204"/>
            <a:ext cx="7916772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3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2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406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650165" y="601818"/>
            <a:ext cx="78867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40802" y="1438508"/>
            <a:ext cx="7116184" cy="221909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0802" y="4126417"/>
            <a:ext cx="7116184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74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650165" y="601818"/>
            <a:ext cx="78867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040802" y="1438508"/>
            <a:ext cx="7116184" cy="221909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0802" y="4126417"/>
            <a:ext cx="7116184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420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386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628650" y="1335089"/>
            <a:ext cx="7886700" cy="4841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242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9968" y="685800"/>
            <a:ext cx="41148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1756172" algn="l"/>
                <a:tab pos="2827735" algn="l"/>
              </a:tabLst>
              <a:defRPr sz="4125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C3B6E0-E413-4EA2-9B23-AF69A1623F8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4728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90298" y="912530"/>
            <a:ext cx="3496041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375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58612" y="524007"/>
            <a:ext cx="1616475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8251" y="3581845"/>
            <a:ext cx="1978484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A7556-21FA-4204-9DD6-1F6FDEC2C796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9818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24607" y="1609867"/>
            <a:ext cx="5694788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750"/>
              </a:spcAft>
              <a:tabLst>
                <a:tab pos="2827735" algn="l"/>
              </a:tabLst>
              <a:defRPr sz="525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B49D9C-C4C1-46A9-AED8-599F8B47287F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49935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9686"/>
            <a:ext cx="7886700" cy="1340989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0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771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6"/>
            <a:ext cx="9144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0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75E6-E45B-4C5D-981E-7C8ED0C72F5D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Here | 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75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9686"/>
            <a:ext cx="7886700" cy="1340989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0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7098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8104" y="624469"/>
            <a:ext cx="3898746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54099" y="0"/>
            <a:ext cx="2989660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894EF-7DC0-4B7C-83F8-29D989AA60F6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2208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8104" y="624469"/>
            <a:ext cx="3898746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54099" y="0"/>
            <a:ext cx="2989660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DBCF0-11C3-4F19-90D9-2EE7F00784FE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68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212734"/>
            <a:ext cx="7886700" cy="147216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684897"/>
            <a:ext cx="78867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0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64" y="630935"/>
            <a:ext cx="289386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32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9144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521123"/>
            <a:ext cx="78867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</a:t>
            </a:r>
            <a:r>
              <a:rPr lang="en-US" dirty="0" smtClean="0">
                <a:solidFill>
                  <a:srgbClr val="003865"/>
                </a:solidFill>
              </a:rPr>
              <a:t> | 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1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64" y="630936"/>
            <a:ext cx="289386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1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pic>
        <p:nvPicPr>
          <p:cNvPr id="13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22" y="705498"/>
            <a:ext cx="2893869" cy="4572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440970"/>
          </a:xfrm>
        </p:spPr>
        <p:txBody>
          <a:bodyPr>
            <a:normAutofit/>
          </a:bodyPr>
          <a:lstStyle>
            <a:lvl1pPr marL="0" indent="0" algn="ctr"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9144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8CA1A9B-139F-4606-AD0A-F3253110DAE5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9202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7" y="1842964"/>
            <a:ext cx="5324726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66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9" y="1842964"/>
            <a:ext cx="5324723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9144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773020"/>
            <a:ext cx="9144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041204"/>
            <a:ext cx="4940300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5" y="6000575"/>
            <a:ext cx="2893869" cy="4572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171" y="6138333"/>
            <a:ext cx="4190735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33807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64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386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628650" y="1335089"/>
            <a:ext cx="7886700" cy="4841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88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pic>
        <p:nvPicPr>
          <p:cNvPr id="13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22" y="705498"/>
            <a:ext cx="2893869" cy="4572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440970"/>
          </a:xfrm>
        </p:spPr>
        <p:txBody>
          <a:bodyPr>
            <a:normAutofit/>
          </a:bodyPr>
          <a:lstStyle>
            <a:lvl1pPr marL="0" indent="0" algn="ctr"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9144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8CA1A9B-139F-4606-AD0A-F3253110DAE5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9050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70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8BE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4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5281"/>
            <a:ext cx="7886700" cy="4841682"/>
          </a:xfrm>
          <a:solidFill>
            <a:schemeClr val="bg1"/>
          </a:solidFill>
        </p:spPr>
        <p:txBody>
          <a:bodyPr lIns="228600" tIns="548640" rIns="274320"/>
          <a:lstStyle>
            <a:lvl1pPr marL="2571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/>
            </a:lvl1pPr>
            <a:lvl2pPr marL="6000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/>
            </a:lvl2pPr>
            <a:lvl3pPr marL="9001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3pPr>
            <a:lvl4pPr marL="12430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4pPr>
            <a:lvl5pPr marL="15859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84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A5BA-A5F9-4138-9E4B-FFD626F6437A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46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9144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4262718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875"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 sz="1575"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8677-C648-465D-82CD-E88587B4845D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8019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39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9144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4262718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7D7-46FB-4D7C-9C8F-0C340D091257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58182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/>
          <a:p>
            <a:fld id="{66C283A4-7960-4BFD-B3A5-A2CC5BB2A473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63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815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88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49" y="6356351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59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4676215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10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4676215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692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4676215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49" y="6356351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30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981899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6290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734632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66173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64515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96056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994398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25939" y="4341161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7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179610" y="1964392"/>
            <a:ext cx="1749143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101919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18406" y="1964392"/>
            <a:ext cx="1738398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534177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050663" y="1964392"/>
            <a:ext cx="1738398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966434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392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8BE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88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981899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6290" y="4345147"/>
            <a:ext cx="1906858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734632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66173" y="4345147"/>
            <a:ext cx="1906858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64515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96056" y="4345147"/>
            <a:ext cx="1906858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994398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25939" y="4341161"/>
            <a:ext cx="1906858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DC6-36CA-4209-B482-2ED76AA0BF08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61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67477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4749" y="393936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57413" y="3939362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167477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49854" y="393936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02517" y="3939361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9626-CE5A-4834-975C-E7305BA2E281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765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67477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4749" y="393936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57413" y="3939362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167477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49854" y="393936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02517" y="393936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B38-58F3-410A-8DA4-4B706967601F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24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2571730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25717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2571730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25717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9661-29C3-4FE0-9FC3-375A85A42C46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29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2800329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2800330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2800329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2800330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E0EA-2D80-452F-9963-33FA7A36BC09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027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1954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9144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9536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9144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9144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1439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1524000" y="2233263"/>
            <a:ext cx="6096000" cy="29667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93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1524000" y="2233263"/>
            <a:ext cx="6096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0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5281"/>
            <a:ext cx="7886700" cy="4841682"/>
          </a:xfrm>
          <a:solidFill>
            <a:schemeClr val="bg1"/>
          </a:solidFill>
        </p:spPr>
        <p:txBody>
          <a:bodyPr lIns="228600" tIns="548640" rIns="274320"/>
          <a:lstStyle>
            <a:lvl1pPr marL="2571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/>
            </a:lvl1pPr>
            <a:lvl2pPr marL="6000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/>
            </a:lvl2pPr>
            <a:lvl3pPr marL="9001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3pPr>
            <a:lvl4pPr marL="12430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4pPr>
            <a:lvl5pPr marL="15859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227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6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03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3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2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21" y="1365204"/>
            <a:ext cx="7916772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74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6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0" y="6356351"/>
            <a:ext cx="1018943" cy="365125"/>
          </a:xfrm>
        </p:spPr>
        <p:txBody>
          <a:bodyPr/>
          <a:lstStyle/>
          <a:p>
            <a:fld id="{5D76A200-3168-4D33-A718-3974884CE863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7418349" y="6356351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99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921" y="1365204"/>
            <a:ext cx="7916772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3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2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98891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39" y="434837"/>
            <a:ext cx="5121496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691883"/>
            <a:ext cx="4725590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779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6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64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21" y="1365204"/>
            <a:ext cx="7916772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3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2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704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650165" y="601818"/>
            <a:ext cx="78867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40802" y="1438508"/>
            <a:ext cx="7116184" cy="221909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0802" y="4126417"/>
            <a:ext cx="7116184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589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650165" y="601818"/>
            <a:ext cx="78867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040802" y="1438508"/>
            <a:ext cx="7116184" cy="221909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0802" y="4126417"/>
            <a:ext cx="7116184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86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9968" y="685800"/>
            <a:ext cx="41148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1756172" algn="l"/>
                <a:tab pos="2827735" algn="l"/>
              </a:tabLst>
              <a:defRPr sz="4125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C3B6E0-E413-4EA2-9B23-AF69A1623F89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4901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A5BA-A5F9-4138-9E4B-FFD626F6437A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25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90298" y="912530"/>
            <a:ext cx="3496041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375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58612" y="524007"/>
            <a:ext cx="1616475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8251" y="3581845"/>
            <a:ext cx="1978484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A7556-21FA-4204-9DD6-1F6FDEC2C796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83877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24607" y="1609867"/>
            <a:ext cx="5694788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750"/>
              </a:spcAft>
              <a:tabLst>
                <a:tab pos="2827735" algn="l"/>
              </a:tabLst>
              <a:defRPr sz="525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B49D9C-C4C1-46A9-AED8-599F8B47287F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24809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9686"/>
            <a:ext cx="7886700" cy="1340989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0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12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6"/>
            <a:ext cx="9144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0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75E6-E45B-4C5D-981E-7C8ED0C72F5D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Here | 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5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9686"/>
            <a:ext cx="7886700" cy="1340989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0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8034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8104" y="624469"/>
            <a:ext cx="3898746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54099" y="0"/>
            <a:ext cx="2989660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894EF-7DC0-4B7C-83F8-29D989AA60F6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498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8104" y="624469"/>
            <a:ext cx="3898746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54099" y="0"/>
            <a:ext cx="2989660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DBCF0-11C3-4F19-90D9-2EE7F00784FE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711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212734"/>
            <a:ext cx="7886700" cy="147216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684897"/>
            <a:ext cx="78867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>
                <a:solidFill>
                  <a:srgbClr val="FFFFFF"/>
                </a:solidFill>
              </a:rPr>
              <a:pPr/>
              <a:t>5/14/2019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0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64" y="630935"/>
            <a:ext cx="289386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61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9144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521123"/>
            <a:ext cx="78867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</a:t>
            </a:r>
            <a:r>
              <a:rPr lang="en-US" dirty="0" smtClean="0">
                <a:solidFill>
                  <a:srgbClr val="003865"/>
                </a:solidFill>
              </a:rPr>
              <a:t> | 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1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64" y="630936"/>
            <a:ext cx="289386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40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556E-7101-4471-A958-3911E20944AB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Optional Tagline Goes Here </a:t>
            </a:r>
            <a:r>
              <a:rPr lang="en-US" smtClean="0">
                <a:solidFill>
                  <a:srgbClr val="003865"/>
                </a:solidFill>
              </a:rPr>
              <a:t>|</a:t>
            </a:r>
            <a:r>
              <a:rPr lang="en-US" smtClean="0">
                <a:solidFill>
                  <a:srgbClr val="000000"/>
                </a:solidFill>
              </a:rPr>
              <a:t> mn.gov/websiteurl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243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88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91.xml"/><Relationship Id="rId47" Type="http://schemas.openxmlformats.org/officeDocument/2006/relationships/slideLayout" Target="../slideLayouts/slideLayout96.xml"/><Relationship Id="rId50" Type="http://schemas.openxmlformats.org/officeDocument/2006/relationships/slideLayout" Target="../slideLayouts/slideLayout99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46" Type="http://schemas.openxmlformats.org/officeDocument/2006/relationships/slideLayout" Target="../slideLayouts/slideLayout9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0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40" Type="http://schemas.openxmlformats.org/officeDocument/2006/relationships/slideLayout" Target="../slideLayouts/slideLayout89.xml"/><Relationship Id="rId45" Type="http://schemas.openxmlformats.org/officeDocument/2006/relationships/slideLayout" Target="../slideLayouts/slideLayout94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4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4" Type="http://schemas.openxmlformats.org/officeDocument/2006/relationships/slideLayout" Target="../slideLayouts/slideLayout93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43" Type="http://schemas.openxmlformats.org/officeDocument/2006/relationships/slideLayout" Target="../slideLayouts/slideLayout92.xml"/><Relationship Id="rId48" Type="http://schemas.openxmlformats.org/officeDocument/2006/relationships/slideLayout" Target="../slideLayouts/slideLayout97.xml"/><Relationship Id="rId8" Type="http://schemas.openxmlformats.org/officeDocument/2006/relationships/slideLayout" Target="../slideLayouts/slideLayout57.xml"/><Relationship Id="rId5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26" Type="http://schemas.openxmlformats.org/officeDocument/2006/relationships/slideLayout" Target="../slideLayouts/slideLayout125.xml"/><Relationship Id="rId39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34" Type="http://schemas.openxmlformats.org/officeDocument/2006/relationships/slideLayout" Target="../slideLayouts/slideLayout133.xml"/><Relationship Id="rId42" Type="http://schemas.openxmlformats.org/officeDocument/2006/relationships/slideLayout" Target="../slideLayouts/slideLayout141.xml"/><Relationship Id="rId47" Type="http://schemas.openxmlformats.org/officeDocument/2006/relationships/slideLayout" Target="../slideLayouts/slideLayout146.xml"/><Relationship Id="rId50" Type="http://schemas.openxmlformats.org/officeDocument/2006/relationships/theme" Target="../theme/theme3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slideLayout" Target="../slideLayouts/slideLayout124.xml"/><Relationship Id="rId33" Type="http://schemas.openxmlformats.org/officeDocument/2006/relationships/slideLayout" Target="../slideLayouts/slideLayout132.xml"/><Relationship Id="rId38" Type="http://schemas.openxmlformats.org/officeDocument/2006/relationships/slideLayout" Target="../slideLayouts/slideLayout137.xml"/><Relationship Id="rId46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29" Type="http://schemas.openxmlformats.org/officeDocument/2006/relationships/slideLayout" Target="../slideLayouts/slideLayout128.xml"/><Relationship Id="rId41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23.xml"/><Relationship Id="rId32" Type="http://schemas.openxmlformats.org/officeDocument/2006/relationships/slideLayout" Target="../slideLayouts/slideLayout131.xml"/><Relationship Id="rId37" Type="http://schemas.openxmlformats.org/officeDocument/2006/relationships/slideLayout" Target="../slideLayouts/slideLayout136.xml"/><Relationship Id="rId40" Type="http://schemas.openxmlformats.org/officeDocument/2006/relationships/slideLayout" Target="../slideLayouts/slideLayout139.xml"/><Relationship Id="rId45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28" Type="http://schemas.openxmlformats.org/officeDocument/2006/relationships/slideLayout" Target="../slideLayouts/slideLayout127.xml"/><Relationship Id="rId36" Type="http://schemas.openxmlformats.org/officeDocument/2006/relationships/slideLayout" Target="../slideLayouts/slideLayout135.xml"/><Relationship Id="rId49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31" Type="http://schemas.openxmlformats.org/officeDocument/2006/relationships/slideLayout" Target="../slideLayouts/slideLayout130.xml"/><Relationship Id="rId44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slideLayout" Target="../slideLayouts/slideLayout126.xml"/><Relationship Id="rId30" Type="http://schemas.openxmlformats.org/officeDocument/2006/relationships/slideLayout" Target="../slideLayouts/slideLayout129.xml"/><Relationship Id="rId35" Type="http://schemas.openxmlformats.org/officeDocument/2006/relationships/slideLayout" Target="../slideLayouts/slideLayout134.xml"/><Relationship Id="rId43" Type="http://schemas.openxmlformats.org/officeDocument/2006/relationships/slideLayout" Target="../slideLayouts/slideLayout142.xml"/><Relationship Id="rId48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10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26" Type="http://schemas.openxmlformats.org/officeDocument/2006/relationships/slideLayout" Target="../slideLayouts/slideLayout174.xml"/><Relationship Id="rId39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51.xml"/><Relationship Id="rId21" Type="http://schemas.openxmlformats.org/officeDocument/2006/relationships/slideLayout" Target="../slideLayouts/slideLayout169.xml"/><Relationship Id="rId34" Type="http://schemas.openxmlformats.org/officeDocument/2006/relationships/slideLayout" Target="../slideLayouts/slideLayout182.xml"/><Relationship Id="rId42" Type="http://schemas.openxmlformats.org/officeDocument/2006/relationships/slideLayout" Target="../slideLayouts/slideLayout190.xml"/><Relationship Id="rId47" Type="http://schemas.openxmlformats.org/officeDocument/2006/relationships/slideLayout" Target="../slideLayouts/slideLayout195.xml"/><Relationship Id="rId50" Type="http://schemas.openxmlformats.org/officeDocument/2006/relationships/theme" Target="../theme/theme4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5" Type="http://schemas.openxmlformats.org/officeDocument/2006/relationships/slideLayout" Target="../slideLayouts/slideLayout173.xml"/><Relationship Id="rId33" Type="http://schemas.openxmlformats.org/officeDocument/2006/relationships/slideLayout" Target="../slideLayouts/slideLayout181.xml"/><Relationship Id="rId38" Type="http://schemas.openxmlformats.org/officeDocument/2006/relationships/slideLayout" Target="../slideLayouts/slideLayout186.xml"/><Relationship Id="rId46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29" Type="http://schemas.openxmlformats.org/officeDocument/2006/relationships/slideLayout" Target="../slideLayouts/slideLayout177.xml"/><Relationship Id="rId41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24" Type="http://schemas.openxmlformats.org/officeDocument/2006/relationships/slideLayout" Target="../slideLayouts/slideLayout172.xml"/><Relationship Id="rId32" Type="http://schemas.openxmlformats.org/officeDocument/2006/relationships/slideLayout" Target="../slideLayouts/slideLayout180.xml"/><Relationship Id="rId37" Type="http://schemas.openxmlformats.org/officeDocument/2006/relationships/slideLayout" Target="../slideLayouts/slideLayout185.xml"/><Relationship Id="rId40" Type="http://schemas.openxmlformats.org/officeDocument/2006/relationships/slideLayout" Target="../slideLayouts/slideLayout188.xml"/><Relationship Id="rId45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28" Type="http://schemas.openxmlformats.org/officeDocument/2006/relationships/slideLayout" Target="../slideLayouts/slideLayout176.xml"/><Relationship Id="rId36" Type="http://schemas.openxmlformats.org/officeDocument/2006/relationships/slideLayout" Target="../slideLayouts/slideLayout184.xml"/><Relationship Id="rId49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31" Type="http://schemas.openxmlformats.org/officeDocument/2006/relationships/slideLayout" Target="../slideLayouts/slideLayout179.xml"/><Relationship Id="rId44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Relationship Id="rId27" Type="http://schemas.openxmlformats.org/officeDocument/2006/relationships/slideLayout" Target="../slideLayouts/slideLayout175.xml"/><Relationship Id="rId30" Type="http://schemas.openxmlformats.org/officeDocument/2006/relationships/slideLayout" Target="../slideLayouts/slideLayout178.xml"/><Relationship Id="rId35" Type="http://schemas.openxmlformats.org/officeDocument/2006/relationships/slideLayout" Target="../slideLayouts/slideLayout183.xml"/><Relationship Id="rId43" Type="http://schemas.openxmlformats.org/officeDocument/2006/relationships/slideLayout" Target="../slideLayouts/slideLayout191.xml"/><Relationship Id="rId48" Type="http://schemas.openxmlformats.org/officeDocument/2006/relationships/slideLayout" Target="../slideLayouts/slideLayout196.xml"/><Relationship Id="rId8" Type="http://schemas.openxmlformats.org/officeDocument/2006/relationships/slideLayout" Target="../slideLayouts/slideLayout1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Optional Tagline Goes Here </a:t>
            </a:r>
            <a:r>
              <a:rPr lang="en-US" smtClean="0">
                <a:solidFill>
                  <a:srgbClr val="003865"/>
                </a:solidFill>
              </a:rPr>
              <a:t>|</a:t>
            </a:r>
            <a:r>
              <a:rPr lang="en-US" smtClean="0">
                <a:solidFill>
                  <a:srgbClr val="000000"/>
                </a:solidFill>
              </a:rPr>
              <a:t> mn.gov/websiteurl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49" y="6356351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5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29" r:id="rId14"/>
    <p:sldLayoutId id="2147483930" r:id="rId15"/>
    <p:sldLayoutId id="2147483931" r:id="rId16"/>
    <p:sldLayoutId id="2147483932" r:id="rId17"/>
    <p:sldLayoutId id="2147483933" r:id="rId18"/>
    <p:sldLayoutId id="2147483934" r:id="rId19"/>
    <p:sldLayoutId id="2147483935" r:id="rId20"/>
    <p:sldLayoutId id="2147483936" r:id="rId21"/>
    <p:sldLayoutId id="2147483937" r:id="rId22"/>
    <p:sldLayoutId id="2147483938" r:id="rId23"/>
    <p:sldLayoutId id="2147483939" r:id="rId24"/>
    <p:sldLayoutId id="2147483940" r:id="rId25"/>
    <p:sldLayoutId id="2147483941" r:id="rId26"/>
    <p:sldLayoutId id="2147483942" r:id="rId27"/>
    <p:sldLayoutId id="2147483943" r:id="rId28"/>
    <p:sldLayoutId id="2147483944" r:id="rId29"/>
    <p:sldLayoutId id="2147483945" r:id="rId30"/>
    <p:sldLayoutId id="2147483946" r:id="rId31"/>
    <p:sldLayoutId id="2147483947" r:id="rId32"/>
    <p:sldLayoutId id="2147483948" r:id="rId33"/>
    <p:sldLayoutId id="2147483949" r:id="rId34"/>
    <p:sldLayoutId id="2147483950" r:id="rId35"/>
    <p:sldLayoutId id="2147483951" r:id="rId36"/>
    <p:sldLayoutId id="2147483952" r:id="rId37"/>
    <p:sldLayoutId id="2147483953" r:id="rId38"/>
    <p:sldLayoutId id="2147483954" r:id="rId39"/>
    <p:sldLayoutId id="2147483955" r:id="rId40"/>
    <p:sldLayoutId id="2147483956" r:id="rId41"/>
    <p:sldLayoutId id="2147483957" r:id="rId42"/>
    <p:sldLayoutId id="2147483958" r:id="rId43"/>
    <p:sldLayoutId id="2147483959" r:id="rId44"/>
    <p:sldLayoutId id="2147483960" r:id="rId45"/>
    <p:sldLayoutId id="2147483961" r:id="rId46"/>
    <p:sldLayoutId id="2147483962" r:id="rId47"/>
    <p:sldLayoutId id="2147483963" r:id="rId48"/>
    <p:sldLayoutId id="2147483964" r:id="rId49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Optional Tagline Goes Here </a:t>
            </a:r>
            <a:r>
              <a:rPr lang="en-US" smtClean="0">
                <a:solidFill>
                  <a:srgbClr val="003865"/>
                </a:solidFill>
              </a:rPr>
              <a:t>|</a:t>
            </a:r>
            <a:r>
              <a:rPr lang="en-US" smtClean="0">
                <a:solidFill>
                  <a:srgbClr val="000000"/>
                </a:solidFill>
              </a:rPr>
              <a:t> mn.gov/websiteurl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49" y="6356351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4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  <p:sldLayoutId id="2147484042" r:id="rId15"/>
    <p:sldLayoutId id="2147484043" r:id="rId16"/>
    <p:sldLayoutId id="2147484044" r:id="rId17"/>
    <p:sldLayoutId id="2147484045" r:id="rId18"/>
    <p:sldLayoutId id="2147484046" r:id="rId19"/>
    <p:sldLayoutId id="2147484047" r:id="rId20"/>
    <p:sldLayoutId id="2147484048" r:id="rId21"/>
    <p:sldLayoutId id="2147484049" r:id="rId22"/>
    <p:sldLayoutId id="2147484050" r:id="rId23"/>
    <p:sldLayoutId id="2147484051" r:id="rId24"/>
    <p:sldLayoutId id="2147484052" r:id="rId25"/>
    <p:sldLayoutId id="2147484053" r:id="rId26"/>
    <p:sldLayoutId id="2147484054" r:id="rId27"/>
    <p:sldLayoutId id="2147484055" r:id="rId28"/>
    <p:sldLayoutId id="2147484056" r:id="rId29"/>
    <p:sldLayoutId id="2147484057" r:id="rId30"/>
    <p:sldLayoutId id="2147484058" r:id="rId31"/>
    <p:sldLayoutId id="2147484059" r:id="rId32"/>
    <p:sldLayoutId id="2147484060" r:id="rId33"/>
    <p:sldLayoutId id="2147484061" r:id="rId34"/>
    <p:sldLayoutId id="2147484062" r:id="rId35"/>
    <p:sldLayoutId id="2147484063" r:id="rId36"/>
    <p:sldLayoutId id="2147484064" r:id="rId37"/>
    <p:sldLayoutId id="2147484065" r:id="rId38"/>
    <p:sldLayoutId id="2147484066" r:id="rId39"/>
    <p:sldLayoutId id="2147484067" r:id="rId40"/>
    <p:sldLayoutId id="2147484068" r:id="rId41"/>
    <p:sldLayoutId id="2147484069" r:id="rId42"/>
    <p:sldLayoutId id="2147484070" r:id="rId43"/>
    <p:sldLayoutId id="2147484071" r:id="rId44"/>
    <p:sldLayoutId id="2147484072" r:id="rId45"/>
    <p:sldLayoutId id="2147484073" r:id="rId46"/>
    <p:sldLayoutId id="2147484074" r:id="rId47"/>
    <p:sldLayoutId id="2147484075" r:id="rId48"/>
    <p:sldLayoutId id="2147484076" r:id="rId49"/>
    <p:sldLayoutId id="2147484127" r:id="rId50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Optional Tagline Goes Here </a:t>
            </a:r>
            <a:r>
              <a:rPr lang="en-US" smtClean="0">
                <a:solidFill>
                  <a:srgbClr val="003865"/>
                </a:solidFill>
              </a:rPr>
              <a:t>|</a:t>
            </a:r>
            <a:r>
              <a:rPr lang="en-US" smtClean="0">
                <a:solidFill>
                  <a:srgbClr val="000000"/>
                </a:solidFill>
              </a:rPr>
              <a:t> mn.gov/websiteurl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49" y="6356351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  <p:sldLayoutId id="2147484090" r:id="rId13"/>
    <p:sldLayoutId id="2147484091" r:id="rId14"/>
    <p:sldLayoutId id="2147484092" r:id="rId15"/>
    <p:sldLayoutId id="2147484093" r:id="rId16"/>
    <p:sldLayoutId id="2147484094" r:id="rId17"/>
    <p:sldLayoutId id="2147484095" r:id="rId18"/>
    <p:sldLayoutId id="2147484096" r:id="rId19"/>
    <p:sldLayoutId id="2147484097" r:id="rId20"/>
    <p:sldLayoutId id="2147484098" r:id="rId21"/>
    <p:sldLayoutId id="2147484099" r:id="rId22"/>
    <p:sldLayoutId id="2147484100" r:id="rId23"/>
    <p:sldLayoutId id="2147484101" r:id="rId24"/>
    <p:sldLayoutId id="2147484102" r:id="rId25"/>
    <p:sldLayoutId id="2147484103" r:id="rId26"/>
    <p:sldLayoutId id="2147484104" r:id="rId27"/>
    <p:sldLayoutId id="2147484105" r:id="rId28"/>
    <p:sldLayoutId id="2147484106" r:id="rId29"/>
    <p:sldLayoutId id="2147484107" r:id="rId30"/>
    <p:sldLayoutId id="2147484108" r:id="rId31"/>
    <p:sldLayoutId id="2147484109" r:id="rId32"/>
    <p:sldLayoutId id="2147484110" r:id="rId33"/>
    <p:sldLayoutId id="2147484111" r:id="rId34"/>
    <p:sldLayoutId id="2147484112" r:id="rId35"/>
    <p:sldLayoutId id="2147484113" r:id="rId36"/>
    <p:sldLayoutId id="2147484114" r:id="rId37"/>
    <p:sldLayoutId id="2147484115" r:id="rId38"/>
    <p:sldLayoutId id="2147484116" r:id="rId39"/>
    <p:sldLayoutId id="2147484117" r:id="rId40"/>
    <p:sldLayoutId id="2147484118" r:id="rId41"/>
    <p:sldLayoutId id="2147484119" r:id="rId42"/>
    <p:sldLayoutId id="2147484120" r:id="rId43"/>
    <p:sldLayoutId id="2147484121" r:id="rId44"/>
    <p:sldLayoutId id="2147484122" r:id="rId45"/>
    <p:sldLayoutId id="2147484123" r:id="rId46"/>
    <p:sldLayoutId id="2147484124" r:id="rId47"/>
    <p:sldLayoutId id="2147484125" r:id="rId48"/>
    <p:sldLayoutId id="2147484126" r:id="rId49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>
                <a:solidFill>
                  <a:srgbClr val="000000"/>
                </a:solidFill>
              </a:rPr>
              <a:pPr/>
              <a:t>5/14/2019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Optional Tagline Goes Here </a:t>
            </a:r>
            <a:r>
              <a:rPr lang="en-US" smtClean="0">
                <a:solidFill>
                  <a:srgbClr val="003865"/>
                </a:solidFill>
              </a:rPr>
              <a:t>|</a:t>
            </a:r>
            <a:r>
              <a:rPr lang="en-US" smtClean="0">
                <a:solidFill>
                  <a:srgbClr val="000000"/>
                </a:solidFill>
              </a:rPr>
              <a:t> mn.gov/websiteurl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49" y="6356351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  <p:sldLayoutId id="2147484140" r:id="rId12"/>
    <p:sldLayoutId id="2147484141" r:id="rId13"/>
    <p:sldLayoutId id="2147484142" r:id="rId14"/>
    <p:sldLayoutId id="2147484143" r:id="rId15"/>
    <p:sldLayoutId id="2147484144" r:id="rId16"/>
    <p:sldLayoutId id="2147484145" r:id="rId17"/>
    <p:sldLayoutId id="2147484146" r:id="rId18"/>
    <p:sldLayoutId id="2147484147" r:id="rId19"/>
    <p:sldLayoutId id="2147484148" r:id="rId20"/>
    <p:sldLayoutId id="2147484149" r:id="rId21"/>
    <p:sldLayoutId id="2147484150" r:id="rId22"/>
    <p:sldLayoutId id="2147484151" r:id="rId23"/>
    <p:sldLayoutId id="2147484152" r:id="rId24"/>
    <p:sldLayoutId id="2147484153" r:id="rId25"/>
    <p:sldLayoutId id="2147484154" r:id="rId26"/>
    <p:sldLayoutId id="2147484155" r:id="rId27"/>
    <p:sldLayoutId id="2147484156" r:id="rId28"/>
    <p:sldLayoutId id="2147484157" r:id="rId29"/>
    <p:sldLayoutId id="2147484158" r:id="rId30"/>
    <p:sldLayoutId id="2147484159" r:id="rId31"/>
    <p:sldLayoutId id="2147484160" r:id="rId32"/>
    <p:sldLayoutId id="2147484161" r:id="rId33"/>
    <p:sldLayoutId id="2147484162" r:id="rId34"/>
    <p:sldLayoutId id="2147484163" r:id="rId35"/>
    <p:sldLayoutId id="2147484164" r:id="rId36"/>
    <p:sldLayoutId id="2147484165" r:id="rId37"/>
    <p:sldLayoutId id="2147484166" r:id="rId38"/>
    <p:sldLayoutId id="2147484167" r:id="rId39"/>
    <p:sldLayoutId id="2147484168" r:id="rId40"/>
    <p:sldLayoutId id="2147484169" r:id="rId41"/>
    <p:sldLayoutId id="2147484170" r:id="rId42"/>
    <p:sldLayoutId id="2147484171" r:id="rId43"/>
    <p:sldLayoutId id="2147484172" r:id="rId44"/>
    <p:sldLayoutId id="2147484173" r:id="rId45"/>
    <p:sldLayoutId id="2147484174" r:id="rId46"/>
    <p:sldLayoutId id="2147484175" r:id="rId47"/>
    <p:sldLayoutId id="2147484176" r:id="rId48"/>
    <p:sldLayoutId id="2147484177" r:id="rId49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0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mailto:tom.burnham@state.mn.us" TargetMode="External"/><Relationship Id="rId1" Type="http://schemas.openxmlformats.org/officeDocument/2006/relationships/slideLayout" Target="../slideLayouts/slideLayout19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14407"/>
            <a:ext cx="9144000" cy="971387"/>
          </a:xfrm>
        </p:spPr>
        <p:txBody>
          <a:bodyPr>
            <a:normAutofit/>
          </a:bodyPr>
          <a:lstStyle/>
          <a:p>
            <a:pPr marL="334963" indent="-334963" defTabSz="873125">
              <a:buClr>
                <a:schemeClr val="bg2"/>
              </a:buClr>
              <a:buSzPct val="75000"/>
            </a:pPr>
            <a:r>
              <a:rPr lang="en-US" dirty="0" smtClean="0"/>
              <a:t>Performance of Whitetopping in Minnesota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79524" y="4953000"/>
            <a:ext cx="6873875" cy="1097128"/>
          </a:xfrm>
        </p:spPr>
        <p:txBody>
          <a:bodyPr>
            <a:normAutofit/>
          </a:bodyPr>
          <a:lstStyle/>
          <a:p>
            <a:r>
              <a:rPr lang="en-US" b="1" dirty="0" smtClean="0"/>
              <a:t>Tom Burnham, P.E. </a:t>
            </a:r>
            <a:r>
              <a:rPr lang="en-US" b="1" dirty="0" smtClean="0">
                <a:solidFill>
                  <a:schemeClr val="accent1"/>
                </a:solidFill>
              </a:rPr>
              <a:t>|</a:t>
            </a:r>
            <a:r>
              <a:rPr lang="en-US" b="1" dirty="0" smtClean="0"/>
              <a:t> Senior Road Research Engineer</a:t>
            </a:r>
          </a:p>
          <a:p>
            <a:pPr lvl="0">
              <a:buClr>
                <a:srgbClr val="003865"/>
              </a:buClr>
            </a:pPr>
            <a:r>
              <a:rPr lang="en-US" b="1" dirty="0" smtClean="0">
                <a:solidFill>
                  <a:srgbClr val="003865"/>
                </a:solidFill>
              </a:rPr>
              <a:t>NRRA Pavement Workshop, St. Paul, MN</a:t>
            </a:r>
          </a:p>
          <a:p>
            <a:pPr lvl="0">
              <a:buClr>
                <a:srgbClr val="003865"/>
              </a:buClr>
            </a:pPr>
            <a:r>
              <a:rPr lang="en-US" b="1" dirty="0" smtClean="0">
                <a:solidFill>
                  <a:srgbClr val="003865"/>
                </a:solidFill>
              </a:rPr>
              <a:t>5/23/2019</a:t>
            </a:r>
            <a:endParaRPr lang="en-US" b="1" dirty="0">
              <a:solidFill>
                <a:srgbClr val="003865"/>
              </a:solidFill>
            </a:endParaRPr>
          </a:p>
          <a:p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5943600"/>
            <a:ext cx="1371600" cy="695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802" y="1447800"/>
            <a:ext cx="2390396" cy="318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4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Project Population (pre 2015)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91328" y="6006552"/>
            <a:ext cx="8305800" cy="727526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sz="1800" b="1" dirty="0" smtClean="0"/>
              <a:t>(includes MnROAD sections)</a:t>
            </a:r>
            <a:endParaRPr lang="en-US" sz="1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443165"/>
            <a:ext cx="5943600" cy="455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4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Project Population (pre 2015)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095" y="1432150"/>
            <a:ext cx="6169809" cy="46482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9018" y="6105497"/>
            <a:ext cx="8305800" cy="727526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sz="1800" b="1" dirty="0" smtClean="0"/>
              <a:t>(includes MnROAD sections)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49726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Project Population (pre 2015)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090" y="1451265"/>
            <a:ext cx="7375820" cy="4430847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9018" y="6105497"/>
            <a:ext cx="8305800" cy="727526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sz="1800" b="1" dirty="0" smtClean="0"/>
              <a:t>(includes MnROAD sections)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13712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Project Population (pre 2015)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19100" y="1548973"/>
            <a:ext cx="8305800" cy="5045503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3000" b="1" dirty="0"/>
              <a:t>Other </a:t>
            </a:r>
            <a:r>
              <a:rPr lang="en-US" sz="3000" b="1" dirty="0" smtClean="0"/>
              <a:t>design </a:t>
            </a:r>
            <a:r>
              <a:rPr lang="en-US" sz="3000" b="1" dirty="0"/>
              <a:t>details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700" b="1" dirty="0"/>
              <a:t>Remaining asphalt thickness from 3” to </a:t>
            </a:r>
            <a:r>
              <a:rPr lang="en-US" sz="2700" b="1" dirty="0" smtClean="0"/>
              <a:t>14”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700" b="1" dirty="0" smtClean="0"/>
              <a:t>20.5 of 46 </a:t>
            </a:r>
            <a:r>
              <a:rPr lang="en-US" sz="2700" b="1" dirty="0"/>
              <a:t>projects with unsealed </a:t>
            </a:r>
            <a:r>
              <a:rPr lang="en-US" sz="2700" b="1" dirty="0" smtClean="0"/>
              <a:t>joints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700" b="1" dirty="0" smtClean="0"/>
              <a:t>No network projects </a:t>
            </a:r>
            <a:r>
              <a:rPr lang="en-US" sz="2700" b="1" dirty="0"/>
              <a:t>with structural </a:t>
            </a:r>
            <a:r>
              <a:rPr lang="en-US" sz="2700" b="1" dirty="0" smtClean="0"/>
              <a:t>fibers</a:t>
            </a:r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/>
              <a:t>MnROAD FRC BCOA Cells </a:t>
            </a:r>
            <a:r>
              <a:rPr lang="en-US" sz="2400" b="1" dirty="0"/>
              <a:t>160-162 (2013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9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Field Condition Surveys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7916" y="1493410"/>
            <a:ext cx="8305800" cy="5045503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2400" b="1" dirty="0" smtClean="0"/>
              <a:t>2015: GPR </a:t>
            </a:r>
            <a:r>
              <a:rPr lang="en-US" sz="2400" b="1" dirty="0"/>
              <a:t>for thickness </a:t>
            </a:r>
            <a:r>
              <a:rPr lang="en-US" sz="2400" b="1" dirty="0" smtClean="0"/>
              <a:t>variation</a:t>
            </a:r>
          </a:p>
          <a:p>
            <a:pPr>
              <a:spcAft>
                <a:spcPts val="0"/>
              </a:spcAft>
            </a:pPr>
            <a:r>
              <a:rPr lang="en-US" sz="2400" b="1" dirty="0"/>
              <a:t>2015: 3 core samples from each project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/>
              <a:t>Assess bond quality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/>
              <a:t>GPR thickness </a:t>
            </a:r>
            <a:r>
              <a:rPr lang="en-US" sz="2000" b="1" dirty="0" smtClean="0"/>
              <a:t>calibration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/>
              <a:t>HMA </a:t>
            </a:r>
            <a:r>
              <a:rPr lang="en-US" sz="2000" b="1" dirty="0"/>
              <a:t>assessment (also </a:t>
            </a:r>
            <a:r>
              <a:rPr lang="en-US" sz="2000" b="1" dirty="0" smtClean="0"/>
              <a:t>used in project </a:t>
            </a:r>
            <a:r>
              <a:rPr lang="en-US" sz="2000" b="1" dirty="0"/>
              <a:t>selection study)</a:t>
            </a:r>
            <a:r>
              <a:rPr lang="en-US" sz="2000" b="1" dirty="0" smtClean="0"/>
              <a:t> </a:t>
            </a:r>
          </a:p>
          <a:p>
            <a:pPr>
              <a:spcAft>
                <a:spcPts val="0"/>
              </a:spcAft>
            </a:pPr>
            <a:r>
              <a:rPr lang="en-US" sz="2400" b="1" dirty="0" smtClean="0"/>
              <a:t>2015-2018: Visual </a:t>
            </a:r>
            <a:r>
              <a:rPr lang="en-US" sz="2400" b="1" dirty="0"/>
              <a:t>distress </a:t>
            </a:r>
            <a:r>
              <a:rPr lang="en-US" sz="2400" b="1" dirty="0" smtClean="0"/>
              <a:t>surveys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/>
              <a:t>Crack counts and characterization</a:t>
            </a:r>
            <a:endParaRPr lang="en-US" sz="2000" b="1" dirty="0"/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/>
              <a:t>Photographs</a:t>
            </a:r>
            <a:endParaRPr lang="en-US" sz="2000" b="1" dirty="0"/>
          </a:p>
          <a:p>
            <a:pPr>
              <a:spcAft>
                <a:spcPts val="0"/>
              </a:spcAft>
            </a:pPr>
            <a:r>
              <a:rPr lang="en-US" sz="2400" b="1" dirty="0" smtClean="0"/>
              <a:t>2015-2018: Fault measurements</a:t>
            </a:r>
          </a:p>
          <a:p>
            <a:pPr>
              <a:spcAft>
                <a:spcPts val="0"/>
              </a:spcAft>
            </a:pPr>
            <a:r>
              <a:rPr lang="en-US" sz="2400" b="1" dirty="0"/>
              <a:t>2015-2018: </a:t>
            </a:r>
            <a:r>
              <a:rPr lang="en-US" sz="2400" b="1" dirty="0" smtClean="0"/>
              <a:t>Ride quality profiles (IRI)</a:t>
            </a:r>
            <a:endParaRPr lang="en-US" sz="2400" b="1" dirty="0"/>
          </a:p>
          <a:p>
            <a:pPr>
              <a:spcAft>
                <a:spcPts val="0"/>
              </a:spcAft>
            </a:pPr>
            <a:endParaRPr lang="en-US" sz="2400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609976"/>
            <a:ext cx="406761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4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Field Condition Summaries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477" y="1528966"/>
            <a:ext cx="5563872" cy="532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9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Field Condition Summaries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23" y="1676400"/>
            <a:ext cx="5925826" cy="32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3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Field Condition Summaries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039" y="1511076"/>
            <a:ext cx="5931922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8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Field Observations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9471" y="1539448"/>
            <a:ext cx="8305800" cy="5045503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2800" b="1" dirty="0"/>
              <a:t>Most projects are </a:t>
            </a:r>
            <a:r>
              <a:rPr lang="en-US" sz="2800" b="1" dirty="0" smtClean="0"/>
              <a:t>in good </a:t>
            </a:r>
            <a:r>
              <a:rPr lang="en-US" sz="2800" b="1" dirty="0"/>
              <a:t>to very good condition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/>
              <a:t>Most less than 10 years old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/>
              <a:t>Some </a:t>
            </a:r>
            <a:r>
              <a:rPr lang="en-US" sz="2400" b="1" dirty="0"/>
              <a:t>longitudinal </a:t>
            </a:r>
            <a:r>
              <a:rPr lang="en-US" sz="2400" b="1" dirty="0" smtClean="0"/>
              <a:t>cracking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/>
              <a:t>Very few transverse reflective cracks</a:t>
            </a:r>
            <a:endParaRPr lang="en-US" sz="2400" b="1" dirty="0"/>
          </a:p>
          <a:p>
            <a:pPr lvl="2">
              <a:spcAft>
                <a:spcPts val="0"/>
              </a:spcAft>
            </a:pPr>
            <a:r>
              <a:rPr lang="en-US" sz="2400" b="1" dirty="0" smtClean="0"/>
              <a:t>I-35 cracked early, but has stabilized (no repairs)</a:t>
            </a:r>
          </a:p>
          <a:p>
            <a:pPr>
              <a:spcAft>
                <a:spcPts val="0"/>
              </a:spcAft>
            </a:pPr>
            <a:r>
              <a:rPr lang="en-US" sz="2800" b="1" dirty="0"/>
              <a:t>Little to no maintenance on most </a:t>
            </a:r>
            <a:r>
              <a:rPr lang="en-US" sz="2800" b="1" dirty="0" smtClean="0"/>
              <a:t>projects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500" b="1" dirty="0" smtClean="0"/>
              <a:t>Typically repairs of construction errors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500" b="1" dirty="0" smtClean="0"/>
              <a:t>Repairs on CSAH 46 - partial dowels in OWP only</a:t>
            </a:r>
            <a:endParaRPr lang="en-US" sz="2500" b="1" dirty="0"/>
          </a:p>
          <a:p>
            <a:pPr>
              <a:spcAft>
                <a:spcPts val="0"/>
              </a:spcAft>
            </a:pPr>
            <a:endParaRPr lang="en-US" sz="2800" b="1" dirty="0"/>
          </a:p>
          <a:p>
            <a:pPr lvl="1">
              <a:spcAft>
                <a:spcPts val="0"/>
              </a:spcAft>
            </a:pPr>
            <a:endParaRPr lang="en-US" sz="2800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94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Field Survey Observations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9471" y="1539448"/>
            <a:ext cx="8305800" cy="5045503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2400" b="1" dirty="0" smtClean="0"/>
              <a:t>Faulted </a:t>
            </a:r>
            <a:r>
              <a:rPr lang="en-US" sz="2400" b="1" dirty="0"/>
              <a:t>transverse joints </a:t>
            </a:r>
            <a:r>
              <a:rPr lang="en-US" sz="2400" b="1" dirty="0" smtClean="0"/>
              <a:t>on </a:t>
            </a:r>
            <a:r>
              <a:rPr lang="en-US" sz="2400" b="1" dirty="0"/>
              <a:t>projects with heavy </a:t>
            </a:r>
            <a:r>
              <a:rPr lang="en-US" sz="2400" b="1" dirty="0" smtClean="0"/>
              <a:t>traffic </a:t>
            </a:r>
            <a:r>
              <a:rPr lang="en-US" sz="2400" b="1" dirty="0"/>
              <a:t>volumes/loads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/>
              <a:t> Matching </a:t>
            </a:r>
            <a:r>
              <a:rPr lang="en-US" sz="2000" b="1" dirty="0"/>
              <a:t>overlay joints to underlying HMA </a:t>
            </a:r>
            <a:r>
              <a:rPr lang="en-US" sz="2000" b="1" dirty="0" smtClean="0"/>
              <a:t>cracks</a:t>
            </a:r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00" b="1" dirty="0" smtClean="0"/>
              <a:t>Early faulting caused by full-depth </a:t>
            </a:r>
            <a:r>
              <a:rPr lang="en-US" sz="1700" b="1" dirty="0"/>
              <a:t>vertical </a:t>
            </a:r>
            <a:r>
              <a:rPr lang="en-US" sz="1700" b="1" dirty="0" smtClean="0"/>
              <a:t>movement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/>
              <a:t> TH22 </a:t>
            </a:r>
            <a:r>
              <a:rPr lang="en-US" sz="2000" b="1" dirty="0"/>
              <a:t>Olmsted County </a:t>
            </a:r>
            <a:r>
              <a:rPr lang="en-US" sz="2000" b="1" dirty="0" smtClean="0"/>
              <a:t>project: Significant faulting in 5 years</a:t>
            </a:r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00" b="1" dirty="0" smtClean="0"/>
              <a:t>Retrofit dowels and diamond grind</a:t>
            </a:r>
          </a:p>
          <a:p>
            <a:pPr>
              <a:spcAft>
                <a:spcPts val="0"/>
              </a:spcAft>
            </a:pPr>
            <a:r>
              <a:rPr lang="en-US" sz="2400" b="1" dirty="0" smtClean="0"/>
              <a:t>With shorter joint spacing, not all joints deploy early 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100" b="1" dirty="0" smtClean="0"/>
              <a:t> </a:t>
            </a:r>
            <a:r>
              <a:rPr lang="en-US" sz="2000" b="1" dirty="0" smtClean="0"/>
              <a:t>Dominant joints form ~ 60 </a:t>
            </a:r>
            <a:r>
              <a:rPr lang="en-US" sz="2000" b="1" dirty="0" err="1" smtClean="0"/>
              <a:t>ft</a:t>
            </a:r>
            <a:endParaRPr lang="en-US" sz="2000" b="1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b="1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/>
              <a:t>Joint seals (hot-pour asphalt)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100" b="1" dirty="0" smtClean="0"/>
              <a:t> Often breeched in &lt; 2 years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100" b="1" dirty="0"/>
              <a:t> </a:t>
            </a:r>
            <a:r>
              <a:rPr lang="en-US" sz="2100" b="1" dirty="0" smtClean="0"/>
              <a:t>Lack of seals can lead to buckling</a:t>
            </a:r>
            <a:endParaRPr lang="en-US" sz="21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4280695"/>
            <a:ext cx="307234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9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27788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628650" y="1504950"/>
            <a:ext cx="8210550" cy="4484687"/>
          </a:xfrm>
          <a:noFill/>
        </p:spPr>
        <p:txBody>
          <a:bodyPr>
            <a:noAutofit/>
          </a:bodyPr>
          <a:lstStyle/>
          <a:p>
            <a:pPr defTabSz="457200">
              <a:lnSpc>
                <a:spcPct val="150000"/>
              </a:lnSpc>
              <a:spcBef>
                <a:spcPts val="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b="1" dirty="0" smtClean="0">
                <a:latin typeface="+mj-lt"/>
              </a:rPr>
              <a:t>BCOA (Whitetopping) Study</a:t>
            </a:r>
          </a:p>
          <a:p>
            <a:pPr lvl="1" defTabSz="457200">
              <a:lnSpc>
                <a:spcPct val="150000"/>
              </a:lnSpc>
              <a:spcBef>
                <a:spcPts val="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 dirty="0" smtClean="0">
                <a:latin typeface="+mj-lt"/>
              </a:rPr>
              <a:t>Objectives</a:t>
            </a:r>
          </a:p>
          <a:p>
            <a:pPr lvl="1" defTabSz="457200">
              <a:lnSpc>
                <a:spcPct val="150000"/>
              </a:lnSpc>
              <a:spcBef>
                <a:spcPts val="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 dirty="0" smtClean="0">
                <a:latin typeface="+mj-lt"/>
              </a:rPr>
              <a:t>Field condition surveys</a:t>
            </a:r>
          </a:p>
          <a:p>
            <a:pPr lvl="1" defTabSz="457200">
              <a:lnSpc>
                <a:spcPct val="150000"/>
              </a:lnSpc>
              <a:spcBef>
                <a:spcPts val="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 dirty="0" smtClean="0">
                <a:latin typeface="+mj-lt"/>
              </a:rPr>
              <a:t>Performance curves</a:t>
            </a:r>
          </a:p>
          <a:p>
            <a:pPr lvl="1" defTabSz="457200">
              <a:lnSpc>
                <a:spcPct val="150000"/>
              </a:lnSpc>
              <a:spcBef>
                <a:spcPts val="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 dirty="0" smtClean="0">
                <a:latin typeface="+mj-lt"/>
              </a:rPr>
              <a:t>Impact of design features</a:t>
            </a:r>
          </a:p>
          <a:p>
            <a:pPr lvl="1" defTabSz="457200">
              <a:lnSpc>
                <a:spcPct val="150000"/>
              </a:lnSpc>
              <a:spcBef>
                <a:spcPts val="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 dirty="0" smtClean="0">
                <a:latin typeface="+mj-lt"/>
              </a:rPr>
              <a:t>Life prediction model</a:t>
            </a:r>
          </a:p>
          <a:p>
            <a:pPr lvl="1" defTabSz="457200">
              <a:lnSpc>
                <a:spcPct val="150000"/>
              </a:lnSpc>
              <a:spcBef>
                <a:spcPts val="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000" b="1" dirty="0" smtClean="0">
              <a:latin typeface="+mj-lt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b="1" dirty="0" smtClean="0">
                <a:latin typeface="+mj-lt"/>
              </a:rPr>
              <a:t>Recent findings</a:t>
            </a:r>
          </a:p>
          <a:p>
            <a:pPr defTabSz="457200">
              <a:lnSpc>
                <a:spcPct val="150000"/>
              </a:lnSpc>
              <a:spcBef>
                <a:spcPts val="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400" b="1" dirty="0" smtClean="0">
              <a:latin typeface="+mj-lt"/>
            </a:endParaRPr>
          </a:p>
          <a:p>
            <a:pPr marL="0" indent="0" defTabSz="457200">
              <a:lnSpc>
                <a:spcPct val="150000"/>
              </a:lnSpc>
              <a:spcBef>
                <a:spcPts val="0"/>
              </a:spcBef>
              <a:buNone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400" b="1" dirty="0" smtClean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484" y="1458931"/>
            <a:ext cx="3829516" cy="39871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05400" y="1433514"/>
            <a:ext cx="3124200" cy="401256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3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Core Sample Observations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1457222"/>
            <a:ext cx="9601200" cy="1203752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sz="2800" b="1" dirty="0" smtClean="0"/>
              <a:t>Revealed </a:t>
            </a:r>
            <a:r>
              <a:rPr lang="en-US" sz="2800" b="1" dirty="0"/>
              <a:t>various </a:t>
            </a:r>
            <a:r>
              <a:rPr lang="en-US" sz="2800" b="1" dirty="0" smtClean="0"/>
              <a:t>bonding and asphalt conditions</a:t>
            </a:r>
            <a:endParaRPr lang="en-US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02" y="2051376"/>
            <a:ext cx="8437595" cy="313361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143000" y="5323002"/>
            <a:ext cx="9601200" cy="1203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b="1" dirty="0" smtClean="0"/>
              <a:t>Bond affected by age, location in panel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b="1" dirty="0" smtClean="0"/>
              <a:t>Bond </a:t>
            </a:r>
            <a:r>
              <a:rPr lang="en-US" sz="2800" b="1" dirty="0"/>
              <a:t>fails </a:t>
            </a:r>
            <a:r>
              <a:rPr lang="en-US" sz="2800" b="1" dirty="0" smtClean="0"/>
              <a:t>first near joints (typically &lt; 5 years)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9771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Field Observations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371600" y="1308964"/>
            <a:ext cx="7886700" cy="601876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2800" b="1" dirty="0" smtClean="0"/>
              <a:t>CSAH 18 – Andover, Anoka County (2011)</a:t>
            </a:r>
            <a:endParaRPr lang="en-US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973476"/>
            <a:ext cx="3016692" cy="401912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133600" y="5992600"/>
            <a:ext cx="4800600" cy="601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b="1" dirty="0" smtClean="0"/>
              <a:t>6” thick, 6’x6’/6’x7’ panels</a:t>
            </a:r>
            <a:endParaRPr lang="en-US" sz="2800" b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688938"/>
              </p:ext>
            </p:extLst>
          </p:nvPr>
        </p:nvGraphicFramePr>
        <p:xfrm>
          <a:off x="6519048" y="3184910"/>
          <a:ext cx="247255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752"/>
                <a:gridCol w="6858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2017 Conditions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% panels cracked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&lt; 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 IRI (in/mi)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59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</a:t>
                      </a:r>
                      <a:r>
                        <a:rPr lang="en-US" b="1" baseline="0" dirty="0" smtClean="0"/>
                        <a:t> Faulting (mm)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0.5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00400" y="5635709"/>
            <a:ext cx="1493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@ age 5 years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92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Field Observations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18943" y="1363190"/>
            <a:ext cx="6819901" cy="1203752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2800" b="1" dirty="0" smtClean="0"/>
              <a:t>TH 30 – Amboy, MnDOT D-7 (1993)</a:t>
            </a:r>
            <a:endParaRPr lang="en-US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09384"/>
            <a:ext cx="5403718" cy="405140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551730" y="5992972"/>
            <a:ext cx="4800600" cy="6018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b="1" dirty="0" smtClean="0"/>
              <a:t>6” thick, 12’x12’ panels, skewed joints</a:t>
            </a:r>
            <a:endParaRPr lang="en-US" sz="2800" b="1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766406"/>
              </p:ext>
            </p:extLst>
          </p:nvPr>
        </p:nvGraphicFramePr>
        <p:xfrm>
          <a:off x="6519048" y="3184910"/>
          <a:ext cx="247255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752"/>
                <a:gridCol w="6858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2017 Conditions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% panels cracked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 IRI (in/mi)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</a:t>
                      </a:r>
                      <a:r>
                        <a:rPr lang="en-US" b="1" baseline="0" dirty="0" smtClean="0"/>
                        <a:t> Faulting (mm)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855746" y="5608572"/>
            <a:ext cx="1610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@ age 22 years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20178" y="4876800"/>
            <a:ext cx="249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Update: 2019 </a:t>
            </a:r>
            <a:r>
              <a:rPr lang="en-US" sz="1200" b="1" dirty="0" err="1" smtClean="0">
                <a:solidFill>
                  <a:srgbClr val="FF0000"/>
                </a:solidFill>
              </a:rPr>
              <a:t>Avg</a:t>
            </a:r>
            <a:r>
              <a:rPr lang="en-US" sz="1200" b="1" dirty="0" smtClean="0">
                <a:solidFill>
                  <a:srgbClr val="FF0000"/>
                </a:solidFill>
              </a:rPr>
              <a:t> Faulting = 2.5 mm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	</a:t>
            </a:r>
            <a:r>
              <a:rPr lang="en-US" sz="1200" b="1" dirty="0" smtClean="0">
                <a:solidFill>
                  <a:srgbClr val="FF0000"/>
                </a:solidFill>
              </a:rPr>
              <a:t>Max = 6.2 mm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3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Field Observations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62025" y="1423534"/>
            <a:ext cx="7600950" cy="1203752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2800" b="1" dirty="0" smtClean="0"/>
              <a:t>CSAH 9 – Harris, Chisago County (2010)</a:t>
            </a:r>
            <a:endParaRPr lang="en-US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71" y="2084197"/>
            <a:ext cx="5826109" cy="368478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362200" y="6080011"/>
            <a:ext cx="4800600" cy="6018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b="1" dirty="0" smtClean="0"/>
              <a:t>7” thick, 15’L x 14’W panels, 3 dowels OWP</a:t>
            </a:r>
            <a:endParaRPr lang="en-US" sz="2800" b="1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03673"/>
              </p:ext>
            </p:extLst>
          </p:nvPr>
        </p:nvGraphicFramePr>
        <p:xfrm>
          <a:off x="6519048" y="3184910"/>
          <a:ext cx="247255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752"/>
                <a:gridCol w="6858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2017 Conditions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% panels cracked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 IRI (in/mi)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</a:t>
                      </a:r>
                      <a:r>
                        <a:rPr lang="en-US" b="1" baseline="0" dirty="0" smtClean="0"/>
                        <a:t> Faulting (mm)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0.70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219200" y="4854355"/>
            <a:ext cx="1493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@ age 6 years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7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Field Observations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385786"/>
            <a:ext cx="8115300" cy="1203752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2800" b="1" dirty="0" smtClean="0"/>
              <a:t>CSAH 46 – Albert Lea, Freeborn County (2009)</a:t>
            </a:r>
            <a:endParaRPr lang="en-US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05000"/>
            <a:ext cx="5568592" cy="417501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265014" y="6119600"/>
            <a:ext cx="5181600" cy="6018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b="1" dirty="0" smtClean="0"/>
              <a:t>6” thick, 15’L x 13.5’W panels, 3 dowels OWP</a:t>
            </a:r>
            <a:endParaRPr lang="en-US" sz="2800" b="1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800353"/>
              </p:ext>
            </p:extLst>
          </p:nvPr>
        </p:nvGraphicFramePr>
        <p:xfrm>
          <a:off x="6519048" y="3184910"/>
          <a:ext cx="247255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752"/>
                <a:gridCol w="6858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2017 Conditions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% panels cracked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 IRI (in/mi)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</a:t>
                      </a:r>
                      <a:r>
                        <a:rPr lang="en-US" b="1" baseline="0" dirty="0" smtClean="0"/>
                        <a:t> Faulting (mm)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800600" y="5710679"/>
            <a:ext cx="1493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@ age 7 years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56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Field Observations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2000" y="1366736"/>
            <a:ext cx="8210550" cy="1203752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2800" b="1" dirty="0" smtClean="0"/>
              <a:t>I-35 - North Branch, MnDOT D-Metro (2009)</a:t>
            </a:r>
            <a:endParaRPr lang="en-US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81200" y="4614898"/>
            <a:ext cx="4800600" cy="601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b="1" dirty="0" smtClean="0"/>
              <a:t>6” thick, 6’x6’ panels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250002"/>
            <a:ext cx="2892797" cy="21695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133600"/>
            <a:ext cx="3251200" cy="2438400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641596"/>
              </p:ext>
            </p:extLst>
          </p:nvPr>
        </p:nvGraphicFramePr>
        <p:xfrm>
          <a:off x="6499998" y="2614941"/>
          <a:ext cx="247255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752"/>
                <a:gridCol w="6858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2017 Conditions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% panels cracked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 IRI (in/mi)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</a:t>
                      </a:r>
                      <a:r>
                        <a:rPr lang="en-US" b="1" baseline="0" dirty="0" smtClean="0"/>
                        <a:t> Faulting (mm)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899932" y="4202668"/>
            <a:ext cx="1493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@ age 6 years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06218" y="4271828"/>
            <a:ext cx="249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Update: 2019 </a:t>
            </a:r>
            <a:r>
              <a:rPr lang="en-US" sz="1200" b="1" dirty="0" err="1" smtClean="0">
                <a:solidFill>
                  <a:srgbClr val="FF0000"/>
                </a:solidFill>
              </a:rPr>
              <a:t>Avg</a:t>
            </a:r>
            <a:r>
              <a:rPr lang="en-US" sz="1200" b="1" dirty="0" smtClean="0">
                <a:solidFill>
                  <a:srgbClr val="FF0000"/>
                </a:solidFill>
              </a:rPr>
              <a:t> Faulting = 1.4 mm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	</a:t>
            </a:r>
            <a:r>
              <a:rPr lang="en-US" sz="1200" b="1" dirty="0" smtClean="0">
                <a:solidFill>
                  <a:srgbClr val="FF0000"/>
                </a:solidFill>
              </a:rPr>
              <a:t>Max = 2.7 mm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8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Field Observations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66800" y="1341854"/>
            <a:ext cx="8210550" cy="1203752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2800" b="1" dirty="0" smtClean="0"/>
              <a:t>TH 56 – West Concord, MnDOT D-6 (2010)</a:t>
            </a:r>
            <a:endParaRPr lang="en-US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82216" y="5810038"/>
            <a:ext cx="4800600" cy="6018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b="1" dirty="0" smtClean="0"/>
              <a:t>6” thick, 15’L x 13.5’W panels, full dowels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570" y="1842611"/>
            <a:ext cx="5115246" cy="3835123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598293"/>
              </p:ext>
            </p:extLst>
          </p:nvPr>
        </p:nvGraphicFramePr>
        <p:xfrm>
          <a:off x="6519048" y="3184910"/>
          <a:ext cx="247255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752"/>
                <a:gridCol w="6858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2017 Conditions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% panels cracked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&lt; 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 IRI (in/mi)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</a:t>
                      </a:r>
                      <a:r>
                        <a:rPr lang="en-US" b="1" baseline="0" dirty="0" smtClean="0"/>
                        <a:t> Faulting (mm)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0.46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825193" y="5308402"/>
            <a:ext cx="1493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@ age 6 years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4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Field Observations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341854"/>
            <a:ext cx="8210550" cy="1203752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2800" b="1" dirty="0" smtClean="0"/>
              <a:t>CSAH 1 – Gordonsville, Freeborn County (2014)</a:t>
            </a:r>
            <a:endParaRPr lang="en-US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81200" y="5892317"/>
            <a:ext cx="4800600" cy="601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b="1" dirty="0" smtClean="0"/>
              <a:t>5” thick, 6’ x 6’W panels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25069"/>
            <a:ext cx="5253938" cy="3939107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163705"/>
              </p:ext>
            </p:extLst>
          </p:nvPr>
        </p:nvGraphicFramePr>
        <p:xfrm>
          <a:off x="6519048" y="3184910"/>
          <a:ext cx="247255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752"/>
                <a:gridCol w="6858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2016 Conditions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% panels cracked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&lt; 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 IRI (in/mi)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</a:t>
                      </a:r>
                      <a:r>
                        <a:rPr lang="en-US" b="1" baseline="0" dirty="0" smtClean="0"/>
                        <a:t> Faulting (mm)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217572" y="5494844"/>
            <a:ext cx="1407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@ age 1 year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3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Field Observations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7863701" cy="1203752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2800" b="1" dirty="0" smtClean="0"/>
              <a:t>CSAH 7 – Hutchinson, McLeod County (2009)</a:t>
            </a:r>
            <a:endParaRPr lang="en-US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882768"/>
            <a:ext cx="5669771" cy="424928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295400" y="6170736"/>
            <a:ext cx="4800600" cy="6018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b="1" dirty="0" smtClean="0"/>
              <a:t>5” thick, 6’L(</a:t>
            </a:r>
            <a:r>
              <a:rPr lang="en-US" sz="2800" b="1" dirty="0" err="1" smtClean="0"/>
              <a:t>var</a:t>
            </a:r>
            <a:r>
              <a:rPr lang="en-US" sz="2800" b="1" dirty="0" smtClean="0"/>
              <a:t>)x6’W/6’L(</a:t>
            </a:r>
            <a:r>
              <a:rPr lang="en-US" sz="2800" b="1" dirty="0" err="1" smtClean="0"/>
              <a:t>var</a:t>
            </a:r>
            <a:r>
              <a:rPr lang="en-US" sz="2800" b="1" dirty="0" smtClean="0"/>
              <a:t>)x7W’ panels</a:t>
            </a:r>
            <a:endParaRPr lang="en-US" sz="2800" b="1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195073"/>
              </p:ext>
            </p:extLst>
          </p:nvPr>
        </p:nvGraphicFramePr>
        <p:xfrm>
          <a:off x="6519048" y="3184910"/>
          <a:ext cx="247255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752"/>
                <a:gridCol w="6858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2017 Conditions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% panels cracked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 IRI (in/mi)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</a:t>
                      </a:r>
                      <a:r>
                        <a:rPr lang="en-US" b="1" baseline="0" dirty="0" smtClean="0"/>
                        <a:t> Faulting (mm)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0.80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938157" y="5790657"/>
            <a:ext cx="1493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@ age 7 years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20178" y="4876800"/>
            <a:ext cx="2571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Update: 2019 </a:t>
            </a:r>
            <a:r>
              <a:rPr lang="en-US" sz="1200" b="1" dirty="0" err="1" smtClean="0">
                <a:solidFill>
                  <a:srgbClr val="FF0000"/>
                </a:solidFill>
              </a:rPr>
              <a:t>Avg</a:t>
            </a:r>
            <a:r>
              <a:rPr lang="en-US" sz="1200" b="1" dirty="0" smtClean="0">
                <a:solidFill>
                  <a:srgbClr val="FF0000"/>
                </a:solidFill>
              </a:rPr>
              <a:t> Faulting = 1.0 mm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	</a:t>
            </a:r>
            <a:r>
              <a:rPr lang="en-US" sz="1200" b="1" dirty="0" smtClean="0">
                <a:solidFill>
                  <a:srgbClr val="FF0000"/>
                </a:solidFill>
              </a:rPr>
              <a:t>Max = 2.8 mm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00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Field Observations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14654" y="1243058"/>
            <a:ext cx="8320901" cy="1203752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2800" b="1" dirty="0" smtClean="0"/>
              <a:t>CSAH 22 – Rochester, Olmsted County (2011)</a:t>
            </a:r>
            <a:endParaRPr lang="en-US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161003"/>
              </p:ext>
            </p:extLst>
          </p:nvPr>
        </p:nvGraphicFramePr>
        <p:xfrm>
          <a:off x="6519048" y="3184910"/>
          <a:ext cx="247255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752"/>
                <a:gridCol w="6858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2016 Conditions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% panels cracked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 IRI (in/mi)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167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</a:t>
                      </a:r>
                      <a:r>
                        <a:rPr lang="en-US" b="1" baseline="0" dirty="0" smtClean="0"/>
                        <a:t> Faulting (mm)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3.4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Content Placeholder 2"/>
          <p:cNvSpPr txBox="1">
            <a:spLocks/>
          </p:cNvSpPr>
          <p:nvPr/>
        </p:nvSpPr>
        <p:spPr>
          <a:xfrm>
            <a:off x="1295400" y="6170736"/>
            <a:ext cx="4800600" cy="601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b="1" dirty="0" smtClean="0"/>
              <a:t>6.5” thick, 12’ x 12’ panels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21" y="1783660"/>
            <a:ext cx="5706351" cy="42858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09982" y="5700187"/>
            <a:ext cx="1493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@ age 5 years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878499" y="5231588"/>
            <a:ext cx="1753650" cy="60187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47500" lnSpcReduction="2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b="1" dirty="0" smtClean="0"/>
              <a:t>Retrofit dowels and diamond grind in 2016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3097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27788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300135" y="1433514"/>
            <a:ext cx="8210550" cy="4484687"/>
          </a:xfrm>
          <a:noFill/>
        </p:spPr>
        <p:txBody>
          <a:bodyPr>
            <a:noAutofit/>
          </a:bodyPr>
          <a:lstStyle/>
          <a:p>
            <a:pPr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 smtClean="0">
                <a:latin typeface="+mj-lt"/>
              </a:rPr>
              <a:t>BCOA project</a:t>
            </a:r>
          </a:p>
          <a:p>
            <a:pPr lvl="1" defTabSz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 dirty="0" smtClean="0">
                <a:latin typeface="+mj-lt"/>
              </a:rPr>
              <a:t>Coauthors: Bernard Izevbekhai, </a:t>
            </a:r>
            <a:r>
              <a:rPr lang="en-US" sz="2000" b="1" dirty="0" err="1" smtClean="0"/>
              <a:t>Chago</a:t>
            </a:r>
            <a:r>
              <a:rPr lang="en-US" sz="2000" b="1" dirty="0" smtClean="0"/>
              <a:t> Huerta, Joseph Gallagher </a:t>
            </a:r>
            <a:endParaRPr lang="en-US" sz="2000" b="1" dirty="0">
              <a:latin typeface="+mj-lt"/>
            </a:endParaRPr>
          </a:p>
          <a:p>
            <a:pPr lvl="1" defTabSz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 dirty="0">
                <a:latin typeface="+mj-lt"/>
              </a:rPr>
              <a:t>American Engineering Testing </a:t>
            </a:r>
          </a:p>
          <a:p>
            <a:pPr lvl="1" defTabSz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 dirty="0">
                <a:latin typeface="+mj-lt"/>
              </a:rPr>
              <a:t>MnDOT, Q3, and County Traffic Control Forces</a:t>
            </a:r>
          </a:p>
          <a:p>
            <a:pPr lvl="1" defTabSz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 dirty="0">
                <a:latin typeface="+mj-lt"/>
              </a:rPr>
              <a:t>MnDOT Concrete </a:t>
            </a:r>
            <a:r>
              <a:rPr lang="en-US" sz="2000" b="1" dirty="0" smtClean="0">
                <a:latin typeface="+mj-lt"/>
              </a:rPr>
              <a:t>and Pavement Management Units</a:t>
            </a:r>
            <a:endParaRPr lang="en-US" sz="2000" b="1" dirty="0">
              <a:latin typeface="+mj-lt"/>
            </a:endParaRPr>
          </a:p>
          <a:p>
            <a:pPr lvl="1" defTabSz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 dirty="0">
                <a:latin typeface="+mj-lt"/>
              </a:rPr>
              <a:t>Tim Andersen - Technical </a:t>
            </a:r>
            <a:r>
              <a:rPr lang="en-US" sz="2000" b="1" dirty="0" smtClean="0">
                <a:latin typeface="+mj-lt"/>
              </a:rPr>
              <a:t>Liaison</a:t>
            </a:r>
          </a:p>
          <a:p>
            <a:pPr lvl="1" defTabSz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 dirty="0" smtClean="0">
                <a:latin typeface="+mj-lt"/>
              </a:rPr>
              <a:t>TAP members</a:t>
            </a:r>
          </a:p>
        </p:txBody>
      </p:sp>
    </p:spTree>
    <p:extLst>
      <p:ext uri="{BB962C8B-B14F-4D97-AF65-F5344CB8AC3E}">
        <p14:creationId xmlns:p14="http://schemas.microsoft.com/office/powerpoint/2010/main" val="122337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Performance Curves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71600" y="1577548"/>
                <a:ext cx="8305800" cy="5045503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3000" b="1" dirty="0" smtClean="0"/>
                  <a:t>Plots of MnDOT performance indices:</a:t>
                </a:r>
                <a:endParaRPr lang="en-US" sz="2800" b="1" dirty="0" smtClean="0"/>
              </a:p>
              <a:p>
                <a:pPr lvl="1">
                  <a:spcAft>
                    <a:spcPts val="0"/>
                  </a:spcAft>
                </a:pPr>
                <a:r>
                  <a:rPr lang="en-US" sz="2800" b="1" dirty="0" smtClean="0"/>
                  <a:t>IRI (measured)</a:t>
                </a:r>
              </a:p>
              <a:p>
                <a:pPr lvl="1">
                  <a:spcAft>
                    <a:spcPts val="0"/>
                  </a:spcAft>
                </a:pPr>
                <a:r>
                  <a:rPr lang="en-US" sz="2800" b="1" dirty="0" smtClean="0"/>
                  <a:t>RQI = 6</a:t>
                </a:r>
                <a:r>
                  <a:rPr lang="en-US" sz="2800" b="1" cap="all" dirty="0" smtClean="0"/>
                  <a:t>.634</a:t>
                </a:r>
                <a:r>
                  <a:rPr lang="en-US" sz="2800" b="1" cap="all" dirty="0">
                    <a:sym typeface="Symbol" panose="05050102010706020507" pitchFamily="18" charset="2"/>
                  </a:rPr>
                  <a:t></a:t>
                </a:r>
                <a:r>
                  <a:rPr lang="en-US" sz="2800" b="1" cap="all" dirty="0"/>
                  <a:t> (0.353)(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1" i="1" cap="all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1" i="1" cap="all">
                            <a:latin typeface="Cambria Math" panose="02040503050406030204" pitchFamily="18" charset="0"/>
                          </a:rPr>
                          <m:t>𝑰𝑹𝑰</m:t>
                        </m:r>
                      </m:e>
                    </m:rad>
                  </m:oMath>
                </a14:m>
                <a:r>
                  <a:rPr lang="en-US" sz="2800" b="1" cap="all" dirty="0"/>
                  <a:t> </a:t>
                </a:r>
                <a:r>
                  <a:rPr lang="en-US" sz="2800" b="1" cap="all" dirty="0" smtClean="0"/>
                  <a:t>) </a:t>
                </a:r>
                <a:r>
                  <a:rPr lang="en-US" sz="2800" b="1" dirty="0" smtClean="0"/>
                  <a:t>(inches/mile)</a:t>
                </a:r>
                <a:endParaRPr lang="en-US" sz="2800" b="1" dirty="0"/>
              </a:p>
              <a:p>
                <a:pPr lvl="1">
                  <a:spcAft>
                    <a:spcPts val="0"/>
                  </a:spcAft>
                </a:pPr>
                <a:r>
                  <a:rPr lang="en-US" sz="2800" b="1" dirty="0" smtClean="0"/>
                  <a:t>SR = e</a:t>
                </a:r>
                <a:r>
                  <a:rPr lang="en-US" sz="2800" b="1" baseline="30000" dirty="0" smtClean="0"/>
                  <a:t>(1.386 </a:t>
                </a:r>
                <a:r>
                  <a:rPr lang="en-US" sz="2800" b="1" baseline="30000" dirty="0"/>
                  <a:t>(0.045)(TWD)) </a:t>
                </a:r>
                <a:r>
                  <a:rPr lang="en-US" sz="2800" dirty="0"/>
                  <a:t>	</a:t>
                </a:r>
                <a:endParaRPr lang="en-US" sz="2800" b="1" dirty="0"/>
              </a:p>
              <a:p>
                <a:pPr lvl="1">
                  <a:spcAft>
                    <a:spcPts val="0"/>
                  </a:spcAft>
                </a:pPr>
                <a:r>
                  <a:rPr lang="en-US" sz="2800" b="1" dirty="0" smtClean="0"/>
                  <a:t>PQI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𝑹𝑸𝑰</m:t>
                            </m:r>
                          </m:e>
                        </m:d>
                        <m:d>
                          <m:d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𝑺𝑹</m:t>
                            </m:r>
                          </m:e>
                        </m:d>
                      </m:e>
                    </m:rad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1577548"/>
                <a:ext cx="8305800" cy="5045503"/>
              </a:xfrm>
              <a:blipFill rotWithShape="0">
                <a:blip r:embed="rId2"/>
                <a:stretch>
                  <a:fillRect l="-1467" t="-1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8650" y="4953000"/>
            <a:ext cx="828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n w="12700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Note: RQI, SR, PQI are derived indices based on statistical correlation with MnDOT rating panels, none of which have traveled over short panel whitetopping projects</a:t>
            </a:r>
            <a:endParaRPr lang="en-US" b="1" i="1" dirty="0">
              <a:ln w="12700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4724400"/>
            <a:ext cx="8153400" cy="1143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3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CSAH 22 – Nowthen: IRI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7460930"/>
              </p:ext>
            </p:extLst>
          </p:nvPr>
        </p:nvGraphicFramePr>
        <p:xfrm>
          <a:off x="1207293" y="1499077"/>
          <a:ext cx="6729413" cy="448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3048000" y="5992600"/>
            <a:ext cx="4800600" cy="601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000" b="1" dirty="0" smtClean="0"/>
              <a:t>6” thick, 6’x6’/6’x7’ panels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0008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 30 – Amboy: IRI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485" y="1600200"/>
            <a:ext cx="6607030" cy="388328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514600" y="5483484"/>
            <a:ext cx="4800600" cy="601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000" b="1" dirty="0" smtClean="0"/>
              <a:t>6” thick, 12’x12’ panels, skewed joints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19800" y="2743200"/>
            <a:ext cx="14929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Rehab project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867400" y="2927866"/>
            <a:ext cx="152400" cy="5011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9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 56 – West Concord: IRI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943" y="1492684"/>
            <a:ext cx="6781800" cy="454932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171700" y="6055413"/>
            <a:ext cx="4800600" cy="6018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b="1" dirty="0" smtClean="0"/>
              <a:t>6” thick, 15’L x 13.5’W panels, full dowels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4462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MnROAD  – Whitetopping Cells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14400" y="1548973"/>
            <a:ext cx="9296400" cy="5045503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2800" b="1" dirty="0" smtClean="0"/>
              <a:t> 21 MnROAD test sections (constructed 1997-2013)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/>
              <a:t>Many variables</a:t>
            </a:r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b="1" dirty="0" smtClean="0"/>
              <a:t>Thickness</a:t>
            </a:r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b="1" dirty="0" smtClean="0"/>
              <a:t>Panel size</a:t>
            </a:r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b="1" dirty="0" smtClean="0"/>
              <a:t>Remain HMA thickness</a:t>
            </a:r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b="1" dirty="0" smtClean="0"/>
              <a:t>Dowels (round @ 2’ c. to c. spacing, plates)</a:t>
            </a:r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b="1" dirty="0" smtClean="0"/>
              <a:t>Fiber-reinforced concrete</a:t>
            </a:r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b="1" dirty="0" smtClean="0"/>
              <a:t>Seal/no seal joints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/>
              <a:t>Interstate traffic (</a:t>
            </a:r>
            <a:r>
              <a:rPr lang="en-US" sz="2400" b="1" dirty="0" err="1" smtClean="0"/>
              <a:t>avg</a:t>
            </a:r>
            <a:r>
              <a:rPr lang="en-US" sz="2400" b="1" dirty="0" smtClean="0"/>
              <a:t> ≈ 1 million ESALs/</a:t>
            </a:r>
            <a:r>
              <a:rPr lang="en-US" sz="2400" b="1" dirty="0" err="1" smtClean="0"/>
              <a:t>yr</a:t>
            </a:r>
            <a:r>
              <a:rPr lang="en-US" sz="2400" b="1" dirty="0" smtClean="0"/>
              <a:t>)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/>
              <a:t>Good for revealing distress mechanisms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/>
              <a:t>Ride quality not representative of typical projects</a:t>
            </a:r>
          </a:p>
          <a:p>
            <a:pPr marL="685800" lvl="2" indent="0">
              <a:spcAft>
                <a:spcPts val="0"/>
              </a:spcAft>
              <a:buNone/>
            </a:pPr>
            <a:endParaRPr lang="en-US" sz="2400" b="1" dirty="0"/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b="1" i="1" dirty="0"/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73086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MnROAD  – Cell 94: IRI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828800"/>
            <a:ext cx="6569733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6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MnROAD  – Cell 97: Faulting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43" y="1752600"/>
            <a:ext cx="712534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Performance Review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27788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701863" y="1371600"/>
            <a:ext cx="6705600" cy="5943600"/>
          </a:xfrm>
          <a:noFill/>
        </p:spPr>
        <p:txBody>
          <a:bodyPr>
            <a:noAutofit/>
          </a:bodyPr>
          <a:lstStyle/>
          <a:p>
            <a:pPr marL="0" indent="0" defTabSz="457200">
              <a:lnSpc>
                <a:spcPct val="150000"/>
              </a:lnSpc>
              <a:spcBef>
                <a:spcPts val="0"/>
              </a:spcBef>
              <a:buNone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 smtClean="0">
                <a:latin typeface="+mj-lt"/>
              </a:rPr>
              <a:t>Impact of design features</a:t>
            </a:r>
          </a:p>
          <a:p>
            <a:pPr defTabSz="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 dirty="0" smtClean="0">
                <a:latin typeface="+mj-lt"/>
              </a:rPr>
              <a:t>Thickness vs % change in ride quality (IRI)</a:t>
            </a:r>
          </a:p>
          <a:p>
            <a:pPr defTabSz="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 dirty="0" smtClean="0">
                <a:latin typeface="+mj-lt"/>
              </a:rPr>
              <a:t>Thickness vs cracking</a:t>
            </a:r>
          </a:p>
          <a:p>
            <a:pPr defTabSz="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 dirty="0" smtClean="0">
                <a:latin typeface="+mj-lt"/>
              </a:rPr>
              <a:t>Panel size vs % change in IRI</a:t>
            </a:r>
          </a:p>
          <a:p>
            <a:pPr defTabSz="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 dirty="0" smtClean="0">
                <a:latin typeface="+mj-lt"/>
              </a:rPr>
              <a:t>Panel size vs cracking</a:t>
            </a:r>
          </a:p>
          <a:p>
            <a:pPr defTabSz="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 dirty="0" smtClean="0">
                <a:latin typeface="+mj-lt"/>
              </a:rPr>
              <a:t>Remaining HMA thickness vs % change in IRI</a:t>
            </a:r>
          </a:p>
          <a:p>
            <a:pPr defTabSz="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 dirty="0"/>
              <a:t>Remaining HMA thickness </a:t>
            </a:r>
            <a:r>
              <a:rPr lang="en-US" sz="2000" b="1" dirty="0" smtClean="0"/>
              <a:t>vs cracking</a:t>
            </a:r>
          </a:p>
          <a:p>
            <a:pPr defTabSz="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 dirty="0" smtClean="0"/>
              <a:t>Traffic vs % change in IRI</a:t>
            </a:r>
          </a:p>
          <a:p>
            <a:pPr defTabSz="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 dirty="0" smtClean="0"/>
              <a:t>Traffic vs cracking</a:t>
            </a:r>
          </a:p>
          <a:p>
            <a:pPr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400" b="1" dirty="0" smtClean="0">
              <a:latin typeface="+mj-lt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400" b="1" dirty="0" smtClean="0">
              <a:latin typeface="+mj-lt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800" b="1" dirty="0" smtClean="0">
              <a:latin typeface="+mj-lt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800" b="1" dirty="0" smtClean="0">
              <a:latin typeface="+mj-lt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800" b="1" dirty="0" smtClean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813" y="2209800"/>
            <a:ext cx="31713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7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Performance Models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19100" y="1493410"/>
            <a:ext cx="8420100" cy="5045503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Develop model(s) to predict service life to poor condition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b="1" dirty="0" smtClean="0"/>
              <a:t>Predict time to first major rehab (minimal maintenance)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b="1" dirty="0"/>
              <a:t>Not comfortable using MnDOT RQI until calibrated for whitetoppings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b="1" dirty="0" smtClean="0"/>
              <a:t>Chose FHWA poor condition IRI limit of 170 in/mi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b="1" dirty="0" smtClean="0"/>
              <a:t>Models developed for undoweled whitetoppings on lower volume roads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700" b="1" dirty="0" smtClean="0"/>
              <a:t>Fully doweled projects behave like standard concrete pavement on base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97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Performance Models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9471" y="1539448"/>
            <a:ext cx="8305800" cy="5045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“</a:t>
            </a:r>
            <a:r>
              <a:rPr lang="en-US" sz="2000" b="1" dirty="0"/>
              <a:t>I/B” </a:t>
            </a:r>
            <a:r>
              <a:rPr lang="en-US" sz="2000" b="1" dirty="0" smtClean="0"/>
              <a:t>(Izevbekhai/Burnham) Model:</a:t>
            </a:r>
            <a:endParaRPr lang="en-US" sz="2000" b="1" dirty="0"/>
          </a:p>
          <a:p>
            <a:pPr marL="342900" lvl="1" indent="0">
              <a:buNone/>
            </a:pPr>
            <a:r>
              <a:rPr lang="en-US" sz="1700" b="1" i="1" dirty="0"/>
              <a:t>IRI =</a:t>
            </a:r>
            <a:r>
              <a:rPr lang="en-US" sz="1700" b="1" i="1" dirty="0" err="1"/>
              <a:t>Const</a:t>
            </a:r>
            <a:r>
              <a:rPr lang="en-US" sz="1700" b="1" i="1" dirty="0"/>
              <a:t>+(TRAF</a:t>
            </a:r>
            <a:r>
              <a:rPr lang="en-US" sz="1700" b="1" i="1" baseline="30000" dirty="0"/>
              <a:t>α1</a:t>
            </a:r>
            <a:r>
              <a:rPr lang="en-US" sz="1700" b="1" i="1" dirty="0"/>
              <a:t>)+(RRS</a:t>
            </a:r>
            <a:r>
              <a:rPr lang="en-US" sz="1700" b="1" i="1" baseline="30000" dirty="0"/>
              <a:t>α2</a:t>
            </a:r>
            <a:r>
              <a:rPr lang="en-US" sz="1700" b="1" i="1" dirty="0"/>
              <a:t>)+(DOW</a:t>
            </a:r>
            <a:r>
              <a:rPr lang="en-US" sz="1700" b="1" i="1" baseline="30000" dirty="0"/>
              <a:t>α3</a:t>
            </a:r>
            <a:r>
              <a:rPr lang="en-US" sz="1700" b="1" i="1" dirty="0"/>
              <a:t>)+(JSL</a:t>
            </a:r>
            <a:r>
              <a:rPr lang="en-US" sz="1700" b="1" i="1" baseline="30000" dirty="0"/>
              <a:t>α4</a:t>
            </a:r>
            <a:r>
              <a:rPr lang="en-US" sz="1700" b="1" i="1" dirty="0"/>
              <a:t>)+(AGE</a:t>
            </a:r>
            <a:r>
              <a:rPr lang="en-US" sz="1700" b="1" i="1" baseline="30000" dirty="0"/>
              <a:t> α5</a:t>
            </a:r>
            <a:r>
              <a:rPr lang="en-US" sz="1700" b="1" i="1" dirty="0"/>
              <a:t>)+(HMA</a:t>
            </a:r>
            <a:r>
              <a:rPr lang="en-US" sz="1700" b="1" i="1" baseline="30000" dirty="0"/>
              <a:t> α6</a:t>
            </a:r>
            <a:r>
              <a:rPr lang="en-US" sz="1700" b="1" i="1" dirty="0"/>
              <a:t>)+(PANL</a:t>
            </a:r>
            <a:r>
              <a:rPr lang="en-US" sz="1700" b="1" i="1" baseline="30000" dirty="0"/>
              <a:t> α7</a:t>
            </a:r>
            <a:r>
              <a:rPr lang="en-US" sz="1700" b="1" i="1" dirty="0"/>
              <a:t>)</a:t>
            </a:r>
            <a:r>
              <a:rPr lang="en-US" sz="1700" b="1" dirty="0"/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/>
              <a:t>where: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 err="1"/>
              <a:t>Const</a:t>
            </a:r>
            <a:r>
              <a:rPr lang="en-US" sz="1700" b="1" dirty="0"/>
              <a:t> = constant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/>
              <a:t>TRAF = annual traffic (ESALs)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/>
              <a:t>RRS = Radius of relative stiffness (in)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/>
              <a:t>DOW = Dowels present (= 0.7 for full dowels, = 2 for partial dowels, =3 for no dowels)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/>
              <a:t>JSL = Transverse joint sealed (= 1 sealed, =2 for breached*, =3 unsealed)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/>
              <a:t>AGE = Age (years)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/>
              <a:t>HMA = Remaining HMA thickness (in)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/>
              <a:t>PANL = Panel length (in)</a:t>
            </a:r>
          </a:p>
          <a:p>
            <a:pPr marL="0" indent="0">
              <a:buNone/>
            </a:pPr>
            <a:r>
              <a:rPr lang="en-US" sz="2000" b="1" dirty="0"/>
              <a:t>* </a:t>
            </a:r>
            <a:r>
              <a:rPr lang="en-US" sz="1600" b="1" dirty="0"/>
              <a:t>Based on field observations, a sealed joint is assumed to be breached after 4 years.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81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Whitetopping Study Objectives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2000" y="2667000"/>
            <a:ext cx="8458200" cy="5045503"/>
          </a:xfrm>
        </p:spPr>
        <p:txBody>
          <a:bodyPr>
            <a:normAutofit/>
          </a:bodyPr>
          <a:lstStyle/>
          <a:p>
            <a:pPr defTabSz="457200">
              <a:lnSpc>
                <a:spcPct val="150000"/>
              </a:lnSpc>
              <a:spcBef>
                <a:spcPts val="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/>
              <a:t>Review performance in Minnesota</a:t>
            </a:r>
          </a:p>
          <a:p>
            <a:pPr defTabSz="457200">
              <a:spcBef>
                <a:spcPts val="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 smtClean="0"/>
              <a:t>Develop </a:t>
            </a:r>
            <a:r>
              <a:rPr lang="en-US" sz="2800" b="1" dirty="0"/>
              <a:t>performance curves for MnDOT Pavement Management System</a:t>
            </a:r>
          </a:p>
          <a:p>
            <a:pPr lvl="0" defTabSz="457200">
              <a:spcBef>
                <a:spcPts val="0"/>
              </a:spcBef>
              <a:buClr>
                <a:srgbClr val="003865"/>
              </a:buClr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>
                <a:solidFill>
                  <a:srgbClr val="003865"/>
                </a:solidFill>
              </a:rPr>
              <a:t>Identify best practices for design, construction, and </a:t>
            </a:r>
            <a:r>
              <a:rPr lang="en-US" sz="2800" b="1" dirty="0" smtClean="0">
                <a:solidFill>
                  <a:srgbClr val="003865"/>
                </a:solidFill>
              </a:rPr>
              <a:t>maintenance in Minnesota</a:t>
            </a:r>
            <a:endParaRPr lang="en-US" sz="2800" b="1" dirty="0">
              <a:solidFill>
                <a:srgbClr val="003865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361113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600200"/>
            <a:ext cx="1877731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Performance Models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33600" y="2133600"/>
            <a:ext cx="8305800" cy="5045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“TB</a:t>
            </a:r>
            <a:r>
              <a:rPr lang="en-US" sz="2400" b="1" dirty="0"/>
              <a:t>” </a:t>
            </a:r>
            <a:r>
              <a:rPr lang="en-US" sz="2400" b="1" dirty="0" smtClean="0"/>
              <a:t>(Tom Burnham</a:t>
            </a:r>
            <a:r>
              <a:rPr lang="en-US" sz="2400" b="1" dirty="0"/>
              <a:t>) </a:t>
            </a:r>
            <a:r>
              <a:rPr lang="en-US" sz="2400" b="1" dirty="0" smtClean="0"/>
              <a:t>Model:</a:t>
            </a:r>
            <a:endParaRPr lang="en-US" sz="2400" b="1" dirty="0"/>
          </a:p>
          <a:p>
            <a:pPr marL="0" marR="0" indent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4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IRI = </a:t>
            </a:r>
            <a:r>
              <a:rPr lang="en-US" sz="24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</a:t>
            </a:r>
            <a:r>
              <a:rPr lang="en-US" sz="24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[e</a:t>
            </a:r>
            <a:r>
              <a:rPr lang="en-US" sz="2400" b="1" i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α(AGE</a:t>
            </a:r>
            <a:r>
              <a:rPr lang="en-US" sz="2400" b="1" i="1" baseline="30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/>
              <a:t>where</a:t>
            </a:r>
            <a:r>
              <a:rPr lang="en-US" sz="1800" b="1" dirty="0"/>
              <a:t>: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/>
              <a:t>Const</a:t>
            </a:r>
            <a:r>
              <a:rPr lang="en-US" sz="1800" b="1" dirty="0"/>
              <a:t> = constant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/>
              <a:t>AGE </a:t>
            </a:r>
            <a:r>
              <a:rPr lang="en-US" sz="1800" b="1" dirty="0"/>
              <a:t>= Age (years)</a:t>
            </a:r>
          </a:p>
          <a:p>
            <a:pPr marL="0" indent="0">
              <a:buNone/>
            </a:pPr>
            <a:endParaRPr lang="en-US" sz="1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Performance Model Fit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69" y="1448335"/>
            <a:ext cx="4290618" cy="2796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87" y="4321549"/>
            <a:ext cx="3233981" cy="2013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4363658"/>
            <a:ext cx="3415375" cy="205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989" y="1448335"/>
            <a:ext cx="4495801" cy="279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5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Performance Model Fit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841241"/>
            <a:ext cx="4276070" cy="2784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828000"/>
            <a:ext cx="4517528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6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Performance Model Fit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841242"/>
            <a:ext cx="4272058" cy="2795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781" y="1845907"/>
            <a:ext cx="4394619" cy="280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3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Overall Performance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024" y="1453357"/>
            <a:ext cx="7045951" cy="45720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447800" y="6025357"/>
            <a:ext cx="6799576" cy="6018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b="1" dirty="0" smtClean="0"/>
              <a:t>Based on 6 projects with most data (TH 30 used to test fit)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3826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Overall Performance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571" y="1447800"/>
            <a:ext cx="6524857" cy="473201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447800" y="6186277"/>
            <a:ext cx="6799576" cy="6018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b="1" dirty="0" smtClean="0"/>
              <a:t>Based on 6 projects with most data (TH 30 used to test fit)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924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Overall Life Prediction – Undoweled Projects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487190"/>
            <a:ext cx="8305800" cy="5045503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Typical life to poor condition = 18 years (max ≈ 25 </a:t>
            </a:r>
            <a:r>
              <a:rPr lang="en-US" sz="2800" b="1" dirty="0" err="1" smtClean="0"/>
              <a:t>yrs</a:t>
            </a:r>
            <a:r>
              <a:rPr lang="en-US" sz="2800" b="1" dirty="0" smtClean="0"/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b="1" dirty="0" smtClean="0"/>
              <a:t>Assumes few construction errors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b="1" dirty="0" smtClean="0"/>
              <a:t>Few projects have developed severe faulting yet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100" b="1" u="sng" dirty="0" smtClean="0"/>
              <a:t>Actual age to reach poor condition may be sooner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b="1" dirty="0" smtClean="0"/>
              <a:t>Recent improvements in design, construction and materials may extend performance life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100" b="1" dirty="0" smtClean="0"/>
              <a:t>Profile milling (uniformity of overlay thickness)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100" b="1" dirty="0" smtClean="0"/>
              <a:t>Fiber-reinforced concrete mixes (less faulting)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300" b="1" dirty="0"/>
              <a:t>Preventive/routine maintenance could extend life (timing?)</a:t>
            </a:r>
            <a:endParaRPr lang="en-US" sz="2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4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Joint Activation Determination Using MIRA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95400" y="1297825"/>
            <a:ext cx="7962900" cy="5045503"/>
          </a:xfrm>
        </p:spPr>
        <p:txBody>
          <a:bodyPr>
            <a:normAutofit/>
          </a:bodyPr>
          <a:lstStyle/>
          <a:p>
            <a:pPr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b="1" dirty="0" smtClean="0"/>
              <a:t>MIRA = Low-Frequency Ultrasonic </a:t>
            </a:r>
            <a:r>
              <a:rPr lang="en-US" sz="2400" b="1" dirty="0" err="1" smtClean="0"/>
              <a:t>Tomographer</a:t>
            </a:r>
            <a:endParaRPr lang="en-US" sz="2400" b="1" dirty="0" smtClean="0"/>
          </a:p>
          <a:p>
            <a:pPr lvl="1" defTabSz="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100" b="1" dirty="0"/>
              <a:t> </a:t>
            </a:r>
            <a:r>
              <a:rPr lang="en-US" sz="2100" b="1" dirty="0" smtClean="0"/>
              <a:t>48 Shear-wave transducers</a:t>
            </a:r>
          </a:p>
          <a:p>
            <a:pPr marL="342900" lvl="1" indent="0" defTabSz="457200">
              <a:spcBef>
                <a:spcPts val="0"/>
              </a:spcBef>
              <a:spcAft>
                <a:spcPts val="0"/>
              </a:spcAft>
              <a:buNone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100" b="1" dirty="0" smtClean="0"/>
          </a:p>
          <a:p>
            <a:pPr marL="342900" lvl="1" indent="0" defTabSz="457200">
              <a:spcBef>
                <a:spcPts val="0"/>
              </a:spcBef>
              <a:spcAft>
                <a:spcPts val="0"/>
              </a:spcAft>
              <a:buNone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100" b="1" dirty="0"/>
              <a:t>	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361113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49" y="4215712"/>
            <a:ext cx="8267700" cy="24002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87047" y="6369765"/>
            <a:ext cx="34836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Diagram from </a:t>
            </a:r>
            <a:r>
              <a:rPr lang="en-US" sz="1000" i="1" dirty="0" err="1" smtClean="0"/>
              <a:t>Germann</a:t>
            </a:r>
            <a:r>
              <a:rPr lang="en-US" sz="1000" i="1" dirty="0" smtClean="0"/>
              <a:t> Instruments MIRA™ Operation Manual </a:t>
            </a:r>
            <a:endParaRPr lang="en-US" sz="1000" i="1" dirty="0"/>
          </a:p>
        </p:txBody>
      </p:sp>
      <p:sp>
        <p:nvSpPr>
          <p:cNvPr id="19" name="Rectangle 18"/>
          <p:cNvSpPr/>
          <p:nvPr/>
        </p:nvSpPr>
        <p:spPr>
          <a:xfrm>
            <a:off x="4407159" y="5131740"/>
            <a:ext cx="45719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419600" y="5526736"/>
            <a:ext cx="74645" cy="812049"/>
          </a:xfrm>
          <a:custGeom>
            <a:avLst/>
            <a:gdLst>
              <a:gd name="connsiteX0" fmla="*/ 9330 w 74645"/>
              <a:gd name="connsiteY0" fmla="*/ 0 h 812049"/>
              <a:gd name="connsiteX1" fmla="*/ 18661 w 74645"/>
              <a:gd name="connsiteY1" fmla="*/ 46653 h 812049"/>
              <a:gd name="connsiteX2" fmla="*/ 37322 w 74645"/>
              <a:gd name="connsiteY2" fmla="*/ 102637 h 812049"/>
              <a:gd name="connsiteX3" fmla="*/ 9330 w 74645"/>
              <a:gd name="connsiteY3" fmla="*/ 223935 h 812049"/>
              <a:gd name="connsiteX4" fmla="*/ 0 w 74645"/>
              <a:gd name="connsiteY4" fmla="*/ 251926 h 812049"/>
              <a:gd name="connsiteX5" fmla="*/ 9330 w 74645"/>
              <a:gd name="connsiteY5" fmla="*/ 382555 h 812049"/>
              <a:gd name="connsiteX6" fmla="*/ 37322 w 74645"/>
              <a:gd name="connsiteY6" fmla="*/ 438539 h 812049"/>
              <a:gd name="connsiteX7" fmla="*/ 55983 w 74645"/>
              <a:gd name="connsiteY7" fmla="*/ 503853 h 812049"/>
              <a:gd name="connsiteX8" fmla="*/ 65314 w 74645"/>
              <a:gd name="connsiteY8" fmla="*/ 606490 h 812049"/>
              <a:gd name="connsiteX9" fmla="*/ 74645 w 74645"/>
              <a:gd name="connsiteY9" fmla="*/ 643812 h 812049"/>
              <a:gd name="connsiteX10" fmla="*/ 55983 w 74645"/>
              <a:gd name="connsiteY10" fmla="*/ 737118 h 812049"/>
              <a:gd name="connsiteX11" fmla="*/ 46653 w 74645"/>
              <a:gd name="connsiteY11" fmla="*/ 774441 h 812049"/>
              <a:gd name="connsiteX12" fmla="*/ 74645 w 74645"/>
              <a:gd name="connsiteY12" fmla="*/ 811763 h 812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645" h="812049">
                <a:moveTo>
                  <a:pt x="9330" y="0"/>
                </a:moveTo>
                <a:cubicBezTo>
                  <a:pt x="12440" y="15551"/>
                  <a:pt x="14488" y="31353"/>
                  <a:pt x="18661" y="46653"/>
                </a:cubicBezTo>
                <a:cubicBezTo>
                  <a:pt x="23837" y="65631"/>
                  <a:pt x="37322" y="102637"/>
                  <a:pt x="37322" y="102637"/>
                </a:cubicBezTo>
                <a:cubicBezTo>
                  <a:pt x="25210" y="187428"/>
                  <a:pt x="34947" y="147084"/>
                  <a:pt x="9330" y="223935"/>
                </a:cubicBezTo>
                <a:lnTo>
                  <a:pt x="0" y="251926"/>
                </a:lnTo>
                <a:cubicBezTo>
                  <a:pt x="3110" y="295469"/>
                  <a:pt x="4230" y="339200"/>
                  <a:pt x="9330" y="382555"/>
                </a:cubicBezTo>
                <a:cubicBezTo>
                  <a:pt x="12938" y="413222"/>
                  <a:pt x="23774" y="411443"/>
                  <a:pt x="37322" y="438539"/>
                </a:cubicBezTo>
                <a:cubicBezTo>
                  <a:pt x="44017" y="451928"/>
                  <a:pt x="52992" y="491890"/>
                  <a:pt x="55983" y="503853"/>
                </a:cubicBezTo>
                <a:cubicBezTo>
                  <a:pt x="59093" y="538065"/>
                  <a:pt x="60774" y="572438"/>
                  <a:pt x="65314" y="606490"/>
                </a:cubicBezTo>
                <a:cubicBezTo>
                  <a:pt x="67009" y="619201"/>
                  <a:pt x="74645" y="630988"/>
                  <a:pt x="74645" y="643812"/>
                </a:cubicBezTo>
                <a:cubicBezTo>
                  <a:pt x="74645" y="699549"/>
                  <a:pt x="67474" y="696899"/>
                  <a:pt x="55983" y="737118"/>
                </a:cubicBezTo>
                <a:cubicBezTo>
                  <a:pt x="52460" y="749448"/>
                  <a:pt x="49763" y="762000"/>
                  <a:pt x="46653" y="774441"/>
                </a:cubicBezTo>
                <a:cubicBezTo>
                  <a:pt x="57492" y="817798"/>
                  <a:pt x="43159" y="811763"/>
                  <a:pt x="74645" y="81176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824" y="2142478"/>
            <a:ext cx="2554963" cy="191583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962400" y="4154316"/>
            <a:ext cx="152400" cy="122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7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Joint Activation Determination Using MIRA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361113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62400" y="4154316"/>
            <a:ext cx="152400" cy="122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5" y="2024743"/>
            <a:ext cx="4309035" cy="2497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14785"/>
            <a:ext cx="4343400" cy="25171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5400" y="4648200"/>
            <a:ext cx="1975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Joint Not Deployed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929887" y="4648200"/>
            <a:ext cx="1627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Joint Deployed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1524000"/>
            <a:ext cx="39624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762499" y="1521784"/>
            <a:ext cx="39624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29400" y="1524000"/>
            <a:ext cx="45719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634999" y="1600200"/>
            <a:ext cx="45719" cy="219269"/>
          </a:xfrm>
          <a:custGeom>
            <a:avLst/>
            <a:gdLst>
              <a:gd name="connsiteX0" fmla="*/ 19252 w 37913"/>
              <a:gd name="connsiteY0" fmla="*/ 0 h 130628"/>
              <a:gd name="connsiteX1" fmla="*/ 9922 w 37913"/>
              <a:gd name="connsiteY1" fmla="*/ 46653 h 130628"/>
              <a:gd name="connsiteX2" fmla="*/ 591 w 37913"/>
              <a:gd name="connsiteY2" fmla="*/ 74645 h 130628"/>
              <a:gd name="connsiteX3" fmla="*/ 28583 w 37913"/>
              <a:gd name="connsiteY3" fmla="*/ 102637 h 130628"/>
              <a:gd name="connsiteX4" fmla="*/ 37913 w 37913"/>
              <a:gd name="connsiteY4" fmla="*/ 130628 h 13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13" h="130628">
                <a:moveTo>
                  <a:pt x="19252" y="0"/>
                </a:moveTo>
                <a:cubicBezTo>
                  <a:pt x="16142" y="15551"/>
                  <a:pt x="13768" y="31268"/>
                  <a:pt x="9922" y="46653"/>
                </a:cubicBezTo>
                <a:cubicBezTo>
                  <a:pt x="7537" y="56195"/>
                  <a:pt x="-2519" y="65314"/>
                  <a:pt x="591" y="74645"/>
                </a:cubicBezTo>
                <a:cubicBezTo>
                  <a:pt x="4764" y="87163"/>
                  <a:pt x="19252" y="93306"/>
                  <a:pt x="28583" y="102637"/>
                </a:cubicBezTo>
                <a:lnTo>
                  <a:pt x="37913" y="13062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7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Whitetopping Joint Activation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330139"/>
            <a:ext cx="8839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1400" b="1" dirty="0"/>
              <a:t>Used frequency of 35 </a:t>
            </a:r>
            <a:r>
              <a:rPr lang="en-US" sz="1400" b="1" dirty="0" smtClean="0"/>
              <a:t>kHz based </a:t>
            </a:r>
            <a:r>
              <a:rPr lang="en-US" sz="1400" b="1" dirty="0"/>
              <a:t>on </a:t>
            </a:r>
            <a:r>
              <a:rPr lang="en-US" sz="1400" b="1" dirty="0" smtClean="0"/>
              <a:t>report by </a:t>
            </a:r>
            <a:r>
              <a:rPr lang="en-US" sz="1400" b="1" dirty="0"/>
              <a:t>Tran and Roesler </a:t>
            </a:r>
            <a:r>
              <a:rPr lang="en-US" sz="1400" b="1" dirty="0" smtClean="0"/>
              <a:t>(ICT-19-003, March </a:t>
            </a:r>
            <a:r>
              <a:rPr lang="en-US" sz="1400" b="1" dirty="0"/>
              <a:t>2019)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371" y="1749365"/>
            <a:ext cx="6677257" cy="484511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132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Study Approach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5800" y="1493410"/>
            <a:ext cx="8458200" cy="5045503"/>
          </a:xfrm>
        </p:spPr>
        <p:txBody>
          <a:bodyPr>
            <a:normAutofit/>
          </a:bodyPr>
          <a:lstStyle/>
          <a:p>
            <a:pPr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 smtClean="0"/>
              <a:t>Gather performance data on BCOA projects in Minnesota</a:t>
            </a:r>
          </a:p>
          <a:p>
            <a:pPr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800" b="1" dirty="0"/>
          </a:p>
          <a:p>
            <a:pPr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 smtClean="0"/>
              <a:t>Develop </a:t>
            </a:r>
            <a:r>
              <a:rPr lang="en-US" sz="2800" b="1" dirty="0"/>
              <a:t>performance </a:t>
            </a:r>
            <a:r>
              <a:rPr lang="en-US" sz="2800" b="1" dirty="0" smtClean="0"/>
              <a:t>curve for each project</a:t>
            </a:r>
            <a:endParaRPr lang="en-US" sz="2800" b="1" dirty="0"/>
          </a:p>
          <a:p>
            <a:pPr lvl="0" defTabSz="45720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800" b="1" dirty="0" smtClean="0">
              <a:solidFill>
                <a:srgbClr val="003865"/>
              </a:solidFill>
            </a:endParaRPr>
          </a:p>
          <a:p>
            <a:pPr lvl="0" defTabSz="45720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 smtClean="0">
                <a:solidFill>
                  <a:srgbClr val="003865"/>
                </a:solidFill>
              </a:rPr>
              <a:t>Identify impact of design features on performance</a:t>
            </a:r>
          </a:p>
          <a:p>
            <a:pPr lvl="0" defTabSz="45720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800" b="1" dirty="0">
              <a:solidFill>
                <a:srgbClr val="003865"/>
              </a:solidFill>
            </a:endParaRPr>
          </a:p>
          <a:p>
            <a:pPr lvl="0" defTabSz="45720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 smtClean="0">
                <a:solidFill>
                  <a:srgbClr val="003865"/>
                </a:solidFill>
              </a:rPr>
              <a:t>Develop performance prediction models</a:t>
            </a:r>
          </a:p>
          <a:p>
            <a:pPr lvl="0" defTabSz="45720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800" b="1" dirty="0">
              <a:solidFill>
                <a:srgbClr val="003865"/>
              </a:solidFill>
            </a:endParaRPr>
          </a:p>
          <a:p>
            <a:pPr lvl="0" defTabSz="45720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 smtClean="0">
                <a:solidFill>
                  <a:srgbClr val="003865"/>
                </a:solidFill>
              </a:rPr>
              <a:t>Identify best practices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361113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2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Whitetopping Joint Activation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1350884"/>
            <a:ext cx="8839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1400" b="1" dirty="0"/>
              <a:t>Used frequency of 35 </a:t>
            </a:r>
            <a:r>
              <a:rPr lang="en-US" sz="1400" b="1" dirty="0" smtClean="0"/>
              <a:t>kHz based </a:t>
            </a:r>
            <a:r>
              <a:rPr lang="en-US" sz="1400" b="1" dirty="0"/>
              <a:t>on </a:t>
            </a:r>
            <a:r>
              <a:rPr lang="en-US" sz="1400" b="1" dirty="0" smtClean="0"/>
              <a:t>report by </a:t>
            </a:r>
            <a:r>
              <a:rPr lang="en-US" sz="1400" b="1" dirty="0"/>
              <a:t>Tran and Roesler </a:t>
            </a:r>
            <a:r>
              <a:rPr lang="en-US" sz="1400" b="1" dirty="0" smtClean="0"/>
              <a:t>(ICT-19-003, March </a:t>
            </a:r>
            <a:r>
              <a:rPr lang="en-US" sz="1400" b="1" dirty="0"/>
              <a:t>2019)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927" y="1750737"/>
            <a:ext cx="6723497" cy="48786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6759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0" y="1774528"/>
            <a:ext cx="9144000" cy="129995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62000" y="3200400"/>
            <a:ext cx="7886700" cy="3048000"/>
          </a:xfrm>
        </p:spPr>
        <p:txBody>
          <a:bodyPr>
            <a:normAutofit/>
          </a:bodyPr>
          <a:lstStyle/>
          <a:p>
            <a:r>
              <a:rPr lang="en-US" sz="2025" b="1" dirty="0" smtClean="0"/>
              <a:t>Tom Burnham</a:t>
            </a:r>
          </a:p>
          <a:p>
            <a:r>
              <a:rPr lang="en-US" sz="1650" i="1" dirty="0" smtClean="0">
                <a:hlinkClick r:id="rId2"/>
              </a:rPr>
              <a:t>tom.burnham@state.mn.us</a:t>
            </a:r>
            <a:endParaRPr lang="en-US" sz="1650" i="1" dirty="0" smtClean="0"/>
          </a:p>
          <a:p>
            <a:endParaRPr lang="en-US" sz="1650" i="1" dirty="0"/>
          </a:p>
          <a:p>
            <a:endParaRPr lang="en-US" sz="165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551" y="6374322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48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Literature Search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27849" y="1548973"/>
            <a:ext cx="7239000" cy="5045503"/>
          </a:xfrm>
        </p:spPr>
        <p:txBody>
          <a:bodyPr>
            <a:normAutofit/>
          </a:bodyPr>
          <a:lstStyle/>
          <a:p>
            <a:pPr lvl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b="1" i="1" dirty="0" smtClean="0"/>
              <a:t>Louisiana (10+ years)</a:t>
            </a:r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100" b="1" i="1" dirty="0" smtClean="0"/>
              <a:t>4” thick, 4’x4’ panels</a:t>
            </a:r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100" b="1" i="1" dirty="0" smtClean="0"/>
              <a:t>2+ mm faulting after 8 years</a:t>
            </a:r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100" b="1" i="1" dirty="0" smtClean="0"/>
              <a:t>Steady decline in performance over time</a:t>
            </a:r>
            <a:endParaRPr lang="en-US" sz="2100" b="1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864" y="3073401"/>
            <a:ext cx="3774022" cy="29677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70" y="3200400"/>
            <a:ext cx="3806393" cy="28499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73258" y="6168178"/>
            <a:ext cx="1548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Chen, X.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6234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Literature Search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27849" y="1548973"/>
            <a:ext cx="7239000" cy="5045503"/>
          </a:xfrm>
        </p:spPr>
        <p:txBody>
          <a:bodyPr>
            <a:normAutofit/>
          </a:bodyPr>
          <a:lstStyle/>
          <a:p>
            <a:pPr lvl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b="1" i="1" dirty="0" smtClean="0"/>
              <a:t>Illinois (2-14 years)</a:t>
            </a:r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100" b="1" i="1" dirty="0" smtClean="0"/>
              <a:t>Crack counts and FWD testing</a:t>
            </a:r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100" b="1" i="1" dirty="0" smtClean="0"/>
              <a:t>Longitudinal cracking and faulting in large panels</a:t>
            </a:r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100" b="1" i="1" dirty="0" smtClean="0"/>
              <a:t>Slab migration</a:t>
            </a:r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100" b="1" i="1" dirty="0" smtClean="0"/>
              <a:t>Benefits from use of fiber-reinforced concrete</a:t>
            </a:r>
            <a:endParaRPr lang="en-US" sz="2100" b="1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7702" y="6380977"/>
            <a:ext cx="2099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King and Roesler, 2014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594086"/>
            <a:ext cx="5257800" cy="26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4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Literature Search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27849" y="1367966"/>
            <a:ext cx="7239000" cy="5045503"/>
          </a:xfrm>
        </p:spPr>
        <p:txBody>
          <a:bodyPr>
            <a:normAutofit/>
          </a:bodyPr>
          <a:lstStyle/>
          <a:p>
            <a:pPr lvl="1">
              <a:spcAft>
                <a:spcPts val="0"/>
              </a:spcAft>
            </a:pPr>
            <a:r>
              <a:rPr lang="en-US" sz="2400" b="1" i="1" dirty="0" smtClean="0"/>
              <a:t>Iowa (&lt; 10 years of data for short panels)</a:t>
            </a:r>
            <a:endParaRPr lang="en-US" sz="2100" b="1" i="1" dirty="0" smtClean="0"/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100" b="1" i="1" dirty="0" smtClean="0"/>
              <a:t>Performance measure = PCI</a:t>
            </a:r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100" b="1" i="1" dirty="0" smtClean="0"/>
              <a:t>Less than 40 faulted joints/mile</a:t>
            </a:r>
          </a:p>
          <a:p>
            <a:pPr lvl="3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100" b="1" i="1" dirty="0" smtClean="0"/>
              <a:t>Considered low severity joint faulting between 0.12 and 0.24 in (3 and 6 mm)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0348" y="6437636"/>
            <a:ext cx="17340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Gross et al, 2017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294" y="3262313"/>
            <a:ext cx="4724400" cy="31496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691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Database of Minnesota Projects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20498" y="1524512"/>
            <a:ext cx="8305800" cy="5045503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3000" b="1" dirty="0" smtClean="0"/>
              <a:t>26 Large scale projects (built before 2015)</a:t>
            </a:r>
            <a:endParaRPr lang="en-US" sz="3000" b="1" dirty="0"/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200" b="1" i="1" dirty="0" smtClean="0"/>
              <a:t>MnDOT</a:t>
            </a:r>
          </a:p>
          <a:p>
            <a:pPr lvl="2">
              <a:spcAft>
                <a:spcPts val="0"/>
              </a:spcAft>
            </a:pPr>
            <a:r>
              <a:rPr lang="en-US" sz="1900" b="1" i="1" dirty="0" smtClean="0"/>
              <a:t>TH30 </a:t>
            </a:r>
            <a:r>
              <a:rPr lang="en-US" sz="1900" b="1" i="1" dirty="0"/>
              <a:t>(1993)</a:t>
            </a:r>
          </a:p>
          <a:p>
            <a:pPr lvl="2">
              <a:spcAft>
                <a:spcPts val="0"/>
              </a:spcAft>
            </a:pPr>
            <a:r>
              <a:rPr lang="en-US" sz="1900" b="1" i="1" dirty="0"/>
              <a:t>TH212 (2009)</a:t>
            </a:r>
          </a:p>
          <a:p>
            <a:pPr lvl="2">
              <a:spcAft>
                <a:spcPts val="0"/>
              </a:spcAft>
            </a:pPr>
            <a:r>
              <a:rPr lang="en-US" sz="1900" b="1" i="1" dirty="0"/>
              <a:t>I-35 (2009)</a:t>
            </a:r>
          </a:p>
          <a:p>
            <a:pPr lvl="2">
              <a:spcAft>
                <a:spcPts val="0"/>
              </a:spcAft>
            </a:pPr>
            <a:r>
              <a:rPr lang="en-US" sz="1900" b="1" i="1" dirty="0"/>
              <a:t>TH56 (2010)</a:t>
            </a:r>
          </a:p>
          <a:p>
            <a:pPr lvl="2">
              <a:spcAft>
                <a:spcPts val="0"/>
              </a:spcAft>
            </a:pPr>
            <a:r>
              <a:rPr lang="en-US" sz="1900" b="1" i="1" dirty="0"/>
              <a:t>TH24 (2014</a:t>
            </a:r>
            <a:r>
              <a:rPr lang="en-US" sz="1900" b="1" i="1" dirty="0" smtClean="0"/>
              <a:t>)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200" b="1" i="1" dirty="0" smtClean="0"/>
              <a:t>County</a:t>
            </a:r>
          </a:p>
          <a:p>
            <a:pPr lvl="2">
              <a:spcAft>
                <a:spcPts val="0"/>
              </a:spcAft>
            </a:pPr>
            <a:r>
              <a:rPr lang="en-US" sz="1900" b="1" i="1" dirty="0" smtClean="0"/>
              <a:t>20 projects (2009-2014)</a:t>
            </a:r>
          </a:p>
          <a:p>
            <a:pPr>
              <a:spcAft>
                <a:spcPts val="0"/>
              </a:spcAft>
            </a:pPr>
            <a:r>
              <a:rPr lang="en-US" sz="3000" b="1" i="1" dirty="0" smtClean="0"/>
              <a:t> </a:t>
            </a:r>
            <a:r>
              <a:rPr lang="en-US" sz="3000" b="1" dirty="0" smtClean="0"/>
              <a:t>21 MnROAD test sections</a:t>
            </a:r>
          </a:p>
          <a:p>
            <a:pPr lvl="2">
              <a:spcAft>
                <a:spcPts val="0"/>
              </a:spcAft>
            </a:pPr>
            <a:r>
              <a:rPr lang="en-US" sz="1900" b="1" i="1" dirty="0" smtClean="0"/>
              <a:t>Test cells (1997-2013)</a:t>
            </a:r>
          </a:p>
          <a:p>
            <a:pPr marL="0" indent="0">
              <a:spcAft>
                <a:spcPts val="0"/>
              </a:spcAft>
              <a:buNone/>
            </a:pPr>
            <a:endParaRPr lang="en-US" sz="2200" b="1" i="1" dirty="0"/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6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11914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3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2.xml><?xml version="1.0" encoding="utf-8"?>
<a:theme xmlns:a="http://schemas.openxmlformats.org/drawingml/2006/main" name="3_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3.xml><?xml version="1.0" encoding="utf-8"?>
<a:theme xmlns:a="http://schemas.openxmlformats.org/drawingml/2006/main" name="4_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4.xml><?xml version="1.0" encoding="utf-8"?>
<a:theme xmlns:a="http://schemas.openxmlformats.org/drawingml/2006/main" name="5_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7840</TotalTime>
  <Words>1788</Words>
  <Application>Microsoft Office PowerPoint</Application>
  <PresentationFormat>On-screen Show (4:3)</PresentationFormat>
  <Paragraphs>427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Arial</vt:lpstr>
      <vt:lpstr>Calibri</vt:lpstr>
      <vt:lpstr>Cambria Math</vt:lpstr>
      <vt:lpstr>Symbol</vt:lpstr>
      <vt:lpstr>Times New Roman</vt:lpstr>
      <vt:lpstr>Wingdings</vt:lpstr>
      <vt:lpstr>MN.IT</vt:lpstr>
      <vt:lpstr>3_MN.IT</vt:lpstr>
      <vt:lpstr>4_MN.IT</vt:lpstr>
      <vt:lpstr>5_MN.IT</vt:lpstr>
      <vt:lpstr>Performance of Whitetopping in Minnesota</vt:lpstr>
      <vt:lpstr>Outline</vt:lpstr>
      <vt:lpstr>Acknowledgements</vt:lpstr>
      <vt:lpstr>Whitetopping Study Objectives</vt:lpstr>
      <vt:lpstr>Study Approach</vt:lpstr>
      <vt:lpstr>Literature Search</vt:lpstr>
      <vt:lpstr>Literature Search</vt:lpstr>
      <vt:lpstr>Literature Search</vt:lpstr>
      <vt:lpstr>Database of Minnesota Projects</vt:lpstr>
      <vt:lpstr>Project Population (pre 2015)</vt:lpstr>
      <vt:lpstr>Project Population (pre 2015)</vt:lpstr>
      <vt:lpstr>Project Population (pre 2015)</vt:lpstr>
      <vt:lpstr>Project Population (pre 2015)</vt:lpstr>
      <vt:lpstr>Field Condition Surveys</vt:lpstr>
      <vt:lpstr>Field Condition Summaries</vt:lpstr>
      <vt:lpstr>Field Condition Summaries</vt:lpstr>
      <vt:lpstr>Field Condition Summaries</vt:lpstr>
      <vt:lpstr>Field Observations</vt:lpstr>
      <vt:lpstr>Field Survey Observations</vt:lpstr>
      <vt:lpstr>Core Sample Observations</vt:lpstr>
      <vt:lpstr>Field Observations</vt:lpstr>
      <vt:lpstr>Field Observations</vt:lpstr>
      <vt:lpstr>Field Observations</vt:lpstr>
      <vt:lpstr>Field Observations</vt:lpstr>
      <vt:lpstr>Field Observations</vt:lpstr>
      <vt:lpstr>Field Observations</vt:lpstr>
      <vt:lpstr>Field Observations</vt:lpstr>
      <vt:lpstr>Field Observations</vt:lpstr>
      <vt:lpstr>Field Observations</vt:lpstr>
      <vt:lpstr>Performance Curves</vt:lpstr>
      <vt:lpstr>CSAH 22 – Nowthen: IRI</vt:lpstr>
      <vt:lpstr>TH 30 – Amboy: IRI</vt:lpstr>
      <vt:lpstr>TH 56 – West Concord: IRI</vt:lpstr>
      <vt:lpstr>MnROAD  – Whitetopping Cells</vt:lpstr>
      <vt:lpstr>MnROAD  – Cell 94: IRI</vt:lpstr>
      <vt:lpstr>MnROAD  – Cell 97: Faulting</vt:lpstr>
      <vt:lpstr>Performance Review</vt:lpstr>
      <vt:lpstr>Performance Models</vt:lpstr>
      <vt:lpstr>Performance Models</vt:lpstr>
      <vt:lpstr>Performance Models</vt:lpstr>
      <vt:lpstr>Performance Model Fit</vt:lpstr>
      <vt:lpstr>Performance Model Fit</vt:lpstr>
      <vt:lpstr>Performance Model Fit</vt:lpstr>
      <vt:lpstr>Overall Performance Model</vt:lpstr>
      <vt:lpstr>Overall Performance Model</vt:lpstr>
      <vt:lpstr>Overall Life Prediction – Undoweled Projects</vt:lpstr>
      <vt:lpstr>Joint Activation Determination Using MIRA</vt:lpstr>
      <vt:lpstr>Joint Activation Determination Using MIRA</vt:lpstr>
      <vt:lpstr>Whitetopping Joint Activation</vt:lpstr>
      <vt:lpstr>Whitetopping Joint Activation</vt:lpstr>
      <vt:lpstr>Questions?</vt:lpstr>
    </vt:vector>
  </TitlesOfParts>
  <Company>MNDOT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MnDOT Presentation</dc:title>
  <dc:creator>Minnesota Department of Transportation</dc:creator>
  <cp:keywords>MnDOT;Transportation;Presentation</cp:keywords>
  <cp:lastModifiedBy>Tom Burnham</cp:lastModifiedBy>
  <cp:revision>907</cp:revision>
  <cp:lastPrinted>2015-02-10T23:26:53Z</cp:lastPrinted>
  <dcterms:created xsi:type="dcterms:W3CDTF">2011-09-13T21:05:29Z</dcterms:created>
  <dcterms:modified xsi:type="dcterms:W3CDTF">2019-05-14T20:53:03Z</dcterms:modified>
</cp:coreProperties>
</file>